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68.xml"/>
  <Override ContentType="application/vnd.openxmlformats-officedocument.presentationml.slide+xml" PartName="/ppt/slides/slide69.xml"/>
  <Override ContentType="application/vnd.openxmlformats-officedocument.presentationml.slide+xml" PartName="/ppt/slides/slide7.xml"/>
  <Override ContentType="application/vnd.openxmlformats-officedocument.presentationml.slide+xml" PartName="/ppt/slides/slide70.xml"/>
  <Override ContentType="application/vnd.openxmlformats-officedocument.presentationml.slide+xml" PartName="/ppt/slides/slide71.xml"/>
  <Override ContentType="application/vnd.openxmlformats-officedocument.presentationml.slide+xml" PartName="/ppt/slides/slide72.xml"/>
  <Override ContentType="application/vnd.openxmlformats-officedocument.presentationml.slide+xml" PartName="/ppt/slides/slide73.xml"/>
  <Override ContentType="application/vnd.openxmlformats-officedocument.presentationml.slide+xml" PartName="/ppt/slides/slide74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77.xml"/>
  <Override ContentType="application/vnd.openxmlformats-officedocument.presentationml.slide+xml" PartName="/ppt/slides/slide78.xml"/>
  <Override ContentType="application/vnd.openxmlformats-officedocument.presentationml.slide+xml" PartName="/ppt/slides/slide79.xml"/>
  <Override ContentType="application/vnd.openxmlformats-officedocument.presentationml.slide+xml" PartName="/ppt/slides/slide8.xml"/>
  <Override ContentType="application/vnd.openxmlformats-officedocument.presentationml.slide+xml" PartName="/ppt/slides/slide80.xml"/>
  <Override ContentType="application/vnd.openxmlformats-officedocument.presentationml.slide+xml" PartName="/ppt/slides/slide81.xml"/>
  <Override ContentType="application/vnd.openxmlformats-officedocument.presentationml.slide+xml" PartName="/ppt/slides/slide82.xml"/>
  <Override ContentType="application/vnd.openxmlformats-officedocument.presentationml.slide+xml" PartName="/ppt/slides/slide83.xml"/>
  <Override ContentType="application/vnd.openxmlformats-officedocument.presentationml.slide+xml" PartName="/ppt/slides/slide84.xml"/>
  <Override ContentType="application/vnd.openxmlformats-officedocument.presentationml.slide+xml" PartName="/ppt/slides/slide85.xml"/>
  <Override ContentType="application/vnd.openxmlformats-officedocument.presentationml.slide+xml" PartName="/ppt/slides/slide86.xml"/>
  <Override ContentType="application/vnd.openxmlformats-officedocument.presentationml.slide+xml" PartName="/ppt/slides/slide87.xml"/>
  <Override ContentType="application/vnd.openxmlformats-officedocument.presentationml.slide+xml" PartName="/ppt/slides/slide88.xml"/>
  <Override ContentType="application/vnd.openxmlformats-officedocument.presentationml.slide+xml" PartName="/ppt/slides/slide89.xml"/>
  <Override ContentType="application/vnd.openxmlformats-officedocument.presentationml.slide+xml" PartName="/ppt/slides/slide9.xml"/>
  <Override ContentType="application/vnd.openxmlformats-officedocument.presentationml.slide+xml" PartName="/ppt/slides/slide90.xml"/>
  <Override ContentType="application/vnd.openxmlformats-officedocument.presentationml.slide+xml" PartName="/ppt/slides/slide91.xml"/>
  <Override ContentType="application/vnd.openxmlformats-officedocument.presentationml.slide+xml" PartName="/ppt/slides/slide92.xml"/>
  <Override ContentType="application/vnd.openxmlformats-officedocument.presentationml.slide+xml" PartName="/ppt/slides/slide93.xml"/>
  <Override ContentType="application/vnd.openxmlformats-officedocument.presentationml.slide+xml" PartName="/ppt/slides/slide94.xml"/>
  <Override ContentType="application/vnd.openxmlformats-officedocument.presentationml.slide+xml" PartName="/ppt/slides/slide95.xml"/>
  <Override ContentType="application/vnd.openxmlformats-officedocument.presentationml.slide+xml" PartName="/ppt/slides/slide96.xml"/>
  <Override ContentType="application/vnd.openxmlformats-officedocument.presentationml.slide+xml" PartName="/ppt/slides/slide97.xml"/>
  <Override ContentType="application/vnd.openxmlformats-officedocument.presentationml.slide+xml" PartName="/ppt/slides/slide9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  <p:sldMasterId id="2147483683" r:id="rId5"/>
  </p:sldMasterIdLst>
  <p:notesMasterIdLst>
    <p:notesMasterId r:id="rId104"/>
  </p:notesMasterIdLst>
  <p:handoutMasterIdLst>
    <p:handoutMasterId r:id="rId105"/>
  </p:handoutMasterIdLst>
  <p:sldIdLst>
    <p:sldId id="256" r:id="rId6"/>
    <p:sldId id="270" r:id="rId7"/>
    <p:sldId id="537" r:id="rId8"/>
    <p:sldId id="539" r:id="rId9"/>
    <p:sldId id="540" r:id="rId10"/>
    <p:sldId id="541" r:id="rId11"/>
    <p:sldId id="542" r:id="rId12"/>
    <p:sldId id="543" r:id="rId13"/>
    <p:sldId id="544" r:id="rId14"/>
    <p:sldId id="561" r:id="rId15"/>
    <p:sldId id="545" r:id="rId16"/>
    <p:sldId id="546" r:id="rId17"/>
    <p:sldId id="550" r:id="rId18"/>
    <p:sldId id="552" r:id="rId19"/>
    <p:sldId id="553" r:id="rId20"/>
    <p:sldId id="562" r:id="rId21"/>
    <p:sldId id="554" r:id="rId22"/>
    <p:sldId id="555" r:id="rId23"/>
    <p:sldId id="556" r:id="rId24"/>
    <p:sldId id="557" r:id="rId25"/>
    <p:sldId id="357" r:id="rId26"/>
    <p:sldId id="492" r:id="rId27"/>
    <p:sldId id="493" r:id="rId28"/>
    <p:sldId id="494" r:id="rId29"/>
    <p:sldId id="563" r:id="rId30"/>
    <p:sldId id="358" r:id="rId31"/>
    <p:sldId id="401" r:id="rId32"/>
    <p:sldId id="360" r:id="rId33"/>
    <p:sldId id="362" r:id="rId34"/>
    <p:sldId id="363" r:id="rId35"/>
    <p:sldId id="565" r:id="rId36"/>
    <p:sldId id="566" r:id="rId37"/>
    <p:sldId id="567" r:id="rId38"/>
    <p:sldId id="366" r:id="rId39"/>
    <p:sldId id="370" r:id="rId40"/>
    <p:sldId id="371" r:id="rId41"/>
    <p:sldId id="375" r:id="rId42"/>
    <p:sldId id="402" r:id="rId43"/>
    <p:sldId id="376" r:id="rId44"/>
    <p:sldId id="560" r:id="rId45"/>
    <p:sldId id="377" r:id="rId46"/>
    <p:sldId id="378" r:id="rId47"/>
    <p:sldId id="379" r:id="rId48"/>
    <p:sldId id="490" r:id="rId49"/>
    <p:sldId id="380" r:id="rId50"/>
    <p:sldId id="382" r:id="rId51"/>
    <p:sldId id="383" r:id="rId52"/>
    <p:sldId id="491" r:id="rId53"/>
    <p:sldId id="384" r:id="rId54"/>
    <p:sldId id="385" r:id="rId55"/>
    <p:sldId id="403" r:id="rId56"/>
    <p:sldId id="386" r:id="rId57"/>
    <p:sldId id="387" r:id="rId58"/>
    <p:sldId id="388" r:id="rId59"/>
    <p:sldId id="390" r:id="rId60"/>
    <p:sldId id="394" r:id="rId61"/>
    <p:sldId id="395" r:id="rId62"/>
    <p:sldId id="558" r:id="rId63"/>
    <p:sldId id="396" r:id="rId64"/>
    <p:sldId id="485" r:id="rId65"/>
    <p:sldId id="486" r:id="rId66"/>
    <p:sldId id="488" r:id="rId67"/>
    <p:sldId id="564" r:id="rId68"/>
    <p:sldId id="568" r:id="rId69"/>
    <p:sldId id="569" r:id="rId70"/>
    <p:sldId id="570" r:id="rId71"/>
    <p:sldId id="571" r:id="rId72"/>
    <p:sldId id="572" r:id="rId73"/>
    <p:sldId id="573" r:id="rId74"/>
    <p:sldId id="574" r:id="rId75"/>
    <p:sldId id="575" r:id="rId76"/>
    <p:sldId id="576" r:id="rId77"/>
    <p:sldId id="577" r:id="rId78"/>
    <p:sldId id="578" r:id="rId79"/>
    <p:sldId id="579" r:id="rId80"/>
    <p:sldId id="580" r:id="rId81"/>
    <p:sldId id="581" r:id="rId82"/>
    <p:sldId id="582" r:id="rId83"/>
    <p:sldId id="583" r:id="rId84"/>
    <p:sldId id="584" r:id="rId85"/>
    <p:sldId id="585" r:id="rId86"/>
    <p:sldId id="586" r:id="rId87"/>
    <p:sldId id="587" r:id="rId88"/>
    <p:sldId id="588" r:id="rId89"/>
    <p:sldId id="589" r:id="rId90"/>
    <p:sldId id="590" r:id="rId91"/>
    <p:sldId id="591" r:id="rId92"/>
    <p:sldId id="592" r:id="rId93"/>
    <p:sldId id="593" r:id="rId94"/>
    <p:sldId id="594" r:id="rId95"/>
    <p:sldId id="595" r:id="rId96"/>
    <p:sldId id="596" r:id="rId97"/>
    <p:sldId id="597" r:id="rId98"/>
    <p:sldId id="598" r:id="rId99"/>
    <p:sldId id="599" r:id="rId100"/>
    <p:sldId id="600" r:id="rId101"/>
    <p:sldId id="559" r:id="rId102"/>
    <p:sldId id="530" r:id="rId103"/>
  </p:sldIdLst>
  <p:sldSz cx="9144000" cy="6858000" type="screen4x3"/>
  <p:notesSz cx="6805613" cy="99393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Burjánková Anna Mgr. (MPSV)" initials="BA" lastIdx="19" clrIdx="0"/>
  <p:cmAuthor id="1" name="Bartoňová Jana (MPSV)" initials="BJ(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useTimings="fals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0658" autoAdjust="false"/>
    <p:restoredTop sz="90476" autoAdjust="false"/>
  </p:normalViewPr>
  <p:slideViewPr>
    <p:cSldViewPr showGuides="true">
      <p:cViewPr>
        <p:scale>
          <a:sx n="87" d="100"/>
          <a:sy n="87" d="100"/>
        </p:scale>
        <p:origin x="-2478" y="-4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96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21.xml" Type="http://schemas.openxmlformats.org/officeDocument/2006/relationships/slide" Id="rId26"/>
    <Relationship Target="slides/slide16.xml" Type="http://schemas.openxmlformats.org/officeDocument/2006/relationships/slide" Id="rId21"/>
    <Relationship Target="slides/slide37.xml" Type="http://schemas.openxmlformats.org/officeDocument/2006/relationships/slide" Id="rId42"/>
    <Relationship Target="slides/slide42.xml" Type="http://schemas.openxmlformats.org/officeDocument/2006/relationships/slide" Id="rId47"/>
    <Relationship Target="slides/slide58.xml" Type="http://schemas.openxmlformats.org/officeDocument/2006/relationships/slide" Id="rId63"/>
    <Relationship Target="slides/slide63.xml" Type="http://schemas.openxmlformats.org/officeDocument/2006/relationships/slide" Id="rId68"/>
    <Relationship Target="slides/slide79.xml" Type="http://schemas.openxmlformats.org/officeDocument/2006/relationships/slide" Id="rId84"/>
    <Relationship Target="slides/slide84.xml" Type="http://schemas.openxmlformats.org/officeDocument/2006/relationships/slide" Id="rId89"/>
    <Relationship Target="../customXml/item2.xml" Type="http://schemas.openxmlformats.org/officeDocument/2006/relationships/customXml" Id="rId2"/>
    <Relationship Target="slides/slide11.xml" Type="http://schemas.openxmlformats.org/officeDocument/2006/relationships/slide" Id="rId16"/>
    <Relationship Target="slides/slide24.xml" Type="http://schemas.openxmlformats.org/officeDocument/2006/relationships/slide" Id="rId29"/>
    <Relationship Target="presProps.xml" Type="http://schemas.openxmlformats.org/officeDocument/2006/relationships/presProps" Id="rId107"/>
    <Relationship Target="slides/slide6.xml" Type="http://schemas.openxmlformats.org/officeDocument/2006/relationships/slide" Id="rId11"/>
    <Relationship Target="slides/slide19.xml" Type="http://schemas.openxmlformats.org/officeDocument/2006/relationships/slide" Id="rId24"/>
    <Relationship Target="slides/slide27.xml" Type="http://schemas.openxmlformats.org/officeDocument/2006/relationships/slide" Id="rId32"/>
    <Relationship Target="slides/slide32.xml" Type="http://schemas.openxmlformats.org/officeDocument/2006/relationships/slide" Id="rId37"/>
    <Relationship Target="slides/slide35.xml" Type="http://schemas.openxmlformats.org/officeDocument/2006/relationships/slide" Id="rId40"/>
    <Relationship Target="slides/slide40.xml" Type="http://schemas.openxmlformats.org/officeDocument/2006/relationships/slide" Id="rId45"/>
    <Relationship Target="slides/slide48.xml" Type="http://schemas.openxmlformats.org/officeDocument/2006/relationships/slide" Id="rId53"/>
    <Relationship Target="slides/slide53.xml" Type="http://schemas.openxmlformats.org/officeDocument/2006/relationships/slide" Id="rId58"/>
    <Relationship Target="slides/slide61.xml" Type="http://schemas.openxmlformats.org/officeDocument/2006/relationships/slide" Id="rId66"/>
    <Relationship Target="slides/slide69.xml" Type="http://schemas.openxmlformats.org/officeDocument/2006/relationships/slide" Id="rId74"/>
    <Relationship Target="slides/slide74.xml" Type="http://schemas.openxmlformats.org/officeDocument/2006/relationships/slide" Id="rId79"/>
    <Relationship Target="slides/slide82.xml" Type="http://schemas.openxmlformats.org/officeDocument/2006/relationships/slide" Id="rId87"/>
    <Relationship Target="slides/slide97.xml" Type="http://schemas.openxmlformats.org/officeDocument/2006/relationships/slide" Id="rId102"/>
    <Relationship Target="tableStyles.xml" Type="http://schemas.openxmlformats.org/officeDocument/2006/relationships/tableStyles" Id="rId110"/>
    <Relationship Target="slideMasters/slideMaster2.xml" Type="http://schemas.openxmlformats.org/officeDocument/2006/relationships/slideMaster" Id="rId5"/>
    <Relationship Target="slides/slide56.xml" Type="http://schemas.openxmlformats.org/officeDocument/2006/relationships/slide" Id="rId61"/>
    <Relationship Target="slides/slide77.xml" Type="http://schemas.openxmlformats.org/officeDocument/2006/relationships/slide" Id="rId82"/>
    <Relationship Target="slides/slide85.xml" Type="http://schemas.openxmlformats.org/officeDocument/2006/relationships/slide" Id="rId90"/>
    <Relationship Target="slides/slide90.xml" Type="http://schemas.openxmlformats.org/officeDocument/2006/relationships/slide" Id="rId95"/>
    <Relationship Target="slides/slide14.xml" Type="http://schemas.openxmlformats.org/officeDocument/2006/relationships/slide" Id="rId19"/>
    <Relationship Target="slides/slide9.xml" Type="http://schemas.openxmlformats.org/officeDocument/2006/relationships/slide" Id="rId14"/>
    <Relationship Target="slides/slide17.xml" Type="http://schemas.openxmlformats.org/officeDocument/2006/relationships/slide" Id="rId22"/>
    <Relationship Target="slides/slide22.xml" Type="http://schemas.openxmlformats.org/officeDocument/2006/relationships/slide" Id="rId27"/>
    <Relationship Target="slides/slide25.xml" Type="http://schemas.openxmlformats.org/officeDocument/2006/relationships/slide" Id="rId30"/>
    <Relationship Target="slides/slide30.xml" Type="http://schemas.openxmlformats.org/officeDocument/2006/relationships/slide" Id="rId35"/>
    <Relationship Target="slides/slide38.xml" Type="http://schemas.openxmlformats.org/officeDocument/2006/relationships/slide" Id="rId43"/>
    <Relationship Target="slides/slide43.xml" Type="http://schemas.openxmlformats.org/officeDocument/2006/relationships/slide" Id="rId48"/>
    <Relationship Target="slides/slide51.xml" Type="http://schemas.openxmlformats.org/officeDocument/2006/relationships/slide" Id="rId56"/>
    <Relationship Target="slides/slide59.xml" Type="http://schemas.openxmlformats.org/officeDocument/2006/relationships/slide" Id="rId64"/>
    <Relationship Target="slides/slide64.xml" Type="http://schemas.openxmlformats.org/officeDocument/2006/relationships/slide" Id="rId69"/>
    <Relationship Target="slides/slide72.xml" Type="http://schemas.openxmlformats.org/officeDocument/2006/relationships/slide" Id="rId77"/>
    <Relationship Target="slides/slide95.xml" Type="http://schemas.openxmlformats.org/officeDocument/2006/relationships/slide" Id="rId100"/>
    <Relationship Target="handoutMasters/handoutMaster1.xml" Type="http://schemas.openxmlformats.org/officeDocument/2006/relationships/handoutMaster" Id="rId105"/>
    <Relationship Target="slides/slide3.xml" Type="http://schemas.openxmlformats.org/officeDocument/2006/relationships/slide" Id="rId8"/>
    <Relationship Target="slides/slide46.xml" Type="http://schemas.openxmlformats.org/officeDocument/2006/relationships/slide" Id="rId51"/>
    <Relationship Target="slides/slide67.xml" Type="http://schemas.openxmlformats.org/officeDocument/2006/relationships/slide" Id="rId72"/>
    <Relationship Target="slides/slide75.xml" Type="http://schemas.openxmlformats.org/officeDocument/2006/relationships/slide" Id="rId80"/>
    <Relationship Target="slides/slide80.xml" Type="http://schemas.openxmlformats.org/officeDocument/2006/relationships/slide" Id="rId85"/>
    <Relationship Target="slides/slide88.xml" Type="http://schemas.openxmlformats.org/officeDocument/2006/relationships/slide" Id="rId93"/>
    <Relationship Target="slides/slide93.xml" Type="http://schemas.openxmlformats.org/officeDocument/2006/relationships/slide" Id="rId98"/>
    <Relationship Target="../customXml/item3.xml" Type="http://schemas.openxmlformats.org/officeDocument/2006/relationships/customXml" Id="rId3"/>
    <Relationship Target="slides/slide7.xml" Type="http://schemas.openxmlformats.org/officeDocument/2006/relationships/slide" Id="rId12"/>
    <Relationship Target="slides/slide12.xml" Type="http://schemas.openxmlformats.org/officeDocument/2006/relationships/slide" Id="rId17"/>
    <Relationship Target="slides/slide20.xml" Type="http://schemas.openxmlformats.org/officeDocument/2006/relationships/slide" Id="rId25"/>
    <Relationship Target="slides/slide28.xml" Type="http://schemas.openxmlformats.org/officeDocument/2006/relationships/slide" Id="rId33"/>
    <Relationship Target="slides/slide33.xml" Type="http://schemas.openxmlformats.org/officeDocument/2006/relationships/slide" Id="rId38"/>
    <Relationship Target="slides/slide41.xml" Type="http://schemas.openxmlformats.org/officeDocument/2006/relationships/slide" Id="rId46"/>
    <Relationship Target="slides/slide54.xml" Type="http://schemas.openxmlformats.org/officeDocument/2006/relationships/slide" Id="rId59"/>
    <Relationship Target="slides/slide62.xml" Type="http://schemas.openxmlformats.org/officeDocument/2006/relationships/slide" Id="rId67"/>
    <Relationship Target="slides/slide98.xml" Type="http://schemas.openxmlformats.org/officeDocument/2006/relationships/slide" Id="rId103"/>
    <Relationship Target="viewProps.xml" Type="http://schemas.openxmlformats.org/officeDocument/2006/relationships/viewProps" Id="rId108"/>
    <Relationship Target="slides/slide15.xml" Type="http://schemas.openxmlformats.org/officeDocument/2006/relationships/slide" Id="rId20"/>
    <Relationship Target="slides/slide36.xml" Type="http://schemas.openxmlformats.org/officeDocument/2006/relationships/slide" Id="rId41"/>
    <Relationship Target="slides/slide49.xml" Type="http://schemas.openxmlformats.org/officeDocument/2006/relationships/slide" Id="rId54"/>
    <Relationship Target="slides/slide57.xml" Type="http://schemas.openxmlformats.org/officeDocument/2006/relationships/slide" Id="rId62"/>
    <Relationship Target="slides/slide65.xml" Type="http://schemas.openxmlformats.org/officeDocument/2006/relationships/slide" Id="rId70"/>
    <Relationship Target="slides/slide70.xml" Type="http://schemas.openxmlformats.org/officeDocument/2006/relationships/slide" Id="rId75"/>
    <Relationship Target="slides/slide78.xml" Type="http://schemas.openxmlformats.org/officeDocument/2006/relationships/slide" Id="rId83"/>
    <Relationship Target="slides/slide83.xml" Type="http://schemas.openxmlformats.org/officeDocument/2006/relationships/slide" Id="rId88"/>
    <Relationship Target="slides/slide86.xml" Type="http://schemas.openxmlformats.org/officeDocument/2006/relationships/slide" Id="rId91"/>
    <Relationship Target="slides/slide91.xml" Type="http://schemas.openxmlformats.org/officeDocument/2006/relationships/slide" Id="rId96"/>
    <Relationship Target="../customXml/item1.xml" Type="http://schemas.openxmlformats.org/officeDocument/2006/relationships/customXml" Id="rId1"/>
    <Relationship Target="slides/slide1.xml" Type="http://schemas.openxmlformats.org/officeDocument/2006/relationships/slide" Id="rId6"/>
    <Relationship Target="slides/slide10.xml" Type="http://schemas.openxmlformats.org/officeDocument/2006/relationships/slide" Id="rId15"/>
    <Relationship Target="slides/slide18.xml" Type="http://schemas.openxmlformats.org/officeDocument/2006/relationships/slide" Id="rId23"/>
    <Relationship Target="slides/slide23.xml" Type="http://schemas.openxmlformats.org/officeDocument/2006/relationships/slide" Id="rId28"/>
    <Relationship Target="slides/slide31.xml" Type="http://schemas.openxmlformats.org/officeDocument/2006/relationships/slide" Id="rId36"/>
    <Relationship Target="slides/slide44.xml" Type="http://schemas.openxmlformats.org/officeDocument/2006/relationships/slide" Id="rId49"/>
    <Relationship Target="slides/slide52.xml" Type="http://schemas.openxmlformats.org/officeDocument/2006/relationships/slide" Id="rId57"/>
    <Relationship Target="commentAuthors.xml" Type="http://schemas.openxmlformats.org/officeDocument/2006/relationships/commentAuthors" Id="rId106"/>
    <Relationship Target="slides/slide5.xml" Type="http://schemas.openxmlformats.org/officeDocument/2006/relationships/slide" Id="rId10"/>
    <Relationship Target="slides/slide26.xml" Type="http://schemas.openxmlformats.org/officeDocument/2006/relationships/slide" Id="rId31"/>
    <Relationship Target="slides/slide39.xml" Type="http://schemas.openxmlformats.org/officeDocument/2006/relationships/slide" Id="rId44"/>
    <Relationship Target="slides/slide47.xml" Type="http://schemas.openxmlformats.org/officeDocument/2006/relationships/slide" Id="rId52"/>
    <Relationship Target="slides/slide55.xml" Type="http://schemas.openxmlformats.org/officeDocument/2006/relationships/slide" Id="rId60"/>
    <Relationship Target="slides/slide60.xml" Type="http://schemas.openxmlformats.org/officeDocument/2006/relationships/slide" Id="rId65"/>
    <Relationship Target="slides/slide68.xml" Type="http://schemas.openxmlformats.org/officeDocument/2006/relationships/slide" Id="rId73"/>
    <Relationship Target="slides/slide73.xml" Type="http://schemas.openxmlformats.org/officeDocument/2006/relationships/slide" Id="rId78"/>
    <Relationship Target="slides/slide76.xml" Type="http://schemas.openxmlformats.org/officeDocument/2006/relationships/slide" Id="rId81"/>
    <Relationship Target="slides/slide81.xml" Type="http://schemas.openxmlformats.org/officeDocument/2006/relationships/slide" Id="rId86"/>
    <Relationship Target="slides/slide89.xml" Type="http://schemas.openxmlformats.org/officeDocument/2006/relationships/slide" Id="rId94"/>
    <Relationship Target="slides/slide94.xml" Type="http://schemas.openxmlformats.org/officeDocument/2006/relationships/slide" Id="rId99"/>
    <Relationship Target="slides/slide96.xml" Type="http://schemas.openxmlformats.org/officeDocument/2006/relationships/slide" Id="rId101"/>
    <Relationship Target="slideMasters/slideMaster1.xml" Type="http://schemas.openxmlformats.org/officeDocument/2006/relationships/slideMaster" Id="rId4"/>
    <Relationship Target="slides/slide4.xml" Type="http://schemas.openxmlformats.org/officeDocument/2006/relationships/slide" Id="rId9"/>
    <Relationship Target="slides/slide8.xml" Type="http://schemas.openxmlformats.org/officeDocument/2006/relationships/slide" Id="rId13"/>
    <Relationship Target="slides/slide13.xml" Type="http://schemas.openxmlformats.org/officeDocument/2006/relationships/slide" Id="rId18"/>
    <Relationship Target="slides/slide34.xml" Type="http://schemas.openxmlformats.org/officeDocument/2006/relationships/slide" Id="rId39"/>
    <Relationship Target="theme/theme1.xml" Type="http://schemas.openxmlformats.org/officeDocument/2006/relationships/theme" Id="rId109"/>
    <Relationship Target="slides/slide29.xml" Type="http://schemas.openxmlformats.org/officeDocument/2006/relationships/slide" Id="rId34"/>
    <Relationship Target="slides/slide45.xml" Type="http://schemas.openxmlformats.org/officeDocument/2006/relationships/slide" Id="rId50"/>
    <Relationship Target="slides/slide50.xml" Type="http://schemas.openxmlformats.org/officeDocument/2006/relationships/slide" Id="rId55"/>
    <Relationship Target="slides/slide71.xml" Type="http://schemas.openxmlformats.org/officeDocument/2006/relationships/slide" Id="rId76"/>
    <Relationship Target="slides/slide92.xml" Type="http://schemas.openxmlformats.org/officeDocument/2006/relationships/slide" Id="rId97"/>
    <Relationship Target="notesMasters/notesMaster1.xml" Type="http://schemas.openxmlformats.org/officeDocument/2006/relationships/notesMaster" Id="rId104"/>
    <Relationship Target="slides/slide2.xml" Type="http://schemas.openxmlformats.org/officeDocument/2006/relationships/slide" Id="rId7"/>
    <Relationship Target="slides/slide66.xml" Type="http://schemas.openxmlformats.org/officeDocument/2006/relationships/slide" Id="rId71"/>
    <Relationship Target="slides/slide87.xml" Type="http://schemas.openxmlformats.org/officeDocument/2006/relationships/slide" Id="rId92"/>
</Relationships>

</file>

<file path=ppt/handoutMasters/_rels/handoutMaster1.xml.rels><?xml version="1.0" encoding="UTF-8" standalone="yes"?>
<Relationships xmlns="http://schemas.openxmlformats.org/package/2006/relationships">
    <Relationship Target="../theme/theme4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54941" y="0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/>
          <a:lstStyle>
            <a:lvl1pPr algn="r">
              <a:defRPr sz="1200"/>
            </a:lvl1pPr>
          </a:lstStyle>
          <a:p>
            <a:fld id="{D63E5805-BB59-4251-A26B-2A58E3599130}" type="datetimeFigureOut">
              <a:rPr lang="cs-CZ" smtClean="false"/>
              <a:t>29.1.2018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54941" y="9440647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 anchor="b"/>
          <a:lstStyle>
            <a:lvl1pPr algn="r">
              <a:defRPr sz="1200"/>
            </a:lvl1pPr>
          </a:lstStyle>
          <a:p>
            <a:fld id="{CD1C2FFA-7730-469F-A8CA-37C9A1F1C32C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315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4941" y="0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29.1.2018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1" tIns="45770" rIns="91541" bIns="4577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41" tIns="45770" rIns="91541" bIns="4577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4941" y="9440647"/>
            <a:ext cx="2949099" cy="496967"/>
          </a:xfrm>
          <a:prstGeom prst="rect">
            <a:avLst/>
          </a:prstGeom>
        </p:spPr>
        <p:txBody>
          <a:bodyPr vert="horz" lIns="91541" tIns="45770" rIns="91541" bIns="4577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6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7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7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7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8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8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8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8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8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8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8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5.xml.rels><?xml version="1.0" encoding="UTF-8" standalone="yes"?>
<Relationships xmlns="http://schemas.openxmlformats.org/package/2006/relationships">
    <Relationship Target="../slides/slide8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6.xml.rels><?xml version="1.0" encoding="UTF-8" standalone="yes"?>
<Relationships xmlns="http://schemas.openxmlformats.org/package/2006/relationships">
    <Relationship Target="../slides/slide8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7.xml.rels><?xml version="1.0" encoding="UTF-8" standalone="yes"?>
<Relationships xmlns="http://schemas.openxmlformats.org/package/2006/relationships">
    <Relationship Target="../slides/slide8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8.xml.rels><?xml version="1.0" encoding="UTF-8" standalone="yes"?>
<Relationships xmlns="http://schemas.openxmlformats.org/package/2006/relationships">
    <Relationship Target="../slides/slide9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9.xml.rels><?xml version="1.0" encoding="UTF-8" standalone="yes"?>
<Relationships xmlns="http://schemas.openxmlformats.org/package/2006/relationships">
    <Relationship Target="../slides/slide9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0.xml.rels><?xml version="1.0" encoding="UTF-8" standalone="yes"?>
<Relationships xmlns="http://schemas.openxmlformats.org/package/2006/relationships">
    <Relationship Target="../slides/slide9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1.xml.rels><?xml version="1.0" encoding="UTF-8" standalone="yes"?>
<Relationships xmlns="http://schemas.openxmlformats.org/package/2006/relationships">
    <Relationship Target="../slides/slide9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2.xml.rels><?xml version="1.0" encoding="UTF-8" standalone="yes"?>
<Relationships xmlns="http://schemas.openxmlformats.org/package/2006/relationships">
    <Relationship Target="../slides/slide9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3.xml.rels><?xml version="1.0" encoding="UTF-8" standalone="yes"?>
<Relationships xmlns="http://schemas.openxmlformats.org/package/2006/relationships">
    <Relationship Target="../slides/slide9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0515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Partner</a:t>
            </a:r>
            <a:r>
              <a:rPr lang="cs-CZ" baseline="0" dirty="false" smtClean="false"/>
              <a:t> musí splňovat stejné charakteristiky jako žadatel.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30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30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13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defTabSz="915497">
              <a:defRPr/>
            </a:pPr>
            <a:r>
              <a:rPr lang="cs-CZ" b="true" dirty="false">
                <a:solidFill>
                  <a:srgbClr val="084A8B"/>
                </a:solidFill>
              </a:rPr>
              <a:t>Příklady motivačních a aktivizačních aktivit: </a:t>
            </a:r>
            <a:r>
              <a:rPr lang="cs-CZ" dirty="false"/>
              <a:t>příprava životopisu a na pracovní pohovor, jednání se zaměstnavateli, orientace na trhu práce, pracovněprávní problematika, prezentační a komunikační dovednosti, zvládání stresu a konfliktních situací, základy pracovní psychologie, finanční a právní gramotnost, základy právního vědomí, soft-</a:t>
            </a:r>
            <a:r>
              <a:rPr lang="cs-CZ" dirty="false" err="true"/>
              <a:t>skills</a:t>
            </a:r>
            <a:r>
              <a:rPr lang="cs-CZ" dirty="false"/>
              <a:t> - na témata práce v kolektivu, práce s trémou, asertivita, zvyšování sebevědomí, kurz </a:t>
            </a:r>
            <a:r>
              <a:rPr lang="cs-CZ" dirty="false" err="true"/>
              <a:t>prozměnového</a:t>
            </a:r>
            <a:r>
              <a:rPr lang="cs-CZ" dirty="false"/>
              <a:t> přístupu, zaměstnanecká práva, základy PC, internetu a vedení el. komunikace, </a:t>
            </a:r>
            <a:endParaRPr lang="cs-CZ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14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K regionálním observatořím trhu</a:t>
            </a:r>
            <a:r>
              <a:rPr lang="cs-CZ" baseline="0" dirty="false" smtClean="false"/>
              <a:t> práce: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17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Pole klíčová aktivita má 2000 znaků, dále lze využít nepovinné</a:t>
            </a:r>
            <a:r>
              <a:rPr lang="cs-CZ" baseline="0" dirty="false" smtClean="false"/>
              <a:t> přílohy projektu.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19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U podpory</a:t>
            </a:r>
            <a:r>
              <a:rPr lang="cs-CZ" baseline="0" dirty="false" smtClean="false"/>
              <a:t> stávajících zaměstnanců upozornit, že u zájemců o zaměstnání se předpokládá opuštění stávajícího zaměstnavatele.</a:t>
            </a:r>
          </a:p>
          <a:p>
            <a:r>
              <a:rPr lang="cs-CZ" baseline="0" dirty="false" smtClean="false"/>
              <a:t>Upozornit případně na problém s veřejnou podporou.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20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074002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21396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Bagatelní podpora</a:t>
            </a:r>
            <a:r>
              <a:rPr lang="cs-CZ" baseline="0" dirty="false" smtClean="false"/>
              <a:t> není omezení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245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FM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9835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Katka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93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Jana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3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2539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869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4711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0398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1739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739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5117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5809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4805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505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74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4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303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34633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1821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Vymazán příspěvek na zapracování….vymazán snímek s NN…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8634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5256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62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2857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0579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Plná moc, při podpisu oprávněnou osobou, elektronicky… </a:t>
            </a:r>
          </a:p>
          <a:p>
            <a:r>
              <a:rPr lang="cs-CZ" dirty="false" smtClean="false"/>
              <a:t>Nedoložení Analýzy, výzva k doložení. (byla nahrána analýza jiného projektu, výměna…ú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1802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Upozornit na </a:t>
            </a:r>
            <a:r>
              <a:rPr lang="cs-CZ" dirty="false" err="true" smtClean="false"/>
              <a:t>CS</a:t>
            </a:r>
            <a:r>
              <a:rPr lang="cs-CZ" dirty="false" smtClean="false"/>
              <a:t> </a:t>
            </a:r>
            <a:r>
              <a:rPr lang="cs-CZ" dirty="false" err="true" smtClean="false"/>
              <a:t>ABCD</a:t>
            </a:r>
            <a:r>
              <a:rPr lang="cs-CZ" dirty="false" smtClean="false"/>
              <a:t>….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6697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Horizont. Vyplnit neutrální dopad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04396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226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FF0000"/>
                </a:solidFill>
              </a:rPr>
              <a:t>Vysvětlit celkovou alokaci, případné spolufinancování . </a:t>
            </a: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5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3035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Arbitr-</a:t>
            </a:r>
            <a:r>
              <a:rPr lang="cs-CZ" dirty="false" err="true" smtClean="false"/>
              <a:t>3.hodnotitel</a:t>
            </a:r>
            <a:r>
              <a:rPr lang="cs-CZ" dirty="false" smtClean="false"/>
              <a:t>. </a:t>
            </a:r>
            <a:r>
              <a:rPr lang="cs-CZ" b="true" dirty="false"/>
              <a:t>Výzva č. </a:t>
            </a:r>
            <a:r>
              <a:rPr lang="cs-CZ" b="true" dirty="false" smtClean="false"/>
              <a:t>68? </a:t>
            </a:r>
            <a:r>
              <a:rPr lang="cs-CZ" b="true" dirty="false"/>
              <a:t>ale stanovuje, že arbitr bude vycházet z posudků prvních dvou hodnotitelů.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0973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Hodnoty deskriptorů pro kritéria 1-7 Deskriptory: 1)velmi dobré 2) dobré 3) dostatečné 4) nedostatečné = deskriptor</a:t>
            </a:r>
            <a:r>
              <a:rPr lang="cs-CZ" baseline="0" dirty="false" smtClean="false"/>
              <a:t> 4 je eliminační</a:t>
            </a:r>
          </a:p>
          <a:p>
            <a:r>
              <a:rPr lang="cs-CZ" baseline="0" dirty="false" smtClean="false"/>
              <a:t>Hodnoty deskriptorů pro kritéria 8 Deskriptory: 1) vyhovuje 2) nevyhovuje = deskriptor 2 je eliminační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07918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Dotazníkové šetření </a:t>
            </a:r>
            <a:r>
              <a:rPr lang="cs-CZ" dirty="false" err="true" smtClean="false"/>
              <a:t>CS</a:t>
            </a:r>
            <a:r>
              <a:rPr lang="cs-CZ" dirty="false" smtClean="false"/>
              <a:t> před vstupem;  Hlavní zdroje informací: Popis projektu, Cílová skupina, Analýza potřeb </a:t>
            </a:r>
            <a:r>
              <a:rPr lang="cs-CZ" dirty="false" err="true" smtClean="false"/>
              <a:t>CS</a:t>
            </a:r>
            <a:r>
              <a:rPr lang="cs-CZ" dirty="false" smtClean="false"/>
              <a:t>, nejvíce</a:t>
            </a:r>
            <a:r>
              <a:rPr lang="cs-CZ" baseline="0" dirty="false" smtClean="false"/>
              <a:t> bodově ohodnocené kritérium!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89985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Hlavní zdroj informací:</a:t>
            </a:r>
            <a:r>
              <a:rPr lang="cs-CZ" baseline="0" dirty="false" smtClean="false"/>
              <a:t> Popis projektu, </a:t>
            </a:r>
            <a:r>
              <a:rPr lang="cs-CZ" baseline="0" dirty="false" err="true" smtClean="false"/>
              <a:t>CS</a:t>
            </a:r>
            <a:r>
              <a:rPr lang="cs-CZ" baseline="0" dirty="false" smtClean="false"/>
              <a:t>, </a:t>
            </a:r>
            <a:r>
              <a:rPr lang="cs-CZ" baseline="0" dirty="false" err="true" smtClean="false"/>
              <a:t>KA</a:t>
            </a:r>
            <a:r>
              <a:rPr lang="cs-CZ" baseline="0" dirty="false" smtClean="false"/>
              <a:t>, </a:t>
            </a:r>
          </a:p>
          <a:p>
            <a:r>
              <a:rPr lang="cs-CZ" dirty="false" smtClean="false"/>
              <a:t>Smart – konkrétní, měřitelný, dosažitelný, realistický a ohraničený v čase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50630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defTabSz="915497">
              <a:defRPr/>
            </a:pPr>
            <a:r>
              <a:rPr lang="cs-CZ" dirty="false" smtClean="false"/>
              <a:t>Smart – konkrétní, měřitelný, dosažitelný, realistický a ohraničený v čase, </a:t>
            </a:r>
          </a:p>
          <a:p>
            <a:pPr defTabSz="915497">
              <a:defRPr/>
            </a:pPr>
            <a:r>
              <a:rPr lang="cs-CZ" dirty="false" smtClean="false"/>
              <a:t>Zdroj informací: Popis projektu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07951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Zdroj informací: rozpočet, popis projektu, </a:t>
            </a:r>
            <a:r>
              <a:rPr lang="cs-CZ" dirty="false" err="true" smtClean="false"/>
              <a:t>CS</a:t>
            </a:r>
            <a:r>
              <a:rPr lang="cs-CZ" dirty="false" smtClean="false"/>
              <a:t>, </a:t>
            </a:r>
            <a:r>
              <a:rPr lang="cs-CZ" dirty="false" err="true" smtClean="false"/>
              <a:t>KA</a:t>
            </a:r>
            <a:r>
              <a:rPr lang="cs-CZ" dirty="false" smtClean="false"/>
              <a:t>, Indikátory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05813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defTabSz="915497">
              <a:defRPr/>
            </a:pPr>
            <a:r>
              <a:rPr lang="cs-CZ" dirty="false" smtClean="false"/>
              <a:t>Zdroj informací: rozpočet, popis projektu, </a:t>
            </a:r>
            <a:r>
              <a:rPr lang="cs-CZ" dirty="false" err="true" smtClean="false"/>
              <a:t>CS</a:t>
            </a:r>
            <a:r>
              <a:rPr lang="cs-CZ" dirty="false" smtClean="false"/>
              <a:t>, </a:t>
            </a:r>
            <a:r>
              <a:rPr lang="cs-CZ" dirty="false" err="true" smtClean="false"/>
              <a:t>KA</a:t>
            </a:r>
            <a:r>
              <a:rPr lang="cs-CZ" dirty="false" smtClean="false"/>
              <a:t>, Indikátory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4226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Hlavní zdroj informací: popis projektu, </a:t>
            </a:r>
            <a:r>
              <a:rPr lang="cs-CZ" dirty="false" err="true" smtClean="false"/>
              <a:t>CS</a:t>
            </a:r>
            <a:r>
              <a:rPr lang="cs-CZ" dirty="false" smtClean="false"/>
              <a:t>, </a:t>
            </a:r>
            <a:r>
              <a:rPr lang="cs-CZ" smtClean="false"/>
              <a:t>KA</a:t>
            </a:r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82977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63055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765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6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0114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1800" dirty="false">
                <a:latin typeface="Arial"/>
                <a:ea typeface="Arial"/>
              </a:rPr>
              <a:t>VK projednává pouze projekty, které se vejdou do 150 % alokace výzvy ( pokud bude mít poslední projekt 55 bodů, musí se zařadit všechny projekty s 55 body). Projednává všechny tyto projekty, při čemž ty, na které nezbude alokace, jsou zařazovány do zásobníku projektů pokud budou schváleny k podpoře.  Projekty nad 150% které se neprojednávají dostanou po ukončení komise dopis, že nabyly podpořeny z důvodu nízkého počtu bodů.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49585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Výrok VK: </a:t>
            </a:r>
          </a:p>
          <a:p>
            <a:r>
              <a:rPr lang="cs-CZ" dirty="false" smtClean="false"/>
              <a:t>Alokace</a:t>
            </a:r>
            <a:r>
              <a:rPr lang="cs-CZ" baseline="0" dirty="false" smtClean="false"/>
              <a:t> - vysvětlit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57250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77921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defTabSz="915404">
              <a:defRPr/>
            </a:pPr>
            <a:r>
              <a:rPr lang="cs-CZ" dirty="false"/>
              <a:t>Námitky vůči obsahu komentáře/odůvodnění stanoviska hodnotitele, </a:t>
            </a:r>
            <a:r>
              <a:rPr lang="cs-CZ" dirty="false" smtClean="false"/>
              <a:t>nebo </a:t>
            </a:r>
            <a:r>
              <a:rPr lang="cs-CZ" dirty="false"/>
              <a:t>výběrové komise, pokud tento koresponduje s metodikou pro věcné hodnocení a je v souladu s kompetencemi výběrové komise, budou vyhodnoceny jako nerelevantní </a:t>
            </a:r>
            <a:endParaRPr lang="cs-CZ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27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FF0000"/>
                </a:solidFill>
              </a:rPr>
              <a:t>Upozornění</a:t>
            </a:r>
            <a:r>
              <a:rPr lang="cs-CZ" baseline="0" dirty="false" smtClean="false">
                <a:solidFill>
                  <a:srgbClr val="FF0000"/>
                </a:solidFill>
              </a:rPr>
              <a:t> </a:t>
            </a:r>
            <a:r>
              <a:rPr lang="cs-CZ" baseline="0" dirty="false" smtClean="false"/>
              <a:t>pro zástupce krajů a ÚP (ale i dalších členů paktů): po vyhlášení výzvy se objevily dotazy na možnost vytvoření paktu od zcela neznámých subjektů, které do dosavadních paktů nebyly zapojeny, riziko tzv. samozvaných paktů – </a:t>
            </a:r>
            <a:r>
              <a:rPr lang="cs-CZ" baseline="0" dirty="false" smtClean="false">
                <a:solidFill>
                  <a:srgbClr val="FF0000"/>
                </a:solidFill>
              </a:rPr>
              <a:t>výzva k obezřetnosti při podepisování dokumentů</a:t>
            </a:r>
            <a:r>
              <a:rPr lang="cs-CZ" baseline="0" dirty="false" smtClean="false"/>
              <a:t>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630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Datová schránka se týká pouze žadatelů, nikoliv partnerů.</a:t>
            </a:r>
          </a:p>
          <a:p>
            <a:r>
              <a:rPr lang="cs-CZ" dirty="false" smtClean="false"/>
              <a:t>Za</a:t>
            </a:r>
            <a:r>
              <a:rPr lang="cs-CZ" baseline="0" dirty="false" smtClean="false"/>
              <a:t> nedoplatek se nepovažuje situace, kdy má žadatel dohodnut splátkový kalendář.</a:t>
            </a:r>
            <a:endParaRPr lang="cs-CZ" dirty="false" smtClean="false"/>
          </a:p>
          <a:p>
            <a:endParaRPr lang="cs-CZ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03B787E6-8D76-473C-801C-6A8C11C32C15}" type="slidenum">
              <a:rPr lang="cs-CZ" smtClean="false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688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 smtClean="false"/>
          </a:p>
          <a:p>
            <a:r>
              <a:rPr lang="cs-CZ" b="true" dirty="false" smtClean="false"/>
              <a:t>Kontakt na GŘ ÚP ČR! Podmínky GŘ ÚP ČR – doplní zástupce.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48162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39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534857"/>
      </p:ext>
    </p:extLst>
  </p:cSld>
  <p:clrMapOvr>
    <a:masterClrMapping/>
  </p:clrMapOvr>
  <p:transition>
    <p:cut/>
  </p:transition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239742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113564"/>
      </p:ext>
    </p:extLst>
  </p:cSld>
  <p:clrMapOvr>
    <a:masterClrMapping/>
  </p:clrMapOvr>
  <p:transition>
    <p:cut/>
  </p:transition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963757"/>
      </p:ext>
    </p:extLst>
  </p:cSld>
  <p:clrMapOvr>
    <a:masterClrMapping/>
  </p:clrMapOvr>
  <p:transition>
    <p:cut/>
  </p:transition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779872"/>
      </p:ext>
    </p:extLst>
  </p:cSld>
  <p:clrMapOvr>
    <a:masterClrMapping/>
  </p:clrMapOvr>
  <p:transition>
    <p:cut/>
  </p:transition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492890"/>
      </p:ext>
    </p:extLst>
  </p:cSld>
  <p:clrMapOvr>
    <a:masterClrMapping/>
  </p:clrMapOvr>
  <p:transition>
    <p:cut/>
  </p:transition>
</p:sldLayout>
</file>

<file path=ppt/slideLayouts/slideLayout1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28391191"/>
      </p:ext>
    </p:extLst>
  </p:cSld>
  <p:clrMapOvr>
    <a:masterClrMapping/>
  </p:clrMapOvr>
  <p:transition>
    <p:cut/>
  </p:transition>
</p:sldLayout>
</file>

<file path=ppt/slideLayouts/slideLayout1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06340168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  <p:transition>
    <p:cut/>
  </p:transition>
</p:sldLayout>
</file>

<file path=ppt/slideLayouts/slideLayout2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59284829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8.xml" Type="http://schemas.openxmlformats.org/officeDocument/2006/relationships/slideLayout" Id="rId8"/>
    <Relationship Target="../slideLayouts/slideLayout13.xml" Type="http://schemas.openxmlformats.org/officeDocument/2006/relationships/slideLayout" Id="rId3"/>
    <Relationship Target="../slideLayouts/slideLayout17.xml" Type="http://schemas.openxmlformats.org/officeDocument/2006/relationships/slideLayout" Id="rId7"/>
    <Relationship Target="../slideLayouts/slideLayout12.xml" Type="http://schemas.openxmlformats.org/officeDocument/2006/relationships/slideLayout" Id="rId2"/>
    <Relationship Target="../slideLayouts/slideLayout11.xml" Type="http://schemas.openxmlformats.org/officeDocument/2006/relationships/slideLayout" Id="rId1"/>
    <Relationship Target="../slideLayouts/slideLayout16.xml" Type="http://schemas.openxmlformats.org/officeDocument/2006/relationships/slideLayout" Id="rId6"/>
    <Relationship Target="../theme/theme2.xml" Type="http://schemas.openxmlformats.org/officeDocument/2006/relationships/theme" Id="rId11"/>
    <Relationship Target="../slideLayouts/slideLayout15.xml" Type="http://schemas.openxmlformats.org/officeDocument/2006/relationships/slideLayout" Id="rId5"/>
    <Relationship Target="../slideLayouts/slideLayout20.xml" Type="http://schemas.openxmlformats.org/officeDocument/2006/relationships/slideLayout" Id="rId10"/>
    <Relationship Target="../slideLayouts/slideLayout14.xml" Type="http://schemas.openxmlformats.org/officeDocument/2006/relationships/slideLayout" Id="rId4"/>
    <Relationship Target="../slideLayouts/slideLayout1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transition>
    <p:cut/>
  </p:transition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6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transition>
    <p:cut/>
  </p:transition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s://www.esfcr.cz/vyzva-084-opz" Type="http://schemas.openxmlformats.org/officeDocument/2006/relationships/hyperlink" Id="rId3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mseu.mssf.cz/" Type="http://schemas.openxmlformats.org/officeDocument/2006/relationships/hyperlink" Id="rId6"/>
    <Relationship TargetMode="External" Target="https://www.esfcr.cz/formulare-a-pokyny-potrebne-v-ramci-pripravy-zadosti-o-podporu-opz" Type="http://schemas.openxmlformats.org/officeDocument/2006/relationships/hyperlink" Id="rId5"/>
    <Relationship TargetMode="External" Target="https://www.esfcr.cz/pravidla-pro-zadatele-a-prijemce-opz" Type="http://schemas.openxmlformats.org/officeDocument/2006/relationships/hyperlink" Id="rId4"/>
</Relationships>

</file>

<file path=ppt/slides/_rels/slide30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vyzva-084-regionalni-projekty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40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2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75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7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7.xml.rels><?xml version="1.0" encoding="UTF-8" standalone="yes"?>
<Relationships xmlns="http://schemas.openxmlformats.org/package/2006/relationships">
    <Relationship TargetMode="External" Target="https://www.esfcr.cz/formulare-pro-uzavreni-pravniho-aktu-a-vzory-pravnich-aktu-o-poskytnuti-podpory-na-projekt-opz/-/dokument/798364" Type="http://schemas.openxmlformats.org/officeDocument/2006/relationships/hyperlink" Id="rId3"/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8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9.xml.rels><?xml version="1.0" encoding="UTF-8" standalone="yes"?>
<Relationships xmlns="http://schemas.openxmlformats.org/package/2006/relationships"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0.xml.rels><?xml version="1.0" encoding="UTF-8" standalone="yes"?>
<Relationships xmlns="http://schemas.openxmlformats.org/package/2006/relationships"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1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2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3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3"/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4.xml.rels><?xml version="1.0" encoding="UTF-8" standalone="yes"?>
<Relationships xmlns="http://schemas.openxmlformats.org/package/2006/relationships"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5.xml.rels><?xml version="1.0" encoding="UTF-8" standalone="yes"?>
<Relationships xmlns="http://schemas.openxmlformats.org/package/2006/relationships"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6.xml.rels><?xml version="1.0" encoding="UTF-8" standalone="yes"?>
<Relationships xmlns="http://schemas.openxmlformats.org/package/2006/relationships">
    <Relationship Target="../notesSlides/notesSlide5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7.xml.rels><?xml version="1.0" encoding="UTF-8" standalone="yes"?>
<Relationships xmlns="http://schemas.openxmlformats.org/package/2006/relationships">
    <Relationship Target="../notesSlides/notesSlide5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8.xml.rels><?xml version="1.0" encoding="UTF-8" standalone="yes"?>
<Relationships xmlns="http://schemas.openxmlformats.org/package/2006/relationships">
    <Relationship Target="../notesSlides/notesSlide5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9.xml.rels><?xml version="1.0" encoding="UTF-8" standalone="yes"?>
<Relationships xmlns="http://schemas.openxmlformats.org/package/2006/relationships">
    <Relationship Target="../notesSlides/notesSlide5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0.xml.rels><?xml version="1.0" encoding="UTF-8" standalone="yes"?>
<Relationships xmlns="http://schemas.openxmlformats.org/package/2006/relationships">
    <Relationship Target="../notesSlides/notesSlide5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1.xml.rels><?xml version="1.0" encoding="UTF-8" standalone="yes"?>
<Relationships xmlns="http://schemas.openxmlformats.org/package/2006/relationships">
    <Relationship Target="../notesSlides/notesSlide5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2.xml.rels><?xml version="1.0" encoding="UTF-8" standalone="yes"?>
<Relationships xmlns="http://schemas.openxmlformats.org/package/2006/relationships">
    <Relationship Target="../notesSlides/notesSlide6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4.xml.rels><?xml version="1.0" encoding="UTF-8" standalone="yes"?>
<Relationships xmlns="http://schemas.openxmlformats.org/package/2006/relationships">
    <Relationship Target="../notesSlides/notesSlide6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5.xml.rels><?xml version="1.0" encoding="UTF-8" standalone="yes"?>
<Relationships xmlns="http://schemas.openxmlformats.org/package/2006/relationships">
    <Relationship Target="../notesSlides/notesSlide6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6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6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7.xml.rels><?xml version="1.0" encoding="UTF-8" standalone="yes"?>
<Relationships xmlns="http://schemas.openxmlformats.org/package/2006/relationships">
    <Relationship TargetMode="External" Target="mailto:blanka.machova@mpsv.cz" Type="http://schemas.openxmlformats.org/officeDocument/2006/relationships/hyperlink" Id="rId3"/>
    <Relationship TargetMode="External" Target="mailto:katerina.zakova@mpsv.cz" Type="http://schemas.openxmlformats.org/officeDocument/2006/relationships/hyperlink" Id="rId2"/>
    <Relationship Target="../slideLayouts/slideLayout12.xml" Type="http://schemas.openxmlformats.org/officeDocument/2006/relationships/slideLayout" Id="rId1"/>
</Relationships>

</file>

<file path=ppt/slides/_rels/slide98.xml.rels><?xml version="1.0" encoding="UTF-8" standalone="yes"?>
<Relationships xmlns="http://schemas.openxmlformats.org/package/2006/relationships">
    <Relationship Target="../slideLayouts/slideLayout1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Seminář pro žadatele k výzvě 03_17_084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 smtClean="false"/>
              <a:t>Kolektiv autorů pro IP 1.1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475656" y="4725144"/>
            <a:ext cx="7308344" cy="1368152"/>
          </a:xfrm>
        </p:spPr>
        <p:txBody>
          <a:bodyPr/>
          <a:lstStyle/>
          <a:p>
            <a:r>
              <a:rPr lang="cs-CZ" dirty="false" smtClean="false"/>
              <a:t>Praha 31. 1. 2018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Povinný partner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84784"/>
            <a:ext cx="8568056" cy="5184576"/>
          </a:xfrm>
        </p:spPr>
        <p:txBody>
          <a:bodyPr/>
          <a:lstStyle/>
          <a:p>
            <a:pPr marL="917575" lvl="2" indent="-469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dirty="false">
                <a:solidFill>
                  <a:srgbClr val="084A8B"/>
                </a:solidFill>
                <a:ea typeface="Times New Roman"/>
              </a:rPr>
              <a:t>na základě kladného stanoviska krajské pobočky</a:t>
            </a:r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 smtClean="false"/>
              <a:t>        Stanovisko </a:t>
            </a:r>
            <a:r>
              <a:rPr lang="cs-CZ" sz="1600" dirty="false"/>
              <a:t>by se nemělo omezovat pouze např. na formulaci, že </a:t>
            </a:r>
            <a:r>
              <a:rPr lang="cs-CZ" sz="1600" dirty="false" err="true"/>
              <a:t>KrP</a:t>
            </a:r>
            <a:r>
              <a:rPr lang="cs-CZ" sz="1600" dirty="false"/>
              <a:t> ÚP byla </a:t>
            </a:r>
            <a:r>
              <a:rPr lang="cs-CZ" sz="1600" dirty="false" smtClean="false"/>
              <a:t>             </a:t>
            </a:r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s</a:t>
            </a:r>
            <a:r>
              <a:rPr lang="cs-CZ" sz="1600" dirty="false"/>
              <a:t> projektem seznámena. Aby bylo platným podkladem pro GŘ ÚP ČR a </a:t>
            </a:r>
            <a:r>
              <a:rPr lang="cs-CZ" sz="1600" dirty="false" smtClean="false"/>
              <a:t> </a:t>
            </a:r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obsahovalo </a:t>
            </a:r>
            <a:r>
              <a:rPr lang="cs-CZ" sz="1600" dirty="false"/>
              <a:t>ono kladné vyjádření, mělo by obsahovat prohlášení, že realizace </a:t>
            </a:r>
            <a:endParaRPr lang="cs-CZ" sz="1600" dirty="false" smtClean="false"/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projektu </a:t>
            </a:r>
            <a:r>
              <a:rPr lang="cs-CZ" sz="1600" dirty="false"/>
              <a:t>je z pohledu regionální situace v oblasti zaměstnanosti potřebná, že </a:t>
            </a:r>
            <a:endParaRPr lang="cs-CZ" sz="1600" dirty="false" smtClean="false"/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</a:t>
            </a:r>
            <a:r>
              <a:rPr lang="cs-CZ" sz="1600" dirty="false" err="true" smtClean="false"/>
              <a:t>KrP</a:t>
            </a:r>
            <a:r>
              <a:rPr lang="cs-CZ" sz="1600" dirty="false" smtClean="false"/>
              <a:t> </a:t>
            </a:r>
            <a:r>
              <a:rPr lang="cs-CZ" sz="1600" dirty="false"/>
              <a:t>ÚP vyslovuje souhlas s realizací projektu na zvolenou CS a že aktivity </a:t>
            </a:r>
            <a:endParaRPr lang="cs-CZ" sz="1600" dirty="false" smtClean="false"/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projektu </a:t>
            </a:r>
            <a:r>
              <a:rPr lang="cs-CZ" sz="1600" dirty="false"/>
              <a:t>budou ze strany </a:t>
            </a:r>
            <a:r>
              <a:rPr lang="cs-CZ" sz="1600" dirty="false" err="true"/>
              <a:t>KrP</a:t>
            </a:r>
            <a:r>
              <a:rPr lang="cs-CZ" sz="1600" dirty="false"/>
              <a:t> ÚP podpořeny v rozsahu uvedeném </a:t>
            </a:r>
            <a:endParaRPr lang="cs-CZ" sz="1600" dirty="false" smtClean="false"/>
          </a:p>
          <a:p>
            <a:pPr marL="447675" lvl="2" indent="0">
              <a:lnSpc>
                <a:spcPct val="150000"/>
              </a:lnSpc>
              <a:buClr>
                <a:srgbClr val="5FBBF5"/>
              </a:buClr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v</a:t>
            </a:r>
            <a:r>
              <a:rPr lang="cs-CZ" sz="1600" dirty="false"/>
              <a:t> projektové žádosti.</a:t>
            </a:r>
          </a:p>
          <a:p>
            <a:pPr marL="917575" lvl="2" indent="-469900">
              <a:lnSpc>
                <a:spcPct val="150000"/>
              </a:lnSpc>
              <a:buClr>
                <a:srgbClr val="5FBBF5"/>
              </a:buClr>
            </a:pPr>
            <a:r>
              <a:rPr lang="cs-CZ" dirty="false" smtClean="false">
                <a:solidFill>
                  <a:srgbClr val="084A8B"/>
                </a:solidFill>
                <a:ea typeface="Times New Roman"/>
              </a:rPr>
              <a:t>důl</a:t>
            </a:r>
            <a:r>
              <a:rPr lang="cs-CZ" dirty="false">
                <a:solidFill>
                  <a:srgbClr val="084A8B"/>
                </a:solidFill>
                <a:ea typeface="Times New Roman"/>
              </a:rPr>
              <a:t>. role při náboru cílové </a:t>
            </a:r>
            <a:r>
              <a:rPr lang="cs-CZ" dirty="false" smtClean="false">
                <a:solidFill>
                  <a:srgbClr val="084A8B"/>
                </a:solidFill>
                <a:ea typeface="Times New Roman"/>
              </a:rPr>
              <a:t>skupiny</a:t>
            </a:r>
          </a:p>
          <a:p>
            <a:pPr marL="917575" lvl="2" indent="-469900">
              <a:lnSpc>
                <a:spcPct val="150000"/>
              </a:lnSpc>
              <a:buClr>
                <a:srgbClr val="5FBBF5"/>
              </a:buClr>
            </a:pPr>
            <a:r>
              <a:rPr lang="cs-CZ" dirty="false" smtClean="false">
                <a:solidFill>
                  <a:srgbClr val="084A8B"/>
                </a:solidFill>
                <a:ea typeface="Times New Roman"/>
              </a:rPr>
              <a:t>zadat partnera (Úřad práce) v žádosti</a:t>
            </a:r>
          </a:p>
          <a:p>
            <a:pPr marL="917575" lvl="2" indent="-469900">
              <a:lnSpc>
                <a:spcPct val="200000"/>
              </a:lnSpc>
              <a:buClr>
                <a:srgbClr val="5FBBF5"/>
              </a:buClr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51664178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>
                <a:solidFill>
                  <a:srgbClr val="AFDDFA"/>
                </a:solidFill>
              </a:rPr>
              <a:t>NEPOVINNÍ partneři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136008" cy="5139272"/>
          </a:xfrm>
        </p:spPr>
        <p:txBody>
          <a:bodyPr/>
          <a:lstStyle/>
          <a:p>
            <a:pPr marL="0" lvl="0" indent="0">
              <a:buNone/>
            </a:pPr>
            <a:r>
              <a:rPr lang="cs-CZ" sz="1900" dirty="false" smtClean="false">
                <a:ea typeface="Arial"/>
                <a:cs typeface="Times New Roman"/>
              </a:rPr>
              <a:t>Další možní partneři s finančním příspěvkem či bez finančního příspěvku:</a:t>
            </a:r>
          </a:p>
          <a:p>
            <a:pPr lvl="0"/>
            <a:r>
              <a:rPr lang="cs-CZ" sz="1900" b="true" dirty="false" smtClean="false">
                <a:ea typeface="Arial"/>
                <a:cs typeface="Times New Roman"/>
              </a:rPr>
              <a:t>Nestátní neziskové organizace </a:t>
            </a:r>
            <a:r>
              <a:rPr lang="cs-CZ" sz="1900" dirty="false" smtClean="false">
                <a:ea typeface="Arial"/>
                <a:cs typeface="Times New Roman"/>
              </a:rPr>
              <a:t>(spolky, o.p.s., ústavy, církevní právnické osoby, nadace a nadační fondy)</a:t>
            </a:r>
          </a:p>
          <a:p>
            <a:pPr lvl="0"/>
            <a:r>
              <a:rPr lang="cs-CZ" sz="1900" b="true" dirty="false">
                <a:ea typeface="Arial"/>
                <a:cs typeface="Times New Roman"/>
              </a:rPr>
              <a:t>Příspěvkové organizace </a:t>
            </a:r>
            <a:r>
              <a:rPr lang="cs-CZ" sz="1900" b="true" dirty="false" smtClean="false">
                <a:ea typeface="Arial"/>
                <a:cs typeface="Times New Roman"/>
              </a:rPr>
              <a:t>zřízené územními samosprávními celky</a:t>
            </a:r>
            <a:endParaRPr lang="cs-CZ" sz="1900" dirty="false" smtClean="false">
              <a:ea typeface="Arial"/>
              <a:cs typeface="Times New Roman"/>
            </a:endParaRPr>
          </a:p>
          <a:p>
            <a:pPr lvl="0"/>
            <a:r>
              <a:rPr lang="cs-CZ" sz="1900" b="true" dirty="false" smtClean="false">
                <a:ea typeface="Arial"/>
                <a:cs typeface="Times New Roman"/>
              </a:rPr>
              <a:t>Vzdělávací a poradenské instituce</a:t>
            </a:r>
          </a:p>
          <a:p>
            <a:pPr marL="895350" lvl="2" indent="-447675" algn="just">
              <a:lnSpc>
                <a:spcPct val="100000"/>
              </a:lnSpc>
              <a:buClr>
                <a:srgbClr val="5FBBF5"/>
              </a:buClr>
            </a:pPr>
            <a:r>
              <a:rPr lang="cs-CZ" sz="1900" b="true" dirty="false">
                <a:solidFill>
                  <a:srgbClr val="084A8B"/>
                </a:solidFill>
              </a:rPr>
              <a:t>právnické osoby či fyzické osoby </a:t>
            </a:r>
            <a:r>
              <a:rPr lang="cs-CZ" sz="1900" dirty="false">
                <a:solidFill>
                  <a:srgbClr val="084A8B"/>
                </a:solidFill>
              </a:rPr>
              <a:t>(</a:t>
            </a:r>
            <a:r>
              <a:rPr lang="cs-CZ" sz="1900" dirty="false">
                <a:solidFill>
                  <a:srgbClr val="084A8B"/>
                </a:solidFill>
                <a:ea typeface="Times New Roman"/>
              </a:rPr>
              <a:t>které vedou účetnictví podle zákona č. 563/1991 Sb., o účetnictví), které prokáží </a:t>
            </a:r>
            <a:r>
              <a:rPr lang="cs-CZ" sz="1900" b="true" dirty="false">
                <a:solidFill>
                  <a:srgbClr val="084A8B"/>
                </a:solidFill>
                <a:ea typeface="Times New Roman"/>
              </a:rPr>
              <a:t>převažující činnost </a:t>
            </a:r>
            <a:r>
              <a:rPr lang="cs-CZ" sz="1900" dirty="false">
                <a:solidFill>
                  <a:srgbClr val="084A8B"/>
                </a:solidFill>
                <a:ea typeface="Times New Roman"/>
              </a:rPr>
              <a:t>v oblasti poskytování vzdělávání nebo poradenských služeb souvisejících se zprostředkováním zaměstnání (CZ-NACE v kategorii 78 či 85), převažující činnost bude prokazována doložením povinné přílohy - </a:t>
            </a:r>
            <a:r>
              <a:rPr lang="cs-CZ" sz="1900" dirty="false" smtClean="false">
                <a:solidFill>
                  <a:srgbClr val="084A8B"/>
                </a:solidFill>
                <a:ea typeface="Times New Roman"/>
              </a:rPr>
              <a:t>posledního platného daňového přiznání;</a:t>
            </a:r>
            <a:endParaRPr lang="cs-CZ" sz="1900" dirty="false">
              <a:solidFill>
                <a:srgbClr val="084A8B"/>
              </a:solidFill>
              <a:ea typeface="Times New Roman"/>
            </a:endParaRPr>
          </a:p>
          <a:p>
            <a:pPr marL="895350" lvl="2" indent="-447675" algn="just">
              <a:lnSpc>
                <a:spcPct val="100000"/>
              </a:lnSpc>
              <a:buClr>
                <a:srgbClr val="5FBBF5"/>
              </a:buClr>
            </a:pPr>
            <a:r>
              <a:rPr lang="cs-CZ" sz="1900" b="true" dirty="false">
                <a:solidFill>
                  <a:srgbClr val="084A8B"/>
                </a:solidFill>
                <a:ea typeface="Times New Roman"/>
              </a:rPr>
              <a:t>školy a školská zařízení </a:t>
            </a:r>
            <a:r>
              <a:rPr lang="cs-CZ" sz="1900" dirty="false">
                <a:solidFill>
                  <a:srgbClr val="084A8B"/>
                </a:solidFill>
                <a:ea typeface="Times New Roman"/>
              </a:rPr>
              <a:t>zapsané ve školském rejstříku, vysoké školy </a:t>
            </a:r>
            <a:r>
              <a:rPr lang="cs-CZ" sz="1900" dirty="false" smtClean="false">
                <a:solidFill>
                  <a:srgbClr val="084A8B"/>
                </a:solidFill>
                <a:ea typeface="Times New Roman"/>
              </a:rPr>
              <a:t>(</a:t>
            </a:r>
            <a:r>
              <a:rPr lang="cs-CZ" sz="1900" dirty="false">
                <a:solidFill>
                  <a:srgbClr val="084A8B"/>
                </a:solidFill>
                <a:ea typeface="Times New Roman"/>
              </a:rPr>
              <a:t>daňové přiznání dokládat nemusí</a:t>
            </a:r>
            <a:r>
              <a:rPr lang="cs-CZ" sz="1900" dirty="false" smtClean="false">
                <a:solidFill>
                  <a:srgbClr val="084A8B"/>
                </a:solidFill>
                <a:ea typeface="Times New Roman"/>
              </a:rPr>
              <a:t>).</a:t>
            </a:r>
            <a:endParaRPr lang="cs-CZ" sz="1900" dirty="false">
              <a:solidFill>
                <a:srgbClr val="084A8B"/>
              </a:solidFill>
            </a:endParaRPr>
          </a:p>
          <a:p>
            <a:pPr marL="0" lvl="0" indent="0">
              <a:buNone/>
            </a:pPr>
            <a:r>
              <a:rPr lang="cs-CZ" sz="1800" dirty="false" smtClean="false">
                <a:ea typeface="Arial"/>
                <a:cs typeface="Times New Roman"/>
              </a:rPr>
              <a:t> </a:t>
            </a:r>
            <a:endParaRPr lang="cs-CZ" sz="1800" dirty="false">
              <a:ea typeface="Arial"/>
              <a:cs typeface="Times New Roman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11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74609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>
                <a:solidFill>
                  <a:srgbClr val="AFDDFA"/>
                </a:solidFill>
              </a:rPr>
              <a:t>Oprávnění žadatelé a partneři </a:t>
            </a:r>
            <a:r>
              <a:rPr lang="cs-CZ" sz="3000" dirty="false" smtClean="false">
                <a:solidFill>
                  <a:srgbClr val="AFDDFA"/>
                </a:solidFill>
              </a:rPr>
              <a:t>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280472" cy="5400600"/>
          </a:xfrm>
        </p:spPr>
        <p:txBody>
          <a:bodyPr/>
          <a:lstStyle/>
          <a:p>
            <a:pPr lvl="0" algn="just"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Partner </a:t>
            </a:r>
            <a:r>
              <a:rPr lang="cs-CZ" sz="1800" dirty="false">
                <a:solidFill>
                  <a:srgbClr val="084A8B"/>
                </a:solidFill>
              </a:rPr>
              <a:t>není dodavatel </a:t>
            </a:r>
            <a:r>
              <a:rPr lang="cs-CZ" sz="1800" dirty="false" smtClean="false">
                <a:solidFill>
                  <a:srgbClr val="084A8B"/>
                </a:solidFill>
              </a:rPr>
              <a:t>služeb!</a:t>
            </a:r>
          </a:p>
          <a:p>
            <a:pPr marL="917575" lvl="2" indent="-469900" algn="just">
              <a:buClr>
                <a:srgbClr val="5FBBF5"/>
              </a:buClr>
            </a:pPr>
            <a:r>
              <a:rPr lang="cs-CZ" sz="1800" b="true" dirty="false" smtClean="false">
                <a:solidFill>
                  <a:srgbClr val="084A8B"/>
                </a:solidFill>
              </a:rPr>
              <a:t>partnerstvím nesmí být nahrazena dodávka služeb </a:t>
            </a:r>
            <a:r>
              <a:rPr lang="cs-CZ" sz="1800" dirty="false" smtClean="false">
                <a:solidFill>
                  <a:srgbClr val="084A8B"/>
                </a:solidFill>
              </a:rPr>
              <a:t>(obcházení zákona o veřejných zakázkách) </a:t>
            </a:r>
          </a:p>
          <a:p>
            <a:pPr marL="917575" lvl="2" indent="-469900" algn="just"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partneři </a:t>
            </a:r>
            <a:r>
              <a:rPr lang="cs-CZ" sz="1800" dirty="false">
                <a:solidFill>
                  <a:srgbClr val="084A8B"/>
                </a:solidFill>
              </a:rPr>
              <a:t>se musí podílet na přípravě a realizaci věcných aktivit </a:t>
            </a:r>
            <a:r>
              <a:rPr lang="cs-CZ" sz="1800" dirty="false" smtClean="false">
                <a:solidFill>
                  <a:srgbClr val="084A8B"/>
                </a:solidFill>
              </a:rPr>
              <a:t>projektu (nebýt administrátorem);</a:t>
            </a:r>
          </a:p>
          <a:p>
            <a:pPr marL="917575" lvl="2" indent="-469900" algn="just"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n</a:t>
            </a:r>
            <a:r>
              <a:rPr lang="cs-CZ" sz="1800" dirty="false" smtClean="false">
                <a:solidFill>
                  <a:srgbClr val="084A8B"/>
                </a:solidFill>
              </a:rPr>
              <a:t>a partnera nesmí být přenesena podstatná část věcné realizace projektu, úloha žadatele se nesmí omezovat na administrativní zajištění projektu.</a:t>
            </a:r>
          </a:p>
          <a:p>
            <a:pPr marL="447675" lvl="2" indent="0" algn="just">
              <a:spcAft>
                <a:spcPts val="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lvl="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Role </a:t>
            </a:r>
            <a:r>
              <a:rPr lang="cs-CZ" sz="1800" dirty="false">
                <a:solidFill>
                  <a:srgbClr val="084A8B"/>
                </a:solidFill>
              </a:rPr>
              <a:t>a míra zapojení partnera </a:t>
            </a:r>
            <a:r>
              <a:rPr lang="cs-CZ" sz="1800" dirty="false" smtClean="false">
                <a:solidFill>
                  <a:srgbClr val="084A8B"/>
                </a:solidFill>
              </a:rPr>
              <a:t>musí </a:t>
            </a:r>
            <a:r>
              <a:rPr lang="cs-CZ" sz="1800" dirty="false">
                <a:solidFill>
                  <a:srgbClr val="084A8B"/>
                </a:solidFill>
              </a:rPr>
              <a:t>být popsána v žádosti </a:t>
            </a:r>
            <a:r>
              <a:rPr lang="cs-CZ" sz="1800" b="true" dirty="false">
                <a:solidFill>
                  <a:srgbClr val="084A8B"/>
                </a:solidFill>
              </a:rPr>
              <a:t>včetně vymezení prostředků</a:t>
            </a:r>
            <a:r>
              <a:rPr lang="cs-CZ" sz="1800" dirty="false">
                <a:solidFill>
                  <a:srgbClr val="084A8B"/>
                </a:solidFill>
              </a:rPr>
              <a:t>, které mu budou případně </a:t>
            </a:r>
            <a:r>
              <a:rPr lang="cs-CZ" sz="1800" dirty="false" smtClean="false">
                <a:solidFill>
                  <a:srgbClr val="084A8B"/>
                </a:solidFill>
              </a:rPr>
              <a:t>poukázány.</a:t>
            </a:r>
          </a:p>
          <a:p>
            <a:pPr lvl="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Projekt by měl být výsledkem spolupráce v paktu, protože nositel předkládá projekt za celý pakt</a:t>
            </a:r>
          </a:p>
          <a:p>
            <a:pPr lvl="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Partnerství v projektu je přípustné pouze se subjekty, které splňují definici oprávněného žadatele</a:t>
            </a:r>
            <a:endParaRPr lang="cs-CZ" sz="1800" dirty="false" smtClean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12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26321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Věcné zaměření výzvy/projektu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5FBBF5"/>
              </a:buClr>
            </a:pPr>
            <a:r>
              <a:rPr lang="cs-CZ" sz="2000" dirty="false">
                <a:solidFill>
                  <a:srgbClr val="084A8B"/>
                </a:solidFill>
              </a:rPr>
              <a:t>Výzva stanovuje podporované aktivity a cílové </a:t>
            </a:r>
            <a:r>
              <a:rPr lang="cs-CZ" sz="2000" dirty="false" smtClean="false">
                <a:solidFill>
                  <a:srgbClr val="084A8B"/>
                </a:solidFill>
              </a:rPr>
              <a:t>skupiny;</a:t>
            </a:r>
          </a:p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sz="2000" dirty="false">
                <a:solidFill>
                  <a:srgbClr val="084A8B"/>
                </a:solidFill>
              </a:rPr>
              <a:t>Žadatel specifikuje jaký/čí problém projekt řeší a proč má být projekt realizován</a:t>
            </a: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sz="2000" dirty="false" smtClean="false">
                <a:solidFill>
                  <a:srgbClr val="084A8B"/>
                </a:solidFill>
              </a:rPr>
              <a:t>Žadatel </a:t>
            </a:r>
            <a:r>
              <a:rPr lang="cs-CZ" sz="2000" dirty="false">
                <a:solidFill>
                  <a:srgbClr val="084A8B"/>
                </a:solidFill>
              </a:rPr>
              <a:t>by měl do svého projektu vybrat </a:t>
            </a:r>
            <a:r>
              <a:rPr lang="cs-CZ" sz="2000" dirty="false" smtClean="false">
                <a:solidFill>
                  <a:srgbClr val="084A8B"/>
                </a:solidFill>
              </a:rPr>
              <a:t>takové </a:t>
            </a:r>
            <a:r>
              <a:rPr lang="cs-CZ" sz="2000" b="true" dirty="false">
                <a:solidFill>
                  <a:srgbClr val="084A8B"/>
                </a:solidFill>
              </a:rPr>
              <a:t>aktivity</a:t>
            </a:r>
            <a:r>
              <a:rPr lang="cs-CZ" sz="2000" dirty="false">
                <a:solidFill>
                  <a:srgbClr val="084A8B"/>
                </a:solidFill>
              </a:rPr>
              <a:t>, které jsou účelné a logicky provázané ve vztahu ke stanovenému cíli projektu a mají jasnou vazbu na potřeby zvolené cílové skupiny projektu</a:t>
            </a:r>
            <a:r>
              <a:rPr lang="cs-CZ" sz="2000" dirty="false" smtClean="false">
                <a:solidFill>
                  <a:srgbClr val="084A8B"/>
                </a:solidFill>
              </a:rPr>
              <a:t>;</a:t>
            </a: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sz="2000" dirty="false" smtClean="false">
                <a:solidFill>
                  <a:srgbClr val="084A8B"/>
                </a:solidFill>
              </a:rPr>
              <a:t>Cíle projektu musí být jasně specifikované, měřitelné, reálné, termínované, uvádět hodnoty, které jsou ověřitelné přes aktivity projektu;</a:t>
            </a:r>
            <a:endParaRPr lang="cs-CZ" sz="2000" dirty="false">
              <a:solidFill>
                <a:srgbClr val="084A8B"/>
              </a:solidFill>
            </a:endParaRP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sz="2000" dirty="false" smtClean="false">
                <a:solidFill>
                  <a:srgbClr val="084A8B"/>
                </a:solidFill>
              </a:rPr>
              <a:t>Aktivity </a:t>
            </a:r>
            <a:r>
              <a:rPr lang="cs-CZ" sz="2000" dirty="false">
                <a:solidFill>
                  <a:srgbClr val="084A8B"/>
                </a:solidFill>
              </a:rPr>
              <a:t>projektu musí vždy směřovat k </a:t>
            </a:r>
            <a:r>
              <a:rPr lang="cs-CZ" sz="2000" b="true" dirty="false">
                <a:solidFill>
                  <a:srgbClr val="084A8B"/>
                </a:solidFill>
              </a:rPr>
              <a:t>zaměstnání osob z cílové skupiny</a:t>
            </a:r>
            <a:r>
              <a:rPr lang="cs-CZ" sz="2000" dirty="false">
                <a:solidFill>
                  <a:srgbClr val="084A8B"/>
                </a:solidFill>
              </a:rPr>
              <a:t> a uplatnění na trhu práce; </a:t>
            </a:r>
            <a:endParaRPr lang="cs-CZ" sz="2000" dirty="false" smtClean="false">
              <a:solidFill>
                <a:srgbClr val="084A8B"/>
              </a:solidFill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  <a:buClr>
                <a:srgbClr val="5FBBF5"/>
              </a:buClr>
            </a:pPr>
            <a:r>
              <a:rPr lang="cs-CZ" sz="2000" dirty="false" smtClean="false">
                <a:solidFill>
                  <a:srgbClr val="084A8B"/>
                </a:solidFill>
              </a:rPr>
              <a:t>výzva </a:t>
            </a:r>
            <a:r>
              <a:rPr lang="cs-CZ" sz="2000" dirty="false">
                <a:solidFill>
                  <a:srgbClr val="084A8B"/>
                </a:solidFill>
              </a:rPr>
              <a:t>necílí na podporu paktů jako takových.</a:t>
            </a:r>
          </a:p>
          <a:p>
            <a:pPr marL="666000" lvl="2" indent="0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1200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13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45685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podporované aktivity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412776"/>
            <a:ext cx="8208912" cy="4968552"/>
          </a:xfrm>
        </p:spPr>
        <p:txBody>
          <a:bodyPr/>
          <a:lstStyle/>
          <a:p>
            <a:pPr marL="0" lvl="0" indent="0">
              <a:buClr>
                <a:srgbClr val="5FBBF5"/>
              </a:buClr>
              <a:buNone/>
            </a:pPr>
            <a:r>
              <a:rPr lang="cs-CZ" sz="2000" b="true" dirty="false" smtClean="false">
                <a:solidFill>
                  <a:srgbClr val="084A8B"/>
                </a:solidFill>
              </a:rPr>
              <a:t>Primárně podporované aktivity:</a:t>
            </a:r>
          </a:p>
          <a:p>
            <a:pPr lvl="0">
              <a:spcAft>
                <a:spcPts val="0"/>
              </a:spcAft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2000" b="true" dirty="false" smtClean="false">
                <a:solidFill>
                  <a:srgbClr val="084A8B"/>
                </a:solidFill>
              </a:rPr>
              <a:t>Poradenství</a:t>
            </a:r>
            <a:r>
              <a:rPr lang="cs-CZ" sz="2000" dirty="false" smtClean="false">
                <a:solidFill>
                  <a:srgbClr val="084A8B"/>
                </a:solidFill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2000" dirty="false">
                <a:solidFill>
                  <a:srgbClr val="084A8B"/>
                </a:solidFill>
              </a:rPr>
              <a:t>	</a:t>
            </a:r>
            <a:r>
              <a:rPr lang="cs-CZ" sz="2000" dirty="false" smtClean="false">
                <a:solidFill>
                  <a:srgbClr val="084A8B"/>
                </a:solidFill>
              </a:rPr>
              <a:t>– konkretizace na účastníka, zda individuální či skupinové, kdo 	bude zajišťovat (kvalifikovaná osoba), pozor na efektivitu výdajů 	(</a:t>
            </a:r>
            <a:r>
              <a:rPr lang="cs-CZ" sz="2000" dirty="false" err="true" smtClean="false">
                <a:solidFill>
                  <a:srgbClr val="084A8B"/>
                </a:solidFill>
              </a:rPr>
              <a:t>job</a:t>
            </a:r>
            <a:r>
              <a:rPr lang="cs-CZ" sz="2000" dirty="false" smtClean="false">
                <a:solidFill>
                  <a:srgbClr val="084A8B"/>
                </a:solidFill>
              </a:rPr>
              <a:t> centra, časové dotace), propočty v realizačním týmu –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None/>
            </a:pPr>
            <a:r>
              <a:rPr lang="cs-CZ" sz="2000" dirty="false">
                <a:solidFill>
                  <a:srgbClr val="084A8B"/>
                </a:solidFill>
              </a:rPr>
              <a:t> </a:t>
            </a:r>
            <a:r>
              <a:rPr lang="cs-CZ" sz="2000" dirty="false" smtClean="false">
                <a:solidFill>
                  <a:srgbClr val="084A8B"/>
                </a:solidFill>
              </a:rPr>
              <a:t>            potřebnost poradců.</a:t>
            </a:r>
          </a:p>
          <a:p>
            <a:pPr lvl="0">
              <a:lnSpc>
                <a:spcPct val="100000"/>
              </a:lnSpc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2000" b="true" dirty="false">
                <a:solidFill>
                  <a:srgbClr val="084A8B"/>
                </a:solidFill>
              </a:rPr>
              <a:t>Motivační a aktivizační aktivity, rozvoj základních kompetencí pro trh práce </a:t>
            </a:r>
          </a:p>
          <a:p>
            <a:pPr marL="0" lvl="0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sz="2000" dirty="false" smtClean="false">
                <a:solidFill>
                  <a:srgbClr val="084A8B"/>
                </a:solidFill>
              </a:rPr>
              <a:t>	- příklady: orientace na trhu práce, soft </a:t>
            </a:r>
            <a:r>
              <a:rPr lang="cs-CZ" sz="2000" dirty="false" err="true" smtClean="false">
                <a:solidFill>
                  <a:srgbClr val="084A8B"/>
                </a:solidFill>
              </a:rPr>
              <a:t>skills</a:t>
            </a:r>
            <a:r>
              <a:rPr lang="cs-CZ" sz="2000" dirty="false" smtClean="false">
                <a:solidFill>
                  <a:srgbClr val="084A8B"/>
                </a:solidFill>
              </a:rPr>
              <a:t>, příprava na 	pracovní pohovor, PC základy, digitální kompetence;</a:t>
            </a:r>
            <a:r>
              <a:rPr lang="cs-CZ" sz="2000" dirty="false">
                <a:solidFill>
                  <a:srgbClr val="084A8B"/>
                </a:solidFill>
              </a:rPr>
              <a:t>	</a:t>
            </a:r>
            <a:endParaRPr lang="cs-CZ" sz="2000" dirty="false" smtClean="false">
              <a:solidFill>
                <a:srgbClr val="084A8B"/>
              </a:solidFill>
            </a:endParaRPr>
          </a:p>
          <a:p>
            <a:pPr marL="0" lvl="0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sz="2000" dirty="false">
                <a:solidFill>
                  <a:srgbClr val="084A8B"/>
                </a:solidFill>
              </a:rPr>
              <a:t>	</a:t>
            </a:r>
            <a:r>
              <a:rPr lang="cs-CZ" sz="2000" dirty="false" smtClean="false">
                <a:solidFill>
                  <a:srgbClr val="084A8B"/>
                </a:solidFill>
              </a:rPr>
              <a:t>- podrobný popis obsahu kurzů, pozor na efektivitu výdajů, 	výstupy a </a:t>
            </a:r>
            <a:r>
              <a:rPr lang="cs-CZ" sz="2000" u="sng" dirty="false" smtClean="false">
                <a:solidFill>
                  <a:srgbClr val="084A8B"/>
                </a:solidFill>
              </a:rPr>
              <a:t>kvalitu</a:t>
            </a:r>
            <a:r>
              <a:rPr lang="cs-CZ" sz="2000" dirty="false" smtClean="false">
                <a:solidFill>
                  <a:srgbClr val="084A8B"/>
                </a:solidFill>
              </a:rPr>
              <a:t>, vazba na potřeby CS.</a:t>
            </a:r>
          </a:p>
          <a:p>
            <a:pPr marL="0" lvl="0" indent="0">
              <a:buClr>
                <a:srgbClr val="5FBBF5"/>
              </a:buClr>
              <a:buNone/>
            </a:pPr>
            <a:endParaRPr lang="cs-CZ" sz="2000" u="sng" dirty="false">
              <a:solidFill>
                <a:srgbClr val="084A8B"/>
              </a:solidFill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14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13610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podporované aktivity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772816"/>
            <a:ext cx="8208016" cy="4608512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2000" b="true" dirty="false">
                <a:solidFill>
                  <a:srgbClr val="084A8B"/>
                </a:solidFill>
              </a:rPr>
              <a:t>Rekvalifikace</a:t>
            </a:r>
            <a:r>
              <a:rPr lang="cs-CZ" sz="2000" dirty="false">
                <a:solidFill>
                  <a:srgbClr val="084A8B"/>
                </a:solidFill>
              </a:rPr>
              <a:t> </a:t>
            </a:r>
            <a:endParaRPr lang="cs-CZ" sz="2000" dirty="false" smtClean="false">
              <a:solidFill>
                <a:srgbClr val="084A8B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</a:rPr>
              <a:t>dle § 108 č. 435/2004 zákona o zaměstnanosti;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</a:rPr>
              <a:t>ve vazbě na poptávku regionálních zaměstnavatelů;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 smtClean="false">
                <a:solidFill>
                  <a:srgbClr val="084A8B"/>
                </a:solidFill>
              </a:rPr>
              <a:t>vhodnost pro CS, v menší míře je možné realizovat i neakreditované kurzy, u kterých bude však zdůvodněna jejich potřebnost pro CS.</a:t>
            </a:r>
            <a:endParaRPr lang="cs-CZ" dirty="false">
              <a:solidFill>
                <a:srgbClr val="084A8B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2000" dirty="false">
              <a:solidFill>
                <a:srgbClr val="084A8B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2000" b="true" dirty="false">
                <a:solidFill>
                  <a:srgbClr val="084A8B"/>
                </a:solidFill>
              </a:rPr>
              <a:t>Aktivity k získání pracovních návyků a zkušeností</a:t>
            </a:r>
            <a:r>
              <a:rPr lang="cs-CZ" sz="2000" b="true" dirty="false" smtClean="false">
                <a:solidFill>
                  <a:srgbClr val="084A8B"/>
                </a:solidFill>
              </a:rPr>
              <a:t>:</a:t>
            </a:r>
            <a:r>
              <a:rPr lang="cs-CZ" sz="2000" dirty="false" smtClean="false">
                <a:solidFill>
                  <a:srgbClr val="084A8B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</a:rPr>
              <a:t>praxe/aktivity, které jsou součástí kurzů či praxe, tréninková pracovní místa </a:t>
            </a:r>
            <a:r>
              <a:rPr lang="cs-CZ" dirty="false" smtClean="false">
                <a:solidFill>
                  <a:srgbClr val="084A8B"/>
                </a:solidFill>
              </a:rPr>
              <a:t>- </a:t>
            </a:r>
            <a:r>
              <a:rPr lang="cs-CZ" dirty="false">
                <a:solidFill>
                  <a:srgbClr val="084A8B"/>
                </a:solidFill>
              </a:rPr>
              <a:t>musí být zajištěna odměna, jsou-li mimo kurz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 smtClean="false">
                <a:solidFill>
                  <a:srgbClr val="084A8B"/>
                </a:solidFill>
              </a:rPr>
              <a:t>dohoda na obsahu praxe, poradce/mentor</a:t>
            </a:r>
          </a:p>
          <a:p>
            <a:pPr marL="414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2000" dirty="false" smtClean="false">
                <a:solidFill>
                  <a:srgbClr val="084A8B"/>
                </a:solidFill>
              </a:rPr>
              <a:t>	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15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3582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r>
              <a:rPr lang="cs-CZ" dirty="false" smtClean="false"/>
              <a:t>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2000" b="true" dirty="false">
                <a:solidFill>
                  <a:srgbClr val="084A8B"/>
                </a:solidFill>
              </a:rPr>
              <a:t>Zprostředkování zaměstnání</a:t>
            </a:r>
            <a:r>
              <a:rPr lang="cs-CZ" sz="2000" dirty="false">
                <a:solidFill>
                  <a:srgbClr val="084A8B"/>
                </a:solidFill>
              </a:rPr>
              <a:t>, podpora umístění na uvolněná pracovní místa a podpora vytváření nových pracovních míst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u="sng" dirty="false">
                <a:solidFill>
                  <a:srgbClr val="084A8B"/>
                </a:solidFill>
              </a:rPr>
              <a:t>klíčová</a:t>
            </a:r>
            <a:r>
              <a:rPr lang="cs-CZ" dirty="false">
                <a:solidFill>
                  <a:srgbClr val="084A8B"/>
                </a:solidFill>
              </a:rPr>
              <a:t> aktivita;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</a:rPr>
              <a:t>nemůže zajišťovat ÚP ČR;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</a:rPr>
              <a:t>povolení ke zprostředkování – žadatel (partner) či </a:t>
            </a:r>
            <a:r>
              <a:rPr lang="cs-CZ" dirty="false" smtClean="false">
                <a:solidFill>
                  <a:srgbClr val="084A8B"/>
                </a:solidFill>
              </a:rPr>
              <a:t>dodavatel;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 smtClean="false">
                <a:solidFill>
                  <a:srgbClr val="084A8B"/>
                </a:solidFill>
              </a:rPr>
              <a:t>pokud není povolení ke zprostředkování, počítat v rozpočtu s agenturou práce;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 smtClean="false">
                <a:solidFill>
                  <a:srgbClr val="084A8B"/>
                </a:solidFill>
              </a:rPr>
              <a:t>u OZP minimálně 50% míst, na která budou příjemcem čerpány mzdové příspěvky, musí být/vznikat u zaměstnavatelů, jež nejsou zaměstnavateli uznanými za zaměstnavatele na chráněném trhu práce</a:t>
            </a:r>
            <a:r>
              <a:rPr lang="cs-CZ" dirty="false">
                <a:solidFill>
                  <a:srgbClr val="084A8B"/>
                </a:solidFill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 smtClean="false">
                <a:solidFill>
                  <a:srgbClr val="084A8B"/>
                </a:solidFill>
              </a:rPr>
              <a:t>podpora </a:t>
            </a:r>
            <a:r>
              <a:rPr lang="cs-CZ" dirty="false">
                <a:solidFill>
                  <a:srgbClr val="084A8B"/>
                </a:solidFill>
              </a:rPr>
              <a:t>flexibilních forem zaměstnání</a:t>
            </a:r>
            <a:r>
              <a:rPr lang="cs-CZ" dirty="false" smtClean="false">
                <a:solidFill>
                  <a:srgbClr val="084A8B"/>
                </a:solidFill>
              </a:rPr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  <a:ea typeface="Times New Roman"/>
              </a:rPr>
              <a:t>mzdové příspěvky</a:t>
            </a:r>
            <a:endParaRPr lang="cs-CZ" dirty="false">
              <a:solidFill>
                <a:srgbClr val="084A8B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endParaRPr lang="cs-CZ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17323987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podporované aktivity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72608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5FBBF5"/>
              </a:buClr>
              <a:buNone/>
            </a:pPr>
            <a:r>
              <a:rPr lang="cs-CZ" sz="2000" b="true" dirty="false" smtClean="false">
                <a:solidFill>
                  <a:srgbClr val="084A8B"/>
                </a:solidFill>
                <a:ea typeface="Times New Roman"/>
              </a:rPr>
              <a:t> Doplňkové aktivity: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Diagnostiky 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– zdůvodnění potřebnosti, nepoužívat plošně, vedení </a:t>
            </a:r>
            <a:r>
              <a:rPr lang="cs-CZ" sz="1800" dirty="false">
                <a:solidFill>
                  <a:srgbClr val="084A8B"/>
                </a:solidFill>
                <a:ea typeface="Times New Roman"/>
              </a:rPr>
              <a:t>kvalifikovanou osobou, diagnostika musí odpovídat standardům bilanční diagnostiky dle Asociace bilančních 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diagnostik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Doprovodná opatření 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– mzdové příspěvky (průměrně 6 měsíců, zdůvodnění), cestovné, potvrzení, hlídání</a:t>
            </a:r>
            <a:endParaRPr lang="cs-CZ" sz="1800" dirty="false">
              <a:solidFill>
                <a:srgbClr val="084A8B"/>
              </a:solidFill>
              <a:ea typeface="Times New Roman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1800" b="true" dirty="false">
                <a:solidFill>
                  <a:srgbClr val="084A8B"/>
                </a:solidFill>
                <a:ea typeface="Times New Roman"/>
              </a:rPr>
              <a:t>Realizace nových či inovativních nástrojů v oblasti </a:t>
            </a: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zaměstnanosti 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(již pilotně ověřených) – aktivity zaměřené na práci s CS (nikoliv tvorba dokumentů)</a:t>
            </a:r>
            <a:endParaRPr lang="cs-CZ" sz="1800" b="true" dirty="false" smtClean="false">
              <a:solidFill>
                <a:srgbClr val="084A8B"/>
              </a:solidFill>
              <a:ea typeface="Times New Roman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Arial" panose="020B0604020202020204" pitchFamily="34" charset="0"/>
              <a:buChar char="●"/>
            </a:pP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Přípustné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 činnosti, které mohou a nemusí být vyčleněny jako samostatné aktivity: </a:t>
            </a:r>
            <a:endParaRPr lang="cs-CZ" sz="1800" b="true" dirty="false" smtClean="false">
              <a:solidFill>
                <a:srgbClr val="084A8B"/>
              </a:solidFill>
              <a:ea typeface="Times New Roman"/>
            </a:endParaRPr>
          </a:p>
          <a:p>
            <a:pPr marL="917575" lvl="2" indent="-46990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projektové řízení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/sestavení realizačního týmu/realizace výběrových řízení (nepřímé náklady)</a:t>
            </a:r>
          </a:p>
          <a:p>
            <a:pPr marL="917575" lvl="2" indent="-46990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oslovení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 / </a:t>
            </a:r>
            <a:r>
              <a:rPr lang="cs-CZ" sz="1800" b="true" dirty="false" smtClean="false">
                <a:solidFill>
                  <a:srgbClr val="084A8B"/>
                </a:solidFill>
                <a:ea typeface="Times New Roman"/>
              </a:rPr>
              <a:t>nábor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 cílové skupiny (doporučeno!)</a:t>
            </a:r>
          </a:p>
          <a:p>
            <a:pPr marL="917575" lvl="2" indent="-46990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informační a komunikační aktivity (nepřímé náklady)</a:t>
            </a:r>
          </a:p>
          <a:p>
            <a:pPr marL="917575" lvl="2" indent="-469900" algn="just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  <a:ea typeface="Times New Roman"/>
              </a:rPr>
              <a:t>d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ílčím způsobem lze zapojit regionální observatoře trhu práce během zprostředkování zaměstnání – aktivní </a:t>
            </a:r>
            <a:r>
              <a:rPr lang="cs-CZ" sz="1800" dirty="false" err="true" smtClean="false">
                <a:solidFill>
                  <a:srgbClr val="084A8B"/>
                </a:solidFill>
                <a:ea typeface="Times New Roman"/>
              </a:rPr>
              <a:t>matching</a:t>
            </a:r>
            <a:r>
              <a:rPr lang="cs-CZ" sz="1800" dirty="false" smtClean="false">
                <a:solidFill>
                  <a:srgbClr val="084A8B"/>
                </a:solidFill>
                <a:ea typeface="Times New Roman"/>
              </a:rPr>
              <a:t> </a:t>
            </a:r>
            <a:endParaRPr lang="cs-CZ" dirty="false" smtClean="false">
              <a:solidFill>
                <a:srgbClr val="084A8B"/>
              </a:solidFill>
              <a:ea typeface="Times New Roman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17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6701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podporované aktivity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040560"/>
          </a:xfrm>
        </p:spPr>
        <p:txBody>
          <a:bodyPr/>
          <a:lstStyle/>
          <a:p>
            <a:pPr algn="just">
              <a:buClr>
                <a:srgbClr val="5FBBF5"/>
              </a:buClr>
            </a:pPr>
            <a:r>
              <a:rPr lang="cs-CZ" sz="2000" b="true" dirty="false">
                <a:solidFill>
                  <a:srgbClr val="084A8B"/>
                </a:solidFill>
              </a:rPr>
              <a:t>Účelnost a komplexnost </a:t>
            </a:r>
            <a:r>
              <a:rPr lang="cs-CZ" sz="2000" dirty="false">
                <a:solidFill>
                  <a:srgbClr val="084A8B"/>
                </a:solidFill>
              </a:rPr>
              <a:t>zvolených aktivit ve vztahu ke stanovenému cíli projektu a k potřebám cílové </a:t>
            </a:r>
            <a:r>
              <a:rPr lang="cs-CZ" sz="2000" dirty="false" smtClean="false">
                <a:solidFill>
                  <a:srgbClr val="084A8B"/>
                </a:solidFill>
              </a:rPr>
              <a:t>skupiny</a:t>
            </a:r>
            <a:r>
              <a:rPr lang="cs-CZ" sz="2000" dirty="false">
                <a:solidFill>
                  <a:srgbClr val="084A8B"/>
                </a:solidFill>
              </a:rPr>
              <a:t> </a:t>
            </a:r>
            <a:endParaRPr lang="cs-CZ" sz="2000" dirty="false" smtClean="false">
              <a:solidFill>
                <a:srgbClr val="084A8B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  <a:ea typeface="Times New Roman"/>
              </a:rPr>
              <a:t>nemusí být zahrnuty všechny výzvou vyjmenované </a:t>
            </a:r>
            <a:r>
              <a:rPr lang="cs-CZ" dirty="false" smtClean="false">
                <a:solidFill>
                  <a:srgbClr val="084A8B"/>
                </a:solidFill>
                <a:ea typeface="Times New Roman"/>
              </a:rPr>
              <a:t>aktivity;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Courier New" panose="02070309020205020404" pitchFamily="49" charset="0"/>
              <a:buChar char="o"/>
            </a:pPr>
            <a:r>
              <a:rPr lang="cs-CZ" dirty="false">
                <a:solidFill>
                  <a:srgbClr val="084A8B"/>
                </a:solidFill>
                <a:ea typeface="Times New Roman"/>
              </a:rPr>
              <a:t>n</a:t>
            </a:r>
            <a:r>
              <a:rPr lang="cs-CZ" dirty="false" smtClean="false">
                <a:solidFill>
                  <a:srgbClr val="084A8B"/>
                </a:solidFill>
                <a:ea typeface="Times New Roman"/>
              </a:rPr>
              <a:t>e jednostranně zaměřené projekty (pouze na vzdělávání a poradenství či na zaměstnávání).</a:t>
            </a:r>
            <a:endParaRPr lang="cs-CZ" dirty="false">
              <a:solidFill>
                <a:srgbClr val="084A8B"/>
              </a:solidFill>
              <a:ea typeface="Times New Roman"/>
            </a:endParaRPr>
          </a:p>
          <a:p>
            <a:pPr lvl="0" algn="just">
              <a:buClr>
                <a:srgbClr val="5FBBF5"/>
              </a:buClr>
            </a:pPr>
            <a:r>
              <a:rPr lang="cs-CZ" sz="2000" b="true" dirty="false" smtClean="false">
                <a:solidFill>
                  <a:srgbClr val="084A8B"/>
                </a:solidFill>
              </a:rPr>
              <a:t>Z</a:t>
            </a:r>
            <a:r>
              <a:rPr lang="cs-CZ" sz="2000" dirty="false" smtClean="false">
                <a:solidFill>
                  <a:srgbClr val="084A8B"/>
                </a:solidFill>
              </a:rPr>
              <a:t> </a:t>
            </a:r>
            <a:r>
              <a:rPr lang="cs-CZ" sz="2000" b="true" dirty="false">
                <a:solidFill>
                  <a:srgbClr val="084A8B"/>
                </a:solidFill>
              </a:rPr>
              <a:t>popisu projektu </a:t>
            </a:r>
            <a:r>
              <a:rPr lang="cs-CZ" sz="2000" dirty="false">
                <a:solidFill>
                  <a:srgbClr val="084A8B"/>
                </a:solidFill>
              </a:rPr>
              <a:t>musí být zřejmé, jakým způsobem bude realizován, </a:t>
            </a:r>
            <a:r>
              <a:rPr lang="cs-CZ" sz="2000" dirty="false" smtClean="false">
                <a:solidFill>
                  <a:srgbClr val="084A8B"/>
                </a:solidFill>
              </a:rPr>
              <a:t>popisují </a:t>
            </a:r>
            <a:r>
              <a:rPr lang="cs-CZ" sz="2000" dirty="false">
                <a:solidFill>
                  <a:srgbClr val="084A8B"/>
                </a:solidFill>
              </a:rPr>
              <a:t>se i činnosti, které budou hrazeny </a:t>
            </a:r>
            <a:r>
              <a:rPr lang="cs-CZ" sz="2000" dirty="false" smtClean="false">
                <a:solidFill>
                  <a:srgbClr val="084A8B"/>
                </a:solidFill>
              </a:rPr>
              <a:t>i z </a:t>
            </a:r>
            <a:r>
              <a:rPr lang="cs-CZ" sz="2000" dirty="false">
                <a:solidFill>
                  <a:srgbClr val="084A8B"/>
                </a:solidFill>
              </a:rPr>
              <a:t>nepřímých </a:t>
            </a:r>
            <a:r>
              <a:rPr lang="cs-CZ" sz="2000" dirty="false" smtClean="false">
                <a:solidFill>
                  <a:srgbClr val="084A8B"/>
                </a:solidFill>
              </a:rPr>
              <a:t>nákladů, stručně, výstižně, </a:t>
            </a:r>
            <a:r>
              <a:rPr lang="cs-CZ" sz="2000" dirty="false" err="true" smtClean="false">
                <a:solidFill>
                  <a:srgbClr val="084A8B"/>
                </a:solidFill>
              </a:rPr>
              <a:t>nesebehodnotit</a:t>
            </a:r>
            <a:r>
              <a:rPr lang="cs-CZ" sz="2000" dirty="false" smtClean="false">
                <a:solidFill>
                  <a:srgbClr val="084A8B"/>
                </a:solidFill>
              </a:rPr>
              <a:t>, není třeba zdůrazňovat, že uvedené informace jsou v souladu s výzvou.</a:t>
            </a:r>
            <a:endParaRPr lang="cs-CZ" sz="2000" dirty="false">
              <a:solidFill>
                <a:srgbClr val="084A8B"/>
              </a:solidFill>
            </a:endParaRPr>
          </a:p>
          <a:p>
            <a:pPr lvl="0" algn="just">
              <a:buClr>
                <a:srgbClr val="5FBBF5"/>
              </a:buClr>
            </a:pPr>
            <a:r>
              <a:rPr lang="cs-CZ" sz="2000" dirty="false" smtClean="false">
                <a:solidFill>
                  <a:srgbClr val="084A8B"/>
                </a:solidFill>
              </a:rPr>
              <a:t>Jasná </a:t>
            </a:r>
            <a:r>
              <a:rPr lang="cs-CZ" sz="2000" dirty="false">
                <a:solidFill>
                  <a:srgbClr val="084A8B"/>
                </a:solidFill>
              </a:rPr>
              <a:t>a logická (věcná i časová) </a:t>
            </a:r>
            <a:r>
              <a:rPr lang="cs-CZ" sz="2000" b="true" dirty="false">
                <a:solidFill>
                  <a:srgbClr val="084A8B"/>
                </a:solidFill>
              </a:rPr>
              <a:t>provázanost</a:t>
            </a:r>
            <a:r>
              <a:rPr lang="cs-CZ" sz="2000" dirty="false">
                <a:solidFill>
                  <a:srgbClr val="084A8B"/>
                </a:solidFill>
              </a:rPr>
              <a:t> aktivit na </a:t>
            </a:r>
            <a:r>
              <a:rPr lang="cs-CZ" sz="2000" b="true" dirty="false">
                <a:solidFill>
                  <a:srgbClr val="084A8B"/>
                </a:solidFill>
              </a:rPr>
              <a:t>rozpočet</a:t>
            </a:r>
            <a:r>
              <a:rPr lang="cs-CZ" sz="2000" dirty="false">
                <a:solidFill>
                  <a:srgbClr val="084A8B"/>
                </a:solidFill>
              </a:rPr>
              <a:t>, </a:t>
            </a:r>
            <a:r>
              <a:rPr lang="cs-CZ" sz="2000" b="true" dirty="false">
                <a:solidFill>
                  <a:srgbClr val="084A8B"/>
                </a:solidFill>
              </a:rPr>
              <a:t>realizační tým </a:t>
            </a:r>
            <a:r>
              <a:rPr lang="cs-CZ" sz="2000" dirty="false">
                <a:solidFill>
                  <a:srgbClr val="084A8B"/>
                </a:solidFill>
              </a:rPr>
              <a:t>a </a:t>
            </a:r>
            <a:r>
              <a:rPr lang="cs-CZ" sz="2000" b="true" dirty="false">
                <a:solidFill>
                  <a:srgbClr val="084A8B"/>
                </a:solidFill>
              </a:rPr>
              <a:t>výstupy</a:t>
            </a:r>
            <a:r>
              <a:rPr lang="cs-CZ" sz="2000" dirty="false">
                <a:solidFill>
                  <a:srgbClr val="084A8B"/>
                </a:solidFill>
              </a:rPr>
              <a:t> a výsledky </a:t>
            </a:r>
            <a:r>
              <a:rPr lang="cs-CZ" sz="2000" dirty="false" smtClean="false">
                <a:solidFill>
                  <a:srgbClr val="084A8B"/>
                </a:solidFill>
              </a:rPr>
              <a:t>projektu</a:t>
            </a:r>
            <a:r>
              <a:rPr lang="cs-CZ" sz="2000" dirty="false">
                <a:solidFill>
                  <a:srgbClr val="084A8B"/>
                </a:solidFill>
              </a:rPr>
              <a:t> </a:t>
            </a:r>
            <a:r>
              <a:rPr lang="cs-CZ" sz="2000" dirty="false" smtClean="false">
                <a:solidFill>
                  <a:srgbClr val="084A8B"/>
                </a:solidFill>
              </a:rPr>
              <a:t>– konkrétní popisy (obsah, </a:t>
            </a:r>
            <a:r>
              <a:rPr lang="cs-CZ" sz="2000" u="sng" dirty="false" smtClean="false">
                <a:solidFill>
                  <a:srgbClr val="084A8B"/>
                </a:solidFill>
              </a:rPr>
              <a:t>časové dotace</a:t>
            </a:r>
            <a:r>
              <a:rPr lang="cs-CZ" sz="2000" dirty="false" smtClean="false">
                <a:solidFill>
                  <a:srgbClr val="084A8B"/>
                </a:solidFill>
              </a:rPr>
              <a:t>, zajištění, náklady, dokládání)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18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66992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u="sng" dirty="false" smtClean="false"/>
              <a:t>NE</a:t>
            </a:r>
            <a:r>
              <a:rPr lang="cs-CZ" sz="3000" dirty="false" smtClean="false"/>
              <a:t>PODPOROVAné Aktivity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556792"/>
            <a:ext cx="8064000" cy="45632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None/>
              <a:tabLst>
                <a:tab pos="90170" algn="l"/>
              </a:tabLst>
            </a:pPr>
            <a:r>
              <a:rPr lang="cs-CZ" sz="2000" dirty="false" smtClean="false">
                <a:solidFill>
                  <a:srgbClr val="084A8B"/>
                </a:solidFill>
              </a:rPr>
              <a:t>Aktivity ve velmi omezené míře, které jsou velmi často kráceny a kritizovány ze strany hodnotitelů a VK:</a:t>
            </a:r>
          </a:p>
          <a:p>
            <a:pP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 smtClean="false">
                <a:solidFill>
                  <a:srgbClr val="084A8B"/>
                </a:solidFill>
              </a:rPr>
              <a:t>Metodiky, evaluace, supervize (pouze pro pracovníky s CS)</a:t>
            </a:r>
          </a:p>
          <a:p>
            <a:pPr marL="0" indent="0">
              <a:buNone/>
              <a:tabLst>
                <a:tab pos="90170" algn="l"/>
              </a:tabLst>
            </a:pPr>
            <a:endParaRPr lang="cs-CZ" sz="2000" b="true" dirty="false" smtClean="false">
              <a:solidFill>
                <a:srgbClr val="084A8B"/>
              </a:solidFill>
            </a:endParaRPr>
          </a:p>
          <a:p>
            <a:pPr marL="0" indent="0">
              <a:buNone/>
              <a:tabLst>
                <a:tab pos="90170" algn="l"/>
              </a:tabLst>
            </a:pPr>
            <a:r>
              <a:rPr lang="cs-CZ" sz="2000" b="true" dirty="false" smtClean="false">
                <a:solidFill>
                  <a:srgbClr val="084A8B"/>
                </a:solidFill>
              </a:rPr>
              <a:t>Nepodporované aktivity</a:t>
            </a:r>
            <a:endParaRPr lang="cs-CZ" sz="2000" b="true" dirty="false">
              <a:solidFill>
                <a:srgbClr val="084A8B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Vzdělávání členů RT či zaměstnavatelů (a další aktivity pro zaměstnavatele!)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Volnočasové aktivity pro cílovou skupinu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Obecná výuka cizích jazyků – výuka jazyků je možná pouze ve vazbě na odborné </a:t>
            </a:r>
            <a:r>
              <a:rPr lang="cs-CZ" sz="2000" dirty="false" smtClean="false">
                <a:solidFill>
                  <a:srgbClr val="084A8B"/>
                </a:solidFill>
              </a:rPr>
              <a:t>vzdělávání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Analýzy, predikce, systémové </a:t>
            </a:r>
            <a:r>
              <a:rPr lang="cs-CZ" sz="2000" dirty="false" smtClean="false">
                <a:solidFill>
                  <a:srgbClr val="084A8B"/>
                </a:solidFill>
              </a:rPr>
              <a:t>nástroje </a:t>
            </a:r>
            <a:endParaRPr lang="cs-CZ" sz="2000" dirty="false">
              <a:solidFill>
                <a:srgbClr val="084A8B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rgbClr val="5FBBF5"/>
              </a:buClr>
              <a:buNone/>
              <a:tabLst>
                <a:tab pos="90170" algn="l"/>
              </a:tabLst>
            </a:pPr>
            <a:endParaRPr lang="cs-CZ" sz="2000" dirty="false">
              <a:solidFill>
                <a:srgbClr val="084A8B"/>
              </a:solidFill>
            </a:endParaRPr>
          </a:p>
          <a:p>
            <a:pPr>
              <a:tabLst>
                <a:tab pos="90170" algn="l"/>
              </a:tabLst>
            </a:pPr>
            <a:endParaRPr lang="cs-CZ" sz="20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19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5636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program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11:30 – 11:40	Registrace</a:t>
            </a: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11:40 – 11:45	Zahájení  </a:t>
            </a:r>
            <a:endParaRPr lang="cs-CZ" sz="2000" dirty="false" smtClean="false">
              <a:solidFill>
                <a:srgbClr val="FF0000"/>
              </a:solidFill>
            </a:endParaRP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11:45 – 12:45	Představení výzvy  </a:t>
            </a:r>
            <a:endParaRPr lang="cs-CZ" sz="2000" dirty="false" smtClean="false">
              <a:solidFill>
                <a:srgbClr val="FF0000"/>
              </a:solidFill>
            </a:endParaRPr>
          </a:p>
          <a:p>
            <a:pPr lvl="0" indent="-396000">
              <a:lnSpc>
                <a:spcPct val="100000"/>
              </a:lnSpc>
              <a:spcBef>
                <a:spcPts val="0"/>
              </a:spcBef>
            </a:pPr>
            <a:r>
              <a:rPr lang="cs-CZ" sz="2000" b="true" dirty="false" smtClean="false">
                <a:solidFill>
                  <a:srgbClr val="084A8B"/>
                </a:solidFill>
              </a:rPr>
              <a:t>12:45 – 13:00	Přestávka</a:t>
            </a: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13:00 – 13:45	</a:t>
            </a:r>
            <a:r>
              <a:rPr lang="cs-CZ" sz="2000" dirty="false" smtClean="false">
                <a:solidFill>
                  <a:srgbClr val="084A8B"/>
                </a:solidFill>
              </a:rPr>
              <a:t>Finanční aspekty výzvy </a:t>
            </a:r>
          </a:p>
          <a:p>
            <a:pPr lvl="0" indent="-396000">
              <a:lnSpc>
                <a:spcPct val="100000"/>
              </a:lnSpc>
              <a:spcBef>
                <a:spcPts val="0"/>
              </a:spcBef>
            </a:pPr>
            <a:r>
              <a:rPr lang="cs-CZ" sz="2000" b="true" dirty="false" smtClean="false">
                <a:solidFill>
                  <a:srgbClr val="084A8B"/>
                </a:solidFill>
              </a:rPr>
              <a:t>13:45 </a:t>
            </a:r>
            <a:r>
              <a:rPr lang="cs-CZ" sz="2000" b="true" dirty="false">
                <a:solidFill>
                  <a:srgbClr val="084A8B"/>
                </a:solidFill>
              </a:rPr>
              <a:t>– </a:t>
            </a:r>
            <a:r>
              <a:rPr lang="cs-CZ" sz="2000" b="true" dirty="false" smtClean="false">
                <a:solidFill>
                  <a:srgbClr val="084A8B"/>
                </a:solidFill>
              </a:rPr>
              <a:t>14:15</a:t>
            </a:r>
            <a:r>
              <a:rPr lang="cs-CZ" sz="2000" dirty="false">
                <a:solidFill>
                  <a:srgbClr val="084A8B"/>
                </a:solidFill>
              </a:rPr>
              <a:t>	</a:t>
            </a:r>
            <a:r>
              <a:rPr lang="cs-CZ" sz="2000" b="true" dirty="false" smtClean="false">
                <a:solidFill>
                  <a:srgbClr val="084A8B"/>
                </a:solidFill>
              </a:rPr>
              <a:t>Přestávka</a:t>
            </a:r>
            <a:endParaRPr lang="cs-CZ" sz="2000" dirty="false" smtClean="false">
              <a:solidFill>
                <a:srgbClr val="FF0000"/>
              </a:solidFill>
            </a:endParaRP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14:15 </a:t>
            </a:r>
            <a:r>
              <a:rPr lang="cs-CZ" sz="2000" dirty="false"/>
              <a:t>– </a:t>
            </a:r>
            <a:r>
              <a:rPr lang="cs-CZ" sz="2000" dirty="false" smtClean="false"/>
              <a:t>14:30</a:t>
            </a:r>
            <a:r>
              <a:rPr lang="cs-CZ" sz="2000" dirty="false"/>
              <a:t>	</a:t>
            </a:r>
            <a:r>
              <a:rPr lang="cs-CZ" sz="2000" dirty="false" smtClean="false"/>
              <a:t>Veřejná podpora</a:t>
            </a:r>
            <a:endParaRPr lang="cs-CZ" sz="2000" dirty="false">
              <a:solidFill>
                <a:srgbClr val="FF0000"/>
              </a:solidFill>
            </a:endParaRP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14:30 </a:t>
            </a:r>
            <a:r>
              <a:rPr lang="cs-CZ" sz="2000" dirty="false"/>
              <a:t>– </a:t>
            </a:r>
            <a:r>
              <a:rPr lang="cs-CZ" sz="2000" dirty="false" smtClean="false"/>
              <a:t>14:45</a:t>
            </a:r>
            <a:r>
              <a:rPr lang="cs-CZ" sz="2000" dirty="false"/>
              <a:t>	</a:t>
            </a:r>
            <a:r>
              <a:rPr lang="cs-CZ" sz="2000" dirty="false" smtClean="false"/>
              <a:t>Veřejné zakázky</a:t>
            </a:r>
            <a:endParaRPr lang="cs-CZ" sz="2000" dirty="false">
              <a:solidFill>
                <a:srgbClr val="FF0000"/>
              </a:solidFill>
            </a:endParaRP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14:45 </a:t>
            </a:r>
            <a:r>
              <a:rPr lang="cs-CZ" sz="2000" dirty="false"/>
              <a:t>– </a:t>
            </a:r>
            <a:r>
              <a:rPr lang="cs-CZ" sz="2000" dirty="false" smtClean="false"/>
              <a:t>15:00</a:t>
            </a:r>
            <a:r>
              <a:rPr lang="cs-CZ" sz="2000" dirty="false"/>
              <a:t>	</a:t>
            </a:r>
            <a:r>
              <a:rPr lang="cs-CZ" sz="2000" dirty="false" smtClean="false"/>
              <a:t>Hodnocení žádosti</a:t>
            </a:r>
            <a:endParaRPr lang="cs-CZ" sz="2000" dirty="false">
              <a:solidFill>
                <a:srgbClr val="FF0000"/>
              </a:solidFill>
            </a:endParaRPr>
          </a:p>
          <a:p>
            <a:pPr indent="-396000">
              <a:lnSpc>
                <a:spcPct val="100000"/>
              </a:lnSpc>
              <a:spcBef>
                <a:spcPts val="0"/>
              </a:spcBef>
            </a:pPr>
            <a:r>
              <a:rPr lang="cs-CZ" sz="2000" dirty="false" smtClean="false"/>
              <a:t>15:00 – 16:30	Závěr, dotazy </a:t>
            </a:r>
          </a:p>
          <a:p>
            <a:pPr lvl="6">
              <a:lnSpc>
                <a:spcPts val="2200"/>
              </a:lnSpc>
            </a:pPr>
            <a:r>
              <a:rPr lang="cs-CZ" dirty="false" smtClean="false"/>
              <a:t>případně Vyplnění žádosti v IS KP14+</a:t>
            </a:r>
          </a:p>
          <a:p>
            <a:pPr lvl="6"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r>
              <a:rPr lang="cs-CZ" sz="1600" dirty="false" smtClean="false"/>
              <a:t>Program </a:t>
            </a:r>
            <a:r>
              <a:rPr lang="cs-CZ" sz="1600" dirty="false"/>
              <a:t>je orientační podle plánovaného začátku </a:t>
            </a:r>
            <a:r>
              <a:rPr lang="cs-CZ" sz="1600" dirty="false" smtClean="false"/>
              <a:t>11:30 </a:t>
            </a:r>
            <a:r>
              <a:rPr lang="cs-CZ" sz="1600" dirty="false"/>
              <a:t>hod. </a:t>
            </a:r>
            <a:br>
              <a:rPr lang="cs-CZ" sz="1600" dirty="false"/>
            </a:br>
            <a:r>
              <a:rPr lang="cs-CZ" sz="1600" dirty="false"/>
              <a:t> 		</a:t>
            </a:r>
            <a:r>
              <a:rPr lang="cs-CZ" sz="1600" i="true" dirty="false"/>
              <a:t>Změna programu vyhrazena</a:t>
            </a:r>
          </a:p>
          <a:p>
            <a:pPr>
              <a:lnSpc>
                <a:spcPts val="2200"/>
              </a:lnSpc>
            </a:pPr>
            <a:endParaRPr lang="cs-CZ" dirty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cs-CZ" dirty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pl-PL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u="sng" dirty="false" smtClean="false"/>
              <a:t>ne</a:t>
            </a:r>
            <a:r>
              <a:rPr lang="cs-CZ" sz="3000" dirty="false" smtClean="false"/>
              <a:t>podporované aktivity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280024" cy="45632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Clr>
                <a:srgbClr val="5FBBF5"/>
              </a:buClr>
              <a:buNone/>
              <a:tabLst>
                <a:tab pos="90170" algn="l"/>
              </a:tabLst>
            </a:pPr>
            <a:endParaRPr lang="cs-CZ" sz="2000" dirty="false" smtClean="false">
              <a:solidFill>
                <a:srgbClr val="084A8B"/>
              </a:solidFill>
            </a:endParaRP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 smtClean="false">
                <a:solidFill>
                  <a:srgbClr val="084A8B"/>
                </a:solidFill>
              </a:rPr>
              <a:t>Zprostředkování </a:t>
            </a:r>
            <a:r>
              <a:rPr lang="cs-CZ" sz="2000" dirty="false">
                <a:solidFill>
                  <a:srgbClr val="084A8B"/>
                </a:solidFill>
              </a:rPr>
              <a:t>zaměstnání formou dočasného přidělení zaměstnance k výkonu práce pro jinou právnickou nebo fyzickou osobu dle § 66 zákona 435/2004 sb., o zaměstnanosti (</a:t>
            </a:r>
            <a:r>
              <a:rPr lang="cs-CZ" sz="2000" u="sng" dirty="false">
                <a:solidFill>
                  <a:srgbClr val="084A8B"/>
                </a:solidFill>
              </a:rPr>
              <a:t>agenturní zaměstnávání</a:t>
            </a:r>
            <a:r>
              <a:rPr lang="cs-CZ" sz="2000" dirty="false">
                <a:solidFill>
                  <a:srgbClr val="084A8B"/>
                </a:solidFill>
              </a:rPr>
              <a:t>)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Podpora a udržení osob na již obsazených pracovních místech, tj. podpora stávajících zaměstnanců (</a:t>
            </a:r>
            <a:r>
              <a:rPr lang="cs-CZ" sz="2000" u="sng" dirty="false">
                <a:solidFill>
                  <a:srgbClr val="084A8B"/>
                </a:solidFill>
              </a:rPr>
              <a:t>např. rozšiřování úvazků</a:t>
            </a:r>
            <a:r>
              <a:rPr lang="cs-CZ" sz="2000" dirty="false" smtClean="false">
                <a:solidFill>
                  <a:srgbClr val="084A8B"/>
                </a:solidFill>
              </a:rPr>
              <a:t>)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 smtClean="false">
                <a:solidFill>
                  <a:srgbClr val="084A8B"/>
                </a:solidFill>
              </a:rPr>
              <a:t>Tvorba </a:t>
            </a:r>
            <a:r>
              <a:rPr lang="cs-CZ" sz="2000" dirty="false">
                <a:solidFill>
                  <a:srgbClr val="084A8B"/>
                </a:solidFill>
              </a:rPr>
              <a:t>a pilotní ověřování nových či inovativních nástrojů aktivní politiky zaměstnanosti (jedná se o aktivity spadající do prioritní osy 3 Sociální inovace a mezinárodní spolupráce</a:t>
            </a:r>
            <a:r>
              <a:rPr lang="cs-CZ" sz="2000" dirty="false" smtClean="false">
                <a:solidFill>
                  <a:srgbClr val="084A8B"/>
                </a:solidFill>
              </a:rPr>
              <a:t>)</a:t>
            </a:r>
            <a:endParaRPr lang="cs-CZ" sz="2000" dirty="false">
              <a:solidFill>
                <a:srgbClr val="084A8B"/>
              </a:solidFill>
            </a:endParaRP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Arial" panose="020B0604020202020204" pitchFamily="34" charset="0"/>
              <a:buChar char="●"/>
              <a:tabLst>
                <a:tab pos="90170" algn="l"/>
              </a:tabLst>
            </a:pPr>
            <a:r>
              <a:rPr lang="cs-CZ" sz="2000" dirty="false">
                <a:solidFill>
                  <a:srgbClr val="084A8B"/>
                </a:solidFill>
              </a:rPr>
              <a:t>A</a:t>
            </a:r>
            <a:r>
              <a:rPr lang="cs-CZ" sz="2000" dirty="false" smtClean="false">
                <a:solidFill>
                  <a:srgbClr val="084A8B"/>
                </a:solidFill>
              </a:rPr>
              <a:t>ktivity </a:t>
            </a:r>
            <a:r>
              <a:rPr lang="cs-CZ" sz="2000" dirty="false">
                <a:solidFill>
                  <a:srgbClr val="084A8B"/>
                </a:solidFill>
              </a:rPr>
              <a:t>zaměřené na rozvoj sociálních </a:t>
            </a:r>
            <a:r>
              <a:rPr lang="cs-CZ" sz="2000" dirty="false" smtClean="false">
                <a:solidFill>
                  <a:srgbClr val="084A8B"/>
                </a:solidFill>
              </a:rPr>
              <a:t>služeb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20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62941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Cílové skupiny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72608"/>
          </a:xfrm>
        </p:spPr>
        <p:txBody>
          <a:bodyPr/>
          <a:lstStyle/>
          <a:p>
            <a:pPr lvl="0" algn="just"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Vždy se jedná o </a:t>
            </a:r>
            <a:r>
              <a:rPr lang="cs-CZ" sz="1900" b="true" dirty="false">
                <a:solidFill>
                  <a:srgbClr val="084A8B"/>
                </a:solidFill>
              </a:rPr>
              <a:t>osoby nezaměstnané</a:t>
            </a:r>
            <a:r>
              <a:rPr lang="cs-CZ" sz="1900" dirty="false">
                <a:solidFill>
                  <a:srgbClr val="084A8B"/>
                </a:solidFill>
              </a:rPr>
              <a:t> = uchazeči </a:t>
            </a:r>
            <a:r>
              <a:rPr lang="cs-CZ" sz="1900" dirty="false" smtClean="false">
                <a:solidFill>
                  <a:srgbClr val="084A8B"/>
                </a:solidFill>
              </a:rPr>
              <a:t>(v evidenci ÚP) či </a:t>
            </a:r>
            <a:r>
              <a:rPr lang="cs-CZ" sz="1900" dirty="false">
                <a:solidFill>
                  <a:srgbClr val="084A8B"/>
                </a:solidFill>
              </a:rPr>
              <a:t>zájemci o </a:t>
            </a:r>
            <a:r>
              <a:rPr lang="cs-CZ" sz="1900" dirty="false" smtClean="false">
                <a:solidFill>
                  <a:srgbClr val="084A8B"/>
                </a:solidFill>
              </a:rPr>
              <a:t>zaměstnání, </a:t>
            </a:r>
            <a:r>
              <a:rPr lang="cs-CZ" sz="1900" dirty="false">
                <a:solidFill>
                  <a:srgbClr val="084A8B"/>
                </a:solidFill>
              </a:rPr>
              <a:t>nebo </a:t>
            </a:r>
            <a:r>
              <a:rPr lang="cs-CZ" sz="1900" b="true" dirty="false">
                <a:solidFill>
                  <a:srgbClr val="084A8B"/>
                </a:solidFill>
              </a:rPr>
              <a:t>osoby neaktivn</a:t>
            </a:r>
            <a:r>
              <a:rPr lang="cs-CZ" sz="1900" dirty="false">
                <a:solidFill>
                  <a:srgbClr val="084A8B"/>
                </a:solidFill>
              </a:rPr>
              <a:t>í (osoby v produktivním věku, které nejsou ani zaměstnané, SVČ ani v evidenci ÚP).</a:t>
            </a:r>
          </a:p>
          <a:p>
            <a:pPr marL="0" lvl="0" indent="0" algn="just">
              <a:spcBef>
                <a:spcPts val="0"/>
              </a:spcBef>
              <a:buClr>
                <a:srgbClr val="5FBBF5"/>
              </a:buClr>
              <a:buNone/>
            </a:pPr>
            <a:r>
              <a:rPr lang="cs-CZ" sz="1900" dirty="false" smtClean="false">
                <a:solidFill>
                  <a:srgbClr val="084A8B"/>
                </a:solidFill>
                <a:ea typeface="Times New Roman"/>
              </a:rPr>
              <a:t>Segment A – Uchazeči o zaměstnání a neaktivní osoby mladší 25 let</a:t>
            </a:r>
          </a:p>
          <a:p>
            <a:pPr marL="0" lvl="0" indent="0" algn="just">
              <a:spcBef>
                <a:spcPts val="0"/>
              </a:spcBef>
              <a:buClr>
                <a:srgbClr val="5FBBF5"/>
              </a:buClr>
              <a:buNone/>
            </a:pPr>
            <a:r>
              <a:rPr lang="cs-CZ" sz="1900" dirty="false" smtClean="false">
                <a:solidFill>
                  <a:srgbClr val="084A8B"/>
                </a:solidFill>
                <a:ea typeface="Times New Roman"/>
              </a:rPr>
              <a:t>Segment B – Osoby znevýhodněné na trhu práce</a:t>
            </a:r>
          </a:p>
          <a:p>
            <a:pPr lvl="1" fontAlgn="base" hangingPunct="false"/>
            <a:r>
              <a:rPr lang="cs-CZ" sz="1600" dirty="false"/>
              <a:t>Osoby s nízkou úrovní kvalifikace;</a:t>
            </a:r>
          </a:p>
          <a:p>
            <a:pPr lvl="1" fontAlgn="base" hangingPunct="false"/>
            <a:r>
              <a:rPr lang="cs-CZ" sz="1600" dirty="false"/>
              <a:t>Osoby dlouhodobě či opakovaně nezaměstnané;</a:t>
            </a:r>
          </a:p>
          <a:p>
            <a:pPr lvl="1" fontAlgn="base" hangingPunct="false"/>
            <a:r>
              <a:rPr lang="cs-CZ" sz="1600" dirty="false"/>
              <a:t>Osoby nezaměstnané déle než 5 měsíců a zároveň ve věku 55 a více let;</a:t>
            </a:r>
          </a:p>
          <a:p>
            <a:pPr lvl="1" fontAlgn="base" hangingPunct="false"/>
            <a:r>
              <a:rPr lang="cs-CZ" sz="1600" dirty="false"/>
              <a:t>Osoby se zdravotním postižením;</a:t>
            </a:r>
          </a:p>
          <a:p>
            <a:pPr lvl="1"/>
            <a:r>
              <a:rPr lang="cs-CZ" sz="1600" dirty="false"/>
              <a:t>Osoby pečující o malé děti; </a:t>
            </a:r>
          </a:p>
          <a:p>
            <a:pPr lvl="1" fontAlgn="base" hangingPunct="false"/>
            <a:r>
              <a:rPr lang="cs-CZ" sz="1600" dirty="false"/>
              <a:t>Osoby pečující o jiné závislé osoby;</a:t>
            </a:r>
          </a:p>
          <a:p>
            <a:pPr lvl="1" fontAlgn="base" hangingPunct="false"/>
            <a:r>
              <a:rPr lang="cs-CZ" sz="1600" dirty="false"/>
              <a:t>Národnostní menšiny;</a:t>
            </a:r>
          </a:p>
          <a:p>
            <a:pPr lvl="1"/>
            <a:r>
              <a:rPr lang="cs-CZ" sz="1600" dirty="false"/>
              <a:t>Osoby v nebo po výkonu trestu.</a:t>
            </a:r>
          </a:p>
          <a:p>
            <a:pPr marL="0" lvl="0" indent="0" algn="just">
              <a:spcBef>
                <a:spcPts val="0"/>
              </a:spcBef>
              <a:buClr>
                <a:srgbClr val="5FBBF5"/>
              </a:buClr>
              <a:buNone/>
            </a:pPr>
            <a:endParaRPr lang="cs-CZ" sz="1900" dirty="false">
              <a:solidFill>
                <a:srgbClr val="084A8B"/>
              </a:solidFill>
              <a:ea typeface="Times New Roman"/>
            </a:endParaRPr>
          </a:p>
          <a:p>
            <a:pPr lvl="0">
              <a:buClr>
                <a:srgbClr val="5FBBF5"/>
              </a:buClr>
            </a:pPr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2332449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Cílové skupiny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8280472" cy="5544616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>
                <a:solidFill>
                  <a:srgbClr val="084A8B"/>
                </a:solidFill>
              </a:rPr>
              <a:t>V průběhu realizace projektu je možno podpořit pouze osoby, které spadají do cílové skupiny, kterou žadatel specifikoval v žádosti. </a:t>
            </a:r>
            <a:endParaRPr lang="cs-CZ" sz="1600" dirty="false" smtClean="false">
              <a:solidFill>
                <a:srgbClr val="084A8B"/>
              </a:solidFill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/>
              <a:t>Žadatel je oprávněn v rámci této výzvy předložit projektovou žádost zaměřenou</a:t>
            </a:r>
            <a:r>
              <a:rPr lang="cs-CZ" sz="1600" b="true" dirty="false"/>
              <a:t> pouze na segment A, nebo na segment B (v rámci segmentu B v libovolné kombinaci z výše uvedeného výčtu).  </a:t>
            </a:r>
            <a:endParaRPr lang="cs-CZ" sz="1600" dirty="false"/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1600" dirty="false" smtClean="false">
              <a:solidFill>
                <a:srgbClr val="084A8B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1600" b="true" dirty="false">
                <a:solidFill>
                  <a:srgbClr val="084A8B"/>
                </a:solidFill>
                <a:ea typeface="Times New Roman"/>
              </a:rPr>
              <a:t>Segment A – Uchazeči o zaměstnání a neaktivní osoby mladší 25 let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>
                <a:solidFill>
                  <a:srgbClr val="084A8B"/>
                </a:solidFill>
              </a:rPr>
              <a:t>osoby ve věku 15-24 let včetně, zařazené Úřadem práce ČR do evidence uchazečů o zaměstnání nebo do evidence zájemců o zaměstnání;</a:t>
            </a:r>
          </a:p>
          <a:p>
            <a:pPr lvl="1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>
                <a:solidFill>
                  <a:srgbClr val="084A8B"/>
                </a:solidFill>
              </a:rPr>
              <a:t>osoby ve věku 15-24 let včetně, které nejsou zaměstnané a nejsou ani v evidenci uchazečů o zaměstnání vedené Úřadem práce ČR.</a:t>
            </a:r>
          </a:p>
          <a:p>
            <a:pPr lvl="3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>
                <a:solidFill>
                  <a:srgbClr val="084A8B"/>
                </a:solidFill>
              </a:rPr>
              <a:t>Absolventi SOU, SŠ, </a:t>
            </a:r>
            <a:r>
              <a:rPr lang="cs-CZ" sz="1600" dirty="false" smtClean="false">
                <a:solidFill>
                  <a:srgbClr val="084A8B"/>
                </a:solidFill>
              </a:rPr>
              <a:t>VOŠ, VŠ</a:t>
            </a:r>
            <a:r>
              <a:rPr lang="cs-CZ" sz="1600" dirty="false">
                <a:solidFill>
                  <a:srgbClr val="084A8B"/>
                </a:solidFill>
              </a:rPr>
              <a:t>, kteří nemohou nalézt uplatnění na trhu práce, osoby se základním vzděláním či nedokončeným středoškolským vzděláním</a:t>
            </a:r>
          </a:p>
          <a:p>
            <a:pPr lvl="3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600" dirty="false" smtClean="false">
                <a:solidFill>
                  <a:srgbClr val="084A8B"/>
                </a:solidFill>
              </a:rPr>
              <a:t>Je </a:t>
            </a:r>
            <a:r>
              <a:rPr lang="cs-CZ" sz="1600" dirty="false">
                <a:solidFill>
                  <a:srgbClr val="084A8B"/>
                </a:solidFill>
              </a:rPr>
              <a:t>možné </a:t>
            </a:r>
            <a:r>
              <a:rPr lang="cs-CZ" sz="1600" dirty="false" smtClean="false">
                <a:solidFill>
                  <a:srgbClr val="084A8B"/>
                </a:solidFill>
              </a:rPr>
              <a:t>rovněž podpořit </a:t>
            </a:r>
            <a:r>
              <a:rPr lang="cs-CZ" sz="1600" dirty="false">
                <a:solidFill>
                  <a:srgbClr val="084A8B"/>
                </a:solidFill>
              </a:rPr>
              <a:t>osoby soustavně se připravující na výkon budoucího povolání </a:t>
            </a:r>
            <a:r>
              <a:rPr lang="cs-CZ" sz="1600" dirty="false" smtClean="false">
                <a:solidFill>
                  <a:srgbClr val="084A8B"/>
                </a:solidFill>
              </a:rPr>
              <a:t>, které jsou v posledním ročníku </a:t>
            </a:r>
            <a:r>
              <a:rPr lang="cs-CZ" sz="1600" b="true" dirty="false" smtClean="false">
                <a:solidFill>
                  <a:srgbClr val="084A8B"/>
                </a:solidFill>
              </a:rPr>
              <a:t>v </a:t>
            </a:r>
            <a:r>
              <a:rPr lang="cs-CZ" sz="1600" b="true" dirty="false">
                <a:solidFill>
                  <a:srgbClr val="084A8B"/>
                </a:solidFill>
              </a:rPr>
              <a:t>posledním ročníku/semestru vzdělávání</a:t>
            </a:r>
            <a:r>
              <a:rPr lang="cs-CZ" sz="1600" b="true" dirty="false" smtClean="false">
                <a:solidFill>
                  <a:srgbClr val="084A8B"/>
                </a:solidFill>
              </a:rPr>
              <a:t>.</a:t>
            </a: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1600" dirty="false">
              <a:solidFill>
                <a:srgbClr val="084A8B"/>
              </a:solidFill>
            </a:endParaRPr>
          </a:p>
          <a:p>
            <a:pPr marL="414000" lvl="1" indent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16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7758146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Cílové skupiny 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79512" y="1412776"/>
            <a:ext cx="8640960" cy="5040560"/>
          </a:xfrm>
        </p:spPr>
        <p:txBody>
          <a:bodyPr/>
          <a:lstStyle/>
          <a:p>
            <a:pPr marL="447675" indent="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None/>
            </a:pPr>
            <a:r>
              <a:rPr lang="cs-CZ" sz="1900" b="true" dirty="false" smtClean="false">
                <a:solidFill>
                  <a:srgbClr val="084A8B"/>
                </a:solidFill>
                <a:ea typeface="Times New Roman"/>
              </a:rPr>
              <a:t>Segment </a:t>
            </a:r>
            <a:r>
              <a:rPr lang="cs-CZ" sz="1900" b="true" dirty="false">
                <a:solidFill>
                  <a:srgbClr val="084A8B"/>
                </a:solidFill>
                <a:ea typeface="Times New Roman"/>
              </a:rPr>
              <a:t>B – Osoby znevýhodněné na trhu </a:t>
            </a:r>
            <a:r>
              <a:rPr lang="cs-CZ" sz="1900" b="true" dirty="false" smtClean="false">
                <a:solidFill>
                  <a:srgbClr val="084A8B"/>
                </a:solidFill>
                <a:ea typeface="Times New Roman"/>
              </a:rPr>
              <a:t>práce</a:t>
            </a:r>
          </a:p>
          <a:p>
            <a:pPr marL="447675" indent="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None/>
            </a:pPr>
            <a:endParaRPr lang="cs-CZ" sz="1900" b="true" dirty="false">
              <a:solidFill>
                <a:srgbClr val="084A8B"/>
              </a:solidFill>
              <a:ea typeface="Times New Roman"/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Osoby s nízkou úrovní kvalifikace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>
                <a:solidFill>
                  <a:srgbClr val="084A8B"/>
                </a:solidFill>
              </a:rPr>
              <a:t>stupeň ISCED 0 – 2 (základní vzdělání</a:t>
            </a:r>
            <a:r>
              <a:rPr lang="cs-CZ" sz="1400" dirty="false">
                <a:solidFill>
                  <a:srgbClr val="084A8B"/>
                </a:solidFill>
              </a:rPr>
              <a:t>)</a:t>
            </a:r>
          </a:p>
          <a:p>
            <a:pPr marL="447675" lvl="0" indent="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None/>
            </a:pPr>
            <a:endParaRPr lang="cs-CZ" sz="1900" dirty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Osoby </a:t>
            </a:r>
            <a:r>
              <a:rPr lang="cs-CZ" sz="1900" dirty="false" smtClean="false">
                <a:solidFill>
                  <a:srgbClr val="084A8B"/>
                </a:solidFill>
              </a:rPr>
              <a:t>dlouhodobě čin opakovaně nezaměstnané</a:t>
            </a:r>
            <a:endParaRPr lang="cs-CZ" sz="1900" dirty="false">
              <a:solidFill>
                <a:srgbClr val="084A8B"/>
              </a:solidFill>
            </a:endParaRP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>
                <a:solidFill>
                  <a:srgbClr val="084A8B"/>
                </a:solidFill>
              </a:rPr>
              <a:t>Uchazeči o zaměstnání evidovaní na ÚP ČR nepřetržitě déle než 1 rok a uchazeči o zaměstnání, jejichž doba evidence na ÚP ČR dosáhla v posledních 2 letech souhrnné délky 12 </a:t>
            </a:r>
            <a:r>
              <a:rPr lang="cs-CZ" sz="1500" dirty="false" smtClean="false">
                <a:solidFill>
                  <a:srgbClr val="084A8B"/>
                </a:solidFill>
              </a:rPr>
              <a:t>měsíců</a:t>
            </a:r>
          </a:p>
          <a:p>
            <a:pPr marL="447675" lvl="0" indent="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None/>
            </a:pPr>
            <a:endParaRPr lang="cs-CZ" sz="1900" dirty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900" dirty="false" smtClean="false">
                <a:solidFill>
                  <a:srgbClr val="084A8B"/>
                </a:solidFill>
              </a:rPr>
              <a:t>Osoby nezaměstnané déle než 5 měsíců a zároveň ve věku 55 a více let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 smtClean="false">
                <a:solidFill>
                  <a:srgbClr val="084A8B"/>
                </a:solidFill>
              </a:rPr>
              <a:t>Osoby vedené ÚP ČR v evidenci uchazečů o zaměstnání nepřetržitě déle než 5 měsíců a které jsou zároveň ve věku 55 – 64 let včetně. </a:t>
            </a:r>
            <a:endParaRPr lang="cs-CZ" sz="1500" dirty="false">
              <a:solidFill>
                <a:srgbClr val="084A8B"/>
              </a:solidFill>
            </a:endParaRP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endParaRPr lang="cs-CZ" sz="1500" dirty="false">
              <a:solidFill>
                <a:srgbClr val="084A8B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endParaRPr lang="cs-CZ" sz="1900" dirty="false" smtClean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endParaRPr lang="cs-CZ" sz="1800" dirty="false">
              <a:solidFill>
                <a:srgbClr val="084A8B"/>
              </a:solidFill>
            </a:endParaRPr>
          </a:p>
          <a:p>
            <a:pPr marL="1076325" lvl="0" indent="-6286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endParaRPr lang="cs-CZ" sz="1800" dirty="false">
              <a:solidFill>
                <a:srgbClr val="084A8B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endParaRPr lang="cs-CZ" b="true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744050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Cílové skupiny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07504" y="1412776"/>
            <a:ext cx="8712968" cy="5040560"/>
          </a:xfrm>
        </p:spPr>
        <p:txBody>
          <a:bodyPr/>
          <a:lstStyle/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Osoby se zdravotním postižením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>
                <a:solidFill>
                  <a:srgbClr val="084A8B"/>
                </a:solidFill>
              </a:rPr>
              <a:t>osoby, které jsou orgánem sociálního zabezpečení uznány invalidními v prvním, druhém nebo ve třetím stupni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>
                <a:solidFill>
                  <a:srgbClr val="084A8B"/>
                </a:solidFill>
              </a:rPr>
              <a:t>osoby, které byly uznány Úřadem práce ČR zdravotně </a:t>
            </a:r>
            <a:r>
              <a:rPr lang="cs-CZ" sz="1500" dirty="false" smtClean="false">
                <a:solidFill>
                  <a:srgbClr val="084A8B"/>
                </a:solidFill>
              </a:rPr>
              <a:t>znevýhodněnými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/>
              <a:t>Vzhledem k tomu, že skupina osob zdravotně postižených je vnitřně značně heterogenní, je nezbytné, aby žadatel konkrétně specifikoval, o jaké osoby se bude jednat (druh zdravotního postižení či znevýhodnění) a podle typu a stupně jejich postižení přizpůsobil také příslušné klíčové aktivity projektu. </a:t>
            </a:r>
          </a:p>
          <a:p>
            <a:pPr marL="681675" lvl="1" indent="0">
              <a:spcBef>
                <a:spcPts val="0"/>
              </a:spcBef>
              <a:buClr>
                <a:srgbClr val="5FBBF5"/>
              </a:buClr>
              <a:buNone/>
            </a:pPr>
            <a:endParaRPr lang="cs-CZ" sz="1500" dirty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900" dirty="false" smtClean="false">
                <a:solidFill>
                  <a:srgbClr val="084A8B"/>
                </a:solidFill>
              </a:rPr>
              <a:t>Osoby </a:t>
            </a:r>
            <a:r>
              <a:rPr lang="cs-CZ" sz="1900" dirty="false">
                <a:solidFill>
                  <a:srgbClr val="084A8B"/>
                </a:solidFill>
              </a:rPr>
              <a:t>pečující o malé děti</a:t>
            </a:r>
          </a:p>
          <a:p>
            <a:pPr marL="967425" lvl="1" indent="-285750" fontAlgn="base">
              <a:spcBef>
                <a:spcPts val="0"/>
              </a:spcBef>
              <a:buClr>
                <a:srgbClr val="5FBBF5"/>
              </a:buClr>
            </a:pPr>
            <a:r>
              <a:rPr lang="cs-CZ" sz="1500" dirty="false">
                <a:solidFill>
                  <a:srgbClr val="084A8B"/>
                </a:solidFill>
              </a:rPr>
              <a:t>osoby pečující o osobu mladší 15 let, včetně osoby na rodičovské dovolené, u nichž by bylo možno bez intervence projektu předpokládat, že by se po ukončení rodičovské dovolené staly nezaměstnanými (nemají možnost návratu do zaměstnání či podnikání).</a:t>
            </a:r>
          </a:p>
          <a:p>
            <a:pPr marL="681675" lvl="1" indent="0">
              <a:spcBef>
                <a:spcPts val="0"/>
              </a:spcBef>
              <a:buClr>
                <a:srgbClr val="5FBBF5"/>
              </a:buClr>
              <a:buNone/>
            </a:pPr>
            <a:endParaRPr lang="cs-CZ" sz="1600" dirty="false">
              <a:solidFill>
                <a:srgbClr val="084A8B"/>
              </a:solidFill>
            </a:endParaRPr>
          </a:p>
          <a:p>
            <a:pPr marL="681675" lvl="1" indent="0">
              <a:spcBef>
                <a:spcPts val="0"/>
              </a:spcBef>
              <a:buClr>
                <a:srgbClr val="5FBBF5"/>
              </a:buClr>
              <a:buNone/>
            </a:pPr>
            <a:endParaRPr lang="cs-CZ" sz="1500" dirty="false">
              <a:solidFill>
                <a:srgbClr val="084A8B"/>
              </a:solidFill>
            </a:endParaRPr>
          </a:p>
          <a:p>
            <a:pPr marL="1076325" lvl="0" indent="-6286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endParaRPr lang="cs-CZ" sz="1800" dirty="false">
              <a:solidFill>
                <a:srgbClr val="084A8B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endParaRPr lang="cs-CZ" b="true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7259585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Cílové skupiny </a:t>
            </a:r>
            <a:r>
              <a:rPr lang="cs-CZ" sz="3000" dirty="false" smtClean="false"/>
              <a:t>5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07504" y="1268760"/>
            <a:ext cx="8496496" cy="5400600"/>
          </a:xfrm>
        </p:spPr>
        <p:txBody>
          <a:bodyPr/>
          <a:lstStyle/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Osoby pečující o jiné závislé osoby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 smtClean="false">
                <a:solidFill>
                  <a:srgbClr val="084A8B"/>
                </a:solidFill>
              </a:rPr>
              <a:t>osoby </a:t>
            </a:r>
            <a:r>
              <a:rPr lang="cs-CZ" sz="1500" dirty="false">
                <a:solidFill>
                  <a:srgbClr val="084A8B"/>
                </a:solidFill>
              </a:rPr>
              <a:t>pečující o osobu mladší 10 let, závislou na péči druhé osoby v I. stupni závislosti </a:t>
            </a:r>
            <a:endParaRPr lang="cs-CZ" sz="1500" dirty="false" smtClean="false">
              <a:solidFill>
                <a:srgbClr val="084A8B"/>
              </a:solidFill>
            </a:endParaRP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 smtClean="false">
                <a:solidFill>
                  <a:srgbClr val="084A8B"/>
                </a:solidFill>
              </a:rPr>
              <a:t>osoby pečující </a:t>
            </a:r>
            <a:r>
              <a:rPr lang="cs-CZ" sz="1500" dirty="false">
                <a:solidFill>
                  <a:srgbClr val="084A8B"/>
                </a:solidFill>
              </a:rPr>
              <a:t>o osobu jakéhokoliv věku, která je závislá na péči druhé osoby ve II., III. nebo IV. stupni závislosti</a:t>
            </a:r>
            <a:r>
              <a:rPr lang="cs-CZ" sz="1500" dirty="false" smtClean="false">
                <a:solidFill>
                  <a:srgbClr val="084A8B"/>
                </a:solidFill>
              </a:rPr>
              <a:t>.</a:t>
            </a:r>
          </a:p>
          <a:p>
            <a:pPr marL="681675" lvl="1" indent="0">
              <a:spcBef>
                <a:spcPts val="0"/>
              </a:spcBef>
              <a:buClr>
                <a:srgbClr val="5FBBF5"/>
              </a:buClr>
              <a:buNone/>
            </a:pPr>
            <a:endParaRPr lang="cs-CZ" sz="1500" dirty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Národnostní menšiny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r>
              <a:rPr lang="cs-CZ" sz="1500" dirty="false" smtClean="false"/>
              <a:t>občané </a:t>
            </a:r>
            <a:r>
              <a:rPr lang="cs-CZ" sz="1500" dirty="false"/>
              <a:t>ČR, </a:t>
            </a:r>
            <a:r>
              <a:rPr lang="cs-CZ" sz="1500" dirty="false" smtClean="false"/>
              <a:t>kteří </a:t>
            </a:r>
            <a:r>
              <a:rPr lang="cs-CZ" sz="1500" dirty="false"/>
              <a:t>se hlásí k jiné než české </a:t>
            </a:r>
            <a:r>
              <a:rPr lang="cs-CZ" sz="1500" dirty="false" smtClean="false"/>
              <a:t>národnosti</a:t>
            </a:r>
            <a:r>
              <a:rPr lang="cs-CZ" sz="1500" dirty="false" smtClean="false">
                <a:solidFill>
                  <a:srgbClr val="084A8B"/>
                </a:solidFill>
              </a:rPr>
              <a:t> </a:t>
            </a:r>
            <a:r>
              <a:rPr lang="cs-CZ" sz="1500" dirty="false">
                <a:solidFill>
                  <a:srgbClr val="084A8B"/>
                </a:solidFill>
              </a:rPr>
              <a:t>(národnost romská, ruská, polská, vietnamská atp</a:t>
            </a:r>
            <a:r>
              <a:rPr lang="cs-CZ" sz="1500" dirty="false" smtClean="false">
                <a:solidFill>
                  <a:srgbClr val="084A8B"/>
                </a:solidFill>
              </a:rPr>
              <a:t>.)</a:t>
            </a:r>
          </a:p>
          <a:p>
            <a:pPr marL="967425" lvl="1" indent="-285750">
              <a:spcBef>
                <a:spcPts val="0"/>
              </a:spcBef>
              <a:buClr>
                <a:srgbClr val="5FBBF5"/>
              </a:buClr>
            </a:pPr>
            <a:endParaRPr lang="cs-CZ" sz="1500" dirty="false">
              <a:solidFill>
                <a:srgbClr val="084A8B"/>
              </a:solidFill>
            </a:endParaRPr>
          </a:p>
          <a:p>
            <a:pPr marL="733425" lvl="0" indent="-285750">
              <a:spcBef>
                <a:spcPts val="0"/>
              </a:spcBef>
              <a:spcAft>
                <a:spcPts val="300"/>
              </a:spcAft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Osoby v nebo po výkonu trestu</a:t>
            </a:r>
            <a:endParaRPr lang="cs-CZ" sz="1800" dirty="false">
              <a:solidFill>
                <a:srgbClr val="084A8B"/>
              </a:solidFill>
            </a:endParaRPr>
          </a:p>
          <a:p>
            <a:pPr marL="967425" lvl="1" indent="-285750" fontAlgn="base">
              <a:spcBef>
                <a:spcPts val="0"/>
              </a:spcBef>
              <a:buClr>
                <a:srgbClr val="5FBBF5"/>
              </a:buClr>
            </a:pPr>
            <a:r>
              <a:rPr lang="cs-CZ" sz="1500" dirty="false"/>
              <a:t>osoby ve výkonu trestu odnětí svobody, resp. osoby před propuštěním z výkonu trestu odnětí svobody, pro účely této výzvy se osoby ve výkonu trestu považují za neaktivní osoby;</a:t>
            </a:r>
          </a:p>
          <a:p>
            <a:pPr marL="967425" lvl="1" indent="-285750" fontAlgn="base">
              <a:spcBef>
                <a:spcPts val="0"/>
              </a:spcBef>
              <a:buClr>
                <a:srgbClr val="5FBBF5"/>
              </a:buClr>
            </a:pPr>
            <a:r>
              <a:rPr lang="cs-CZ" sz="1500" dirty="false"/>
              <a:t>osoby opouštějící výkon trestu odnětí svobody</a:t>
            </a:r>
            <a:r>
              <a:rPr lang="cs-CZ" dirty="false"/>
              <a:t>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307022"/>
      </p:ext>
    </p:extLst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Indikátory 1</a:t>
            </a:r>
            <a:endParaRPr lang="cs-CZ" sz="3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39750" y="1772816"/>
            <a:ext cx="8208714" cy="4346997"/>
          </a:xfrm>
        </p:spPr>
        <p:txBody>
          <a:bodyPr/>
          <a:lstStyle/>
          <a:p>
            <a:r>
              <a:rPr lang="cs-CZ" sz="2000" b="true" dirty="false" smtClean="false"/>
              <a:t>Indikátory povinné k </a:t>
            </a:r>
            <a:r>
              <a:rPr lang="cs-CZ" sz="2000" b="true" dirty="false" smtClean="false">
                <a:solidFill>
                  <a:srgbClr val="084A8B"/>
                </a:solidFill>
              </a:rPr>
              <a:t>naplnění</a:t>
            </a:r>
            <a:r>
              <a:rPr lang="cs-CZ" sz="2000" dirty="false" smtClean="false"/>
              <a:t> = „se závazkem“</a:t>
            </a:r>
          </a:p>
          <a:p>
            <a:pPr marL="0" indent="0">
              <a:buNone/>
            </a:pPr>
            <a:endParaRPr lang="cs-CZ" sz="800" dirty="false" smtClean="false"/>
          </a:p>
          <a:p>
            <a:endParaRPr lang="cs-CZ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sz="1900" dirty="false" smtClean="false"/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sz="1900" dirty="false" smtClean="false"/>
          </a:p>
          <a:p>
            <a:pPr marL="665163" lvl="1" indent="-250825">
              <a:lnSpc>
                <a:spcPct val="100000"/>
              </a:lnSpc>
              <a:spcBef>
                <a:spcPts val="0"/>
              </a:spcBef>
            </a:pPr>
            <a:r>
              <a:rPr lang="cs-CZ" sz="1800" dirty="false" smtClean="false"/>
              <a:t>žadatel stanoví v žádosti hodnotu indikátorů, kterou se zavazuje během projektu dosáhnout</a:t>
            </a:r>
          </a:p>
          <a:p>
            <a:pPr lvl="1">
              <a:lnSpc>
                <a:spcPct val="100000"/>
              </a:lnSpc>
            </a:pPr>
            <a:r>
              <a:rPr lang="cs-CZ" sz="1800" dirty="false" smtClean="false"/>
              <a:t>tyto hodnoty budou součástí právního aktu – pro nenaplnění stanovené cílové hodnoty budou v právním aktu stanovené sankce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cs-CZ" sz="1900" dirty="false" smtClean="false">
              <a:solidFill>
                <a:srgbClr val="084A8B"/>
              </a:solidFill>
            </a:endParaRPr>
          </a:p>
          <a:p>
            <a:endParaRPr lang="cs-CZ" dirty="false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7499350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97891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Indikátory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000" cy="3915136"/>
          </a:xfrm>
        </p:spPr>
        <p:txBody>
          <a:bodyPr/>
          <a:lstStyle/>
          <a:p>
            <a:pPr marL="628650" lvl="0" indent="-361950" algn="just">
              <a:lnSpc>
                <a:spcPct val="150000"/>
              </a:lnSpc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 smtClean="false">
                <a:solidFill>
                  <a:srgbClr val="084A8B"/>
                </a:solidFill>
              </a:rPr>
              <a:t>při </a:t>
            </a:r>
            <a:r>
              <a:rPr lang="cs-CZ" sz="1800" dirty="false">
                <a:solidFill>
                  <a:srgbClr val="084A8B"/>
                </a:solidFill>
              </a:rPr>
              <a:t>stanovení cílových hodnot vycházejte z plánovaných aktivit a zaměření projektu. V MS2014+ v poli </a:t>
            </a:r>
            <a:r>
              <a:rPr lang="cs-CZ" sz="1800" b="true" dirty="false">
                <a:solidFill>
                  <a:srgbClr val="084A8B"/>
                </a:solidFill>
              </a:rPr>
              <a:t>„popis hodnoty“ </a:t>
            </a:r>
            <a:r>
              <a:rPr lang="cs-CZ" sz="1800" dirty="false">
                <a:solidFill>
                  <a:srgbClr val="084A8B"/>
                </a:solidFill>
              </a:rPr>
              <a:t>je nutno popsat, jakým způsobem byla cílová hodnota stanovena a jakým způsobem </a:t>
            </a:r>
            <a:r>
              <a:rPr lang="cs-CZ" sz="1800" dirty="false" smtClean="false">
                <a:solidFill>
                  <a:srgbClr val="084A8B"/>
                </a:solidFill>
              </a:rPr>
              <a:t>se bude </a:t>
            </a:r>
            <a:r>
              <a:rPr lang="cs-CZ" sz="1800" dirty="false">
                <a:solidFill>
                  <a:srgbClr val="084A8B"/>
                </a:solidFill>
              </a:rPr>
              <a:t>naplňování sledovat a </a:t>
            </a:r>
            <a:r>
              <a:rPr lang="cs-CZ" sz="1800" dirty="false" smtClean="false">
                <a:solidFill>
                  <a:srgbClr val="084A8B"/>
                </a:solidFill>
              </a:rPr>
              <a:t>dokládat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628650" lvl="0" indent="-361950" algn="just">
              <a:lnSpc>
                <a:spcPct val="150000"/>
              </a:lnSpc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d</a:t>
            </a:r>
            <a:r>
              <a:rPr lang="cs-CZ" sz="1800" dirty="false" smtClean="false">
                <a:solidFill>
                  <a:srgbClr val="084A8B"/>
                </a:solidFill>
              </a:rPr>
              <a:t>o indikátorů se podpořené osoby započítávají až ve chvíli, kdy jejich podpora překročí míru bagatelní podpory (z podpořených osob se stávají účastníci projektu)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5313741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Indikátory 3</a:t>
            </a:r>
            <a:endParaRPr lang="cs-CZ" sz="3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556792"/>
            <a:ext cx="8424936" cy="4563021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cs-CZ" sz="2000" dirty="false" smtClean="false"/>
              <a:t>Bagatelní podpora</a:t>
            </a: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/>
              <a:t>do indikátorů se započítávají pouze osoby, které </a:t>
            </a:r>
            <a:r>
              <a:rPr lang="cs-CZ" sz="1800" dirty="false" smtClean="false">
                <a:ea typeface="Arial"/>
                <a:cs typeface="Times New Roman"/>
              </a:rPr>
              <a:t>získaly </a:t>
            </a:r>
            <a:r>
              <a:rPr lang="cs-CZ" sz="1800" dirty="false">
                <a:ea typeface="Arial"/>
                <a:cs typeface="Times New Roman"/>
              </a:rPr>
              <a:t>v daném projektu podporu v rozsahu minimálně 40 hodin </a:t>
            </a:r>
            <a:r>
              <a:rPr lang="cs-CZ" sz="1800" dirty="false" smtClean="false">
                <a:ea typeface="Arial"/>
                <a:cs typeface="Times New Roman"/>
              </a:rPr>
              <a:t>(z toho min 20 hod. jinou formou než elektronickou) = vyšší než bagatelní podpora</a:t>
            </a:r>
            <a:endParaRPr lang="cs-CZ" sz="1800" dirty="false">
              <a:ea typeface="Arial"/>
              <a:cs typeface="Times New Roman"/>
            </a:endParaRP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/>
              <a:t>počet podpořených osob </a:t>
            </a:r>
            <a:r>
              <a:rPr lang="cs-CZ" sz="1800" b="true" dirty="false" smtClean="false">
                <a:solidFill>
                  <a:srgbClr val="084A8B"/>
                </a:solidFill>
              </a:rPr>
              <a:t>≠ </a:t>
            </a:r>
            <a:r>
              <a:rPr lang="cs-CZ" sz="1800" dirty="false" smtClean="false">
                <a:solidFill>
                  <a:srgbClr val="084A8B"/>
                </a:solidFill>
              </a:rPr>
              <a:t>celkový počet účastníků (6 00 00)</a:t>
            </a: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>
                <a:solidFill>
                  <a:srgbClr val="084A8B"/>
                </a:solidFill>
              </a:rPr>
              <a:t>metodika nestanovuje, že všechny podpořené osoby musí být současně účastníky (čerpat podporu nad stanovený limit)</a:t>
            </a: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>
                <a:solidFill>
                  <a:srgbClr val="084A8B"/>
                </a:solidFill>
              </a:rPr>
              <a:t>žadatel </a:t>
            </a:r>
            <a:r>
              <a:rPr lang="cs-CZ" sz="1800" dirty="false">
                <a:solidFill>
                  <a:srgbClr val="084A8B"/>
                </a:solidFill>
              </a:rPr>
              <a:t>není nucen k tomu, aby všechny osoby byly „účastníky“ a čerpaly povinně podporu nad stanovený limit</a:t>
            </a: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>
                <a:solidFill>
                  <a:srgbClr val="084A8B"/>
                </a:solidFill>
              </a:rPr>
              <a:t>žadatel </a:t>
            </a:r>
            <a:r>
              <a:rPr lang="cs-CZ" sz="1800" dirty="false">
                <a:solidFill>
                  <a:srgbClr val="084A8B"/>
                </a:solidFill>
              </a:rPr>
              <a:t>nebude znevýhodněn oproti projektům s vyššími cílovými hodnotami indikátorů za předpokladu, že zapojení osob, které nelze vykazovat v indikátoru, řádně odůvodní a popíše zamýšlené efekty</a:t>
            </a:r>
          </a:p>
          <a:p>
            <a:pPr marL="809625" lvl="1" indent="-395288" algn="just">
              <a:lnSpc>
                <a:spcPct val="100000"/>
              </a:lnSpc>
            </a:pPr>
            <a:r>
              <a:rPr lang="cs-CZ" sz="1800" dirty="false" smtClean="false">
                <a:solidFill>
                  <a:srgbClr val="084A8B"/>
                </a:solidFill>
              </a:rPr>
              <a:t>hodnotitel </a:t>
            </a:r>
            <a:r>
              <a:rPr lang="cs-CZ" sz="1800" dirty="false">
                <a:solidFill>
                  <a:srgbClr val="084A8B"/>
                </a:solidFill>
              </a:rPr>
              <a:t>hodnotí žádost jako celek, nikoli jen s ohledem na plánované hodnoty </a:t>
            </a:r>
            <a:r>
              <a:rPr lang="cs-CZ" sz="1800" dirty="false" smtClean="false">
                <a:solidFill>
                  <a:srgbClr val="084A8B"/>
                </a:solidFill>
              </a:rPr>
              <a:t>indikátorů</a:t>
            </a:r>
            <a:endParaRPr lang="cs-CZ" sz="1800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2817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Indikátory 4</a:t>
            </a:r>
            <a:endParaRPr lang="cs-CZ" sz="3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39750" y="1340768"/>
            <a:ext cx="8064500" cy="5120729"/>
          </a:xfrm>
        </p:spPr>
        <p:txBody>
          <a:bodyPr/>
          <a:lstStyle/>
          <a:p>
            <a:pPr lvl="0">
              <a:buClr>
                <a:srgbClr val="5FBBF5"/>
              </a:buClr>
            </a:pPr>
            <a:r>
              <a:rPr lang="cs-CZ" sz="1900" dirty="false" smtClean="false">
                <a:solidFill>
                  <a:srgbClr val="084A8B"/>
                </a:solidFill>
              </a:rPr>
              <a:t>V </a:t>
            </a:r>
            <a:r>
              <a:rPr lang="cs-CZ" sz="1900" dirty="false">
                <a:solidFill>
                  <a:srgbClr val="084A8B"/>
                </a:solidFill>
              </a:rPr>
              <a:t>případě, že projekt bude podpořen, bude mít žadatel povinnost kromě indikátorů se závazkem vykazovat dosažené hodnoty také pro všechny indikátory, které se týkají účastníků.</a:t>
            </a:r>
          </a:p>
          <a:p>
            <a:pPr marL="809625" lvl="1" indent="-395288" algn="just"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plnění bude sledováno prostřednictvím </a:t>
            </a:r>
            <a:r>
              <a:rPr lang="cs-CZ" sz="1900" dirty="false" err="true">
                <a:solidFill>
                  <a:srgbClr val="084A8B"/>
                </a:solidFill>
              </a:rPr>
              <a:t>ZoR</a:t>
            </a:r>
            <a:r>
              <a:rPr lang="cs-CZ" sz="1900" dirty="false">
                <a:solidFill>
                  <a:srgbClr val="084A8B"/>
                </a:solidFill>
              </a:rPr>
              <a:t> – ke každé podpořené osobě musí mít příjemce k dispozici minimální informace stanovené Obecnou částí pravidel pro žadatele a příjemce (možno využít vzorového Monitorovacího listu podpořené osoby – k dispozici na </a:t>
            </a:r>
            <a:r>
              <a:rPr lang="cs-CZ" sz="1900" dirty="false">
                <a:solidFill>
                  <a:srgbClr val="084A8B"/>
                </a:solidFill>
                <a:hlinkClick r:id="rId3"/>
              </a:rPr>
              <a:t>www.esfcr.cz</a:t>
            </a:r>
            <a:r>
              <a:rPr lang="cs-CZ" sz="1900" dirty="false">
                <a:solidFill>
                  <a:srgbClr val="084A8B"/>
                </a:solidFill>
              </a:rPr>
              <a:t>) </a:t>
            </a:r>
          </a:p>
          <a:p>
            <a:pPr marL="809625" lvl="1" indent="-395288" algn="just"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zadáním těchto informací do MS2014+ se budou v systému automaticky generovat dosažené hodnoty všech indikátorů</a:t>
            </a:r>
          </a:p>
          <a:p>
            <a:pPr marL="809625" lvl="1" indent="-395288" algn="just">
              <a:buClr>
                <a:srgbClr val="5FBBF5"/>
              </a:buClr>
            </a:pPr>
            <a:r>
              <a:rPr lang="cs-CZ" sz="1900" dirty="false">
                <a:solidFill>
                  <a:srgbClr val="084A8B"/>
                </a:solidFill>
              </a:rPr>
              <a:t>systém je navázán též na registry ÚP  a ČSSZ</a:t>
            </a:r>
          </a:p>
          <a:p>
            <a:pPr marL="414000" lvl="1" indent="0">
              <a:buClr>
                <a:srgbClr val="5FBBF5"/>
              </a:buClr>
              <a:buNone/>
            </a:pPr>
            <a:endParaRPr lang="cs-CZ" dirty="false">
              <a:solidFill>
                <a:srgbClr val="084A8B"/>
              </a:solidFill>
            </a:endParaRPr>
          </a:p>
          <a:p>
            <a:endParaRPr lang="cs-CZ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40146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Představení výzvy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79512" y="1268760"/>
            <a:ext cx="8856984" cy="525658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dirty="false" smtClean="false">
                <a:solidFill>
                  <a:srgbClr val="084A8B"/>
                </a:solidFill>
              </a:rPr>
              <a:t>Výzva </a:t>
            </a:r>
            <a:r>
              <a:rPr lang="cs-CZ" dirty="false">
                <a:solidFill>
                  <a:srgbClr val="084A8B"/>
                </a:solidFill>
                <a:ea typeface="Arial"/>
                <a:cs typeface="Times New Roman"/>
              </a:rPr>
              <a:t>č. </a:t>
            </a:r>
            <a:r>
              <a:rPr lang="cs-CZ" i="true" dirty="false" smtClean="false">
                <a:solidFill>
                  <a:srgbClr val="084A8B"/>
                </a:solidFill>
              </a:rPr>
              <a:t>03_17_084</a:t>
            </a:r>
            <a:r>
              <a:rPr lang="cs-CZ" dirty="false" smtClean="false">
                <a:solidFill>
                  <a:srgbClr val="084A8B"/>
                </a:solidFill>
              </a:rPr>
              <a:t> s </a:t>
            </a:r>
            <a:r>
              <a:rPr lang="cs-CZ" dirty="false">
                <a:solidFill>
                  <a:srgbClr val="084A8B"/>
                </a:solidFill>
              </a:rPr>
              <a:t>názvem </a:t>
            </a:r>
            <a:r>
              <a:rPr lang="cs-CZ" dirty="false" smtClean="false">
                <a:solidFill>
                  <a:srgbClr val="084A8B"/>
                </a:solidFill>
              </a:rPr>
              <a:t/>
            </a:r>
            <a:br>
              <a:rPr lang="cs-CZ" dirty="false" smtClean="false">
                <a:solidFill>
                  <a:srgbClr val="084A8B"/>
                </a:solidFill>
              </a:rPr>
            </a:br>
            <a:r>
              <a:rPr lang="cs-CZ" dirty="false" smtClean="false">
                <a:solidFill>
                  <a:srgbClr val="084A8B"/>
                </a:solidFill>
              </a:rPr>
              <a:t>Cílená výzva na regionální  projekty paktů zaměstnanosti v partnerství s Úřadem práce II</a:t>
            </a:r>
            <a:endParaRPr lang="cs-CZ" b="true" dirty="false" smtClean="false">
              <a:solidFill>
                <a:srgbClr val="084A8B"/>
              </a:solidFill>
              <a:ea typeface="Arial"/>
              <a:cs typeface="Times New Roman"/>
            </a:endParaRPr>
          </a:p>
          <a:p>
            <a:pPr marL="0" indent="0" algn="ctr">
              <a:lnSpc>
                <a:spcPct val="100000"/>
              </a:lnSpc>
              <a:buClr>
                <a:srgbClr val="5FBBF5"/>
              </a:buClr>
              <a:buNone/>
            </a:pPr>
            <a:endParaRPr lang="cs-CZ" sz="800" b="true" dirty="false" smtClean="false">
              <a:solidFill>
                <a:srgbClr val="084A8B"/>
              </a:solidFill>
              <a:ea typeface="Arial"/>
              <a:cs typeface="Times New Roman"/>
            </a:endParaRP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>
                <a:solidFill>
                  <a:srgbClr val="084A8B"/>
                </a:solidFill>
              </a:rPr>
              <a:t>Vyhlášena </a:t>
            </a:r>
            <a:r>
              <a:rPr lang="cs-CZ" dirty="false" smtClean="false">
                <a:solidFill>
                  <a:srgbClr val="084A8B"/>
                </a:solidFill>
              </a:rPr>
              <a:t>8. 1. 2018</a:t>
            </a:r>
            <a:endParaRPr lang="cs-CZ" dirty="false">
              <a:solidFill>
                <a:srgbClr val="084A8B"/>
              </a:solidFill>
            </a:endParaRP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 smtClean="false">
                <a:solidFill>
                  <a:srgbClr val="084A8B"/>
                </a:solidFill>
              </a:rPr>
              <a:t>Ukončení </a:t>
            </a:r>
            <a:r>
              <a:rPr lang="cs-CZ" dirty="false">
                <a:solidFill>
                  <a:srgbClr val="084A8B"/>
                </a:solidFill>
              </a:rPr>
              <a:t>příjmu žádostí </a:t>
            </a:r>
            <a:r>
              <a:rPr lang="cs-CZ" dirty="false" smtClean="false">
                <a:solidFill>
                  <a:srgbClr val="084A8B"/>
                </a:solidFill>
              </a:rPr>
              <a:t>23. 4. 2018 do 12:00 hod.</a:t>
            </a:r>
            <a:endParaRPr lang="cs-CZ" dirty="false">
              <a:solidFill>
                <a:srgbClr val="084A8B"/>
              </a:solidFill>
            </a:endParaRPr>
          </a:p>
          <a:p>
            <a:pPr marL="1076325" lvl="1" indent="-361950">
              <a:spcAft>
                <a:spcPts val="0"/>
              </a:spcAft>
              <a:buSzPct val="86000"/>
            </a:pPr>
            <a:r>
              <a:rPr lang="cs-CZ" dirty="false" smtClean="false">
                <a:solidFill>
                  <a:srgbClr val="084A8B"/>
                </a:solidFill>
              </a:rPr>
              <a:t>Text </a:t>
            </a:r>
            <a:r>
              <a:rPr lang="cs-CZ" dirty="false">
                <a:solidFill>
                  <a:srgbClr val="084A8B"/>
                </a:solidFill>
              </a:rPr>
              <a:t>výzvy s </a:t>
            </a:r>
            <a:r>
              <a:rPr lang="cs-CZ" dirty="false" smtClean="false">
                <a:solidFill>
                  <a:srgbClr val="084A8B"/>
                </a:solidFill>
              </a:rPr>
              <a:t>přílohami: </a:t>
            </a:r>
            <a:r>
              <a:rPr lang="cs-CZ" dirty="false">
                <a:solidFill>
                  <a:srgbClr val="084A8B"/>
                </a:solidFill>
              </a:rPr>
              <a:t>na </a:t>
            </a:r>
            <a:r>
              <a:rPr lang="cs-CZ" u="sng" dirty="false">
                <a:hlinkClick r:id="rId3"/>
              </a:rPr>
              <a:t>https://www.esfcr.cz/vyzva-084-opz</a:t>
            </a:r>
            <a:endParaRPr lang="cs-CZ" dirty="false" smtClean="false">
              <a:solidFill>
                <a:srgbClr val="084A8B"/>
              </a:solidFill>
            </a:endParaRP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>
                <a:solidFill>
                  <a:srgbClr val="084A8B"/>
                </a:solidFill>
              </a:rPr>
              <a:t>Obecná část pravidel pro žadatele a příjemce</a:t>
            </a:r>
          </a:p>
          <a:p>
            <a:pPr marL="714375" lvl="1" indent="-300038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  <a:tabLst>
                <a:tab pos="1076325" algn="l"/>
              </a:tabLst>
            </a:pPr>
            <a:r>
              <a:rPr lang="cs-CZ" dirty="false">
                <a:solidFill>
                  <a:srgbClr val="084A8B"/>
                </a:solidFill>
              </a:rPr>
              <a:t>Specifická pravidla pro žadatele a příjemce</a:t>
            </a:r>
          </a:p>
          <a:p>
            <a:pPr marL="666337" lvl="2" indent="0">
              <a:lnSpc>
                <a:spcPts val="2200"/>
              </a:lnSpc>
              <a:buClr>
                <a:srgbClr val="5FBBF5"/>
              </a:buClr>
              <a:buNone/>
              <a:tabLst>
                <a:tab pos="1076325" algn="l"/>
              </a:tabLst>
            </a:pPr>
            <a:r>
              <a:rPr lang="cs-CZ" dirty="false" smtClean="false">
                <a:solidFill>
                  <a:srgbClr val="084A8B"/>
                </a:solidFill>
                <a:hlinkClick r:id="rId4"/>
              </a:rPr>
              <a:t>https://www.esfcr.cz/pravidla-pro-zadatele-a-prijemce-opz</a:t>
            </a:r>
            <a:endParaRPr lang="cs-CZ" dirty="false" smtClean="false">
              <a:solidFill>
                <a:srgbClr val="084A8B"/>
              </a:solidFill>
            </a:endParaRP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 smtClean="false">
                <a:solidFill>
                  <a:srgbClr val="084A8B"/>
                </a:solidFill>
              </a:rPr>
              <a:t>Pokyny k vyplnění žádosti: </a:t>
            </a:r>
          </a:p>
          <a:p>
            <a:pPr marL="666000" lvl="2" indent="0">
              <a:lnSpc>
                <a:spcPts val="2200"/>
              </a:lnSpc>
              <a:buClr>
                <a:srgbClr val="5FBBF5"/>
              </a:buClr>
              <a:buNone/>
            </a:pPr>
            <a:r>
              <a:rPr lang="cs-CZ" dirty="false" smtClean="false">
                <a:solidFill>
                  <a:srgbClr val="084A8B"/>
                </a:solidFill>
                <a:hlinkClick r:id="rId5"/>
              </a:rPr>
              <a:t>https</a:t>
            </a:r>
            <a:r>
              <a:rPr lang="cs-CZ" dirty="false">
                <a:solidFill>
                  <a:srgbClr val="084A8B"/>
                </a:solidFill>
                <a:hlinkClick r:id="rId5"/>
              </a:rPr>
              <a:t>://www.esfcr.cz/formulare-a-pokyny-potrebne-v-ramci-pripravy-zadosti-o-podporu-opz</a:t>
            </a:r>
            <a:endParaRPr lang="cs-CZ" dirty="false">
              <a:solidFill>
                <a:srgbClr val="084A8B"/>
              </a:solidFill>
            </a:endParaRPr>
          </a:p>
          <a:p>
            <a:pPr marL="1076325" lvl="1" indent="-361950">
              <a:spcAft>
                <a:spcPts val="0"/>
              </a:spcAft>
              <a:buSzPct val="86000"/>
            </a:pPr>
            <a:r>
              <a:rPr lang="cs-CZ" dirty="false" smtClean="false">
                <a:solidFill>
                  <a:srgbClr val="084A8B"/>
                </a:solidFill>
              </a:rPr>
              <a:t>Žádost </a:t>
            </a:r>
            <a:r>
              <a:rPr lang="cs-CZ" dirty="false">
                <a:solidFill>
                  <a:srgbClr val="084A8B"/>
                </a:solidFill>
              </a:rPr>
              <a:t>se podává pouze elektronicky prostřednictvím formuláře na </a:t>
            </a:r>
            <a:r>
              <a:rPr lang="cs-CZ" dirty="false">
                <a:solidFill>
                  <a:srgbClr val="084A8B"/>
                </a:solidFill>
                <a:hlinkClick r:id="rId6"/>
              </a:rPr>
              <a:t>https://</a:t>
            </a:r>
            <a:r>
              <a:rPr lang="cs-CZ" dirty="false" smtClean="false">
                <a:solidFill>
                  <a:srgbClr val="084A8B"/>
                </a:solidFill>
                <a:hlinkClick r:id="rId6"/>
              </a:rPr>
              <a:t>mseu.mssf.cz</a:t>
            </a:r>
            <a:r>
              <a:rPr lang="cs-CZ" dirty="false" smtClean="false">
                <a:solidFill>
                  <a:srgbClr val="084A8B"/>
                </a:solidFill>
              </a:rPr>
              <a:t>  </a:t>
            </a:r>
            <a:endParaRPr lang="cs-CZ" dirty="false">
              <a:solidFill>
                <a:srgbClr val="084A8B"/>
              </a:solidFill>
            </a:endParaRPr>
          </a:p>
          <a:p>
            <a:pPr marL="714375" lvl="1" indent="0">
              <a:lnSpc>
                <a:spcPts val="2200"/>
              </a:lnSpc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 marL="0" indent="0">
              <a:lnSpc>
                <a:spcPts val="2200"/>
              </a:lnSpc>
              <a:buNone/>
            </a:pPr>
            <a:r>
              <a:rPr lang="cs-CZ" dirty="false" smtClean="false"/>
              <a:t>	   </a:t>
            </a:r>
          </a:p>
          <a:p>
            <a:pPr>
              <a:lnSpc>
                <a:spcPts val="2200"/>
              </a:lnSpc>
            </a:pPr>
            <a:endParaRPr lang="cs-CZ" dirty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cs-CZ" dirty="false"/>
          </a:p>
          <a:p>
            <a:pPr>
              <a:lnSpc>
                <a:spcPts val="2200"/>
              </a:lnSpc>
            </a:pPr>
            <a:endParaRPr lang="cs-CZ" dirty="false" smtClean="false"/>
          </a:p>
          <a:p>
            <a:pPr>
              <a:lnSpc>
                <a:spcPts val="2200"/>
              </a:lnSpc>
            </a:pPr>
            <a:endParaRPr lang="pl-PL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3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73338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Povinné přílohy Žádosti</a:t>
            </a:r>
            <a:endParaRPr lang="cs-CZ" sz="3000" dirty="false"/>
          </a:p>
        </p:txBody>
      </p:sp>
      <p:sp>
        <p:nvSpPr>
          <p:cNvPr id="5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72608"/>
          </a:xfrm>
        </p:spPr>
        <p:txBody>
          <a:bodyPr/>
          <a:lstStyle/>
          <a:p>
            <a:pPr marL="0" lvl="0" indent="0">
              <a:buNone/>
            </a:pPr>
            <a:r>
              <a:rPr lang="cs-CZ" sz="2000" b="true" dirty="false"/>
              <a:t>POVINNÉ přílohy:</a:t>
            </a:r>
          </a:p>
          <a:p>
            <a:pPr lvl="0"/>
            <a:r>
              <a:rPr lang="cs-CZ" sz="2000" b="true" dirty="false"/>
              <a:t>Čestné prohlášení k identifikaci svých skutečných majitelů </a:t>
            </a:r>
            <a:r>
              <a:rPr lang="cs-CZ" sz="2000" dirty="false"/>
              <a:t>(netýká se územních samosprávných celků jako žadatele - kraj);  </a:t>
            </a:r>
          </a:p>
          <a:p>
            <a:r>
              <a:rPr lang="cs-CZ" sz="2000" b="true" dirty="false"/>
              <a:t>Analýza potřeb cílové skupiny a regionálního trhu práce</a:t>
            </a:r>
            <a:r>
              <a:rPr lang="cs-CZ" sz="2000" dirty="false"/>
              <a:t>;</a:t>
            </a:r>
            <a:endParaRPr lang="cs-CZ" sz="2000" b="true" dirty="false"/>
          </a:p>
          <a:p>
            <a:r>
              <a:rPr lang="cs-CZ" sz="2000" b="true" dirty="false"/>
              <a:t>Prohlášení povinného partnera</a:t>
            </a:r>
            <a:r>
              <a:rPr lang="cs-CZ" sz="2000" dirty="false"/>
              <a:t>, Úřadu práce ČR;</a:t>
            </a:r>
            <a:endParaRPr lang="cs-CZ" sz="2000" b="true" dirty="false"/>
          </a:p>
          <a:p>
            <a:r>
              <a:rPr lang="cs-CZ" sz="2000" b="true" dirty="false"/>
              <a:t>Dohoda o partnerství stanovující žadatele jako nositele paktu;</a:t>
            </a:r>
          </a:p>
          <a:p>
            <a:pPr marL="0" lvl="0" indent="0">
              <a:buNone/>
            </a:pPr>
            <a:endParaRPr lang="cs-CZ" sz="2000" b="true" dirty="false"/>
          </a:p>
          <a:p>
            <a:pPr marL="0" lvl="0" indent="0">
              <a:buNone/>
            </a:pPr>
            <a:r>
              <a:rPr lang="cs-CZ" sz="2000" b="true" dirty="false"/>
              <a:t>Dále je-li partnerem </a:t>
            </a:r>
            <a:r>
              <a:rPr lang="cs-CZ" sz="2000" dirty="false"/>
              <a:t>vzdělávací či poradenská organizaci, která není školou: </a:t>
            </a:r>
            <a:endParaRPr lang="cs-CZ" sz="2000" b="true" dirty="false"/>
          </a:p>
          <a:p>
            <a:pPr lvl="0"/>
            <a:r>
              <a:rPr lang="cs-CZ" sz="2000" b="true" dirty="false"/>
              <a:t>Daňové přiznání partnera dle vymezení v bodu 3.4 výzvy </a:t>
            </a:r>
            <a:r>
              <a:rPr lang="cs-CZ" sz="2000" dirty="false"/>
              <a:t>(s </a:t>
            </a:r>
            <a:r>
              <a:rPr lang="cs-CZ" sz="2000" dirty="false" err="true"/>
              <a:t>DaP</a:t>
            </a:r>
            <a:r>
              <a:rPr lang="cs-CZ" sz="2000" dirty="false"/>
              <a:t> doložit opis, doručenku, razítko s podpisem FÚ)</a:t>
            </a:r>
          </a:p>
          <a:p>
            <a:pPr marL="0" lvl="0" indent="0">
              <a:buClr>
                <a:srgbClr val="5FBBF5"/>
              </a:buClr>
              <a:buNone/>
            </a:pPr>
            <a:endParaRPr lang="cs-CZ" dirty="false">
              <a:solidFill>
                <a:srgbClr val="084A8B"/>
              </a:solidFill>
            </a:endParaRPr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987806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Povinná příloha žádosti – analýza 1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361950" lvl="3" indent="0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None/>
            </a:pPr>
            <a:r>
              <a:rPr lang="cs-CZ" b="true" dirty="false"/>
              <a:t>Analýza potřeb cílové skupiny a regionálního trhu práce</a:t>
            </a:r>
          </a:p>
          <a:p>
            <a:pPr marL="809625" lvl="3" indent="-447675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dirty="false"/>
              <a:t>S ohledem na disponibilitu informací a zapojení různých organizací v paktu bude při hodnocení projektů kladen </a:t>
            </a:r>
            <a:r>
              <a:rPr lang="cs-CZ" b="true" dirty="false"/>
              <a:t>zvláštní důraz na kvalitu analýzy CS a poptávky a potřeb na pracovním trhu v daném regionu</a:t>
            </a:r>
            <a:r>
              <a:rPr lang="cs-CZ" dirty="false"/>
              <a:t>!</a:t>
            </a:r>
          </a:p>
          <a:p>
            <a:pPr marL="809625" lvl="3" indent="-447675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dirty="false"/>
              <a:t>do projektu/analýzy by se mělo promítat partnerství v paktu mezi veřejnou správou a orgány na regionální a místní úrovni, hospodářskými a sociálními partnery a případnými dalšími organizacemi občanské společnosti</a:t>
            </a:r>
          </a:p>
          <a:p>
            <a:pPr marL="809625" lvl="3" indent="-447675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dirty="false"/>
              <a:t>forma není závazně stanovena</a:t>
            </a:r>
          </a:p>
          <a:p>
            <a:pPr marL="809625" lvl="3" indent="-447675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dirty="false"/>
              <a:t>rozsah max. 10 stran</a:t>
            </a:r>
          </a:p>
          <a:p>
            <a:pPr marL="809625" lvl="3" indent="-447675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dirty="false"/>
              <a:t>v případě zaměření na více cílových skupin, by měly být v analýze informace ke každé zvolené CS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2630405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Povinná příloha žádosti – Analýza 2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5658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cs-CZ" sz="2000" b="true" dirty="false"/>
              <a:t>Doporučený</a:t>
            </a:r>
            <a:r>
              <a:rPr lang="cs-CZ" sz="2000" dirty="false"/>
              <a:t> </a:t>
            </a:r>
            <a:r>
              <a:rPr lang="cs-CZ" sz="2000" b="true" dirty="false"/>
              <a:t>obsah analýzy: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b="true" dirty="false"/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/>
              <a:t>   analýza poptávky a potřeb na pracovním trhu v daném regionu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zdůvodnění volby dané CS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vymezení a specifika zvolené CS, popis a zdůvodnění    </a:t>
            </a:r>
          </a:p>
          <a:p>
            <a:pPr marL="542925" lvl="3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sz="1800" dirty="false">
                <a:solidFill>
                  <a:srgbClr val="084A8B"/>
                </a:solidFill>
              </a:rPr>
              <a:t>          znevýhodnění CS</a:t>
            </a:r>
          </a:p>
          <a:p>
            <a:pPr marL="1162050" lvl="3" indent="-61912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specifika CS s ohledem na region realizace projektu včetně         kvantitativního vyjádření její velikosti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způsob kontaktování a zapojení CS do projektu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volba a skladba klíčových aktivit s ohledem na CS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přizpůsobení klíčových aktivit projektu situaci a stavu dané CS </a:t>
            </a:r>
          </a:p>
          <a:p>
            <a:pPr marL="1162050" lvl="3" indent="-61912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způsob zajištění individuálního přístupu a zohlednění specifických potřeb CS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popis zkušeností žadatele se zvolenou CS</a:t>
            </a:r>
          </a:p>
          <a:p>
            <a:pPr marL="990600" lvl="3" indent="-447675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indikativní seznam potenciálních zaměstnavatelů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10775741"/>
      </p:ext>
    </p:extLst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Náležitosti Předložené žádosti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dirty="false">
                <a:solidFill>
                  <a:srgbClr val="084A8B"/>
                </a:solidFill>
              </a:rPr>
              <a:t>Podání pouze elektronicky prostřednictvím systému, nezasílat v listinné podobě ani jinou formou.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dirty="false" smtClean="false">
                <a:solidFill>
                  <a:srgbClr val="084A8B"/>
                </a:solidFill>
              </a:rPr>
              <a:t>Nutno </a:t>
            </a:r>
            <a:r>
              <a:rPr lang="cs-CZ" dirty="false">
                <a:solidFill>
                  <a:srgbClr val="084A8B"/>
                </a:solidFill>
              </a:rPr>
              <a:t>vyplňovat pečlivě, konkrétně a srozumitelně, v průběhu hodnocení se bude vycházet výhradně z informací, které jsou v žádosti uvedené.</a:t>
            </a:r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dirty="false" smtClean="false">
                <a:solidFill>
                  <a:srgbClr val="084A8B"/>
                </a:solidFill>
              </a:rPr>
              <a:t>Podání </a:t>
            </a:r>
            <a:r>
              <a:rPr lang="cs-CZ" dirty="false">
                <a:solidFill>
                  <a:srgbClr val="084A8B"/>
                </a:solidFill>
              </a:rPr>
              <a:t>v českém jazyce.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dirty="false"/>
              <a:t>Podpis statutárního zástupce, případně oprávněné osoby, která je zmocněna na základě plné moci (zmocnění je nutné připojit k žádosti). Osoba musí být registrovaným uživatelem v aplikaci a musí disponovat kvalifikovaným elektronickým podpisem.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dirty="false" smtClean="false"/>
              <a:t>Podání </a:t>
            </a:r>
            <a:r>
              <a:rPr lang="cs-CZ" dirty="false"/>
              <a:t>žádosti probíhá buď automaticky po podpisu (pokud si uživatel nastaví v rámci parametrů žádosti) nebo ručně na základě aktivní volby uživatele.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84294154"/>
      </p:ext>
    </p:extLst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Finanční aspekty výzvy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971600" y="1916832"/>
            <a:ext cx="8064000" cy="4176464"/>
          </a:xfrm>
        </p:spPr>
        <p:txBody>
          <a:bodyPr/>
          <a:lstStyle/>
          <a:p>
            <a:pPr fontAlgn="base">
              <a:lnSpc>
                <a:spcPct val="150000"/>
              </a:lnSpc>
              <a:buClr>
                <a:srgbClr val="5FBBF5"/>
              </a:buClr>
            </a:pPr>
            <a:r>
              <a:rPr lang="cs-CZ" sz="2000" dirty="false" smtClean="false"/>
              <a:t>Míra </a:t>
            </a:r>
            <a:r>
              <a:rPr lang="cs-CZ" sz="2000" dirty="false"/>
              <a:t>podpory (spolufinancování)</a:t>
            </a:r>
          </a:p>
          <a:p>
            <a:pPr fontAlgn="base">
              <a:lnSpc>
                <a:spcPct val="150000"/>
              </a:lnSpc>
              <a:buClr>
                <a:srgbClr val="5FBBF5"/>
              </a:buClr>
            </a:pPr>
            <a:r>
              <a:rPr lang="cs-CZ" sz="2000" dirty="false" smtClean="false"/>
              <a:t>Forma </a:t>
            </a:r>
            <a:r>
              <a:rPr lang="cs-CZ" sz="2000" dirty="false"/>
              <a:t>financování</a:t>
            </a:r>
          </a:p>
          <a:p>
            <a:pPr fontAlgn="base">
              <a:lnSpc>
                <a:spcPct val="150000"/>
              </a:lnSpc>
              <a:buClr>
                <a:srgbClr val="5FBBF5"/>
              </a:buClr>
            </a:pPr>
            <a:r>
              <a:rPr lang="cs-CZ" sz="2000" dirty="false" smtClean="false"/>
              <a:t>Rozpočet</a:t>
            </a:r>
            <a:endParaRPr lang="cs-CZ" sz="2000" dirty="false"/>
          </a:p>
          <a:p>
            <a:pPr fontAlgn="base">
              <a:lnSpc>
                <a:spcPct val="150000"/>
              </a:lnSpc>
              <a:buClr>
                <a:srgbClr val="5FBBF5"/>
              </a:buClr>
            </a:pPr>
            <a:r>
              <a:rPr lang="cs-CZ" sz="2000" dirty="false" smtClean="false"/>
              <a:t>Daň z přidané hodnoty</a:t>
            </a:r>
          </a:p>
          <a:p>
            <a:pPr fontAlgn="base">
              <a:lnSpc>
                <a:spcPct val="150000"/>
              </a:lnSpc>
              <a:buClr>
                <a:srgbClr val="5FBBF5"/>
              </a:buClr>
            </a:pPr>
            <a:r>
              <a:rPr lang="cs-CZ" sz="2000" dirty="false"/>
              <a:t>Nejčastější chyby</a:t>
            </a:r>
          </a:p>
          <a:p>
            <a:pPr fontAlgn="base">
              <a:buClr>
                <a:srgbClr val="5FBBF5"/>
              </a:buClr>
            </a:pPr>
            <a:endParaRPr lang="cs-CZ" sz="1600" dirty="false"/>
          </a:p>
          <a:p>
            <a:pPr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endParaRPr lang="cs-CZ" dirty="false"/>
          </a:p>
          <a:p>
            <a:endParaRPr lang="cs-CZ" dirty="false" smtClean="false"/>
          </a:p>
          <a:p>
            <a:endParaRPr lang="cs-CZ" dirty="false" smtClean="false"/>
          </a:p>
          <a:p>
            <a:endParaRPr lang="cs-CZ" dirty="false" smtClean="false"/>
          </a:p>
          <a:p>
            <a:endParaRPr lang="cs-CZ" dirty="false"/>
          </a:p>
          <a:p>
            <a:pPr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6792593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Míra Podpory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7992440" cy="2160240"/>
          </a:xfrm>
        </p:spPr>
        <p:txBody>
          <a:bodyPr/>
          <a:lstStyle/>
          <a:p>
            <a:pPr marL="0" indent="0" algn="just" fontAlgn="base">
              <a:buClr>
                <a:srgbClr val="5FBBF5"/>
              </a:buClr>
              <a:buNone/>
            </a:pPr>
            <a:r>
              <a:rPr lang="cs-CZ" b="true" dirty="false"/>
              <a:t>Rozpad zdrojů financování </a:t>
            </a:r>
            <a:r>
              <a:rPr lang="cs-CZ" dirty="false"/>
              <a:t>- dle Pravidel spolufinancování ESIF v programovém období 2014–2020 (schválena vládou 14. 7. 2014)</a:t>
            </a:r>
          </a:p>
          <a:p>
            <a:pPr algn="just" fontAlgn="base">
              <a:buClr>
                <a:srgbClr val="5FBBF5"/>
              </a:buClr>
            </a:pPr>
            <a:r>
              <a:rPr lang="cs-CZ" sz="2000" dirty="false" smtClean="false"/>
              <a:t>Informace </a:t>
            </a:r>
            <a:r>
              <a:rPr lang="cs-CZ" sz="2000" dirty="false"/>
              <a:t>o případném spolufinancování viz Obecná část pravidel pro žadatele a příjemce. </a:t>
            </a:r>
            <a:endParaRPr lang="cs-CZ" sz="2000" dirty="false" smtClean="false"/>
          </a:p>
          <a:p>
            <a:pPr algn="just" fontAlgn="base">
              <a:buClr>
                <a:srgbClr val="5FBBF5"/>
              </a:buClr>
            </a:pPr>
            <a:r>
              <a:rPr lang="cs-CZ" sz="2000" dirty="false" smtClean="false"/>
              <a:t>Vyhlašovatel </a:t>
            </a:r>
            <a:r>
              <a:rPr lang="cs-CZ" sz="2000" dirty="false"/>
              <a:t>stanovil dle typu příjemce následující míru podpory:</a:t>
            </a:r>
          </a:p>
          <a:p>
            <a:endParaRPr lang="cs-CZ" dirty="false" smtClean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480959902"/>
              </p:ext>
            </p:extLst>
          </p:nvPr>
        </p:nvGraphicFramePr>
        <p:xfrm>
          <a:off x="611560" y="4005064"/>
          <a:ext cx="7848872" cy="187220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960440"/>
                <a:gridCol w="1008112"/>
                <a:gridCol w="1152128"/>
                <a:gridCol w="1728192"/>
              </a:tblGrid>
              <a:tr h="288032">
                <a:tc>
                  <a:txBody>
                    <a:bodyPr/>
                    <a:lstStyle/>
                    <a:p>
                      <a:pPr marL="90170" algn="just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Příjemce/žadatel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Podíl EU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 smtClean="false">
                          <a:effectLst/>
                        </a:rPr>
                        <a:t>Podíl SR 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b="true" dirty="false">
                          <a:effectLst/>
                        </a:rPr>
                        <a:t>Příjemce/žadatel</a:t>
                      </a:r>
                      <a:endParaRPr lang="cs-CZ" sz="1600" b="true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96144">
                <a:tc>
                  <a:txBody>
                    <a:bodyPr/>
                    <a:lstStyle/>
                    <a:p>
                      <a:pPr marL="90170" algn="l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 smtClean="false">
                          <a:effectLst/>
                        </a:rPr>
                        <a:t>Soukromoprávní</a:t>
                      </a:r>
                      <a:r>
                        <a:rPr lang="cs-CZ" sz="1600" baseline="0" dirty="false" smtClean="false">
                          <a:effectLst/>
                        </a:rPr>
                        <a:t> </a:t>
                      </a:r>
                      <a:r>
                        <a:rPr lang="cs-CZ" sz="1600" dirty="false" smtClean="false">
                          <a:effectLst/>
                        </a:rPr>
                        <a:t>subjekty vykonávající veřejně prospěšnou</a:t>
                      </a:r>
                      <a:r>
                        <a:rPr lang="cs-CZ" sz="1600" baseline="0" dirty="false" smtClean="false">
                          <a:effectLst/>
                        </a:rPr>
                        <a:t> činnost:</a:t>
                      </a:r>
                    </a:p>
                    <a:p>
                      <a:pPr marL="375920" indent="-285750" algn="just" fontAlgn="base" hangingPunct="fal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600" baseline="0" dirty="false" smtClean="false">
                          <a:effectLst/>
                          <a:latin typeface="Arial"/>
                          <a:ea typeface="Arial"/>
                          <a:cs typeface="Times New Roman"/>
                        </a:rPr>
                        <a:t>Obecně prospěšné společnosti</a:t>
                      </a:r>
                    </a:p>
                    <a:p>
                      <a:pPr marL="375920" indent="-285750" algn="just" fontAlgn="base" hangingPunct="fal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600" baseline="0" dirty="false" smtClean="false">
                          <a:effectLst/>
                          <a:latin typeface="Arial"/>
                          <a:ea typeface="Arial"/>
                          <a:cs typeface="Times New Roman"/>
                        </a:rPr>
                        <a:t>Spolky</a:t>
                      </a:r>
                    </a:p>
                    <a:p>
                      <a:pPr marL="375920" indent="-285750" algn="just" fontAlgn="base" hangingPunct="fal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600" baseline="0" dirty="false" smtClean="false">
                          <a:effectLst/>
                          <a:latin typeface="Arial"/>
                          <a:ea typeface="Arial"/>
                          <a:cs typeface="Times New Roman"/>
                        </a:rPr>
                        <a:t>Ústavy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85 %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15 %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b="true" dirty="false">
                          <a:solidFill>
                            <a:srgbClr val="FF0000"/>
                          </a:solidFill>
                          <a:effectLst/>
                        </a:rPr>
                        <a:t>0 %</a:t>
                      </a:r>
                      <a:endParaRPr lang="cs-CZ" sz="1600" b="true" dirty="false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90170" algn="just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Kraje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85 %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10 %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spcAft>
                          <a:spcPts val="0"/>
                        </a:spcAft>
                      </a:pPr>
                      <a:r>
                        <a:rPr lang="cs-CZ" sz="1600" b="true" dirty="false">
                          <a:solidFill>
                            <a:srgbClr val="FF0000"/>
                          </a:solidFill>
                          <a:effectLst/>
                        </a:rPr>
                        <a:t>5 %</a:t>
                      </a:r>
                      <a:r>
                        <a:rPr lang="cs-CZ" sz="1600" dirty="false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cs-CZ" sz="1600" dirty="false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04259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Forma FINANCOVÁNÍ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916832"/>
            <a:ext cx="8064000" cy="4248472"/>
          </a:xfrm>
        </p:spPr>
        <p:txBody>
          <a:bodyPr/>
          <a:lstStyle/>
          <a:p>
            <a:pPr>
              <a:buClr>
                <a:srgbClr val="5FBBF5"/>
              </a:buClr>
            </a:pPr>
            <a:r>
              <a:rPr lang="cs-CZ" sz="2000" b="true" dirty="false"/>
              <a:t>Forma </a:t>
            </a:r>
            <a:r>
              <a:rPr lang="cs-CZ" sz="2000" b="true" dirty="false" smtClean="false"/>
              <a:t>financování  - </a:t>
            </a:r>
            <a:r>
              <a:rPr lang="cs-CZ" sz="2000" dirty="false" smtClean="false"/>
              <a:t>Ex ante</a:t>
            </a:r>
          </a:p>
          <a:p>
            <a:pPr algn="just">
              <a:buClr>
                <a:srgbClr val="5FBBF5"/>
              </a:buClr>
            </a:pPr>
            <a:r>
              <a:rPr lang="cs-CZ" sz="2000" b="true" dirty="false" smtClean="false"/>
              <a:t>První </a:t>
            </a:r>
            <a:r>
              <a:rPr lang="cs-CZ" sz="2000" b="true" dirty="false"/>
              <a:t>zálohová </a:t>
            </a:r>
            <a:r>
              <a:rPr lang="cs-CZ" sz="2000" b="true" dirty="false" smtClean="false"/>
              <a:t>platba – </a:t>
            </a:r>
            <a:r>
              <a:rPr lang="cs-CZ" sz="2000" dirty="false" smtClean="false"/>
              <a:t>dle</a:t>
            </a:r>
            <a:r>
              <a:rPr lang="cs-CZ" sz="2000" b="true" dirty="false"/>
              <a:t> </a:t>
            </a:r>
            <a:r>
              <a:rPr lang="cs-CZ" sz="2000" dirty="false" smtClean="false"/>
              <a:t>Rozhodnutí </a:t>
            </a:r>
            <a:r>
              <a:rPr lang="cs-CZ" sz="2000" dirty="false"/>
              <a:t>o poskytnutí </a:t>
            </a:r>
            <a:r>
              <a:rPr lang="cs-CZ" sz="2000" dirty="false" smtClean="false"/>
              <a:t>dotace (předpoklad 40% z dotace)</a:t>
            </a:r>
          </a:p>
          <a:p>
            <a:pPr algn="just">
              <a:buClr>
                <a:srgbClr val="5FBBF5"/>
              </a:buClr>
            </a:pPr>
            <a:r>
              <a:rPr lang="cs-CZ" sz="2000" b="true" dirty="false" smtClean="false"/>
              <a:t>Další zálohové platby</a:t>
            </a:r>
            <a:r>
              <a:rPr lang="cs-CZ" sz="2000" dirty="false" smtClean="false"/>
              <a:t> – dle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/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(ve výši doložených a schválených prostředků)</a:t>
            </a:r>
          </a:p>
          <a:p>
            <a:pPr algn="just">
              <a:buClr>
                <a:srgbClr val="5FBBF5"/>
              </a:buClr>
            </a:pPr>
            <a:r>
              <a:rPr lang="cs-CZ" sz="2000" b="true" dirty="false" smtClean="false"/>
              <a:t>Závěrečná platba </a:t>
            </a:r>
            <a:r>
              <a:rPr lang="cs-CZ" sz="2000" dirty="false" smtClean="false"/>
              <a:t>– do výše rozdílu mezi poskytnutou podporou a celkovou výší způsobilých výdajů projektu</a:t>
            </a:r>
          </a:p>
          <a:p>
            <a:pPr algn="just">
              <a:spcAft>
                <a:spcPts val="0"/>
              </a:spcAft>
              <a:buClr>
                <a:srgbClr val="5FBBF5"/>
              </a:buClr>
            </a:pPr>
            <a:r>
              <a:rPr lang="cs-CZ" sz="2000" dirty="false"/>
              <a:t>V </a:t>
            </a:r>
            <a:r>
              <a:rPr lang="cs-CZ" sz="2000" dirty="false" smtClean="false"/>
              <a:t>případě </a:t>
            </a:r>
            <a:r>
              <a:rPr lang="cs-CZ" sz="2000" b="true" dirty="false"/>
              <a:t>spolufinancování</a:t>
            </a:r>
            <a:r>
              <a:rPr lang="cs-CZ" sz="2000" dirty="false"/>
              <a:t> je </a:t>
            </a:r>
            <a:r>
              <a:rPr lang="cs-CZ" sz="2000" dirty="false" smtClean="false"/>
              <a:t>každá platba ponížena o příslušné </a:t>
            </a:r>
            <a:r>
              <a:rPr lang="cs-CZ" sz="2000" dirty="false"/>
              <a:t>% spolufinancování</a:t>
            </a:r>
            <a:endParaRPr lang="cs-CZ" sz="2000" dirty="false" smtClean="false"/>
          </a:p>
          <a:p>
            <a:pPr algn="just">
              <a:spcAft>
                <a:spcPts val="0"/>
              </a:spcAft>
              <a:buClr>
                <a:srgbClr val="5FBBF5"/>
              </a:buClr>
            </a:pPr>
            <a:endParaRPr lang="cs-CZ" sz="2000" dirty="false" smtClean="false"/>
          </a:p>
          <a:p>
            <a:pPr marL="414000" lvl="1" indent="0" algn="just">
              <a:buClr>
                <a:srgbClr val="5FBBF5"/>
              </a:buClr>
              <a:buNone/>
            </a:pPr>
            <a:endParaRPr lang="cs-CZ" sz="1600" dirty="false" smtClean="false"/>
          </a:p>
          <a:p>
            <a:pPr lvl="0">
              <a:buClr>
                <a:srgbClr val="5FBBF5"/>
              </a:buClr>
            </a:pPr>
            <a:endParaRPr lang="cs-CZ" sz="1800" dirty="false"/>
          </a:p>
          <a:p>
            <a:pPr lvl="0">
              <a:buClr>
                <a:srgbClr val="5FBBF5"/>
              </a:buClr>
            </a:pPr>
            <a:endParaRPr lang="pl-PL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88342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ROZPOČET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916832"/>
            <a:ext cx="8064000" cy="3384376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Rozpočet projektu se dělí na: </a:t>
            </a:r>
          </a:p>
          <a:p>
            <a:r>
              <a:rPr lang="cs-CZ" sz="2000" dirty="false" smtClean="false"/>
              <a:t>1. Celkové </a:t>
            </a:r>
            <a:r>
              <a:rPr lang="cs-CZ" sz="2000" dirty="false"/>
              <a:t>způsobilé </a:t>
            </a:r>
            <a:r>
              <a:rPr lang="cs-CZ" sz="2000" dirty="false" smtClean="false"/>
              <a:t>výdaje</a:t>
            </a:r>
          </a:p>
          <a:p>
            <a:pPr marL="990600" lvl="3" indent="-54292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b="true" dirty="false" smtClean="false">
                <a:solidFill>
                  <a:srgbClr val="084A8B"/>
                </a:solidFill>
              </a:rPr>
              <a:t>   </a:t>
            </a:r>
            <a:r>
              <a:rPr lang="cs-CZ" sz="1800" b="true" dirty="false">
                <a:solidFill>
                  <a:srgbClr val="084A8B"/>
                </a:solidFill>
              </a:rPr>
              <a:t>1.1  Přímé náklady</a:t>
            </a:r>
          </a:p>
          <a:p>
            <a:pPr marL="990600" lvl="3" indent="-54292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r>
              <a:rPr lang="cs-CZ" sz="1800" dirty="false">
                <a:solidFill>
                  <a:srgbClr val="084A8B"/>
                </a:solidFill>
              </a:rPr>
              <a:t>   </a:t>
            </a:r>
            <a:r>
              <a:rPr lang="cs-CZ" sz="1800" b="true" dirty="false" smtClean="false">
                <a:solidFill>
                  <a:srgbClr val="084A8B"/>
                </a:solidFill>
              </a:rPr>
              <a:t>1.2 </a:t>
            </a:r>
            <a:r>
              <a:rPr lang="cs-CZ" sz="1800" b="true" dirty="false">
                <a:solidFill>
                  <a:srgbClr val="084A8B"/>
                </a:solidFill>
              </a:rPr>
              <a:t>Nepřímé </a:t>
            </a:r>
            <a:r>
              <a:rPr lang="cs-CZ" sz="1800" b="true" dirty="false" smtClean="false">
                <a:solidFill>
                  <a:srgbClr val="084A8B"/>
                </a:solidFill>
              </a:rPr>
              <a:t>náklady (ve výši 25 % z přímých)</a:t>
            </a:r>
            <a:endParaRPr lang="cs-CZ" sz="1800" b="true" dirty="false">
              <a:solidFill>
                <a:srgbClr val="084A8B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dirty="false"/>
          </a:p>
          <a:p>
            <a:r>
              <a:rPr lang="cs-CZ" sz="2000" dirty="false" smtClean="false"/>
              <a:t>2. Celkové </a:t>
            </a:r>
            <a:r>
              <a:rPr lang="cs-CZ" sz="2000" dirty="false"/>
              <a:t>nezpůsobilé </a:t>
            </a:r>
            <a:r>
              <a:rPr lang="cs-CZ" sz="2000" dirty="false" smtClean="false"/>
              <a:t>výdaje - tento </a:t>
            </a:r>
            <a:r>
              <a:rPr lang="cs-CZ" sz="2000" dirty="false"/>
              <a:t>řádek se v systému zobrazuje, ale tyto výdaje OPZ nepoužívá.</a:t>
            </a:r>
            <a:endParaRPr lang="cs-CZ" sz="2000" dirty="false" smtClean="false"/>
          </a:p>
          <a:p>
            <a:pPr>
              <a:buFont typeface="Courier New" panose="02070309020205020404" pitchFamily="49" charset="0"/>
              <a:buChar char="o"/>
            </a:pPr>
            <a:endParaRPr lang="cs-CZ" sz="1800" dirty="false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9257312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/>
              <a:t>ROZPOČET </a:t>
            </a:r>
            <a:r>
              <a:rPr lang="cs-CZ" sz="3000" dirty="false" smtClean="false"/>
              <a:t>2</a:t>
            </a:r>
            <a:r>
              <a:rPr lang="cs-CZ" sz="2800" dirty="false" smtClean="false"/>
              <a:t>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V projektu lze proplácet jen způsobilé výdaje: </a:t>
            </a:r>
          </a:p>
          <a:p>
            <a:r>
              <a:rPr lang="cs-CZ" sz="2000" dirty="false" smtClean="false"/>
              <a:t>Způsobilý výdaj </a:t>
            </a:r>
            <a:r>
              <a:rPr lang="cs-CZ" sz="2000" u="sng" dirty="false" smtClean="false"/>
              <a:t>splňuje všechny tyto podmínky</a:t>
            </a:r>
            <a:r>
              <a:rPr lang="cs-CZ" sz="2000" dirty="false" smtClean="false"/>
              <a:t>:</a:t>
            </a:r>
          </a:p>
          <a:p>
            <a:pPr lvl="1"/>
            <a:r>
              <a:rPr lang="cs-CZ" sz="1800" dirty="false" smtClean="false">
                <a:solidFill>
                  <a:srgbClr val="084A8B"/>
                </a:solidFill>
              </a:rPr>
              <a:t>v </a:t>
            </a:r>
            <a:r>
              <a:rPr lang="cs-CZ" sz="1800" dirty="false">
                <a:solidFill>
                  <a:srgbClr val="084A8B"/>
                </a:solidFill>
              </a:rPr>
              <a:t>souladu s </a:t>
            </a:r>
            <a:r>
              <a:rPr lang="cs-CZ" sz="1800" b="true" dirty="false">
                <a:solidFill>
                  <a:srgbClr val="084A8B"/>
                </a:solidFill>
              </a:rPr>
              <a:t>právními předpisy </a:t>
            </a:r>
            <a:r>
              <a:rPr lang="cs-CZ" sz="1800" dirty="false">
                <a:solidFill>
                  <a:srgbClr val="084A8B"/>
                </a:solidFill>
              </a:rPr>
              <a:t>(tj. zejména legislativou EU a </a:t>
            </a:r>
            <a:r>
              <a:rPr lang="cs-CZ" sz="1800" dirty="false" smtClean="false">
                <a:solidFill>
                  <a:srgbClr val="084A8B"/>
                </a:solidFill>
              </a:rPr>
              <a:t>ČR, např.</a:t>
            </a:r>
            <a:r>
              <a:rPr lang="cs-CZ" sz="1800" dirty="false">
                <a:solidFill>
                  <a:srgbClr val="084A8B"/>
                </a:solidFill>
              </a:rPr>
              <a:t> Zákoník práce, Zákon o veřejných zakázkách </a:t>
            </a:r>
            <a:r>
              <a:rPr lang="cs-CZ" sz="1800" dirty="false" smtClean="false">
                <a:solidFill>
                  <a:srgbClr val="084A8B"/>
                </a:solidFill>
              </a:rPr>
              <a:t>atd.)</a:t>
            </a:r>
          </a:p>
          <a:p>
            <a:pPr lvl="1"/>
            <a:r>
              <a:rPr lang="cs-CZ" sz="1800" dirty="false" smtClean="false">
                <a:solidFill>
                  <a:srgbClr val="084A8B"/>
                </a:solidFill>
              </a:rPr>
              <a:t>v </a:t>
            </a:r>
            <a:r>
              <a:rPr lang="cs-CZ" sz="1800" dirty="false">
                <a:solidFill>
                  <a:srgbClr val="084A8B"/>
                </a:solidFill>
              </a:rPr>
              <a:t>souladu s </a:t>
            </a:r>
            <a:r>
              <a:rPr lang="cs-CZ" sz="1800" b="true" dirty="false">
                <a:solidFill>
                  <a:srgbClr val="084A8B"/>
                </a:solidFill>
              </a:rPr>
              <a:t>pravidly programu </a:t>
            </a:r>
            <a:r>
              <a:rPr lang="cs-CZ" sz="1800" dirty="false">
                <a:solidFill>
                  <a:srgbClr val="084A8B"/>
                </a:solidFill>
              </a:rPr>
              <a:t>a s podmínkami poskytnutí </a:t>
            </a:r>
            <a:r>
              <a:rPr lang="cs-CZ" sz="1800" dirty="false" smtClean="false">
                <a:solidFill>
                  <a:srgbClr val="084A8B"/>
                </a:solidFill>
              </a:rPr>
              <a:t>podpory (dodržovat </a:t>
            </a:r>
            <a:r>
              <a:rPr lang="cs-CZ" sz="1800" dirty="false">
                <a:solidFill>
                  <a:srgbClr val="084A8B"/>
                </a:solidFill>
              </a:rPr>
              <a:t>podmínky dané </a:t>
            </a:r>
            <a:r>
              <a:rPr lang="cs-CZ" sz="1800" dirty="false" smtClean="false">
                <a:solidFill>
                  <a:srgbClr val="084A8B"/>
                </a:solidFill>
              </a:rPr>
              <a:t>právním </a:t>
            </a:r>
            <a:r>
              <a:rPr lang="cs-CZ" sz="1800" dirty="false">
                <a:solidFill>
                  <a:srgbClr val="084A8B"/>
                </a:solidFill>
              </a:rPr>
              <a:t>aktem a </a:t>
            </a:r>
            <a:r>
              <a:rPr lang="cs-CZ" sz="1800" dirty="false" smtClean="false">
                <a:solidFill>
                  <a:srgbClr val="084A8B"/>
                </a:solidFill>
              </a:rPr>
              <a:t>soulad </a:t>
            </a:r>
            <a:r>
              <a:rPr lang="cs-CZ" sz="1800" dirty="false">
                <a:solidFill>
                  <a:srgbClr val="084A8B"/>
                </a:solidFill>
              </a:rPr>
              <a:t>s pravidly programu</a:t>
            </a:r>
            <a:r>
              <a:rPr lang="cs-CZ" sz="1800" dirty="false" smtClean="false">
                <a:solidFill>
                  <a:srgbClr val="084A8B"/>
                </a:solidFill>
              </a:rPr>
              <a:t>)</a:t>
            </a:r>
          </a:p>
          <a:p>
            <a:pPr lvl="1"/>
            <a:r>
              <a:rPr lang="cs-CZ" sz="1800" b="true" dirty="false" smtClean="false">
                <a:solidFill>
                  <a:srgbClr val="084A8B"/>
                </a:solidFill>
              </a:rPr>
              <a:t>přiměřený</a:t>
            </a:r>
            <a:r>
              <a:rPr lang="cs-CZ" sz="1800" dirty="false" smtClean="false">
                <a:solidFill>
                  <a:srgbClr val="084A8B"/>
                </a:solidFill>
              </a:rPr>
              <a:t> = optimální vztah </a:t>
            </a:r>
            <a:r>
              <a:rPr lang="cs-CZ" sz="1800" dirty="false">
                <a:solidFill>
                  <a:srgbClr val="084A8B"/>
                </a:solidFill>
              </a:rPr>
              <a:t>mezi </a:t>
            </a:r>
            <a:r>
              <a:rPr lang="cs-CZ" sz="1800" dirty="false" smtClean="false">
                <a:solidFill>
                  <a:srgbClr val="084A8B"/>
                </a:solidFill>
              </a:rPr>
              <a:t>hospodárností</a:t>
            </a:r>
            <a:r>
              <a:rPr lang="cs-CZ" sz="1800" dirty="false">
                <a:solidFill>
                  <a:srgbClr val="084A8B"/>
                </a:solidFill>
              </a:rPr>
              <a:t>, účelností a efektivností</a:t>
            </a:r>
            <a:r>
              <a:rPr lang="cs-CZ" sz="1800" dirty="false" smtClean="false">
                <a:solidFill>
                  <a:srgbClr val="084A8B"/>
                </a:solidFill>
              </a:rPr>
              <a:t> </a:t>
            </a:r>
            <a:r>
              <a:rPr lang="cs-CZ" sz="1800" dirty="false">
                <a:solidFill>
                  <a:srgbClr val="084A8B"/>
                </a:solidFill>
              </a:rPr>
              <a:t>(viz kapitola 6.1 Specifické části </a:t>
            </a:r>
            <a:r>
              <a:rPr lang="cs-CZ" sz="1800" dirty="false" smtClean="false">
                <a:solidFill>
                  <a:srgbClr val="084A8B"/>
                </a:solidFill>
              </a:rPr>
              <a:t>pravidel)</a:t>
            </a:r>
          </a:p>
          <a:p>
            <a:pPr lvl="1"/>
            <a:r>
              <a:rPr lang="cs-CZ" sz="1800" b="true" dirty="false" smtClean="false">
                <a:solidFill>
                  <a:srgbClr val="084A8B"/>
                </a:solidFill>
              </a:rPr>
              <a:t>vznikl </a:t>
            </a:r>
            <a:r>
              <a:rPr lang="cs-CZ" sz="1800" dirty="false" smtClean="false">
                <a:solidFill>
                  <a:srgbClr val="084A8B"/>
                </a:solidFill>
              </a:rPr>
              <a:t>v době realizace projektu a byl uhrazen nejpozději do okamžiku ukončení administrace ZMZ </a:t>
            </a:r>
          </a:p>
          <a:p>
            <a:pPr lvl="1"/>
            <a:r>
              <a:rPr lang="cs-CZ" sz="1800" dirty="false" smtClean="false">
                <a:solidFill>
                  <a:srgbClr val="084A8B"/>
                </a:solidFill>
              </a:rPr>
              <a:t>váže </a:t>
            </a:r>
            <a:r>
              <a:rPr lang="cs-CZ" sz="1800" dirty="false">
                <a:solidFill>
                  <a:srgbClr val="084A8B"/>
                </a:solidFill>
              </a:rPr>
              <a:t>se na </a:t>
            </a:r>
            <a:r>
              <a:rPr lang="cs-CZ" sz="1800" b="true" dirty="false">
                <a:solidFill>
                  <a:srgbClr val="084A8B"/>
                </a:solidFill>
              </a:rPr>
              <a:t>aktivity</a:t>
            </a:r>
            <a:r>
              <a:rPr lang="cs-CZ" sz="1800" dirty="false">
                <a:solidFill>
                  <a:srgbClr val="084A8B"/>
                </a:solidFill>
              </a:rPr>
              <a:t> projektu, které jsou územně </a:t>
            </a:r>
            <a:r>
              <a:rPr lang="cs-CZ" sz="1800" dirty="false" smtClean="false">
                <a:solidFill>
                  <a:srgbClr val="084A8B"/>
                </a:solidFill>
              </a:rPr>
              <a:t>způsobilé (lze </a:t>
            </a:r>
            <a:r>
              <a:rPr lang="cs-CZ" sz="1800" dirty="false">
                <a:solidFill>
                  <a:srgbClr val="084A8B"/>
                </a:solidFill>
              </a:rPr>
              <a:t>proplácet </a:t>
            </a:r>
            <a:r>
              <a:rPr lang="cs-CZ" sz="1800" dirty="false" smtClean="false">
                <a:solidFill>
                  <a:srgbClr val="084A8B"/>
                </a:solidFill>
              </a:rPr>
              <a:t>jen ty </a:t>
            </a:r>
            <a:r>
              <a:rPr lang="cs-CZ" sz="1800" dirty="false">
                <a:solidFill>
                  <a:srgbClr val="084A8B"/>
                </a:solidFill>
              </a:rPr>
              <a:t>výdaje, které vznikly v souvislosti s aktivitami projektu</a:t>
            </a:r>
            <a:r>
              <a:rPr lang="cs-CZ" sz="1800" dirty="false" smtClean="false">
                <a:solidFill>
                  <a:srgbClr val="084A8B"/>
                </a:solidFill>
              </a:rPr>
              <a:t>)</a:t>
            </a:r>
          </a:p>
          <a:p>
            <a:pPr lvl="1"/>
            <a:r>
              <a:rPr lang="cs-CZ" sz="1800" b="true" dirty="false" smtClean="false">
                <a:solidFill>
                  <a:srgbClr val="084A8B"/>
                </a:solidFill>
              </a:rPr>
              <a:t>identifikovatelný</a:t>
            </a:r>
            <a:r>
              <a:rPr lang="cs-CZ" sz="1800" dirty="false">
                <a:solidFill>
                  <a:srgbClr val="084A8B"/>
                </a:solidFill>
              </a:rPr>
              <a:t>, prokazatelný a </a:t>
            </a:r>
            <a:r>
              <a:rPr lang="cs-CZ" sz="1800" dirty="false" smtClean="false">
                <a:solidFill>
                  <a:srgbClr val="084A8B"/>
                </a:solidFill>
              </a:rPr>
              <a:t>doložitelný (faktury, smlouvy apod.)</a:t>
            </a:r>
          </a:p>
          <a:p>
            <a:pPr lvl="1"/>
            <a:r>
              <a:rPr lang="cs-CZ" sz="1800" b="true" dirty="false" smtClean="false">
                <a:solidFill>
                  <a:srgbClr val="084A8B"/>
                </a:solidFill>
              </a:rPr>
              <a:t>nezbytný</a:t>
            </a:r>
            <a:r>
              <a:rPr lang="cs-CZ" sz="1800" dirty="false" smtClean="false">
                <a:solidFill>
                  <a:srgbClr val="084A8B"/>
                </a:solidFill>
              </a:rPr>
              <a:t> pro dosažení cílů projektu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8393282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ROZPOČET 3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248472"/>
          </a:xfrm>
        </p:spPr>
        <p:txBody>
          <a:bodyPr/>
          <a:lstStyle/>
          <a:p>
            <a:r>
              <a:rPr lang="cs-CZ" b="true" dirty="false"/>
              <a:t>1.1 Přímé </a:t>
            </a:r>
            <a:r>
              <a:rPr lang="cs-CZ" b="true" dirty="false" smtClean="false"/>
              <a:t>náklady (PN)</a:t>
            </a:r>
          </a:p>
          <a:p>
            <a:pPr lvl="1"/>
            <a:r>
              <a:rPr lang="cs-CZ" dirty="false">
                <a:solidFill>
                  <a:srgbClr val="00B050"/>
                </a:solidFill>
              </a:rPr>
              <a:t>1.1.1 </a:t>
            </a:r>
            <a:r>
              <a:rPr lang="cs-CZ" dirty="false" smtClean="false">
                <a:solidFill>
                  <a:srgbClr val="00B050"/>
                </a:solidFill>
              </a:rPr>
              <a:t>  Osobní náklady</a:t>
            </a:r>
            <a:endParaRPr lang="cs-CZ" b="true" dirty="false"/>
          </a:p>
          <a:p>
            <a:pPr lvl="1"/>
            <a:r>
              <a:rPr lang="cs-CZ" dirty="false" smtClean="false">
                <a:solidFill>
                  <a:srgbClr val="00B050"/>
                </a:solidFill>
              </a:rPr>
              <a:t>1.1.2  Cestovné </a:t>
            </a:r>
          </a:p>
          <a:p>
            <a:pPr lvl="1"/>
            <a:r>
              <a:rPr lang="cs-CZ" dirty="false" smtClean="false">
                <a:solidFill>
                  <a:srgbClr val="00B050"/>
                </a:solidFill>
              </a:rPr>
              <a:t>1.1.3  Zařízení </a:t>
            </a:r>
            <a:r>
              <a:rPr lang="cs-CZ" dirty="false">
                <a:solidFill>
                  <a:srgbClr val="00B050"/>
                </a:solidFill>
              </a:rPr>
              <a:t>a vybavení, včetně pronájmu (i nemovitostí) a odpisů</a:t>
            </a:r>
          </a:p>
          <a:p>
            <a:pPr lvl="1"/>
            <a:r>
              <a:rPr lang="cs-CZ" dirty="false">
                <a:solidFill>
                  <a:srgbClr val="00B050"/>
                </a:solidFill>
              </a:rPr>
              <a:t>1.1.4 </a:t>
            </a:r>
            <a:r>
              <a:rPr lang="cs-CZ" dirty="false" smtClean="false">
                <a:solidFill>
                  <a:srgbClr val="00B050"/>
                </a:solidFill>
              </a:rPr>
              <a:t> Nákup </a:t>
            </a:r>
            <a:r>
              <a:rPr lang="cs-CZ" dirty="false">
                <a:solidFill>
                  <a:srgbClr val="00B050"/>
                </a:solidFill>
              </a:rPr>
              <a:t>služeb</a:t>
            </a:r>
          </a:p>
          <a:p>
            <a:pPr lvl="1"/>
            <a:r>
              <a:rPr lang="cs-CZ" dirty="false">
                <a:solidFill>
                  <a:srgbClr val="00B050"/>
                </a:solidFill>
              </a:rPr>
              <a:t>1.1.5 </a:t>
            </a:r>
            <a:r>
              <a:rPr lang="cs-CZ" dirty="false" smtClean="false">
                <a:solidFill>
                  <a:srgbClr val="00B050"/>
                </a:solidFill>
              </a:rPr>
              <a:t> Drobné </a:t>
            </a:r>
            <a:r>
              <a:rPr lang="cs-CZ" dirty="false">
                <a:solidFill>
                  <a:srgbClr val="00B050"/>
                </a:solidFill>
              </a:rPr>
              <a:t>stavební úpravy</a:t>
            </a:r>
          </a:p>
          <a:p>
            <a:pPr lvl="1"/>
            <a:r>
              <a:rPr lang="cs-CZ" dirty="false">
                <a:solidFill>
                  <a:srgbClr val="00B050"/>
                </a:solidFill>
              </a:rPr>
              <a:t>1.1.6 </a:t>
            </a:r>
            <a:r>
              <a:rPr lang="cs-CZ" dirty="false" smtClean="false">
                <a:solidFill>
                  <a:srgbClr val="00B050"/>
                </a:solidFill>
              </a:rPr>
              <a:t> Přímá </a:t>
            </a:r>
            <a:r>
              <a:rPr lang="cs-CZ" dirty="false">
                <a:solidFill>
                  <a:srgbClr val="00B050"/>
                </a:solidFill>
              </a:rPr>
              <a:t>podpora cílové skupiny</a:t>
            </a:r>
          </a:p>
          <a:p>
            <a:r>
              <a:rPr lang="cs-CZ" b="true" dirty="false" smtClean="false"/>
              <a:t>1.2 Nepřímé náklady (NN)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082824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Představení výzvy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681750" lvl="2" indent="-285750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>
                <a:solidFill>
                  <a:srgbClr val="084A8B"/>
                </a:solidFill>
              </a:rPr>
              <a:t>Otázky a odpovědi k </a:t>
            </a:r>
            <a:r>
              <a:rPr lang="cs-CZ" dirty="false" smtClean="false">
                <a:solidFill>
                  <a:srgbClr val="084A8B"/>
                </a:solidFill>
              </a:rPr>
              <a:t>výzvě budou </a:t>
            </a:r>
            <a:r>
              <a:rPr lang="cs-CZ" dirty="false">
                <a:solidFill>
                  <a:srgbClr val="084A8B"/>
                </a:solidFill>
              </a:rPr>
              <a:t>k dispozici  v diskuzním klubu na ESF </a:t>
            </a:r>
            <a:r>
              <a:rPr lang="cs-CZ" dirty="false" smtClean="false">
                <a:solidFill>
                  <a:srgbClr val="084A8B"/>
                </a:solidFill>
              </a:rPr>
              <a:t>Fóru. </a:t>
            </a:r>
          </a:p>
          <a:p>
            <a:pPr marL="714375" lvl="4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dirty="false" smtClean="false"/>
              <a:t>pod </a:t>
            </a:r>
            <a:r>
              <a:rPr lang="cs-CZ" dirty="false"/>
              <a:t>záložkou </a:t>
            </a:r>
            <a:r>
              <a:rPr lang="en-US" dirty="false"/>
              <a:t>OPZ - OTÁZKY A ODPOVĚDI </a:t>
            </a:r>
            <a:r>
              <a:rPr lang="cs-CZ" dirty="false" smtClean="false"/>
              <a:t>naleznete</a:t>
            </a:r>
            <a:r>
              <a:rPr lang="en-US" dirty="false" smtClean="false"/>
              <a:t> </a:t>
            </a:r>
            <a:r>
              <a:rPr lang="cs-CZ" dirty="false" smtClean="false"/>
              <a:t>klub</a:t>
            </a:r>
            <a:r>
              <a:rPr lang="en-US" dirty="false" smtClean="false"/>
              <a:t> </a:t>
            </a:r>
            <a:r>
              <a:rPr lang="cs-CZ" dirty="false" smtClean="false"/>
              <a:t>Cílená</a:t>
            </a:r>
            <a:r>
              <a:rPr lang="en-US" dirty="false" smtClean="false"/>
              <a:t> </a:t>
            </a:r>
            <a:r>
              <a:rPr lang="cs-CZ" dirty="false" smtClean="false"/>
              <a:t>výzva</a:t>
            </a:r>
            <a:r>
              <a:rPr lang="en-US" dirty="false" smtClean="false"/>
              <a:t> </a:t>
            </a:r>
            <a:r>
              <a:rPr lang="cs-CZ" dirty="false" smtClean="false"/>
              <a:t>na</a:t>
            </a:r>
            <a:r>
              <a:rPr lang="en-US" dirty="false" smtClean="false"/>
              <a:t> </a:t>
            </a:r>
            <a:r>
              <a:rPr lang="cs-CZ" dirty="false" smtClean="false"/>
              <a:t>regionální</a:t>
            </a:r>
            <a:r>
              <a:rPr lang="en-US" dirty="false" smtClean="false"/>
              <a:t> </a:t>
            </a:r>
            <a:r>
              <a:rPr lang="cs-CZ" dirty="false" smtClean="false"/>
              <a:t>projekty</a:t>
            </a:r>
            <a:r>
              <a:rPr lang="en-US" dirty="false" smtClean="false"/>
              <a:t> </a:t>
            </a:r>
            <a:r>
              <a:rPr lang="cs-CZ" dirty="false" smtClean="false"/>
              <a:t>paktů</a:t>
            </a:r>
            <a:r>
              <a:rPr lang="en-US" dirty="false" smtClean="false"/>
              <a:t> </a:t>
            </a:r>
            <a:r>
              <a:rPr lang="cs-CZ" dirty="false" smtClean="false"/>
              <a:t>zaměstnanosti</a:t>
            </a:r>
            <a:r>
              <a:rPr lang="en-US" dirty="false" smtClean="false"/>
              <a:t> </a:t>
            </a:r>
            <a:r>
              <a:rPr lang="en-US" dirty="false"/>
              <a:t>v </a:t>
            </a:r>
            <a:r>
              <a:rPr lang="cs-CZ" dirty="false" smtClean="false"/>
              <a:t>partnerství</a:t>
            </a:r>
            <a:r>
              <a:rPr lang="en-US" dirty="false" smtClean="false"/>
              <a:t> </a:t>
            </a:r>
            <a:r>
              <a:rPr lang="en-US" dirty="false"/>
              <a:t>s ÚP </a:t>
            </a:r>
            <a:r>
              <a:rPr lang="en-US" dirty="false" smtClean="false"/>
              <a:t>ČR</a:t>
            </a:r>
            <a:r>
              <a:rPr lang="cs-CZ" dirty="false" smtClean="false"/>
              <a:t> II</a:t>
            </a:r>
            <a:r>
              <a:rPr lang="en-US" dirty="false" smtClean="false"/>
              <a:t> 03_1</a:t>
            </a:r>
            <a:r>
              <a:rPr lang="cs-CZ" dirty="false" smtClean="false"/>
              <a:t>7</a:t>
            </a:r>
            <a:r>
              <a:rPr lang="en-US" dirty="false" smtClean="false"/>
              <a:t>_0</a:t>
            </a:r>
            <a:r>
              <a:rPr lang="cs-CZ" dirty="false" smtClean="false"/>
              <a:t>84</a:t>
            </a:r>
          </a:p>
          <a:p>
            <a:pPr marL="714375" lvl="4" indent="0">
              <a:lnSpc>
                <a:spcPct val="100000"/>
              </a:lnSpc>
              <a:buClr>
                <a:srgbClr val="5FBBF5"/>
              </a:buClr>
              <a:buNone/>
            </a:pPr>
            <a:r>
              <a:rPr lang="cs-CZ" u="sng" dirty="false">
                <a:hlinkClick r:id="rId3"/>
              </a:rPr>
              <a:t>https://www.esfcr.cz/vyzva-084-regionalni-projekty</a:t>
            </a:r>
            <a:endParaRPr lang="cs-CZ" dirty="false"/>
          </a:p>
          <a:p>
            <a:pPr marL="681750" lvl="2" indent="-285750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endParaRPr lang="cs-CZ" dirty="false" smtClean="false">
              <a:solidFill>
                <a:srgbClr val="084A8B"/>
              </a:solidFill>
            </a:endParaRPr>
          </a:p>
          <a:p>
            <a:pPr marL="681750" lvl="2" indent="-285750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dirty="false" smtClean="false">
                <a:solidFill>
                  <a:srgbClr val="084A8B"/>
                </a:solidFill>
              </a:rPr>
              <a:t>Pro </a:t>
            </a:r>
            <a:r>
              <a:rPr lang="cs-CZ" dirty="false">
                <a:solidFill>
                  <a:srgbClr val="084A8B"/>
                </a:solidFill>
              </a:rPr>
              <a:t>vstup do klubu je nutná </a:t>
            </a:r>
            <a:r>
              <a:rPr lang="cs-CZ" dirty="false" smtClean="false">
                <a:solidFill>
                  <a:srgbClr val="084A8B"/>
                </a:solidFill>
              </a:rPr>
              <a:t>registrace</a:t>
            </a: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4</a:t>
            </a:fld>
            <a:endParaRPr lang="cs-CZ" dirty="false">
              <a:solidFill>
                <a:srgbClr val="084A8B"/>
              </a:solidFill>
            </a:endParaRPr>
          </a:p>
        </p:txBody>
      </p:sp>
      <p:pic>
        <p:nvPicPr>
          <p:cNvPr id="7" name="Obrázek 6"/>
          <p:cNvPicPr/>
          <p:nvPr/>
        </p:nvPicPr>
        <p:blipFill>
          <a:blip r:embed="rId4"/>
          <a:stretch>
            <a:fillRect/>
          </a:stretch>
        </p:blipFill>
        <p:spPr>
          <a:xfrm>
            <a:off x="1979712" y="4509120"/>
            <a:ext cx="511256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26641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build="allAtOnce"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ROZPOČET 4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51240"/>
          </a:xfrm>
        </p:spPr>
        <p:txBody>
          <a:bodyPr/>
          <a:lstStyle/>
          <a:p>
            <a:pPr marL="0" indent="0">
              <a:buNone/>
            </a:pPr>
            <a:r>
              <a:rPr lang="cs-CZ" dirty="false" smtClean="false"/>
              <a:t>Pro </a:t>
            </a:r>
            <a:r>
              <a:rPr lang="cs-CZ" b="true" u="sng" dirty="false" smtClean="false"/>
              <a:t>všechny kapitoly </a:t>
            </a:r>
            <a:r>
              <a:rPr lang="cs-CZ" dirty="false" smtClean="false"/>
              <a:t>rozpočtu platí:</a:t>
            </a:r>
          </a:p>
          <a:p>
            <a:r>
              <a:rPr lang="cs-CZ" sz="2000" dirty="false" smtClean="false"/>
              <a:t>V rozpočtu je třeba vždy uvést </a:t>
            </a:r>
            <a:r>
              <a:rPr lang="cs-CZ" sz="2000" b="true" dirty="false" smtClean="false"/>
              <a:t>měrnou jednotku </a:t>
            </a:r>
            <a:r>
              <a:rPr lang="cs-CZ" sz="2000" dirty="false" smtClean="false"/>
              <a:t>(kus, osoba, měsíc apod.)</a:t>
            </a:r>
          </a:p>
          <a:p>
            <a:r>
              <a:rPr lang="cs-CZ" sz="2000" dirty="false" smtClean="false"/>
              <a:t>NEUVÁDĚT JEDNOTKU SOUBOR (výjimkou je např. cestovné CS, popis stanovení této částky musí být uveden v popisu příslušné aktivity projektu)</a:t>
            </a:r>
          </a:p>
          <a:p>
            <a:r>
              <a:rPr lang="cs-CZ" sz="2000" dirty="false" smtClean="false"/>
              <a:t>Jednotlivé položky rozpočtu (včetně počtu jednotek) musí být náležitě </a:t>
            </a:r>
            <a:r>
              <a:rPr lang="cs-CZ" sz="2000" b="true" dirty="false" smtClean="false"/>
              <a:t>zdůvodněny</a:t>
            </a:r>
            <a:r>
              <a:rPr lang="cs-CZ" sz="2000" dirty="false" smtClean="false"/>
              <a:t> – v popisu příslušné klíčové aktivity</a:t>
            </a:r>
          </a:p>
          <a:p>
            <a:r>
              <a:rPr lang="cs-CZ" sz="2000" dirty="false" smtClean="false"/>
              <a:t>Nepřekračovat </a:t>
            </a:r>
            <a:r>
              <a:rPr lang="cs-CZ" sz="2000" b="true" dirty="false" smtClean="false"/>
              <a:t>obvyklé ceny a mzdy</a:t>
            </a:r>
            <a:r>
              <a:rPr lang="cs-CZ" sz="2000" dirty="false"/>
              <a:t>(viz </a:t>
            </a:r>
            <a:r>
              <a:rPr lang="cs-CZ" sz="2000" dirty="false">
                <a:hlinkClick r:id="rId2"/>
              </a:rPr>
              <a:t>https://www.esfcr.cz/obvykle-ceny-a-mzdy-platy-</a:t>
            </a:r>
            <a:r>
              <a:rPr lang="cs-CZ" sz="2000" dirty="false" err="true">
                <a:hlinkClick r:id="rId2"/>
              </a:rPr>
              <a:t>opz</a:t>
            </a:r>
            <a:r>
              <a:rPr lang="cs-CZ" sz="2000" dirty="false"/>
              <a:t>)</a:t>
            </a:r>
            <a:endParaRPr lang="cs-CZ" sz="2000" b="true" dirty="false" smtClean="false"/>
          </a:p>
          <a:p>
            <a:endParaRPr lang="cs-CZ" sz="2000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558348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Osobní náklady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064000" cy="4779232"/>
          </a:xfrm>
        </p:spPr>
        <p:txBody>
          <a:bodyPr/>
          <a:lstStyle/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true" dirty="false"/>
              <a:t>Mzdy a platy </a:t>
            </a:r>
            <a:r>
              <a:rPr lang="cs-CZ" sz="2400" dirty="false"/>
              <a:t>členů realizačního týmu (RT), kteří přímo pracují </a:t>
            </a:r>
            <a:r>
              <a:rPr lang="cs-CZ" sz="2400" b="true" dirty="false"/>
              <a:t>s cílovou </a:t>
            </a:r>
            <a:r>
              <a:rPr lang="cs-CZ" sz="2400" b="true" dirty="false" smtClean="false"/>
              <a:t>skupinou (CS)</a:t>
            </a:r>
            <a:r>
              <a:rPr lang="cs-CZ" sz="2400" dirty="false" smtClean="false"/>
              <a:t>, </a:t>
            </a:r>
            <a:r>
              <a:rPr lang="cs-CZ" sz="2400" dirty="false"/>
              <a:t>nebo zajišťují výstup, který je určený k přímému využití </a:t>
            </a:r>
            <a:r>
              <a:rPr lang="cs-CZ" sz="2400" dirty="false" smtClean="false"/>
              <a:t>CS</a:t>
            </a:r>
            <a:endParaRPr lang="cs-CZ" sz="2400" dirty="false"/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Mzdy musí </a:t>
            </a:r>
            <a:r>
              <a:rPr lang="cs-CZ" dirty="false"/>
              <a:t>respektovat </a:t>
            </a:r>
            <a:r>
              <a:rPr lang="cs-CZ" b="true" dirty="false"/>
              <a:t>obvyklé mzdy a platy </a:t>
            </a:r>
            <a:r>
              <a:rPr lang="cs-CZ" dirty="false"/>
              <a:t>v místě, čase a oboru </a:t>
            </a:r>
            <a:r>
              <a:rPr lang="cs-CZ" dirty="false" smtClean="false"/>
              <a:t>(</a:t>
            </a:r>
            <a:r>
              <a:rPr lang="cs-CZ" dirty="false" smtClean="false">
                <a:hlinkClick r:id="rId3"/>
              </a:rPr>
              <a:t>https</a:t>
            </a:r>
            <a:r>
              <a:rPr lang="cs-CZ" dirty="false">
                <a:hlinkClick r:id="rId3"/>
              </a:rPr>
              <a:t>://</a:t>
            </a:r>
            <a:r>
              <a:rPr lang="cs-CZ" dirty="false" smtClean="false">
                <a:hlinkClick r:id="rId3"/>
              </a:rPr>
              <a:t>www.esfcr.cz/obvykle-ceny-a-mzdy-platy-</a:t>
            </a:r>
            <a:r>
              <a:rPr lang="cs-CZ" dirty="false" err="true" smtClean="false">
                <a:hlinkClick r:id="rId3"/>
              </a:rPr>
              <a:t>opz</a:t>
            </a:r>
            <a:r>
              <a:rPr lang="cs-CZ" dirty="false" smtClean="false"/>
              <a:t>)</a:t>
            </a:r>
            <a:endParaRPr lang="cs-CZ" dirty="false"/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Představují </a:t>
            </a:r>
            <a:r>
              <a:rPr lang="cs-CZ" b="true" dirty="false" err="true"/>
              <a:t>superhrubou</a:t>
            </a:r>
            <a:r>
              <a:rPr lang="cs-CZ" b="true" dirty="false"/>
              <a:t> mzdu </a:t>
            </a:r>
            <a:r>
              <a:rPr lang="cs-CZ" dirty="false"/>
              <a:t>= hrubá mzda + odvody zaměstnavatele na sociální a zdravotní pojištění a další poplatky spojené se zaměstnancem hrazené zaměstnavatelem povinně na základě právních </a:t>
            </a:r>
            <a:r>
              <a:rPr lang="cs-CZ" dirty="false" smtClean="false"/>
              <a:t>předpisů (např</a:t>
            </a:r>
            <a:r>
              <a:rPr lang="cs-CZ" dirty="false"/>
              <a:t>. zákonné pojištění odpovědnosti zaměstnavatele za škodu při pracovním úrazu nebo nemoci z </a:t>
            </a:r>
            <a:r>
              <a:rPr lang="cs-CZ" dirty="false" smtClean="false"/>
              <a:t>povolání)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8714395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Osobní </a:t>
            </a:r>
            <a:r>
              <a:rPr lang="cs-CZ" sz="3000" dirty="false"/>
              <a:t>náklady 2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196752"/>
            <a:ext cx="8064000" cy="4968552"/>
          </a:xfrm>
        </p:spPr>
        <p:txBody>
          <a:bodyPr/>
          <a:lstStyle/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Hrubá </a:t>
            </a:r>
            <a:r>
              <a:rPr lang="cs-CZ" b="true" dirty="false"/>
              <a:t>mzda </a:t>
            </a:r>
            <a:r>
              <a:rPr lang="cs-CZ" dirty="false"/>
              <a:t>– základní mzda nebo plat, příplatky a doplatky ke mzdě nebo platu, prémie a odměny, náhrady mezd a platů, odměny za pracovní pohotovost, jiné složky mezd nebo platů</a:t>
            </a:r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Případné </a:t>
            </a:r>
            <a:r>
              <a:rPr lang="cs-CZ" dirty="false"/>
              <a:t>náklady na </a:t>
            </a:r>
            <a:r>
              <a:rPr lang="cs-CZ" b="true" dirty="false" smtClean="false"/>
              <a:t>odměny</a:t>
            </a:r>
            <a:r>
              <a:rPr lang="cs-CZ" dirty="false" smtClean="false"/>
              <a:t> </a:t>
            </a:r>
            <a:r>
              <a:rPr lang="cs-CZ" dirty="false"/>
              <a:t>zadávejte jako samostatnou skupinu výdajů pod nadřazenou položku: </a:t>
            </a:r>
            <a:r>
              <a:rPr lang="cs-CZ" dirty="false" smtClean="false"/>
              <a:t>PS/DPČ/DPP; jako </a:t>
            </a:r>
            <a:r>
              <a:rPr lang="cs-CZ" dirty="false"/>
              <a:t>měrnou jednotku uveďte </a:t>
            </a:r>
            <a:r>
              <a:rPr lang="cs-CZ" dirty="false" smtClean="false"/>
              <a:t>projekt (viz </a:t>
            </a:r>
            <a:r>
              <a:rPr lang="cs-CZ" dirty="false"/>
              <a:t>Pokyny k vyplnění žádosti v IS KP14</a:t>
            </a:r>
            <a:r>
              <a:rPr lang="cs-CZ" dirty="false" smtClean="false"/>
              <a:t>+); odměny pracovníků hrazených z NN </a:t>
            </a:r>
            <a:r>
              <a:rPr lang="cs-CZ" dirty="false"/>
              <a:t>jsou rovněž </a:t>
            </a:r>
            <a:r>
              <a:rPr lang="cs-CZ" dirty="false" smtClean="false"/>
              <a:t>hrazeny </a:t>
            </a:r>
            <a:r>
              <a:rPr lang="cs-CZ" dirty="false"/>
              <a:t>z NN</a:t>
            </a:r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Úvazek</a:t>
            </a:r>
            <a:r>
              <a:rPr lang="cs-CZ" dirty="false" smtClean="false"/>
              <a:t> </a:t>
            </a:r>
            <a:r>
              <a:rPr lang="cs-CZ" dirty="false"/>
              <a:t>pracovníka </a:t>
            </a:r>
            <a:r>
              <a:rPr lang="cs-CZ" dirty="false" smtClean="false"/>
              <a:t>může </a:t>
            </a:r>
            <a:r>
              <a:rPr lang="cs-CZ" dirty="false"/>
              <a:t>být maximálně </a:t>
            </a:r>
            <a:r>
              <a:rPr lang="cs-CZ" b="true" dirty="false"/>
              <a:t>1,0</a:t>
            </a:r>
            <a:r>
              <a:rPr lang="cs-CZ" dirty="false"/>
              <a:t>; tj. součet všech úvazků pracovníka (projektové i neprojektové) u všech subjektů (příjemců a partnerů) zapojených do daného projektu (včetně příp. DPP a DPČ) nesmí překročit jeden pracovní úvazek a to po celou dobu zapojení do projektu. 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482561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Osobní </a:t>
            </a:r>
            <a:r>
              <a:rPr lang="cs-CZ" sz="3000" dirty="false"/>
              <a:t>náklady 3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5040080"/>
          </a:xfrm>
        </p:spPr>
        <p:txBody>
          <a:bodyPr/>
          <a:lstStyle/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Pokud osobní </a:t>
            </a:r>
            <a:r>
              <a:rPr lang="cs-CZ" dirty="false"/>
              <a:t>výdaje na zaměstnance, kteří vykonávají práci pro projekt, </a:t>
            </a:r>
            <a:r>
              <a:rPr lang="cs-CZ" dirty="false" smtClean="false"/>
              <a:t>spadají do NN, </a:t>
            </a:r>
            <a:r>
              <a:rPr lang="cs-CZ" dirty="false"/>
              <a:t>nelze je zařadit mezi </a:t>
            </a:r>
            <a:r>
              <a:rPr lang="cs-CZ" dirty="false" smtClean="false"/>
              <a:t>PN (např</a:t>
            </a:r>
            <a:r>
              <a:rPr lang="cs-CZ" dirty="false"/>
              <a:t>. účetní, administrativní pracovník</a:t>
            </a:r>
            <a:r>
              <a:rPr lang="cs-CZ" dirty="false" smtClean="false"/>
              <a:t>).</a:t>
            </a:r>
            <a:endParaRPr lang="cs-CZ" sz="1800" dirty="false">
              <a:solidFill>
                <a:srgbClr val="084A8B"/>
              </a:solidFill>
            </a:endParaRPr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Pokud zaměstnanec zajišťuje v projektu stejnou či obdobnou činnost, jakou vykonává mimo projekt, pak se výše sazby za práci pro projekt a za stejnou či obdobnou práci bez vazby na projekt nemohou lišit. </a:t>
            </a:r>
            <a:endParaRPr lang="cs-CZ" dirty="false" smtClean="false"/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u="sng" dirty="false" smtClean="false"/>
              <a:t>V rozpočtu </a:t>
            </a:r>
            <a:r>
              <a:rPr lang="cs-CZ" dirty="false" smtClean="false"/>
              <a:t>se uvádí:</a:t>
            </a:r>
          </a:p>
          <a:p>
            <a:pPr marL="594900" lvl="4" indent="-3429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false" smtClean="false"/>
              <a:t>pouze </a:t>
            </a:r>
            <a:r>
              <a:rPr lang="cs-CZ" b="true" dirty="false" smtClean="false"/>
              <a:t>pozice hrazené z PN</a:t>
            </a:r>
          </a:p>
          <a:p>
            <a:pPr marL="594900" lvl="4" indent="-3429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false" smtClean="false"/>
              <a:t>každá pracovní pozice na </a:t>
            </a:r>
            <a:r>
              <a:rPr lang="cs-CZ" b="true" dirty="false" smtClean="false"/>
              <a:t>zvláštním řádku</a:t>
            </a:r>
          </a:p>
          <a:p>
            <a:pPr marL="594900" lvl="4" indent="-3429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b="true" dirty="false" smtClean="false"/>
              <a:t>úvazek </a:t>
            </a:r>
            <a:r>
              <a:rPr lang="cs-CZ" dirty="false" smtClean="false"/>
              <a:t>do popisu položky (pokud není celý)</a:t>
            </a:r>
            <a:endParaRPr lang="cs-CZ" sz="1800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2853846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3000" dirty="false" smtClean="false"/>
              <a:t>Osobní náklady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000" cy="439248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cs-CZ" sz="2000" b="true" u="sng" dirty="false" smtClean="false"/>
              <a:t>V popisu RT </a:t>
            </a:r>
            <a:r>
              <a:rPr lang="cs-CZ" sz="2000" dirty="false" smtClean="false"/>
              <a:t>bude uvedeno:</a:t>
            </a:r>
          </a:p>
          <a:p>
            <a:pPr marL="684000" lvl="4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false" smtClean="false"/>
              <a:t>výše úvazku</a:t>
            </a:r>
          </a:p>
          <a:p>
            <a:pPr marL="684000" lvl="4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false" smtClean="false"/>
              <a:t>popis činnosti (stručný a výstižný) – pozor na vzájemný překryv pozic (např. u garanta)</a:t>
            </a:r>
          </a:p>
          <a:p>
            <a:pPr marL="684000" lvl="4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false" smtClean="false"/>
              <a:t>zda bude pozice hrazena z PN či NN (je-li hrazena z PN i NN, je třeba rozdělit na PN a NN výši úvazku a popis činností)</a:t>
            </a:r>
          </a:p>
          <a:p>
            <a:pPr marL="432000" lvl="4" indent="-432000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u="sng" dirty="false"/>
              <a:t>V klíčových aktivitách </a:t>
            </a:r>
            <a:r>
              <a:rPr lang="cs-CZ" dirty="false"/>
              <a:t>projektu musí být uvedeny jednotlivé pozice </a:t>
            </a:r>
            <a:r>
              <a:rPr lang="cs-CZ" dirty="false" smtClean="false"/>
              <a:t>RT, </a:t>
            </a:r>
            <a:r>
              <a:rPr lang="cs-CZ" dirty="false"/>
              <a:t>které se na aktivitě budou podílet. Pokud se člen </a:t>
            </a:r>
            <a:r>
              <a:rPr lang="cs-CZ" dirty="false" smtClean="false"/>
              <a:t>RT </a:t>
            </a:r>
            <a:r>
              <a:rPr lang="cs-CZ" dirty="false"/>
              <a:t>bude podílet na více aktivitách, v příslušné aktivitě bude uveden vždy adekvátní předpokládaný podíl úvazku na danou </a:t>
            </a:r>
            <a:r>
              <a:rPr lang="cs-CZ" dirty="false" smtClean="false"/>
              <a:t>aktivitu.</a:t>
            </a:r>
            <a:endParaRPr lang="cs-CZ" dirty="false"/>
          </a:p>
          <a:p>
            <a:endParaRPr lang="cs-CZ" sz="2000" dirty="false" smtClean="false"/>
          </a:p>
          <a:p>
            <a:pPr marL="895350" lvl="3" indent="-35242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10383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Cestovné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84784"/>
            <a:ext cx="8064000" cy="4707224"/>
          </a:xfrm>
        </p:spPr>
        <p:txBody>
          <a:bodyPr/>
          <a:lstStyle/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dirty="false"/>
              <a:t>Pozor! Cestovní náhrady spojené s pracovními cestami</a:t>
            </a:r>
            <a:br>
              <a:rPr lang="cs-CZ" sz="2400" dirty="false"/>
            </a:br>
            <a:r>
              <a:rPr lang="cs-CZ" sz="2400" dirty="false"/>
              <a:t>(ať už tuzemskými či zahraničními) RT jsou hrazeny z </a:t>
            </a:r>
            <a:r>
              <a:rPr lang="cs-CZ" sz="2400" b="true" dirty="false"/>
              <a:t>NEPŘÍMÝCH NÁKLADŮ. </a:t>
            </a:r>
          </a:p>
          <a:p>
            <a:pPr marL="361950" lvl="1" indent="-36195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l"/>
            </a:pPr>
            <a:endParaRPr lang="cs-CZ" b="true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endParaRPr lang="cs-CZ" sz="1800" dirty="false"/>
          </a:p>
          <a:p>
            <a:pPr marL="918000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726108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Zařízení </a:t>
            </a:r>
            <a:r>
              <a:rPr lang="cs-CZ" sz="3000" dirty="false"/>
              <a:t>a </a:t>
            </a:r>
            <a:r>
              <a:rPr lang="cs-CZ" sz="3000" dirty="false" smtClean="false"/>
              <a:t>vybavení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84784"/>
            <a:ext cx="8064000" cy="4824536"/>
          </a:xfrm>
        </p:spPr>
        <p:txBody>
          <a:bodyPr/>
          <a:lstStyle/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2400" dirty="false"/>
              <a:t>Výdaje na nákup </a:t>
            </a:r>
            <a:r>
              <a:rPr lang="cs-CZ" altLang="cs-CZ" sz="2400" b="true" dirty="false"/>
              <a:t>nového</a:t>
            </a:r>
            <a:r>
              <a:rPr lang="cs-CZ" altLang="cs-CZ" sz="2400" dirty="false"/>
              <a:t> nebo </a:t>
            </a:r>
            <a:r>
              <a:rPr lang="cs-CZ" altLang="cs-CZ" sz="2400" b="true" dirty="false"/>
              <a:t>použitého</a:t>
            </a:r>
            <a:r>
              <a:rPr lang="cs-CZ" altLang="cs-CZ" sz="2400" dirty="false"/>
              <a:t> vybavení </a:t>
            </a:r>
            <a:r>
              <a:rPr lang="cs-CZ" altLang="cs-CZ" sz="2400" b="true" dirty="false"/>
              <a:t>hmotné</a:t>
            </a:r>
            <a:r>
              <a:rPr lang="cs-CZ" altLang="cs-CZ" sz="2400" dirty="false"/>
              <a:t> povahy a výdaje na </a:t>
            </a:r>
            <a:r>
              <a:rPr lang="cs-CZ" altLang="cs-CZ" sz="2400" b="true" dirty="false"/>
              <a:t>nehmotný</a:t>
            </a:r>
            <a:r>
              <a:rPr lang="cs-CZ" altLang="cs-CZ" sz="2400" dirty="false"/>
              <a:t> majetek (pokud jsou pořízené položky využívány i mimo projekt, způsobilá je </a:t>
            </a:r>
            <a:r>
              <a:rPr lang="cs-CZ" altLang="cs-CZ" sz="2400" dirty="false" smtClean="false"/>
              <a:t>pouze </a:t>
            </a:r>
            <a:r>
              <a:rPr lang="cs-CZ" altLang="cs-CZ" sz="2400" b="true" dirty="false"/>
              <a:t>poměrná část </a:t>
            </a:r>
            <a:r>
              <a:rPr lang="cs-CZ" altLang="cs-CZ" sz="2400" dirty="false"/>
              <a:t>těchto výdajů – doložit výpočet).</a:t>
            </a:r>
          </a:p>
          <a:p>
            <a:pPr marL="0" lvl="1" indent="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altLang="cs-CZ" sz="2400" dirty="false" smtClean="false"/>
              <a:t>V rozpočtu je majetek rozdělen na: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/>
              <a:t>investiční výdaje </a:t>
            </a:r>
            <a:r>
              <a:rPr lang="cs-CZ" altLang="cs-CZ" dirty="false"/>
              <a:t>- odpisovaný hmotný majetek (pořizovací hodnota vyšší než 40 tis. Kč) a nehmotný majetek (pořizovací cena vyšší než 60 tis. Kč)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b="true" dirty="false"/>
              <a:t>neinvestiční výdaje </a:t>
            </a:r>
            <a:r>
              <a:rPr lang="cs-CZ" altLang="cs-CZ" dirty="false"/>
              <a:t>– neodpisovaný hmotný (pořizovací hodnota nižší než 40 tis. Kč) a nehmotný majetek (pořizovací cena nižší než 60 tis. Kč), spotřební materiál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6941884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4986"/>
            <a:ext cx="9144000" cy="1080000"/>
          </a:xfrm>
        </p:spPr>
        <p:txBody>
          <a:bodyPr/>
          <a:lstStyle/>
          <a:p>
            <a:pPr algn="ctr"/>
            <a:r>
              <a:rPr lang="cs-CZ" sz="3000" dirty="false" smtClean="false"/>
              <a:t>Zařízení a vybavení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064000" cy="5472608"/>
          </a:xfrm>
        </p:spPr>
        <p:txBody>
          <a:bodyPr/>
          <a:lstStyle/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2400" dirty="false"/>
              <a:t>Z kapitoly Zařízení a vybavení lze hradit</a:t>
            </a:r>
            <a:r>
              <a:rPr lang="cs-CZ" altLang="cs-CZ" sz="2400" dirty="false" smtClean="false"/>
              <a:t>: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 smtClean="false"/>
              <a:t>Zařízení </a:t>
            </a:r>
            <a:r>
              <a:rPr lang="cs-CZ" altLang="cs-CZ" dirty="false"/>
              <a:t>a vybavení pro práci výlučně s </a:t>
            </a:r>
            <a:r>
              <a:rPr lang="cs-CZ" altLang="cs-CZ" b="true" dirty="false" smtClean="false"/>
              <a:t>CS, </a:t>
            </a:r>
            <a:r>
              <a:rPr lang="cs-CZ" altLang="cs-CZ" dirty="false" smtClean="false"/>
              <a:t>které bude využívat CS </a:t>
            </a:r>
            <a:endParaRPr lang="cs-CZ" altLang="cs-CZ" dirty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dirty="false" smtClean="false"/>
              <a:t>Zařízení </a:t>
            </a:r>
            <a:r>
              <a:rPr lang="cs-CZ" altLang="cs-CZ" dirty="false"/>
              <a:t>a vybavení pro </a:t>
            </a:r>
            <a:r>
              <a:rPr lang="cs-CZ" altLang="cs-CZ" b="true" dirty="false"/>
              <a:t>členy RT</a:t>
            </a:r>
            <a:r>
              <a:rPr lang="cs-CZ" altLang="cs-CZ" dirty="false"/>
              <a:t>, kteří přímo pracují s cílovou skupinou nebo zajišťují </a:t>
            </a:r>
            <a:r>
              <a:rPr lang="cs-CZ" altLang="cs-CZ" dirty="false" smtClean="false"/>
              <a:t>výstup určený </a:t>
            </a:r>
            <a:r>
              <a:rPr lang="cs-CZ" altLang="cs-CZ" dirty="false"/>
              <a:t>k přímému využití </a:t>
            </a:r>
            <a:r>
              <a:rPr lang="cs-CZ" altLang="cs-CZ" dirty="false" smtClean="false"/>
              <a:t>CS </a:t>
            </a:r>
          </a:p>
          <a:p>
            <a:pPr marL="895350" lvl="3" indent="-44767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altLang="cs-CZ" sz="1800" dirty="false" smtClean="false">
                <a:solidFill>
                  <a:srgbClr val="084A8B"/>
                </a:solidFill>
              </a:rPr>
              <a:t>náklady </a:t>
            </a:r>
            <a:r>
              <a:rPr lang="cs-CZ" altLang="cs-CZ" sz="1800" dirty="false">
                <a:solidFill>
                  <a:srgbClr val="084A8B"/>
                </a:solidFill>
              </a:rPr>
              <a:t>na zařízení a vybavení pro pracovníky, jejichž mzdy jsou </a:t>
            </a:r>
            <a:r>
              <a:rPr lang="cs-CZ" altLang="cs-CZ" sz="1800" b="true" dirty="false">
                <a:solidFill>
                  <a:srgbClr val="084A8B"/>
                </a:solidFill>
              </a:rPr>
              <a:t>hrazené z NN</a:t>
            </a:r>
            <a:r>
              <a:rPr lang="cs-CZ" altLang="cs-CZ" sz="1800" dirty="false">
                <a:solidFill>
                  <a:srgbClr val="084A8B"/>
                </a:solidFill>
              </a:rPr>
              <a:t>, patří také do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NN </a:t>
            </a:r>
            <a:endParaRPr lang="cs-CZ" altLang="cs-CZ" sz="1800" dirty="false">
              <a:solidFill>
                <a:srgbClr val="084A8B"/>
              </a:solidFill>
            </a:endParaRPr>
          </a:p>
          <a:p>
            <a:pPr marL="895350" lvl="3" indent="-44767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altLang="cs-CZ" sz="1800" dirty="false" smtClean="false">
                <a:solidFill>
                  <a:srgbClr val="084A8B"/>
                </a:solidFill>
              </a:rPr>
              <a:t>lze </a:t>
            </a:r>
            <a:r>
              <a:rPr lang="cs-CZ" altLang="cs-CZ" sz="1800" dirty="false">
                <a:solidFill>
                  <a:srgbClr val="084A8B"/>
                </a:solidFill>
              </a:rPr>
              <a:t>pořídit pouze takový počet kusů zařízení a vybavení, který </a:t>
            </a:r>
            <a:r>
              <a:rPr lang="cs-CZ" altLang="cs-CZ" sz="1800" b="true" dirty="false">
                <a:solidFill>
                  <a:srgbClr val="084A8B"/>
                </a:solidFill>
              </a:rPr>
              <a:t>odpovídá výši úvazků </a:t>
            </a:r>
            <a:r>
              <a:rPr lang="cs-CZ" altLang="cs-CZ" sz="1800" dirty="false">
                <a:solidFill>
                  <a:srgbClr val="084A8B"/>
                </a:solidFill>
              </a:rPr>
              <a:t>členů RT (úvazky členů RT lze sčítat),  např.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1úvazek </a:t>
            </a:r>
            <a:r>
              <a:rPr lang="cs-CZ" altLang="cs-CZ" sz="1800" dirty="false">
                <a:solidFill>
                  <a:srgbClr val="084A8B"/>
                </a:solidFill>
              </a:rPr>
              <a:t>=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max.1ks </a:t>
            </a:r>
            <a:r>
              <a:rPr lang="cs-CZ" altLang="cs-CZ" sz="1800" dirty="false">
                <a:solidFill>
                  <a:srgbClr val="084A8B"/>
                </a:solidFill>
              </a:rPr>
              <a:t>zařízení a vybavení,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je-li úvazek nižší</a:t>
            </a:r>
            <a:r>
              <a:rPr lang="cs-CZ" altLang="cs-CZ" sz="1800" dirty="false">
                <a:solidFill>
                  <a:srgbClr val="084A8B"/>
                </a:solidFill>
              </a:rPr>
              <a:t>, lze </a:t>
            </a:r>
            <a:r>
              <a:rPr lang="cs-CZ" altLang="cs-CZ" sz="1800" u="sng" dirty="false">
                <a:solidFill>
                  <a:srgbClr val="084A8B"/>
                </a:solidFill>
              </a:rPr>
              <a:t>nárokovat</a:t>
            </a:r>
            <a:r>
              <a:rPr lang="cs-CZ" altLang="cs-CZ" sz="1800" dirty="false">
                <a:solidFill>
                  <a:srgbClr val="084A8B"/>
                </a:solidFill>
              </a:rPr>
              <a:t> pouze poměrnou část, např. 0,3 úvazek = max. 0,3 ks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  </a:t>
            </a:r>
          </a:p>
          <a:p>
            <a:pPr marL="895350" lvl="3" indent="-44767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altLang="cs-CZ" sz="1800" dirty="false" smtClean="false">
                <a:solidFill>
                  <a:srgbClr val="084A8B"/>
                </a:solidFill>
              </a:rPr>
              <a:t>v rozpočtu již musí být </a:t>
            </a:r>
            <a:r>
              <a:rPr lang="cs-CZ" altLang="cs-CZ" sz="1800" b="true" dirty="false" smtClean="false">
                <a:solidFill>
                  <a:srgbClr val="084A8B"/>
                </a:solidFill>
              </a:rPr>
              <a:t>zohledněny úvazky </a:t>
            </a:r>
            <a:r>
              <a:rPr lang="cs-CZ" altLang="cs-CZ" sz="1800" dirty="false" smtClean="false">
                <a:solidFill>
                  <a:srgbClr val="084A8B"/>
                </a:solidFill>
              </a:rPr>
              <a:t>týkající se požadovaného zařízení a vybavení</a:t>
            </a:r>
          </a:p>
          <a:p>
            <a:pPr marL="895350" lvl="3" indent="-44767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endParaRPr lang="cs-CZ" altLang="cs-CZ" sz="1800" dirty="false">
              <a:solidFill>
                <a:srgbClr val="084A8B"/>
              </a:solidFill>
            </a:endParaRPr>
          </a:p>
          <a:p>
            <a:endParaRPr lang="cs-CZ" sz="18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3632531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Zařízení </a:t>
            </a:r>
            <a:r>
              <a:rPr lang="cs-CZ" sz="3000" dirty="false"/>
              <a:t>a </a:t>
            </a:r>
            <a:r>
              <a:rPr lang="cs-CZ" sz="3000" dirty="false" smtClean="false"/>
              <a:t>vybavení 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895350" lvl="3" indent="-447675" algn="just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tabLst>
                <a:tab pos="266700" algn="l"/>
              </a:tabLst>
              <a:defRPr/>
            </a:pPr>
            <a:r>
              <a:rPr lang="cs-CZ" altLang="cs-CZ" sz="1800" dirty="false" smtClean="false">
                <a:solidFill>
                  <a:srgbClr val="084A8B"/>
                </a:solidFill>
              </a:rPr>
              <a:t>vždy </a:t>
            </a:r>
            <a:r>
              <a:rPr lang="cs-CZ" altLang="cs-CZ" sz="1800" dirty="false">
                <a:solidFill>
                  <a:srgbClr val="084A8B"/>
                </a:solidFill>
              </a:rPr>
              <a:t>platí, že lze koupit pouze jen jeden druh výpočetní techniky (např. je-li zakoupen 1 stolní počítač, není možné pro daného člena realizačního týmu zakoupit ještě notebook apod.) </a:t>
            </a:r>
            <a:endParaRPr lang="cs-CZ" altLang="cs-CZ" sz="1800" dirty="false" smtClean="false">
              <a:solidFill>
                <a:srgbClr val="084A8B"/>
              </a:solidFill>
            </a:endParaRP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tabLst>
                <a:tab pos="266700" algn="l"/>
              </a:tabLst>
              <a:defRPr/>
            </a:pPr>
            <a:r>
              <a:rPr lang="cs-CZ" altLang="cs-CZ" dirty="false" smtClean="false"/>
              <a:t>Nově </a:t>
            </a:r>
            <a:r>
              <a:rPr lang="cs-CZ" altLang="cs-CZ" dirty="false"/>
              <a:t>je do této kapitoly zařazen nábytek (rozdíl oproti  OP LZZ, kde byl nábytek zařazený v kapitole křížové financování).</a:t>
            </a:r>
          </a:p>
          <a:p>
            <a:pPr marL="432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sz="1800" b="true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2061516"/>
      </p:ext>
    </p:extLst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0" y="0"/>
            <a:ext cx="9144000" cy="1080000"/>
          </a:xfrm>
        </p:spPr>
        <p:txBody>
          <a:bodyPr/>
          <a:lstStyle/>
          <a:p>
            <a:pPr algn="ctr"/>
            <a:r>
              <a:rPr lang="cs-CZ" sz="3000" dirty="false" smtClean="false"/>
              <a:t>Zařízení a vybavení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5355296"/>
          </a:xfrm>
        </p:spPr>
        <p:txBody>
          <a:bodyPr/>
          <a:lstStyle/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400" dirty="false"/>
              <a:t>V rámci kapitoly zařízení a vybavení lze ještě hradit</a:t>
            </a:r>
            <a:r>
              <a:rPr lang="cs-CZ" sz="2400" dirty="false" smtClean="false"/>
              <a:t>:</a:t>
            </a:r>
          </a:p>
          <a:p>
            <a:pPr marL="895350" lvl="3" indent="-4476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dirty="false" smtClean="false">
                <a:solidFill>
                  <a:srgbClr val="084A8B"/>
                </a:solidFill>
              </a:rPr>
              <a:t>nájem/splátky </a:t>
            </a:r>
            <a:r>
              <a:rPr lang="cs-CZ" dirty="false">
                <a:solidFill>
                  <a:srgbClr val="084A8B"/>
                </a:solidFill>
              </a:rPr>
              <a:t>na operativní leasing zařízení, vybavení, </a:t>
            </a:r>
          </a:p>
          <a:p>
            <a:pPr marL="895350" lvl="3" indent="-4476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dirty="false">
                <a:solidFill>
                  <a:srgbClr val="084A8B"/>
                </a:solidFill>
              </a:rPr>
              <a:t>splátky finančního </a:t>
            </a:r>
            <a:r>
              <a:rPr lang="cs-CZ" dirty="false" smtClean="false">
                <a:solidFill>
                  <a:srgbClr val="084A8B"/>
                </a:solidFill>
              </a:rPr>
              <a:t>leasingu, </a:t>
            </a:r>
            <a:endParaRPr lang="cs-CZ" dirty="false">
              <a:solidFill>
                <a:srgbClr val="084A8B"/>
              </a:solidFill>
            </a:endParaRPr>
          </a:p>
          <a:p>
            <a:pPr marL="895350" lvl="3" indent="-4476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defRPr/>
            </a:pPr>
            <a:r>
              <a:rPr lang="cs-CZ" dirty="false">
                <a:solidFill>
                  <a:srgbClr val="084A8B"/>
                </a:solidFill>
              </a:rPr>
              <a:t>o</a:t>
            </a:r>
            <a:r>
              <a:rPr lang="cs-CZ" dirty="false" smtClean="false">
                <a:solidFill>
                  <a:srgbClr val="084A8B"/>
                </a:solidFill>
              </a:rPr>
              <a:t>dpisy </a:t>
            </a:r>
            <a:r>
              <a:rPr lang="cs-CZ" dirty="false">
                <a:solidFill>
                  <a:srgbClr val="084A8B"/>
                </a:solidFill>
              </a:rPr>
              <a:t>zařízení a vybavení </a:t>
            </a:r>
            <a:r>
              <a:rPr lang="cs-CZ" dirty="false" smtClean="false">
                <a:solidFill>
                  <a:srgbClr val="084A8B"/>
                </a:solidFill>
              </a:rPr>
              <a:t>které využívá </a:t>
            </a:r>
            <a:r>
              <a:rPr lang="cs-CZ" dirty="false">
                <a:solidFill>
                  <a:srgbClr val="084A8B"/>
                </a:solidFill>
              </a:rPr>
              <a:t>cílová skupina </a:t>
            </a:r>
            <a:r>
              <a:rPr lang="cs-CZ" dirty="false" smtClean="false">
                <a:solidFill>
                  <a:srgbClr val="084A8B"/>
                </a:solidFill>
              </a:rPr>
              <a:t>- </a:t>
            </a:r>
            <a:r>
              <a:rPr lang="cs-CZ" dirty="false">
                <a:solidFill>
                  <a:srgbClr val="084A8B"/>
                </a:solidFill>
              </a:rPr>
              <a:t>daňový odpis</a:t>
            </a:r>
            <a:r>
              <a:rPr lang="cs-CZ" sz="1800" dirty="false">
                <a:solidFill>
                  <a:srgbClr val="084A8B"/>
                </a:solidFill>
              </a:rPr>
              <a:t>,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0" lvl="3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2400" dirty="false" smtClean="false"/>
              <a:t>Pokud výdaj spadá do NN, </a:t>
            </a:r>
            <a:r>
              <a:rPr lang="cs-CZ" sz="2400" dirty="false"/>
              <a:t>pak </a:t>
            </a:r>
            <a:r>
              <a:rPr lang="cs-CZ" sz="2400" dirty="false" smtClean="false"/>
              <a:t>jej </a:t>
            </a:r>
            <a:r>
              <a:rPr lang="cs-CZ" sz="2400" b="true" dirty="false" smtClean="false"/>
              <a:t>nelze hradit z PN </a:t>
            </a:r>
            <a:r>
              <a:rPr lang="cs-CZ" sz="2400" dirty="false"/>
              <a:t>(např. nákup papírů, psacích potřeb, čisticích prostředků, odpisy, nájem či operativní leasing zařízení sloužící k administraci projektu, zařízení a vybavení pro pracovní pozice, jejichž osobní náklady jsou hrazeny z NN)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9859965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Představení výzvy 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328592"/>
          </a:xfrm>
        </p:spPr>
        <p:txBody>
          <a:bodyPr/>
          <a:lstStyle/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endParaRPr lang="cs-CZ" b="true" dirty="false" smtClean="false">
              <a:solidFill>
                <a:srgbClr val="084A8B"/>
              </a:solidFill>
            </a:endParaRP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b="true" dirty="false" smtClean="false">
                <a:solidFill>
                  <a:srgbClr val="084A8B"/>
                </a:solidFill>
              </a:rPr>
              <a:t>Alokace výzvy</a:t>
            </a:r>
          </a:p>
          <a:p>
            <a:pPr marL="1162050" lvl="3" indent="-447675" algn="just">
              <a:lnSpc>
                <a:spcPts val="22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130 </a:t>
            </a:r>
            <a:r>
              <a:rPr lang="cs-CZ" sz="1800" dirty="false">
                <a:solidFill>
                  <a:srgbClr val="084A8B"/>
                </a:solidFill>
              </a:rPr>
              <a:t>000 000,00 </a:t>
            </a:r>
            <a:r>
              <a:rPr lang="cs-CZ" sz="1800" dirty="false" smtClean="false">
                <a:solidFill>
                  <a:srgbClr val="084A8B"/>
                </a:solidFill>
              </a:rPr>
              <a:t>CZK</a:t>
            </a:r>
          </a:p>
          <a:p>
            <a:pPr marL="1162050" lvl="3" indent="-4476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rozdělení alokace dle CS – viz CS</a:t>
            </a:r>
          </a:p>
          <a:p>
            <a:pPr marL="714375" lvl="3" indent="0" algn="just">
              <a:lnSpc>
                <a:spcPts val="2200"/>
              </a:lnSpc>
              <a:spcAft>
                <a:spcPts val="1800"/>
              </a:spcAft>
              <a:buClr>
                <a:srgbClr val="5FBBF5"/>
              </a:buClr>
              <a:buNone/>
            </a:pPr>
            <a:r>
              <a:rPr lang="cs-CZ" sz="1800" dirty="false">
                <a:solidFill>
                  <a:srgbClr val="084A8B"/>
                </a:solidFill>
              </a:rPr>
              <a:t>        </a:t>
            </a:r>
            <a:r>
              <a:rPr lang="cs-CZ" sz="1800" b="true" dirty="false">
                <a:solidFill>
                  <a:srgbClr val="084A8B"/>
                </a:solidFill>
              </a:rPr>
              <a:t>segment A – 30 000 000 Kč</a:t>
            </a:r>
            <a:r>
              <a:rPr lang="cs-CZ" sz="1800" dirty="false">
                <a:solidFill>
                  <a:srgbClr val="084A8B"/>
                </a:solidFill>
              </a:rPr>
              <a:t>	</a:t>
            </a:r>
            <a:r>
              <a:rPr lang="cs-CZ" sz="1800" b="true" dirty="false">
                <a:solidFill>
                  <a:srgbClr val="084A8B"/>
                </a:solidFill>
              </a:rPr>
              <a:t>segment B – 100 000 000 Kč</a:t>
            </a:r>
          </a:p>
          <a:p>
            <a:pPr marL="1162050" lvl="3" indent="-447675" algn="just">
              <a:lnSpc>
                <a:spcPts val="22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minimální </a:t>
            </a:r>
            <a:r>
              <a:rPr lang="cs-CZ" sz="1800" dirty="false">
                <a:solidFill>
                  <a:srgbClr val="084A8B"/>
                </a:solidFill>
              </a:rPr>
              <a:t>výše celkových způsobilých výdajů na jeden projekt: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1257300" lvl="3" indent="-542925" algn="just">
              <a:lnSpc>
                <a:spcPts val="2200"/>
              </a:lnSpc>
              <a:buClr>
                <a:srgbClr val="5FBBF5"/>
              </a:buClr>
              <a:buNone/>
              <a:tabLst>
                <a:tab pos="1162050" algn="l"/>
              </a:tabLst>
            </a:pPr>
            <a:r>
              <a:rPr lang="cs-CZ" sz="1800" dirty="false" smtClean="false">
                <a:solidFill>
                  <a:srgbClr val="084A8B"/>
                </a:solidFill>
              </a:rPr>
              <a:t>       1 </a:t>
            </a:r>
            <a:r>
              <a:rPr lang="cs-CZ" sz="1800" dirty="false">
                <a:solidFill>
                  <a:srgbClr val="084A8B"/>
                </a:solidFill>
              </a:rPr>
              <a:t>500 000,00 CZK</a:t>
            </a:r>
          </a:p>
          <a:p>
            <a:pPr marL="1162050" lvl="3" indent="-447675" algn="just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maximální </a:t>
            </a:r>
            <a:r>
              <a:rPr lang="cs-CZ" sz="1800" dirty="false">
                <a:solidFill>
                  <a:srgbClr val="084A8B"/>
                </a:solidFill>
              </a:rPr>
              <a:t>výše </a:t>
            </a:r>
            <a:r>
              <a:rPr lang="cs-CZ" sz="1800" b="true" dirty="false">
                <a:solidFill>
                  <a:srgbClr val="084A8B"/>
                </a:solidFill>
              </a:rPr>
              <a:t>celkových způsobilých výdajů</a:t>
            </a:r>
            <a:r>
              <a:rPr lang="cs-CZ" sz="1800" dirty="false">
                <a:solidFill>
                  <a:srgbClr val="084A8B"/>
                </a:solidFill>
              </a:rPr>
              <a:t> na jeden projekt: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1162050" lvl="3" indent="-447675" algn="just">
              <a:lnSpc>
                <a:spcPts val="2200"/>
              </a:lnSpc>
              <a:spcAft>
                <a:spcPts val="2400"/>
              </a:spcAft>
              <a:buClr>
                <a:srgbClr val="5FBBF5"/>
              </a:buClr>
              <a:buNone/>
            </a:pPr>
            <a:r>
              <a:rPr lang="cs-CZ" sz="1800" dirty="false" smtClean="false">
                <a:solidFill>
                  <a:srgbClr val="084A8B"/>
                </a:solidFill>
              </a:rPr>
              <a:t>       10 000 000,00 CZK (přímé výdaje + nepřímé výdaje včetně případného  spolufinancování)</a:t>
            </a:r>
          </a:p>
          <a:p>
            <a:pPr lvl="1">
              <a:lnSpc>
                <a:spcPts val="2200"/>
              </a:lnSpc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b="true" dirty="false" smtClean="false">
                <a:solidFill>
                  <a:srgbClr val="084A8B"/>
                </a:solidFill>
              </a:rPr>
              <a:t>Maximální </a:t>
            </a:r>
            <a:r>
              <a:rPr lang="cs-CZ" b="true" dirty="false">
                <a:solidFill>
                  <a:srgbClr val="084A8B"/>
                </a:solidFill>
              </a:rPr>
              <a:t>délka trvání projektu – 24 </a:t>
            </a:r>
            <a:r>
              <a:rPr lang="cs-CZ" b="true" dirty="false" smtClean="false">
                <a:solidFill>
                  <a:srgbClr val="084A8B"/>
                </a:solidFill>
              </a:rPr>
              <a:t>měsíců</a:t>
            </a:r>
          </a:p>
          <a:p>
            <a:pPr marL="714375" lvl="3" indent="180975" algn="just">
              <a:lnSpc>
                <a:spcPts val="2200"/>
              </a:lnSpc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    zahájení </a:t>
            </a:r>
            <a:r>
              <a:rPr lang="cs-CZ" sz="1800" dirty="false">
                <a:solidFill>
                  <a:srgbClr val="084A8B"/>
                </a:solidFill>
              </a:rPr>
              <a:t>realizace projektu – doporučeno stanovit v rozmezí od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714375" lvl="3" indent="180975" algn="just">
              <a:lnSpc>
                <a:spcPts val="2200"/>
              </a:lnSpc>
              <a:buClr>
                <a:srgbClr val="5FBBF5"/>
              </a:buClr>
              <a:buNone/>
            </a:pPr>
            <a:r>
              <a:rPr lang="cs-CZ" sz="1800" dirty="false" smtClean="false">
                <a:solidFill>
                  <a:srgbClr val="084A8B"/>
                </a:solidFill>
              </a:rPr>
              <a:t>    1.7.2018 do 1.12.2018</a:t>
            </a:r>
            <a:endParaRPr lang="cs-CZ" dirty="false" smtClean="false"/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5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9824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Nákup služeb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false"/>
              <a:t>Dodání služby musí být nezbytné k realizaci </a:t>
            </a:r>
            <a:r>
              <a:rPr lang="cs-CZ" dirty="false" smtClean="false"/>
              <a:t>projektu. </a:t>
            </a:r>
            <a:r>
              <a:rPr lang="cs-CZ" dirty="false"/>
              <a:t>Předmětem nákupu mohou </a:t>
            </a:r>
            <a:r>
              <a:rPr lang="cs-CZ" dirty="false" smtClean="false"/>
              <a:t>být:</a:t>
            </a:r>
            <a:endParaRPr lang="cs-CZ" dirty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lektorské</a:t>
            </a:r>
            <a:r>
              <a:rPr lang="cs-CZ" dirty="false"/>
              <a:t> služby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školení a kurzy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vytvoření </a:t>
            </a:r>
            <a:r>
              <a:rPr lang="cs-CZ" b="true" dirty="false"/>
              <a:t>nových publikací</a:t>
            </a:r>
            <a:r>
              <a:rPr lang="cs-CZ" dirty="false"/>
              <a:t>, školicích materiálů nebo manuálů, CD, DVD atd. (pozn. nejedná se o nákup původních děl)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pronájem</a:t>
            </a:r>
            <a:r>
              <a:rPr lang="cs-CZ" dirty="false"/>
              <a:t> prostor pouze pro práci s cílovou skupinou (např. pronájem učebny); </a:t>
            </a:r>
            <a:r>
              <a:rPr lang="cs-CZ" b="true" dirty="false"/>
              <a:t>související služby </a:t>
            </a:r>
            <a:r>
              <a:rPr lang="cs-CZ" dirty="false" smtClean="false"/>
              <a:t>(</a:t>
            </a:r>
            <a:r>
              <a:rPr lang="cs-CZ" dirty="false"/>
              <a:t>vodné, stočné, úklid, </a:t>
            </a:r>
            <a:r>
              <a:rPr lang="cs-CZ" dirty="false" smtClean="false"/>
              <a:t> </a:t>
            </a:r>
            <a:r>
              <a:rPr lang="cs-CZ" dirty="false"/>
              <a:t>energie) </a:t>
            </a:r>
            <a:r>
              <a:rPr lang="cs-CZ" b="true" dirty="false"/>
              <a:t>patří vždy do NN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zprostředkování</a:t>
            </a:r>
            <a:r>
              <a:rPr lang="cs-CZ" dirty="false"/>
              <a:t> zaměstnání agenturou práce</a:t>
            </a:r>
          </a:p>
          <a:p>
            <a:pPr marL="447675" lvl="3" indent="0">
              <a:lnSpc>
                <a:spcPct val="1000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lvl="1"/>
            <a:endParaRPr lang="cs-CZ" sz="18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8353834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spid="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Nákup služeb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000" cy="4896064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Způsobilými výdaji </a:t>
            </a:r>
            <a:r>
              <a:rPr lang="cs-CZ" b="true" dirty="false"/>
              <a:t>nejsou</a:t>
            </a:r>
            <a:r>
              <a:rPr lang="cs-CZ" dirty="false"/>
              <a:t> výdaje na nákup lektorských služeb/školení/kurzů, na které má příjemce či partner platnou </a:t>
            </a:r>
            <a:r>
              <a:rPr lang="cs-CZ" b="true" dirty="false"/>
              <a:t>akreditaci</a:t>
            </a:r>
            <a:r>
              <a:rPr lang="cs-CZ" b="true" dirty="false" smtClean="false"/>
              <a:t>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Rekvalifikace</a:t>
            </a:r>
            <a:r>
              <a:rPr lang="cs-CZ" dirty="false" smtClean="false"/>
              <a:t> by měla být nakupována jako </a:t>
            </a:r>
            <a:r>
              <a:rPr lang="cs-CZ" b="true" dirty="false" smtClean="false"/>
              <a:t>kompletní služba</a:t>
            </a:r>
            <a:r>
              <a:rPr lang="cs-CZ" dirty="false" smtClean="false"/>
              <a:t>. Případné další náklady související s rekvalifikací (např. pomůcky, nájem) je nutno zdůvodnit a musí odpovídat cenám obvyklým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877823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Drobné stavební úpravy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196752"/>
            <a:ext cx="8064000" cy="525610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2000" dirty="false"/>
              <a:t>Drobné stavební úpravy – náklady na stavební úpravy, a to pouze tehdy, pokud dokončené stavební úpravy nepřesáhnou v jednom zdaňovacím období 40 000,- Kč za každou jednotlivou účetní položku majetku.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075722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Přímá podpora CS 1</a:t>
            </a:r>
            <a:endParaRPr lang="cs-CZ" sz="3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  <p:sp>
        <p:nvSpPr>
          <p:cNvPr id="5" name="Zástupný symbol pro obsah 4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false" smtClean="false"/>
              <a:t>Lze hradit </a:t>
            </a:r>
            <a:r>
              <a:rPr lang="cs-CZ" dirty="false"/>
              <a:t>výdaje spojené se </a:t>
            </a:r>
            <a:r>
              <a:rPr lang="cs-CZ" b="true" dirty="false"/>
              <a:t>zapojením </a:t>
            </a:r>
            <a:r>
              <a:rPr lang="cs-CZ" b="true" dirty="false" smtClean="false"/>
              <a:t>CS </a:t>
            </a:r>
            <a:r>
              <a:rPr lang="cs-CZ" dirty="false" smtClean="false"/>
              <a:t>do projektu (zejména v souvislosti se </a:t>
            </a:r>
            <a:r>
              <a:rPr lang="cs-CZ" dirty="false"/>
              <a:t>zaměstnáváním a </a:t>
            </a:r>
            <a:r>
              <a:rPr lang="cs-CZ" dirty="false" smtClean="false"/>
              <a:t>vzděláváním): 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Mzdové </a:t>
            </a:r>
            <a:r>
              <a:rPr lang="cs-CZ" b="true" dirty="false"/>
              <a:t>příspěvky </a:t>
            </a:r>
            <a:r>
              <a:rPr lang="cs-CZ" dirty="false"/>
              <a:t>- </a:t>
            </a:r>
            <a:r>
              <a:rPr lang="cs-CZ" dirty="false" smtClean="false"/>
              <a:t>výdaje </a:t>
            </a:r>
            <a:r>
              <a:rPr lang="cs-CZ" dirty="false"/>
              <a:t>vzniklé v souvislosti s </a:t>
            </a:r>
            <a:r>
              <a:rPr lang="cs-CZ" b="true" dirty="false"/>
              <a:t>umístěním</a:t>
            </a:r>
            <a:r>
              <a:rPr lang="cs-CZ" dirty="false"/>
              <a:t> osoby z </a:t>
            </a:r>
            <a:r>
              <a:rPr lang="cs-CZ" dirty="false" smtClean="false"/>
              <a:t>CS </a:t>
            </a:r>
            <a:r>
              <a:rPr lang="cs-CZ" dirty="false"/>
              <a:t>na </a:t>
            </a:r>
            <a:r>
              <a:rPr lang="cs-CZ" dirty="false" smtClean="false"/>
              <a:t>pracovní místo. 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/>
              <a:t>způsobilé </a:t>
            </a:r>
            <a:r>
              <a:rPr lang="cs-CZ" sz="1800" dirty="false"/>
              <a:t>až do výše 100 % mzdových nákladů na dané pracovní </a:t>
            </a:r>
            <a:r>
              <a:rPr lang="cs-CZ" sz="1800" dirty="false" smtClean="false"/>
              <a:t>místo (maximálně do výše trojnásobku </a:t>
            </a:r>
            <a:r>
              <a:rPr lang="cs-CZ" sz="1800" dirty="false"/>
              <a:t>minimální mzdy za měsíc při 40hodinové týdenní pracovní </a:t>
            </a:r>
            <a:r>
              <a:rPr lang="cs-CZ" sz="1800" dirty="false" smtClean="false"/>
              <a:t>době);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/>
              <a:t>CS musí být zaměstnána na základě PS nebo DPČ (v odůvodněných případech DPP), jiné formy nejsou možné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/>
              <a:t>z</a:t>
            </a:r>
            <a:r>
              <a:rPr lang="cs-CZ" sz="1800" dirty="false" smtClean="false"/>
              <a:t>důvodnit dobu předpokládaného zaměstnání, dobu podpory mzdovými příspěvky, typ smlouvy a výši mzdového příspěvku; většinou cca 6 měsíců, jinak nutno zdůvodnit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endParaRPr lang="cs-CZ" sz="1600" dirty="false"/>
          </a:p>
          <a:p>
            <a:endParaRPr lang="cs-CZ" sz="1600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4661891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Přímá </a:t>
            </a:r>
            <a:r>
              <a:rPr lang="cs-CZ" sz="3000" dirty="false"/>
              <a:t>podpora </a:t>
            </a:r>
            <a:r>
              <a:rPr lang="cs-CZ" sz="3000" dirty="false" err="true" smtClean="false"/>
              <a:t>cs</a:t>
            </a:r>
            <a:r>
              <a:rPr lang="cs-CZ" sz="3000" dirty="false" smtClean="false"/>
              <a:t>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000" cy="4608032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Praxe</a:t>
            </a:r>
            <a:r>
              <a:rPr lang="cs-CZ" dirty="false" smtClean="false"/>
              <a:t> musí být vždy </a:t>
            </a:r>
            <a:r>
              <a:rPr lang="cs-CZ" b="true" dirty="false" smtClean="false"/>
              <a:t>hrazené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Jízdní</a:t>
            </a:r>
            <a:r>
              <a:rPr lang="cs-CZ" dirty="false" smtClean="false"/>
              <a:t> </a:t>
            </a:r>
            <a:r>
              <a:rPr lang="cs-CZ" dirty="false"/>
              <a:t>výdaje a výdaje na </a:t>
            </a:r>
            <a:r>
              <a:rPr lang="cs-CZ" b="true" dirty="false"/>
              <a:t>ubytování</a:t>
            </a:r>
            <a:r>
              <a:rPr lang="cs-CZ" dirty="false"/>
              <a:t> CS při účasti na </a:t>
            </a:r>
            <a:r>
              <a:rPr lang="cs-CZ" b="true" dirty="false"/>
              <a:t>aktivitách projektu</a:t>
            </a:r>
            <a:r>
              <a:rPr lang="cs-CZ" dirty="false"/>
              <a:t> (pokud jejich zapojení neprobíhá v rámci pracovní cesty těchto osob v režimu Zákoníku práce)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POZOR </a:t>
            </a:r>
            <a:r>
              <a:rPr lang="cs-CZ" dirty="false"/>
              <a:t>– </a:t>
            </a:r>
            <a:r>
              <a:rPr lang="cs-CZ" b="true" dirty="false"/>
              <a:t>stravné</a:t>
            </a:r>
            <a:r>
              <a:rPr lang="cs-CZ" dirty="false"/>
              <a:t> a občerstvení </a:t>
            </a:r>
            <a:r>
              <a:rPr lang="cs-CZ" dirty="false" smtClean="false"/>
              <a:t>CS i RT </a:t>
            </a:r>
            <a:r>
              <a:rPr lang="cs-CZ" dirty="false"/>
              <a:t>patří vždy mezi </a:t>
            </a:r>
            <a:r>
              <a:rPr lang="cs-CZ" b="true" dirty="false" smtClean="false"/>
              <a:t>NN. </a:t>
            </a:r>
            <a:endParaRPr lang="cs-CZ" b="true" dirty="false"/>
          </a:p>
          <a:p>
            <a:pPr marL="990600" lvl="3" indent="-27622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b="true" u="sng" dirty="false">
              <a:solidFill>
                <a:srgbClr val="92D050"/>
              </a:solidFill>
            </a:endParaRPr>
          </a:p>
          <a:p>
            <a:pPr marL="990600" lvl="3" indent="-27622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b="true" u="sng" dirty="false" smtClean="false">
              <a:solidFill>
                <a:srgbClr val="92D050"/>
              </a:solidFill>
            </a:endParaRPr>
          </a:p>
          <a:p>
            <a:pPr marL="990600" lvl="3" indent="-27622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</a:pPr>
            <a:endParaRPr lang="cs-CZ" sz="1800" dirty="false">
              <a:solidFill>
                <a:srgbClr val="084A8B"/>
              </a:solidFill>
            </a:endParaRPr>
          </a:p>
          <a:p>
            <a:pPr marL="0" lvl="0" indent="0"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6093346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Přímá </a:t>
            </a:r>
            <a:r>
              <a:rPr lang="cs-CZ" sz="3000" dirty="false"/>
              <a:t>podpora </a:t>
            </a:r>
            <a:r>
              <a:rPr lang="cs-CZ" sz="3000" dirty="false" smtClean="false"/>
              <a:t>CS 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064000" cy="5328592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Příspěvek </a:t>
            </a:r>
            <a:r>
              <a:rPr lang="cs-CZ" dirty="false"/>
              <a:t>na </a:t>
            </a:r>
            <a:r>
              <a:rPr lang="cs-CZ" b="true" dirty="false"/>
              <a:t>péči o dítě </a:t>
            </a:r>
            <a:r>
              <a:rPr lang="cs-CZ" dirty="false"/>
              <a:t>a další závislé </a:t>
            </a:r>
            <a:r>
              <a:rPr lang="cs-CZ" dirty="false" smtClean="false"/>
              <a:t>osoby</a:t>
            </a:r>
            <a:r>
              <a:rPr lang="cs-CZ" b="true" dirty="false" smtClean="false"/>
              <a:t> </a:t>
            </a:r>
            <a:r>
              <a:rPr lang="cs-CZ" dirty="false" smtClean="false"/>
              <a:t>-</a:t>
            </a:r>
            <a:r>
              <a:rPr lang="cs-CZ" b="true" dirty="false" smtClean="false"/>
              <a:t> </a:t>
            </a:r>
            <a:r>
              <a:rPr lang="cs-CZ" dirty="false" smtClean="false"/>
              <a:t>na </a:t>
            </a:r>
            <a:r>
              <a:rPr lang="cs-CZ" dirty="false"/>
              <a:t>úhradu nutných nákladů (ve výši místně obvyklé) spojených s péčí o děti nebo jiné závislé osoby, např. při účasti osoby pečující o ně na školení (po dobu jeho trvání) nebo při nástupu dosud nezaměstnané osoby do nového zaměstnání (po dobu max. 6 měsíců</a:t>
            </a:r>
            <a:r>
              <a:rPr lang="cs-CZ" dirty="false" smtClean="false"/>
              <a:t>).</a:t>
            </a:r>
          </a:p>
          <a:p>
            <a:pPr marL="684000" lvl="4" indent="-432000" algn="just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náklady </a:t>
            </a:r>
            <a:r>
              <a:rPr lang="cs-CZ" sz="1800" dirty="false">
                <a:solidFill>
                  <a:srgbClr val="084A8B"/>
                </a:solidFill>
              </a:rPr>
              <a:t>spojené s touto aktivitou jsou uvedeny vždy v kapitole </a:t>
            </a:r>
            <a:r>
              <a:rPr lang="cs-CZ" sz="1800" dirty="false" smtClean="false">
                <a:solidFill>
                  <a:srgbClr val="084A8B"/>
                </a:solidFill>
              </a:rPr>
              <a:t>přímá podpora (např</a:t>
            </a:r>
            <a:r>
              <a:rPr lang="cs-CZ" sz="1800" dirty="false">
                <a:solidFill>
                  <a:srgbClr val="084A8B"/>
                </a:solidFill>
              </a:rPr>
              <a:t>. pracovní smlouvy, </a:t>
            </a:r>
            <a:r>
              <a:rPr lang="cs-CZ" sz="1800" dirty="false" smtClean="false">
                <a:solidFill>
                  <a:srgbClr val="084A8B"/>
                </a:solidFill>
              </a:rPr>
              <a:t>nájemné)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nelze </a:t>
            </a:r>
            <a:r>
              <a:rPr lang="cs-CZ" sz="1800" dirty="false">
                <a:solidFill>
                  <a:srgbClr val="084A8B"/>
                </a:solidFill>
              </a:rPr>
              <a:t>hradit vybavení místností</a:t>
            </a:r>
            <a:r>
              <a:rPr lang="cs-CZ" sz="1800" dirty="false" smtClean="false">
                <a:solidFill>
                  <a:srgbClr val="084A8B"/>
                </a:solidFill>
              </a:rPr>
              <a:t>, hračky, </a:t>
            </a:r>
            <a:r>
              <a:rPr lang="cs-CZ" sz="1800" dirty="false">
                <a:solidFill>
                  <a:srgbClr val="084A8B"/>
                </a:solidFill>
              </a:rPr>
              <a:t>stravování </a:t>
            </a:r>
            <a:r>
              <a:rPr lang="cs-CZ" sz="1800" dirty="false" smtClean="false">
                <a:solidFill>
                  <a:srgbClr val="084A8B"/>
                </a:solidFill>
              </a:rPr>
              <a:t>atd.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Jiné náklady </a:t>
            </a:r>
            <a:r>
              <a:rPr lang="cs-CZ" dirty="false" smtClean="false"/>
              <a:t>CS nezbytné </a:t>
            </a:r>
            <a:r>
              <a:rPr lang="cs-CZ" sz="1800" dirty="false" smtClean="false">
                <a:solidFill>
                  <a:srgbClr val="084A8B"/>
                </a:solidFill>
              </a:rPr>
              <a:t>pro </a:t>
            </a:r>
            <a:r>
              <a:rPr lang="cs-CZ" sz="1800" dirty="false">
                <a:solidFill>
                  <a:srgbClr val="084A8B"/>
                </a:solidFill>
              </a:rPr>
              <a:t>realizování jejich aktivit – prohlídka zdravotní způsobilosti (např. v potravinářství), výpis z rejstříku trestů (např. práce v bezpečnostní agentuře), živnostenský list apod</a:t>
            </a:r>
            <a:r>
              <a:rPr lang="cs-CZ" sz="1800" dirty="false" smtClean="false">
                <a:solidFill>
                  <a:srgbClr val="084A8B"/>
                </a:solidFill>
              </a:rPr>
              <a:t>.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err="true" smtClean="false">
                <a:solidFill>
                  <a:srgbClr val="084A8B"/>
                </a:solidFill>
              </a:rPr>
              <a:t>Mentoring</a:t>
            </a:r>
            <a:r>
              <a:rPr lang="cs-CZ" sz="1800" dirty="false" smtClean="false">
                <a:solidFill>
                  <a:srgbClr val="084A8B"/>
                </a:solidFill>
              </a:rPr>
              <a:t> z kapitoly Osobní náklady, Nákup služeb či Přímá podpora; </a:t>
            </a:r>
            <a:r>
              <a:rPr lang="cs-CZ" sz="1800" b="true" dirty="false" smtClean="false">
                <a:solidFill>
                  <a:srgbClr val="084A8B"/>
                </a:solidFill>
              </a:rPr>
              <a:t>nezakládá veřejnou podporu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>
                <a:solidFill>
                  <a:srgbClr val="084A8B"/>
                </a:solidFill>
              </a:rPr>
              <a:t>Příspěvek na zapracování </a:t>
            </a:r>
            <a:r>
              <a:rPr lang="cs-CZ" sz="1800" b="true" dirty="false" smtClean="false">
                <a:solidFill>
                  <a:srgbClr val="084A8B"/>
                </a:solidFill>
              </a:rPr>
              <a:t>NENÍ</a:t>
            </a:r>
            <a:r>
              <a:rPr lang="cs-CZ" sz="1800" dirty="false" smtClean="false">
                <a:solidFill>
                  <a:srgbClr val="084A8B"/>
                </a:solidFill>
              </a:rPr>
              <a:t> uznatelným výdajem</a:t>
            </a:r>
            <a:endParaRPr lang="cs-CZ" sz="1800" dirty="false">
              <a:solidFill>
                <a:srgbClr val="084A8B"/>
              </a:solidFill>
            </a:endParaRP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  <a:p>
            <a:pPr marL="447675" lvl="3" indent="0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None/>
            </a:pPr>
            <a:r>
              <a:rPr lang="cs-CZ" sz="1800" dirty="false" smtClean="false">
                <a:solidFill>
                  <a:srgbClr val="084A8B"/>
                </a:solidFill>
              </a:rPr>
              <a:t>. </a:t>
            </a:r>
          </a:p>
          <a:p>
            <a:pPr marL="0" lvl="0" indent="0">
              <a:buNone/>
            </a:pPr>
            <a:endParaRPr lang="cs-CZ" sz="1600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121085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Nepřímé náklady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5544616"/>
          </a:xfrm>
        </p:spPr>
        <p:txBody>
          <a:bodyPr/>
          <a:lstStyle/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dirty="false"/>
              <a:t>Projekty podpořené v této výzvě aplikují NN, základní podíl NN je 25 % z PN. 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Pro </a:t>
            </a:r>
            <a:r>
              <a:rPr lang="cs-CZ" dirty="false"/>
              <a:t>projekty, u nichž podstatná většina nákladů vznikne formou nákupu služeb od externích dodavatelů, je procento sníženo</a:t>
            </a:r>
            <a:r>
              <a:rPr lang="cs-CZ" dirty="false" smtClean="false"/>
              <a:t>: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 smtClean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 smtClean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cs-CZ" sz="1800" dirty="false" smtClean="false"/>
              <a:t>Podrobná </a:t>
            </a:r>
            <a:r>
              <a:rPr lang="cs-CZ" sz="1800" dirty="false"/>
              <a:t>specifikace NN viz Specifická pravidla pro žadatele a příjemce (kapitola 6.4) a pomůcka k identifikaci PN a NN viz </a:t>
            </a:r>
            <a:r>
              <a:rPr lang="cs-CZ" sz="1800" dirty="false">
                <a:hlinkClick r:id="rId2"/>
              </a:rPr>
              <a:t>https://www.esfcr.cz/pravidla-pro-zadatele-a-prijemce-opz/-/dokument/797894</a:t>
            </a:r>
            <a:endParaRPr lang="cs-CZ" sz="1800" b="true" dirty="false"/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490460317"/>
              </p:ext>
            </p:extLst>
          </p:nvPr>
        </p:nvGraphicFramePr>
        <p:xfrm>
          <a:off x="683568" y="2852936"/>
          <a:ext cx="6552728" cy="196477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09376"/>
                <a:gridCol w="3843352"/>
              </a:tblGrid>
              <a:tr h="632952"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200" dirty="false">
                          <a:effectLst/>
                        </a:rPr>
                        <a:t>Podíl nákupu služeb na celkových </a:t>
                      </a:r>
                      <a:r>
                        <a:rPr lang="cs-CZ" sz="1200" dirty="false" smtClean="false">
                          <a:effectLst/>
                        </a:rPr>
                        <a:t>PN </a:t>
                      </a:r>
                      <a:r>
                        <a:rPr lang="cs-CZ" sz="1200" dirty="false">
                          <a:effectLst/>
                        </a:rPr>
                        <a:t>projektu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200" dirty="false">
                          <a:effectLst/>
                        </a:rPr>
                        <a:t>Snížení podílu </a:t>
                      </a:r>
                      <a:r>
                        <a:rPr lang="cs-CZ" sz="1200" dirty="false" smtClean="false">
                          <a:effectLst/>
                        </a:rPr>
                        <a:t>NN oproti </a:t>
                      </a:r>
                      <a:r>
                        <a:rPr lang="cs-CZ" sz="1200" dirty="false">
                          <a:effectLst/>
                        </a:rPr>
                        <a:t>výše </a:t>
                      </a:r>
                      <a:r>
                        <a:rPr lang="cs-CZ" sz="1200" dirty="false" smtClean="false">
                          <a:effectLst/>
                        </a:rPr>
                        <a:t>uvedenému</a:t>
                      </a:r>
                      <a:r>
                        <a:rPr lang="cs-CZ" sz="1200" baseline="0" dirty="false" smtClean="false">
                          <a:effectLst/>
                        </a:rPr>
                        <a:t> procentu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3152"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Do 60 % včetně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Platí základní podíly nepřímých nákladů </a:t>
                      </a:r>
                      <a:endParaRPr lang="cs-CZ" sz="16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98617"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Více než 60 % a méně než 90 %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Snížení na 3/5 (60 %) základního podílu, tj. 15 %, 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30054"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90 % a výše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Aft>
                          <a:spcPts val="0"/>
                        </a:spcAft>
                      </a:pPr>
                      <a:r>
                        <a:rPr lang="cs-CZ" sz="1600" dirty="false">
                          <a:effectLst/>
                        </a:rPr>
                        <a:t>Snížení na 1/5 (20 %) základního podílu, tj. 5 %, </a:t>
                      </a:r>
                      <a:endParaRPr lang="cs-CZ" sz="16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53851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build="allAtOnce" spid="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-6052"/>
            <a:ext cx="8784976" cy="1058788"/>
          </a:xfrm>
        </p:spPr>
        <p:txBody>
          <a:bodyPr/>
          <a:lstStyle/>
          <a:p>
            <a:pPr algn="ctr"/>
            <a:r>
              <a:rPr lang="cs-CZ" sz="3000" dirty="false" smtClean="false"/>
              <a:t>nepřímé náklady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44824"/>
            <a:ext cx="8064000" cy="4203168"/>
          </a:xfrm>
        </p:spPr>
        <p:txBody>
          <a:bodyPr/>
          <a:lstStyle/>
          <a:p>
            <a:pPr marL="0" lvl="3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dirty="false"/>
              <a:t>Položky zahrnované do </a:t>
            </a:r>
            <a:r>
              <a:rPr lang="cs-CZ" sz="2400" dirty="false" smtClean="false"/>
              <a:t>NN nemohou </a:t>
            </a:r>
            <a:r>
              <a:rPr lang="cs-CZ" sz="2400" dirty="false"/>
              <a:t>být vykazovány v rámci </a:t>
            </a:r>
            <a:r>
              <a:rPr lang="cs-CZ" sz="2400" dirty="false" smtClean="false"/>
              <a:t>PN projektu</a:t>
            </a:r>
            <a:r>
              <a:rPr lang="cs-CZ" sz="2400" dirty="false"/>
              <a:t>: 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Administrativa</a:t>
            </a:r>
            <a:r>
              <a:rPr lang="cs-CZ" b="true" dirty="false"/>
              <a:t>, řízení projektu </a:t>
            </a:r>
            <a:r>
              <a:rPr lang="cs-CZ" dirty="false"/>
              <a:t>(včetně finančního), účetnictví, personalistika komunikační a informační opatření, občerstvení a stravování (jak cílové skupiny, tak realizačního týmu) a podpůrné procesy pro provoz projektu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zpracování </a:t>
            </a:r>
            <a:r>
              <a:rPr lang="cs-CZ" sz="1800" dirty="false">
                <a:solidFill>
                  <a:srgbClr val="084A8B"/>
                </a:solidFill>
              </a:rPr>
              <a:t>zpráv o realizaci projektu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personalistika</a:t>
            </a:r>
            <a:endParaRPr lang="cs-CZ" sz="1800" dirty="false">
              <a:solidFill>
                <a:srgbClr val="084A8B"/>
              </a:solidFill>
            </a:endParaRP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administrativní </a:t>
            </a:r>
            <a:r>
              <a:rPr lang="cs-CZ" sz="1800" dirty="false">
                <a:solidFill>
                  <a:srgbClr val="084A8B"/>
                </a:solidFill>
              </a:rPr>
              <a:t>činnosti spojené s výběrem dodavatele  atd.    </a:t>
            </a:r>
          </a:p>
          <a:p>
            <a:pPr marL="917575" lvl="3" indent="-469900">
              <a:lnSpc>
                <a:spcPct val="150000"/>
              </a:lnSpc>
              <a:spcAft>
                <a:spcPts val="600"/>
              </a:spcAft>
              <a:buClr>
                <a:srgbClr val="92D050"/>
              </a:buClr>
              <a:buNone/>
            </a:pPr>
            <a:r>
              <a:rPr lang="cs-CZ" sz="1800" dirty="false">
                <a:solidFill>
                  <a:srgbClr val="084A8B"/>
                </a:solidFill>
              </a:rPr>
              <a:t> </a:t>
            </a:r>
            <a:r>
              <a:rPr lang="cs-CZ" sz="1800" dirty="false" smtClean="false">
                <a:solidFill>
                  <a:srgbClr val="084A8B"/>
                </a:solidFill>
              </a:rPr>
              <a:t>         </a:t>
            </a:r>
            <a:endParaRPr lang="cs-CZ" sz="1600" dirty="false"/>
          </a:p>
          <a:p>
            <a:endParaRPr lang="cs-CZ" sz="1600" dirty="false" smtClean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49397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 smtClean="false"/>
              <a:t>nepřímé </a:t>
            </a:r>
            <a:r>
              <a:rPr lang="cs-CZ" sz="3000" dirty="false"/>
              <a:t>náklady </a:t>
            </a:r>
            <a:r>
              <a:rPr lang="cs-CZ" sz="3000" dirty="false" smtClean="false"/>
              <a:t>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000" cy="5328592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Osobní náklady - </a:t>
            </a:r>
            <a:r>
              <a:rPr lang="cs-CZ" dirty="false" smtClean="false"/>
              <a:t>pro </a:t>
            </a:r>
            <a:r>
              <a:rPr lang="cs-CZ" dirty="false"/>
              <a:t>zařazení do </a:t>
            </a:r>
            <a:r>
              <a:rPr lang="cs-CZ" dirty="false" smtClean="false"/>
              <a:t>NN je </a:t>
            </a:r>
            <a:r>
              <a:rPr lang="cs-CZ" dirty="false"/>
              <a:t>rozhodující, že daný pracovník: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>
                <a:solidFill>
                  <a:srgbClr val="084A8B"/>
                </a:solidFill>
              </a:rPr>
              <a:t>nepracuje přímo s cílovou skupinou projektu </a:t>
            </a:r>
            <a:r>
              <a:rPr lang="cs-CZ" sz="1800" dirty="false" smtClean="false">
                <a:solidFill>
                  <a:srgbClr val="084A8B"/>
                </a:solidFill>
              </a:rPr>
              <a:t> </a:t>
            </a:r>
            <a:endParaRPr lang="cs-CZ" sz="1800" dirty="false">
              <a:solidFill>
                <a:srgbClr val="084A8B"/>
              </a:solidFill>
            </a:endParaRP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>
                <a:solidFill>
                  <a:srgbClr val="084A8B"/>
                </a:solidFill>
              </a:rPr>
              <a:t>nezajišťuje výstup, který je určen k přímému využití cílovou skupinou projektu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>
                <a:solidFill>
                  <a:srgbClr val="084A8B"/>
                </a:solidFill>
              </a:rPr>
              <a:t>není relevantní, zda jsou tyto činnosti zajištěny s využitím zaměstnanců příjemce či partnera nebo některého z jejich dodavatelů</a:t>
            </a:r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v </a:t>
            </a:r>
            <a:r>
              <a:rPr lang="cs-CZ" sz="1800" dirty="false">
                <a:solidFill>
                  <a:srgbClr val="084A8B"/>
                </a:solidFill>
              </a:rPr>
              <a:t>žádosti o dotaci musí být popsány i pozice RT, jež jsou hrazené z NN (nutné pro věcné hodnocení</a:t>
            </a:r>
            <a:r>
              <a:rPr lang="cs-CZ" sz="1800" dirty="false" smtClean="false">
                <a:solidFill>
                  <a:srgbClr val="084A8B"/>
                </a:solidFill>
              </a:rPr>
              <a:t>), </a:t>
            </a:r>
            <a:r>
              <a:rPr lang="cs-CZ" sz="1800" dirty="false">
                <a:solidFill>
                  <a:srgbClr val="084A8B"/>
                </a:solidFill>
              </a:rPr>
              <a:t>včetně úvazků.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Cestovní </a:t>
            </a:r>
            <a:r>
              <a:rPr lang="cs-CZ" b="true" dirty="false"/>
              <a:t>náhrady </a:t>
            </a:r>
            <a:r>
              <a:rPr lang="cs-CZ" dirty="false"/>
              <a:t>spojené s pracovními cestami </a:t>
            </a:r>
            <a:r>
              <a:rPr lang="cs-CZ" dirty="false" smtClean="false"/>
              <a:t>RT</a:t>
            </a:r>
            <a:endParaRPr lang="cs-CZ" dirty="false"/>
          </a:p>
          <a:p>
            <a:pPr marL="684000" lvl="4" indent="-432000" algn="just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96640012"/>
      </p:ext>
    </p:extLst>
  </p:cSld>
  <p:clrMapOvr>
    <a:masterClrMapping/>
  </p:clrMapOvr>
  <p:transition>
    <p:cut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0"/>
            <a:ext cx="8496008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nepřímé náklady 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280920" cy="5256584"/>
          </a:xfrm>
        </p:spPr>
        <p:txBody>
          <a:bodyPr/>
          <a:lstStyle/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Spotřební </a:t>
            </a:r>
            <a:r>
              <a:rPr lang="cs-CZ" b="true" dirty="false"/>
              <a:t>materiál, zařízení a vybavení </a:t>
            </a:r>
            <a:endParaRPr lang="cs-CZ" b="true" dirty="false" smtClean="false"/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>
                <a:solidFill>
                  <a:srgbClr val="084A8B"/>
                </a:solidFill>
              </a:rPr>
              <a:t>náklady </a:t>
            </a:r>
            <a:r>
              <a:rPr lang="cs-CZ" sz="1800" dirty="false" smtClean="false">
                <a:solidFill>
                  <a:srgbClr val="084A8B"/>
                </a:solidFill>
              </a:rPr>
              <a:t>na nákup </a:t>
            </a:r>
            <a:r>
              <a:rPr lang="cs-CZ" sz="1800" dirty="false">
                <a:solidFill>
                  <a:srgbClr val="084A8B"/>
                </a:solidFill>
              </a:rPr>
              <a:t>papírů, psacích potřeb, nosičů pro záznam dat, čisticích </a:t>
            </a:r>
            <a:r>
              <a:rPr lang="cs-CZ" sz="1800" dirty="false" smtClean="false">
                <a:solidFill>
                  <a:srgbClr val="084A8B"/>
                </a:solidFill>
              </a:rPr>
              <a:t>prostředků,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nákup </a:t>
            </a:r>
            <a:r>
              <a:rPr lang="cs-CZ" sz="1800" dirty="false">
                <a:solidFill>
                  <a:srgbClr val="084A8B"/>
                </a:solidFill>
              </a:rPr>
              <a:t>zařízení a vybavení a spotřebního </a:t>
            </a:r>
            <a:r>
              <a:rPr lang="cs-CZ" sz="1800" dirty="false" smtClean="false">
                <a:solidFill>
                  <a:srgbClr val="084A8B"/>
                </a:solidFill>
              </a:rPr>
              <a:t>materiálu pro </a:t>
            </a:r>
            <a:r>
              <a:rPr lang="cs-CZ" sz="1800" dirty="false">
                <a:solidFill>
                  <a:srgbClr val="084A8B"/>
                </a:solidFill>
              </a:rPr>
              <a:t>zajištění povinných i nepovinných činností </a:t>
            </a:r>
            <a:r>
              <a:rPr lang="cs-CZ" sz="1800" b="true" dirty="false">
                <a:solidFill>
                  <a:srgbClr val="084A8B"/>
                </a:solidFill>
              </a:rPr>
              <a:t>v oblasti informování a komunikace</a:t>
            </a:r>
            <a:r>
              <a:rPr lang="cs-CZ" sz="1800" dirty="false">
                <a:solidFill>
                  <a:srgbClr val="084A8B"/>
                </a:solidFill>
              </a:rPr>
              <a:t> o projektu </a:t>
            </a:r>
            <a:endParaRPr lang="cs-CZ" sz="1800" dirty="false" smtClean="false">
              <a:solidFill>
                <a:srgbClr val="084A8B"/>
              </a:solidFill>
            </a:endParaRP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false" smtClean="false">
                <a:solidFill>
                  <a:srgbClr val="084A8B"/>
                </a:solidFill>
              </a:rPr>
              <a:t>pro </a:t>
            </a:r>
            <a:r>
              <a:rPr lang="cs-CZ" sz="1800" dirty="false">
                <a:solidFill>
                  <a:srgbClr val="084A8B"/>
                </a:solidFill>
              </a:rPr>
              <a:t>pracovní pozice, jejichž osobní náklady jsou hrazeny z </a:t>
            </a:r>
            <a:r>
              <a:rPr lang="cs-CZ" sz="1800" dirty="false" smtClean="false">
                <a:solidFill>
                  <a:srgbClr val="084A8B"/>
                </a:solidFill>
              </a:rPr>
              <a:t>NN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Prostory </a:t>
            </a:r>
            <a:r>
              <a:rPr lang="cs-CZ" b="true" dirty="false"/>
              <a:t>pro </a:t>
            </a:r>
            <a:r>
              <a:rPr lang="cs-CZ" b="true" dirty="false" smtClean="false"/>
              <a:t>realizaci 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b="true" dirty="false" smtClean="false"/>
              <a:t>nájemné</a:t>
            </a:r>
            <a:r>
              <a:rPr lang="cs-CZ" sz="1800" dirty="false" smtClean="false"/>
              <a:t> za prostory využívané k </a:t>
            </a:r>
            <a:r>
              <a:rPr lang="cs-CZ" sz="1800" b="true" dirty="false" smtClean="false"/>
              <a:t>administraci</a:t>
            </a:r>
            <a:r>
              <a:rPr lang="cs-CZ" sz="1800" dirty="false" smtClean="false"/>
              <a:t> projektu, </a:t>
            </a:r>
          </a:p>
          <a:p>
            <a:pPr marL="684000" lvl="4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b="true" dirty="false" smtClean="false"/>
              <a:t>energie</a:t>
            </a:r>
            <a:r>
              <a:rPr lang="cs-CZ" sz="1800" b="true" dirty="false"/>
              <a:t>, vodné a stočné </a:t>
            </a:r>
            <a:r>
              <a:rPr lang="cs-CZ" sz="1800" dirty="false"/>
              <a:t>jak v kancelářích projektu, tak v prostorech pro realizaci projektu (práci s cílovou skupinou</a:t>
            </a:r>
            <a:r>
              <a:rPr lang="cs-CZ" sz="1800" dirty="false" smtClean="false"/>
              <a:t>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Ostatní </a:t>
            </a:r>
            <a:r>
              <a:rPr lang="cs-CZ" b="true" dirty="false"/>
              <a:t>provozní výdaje  </a:t>
            </a:r>
            <a:r>
              <a:rPr lang="cs-CZ" dirty="false"/>
              <a:t>(např. internet, poštovné, dopravné, balné,    bankovní poplatky, notářské poplatky apod.)</a:t>
            </a:r>
          </a:p>
          <a:p>
            <a:pPr marL="432000" lvl="3" indent="-43200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b="true" dirty="false"/>
          </a:p>
          <a:p>
            <a:pPr marL="252000" lvl="4" indent="0" algn="just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endParaRPr lang="cs-CZ" sz="18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6936078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/>
              <a:t>Představení výzvy </a:t>
            </a:r>
            <a:r>
              <a:rPr lang="cs-CZ" sz="3000" dirty="false" smtClean="false"/>
              <a:t>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256584"/>
          </a:xfrm>
        </p:spPr>
        <p:txBody>
          <a:bodyPr/>
          <a:lstStyle/>
          <a:p>
            <a:pPr lvl="1">
              <a:spcBef>
                <a:spcPts val="0"/>
              </a:spcBef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b="true" dirty="false">
                <a:solidFill>
                  <a:srgbClr val="084A8B"/>
                </a:solidFill>
              </a:rPr>
              <a:t>Území dopadu </a:t>
            </a:r>
            <a:endParaRPr lang="cs-CZ" b="true" dirty="false" smtClean="false">
              <a:solidFill>
                <a:srgbClr val="084A8B"/>
              </a:solidFill>
            </a:endParaRPr>
          </a:p>
          <a:p>
            <a:pPr marL="714375" lvl="1" indent="0" algn="just">
              <a:spcBef>
                <a:spcPts val="0"/>
              </a:spcBef>
              <a:buClr>
                <a:srgbClr val="5FBBF5"/>
              </a:buClr>
              <a:buNone/>
            </a:pPr>
            <a:r>
              <a:rPr lang="cs-CZ" dirty="false" smtClean="false">
                <a:solidFill>
                  <a:srgbClr val="084A8B"/>
                </a:solidFill>
              </a:rPr>
              <a:t>celá </a:t>
            </a:r>
            <a:r>
              <a:rPr lang="cs-CZ" dirty="false">
                <a:solidFill>
                  <a:srgbClr val="084A8B"/>
                </a:solidFill>
              </a:rPr>
              <a:t>ČR </a:t>
            </a:r>
            <a:r>
              <a:rPr lang="cs-CZ" b="true" dirty="false">
                <a:solidFill>
                  <a:srgbClr val="084A8B"/>
                </a:solidFill>
              </a:rPr>
              <a:t>bez </a:t>
            </a:r>
            <a:r>
              <a:rPr lang="cs-CZ" b="true" dirty="false" smtClean="false">
                <a:solidFill>
                  <a:srgbClr val="084A8B"/>
                </a:solidFill>
              </a:rPr>
              <a:t>Prahy, </a:t>
            </a:r>
            <a:r>
              <a:rPr lang="cs-CZ" dirty="false" smtClean="false">
                <a:solidFill>
                  <a:srgbClr val="084A8B"/>
                </a:solidFill>
              </a:rPr>
              <a:t>vybrané území/kraj/region působnosti paktu zaměstnanosti, k němuž je </a:t>
            </a:r>
            <a:r>
              <a:rPr lang="cs-CZ" dirty="false">
                <a:solidFill>
                  <a:srgbClr val="084A8B"/>
                </a:solidFill>
              </a:rPr>
              <a:t>vázána cílová </a:t>
            </a:r>
            <a:r>
              <a:rPr lang="cs-CZ" dirty="false" smtClean="false">
                <a:solidFill>
                  <a:srgbClr val="084A8B"/>
                </a:solidFill>
              </a:rPr>
              <a:t>skupina</a:t>
            </a:r>
          </a:p>
          <a:p>
            <a:pPr marL="414000" lvl="1" indent="0">
              <a:spcBef>
                <a:spcPts val="0"/>
              </a:spcBef>
              <a:buClr>
                <a:srgbClr val="5FBBF5"/>
              </a:buClr>
              <a:buNone/>
            </a:pPr>
            <a:endParaRPr lang="cs-CZ" dirty="false" smtClean="false">
              <a:solidFill>
                <a:srgbClr val="084A8B"/>
              </a:solidFill>
            </a:endParaRPr>
          </a:p>
          <a:p>
            <a:pPr lvl="1">
              <a:spcBef>
                <a:spcPts val="0"/>
              </a:spcBef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b="true" dirty="false">
                <a:solidFill>
                  <a:srgbClr val="084A8B"/>
                </a:solidFill>
              </a:rPr>
              <a:t>Místo realizace </a:t>
            </a:r>
            <a:endParaRPr lang="cs-CZ" b="true" dirty="false" smtClean="false">
              <a:solidFill>
                <a:srgbClr val="084A8B"/>
              </a:solidFill>
            </a:endParaRPr>
          </a:p>
          <a:p>
            <a:pPr marL="714375" lvl="1" indent="0" algn="just">
              <a:spcBef>
                <a:spcPts val="0"/>
              </a:spcBef>
              <a:buClr>
                <a:srgbClr val="5FBBF5"/>
              </a:buClr>
              <a:buNone/>
            </a:pPr>
            <a:r>
              <a:rPr lang="cs-CZ" dirty="false" smtClean="false">
                <a:solidFill>
                  <a:srgbClr val="084A8B"/>
                </a:solidFill>
              </a:rPr>
              <a:t>celá </a:t>
            </a:r>
            <a:r>
              <a:rPr lang="cs-CZ" dirty="false">
                <a:solidFill>
                  <a:srgbClr val="084A8B"/>
                </a:solidFill>
              </a:rPr>
              <a:t>ČR (místo, na kterém jsou realizovány aktivity ve prospěch cílových skupin</a:t>
            </a:r>
            <a:r>
              <a:rPr lang="cs-CZ" dirty="false" smtClean="false">
                <a:solidFill>
                  <a:srgbClr val="084A8B"/>
                </a:solidFill>
              </a:rPr>
              <a:t>) – může být i mimo kraj paktu, zaměstnávat lze i v Praze</a:t>
            </a:r>
          </a:p>
          <a:p>
            <a:pPr marL="714375" lvl="1" indent="0" algn="just">
              <a:spcBef>
                <a:spcPts val="0"/>
              </a:spcBef>
              <a:buClr>
                <a:srgbClr val="5FBBF5"/>
              </a:buClr>
              <a:buNone/>
            </a:pPr>
            <a:endParaRPr lang="cs-CZ" dirty="false" smtClean="false">
              <a:solidFill>
                <a:srgbClr val="084A8B"/>
              </a:solidFill>
            </a:endParaRPr>
          </a:p>
          <a:p>
            <a:pPr marL="714375" lvl="1" indent="0" algn="just">
              <a:spcBef>
                <a:spcPts val="0"/>
              </a:spcBef>
              <a:buClr>
                <a:srgbClr val="5FBBF5"/>
              </a:buClr>
              <a:buNone/>
            </a:pPr>
            <a:endParaRPr lang="cs-CZ" dirty="false">
              <a:solidFill>
                <a:srgbClr val="084A8B"/>
              </a:solidFill>
            </a:endParaRPr>
          </a:p>
          <a:p>
            <a:pPr lvl="1">
              <a:spcBef>
                <a:spcPts val="0"/>
              </a:spcBef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b="true" dirty="false">
                <a:solidFill>
                  <a:srgbClr val="084A8B"/>
                </a:solidFill>
              </a:rPr>
              <a:t>V každém kraji je </a:t>
            </a:r>
            <a:r>
              <a:rPr lang="cs-CZ" b="true" dirty="false" smtClean="false">
                <a:solidFill>
                  <a:srgbClr val="084A8B"/>
                </a:solidFill>
              </a:rPr>
              <a:t>oprávněným žadatelem </a:t>
            </a:r>
            <a:r>
              <a:rPr lang="cs-CZ" b="true" dirty="false">
                <a:solidFill>
                  <a:srgbClr val="084A8B"/>
                </a:solidFill>
              </a:rPr>
              <a:t>pouze jeden </a:t>
            </a:r>
            <a:r>
              <a:rPr lang="cs-CZ" b="true" dirty="false" smtClean="false">
                <a:solidFill>
                  <a:srgbClr val="084A8B"/>
                </a:solidFill>
              </a:rPr>
              <a:t>subjekt.</a:t>
            </a:r>
            <a:r>
              <a:rPr lang="cs-CZ" dirty="false"/>
              <a:t> Žadatel může v rámci této výzvy předložit </a:t>
            </a:r>
            <a:r>
              <a:rPr lang="cs-CZ" b="true" dirty="false"/>
              <a:t>maximálně dvě odlišně zaměřené</a:t>
            </a:r>
            <a:r>
              <a:rPr lang="cs-CZ" dirty="false"/>
              <a:t> </a:t>
            </a:r>
            <a:r>
              <a:rPr lang="cs-CZ" b="true" dirty="false"/>
              <a:t>projektové žádosti. </a:t>
            </a:r>
            <a:r>
              <a:rPr lang="cs-CZ" dirty="false"/>
              <a:t>Projekty jednoho žadatele se musí věcně odlišovat (tj. tím, co a pro jaké cílové skupiny v nich má probíhat).</a:t>
            </a:r>
          </a:p>
          <a:p>
            <a:pPr lvl="1">
              <a:spcBef>
                <a:spcPts val="0"/>
              </a:spcBef>
              <a:buClr>
                <a:srgbClr val="5FBBF5"/>
              </a:buClr>
              <a:buFont typeface="Wingdings" panose="05000000000000000000" pitchFamily="2" charset="2"/>
              <a:buChar char="l"/>
            </a:pPr>
            <a:endParaRPr lang="cs-CZ" b="true" dirty="false">
              <a:solidFill>
                <a:srgbClr val="084A8B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6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80269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Upozornění na možné CHYBY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340768"/>
            <a:ext cx="8568056" cy="4779232"/>
          </a:xfrm>
        </p:spPr>
        <p:txBody>
          <a:bodyPr/>
          <a:lstStyle/>
          <a:p>
            <a:r>
              <a:rPr lang="cs-CZ" sz="2000" dirty="false" smtClean="false">
                <a:solidFill>
                  <a:srgbClr val="084A8B"/>
                </a:solidFill>
              </a:rPr>
              <a:t>Nedodržení </a:t>
            </a:r>
            <a:r>
              <a:rPr lang="cs-CZ" sz="2000" dirty="false">
                <a:solidFill>
                  <a:srgbClr val="084A8B"/>
                </a:solidFill>
              </a:rPr>
              <a:t>max. </a:t>
            </a:r>
            <a:r>
              <a:rPr lang="cs-CZ" sz="2000" b="true" dirty="false">
                <a:solidFill>
                  <a:srgbClr val="084A8B"/>
                </a:solidFill>
              </a:rPr>
              <a:t>obvyklých cen, mezd/platů </a:t>
            </a:r>
            <a:r>
              <a:rPr lang="cs-CZ" sz="2000" dirty="false">
                <a:solidFill>
                  <a:srgbClr val="084A8B"/>
                </a:solidFill>
              </a:rPr>
              <a:t>v </a:t>
            </a:r>
            <a:r>
              <a:rPr lang="cs-CZ" sz="2000" dirty="false" smtClean="false">
                <a:solidFill>
                  <a:srgbClr val="084A8B"/>
                </a:solidFill>
              </a:rPr>
              <a:t>rozpočtu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b="true" dirty="false" smtClean="false">
                <a:solidFill>
                  <a:srgbClr val="084A8B"/>
                </a:solidFill>
              </a:rPr>
              <a:t>Nadhodnocení</a:t>
            </a:r>
            <a:r>
              <a:rPr lang="cs-CZ" sz="2000" dirty="false" smtClean="false">
                <a:solidFill>
                  <a:srgbClr val="084A8B"/>
                </a:solidFill>
              </a:rPr>
              <a:t> </a:t>
            </a:r>
            <a:r>
              <a:rPr lang="cs-CZ" sz="2000" dirty="false">
                <a:solidFill>
                  <a:srgbClr val="084A8B"/>
                </a:solidFill>
              </a:rPr>
              <a:t>položek v rozpočtu – např. nájmů, cen kurzů, osobních nákladů atd.</a:t>
            </a:r>
          </a:p>
          <a:p>
            <a:r>
              <a:rPr lang="cs-CZ" sz="2000" dirty="false" smtClean="false">
                <a:solidFill>
                  <a:srgbClr val="084A8B"/>
                </a:solidFill>
              </a:rPr>
              <a:t>Zařazení </a:t>
            </a:r>
            <a:r>
              <a:rPr lang="cs-CZ" sz="2000" b="true" dirty="false" smtClean="false">
                <a:solidFill>
                  <a:srgbClr val="084A8B"/>
                </a:solidFill>
              </a:rPr>
              <a:t>NN</a:t>
            </a:r>
            <a:r>
              <a:rPr lang="cs-CZ" sz="2000" dirty="false" smtClean="false">
                <a:solidFill>
                  <a:srgbClr val="084A8B"/>
                </a:solidFill>
              </a:rPr>
              <a:t> do PN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dirty="false" smtClean="false">
                <a:solidFill>
                  <a:srgbClr val="084A8B"/>
                </a:solidFill>
              </a:rPr>
              <a:t>Nepřiměřenost výdaje (nedodržení </a:t>
            </a:r>
            <a:r>
              <a:rPr lang="cs-CZ" sz="2000" dirty="false">
                <a:solidFill>
                  <a:srgbClr val="084A8B"/>
                </a:solidFill>
              </a:rPr>
              <a:t>optimálního vztahu mezi hospodárností, účelností a  </a:t>
            </a:r>
            <a:r>
              <a:rPr lang="cs-CZ" sz="2000" dirty="false" smtClean="false">
                <a:solidFill>
                  <a:srgbClr val="084A8B"/>
                </a:solidFill>
              </a:rPr>
              <a:t>efektivností)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dirty="false" smtClean="false">
                <a:solidFill>
                  <a:srgbClr val="084A8B"/>
                </a:solidFill>
              </a:rPr>
              <a:t>Nejasná </a:t>
            </a:r>
            <a:r>
              <a:rPr lang="cs-CZ" sz="2000" b="true" dirty="false">
                <a:solidFill>
                  <a:srgbClr val="084A8B"/>
                </a:solidFill>
              </a:rPr>
              <a:t>provázanost aktivit </a:t>
            </a:r>
            <a:r>
              <a:rPr lang="cs-CZ" sz="2000" dirty="false">
                <a:solidFill>
                  <a:srgbClr val="084A8B"/>
                </a:solidFill>
              </a:rPr>
              <a:t>na </a:t>
            </a:r>
            <a:r>
              <a:rPr lang="cs-CZ" sz="2000" dirty="false" smtClean="false">
                <a:solidFill>
                  <a:srgbClr val="084A8B"/>
                </a:solidFill>
              </a:rPr>
              <a:t>rozpočet (každá položka rozpočtu musí být přiřaditelná k aktivitě projektu a musí být zdůvodněna). Neodůvodněné položky budou z rozpočtu kráceny. 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dirty="false" smtClean="false">
                <a:solidFill>
                  <a:srgbClr val="084A8B"/>
                </a:solidFill>
              </a:rPr>
              <a:t>Zařazení </a:t>
            </a:r>
            <a:r>
              <a:rPr lang="cs-CZ" sz="2000" b="true" dirty="false">
                <a:solidFill>
                  <a:srgbClr val="084A8B"/>
                </a:solidFill>
              </a:rPr>
              <a:t>stravného</a:t>
            </a:r>
            <a:r>
              <a:rPr lang="cs-CZ" sz="2000" dirty="false">
                <a:solidFill>
                  <a:srgbClr val="084A8B"/>
                </a:solidFill>
              </a:rPr>
              <a:t> do </a:t>
            </a:r>
            <a:r>
              <a:rPr lang="cs-CZ" sz="2000" dirty="false" smtClean="false">
                <a:solidFill>
                  <a:srgbClr val="084A8B"/>
                </a:solidFill>
              </a:rPr>
              <a:t>PN</a:t>
            </a:r>
            <a:endParaRPr lang="cs-CZ" sz="2000" dirty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60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3847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/>
              <a:t>Upozornění na možné </a:t>
            </a:r>
            <a:r>
              <a:rPr lang="cs-CZ" sz="3000" dirty="false" smtClean="false"/>
              <a:t>CHYBY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496048" cy="4320000"/>
          </a:xfrm>
        </p:spPr>
        <p:txBody>
          <a:bodyPr/>
          <a:lstStyle/>
          <a:p>
            <a:r>
              <a:rPr lang="cs-CZ" sz="2000" dirty="false" smtClean="false">
                <a:solidFill>
                  <a:srgbClr val="084A8B"/>
                </a:solidFill>
              </a:rPr>
              <a:t>Zařazení </a:t>
            </a:r>
            <a:r>
              <a:rPr lang="cs-CZ" sz="2000" dirty="false">
                <a:solidFill>
                  <a:srgbClr val="084A8B"/>
                </a:solidFill>
              </a:rPr>
              <a:t>veškerých </a:t>
            </a:r>
            <a:r>
              <a:rPr lang="cs-CZ" sz="2000" b="true" dirty="false">
                <a:solidFill>
                  <a:srgbClr val="084A8B"/>
                </a:solidFill>
              </a:rPr>
              <a:t>energií, vodného a stočného </a:t>
            </a:r>
            <a:r>
              <a:rPr lang="cs-CZ" sz="2000" dirty="false">
                <a:solidFill>
                  <a:srgbClr val="084A8B"/>
                </a:solidFill>
              </a:rPr>
              <a:t>do </a:t>
            </a:r>
            <a:r>
              <a:rPr lang="cs-CZ" sz="2000" dirty="false" smtClean="false">
                <a:solidFill>
                  <a:srgbClr val="084A8B"/>
                </a:solidFill>
              </a:rPr>
              <a:t>PN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dirty="false" smtClean="false">
                <a:solidFill>
                  <a:srgbClr val="084A8B"/>
                </a:solidFill>
              </a:rPr>
              <a:t>Zařazení </a:t>
            </a:r>
            <a:r>
              <a:rPr lang="cs-CZ" sz="2000" b="true" dirty="false">
                <a:solidFill>
                  <a:srgbClr val="084A8B"/>
                </a:solidFill>
              </a:rPr>
              <a:t>členů </a:t>
            </a:r>
            <a:r>
              <a:rPr lang="cs-CZ" sz="2000" b="true" dirty="false" smtClean="false">
                <a:solidFill>
                  <a:srgbClr val="084A8B"/>
                </a:solidFill>
              </a:rPr>
              <a:t>RT</a:t>
            </a:r>
            <a:r>
              <a:rPr lang="cs-CZ" sz="2000" dirty="false" smtClean="false">
                <a:solidFill>
                  <a:srgbClr val="084A8B"/>
                </a:solidFill>
              </a:rPr>
              <a:t>, </a:t>
            </a:r>
            <a:r>
              <a:rPr lang="cs-CZ" sz="2000" dirty="false">
                <a:solidFill>
                  <a:srgbClr val="084A8B"/>
                </a:solidFill>
              </a:rPr>
              <a:t>kteří patří do </a:t>
            </a:r>
            <a:r>
              <a:rPr lang="cs-CZ" sz="2000" dirty="false" smtClean="false">
                <a:solidFill>
                  <a:srgbClr val="084A8B"/>
                </a:solidFill>
              </a:rPr>
              <a:t>NN, </a:t>
            </a:r>
            <a:r>
              <a:rPr lang="cs-CZ" sz="2000" dirty="false">
                <a:solidFill>
                  <a:srgbClr val="084A8B"/>
                </a:solidFill>
              </a:rPr>
              <a:t>do </a:t>
            </a:r>
            <a:r>
              <a:rPr lang="cs-CZ" sz="2000" dirty="false" smtClean="false">
                <a:solidFill>
                  <a:srgbClr val="084A8B"/>
                </a:solidFill>
              </a:rPr>
              <a:t>PN</a:t>
            </a:r>
            <a:endParaRPr lang="cs-CZ" sz="2000" dirty="false">
              <a:solidFill>
                <a:srgbClr val="084A8B"/>
              </a:solidFill>
            </a:endParaRPr>
          </a:p>
          <a:p>
            <a:r>
              <a:rPr lang="cs-CZ" sz="2000" dirty="false" smtClean="false">
                <a:solidFill>
                  <a:srgbClr val="084A8B"/>
                </a:solidFill>
              </a:rPr>
              <a:t>Překročení </a:t>
            </a:r>
            <a:r>
              <a:rPr lang="cs-CZ" sz="2000" b="true" dirty="false">
                <a:solidFill>
                  <a:srgbClr val="084A8B"/>
                </a:solidFill>
              </a:rPr>
              <a:t>úvazku 1</a:t>
            </a:r>
            <a:r>
              <a:rPr lang="cs-CZ" sz="2000" dirty="false">
                <a:solidFill>
                  <a:srgbClr val="084A8B"/>
                </a:solidFill>
              </a:rPr>
              <a:t> ( pozn. </a:t>
            </a:r>
            <a:r>
              <a:rPr lang="cs-CZ" sz="2000" dirty="false" smtClean="false">
                <a:solidFill>
                  <a:srgbClr val="084A8B"/>
                </a:solidFill>
              </a:rPr>
              <a:t>sčítají </a:t>
            </a:r>
            <a:r>
              <a:rPr lang="cs-CZ" sz="2000" dirty="false">
                <a:solidFill>
                  <a:srgbClr val="084A8B"/>
                </a:solidFill>
              </a:rPr>
              <a:t>se úvazky jak u příjemce, tak partnera projektu </a:t>
            </a:r>
            <a:r>
              <a:rPr lang="cs-CZ" sz="2000" dirty="false" smtClean="false">
                <a:solidFill>
                  <a:srgbClr val="084A8B"/>
                </a:solidFill>
              </a:rPr>
              <a:t>dohromady za projektové a neprojektové úvazky)</a:t>
            </a:r>
          </a:p>
          <a:p>
            <a:r>
              <a:rPr lang="cs-CZ" sz="2000" dirty="false" smtClean="false">
                <a:solidFill>
                  <a:srgbClr val="084A8B"/>
                </a:solidFill>
              </a:rPr>
              <a:t>Zařazení osob na hlídání dětí (což je v této výzvě doprovodným opatřením, ne hlavní aktivitou) do RT</a:t>
            </a:r>
            <a:endParaRPr lang="cs-CZ" sz="2000" dirty="false">
              <a:solidFill>
                <a:srgbClr val="084A8B"/>
              </a:solidFill>
            </a:endParaRPr>
          </a:p>
          <a:p>
            <a:endParaRPr lang="cs-CZ" dirty="false">
              <a:solidFill>
                <a:srgbClr val="92D05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61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3181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Daň z přidané hodnoty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 smtClean="false"/>
              <a:t>Plátce DPH – způsobilým výdajem je ta část DPH, u které dle zákona o DPH nemá plátce nárok na odpočet daně na vstupu.</a:t>
            </a:r>
          </a:p>
          <a:p>
            <a:pPr marL="0" indent="0">
              <a:buNone/>
            </a:pPr>
            <a:r>
              <a:rPr lang="cs-CZ" sz="2000" dirty="false" smtClean="false"/>
              <a:t> </a:t>
            </a:r>
          </a:p>
          <a:p>
            <a:r>
              <a:rPr lang="cs-CZ" sz="2000" dirty="false" smtClean="false"/>
              <a:t>Neplátce DPH – DPH je způsobilým výdajem.</a:t>
            </a:r>
          </a:p>
          <a:p>
            <a:pPr marL="0" indent="0">
              <a:buNone/>
            </a:pPr>
            <a:endParaRPr lang="cs-CZ" sz="2000" dirty="false" smtClean="false"/>
          </a:p>
          <a:p>
            <a:r>
              <a:rPr lang="cs-CZ" sz="2000" dirty="false" smtClean="false"/>
              <a:t>Pro oba případy musí platit, že DPH splňuje základní principy způsobilosti výdajů. </a:t>
            </a:r>
          </a:p>
          <a:p>
            <a:endParaRPr lang="cs-CZ" sz="1600" dirty="false" smtClean="false"/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62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04542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Veřejná podpora 1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 algn="just"/>
            <a:r>
              <a:rPr lang="cs-CZ" altLang="cs-CZ" sz="2000" dirty="false">
                <a:solidFill>
                  <a:srgbClr val="143F7E"/>
                </a:solidFill>
              </a:rPr>
              <a:t>Veřejná podpora – obecně problematika týkající se řešení podpory z dotací v podmínkách tržní soutěže.</a:t>
            </a:r>
          </a:p>
          <a:p>
            <a:pPr algn="just"/>
            <a:r>
              <a:rPr lang="cs-CZ" altLang="cs-CZ" sz="2000" dirty="false">
                <a:solidFill>
                  <a:srgbClr val="143F7E"/>
                </a:solidFill>
              </a:rPr>
              <a:t>Zdroje informací: </a:t>
            </a:r>
          </a:p>
          <a:p>
            <a:pPr marL="895350" lvl="1" indent="-481013" algn="just">
              <a:buFont typeface="Wingdings" panose="05000000000000000000" pitchFamily="2" charset="2"/>
              <a:buChar char="¢"/>
              <a:tabLst>
                <a:tab pos="895350" algn="l"/>
              </a:tabLst>
            </a:pPr>
            <a:r>
              <a:rPr lang="cs-CZ" altLang="cs-CZ" sz="1800" dirty="false">
                <a:solidFill>
                  <a:srgbClr val="143F7E"/>
                </a:solidFill>
              </a:rPr>
              <a:t>kapitola 21 „Veřejná podpora a podpora de </a:t>
            </a:r>
            <a:r>
              <a:rPr lang="cs-CZ" altLang="cs-CZ" sz="1800" dirty="false" err="true">
                <a:solidFill>
                  <a:srgbClr val="143F7E"/>
                </a:solidFill>
              </a:rPr>
              <a:t>minimis</a:t>
            </a:r>
            <a:r>
              <a:rPr lang="cs-CZ" altLang="cs-CZ" sz="1800" dirty="false">
                <a:solidFill>
                  <a:srgbClr val="143F7E"/>
                </a:solidFill>
              </a:rPr>
              <a:t> v Obecných pravidlech</a:t>
            </a:r>
          </a:p>
          <a:p>
            <a:pPr marL="895350" lvl="1" indent="-481013" algn="just">
              <a:buFont typeface="Wingdings" panose="05000000000000000000" pitchFamily="2" charset="2"/>
              <a:buChar char="¢"/>
              <a:tabLst>
                <a:tab pos="895350" algn="l"/>
              </a:tabLst>
            </a:pPr>
            <a:r>
              <a:rPr lang="cs-CZ" altLang="cs-CZ" sz="1800" dirty="false">
                <a:solidFill>
                  <a:srgbClr val="143F7E"/>
                </a:solidFill>
              </a:rPr>
              <a:t>Smlouva o fungování EU – čl. 107 odstavec 1 (definice VP)</a:t>
            </a:r>
          </a:p>
          <a:p>
            <a:pPr marL="895350" lvl="1" indent="-481013" algn="just">
              <a:buFont typeface="Wingdings" panose="05000000000000000000" pitchFamily="2" charset="2"/>
              <a:buChar char="¢"/>
              <a:tabLst>
                <a:tab pos="895350" algn="l"/>
              </a:tabLst>
            </a:pPr>
            <a:r>
              <a:rPr lang="cs-CZ" altLang="cs-CZ" sz="1800" dirty="false">
                <a:solidFill>
                  <a:srgbClr val="143F7E"/>
                </a:solidFill>
              </a:rPr>
              <a:t>Nařízení Komise (ES) č. 1407/2013 o podpoře de </a:t>
            </a:r>
            <a:r>
              <a:rPr lang="cs-CZ" altLang="cs-CZ" sz="1800" dirty="false" err="true">
                <a:solidFill>
                  <a:srgbClr val="143F7E"/>
                </a:solidFill>
              </a:rPr>
              <a:t>minimis</a:t>
            </a:r>
            <a:r>
              <a:rPr lang="cs-CZ" altLang="cs-CZ" sz="1800" dirty="false">
                <a:solidFill>
                  <a:srgbClr val="143F7E"/>
                </a:solidFill>
              </a:rPr>
              <a:t> (platné od 1.7.2014</a:t>
            </a:r>
          </a:p>
          <a:p>
            <a:pPr marL="895350" lvl="1" indent="-481013" algn="just">
              <a:buFont typeface="Wingdings" panose="05000000000000000000" pitchFamily="2" charset="2"/>
              <a:buChar char="¢"/>
              <a:tabLst>
                <a:tab pos="895350" algn="l"/>
              </a:tabLst>
            </a:pPr>
            <a:r>
              <a:rPr lang="cs-CZ" sz="1800" spc="-20" dirty="false">
                <a:solidFill>
                  <a:schemeClr val="accent1"/>
                </a:solidFill>
              </a:rPr>
              <a:t>Nařízení Komise (EU) č. 651/2014 – blokové výjimky </a:t>
            </a:r>
            <a:endParaRPr lang="cs-CZ" altLang="cs-CZ" sz="1800" dirty="false">
              <a:solidFill>
                <a:schemeClr val="accent1"/>
              </a:solidFill>
            </a:endParaRPr>
          </a:p>
          <a:p>
            <a:pPr algn="just"/>
            <a:r>
              <a:rPr lang="cs-CZ" altLang="cs-CZ" sz="2000" dirty="false">
                <a:solidFill>
                  <a:srgbClr val="143F7E"/>
                </a:solidFill>
              </a:rPr>
              <a:t>Posouzení VP v projektech výzvy č. 75 se týká především čerpání </a:t>
            </a:r>
            <a:r>
              <a:rPr lang="cs-CZ" altLang="cs-CZ" sz="2000" b="true" dirty="false">
                <a:solidFill>
                  <a:srgbClr val="143F7E"/>
                </a:solidFill>
              </a:rPr>
              <a:t>mzdových příspěvků</a:t>
            </a:r>
            <a:r>
              <a:rPr lang="cs-CZ" altLang="cs-CZ" sz="2000" dirty="false">
                <a:solidFill>
                  <a:srgbClr val="143F7E"/>
                </a:solidFill>
              </a:rPr>
              <a:t>, které jsou propláceny zaměstnavatelům</a:t>
            </a:r>
            <a:r>
              <a:rPr lang="cs-CZ" altLang="cs-CZ" sz="1800" dirty="false">
                <a:solidFill>
                  <a:srgbClr val="143F7E"/>
                </a:solidFill>
              </a:rPr>
              <a:t>, dále </a:t>
            </a:r>
            <a:r>
              <a:rPr lang="cs-CZ" altLang="cs-CZ" sz="1800" b="true" dirty="false">
                <a:solidFill>
                  <a:srgbClr val="143F7E"/>
                </a:solidFill>
              </a:rPr>
              <a:t>vybavení a zařízení na pracovní místa</a:t>
            </a:r>
            <a:r>
              <a:rPr lang="cs-CZ" altLang="cs-CZ" sz="1800" dirty="false">
                <a:solidFill>
                  <a:srgbClr val="143F7E"/>
                </a:solidFill>
              </a:rPr>
              <a:t>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29531765"/>
      </p:ext>
    </p:extLst>
  </p:cSld>
  <p:clrMapOvr>
    <a:masterClrMapping/>
  </p:clrMapOvr>
  <p:transition>
    <p:cut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2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altLang="cs-CZ" sz="2000" dirty="false">
                <a:solidFill>
                  <a:srgbClr val="143F7E"/>
                </a:solidFill>
              </a:rPr>
              <a:t>Pracovní místa </a:t>
            </a:r>
            <a:r>
              <a:rPr lang="cs-CZ" altLang="cs-CZ" sz="2000" b="true" dirty="false">
                <a:solidFill>
                  <a:srgbClr val="143F7E"/>
                </a:solidFill>
              </a:rPr>
              <a:t>není možné mzdovými příspěvky podporovat u státních organizací a jejich (tj. státních) příspěvkových organizací </a:t>
            </a:r>
            <a:r>
              <a:rPr lang="cs-CZ" altLang="cs-CZ" sz="2000" dirty="false">
                <a:solidFill>
                  <a:srgbClr val="143F7E"/>
                </a:solidFill>
              </a:rPr>
              <a:t>(Policie ČR, finanční úřady, fakultní nemocnice, příspěvkové organizace ministerstev aj.) a </a:t>
            </a:r>
            <a:r>
              <a:rPr lang="cs-CZ" altLang="cs-CZ" sz="2000" b="true" dirty="false">
                <a:solidFill>
                  <a:srgbClr val="143F7E"/>
                </a:solidFill>
              </a:rPr>
              <a:t>v</a:t>
            </a:r>
            <a:r>
              <a:rPr lang="cs-CZ" altLang="cs-CZ" sz="2000" dirty="false">
                <a:solidFill>
                  <a:srgbClr val="143F7E"/>
                </a:solidFill>
              </a:rPr>
              <a:t> </a:t>
            </a:r>
            <a:r>
              <a:rPr lang="cs-CZ" altLang="cs-CZ" sz="2000" b="true" dirty="false">
                <a:solidFill>
                  <a:srgbClr val="143F7E"/>
                </a:solidFill>
              </a:rPr>
              <a:t>odvětvích</a:t>
            </a:r>
            <a:r>
              <a:rPr lang="cs-CZ" altLang="cs-CZ" sz="2000" dirty="false">
                <a:solidFill>
                  <a:srgbClr val="143F7E"/>
                </a:solidFill>
              </a:rPr>
              <a:t>, která se neslučují s pravidly poskytování podpory de </a:t>
            </a:r>
            <a:r>
              <a:rPr lang="cs-CZ" altLang="cs-CZ" sz="2000" dirty="false" err="true">
                <a:solidFill>
                  <a:srgbClr val="143F7E"/>
                </a:solidFill>
              </a:rPr>
              <a:t>minimis</a:t>
            </a:r>
            <a:r>
              <a:rPr lang="cs-CZ" altLang="cs-CZ" sz="2000" dirty="false">
                <a:solidFill>
                  <a:srgbClr val="143F7E"/>
                </a:solidFill>
              </a:rPr>
              <a:t> (viz dále).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altLang="cs-CZ" sz="2000" dirty="false">
                <a:solidFill>
                  <a:srgbClr val="143F7E"/>
                </a:solidFill>
              </a:rPr>
              <a:t>Komplikace při poskytování mzdových příspěvků např. do oblasti sociálních služeb na činnosti, které jsou financovány formou vyrovnávacích plateb.</a:t>
            </a:r>
            <a:endParaRPr lang="cs-CZ" sz="2000" dirty="false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rgbClr val="5FBBF5"/>
              </a:buClr>
              <a:buFont typeface="Wingdings" panose="05000000000000000000" pitchFamily="2" charset="2"/>
              <a:buChar char="l"/>
            </a:pPr>
            <a:r>
              <a:rPr lang="cs-CZ" sz="2000" dirty="false"/>
              <a:t>Prostředky podpory (partnerům či dalším subjektům) budou poskytovány prostředky výhradně: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None/>
            </a:pPr>
            <a:r>
              <a:rPr lang="cs-CZ" sz="2000" dirty="false"/>
              <a:t>	1) </a:t>
            </a:r>
            <a:r>
              <a:rPr lang="cs-CZ" sz="2000" b="true" dirty="false"/>
              <a:t>v režimu podpory de </a:t>
            </a:r>
            <a:r>
              <a:rPr lang="cs-CZ" sz="2000" b="true" dirty="false" err="true"/>
              <a:t>minimis</a:t>
            </a:r>
            <a:r>
              <a:rPr lang="cs-CZ" sz="2000" b="true" dirty="false"/>
              <a:t> </a:t>
            </a:r>
            <a:r>
              <a:rPr lang="cs-CZ" sz="2000" dirty="false"/>
              <a:t> (naprostá většina)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None/>
            </a:pPr>
            <a:r>
              <a:rPr lang="cs-CZ" sz="2000" dirty="false"/>
              <a:t>	2) </a:t>
            </a:r>
            <a:r>
              <a:rPr lang="cs-CZ" sz="2000" b="true" dirty="false"/>
              <a:t>mimo režim </a:t>
            </a:r>
            <a:r>
              <a:rPr lang="cs-CZ" sz="2000" dirty="false"/>
              <a:t>podpory de </a:t>
            </a:r>
            <a:r>
              <a:rPr lang="cs-CZ" sz="2000" dirty="false" err="true"/>
              <a:t>minimis</a:t>
            </a:r>
            <a:r>
              <a:rPr lang="cs-CZ" sz="2000" dirty="false"/>
              <a:t> (zejm. odvětví vzdělávání)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5FBBF5"/>
              </a:buClr>
              <a:buNone/>
            </a:pPr>
            <a:r>
              <a:rPr lang="cs-CZ" sz="2000" spc="-15" dirty="false">
                <a:solidFill>
                  <a:srgbClr val="08498A"/>
                </a:solidFill>
                <a:cs typeface="Arial"/>
              </a:rPr>
              <a:t>	</a:t>
            </a:r>
            <a:r>
              <a:rPr lang="cs-CZ" sz="2000" spc="-15" dirty="false">
                <a:solidFill>
                  <a:schemeClr val="accent1"/>
                </a:solidFill>
                <a:cs typeface="Arial"/>
              </a:rPr>
              <a:t>3) v režimu </a:t>
            </a:r>
            <a:r>
              <a:rPr lang="cs-CZ" sz="2000" b="true" spc="-15" dirty="false">
                <a:solidFill>
                  <a:schemeClr val="accent1"/>
                </a:solidFill>
                <a:cs typeface="Arial"/>
              </a:rPr>
              <a:t>blokové výjimky</a:t>
            </a:r>
            <a:endParaRPr lang="cs-CZ" sz="2000" b="true" dirty="false">
              <a:solidFill>
                <a:schemeClr val="accent1"/>
              </a:solidFill>
              <a:cs typeface="Arial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88191263"/>
      </p:ext>
    </p:extLst>
  </p:cSld>
  <p:clrMapOvr>
    <a:masterClrMapping/>
  </p:clrMapOvr>
  <p:transition>
    <p:cut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3 - de </a:t>
            </a:r>
            <a:r>
              <a:rPr lang="cs-CZ" dirty="false" err="true"/>
              <a:t>minimis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11256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l"/>
            </a:pPr>
            <a:r>
              <a:rPr lang="cs-CZ" sz="1900" dirty="false"/>
              <a:t>Zda budou prostředky poskytnuty v režimu de </a:t>
            </a:r>
            <a:r>
              <a:rPr lang="cs-CZ" sz="1900" dirty="false" err="true"/>
              <a:t>minimis</a:t>
            </a:r>
            <a:r>
              <a:rPr lang="cs-CZ" sz="1900" dirty="false"/>
              <a:t> / mimo režim de </a:t>
            </a:r>
            <a:r>
              <a:rPr lang="cs-CZ" sz="1900" dirty="false" err="true"/>
              <a:t>minimis</a:t>
            </a:r>
            <a:r>
              <a:rPr lang="cs-CZ" sz="1900" dirty="false"/>
              <a:t>, závisí na posouzení  4 znaků veřejné podpory:</a:t>
            </a:r>
            <a:endParaRPr lang="cs-CZ" sz="1900" b="true" dirty="false"/>
          </a:p>
          <a:p>
            <a:pPr marL="895350" lvl="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dirty="false"/>
              <a:t>poskytování podpory v jakékoli formě státem nebo ze státních prostředků (v případě OPZ vždy naplněn). </a:t>
            </a:r>
          </a:p>
          <a:p>
            <a:pPr marL="895350" lvl="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dirty="false"/>
              <a:t>zvýhodňuje určitý podnik při jeho podnikání, pokud umožní příjemci této podpory snížit náklady na realizaci záměru, který by jinak musel být hrazen z prostředků příjemce podpory</a:t>
            </a:r>
          </a:p>
          <a:p>
            <a:pPr marL="89535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dirty="false"/>
              <a:t>naplnění znaku ovlivnění obchodu mezi členskými státy EU se při poskytnutí podpory předpokládá téměř automaticky. K naplnění tohoto znaku přitom postačuje pouze potenciální ovlivnění obchodu. </a:t>
            </a:r>
          </a:p>
          <a:p>
            <a:pPr marL="895350" lvl="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dirty="false"/>
              <a:t>naplnění znaku narušení hospodářské soutěže, resp. hrozby jejího narušení se při poskytnutí podpory z veřejných zdrojů předpokládá téměř automaticky. K narušení hospodářské soutěže nemusí fakticky dojít, postačuje pouhé potenciální narušení soutěže</a:t>
            </a:r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41131526"/>
      </p:ext>
    </p:extLst>
  </p:cSld>
  <p:clrMapOvr>
    <a:masterClrMapping/>
  </p:clrMapOvr>
  <p:transition>
    <p:cut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4 – DE </a:t>
            </a:r>
            <a:r>
              <a:rPr lang="cs-CZ" dirty="false" err="true"/>
              <a:t>minimis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cs-CZ" sz="1900" dirty="false"/>
              <a:t>Informace k poskytování podpory de </a:t>
            </a:r>
            <a:r>
              <a:rPr lang="cs-CZ" sz="1900" dirty="false" err="true"/>
              <a:t>minimis</a:t>
            </a:r>
            <a:endParaRPr lang="cs-CZ" sz="1900" dirty="false"/>
          </a:p>
          <a:p>
            <a:pPr marL="89535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b="true" dirty="false"/>
              <a:t>celková výše podpory de </a:t>
            </a:r>
            <a:r>
              <a:rPr lang="cs-CZ" sz="1900" b="true" dirty="false" err="true"/>
              <a:t>minimis</a:t>
            </a:r>
            <a:r>
              <a:rPr lang="cs-CZ" sz="1900" b="true" dirty="false"/>
              <a:t> (obecné) poskytnuté jednomu podniku </a:t>
            </a:r>
            <a:r>
              <a:rPr lang="cs-CZ" sz="1900" dirty="false"/>
              <a:t>nesmí za libovolná tři po sobě jdoucí jednoletá účetní období překročit částku </a:t>
            </a:r>
            <a:r>
              <a:rPr lang="cs-CZ" sz="1900" b="true" dirty="false"/>
              <a:t>200.000 EUR;</a:t>
            </a:r>
            <a:endParaRPr lang="cs-CZ" sz="1900" dirty="false"/>
          </a:p>
          <a:p>
            <a:pPr marL="89535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dirty="false"/>
              <a:t>silniční nákladní doprava pro cizí potřebu, max.</a:t>
            </a:r>
            <a:r>
              <a:rPr lang="cs-CZ" sz="1900" b="true" dirty="false"/>
              <a:t>100.000 EUR; </a:t>
            </a:r>
          </a:p>
          <a:p>
            <a:pPr marL="895350" indent="-447675" algn="just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900" b="true" dirty="false"/>
              <a:t>jeden podnik </a:t>
            </a:r>
            <a:r>
              <a:rPr lang="cs-CZ" sz="1900" dirty="false"/>
              <a:t>– definice v metodice a na stránkách ÚOHS – subjekty propojené přes vlastnickou většinu či rozhodující vliv, jmenovací či hlasovací práva </a:t>
            </a:r>
          </a:p>
          <a:p>
            <a:pPr marL="89535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1900" dirty="false"/>
              <a:t>k poskytnutí podpory de </a:t>
            </a:r>
            <a:r>
              <a:rPr lang="cs-CZ" sz="1900" dirty="false" err="true"/>
              <a:t>minimis</a:t>
            </a:r>
            <a:r>
              <a:rPr lang="cs-CZ" sz="1900" dirty="false"/>
              <a:t> dochází dnem vydáním 1) </a:t>
            </a:r>
            <a:r>
              <a:rPr lang="cs-CZ" sz="1900" b="true" dirty="false"/>
              <a:t>rozhodnutí o poskytnutí dotace </a:t>
            </a:r>
            <a:r>
              <a:rPr lang="cs-CZ" sz="1900" dirty="false"/>
              <a:t>na projekt či 2) dnem vydáním </a:t>
            </a:r>
            <a:r>
              <a:rPr lang="cs-CZ" sz="1900" b="true" dirty="false"/>
              <a:t>rozhodnutí </a:t>
            </a:r>
            <a:r>
              <a:rPr lang="cs-CZ" sz="1900" dirty="false"/>
              <a:t>o podpoře de </a:t>
            </a:r>
            <a:r>
              <a:rPr lang="cs-CZ" sz="1900" dirty="false" err="true"/>
              <a:t>minimis</a:t>
            </a:r>
            <a:r>
              <a:rPr lang="cs-CZ" sz="1900" dirty="false"/>
              <a:t> / mimo režim  </a:t>
            </a:r>
            <a:r>
              <a:rPr lang="cs-CZ" sz="1900" b="true" dirty="false"/>
              <a:t>během realizace projektu</a:t>
            </a:r>
            <a:r>
              <a:rPr lang="cs-CZ" sz="1900" dirty="false"/>
              <a:t>. V právním aktu projektů OPZ / v rozhodnutí budou uvedeny konkrétní podmínky čerpání těchto prostředků;</a:t>
            </a:r>
          </a:p>
          <a:p>
            <a:pPr marL="89535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1900" dirty="false"/>
              <a:t>data jsou pak uvedena </a:t>
            </a:r>
            <a:r>
              <a:rPr lang="cs-CZ" sz="1900" b="true" dirty="false"/>
              <a:t>v registru podpor de </a:t>
            </a:r>
            <a:r>
              <a:rPr lang="cs-CZ" sz="1900" b="true" dirty="false" err="true"/>
              <a:t>minimis</a:t>
            </a:r>
            <a:r>
              <a:rPr lang="cs-CZ" sz="1900" dirty="false"/>
              <a:t> vedeným ÚOHS;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41974849"/>
      </p:ext>
    </p:extLst>
  </p:cSld>
  <p:clrMapOvr>
    <a:masterClrMapping/>
  </p:clrMapOvr>
  <p:transition>
    <p:cut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5 – de </a:t>
            </a:r>
            <a:r>
              <a:rPr lang="cs-CZ" dirty="false" err="true"/>
              <a:t>minimis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l"/>
            </a:pPr>
            <a:r>
              <a:rPr lang="cs-CZ" altLang="cs-CZ" sz="2000" b="true" dirty="false">
                <a:solidFill>
                  <a:srgbClr val="143F7E"/>
                </a:solidFill>
              </a:rPr>
              <a:t>Odvětví </a:t>
            </a:r>
            <a:r>
              <a:rPr lang="cs-CZ" altLang="cs-CZ" sz="2000" dirty="false">
                <a:solidFill>
                  <a:srgbClr val="143F7E"/>
                </a:solidFill>
              </a:rPr>
              <a:t>neslučující se s poskytováním obecné podpory de </a:t>
            </a:r>
            <a:r>
              <a:rPr lang="cs-CZ" altLang="cs-CZ" sz="2000" dirty="false" err="true">
                <a:solidFill>
                  <a:srgbClr val="143F7E"/>
                </a:solidFill>
              </a:rPr>
              <a:t>minimis</a:t>
            </a:r>
            <a:r>
              <a:rPr lang="cs-CZ" altLang="cs-CZ" sz="2000" dirty="false">
                <a:solidFill>
                  <a:srgbClr val="143F7E"/>
                </a:solidFill>
              </a:rPr>
              <a:t>:</a:t>
            </a:r>
            <a:endParaRPr lang="cs-CZ" sz="2000" dirty="false"/>
          </a:p>
          <a:p>
            <a:pPr marL="895350" lvl="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2000" dirty="false"/>
              <a:t>rybolov a akvakultura</a:t>
            </a:r>
          </a:p>
          <a:p>
            <a:pPr marL="895350" lvl="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2000" dirty="false"/>
              <a:t>oblast prvovýroby zemědělských produktů a v odvětví zpracovávání zemědělských produktů a jejich uvádění na trh v případech, které jsou uvedeny v metodice </a:t>
            </a:r>
          </a:p>
          <a:p>
            <a:pPr marL="895350" lvl="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2000" dirty="false"/>
              <a:t>podpora na činnosti spojené s vývozem do třetích zemí nebo členských států, tj. podpory přímo spojené s vyváženým množstvím, se zavedením a provozem distribuční sítě nebo s jinými běžnými výdaji v souvislosti s vývozní činností </a:t>
            </a:r>
          </a:p>
          <a:p>
            <a:pPr marL="895350" lvl="0" indent="-447675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2000" dirty="false"/>
              <a:t>podpory podmiňující použití domácího zboží na úkor dováženého zboží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4886900"/>
      </p:ext>
    </p:extLst>
  </p:cSld>
  <p:clrMapOvr>
    <a:masterClrMapping/>
  </p:clrMapOvr>
  <p:transition>
    <p:cut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6 – BLOK. </a:t>
            </a:r>
            <a:r>
              <a:rPr lang="cs-CZ" dirty="false" err="true"/>
              <a:t>VÝjimkA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dirty="false">
                <a:solidFill>
                  <a:schemeClr val="accent1"/>
                </a:solidFill>
                <a:cs typeface="Arial"/>
              </a:rPr>
              <a:t>Blokové výjimky dle nařízení Komise (EU) č. 651/2014</a:t>
            </a:r>
            <a:r>
              <a:rPr lang="cs-CZ" sz="2000" dirty="false">
                <a:solidFill>
                  <a:schemeClr val="accent1"/>
                </a:solidFill>
                <a:cs typeface="Arial"/>
              </a:rPr>
              <a:t> ze dne 17. června 2014:</a:t>
            </a:r>
          </a:p>
          <a:p>
            <a:pPr marL="246700" lvl="1" algn="just"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  <a:cs typeface="Arial"/>
              </a:rPr>
              <a:t>Jedná se zejména o využití článků 32 a 33 v oddíle 6 nařízení č. 651/2014:</a:t>
            </a:r>
          </a:p>
          <a:p>
            <a:pPr marL="246700" lvl="1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cs typeface="Arial"/>
            </a:endParaRPr>
          </a:p>
          <a:p>
            <a:pPr marL="589600" lvl="2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dirty="false">
                <a:solidFill>
                  <a:schemeClr val="accent1"/>
                </a:solidFill>
                <a:cs typeface="Arial"/>
              </a:rPr>
              <a:t>Čl. 32 – </a:t>
            </a:r>
            <a:r>
              <a:rPr lang="cs-CZ" b="true" dirty="false">
                <a:solidFill>
                  <a:schemeClr val="accent1"/>
                </a:solidFill>
                <a:cs typeface="Arial"/>
              </a:rPr>
              <a:t>podpora na nábor znevýhodněných pracovníků v podobě subvencování mzdových nákladů</a:t>
            </a:r>
            <a:r>
              <a:rPr lang="cs-CZ" dirty="false">
                <a:solidFill>
                  <a:schemeClr val="accent1"/>
                </a:solidFill>
                <a:cs typeface="Arial"/>
              </a:rPr>
              <a:t> – limity v podobě podmínek doby, výše podpory (50 % způsobilých nákladů)</a:t>
            </a:r>
          </a:p>
          <a:p>
            <a:pPr marL="589600" lvl="2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dirty="false">
                <a:solidFill>
                  <a:schemeClr val="accent1"/>
                </a:solidFill>
                <a:cs typeface="Arial"/>
              </a:rPr>
              <a:t>Čl. 33 – </a:t>
            </a:r>
            <a:r>
              <a:rPr lang="cs-CZ" b="true" dirty="false">
                <a:solidFill>
                  <a:schemeClr val="accent1"/>
                </a:solidFill>
                <a:cs typeface="Arial"/>
              </a:rPr>
              <a:t>podpora na zaměstnávání pracovníků se zdravotním postižením v podobě subvencování mzdových nákladů</a:t>
            </a:r>
            <a:r>
              <a:rPr lang="cs-CZ" dirty="false">
                <a:solidFill>
                  <a:schemeClr val="accent1"/>
                </a:solidFill>
                <a:cs typeface="Arial"/>
              </a:rPr>
              <a:t> – až 75 % způsobilých nákladů</a:t>
            </a:r>
          </a:p>
          <a:p>
            <a:pPr marL="0" lvl="1" indent="0" algn="just">
              <a:lnSpc>
                <a:spcPct val="100000"/>
              </a:lnSpc>
              <a:buNone/>
            </a:pPr>
            <a:endParaRPr lang="cs-CZ" dirty="false">
              <a:solidFill>
                <a:schemeClr val="accent1"/>
              </a:solidFill>
              <a:cs typeface="Arial"/>
            </a:endParaRPr>
          </a:p>
          <a:p>
            <a:pPr marL="246700" lvl="1" algn="just"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  <a:cs typeface="Arial"/>
              </a:rPr>
              <a:t>Podpořené osoby musí splňovat nejen podmínky cílových skupin projektu (výzvy), ale i </a:t>
            </a:r>
            <a:r>
              <a:rPr lang="cs-CZ" b="true" dirty="false">
                <a:solidFill>
                  <a:schemeClr val="accent1"/>
                </a:solidFill>
                <a:cs typeface="Arial"/>
              </a:rPr>
              <a:t>definici znevýhodněných osob dle článku 2 uvedeného nařízení</a:t>
            </a:r>
            <a:r>
              <a:rPr lang="cs-CZ" dirty="false">
                <a:solidFill>
                  <a:schemeClr val="accent1"/>
                </a:solidFill>
                <a:cs typeface="Arial"/>
              </a:rPr>
              <a:t>!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16029572"/>
      </p:ext>
    </p:extLst>
  </p:cSld>
  <p:clrMapOvr>
    <a:masterClrMapping/>
  </p:clrMapOvr>
  <p:transition>
    <p:cut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 7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1800" dirty="false">
                <a:solidFill>
                  <a:srgbClr val="143F7E"/>
                </a:solidFill>
              </a:rPr>
              <a:t>Příklad: Posouzení VP u příjemce mzdového příspěvku má tyto fáze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rgbClr val="143F7E"/>
                </a:solidFill>
              </a:rPr>
              <a:t>Příjemce dotace </a:t>
            </a:r>
            <a:r>
              <a:rPr lang="cs-CZ" sz="2000" dirty="false"/>
              <a:t>podá </a:t>
            </a:r>
            <a:r>
              <a:rPr lang="cs-CZ" sz="2000" b="true" dirty="false"/>
              <a:t>žádost o posouzení a případné přidělení podpory mimo režim de </a:t>
            </a:r>
            <a:r>
              <a:rPr lang="cs-CZ" sz="2000" b="true" dirty="false" err="true"/>
              <a:t>minimis</a:t>
            </a:r>
            <a:r>
              <a:rPr lang="cs-CZ" sz="2000" b="true" dirty="false"/>
              <a:t> / podpory de </a:t>
            </a:r>
            <a:r>
              <a:rPr lang="cs-CZ" sz="2000" b="true" dirty="false" err="true"/>
              <a:t>minimis</a:t>
            </a:r>
            <a:r>
              <a:rPr lang="cs-CZ" sz="2000" b="true" dirty="false"/>
              <a:t> /v blokové výjimce</a:t>
            </a:r>
            <a:r>
              <a:rPr lang="cs-CZ" sz="2000" dirty="false"/>
              <a:t> společně s čestným prohlášením </a:t>
            </a:r>
            <a:r>
              <a:rPr lang="cs-CZ" altLang="cs-CZ" sz="2000" dirty="false">
                <a:solidFill>
                  <a:srgbClr val="143F7E"/>
                </a:solidFill>
              </a:rPr>
              <a:t>příjemce dotace min. 1 měsíc před čerpáním MP)</a:t>
            </a:r>
          </a:p>
          <a:p>
            <a:pPr marL="1076325" indent="-628650">
              <a:lnSpc>
                <a:spcPct val="80000"/>
              </a:lnSpc>
              <a:buFont typeface="Wingdings" panose="05000000000000000000" pitchFamily="2" charset="2"/>
              <a:buChar char="¢"/>
            </a:pPr>
            <a:r>
              <a:rPr lang="cs-CZ" altLang="cs-CZ" sz="1800" dirty="false">
                <a:solidFill>
                  <a:srgbClr val="143F7E"/>
                </a:solidFill>
              </a:rPr>
              <a:t>poskytovatel posoudí VP</a:t>
            </a:r>
          </a:p>
          <a:p>
            <a:pPr marL="1076325" indent="-628650">
              <a:lnSpc>
                <a:spcPct val="80000"/>
              </a:lnSpc>
              <a:buFont typeface="Wingdings" panose="05000000000000000000" pitchFamily="2" charset="2"/>
              <a:buChar char="¢"/>
            </a:pPr>
            <a:r>
              <a:rPr lang="cs-CZ" altLang="cs-CZ" sz="1800" dirty="false">
                <a:solidFill>
                  <a:srgbClr val="143F7E"/>
                </a:solidFill>
              </a:rPr>
              <a:t>poskytovatel rozhodne o VP </a:t>
            </a:r>
          </a:p>
          <a:p>
            <a:pPr marL="1076325" lvl="1" indent="-62865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¢"/>
            </a:pPr>
            <a:r>
              <a:rPr lang="cs-CZ" altLang="cs-CZ" sz="1800" dirty="false">
                <a:solidFill>
                  <a:srgbClr val="143F7E"/>
                </a:solidFill>
              </a:rPr>
              <a:t>není VP – písemné oznámení příslušnému subjektu</a:t>
            </a:r>
          </a:p>
          <a:p>
            <a:pPr marL="1076325" lvl="1" indent="-62865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¢"/>
            </a:pPr>
            <a:r>
              <a:rPr lang="cs-CZ" altLang="cs-CZ" sz="1800" dirty="false">
                <a:solidFill>
                  <a:srgbClr val="143F7E"/>
                </a:solidFill>
              </a:rPr>
              <a:t>DM -  elektronická informace o přidělení DM; přenos/zanesení údajů do Registru DM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</a:pPr>
            <a:r>
              <a:rPr lang="cs-CZ" sz="1800" dirty="false">
                <a:solidFill>
                  <a:srgbClr val="143F7E"/>
                </a:solidFill>
              </a:rPr>
              <a:t>Veškeré formuláře budou ke stažení na portále </a:t>
            </a:r>
            <a:r>
              <a:rPr lang="cs-CZ" sz="1800" dirty="false">
                <a:solidFill>
                  <a:srgbClr val="002060"/>
                </a:solidFill>
                <a:hlinkClick r:id="rId2"/>
              </a:rPr>
              <a:t>www.esfcr.cz</a:t>
            </a:r>
            <a:r>
              <a:rPr lang="cs-CZ" sz="1800" dirty="false">
                <a:solidFill>
                  <a:srgbClr val="002060"/>
                </a:solidFill>
              </a:rPr>
              <a:t> </a:t>
            </a:r>
            <a:r>
              <a:rPr lang="cs-CZ" sz="1800" dirty="false">
                <a:solidFill>
                  <a:srgbClr val="143F7E"/>
                </a:solidFill>
              </a:rPr>
              <a:t> </a:t>
            </a:r>
            <a:r>
              <a:rPr lang="cs-CZ" altLang="cs-CZ" sz="1800" dirty="false">
                <a:solidFill>
                  <a:srgbClr val="143F7E"/>
                </a:solidFill>
              </a:rPr>
              <a:t>(výhledově bude vyřizováno přes ISKP 2014+).</a:t>
            </a:r>
            <a:endParaRPr lang="cs-CZ" sz="1800" dirty="false">
              <a:solidFill>
                <a:srgbClr val="143F7E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63301955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err="true" smtClean="false">
                <a:solidFill>
                  <a:srgbClr val="AFDDFA"/>
                </a:solidFill>
              </a:rPr>
              <a:t>OprávněnÝ</a:t>
            </a:r>
            <a:r>
              <a:rPr lang="cs-CZ" sz="3000" dirty="false" smtClean="false">
                <a:solidFill>
                  <a:srgbClr val="AFDDFA"/>
                </a:solidFill>
              </a:rPr>
              <a:t> žadatel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136456" cy="5472608"/>
          </a:xfrm>
        </p:spPr>
        <p:txBody>
          <a:bodyPr/>
          <a:lstStyle/>
          <a:p>
            <a:pPr marL="0" lvl="0" indent="0">
              <a:buClr>
                <a:srgbClr val="5FBBF5"/>
              </a:buClr>
              <a:buNone/>
            </a:pPr>
            <a:r>
              <a:rPr lang="cs-CZ" b="true" dirty="false">
                <a:solidFill>
                  <a:srgbClr val="084A8B"/>
                </a:solidFill>
                <a:ea typeface="Times New Roman"/>
                <a:cs typeface="Arial"/>
              </a:rPr>
              <a:t>Nositel paktu zaměstnanosti</a:t>
            </a:r>
          </a:p>
          <a:p>
            <a:pPr marL="895350" lvl="2" indent="-447675" algn="just"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Nezisková organizace ve formě spolku, o.p.s či ústavu</a:t>
            </a:r>
            <a:endParaRPr lang="cs-CZ" sz="1800" dirty="false">
              <a:solidFill>
                <a:srgbClr val="084A8B"/>
              </a:solidFill>
              <a:ea typeface="Times New Roman"/>
            </a:endParaRPr>
          </a:p>
          <a:p>
            <a:pPr marL="895350" lvl="2" indent="-447675" algn="just"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Kraj</a:t>
            </a:r>
          </a:p>
          <a:p>
            <a:pPr marL="447675" lvl="2" indent="0" algn="just">
              <a:buClr>
                <a:srgbClr val="5FBBF5"/>
              </a:buClr>
              <a:buNone/>
            </a:pPr>
            <a:endParaRPr lang="cs-CZ" dirty="false" smtClean="false"/>
          </a:p>
          <a:p>
            <a:pPr marL="0" indent="0">
              <a:buNone/>
            </a:pPr>
            <a:r>
              <a:rPr lang="cs-CZ" sz="2000" b="true" dirty="false">
                <a:solidFill>
                  <a:srgbClr val="084A8B"/>
                </a:solidFill>
                <a:ea typeface="Times New Roman"/>
                <a:cs typeface="Arial"/>
              </a:rPr>
              <a:t>Nositel musí mít uzavřenou </a:t>
            </a:r>
            <a:r>
              <a:rPr lang="cs-CZ" sz="2000" b="true" dirty="false" smtClean="false">
                <a:solidFill>
                  <a:srgbClr val="084A8B"/>
                </a:solidFill>
                <a:ea typeface="Times New Roman"/>
                <a:cs typeface="Arial"/>
              </a:rPr>
              <a:t>Dohodu </a:t>
            </a:r>
            <a:r>
              <a:rPr lang="cs-CZ" sz="2000" b="true" dirty="false">
                <a:solidFill>
                  <a:srgbClr val="084A8B"/>
                </a:solidFill>
                <a:ea typeface="Times New Roman"/>
                <a:cs typeface="Arial"/>
              </a:rPr>
              <a:t>o partnerství:</a:t>
            </a:r>
          </a:p>
          <a:p>
            <a:pPr>
              <a:lnSpc>
                <a:spcPct val="150000"/>
              </a:lnSpc>
            </a:pPr>
            <a:r>
              <a:rPr lang="cs-CZ" sz="1800" dirty="false" smtClean="false">
                <a:solidFill>
                  <a:srgbClr val="084A8B"/>
                </a:solidFill>
              </a:rPr>
              <a:t>signovanou </a:t>
            </a:r>
            <a:r>
              <a:rPr lang="cs-CZ" sz="1800" dirty="false">
                <a:solidFill>
                  <a:srgbClr val="084A8B"/>
                </a:solidFill>
              </a:rPr>
              <a:t>minimálně čtyřmi hlavními subjekty podepsanými pod příslušným paktem zaměstnanosti, tzn. Úřadem práce ČR, krajskou samosprávou, odborovou organizací a zástupcem zaměstnavatelů </a:t>
            </a:r>
            <a:r>
              <a:rPr lang="cs-CZ" sz="1800" dirty="false" smtClean="false">
                <a:solidFill>
                  <a:srgbClr val="084A8B"/>
                </a:solidFill>
              </a:rPr>
              <a:t>(Pozor na „samozvané“ pakty!)</a:t>
            </a:r>
          </a:p>
          <a:p>
            <a:pPr marL="432000" lvl="1" indent="-432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>
                <a:solidFill>
                  <a:srgbClr val="084A8B"/>
                </a:solidFill>
              </a:rPr>
              <a:t>s </a:t>
            </a:r>
            <a:r>
              <a:rPr lang="cs-CZ" sz="1800" dirty="false">
                <a:solidFill>
                  <a:srgbClr val="084A8B"/>
                </a:solidFill>
              </a:rPr>
              <a:t>ustanovením </a:t>
            </a:r>
            <a:r>
              <a:rPr lang="cs-CZ" sz="1800" dirty="false" smtClean="false">
                <a:solidFill>
                  <a:srgbClr val="084A8B"/>
                </a:solidFill>
              </a:rPr>
              <a:t>organizace žadatele jako</a:t>
            </a:r>
            <a:r>
              <a:rPr lang="cs-CZ" sz="1800" dirty="false">
                <a:solidFill>
                  <a:srgbClr val="084A8B"/>
                </a:solidFill>
              </a:rPr>
              <a:t> nositele paktu zaměstnanosti </a:t>
            </a:r>
            <a:r>
              <a:rPr lang="cs-CZ" sz="1800" dirty="false" smtClean="false">
                <a:solidFill>
                  <a:srgbClr val="084A8B"/>
                </a:solidFill>
              </a:rPr>
              <a:t>(Změna nositele paktu zaměstnanosti – dodatkem)</a:t>
            </a:r>
            <a:endParaRPr lang="cs-CZ" sz="1800" dirty="false">
              <a:solidFill>
                <a:srgbClr val="084A8B"/>
              </a:solidFill>
            </a:endParaRPr>
          </a:p>
          <a:p>
            <a:r>
              <a:rPr lang="cs-CZ" sz="1800" dirty="false">
                <a:solidFill>
                  <a:srgbClr val="084A8B"/>
                </a:solidFill>
              </a:rPr>
              <a:t>u</a:t>
            </a:r>
            <a:r>
              <a:rPr lang="cs-CZ" sz="1800" dirty="false" smtClean="false">
                <a:solidFill>
                  <a:srgbClr val="084A8B"/>
                </a:solidFill>
              </a:rPr>
              <a:t>pozornění</a:t>
            </a:r>
            <a:r>
              <a:rPr lang="cs-CZ" sz="1800" dirty="false">
                <a:solidFill>
                  <a:srgbClr val="084A8B"/>
                </a:solidFill>
              </a:rPr>
              <a:t>: </a:t>
            </a:r>
            <a:r>
              <a:rPr lang="cs-CZ" sz="1800" b="true" dirty="false">
                <a:solidFill>
                  <a:srgbClr val="084A8B"/>
                </a:solidFill>
              </a:rPr>
              <a:t>nejedná se o projektové partnerství </a:t>
            </a:r>
            <a:r>
              <a:rPr lang="cs-CZ" sz="1800" dirty="false">
                <a:solidFill>
                  <a:srgbClr val="084A8B"/>
                </a:solidFill>
              </a:rPr>
              <a:t>dle kap. 3.4 této výzvy.</a:t>
            </a:r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7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0833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ZAKÁZKY 1 - ZAKÁZKA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 marL="414000" lvl="1" indent="0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1800" b="true" dirty="false"/>
              <a:t>Závazné dokumenty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dirty="false"/>
              <a:t>Pravidla pro zadávání zakázek (Kap. 20, Obecná pravidla pro příjemce) – pozor, revize k 1. 5. 2017;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dirty="false"/>
              <a:t>Zákon o zadávání veřejných zakázek č. 134/2016 Sb. – od 1. 10. 2016;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dirty="false"/>
              <a:t>Interní pravidla</a:t>
            </a:r>
          </a:p>
          <a:p>
            <a:pPr marL="414000" lvl="1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endParaRPr lang="cs-CZ" sz="1800" b="true" dirty="false"/>
          </a:p>
          <a:p>
            <a:pPr marL="414000" lvl="1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1800" b="true" dirty="false"/>
              <a:t>Definice</a:t>
            </a:r>
            <a:r>
              <a:rPr lang="cs-CZ" sz="1800" dirty="false"/>
              <a:t> zakázky 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b="true" dirty="false"/>
              <a:t>úplatné poskytnutí dodávek či služeb </a:t>
            </a:r>
            <a:r>
              <a:rPr lang="cs-CZ" sz="1800" dirty="false"/>
              <a:t>v případě, že příjemce či partner nedisponuje dostatečným vybavením či není schopen zabezpečit veškeré činnosti;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b="true" dirty="false"/>
              <a:t>zadavatel</a:t>
            </a:r>
            <a:r>
              <a:rPr lang="cs-CZ" sz="1800" dirty="false"/>
              <a:t> – příjemce či partner.</a:t>
            </a:r>
          </a:p>
          <a:p>
            <a:pPr marL="414000" lvl="1" indent="0" algn="just">
              <a:lnSpc>
                <a:spcPts val="3000"/>
              </a:lnSpc>
              <a:spcBef>
                <a:spcPts val="0"/>
              </a:spcBef>
              <a:buClr>
                <a:srgbClr val="5FBBF5"/>
              </a:buClr>
              <a:buNone/>
            </a:pPr>
            <a:endParaRPr lang="cs-CZ" sz="1800" dirty="false"/>
          </a:p>
          <a:p>
            <a:pPr marL="414000" lvl="1" indent="0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None/>
            </a:pPr>
            <a:r>
              <a:rPr lang="cs-CZ" sz="1800" b="true" dirty="false"/>
              <a:t>Nejčastější zakázky v soutěžních projektech IP 1.1 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dirty="false"/>
              <a:t>pořízení zboží služeb z kapitoly rozpočtu 3, 4 či 6: kurzy, vybavení, nájmy, vyučovací materiály a pomůcky;</a:t>
            </a:r>
          </a:p>
          <a:p>
            <a:pPr lvl="1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800" dirty="false"/>
              <a:t>za zakázku se nepovažuje </a:t>
            </a:r>
            <a:r>
              <a:rPr lang="cs-CZ" sz="1800" dirty="false" err="true"/>
              <a:t>mentoring</a:t>
            </a:r>
            <a:r>
              <a:rPr lang="cs-CZ" sz="1800" dirty="false"/>
              <a:t> z kapitoly 4;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73611953"/>
      </p:ext>
    </p:extLst>
  </p:cSld>
  <p:clrMapOvr>
    <a:masterClrMapping/>
  </p:clrMapOvr>
  <p:transition>
    <p:cut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2 - Zásady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414000" lvl="1" indent="0">
              <a:spcAft>
                <a:spcPts val="1200"/>
              </a:spcAft>
              <a:buNone/>
            </a:pPr>
            <a:r>
              <a:rPr lang="cs-CZ" sz="1600" b="true" dirty="false"/>
              <a:t>Všeobecně platné pro všechny typy zakázek i do 400 tis. Kč!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Hospodárnost, efektivnost a účelnost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Transparentnost – </a:t>
            </a:r>
            <a:r>
              <a:rPr lang="cs-CZ" sz="1600" dirty="false"/>
              <a:t>průhlednost (definování přesných podmínek výběru dodavatele, s jasnými podmínkami, povinnost zdokumentování procesu výběru a povinnost uchovávání dokumentace)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Rovné zacházení </a:t>
            </a:r>
            <a:r>
              <a:rPr lang="cs-CZ" sz="1600" dirty="false"/>
              <a:t>– stejný přístup ke všem uchazečům/dodavatelům;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Zákazu diskriminace </a:t>
            </a:r>
            <a:r>
              <a:rPr lang="cs-CZ" sz="1600" dirty="false"/>
              <a:t>– nediskriminační podmínky;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Přiměřenost </a:t>
            </a:r>
            <a:r>
              <a:rPr lang="cs-CZ" sz="1600" dirty="false"/>
              <a:t>– odpovídající stupeň zveřejnění a požadavků v parametrech na předmět zakázky;</a:t>
            </a:r>
          </a:p>
          <a:p>
            <a:pPr marL="871200" lvl="1" indent="-457200">
              <a:spcAft>
                <a:spcPts val="600"/>
              </a:spcAft>
              <a:buFont typeface="+mj-lt"/>
              <a:buAutoNum type="arabicPeriod"/>
            </a:pPr>
            <a:r>
              <a:rPr lang="cs-CZ" sz="1600" b="true" dirty="false"/>
              <a:t>Otevřenost</a:t>
            </a:r>
            <a:r>
              <a:rPr lang="cs-CZ" sz="1600" dirty="false"/>
              <a:t> vůči uchazečům z členských států EU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07300600"/>
      </p:ext>
    </p:extLst>
  </p:cSld>
  <p:clrMapOvr>
    <a:masterClrMapping/>
  </p:clrMapOvr>
  <p:transition>
    <p:cut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3 - Zásady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marL="790575" indent="-342900">
              <a:lnSpc>
                <a:spcPts val="2200"/>
              </a:lnSpc>
              <a:buFont typeface="+mj-lt"/>
              <a:buAutoNum type="arabicPeriod" startAt="7"/>
            </a:pPr>
            <a:r>
              <a:rPr lang="cs-CZ" sz="1800" b="true" u="sng" dirty="false">
                <a:solidFill>
                  <a:schemeClr val="accent1"/>
                </a:solidFill>
              </a:rPr>
              <a:t>Zásada zákazu střetu zájmu</a:t>
            </a:r>
          </a:p>
          <a:p>
            <a:pPr marL="447675" indent="0">
              <a:lnSpc>
                <a:spcPts val="2200"/>
              </a:lnSpc>
              <a:buNone/>
            </a:pPr>
            <a:r>
              <a:rPr lang="cs-CZ" sz="1800" b="true" dirty="false">
                <a:solidFill>
                  <a:schemeClr val="accent1"/>
                </a:solidFill>
              </a:rPr>
              <a:t>Zaměstnanci zadavatele (i na DPČ, DPP), prokuristé zastupující zadavatele, členové statutárního orgánu či členové realizačního týmu zejména nesmí:</a:t>
            </a:r>
          </a:p>
          <a:p>
            <a:pPr marL="733425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cs-CZ" sz="1800" dirty="false">
                <a:solidFill>
                  <a:schemeClr val="accent1"/>
                </a:solidFill>
              </a:rPr>
              <a:t>Podílet se na zpracování nabídky;</a:t>
            </a:r>
          </a:p>
          <a:p>
            <a:pPr marL="733425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cs-CZ" sz="1800" dirty="false">
                <a:solidFill>
                  <a:schemeClr val="accent1"/>
                </a:solidFill>
              </a:rPr>
              <a:t>Podat nabídku a být tak uchazečem o zakázku či být uchazečem ve sdružení ani působit jako subdodavatel;</a:t>
            </a:r>
          </a:p>
          <a:p>
            <a:pPr marL="733425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cs-CZ" sz="1800" dirty="false">
                <a:solidFill>
                  <a:schemeClr val="accent1"/>
                </a:solidFill>
              </a:rPr>
              <a:t>Být statutárním orgánem uchazeče.</a:t>
            </a:r>
          </a:p>
          <a:p>
            <a:pPr marL="447675" indent="0">
              <a:lnSpc>
                <a:spcPts val="2200"/>
              </a:lnSpc>
              <a:buNone/>
            </a:pPr>
            <a:r>
              <a:rPr lang="cs-CZ" sz="1800" dirty="false">
                <a:solidFill>
                  <a:schemeClr val="accent1"/>
                </a:solidFill>
              </a:rPr>
              <a:t>Výše uvedené se vztahuje i na osoby podílející se ve prospěch zadavatele na přípravě a zadávání zakázky, na zpracování žádostí o podporu (např. osoby administrátorů).</a:t>
            </a:r>
          </a:p>
          <a:p>
            <a:pPr marL="486000" lvl="2" indent="0">
              <a:lnSpc>
                <a:spcPts val="2200"/>
              </a:lnSpc>
              <a:buNone/>
            </a:pPr>
            <a:r>
              <a:rPr lang="cs-CZ" sz="1800" b="true" dirty="false">
                <a:solidFill>
                  <a:schemeClr val="accent1"/>
                </a:solidFill>
              </a:rPr>
              <a:t>Pozor: </a:t>
            </a:r>
            <a:r>
              <a:rPr lang="cs-CZ" sz="1800" dirty="false">
                <a:solidFill>
                  <a:schemeClr val="accent1"/>
                </a:solidFill>
              </a:rPr>
              <a:t>Vztahuje se i na </a:t>
            </a:r>
            <a:r>
              <a:rPr lang="cs-CZ" sz="1800" b="true" dirty="false">
                <a:solidFill>
                  <a:schemeClr val="accent1"/>
                </a:solidFill>
              </a:rPr>
              <a:t>zakázky s hodnotou, která nevyžaduje žádnou formu zadávacího řízení, </a:t>
            </a:r>
            <a:r>
              <a:rPr lang="cs-CZ" sz="1800" dirty="false">
                <a:solidFill>
                  <a:schemeClr val="accent1"/>
                </a:solidFill>
              </a:rPr>
              <a:t>např. i na zakázku v hodnotě 10 000 Kč! </a:t>
            </a:r>
            <a:endParaRPr lang="cs-CZ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98691010"/>
      </p:ext>
    </p:extLst>
  </p:cSld>
  <p:clrMapOvr>
    <a:masterClrMapping/>
  </p:clrMapOvr>
  <p:transition>
    <p:cut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4 - POSTUP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false">
                <a:solidFill>
                  <a:schemeClr val="accent1"/>
                </a:solidFill>
              </a:rPr>
              <a:t>Zakázky </a:t>
            </a:r>
          </a:p>
          <a:p>
            <a:pPr marL="895350" lvl="0" indent="-447675">
              <a:buClr>
                <a:srgbClr val="5FBBF5"/>
              </a:buClr>
              <a:buFont typeface="+mj-lt"/>
              <a:buAutoNum type="arabicPeriod"/>
            </a:pPr>
            <a:r>
              <a:rPr lang="cs-CZ" sz="1800" b="true" dirty="false">
                <a:solidFill>
                  <a:schemeClr val="accent1"/>
                </a:solidFill>
              </a:rPr>
              <a:t>Předmět</a:t>
            </a:r>
            <a:r>
              <a:rPr lang="cs-CZ" sz="1800" dirty="false">
                <a:solidFill>
                  <a:schemeClr val="accent1"/>
                </a:solidFill>
              </a:rPr>
              <a:t> (pozor na dělení předmětu do samostatných zakázek!; možnost dělení na části v rámci jednoho VŘ)</a:t>
            </a:r>
          </a:p>
          <a:p>
            <a:pPr marL="895350" lvl="0" indent="-447675">
              <a:buClr>
                <a:srgbClr val="5FBBF5"/>
              </a:buClr>
              <a:buFont typeface="+mj-lt"/>
              <a:buAutoNum type="arabicPeriod"/>
            </a:pPr>
            <a:r>
              <a:rPr lang="cs-CZ" sz="1800" b="true" dirty="false">
                <a:solidFill>
                  <a:schemeClr val="accent1"/>
                </a:solidFill>
              </a:rPr>
              <a:t>Předpokládaná hodnota </a:t>
            </a:r>
            <a:r>
              <a:rPr lang="cs-CZ" sz="1800" dirty="false">
                <a:solidFill>
                  <a:schemeClr val="accent1"/>
                </a:solidFill>
              </a:rPr>
              <a:t>zakázky</a:t>
            </a:r>
          </a:p>
          <a:p>
            <a:pPr marL="1129350" lvl="1" indent="-447675">
              <a:buFont typeface="Wingdings" panose="05000000000000000000" pitchFamily="2" charset="2"/>
              <a:buChar char="¢"/>
            </a:pPr>
            <a:r>
              <a:rPr lang="cs-CZ" sz="1200" dirty="false">
                <a:solidFill>
                  <a:schemeClr val="accent1"/>
                </a:solidFill>
              </a:rPr>
              <a:t>Rozhodnutí – volba jednoho ze 3 základních postupů (viz následující </a:t>
            </a:r>
            <a:r>
              <a:rPr lang="cs-CZ" sz="1200" dirty="false" err="true">
                <a:solidFill>
                  <a:schemeClr val="accent1"/>
                </a:solidFill>
              </a:rPr>
              <a:t>slide</a:t>
            </a:r>
            <a:r>
              <a:rPr lang="cs-CZ" sz="1200" dirty="false">
                <a:solidFill>
                  <a:schemeClr val="accent1"/>
                </a:solidFill>
              </a:rPr>
              <a:t>)</a:t>
            </a:r>
          </a:p>
          <a:p>
            <a:pPr marL="895350" lvl="0" indent="-447675">
              <a:buClr>
                <a:srgbClr val="5FBBF5"/>
              </a:buClr>
              <a:buFont typeface="+mj-lt"/>
              <a:buAutoNum type="arabicPeriod"/>
            </a:pPr>
            <a:r>
              <a:rPr lang="cs-CZ" sz="1800" b="true" dirty="false">
                <a:solidFill>
                  <a:schemeClr val="accent1"/>
                </a:solidFill>
              </a:rPr>
              <a:t>Realizace výběru </a:t>
            </a:r>
            <a:r>
              <a:rPr lang="cs-CZ" sz="1800" dirty="false">
                <a:solidFill>
                  <a:schemeClr val="accent1"/>
                </a:solidFill>
              </a:rPr>
              <a:t>(příprava zadávací dokumentace, hodnocení, smlouva)</a:t>
            </a:r>
          </a:p>
          <a:p>
            <a:pPr marL="895350" lvl="0" indent="-447675">
              <a:buClr>
                <a:srgbClr val="5FBBF5"/>
              </a:buClr>
              <a:buFont typeface="+mj-lt"/>
              <a:buAutoNum type="arabicPeriod"/>
            </a:pPr>
            <a:r>
              <a:rPr lang="cs-CZ" sz="1800" b="true" dirty="false">
                <a:solidFill>
                  <a:schemeClr val="accent1"/>
                </a:solidFill>
              </a:rPr>
              <a:t>Realizace zakázky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06075"/>
      </p:ext>
    </p:extLst>
  </p:cSld>
  <p:clrMapOvr>
    <a:masterClrMapping/>
  </p:clrMapOvr>
  <p:transition>
    <p:cut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5 - KATEGORIE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74</a:t>
            </a:fld>
            <a:endParaRPr lang="cs-CZ" dirty="false"/>
          </a:p>
        </p:txBody>
      </p:sp>
      <p:pic>
        <p:nvPicPr>
          <p:cNvPr id="1026" name="Picture 2"/>
          <p:cNvPicPr>
            <a:picLocks noGrp="true" noChangeAspect="true" noChangeArrowheads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68760"/>
            <a:ext cx="8064500" cy="530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455996"/>
      </p:ext>
    </p:extLst>
  </p:cSld>
  <p:clrMapOvr>
    <a:masterClrMapping/>
  </p:clrMapOvr>
  <p:transition>
    <p:cut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6 – KONTROLA na MPSV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cs-CZ" sz="2000" dirty="false"/>
              <a:t>Povinnost příjemce – nutné počítat se lhůtami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/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b="true" dirty="false">
                <a:solidFill>
                  <a:srgbClr val="084A8B"/>
                </a:solidFill>
              </a:rPr>
              <a:t>ex-ante kontrola </a:t>
            </a:r>
            <a:r>
              <a:rPr lang="cs-CZ" sz="1800" dirty="false">
                <a:solidFill>
                  <a:srgbClr val="084A8B"/>
                </a:solidFill>
              </a:rPr>
              <a:t>u veřejných zakázek nad 400 tis. Kč bez DPH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endParaRPr lang="cs-CZ" sz="1800" dirty="false">
              <a:solidFill>
                <a:srgbClr val="084A8B"/>
              </a:solidFill>
            </a:endParaRP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endParaRPr lang="cs-CZ" sz="1800" dirty="false">
              <a:solidFill>
                <a:srgbClr val="084A8B"/>
              </a:solidFill>
            </a:endParaRPr>
          </a:p>
          <a:p>
            <a:pPr marL="447675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447675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447675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447675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447675" lvl="3" indent="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None/>
            </a:pPr>
            <a:endParaRPr lang="cs-CZ" sz="1800" dirty="false">
              <a:solidFill>
                <a:srgbClr val="084A8B"/>
              </a:solidFill>
            </a:endParaRPr>
          </a:p>
          <a:p>
            <a:pPr marL="733425" lvl="3" indent="-285750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pro vyplňování údajů k zakázkám je </a:t>
            </a:r>
            <a:r>
              <a:rPr lang="cs-CZ" sz="1800" dirty="false">
                <a:solidFill>
                  <a:schemeClr val="accent1"/>
                </a:solidFill>
              </a:rPr>
              <a:t>možné</a:t>
            </a:r>
            <a:r>
              <a:rPr lang="cs-CZ" sz="1800" dirty="false">
                <a:solidFill>
                  <a:srgbClr val="084A8B"/>
                </a:solidFill>
              </a:rPr>
              <a:t> zaškrtnout </a:t>
            </a:r>
            <a:r>
              <a:rPr lang="cs-CZ" sz="1800" dirty="false" err="true">
                <a:solidFill>
                  <a:srgbClr val="084A8B"/>
                </a:solidFill>
              </a:rPr>
              <a:t>checkbox</a:t>
            </a:r>
            <a:r>
              <a:rPr lang="cs-CZ" sz="1800" dirty="false">
                <a:solidFill>
                  <a:srgbClr val="084A8B"/>
                </a:solidFill>
              </a:rPr>
              <a:t> „realizace zadávacích řízení na projektu“ na záložce Projekt (sekce identifikace projektu)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75</a:t>
            </a:fld>
            <a:endParaRPr lang="cs-CZ" dirty="false"/>
          </a:p>
        </p:txBody>
      </p:sp>
      <p:pic>
        <p:nvPicPr>
          <p:cNvPr id="5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36912"/>
            <a:ext cx="637469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020566"/>
      </p:ext>
    </p:extLst>
  </p:cSld>
  <p:clrMapOvr>
    <a:masterClrMapping/>
  </p:clrMapOvr>
  <p:transition>
    <p:cut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Veřejné  Zakázky 7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752528"/>
          </a:xfrm>
        </p:spPr>
        <p:txBody>
          <a:bodyPr/>
          <a:lstStyle/>
          <a:p>
            <a:pPr marL="0" indent="0" algn="ctr">
              <a:buNone/>
            </a:pPr>
            <a:r>
              <a:rPr lang="cs-CZ" b="true" dirty="false"/>
              <a:t>Základní porovnání OPZ a OP LZZ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Základní kategorie – přímé plnění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OPZ: 400 tis. Kč – do této částky postačuje účetní doklad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 LZZ: Do 200 tis. Kč postačuje účetní doklad, na vyšší částku do 500 tis. Kč nutná objednávka / smlouva</a:t>
            </a:r>
          </a:p>
          <a:p>
            <a:pPr marL="447675" indent="-447675">
              <a:spcBef>
                <a:spcPts val="1200"/>
              </a:spcBef>
              <a:spcAft>
                <a:spcPts val="0"/>
              </a:spcAft>
            </a:pPr>
            <a:r>
              <a:rPr lang="cs-CZ" sz="2000" dirty="false"/>
              <a:t>Oslovování dodavatelů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OPZ: Vyžadováno pouze zveřejnění, není třeba povinně i oslovovat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 LZZ: Pro některé kategorie povinnost oslovit (např. 5 dodavatelů), jinde oslovovat doporučeno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cs-CZ" sz="2000" dirty="false"/>
              <a:t>Předpokládaná hodnota ve výzvě k podání nabídek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OPZ: Nepovinný údaj</a:t>
            </a:r>
          </a:p>
          <a:p>
            <a:pPr marL="895350" lvl="3" indent="-447675">
              <a:lnSpc>
                <a:spcPts val="22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>
                <a:solidFill>
                  <a:srgbClr val="084A8B"/>
                </a:solidFill>
              </a:rPr>
              <a:t>OP LZZ: Povinný údaj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93842200"/>
      </p:ext>
    </p:extLst>
  </p:cSld>
  <p:clrMapOvr>
    <a:masterClrMapping/>
  </p:clrMapOvr>
  <p:transition>
    <p:cut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Hodnocení a výběr </a:t>
            </a:r>
            <a:r>
              <a:rPr lang="cs-CZ" sz="3000" dirty="false" smtClean="false"/>
              <a:t>projektů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99592" y="1772816"/>
            <a:ext cx="8064000" cy="432000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pl-PL" sz="2000" dirty="false"/>
              <a:t>Formální hodnocení a hodnocení  přijatelnosti</a:t>
            </a:r>
          </a:p>
          <a:p>
            <a:pPr lvl="0">
              <a:lnSpc>
                <a:spcPct val="150000"/>
              </a:lnSpc>
            </a:pPr>
            <a:r>
              <a:rPr lang="pl-PL" sz="2000" dirty="false" smtClean="false"/>
              <a:t>Věcné </a:t>
            </a:r>
            <a:r>
              <a:rPr lang="pl-PL" sz="2000" dirty="false"/>
              <a:t>hodnocení (eliminační kritéria)</a:t>
            </a:r>
          </a:p>
          <a:p>
            <a:pPr lvl="0">
              <a:lnSpc>
                <a:spcPct val="150000"/>
              </a:lnSpc>
            </a:pPr>
            <a:r>
              <a:rPr lang="pl-PL" sz="2000" dirty="false" smtClean="false"/>
              <a:t>Výběrová komise</a:t>
            </a:r>
          </a:p>
          <a:p>
            <a:pPr lvl="0">
              <a:lnSpc>
                <a:spcPct val="100000"/>
              </a:lnSpc>
            </a:pPr>
            <a:r>
              <a:rPr lang="pl-PL" sz="2000" dirty="false" smtClean="false"/>
              <a:t>Úspěšné ukončení výběrového procesu = Právní akt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1800" dirty="false"/>
              <a:t> </a:t>
            </a:r>
            <a:r>
              <a:rPr lang="pl-PL" sz="1800" dirty="false" smtClean="false"/>
              <a:t>      </a:t>
            </a:r>
            <a:r>
              <a:rPr lang="cs-CZ" sz="1800" dirty="false">
                <a:hlinkClick r:id="rId3"/>
              </a:rPr>
              <a:t>https://www.esfcr.cz/formulare-pro-uzavreni-pravniho-aktu-a-vzory-pravnich-aktu-o-poskytnuti-podpory-na-projekt-opz/-/</a:t>
            </a:r>
            <a:r>
              <a:rPr lang="cs-CZ" sz="1800" dirty="false" smtClean="false">
                <a:hlinkClick r:id="rId3"/>
              </a:rPr>
              <a:t>dokument/798364</a:t>
            </a:r>
            <a:endParaRPr lang="cs-CZ" sz="1800" dirty="false" smtClean="false"/>
          </a:p>
          <a:p>
            <a:pPr marL="0" lvl="0" indent="0">
              <a:lnSpc>
                <a:spcPct val="100000"/>
              </a:lnSpc>
              <a:buNone/>
            </a:pPr>
            <a:endParaRPr lang="pl-PL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2614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hodnocení přijatelnosti a formálních </a:t>
            </a:r>
            <a:r>
              <a:rPr lang="cs-CZ" sz="3000" dirty="false" smtClean="false"/>
              <a:t>náležitostí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496944" cy="4320000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b="true" dirty="false" smtClean="false"/>
              <a:t>Kritéria </a:t>
            </a:r>
            <a:r>
              <a:rPr lang="cs-CZ" sz="2000" b="true" dirty="false"/>
              <a:t>formálních </a:t>
            </a:r>
            <a:r>
              <a:rPr lang="cs-CZ" sz="2000" b="true" dirty="false" smtClean="false"/>
              <a:t>náležitostí jsou </a:t>
            </a:r>
            <a:r>
              <a:rPr lang="cs-CZ" sz="2000" b="true" dirty="false"/>
              <a:t>opravitelná </a:t>
            </a:r>
            <a:r>
              <a:rPr lang="cs-CZ" sz="2000" b="true" dirty="false" smtClean="false"/>
              <a:t>pouze 1 x, hodnotí se:</a:t>
            </a:r>
          </a:p>
          <a:p>
            <a:r>
              <a:rPr lang="cs-CZ" sz="2000" dirty="false"/>
              <a:t>Úplnost a forma žádosti </a:t>
            </a:r>
            <a:r>
              <a:rPr lang="cs-CZ" dirty="false"/>
              <a:t>	</a:t>
            </a:r>
          </a:p>
          <a:p>
            <a:pPr marL="895350" lvl="3" indent="-44767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tabLst>
                <a:tab pos="809625" algn="l"/>
              </a:tabLst>
            </a:pPr>
            <a:r>
              <a:rPr lang="cs-CZ" sz="1800" dirty="false" smtClean="false">
                <a:solidFill>
                  <a:srgbClr val="084A8B"/>
                </a:solidFill>
              </a:rPr>
              <a:t>obsahuje </a:t>
            </a:r>
            <a:r>
              <a:rPr lang="cs-CZ" sz="1800" dirty="false">
                <a:solidFill>
                  <a:srgbClr val="084A8B"/>
                </a:solidFill>
              </a:rPr>
              <a:t>žádost o podporu všechny povinné údaje i přílohy dle textu výzvy? </a:t>
            </a:r>
          </a:p>
          <a:p>
            <a:pPr marL="895350" lvl="3" indent="-447675">
              <a:lnSpc>
                <a:spcPct val="150000"/>
              </a:lnSpc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£"/>
              <a:tabLst>
                <a:tab pos="809625" algn="l"/>
              </a:tabLst>
            </a:pPr>
            <a:r>
              <a:rPr lang="cs-CZ" sz="1800" dirty="false">
                <a:solidFill>
                  <a:srgbClr val="084A8B"/>
                </a:solidFill>
              </a:rPr>
              <a:t>byla žádost i povinné přílohy </a:t>
            </a:r>
            <a:r>
              <a:rPr lang="cs-CZ" sz="1800" dirty="false" smtClean="false">
                <a:solidFill>
                  <a:srgbClr val="084A8B"/>
                </a:solidFill>
              </a:rPr>
              <a:t>předložena </a:t>
            </a:r>
            <a:r>
              <a:rPr lang="cs-CZ" sz="1800" dirty="false">
                <a:solidFill>
                  <a:srgbClr val="084A8B"/>
                </a:solidFill>
              </a:rPr>
              <a:t>ve formě dle textu výzvy </a:t>
            </a:r>
            <a:r>
              <a:rPr lang="cs-CZ" sz="1800" dirty="false" smtClean="false">
                <a:solidFill>
                  <a:srgbClr val="084A8B"/>
                </a:solidFill>
              </a:rPr>
              <a:t>     (</a:t>
            </a:r>
            <a:r>
              <a:rPr lang="cs-CZ" sz="1800" dirty="false">
                <a:solidFill>
                  <a:srgbClr val="084A8B"/>
                </a:solidFill>
              </a:rPr>
              <a:t>včetně číslování příloh)? </a:t>
            </a:r>
          </a:p>
          <a:p>
            <a:pPr marL="447675" lvl="1" indent="-447675">
              <a:buFont typeface="Wingdings" panose="05000000000000000000" pitchFamily="2" charset="2"/>
              <a:buChar char="l"/>
            </a:pPr>
            <a:r>
              <a:rPr lang="cs-CZ" dirty="false"/>
              <a:t>Podpis žádosti 	</a:t>
            </a:r>
            <a:endParaRPr lang="cs-CZ" dirty="false" smtClean="false"/>
          </a:p>
          <a:p>
            <a:pPr marL="895350" lvl="1" indent="-447675">
              <a:buFont typeface="Wingdings" panose="05000000000000000000" pitchFamily="2" charset="2"/>
              <a:buChar char="£"/>
            </a:pPr>
            <a:r>
              <a:rPr lang="cs-CZ" sz="1800" dirty="false" smtClean="false">
                <a:solidFill>
                  <a:srgbClr val="084A8B"/>
                </a:solidFill>
              </a:rPr>
              <a:t>je žádost o podporu podepsána statutárním zástupcem žadatele          (resp. oprávněnou osobou)? </a:t>
            </a:r>
            <a:r>
              <a:rPr lang="cs-CZ" dirty="false" smtClean="false"/>
              <a:t>	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98973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hodnocení přijatelnosti a formálních </a:t>
            </a:r>
            <a:r>
              <a:rPr lang="cs-CZ" sz="3000" dirty="false" smtClean="false"/>
              <a:t>náležitostí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4563208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/>
              <a:t>Kritéria přijatelnosti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 smtClean="false"/>
              <a:t>1 </a:t>
            </a:r>
            <a:r>
              <a:rPr lang="cs-CZ" sz="2000" b="true" dirty="false"/>
              <a:t>Oprávněnost žadatele </a:t>
            </a:r>
            <a:endParaRPr lang="cs-CZ" sz="1200" dirty="false"/>
          </a:p>
          <a:p>
            <a:pPr marL="431800" indent="15875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¢"/>
            </a:pPr>
            <a:r>
              <a:rPr lang="cs-CZ" sz="1600" dirty="false" smtClean="false"/>
              <a:t> </a:t>
            </a:r>
            <a:r>
              <a:rPr lang="cs-CZ" sz="1800" dirty="false" smtClean="false"/>
              <a:t>  splňuje </a:t>
            </a:r>
            <a:r>
              <a:rPr lang="cs-CZ" sz="1800" dirty="false"/>
              <a:t>žadatel definici oprávněného </a:t>
            </a:r>
            <a:r>
              <a:rPr lang="cs-CZ" sz="1800" dirty="false" smtClean="false"/>
              <a:t>žadatele </a:t>
            </a:r>
            <a:r>
              <a:rPr lang="cs-CZ" sz="1800" dirty="false"/>
              <a:t>vymezeného ve </a:t>
            </a:r>
            <a:r>
              <a:rPr lang="cs-CZ" sz="1800" dirty="false" smtClean="false"/>
              <a:t>výzvě?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 oprávněné </a:t>
            </a:r>
            <a:r>
              <a:rPr lang="cs-CZ" sz="1800" dirty="false"/>
              <a:t>žadatele vymezuje výzva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/>
              <a:t>2 Partnerství </a:t>
            </a:r>
            <a:endParaRPr lang="cs-CZ" sz="1200" dirty="false"/>
          </a:p>
          <a:p>
            <a:pPr marL="714375" lvl="1" indent="-300038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odpovídá </a:t>
            </a:r>
            <a:r>
              <a:rPr lang="cs-CZ" sz="1800" dirty="false"/>
              <a:t>partnerství v projektu pravidlům OPZ a je v souladu s textem </a:t>
            </a:r>
            <a:r>
              <a:rPr lang="cs-CZ" sz="1800" dirty="false" smtClean="false"/>
              <a:t> výzvy</a:t>
            </a:r>
            <a:r>
              <a:rPr lang="cs-CZ" sz="1800" dirty="false"/>
              <a:t>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 oprávněné </a:t>
            </a:r>
            <a:r>
              <a:rPr lang="cs-CZ" sz="1800" dirty="false"/>
              <a:t>partnery vymezuje výzva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 otázkou </a:t>
            </a:r>
            <a:r>
              <a:rPr lang="cs-CZ" sz="1800" dirty="false"/>
              <a:t>se zjišťuje, zda partnerství není v rozporu s pravidly </a:t>
            </a:r>
            <a:r>
              <a:rPr lang="cs-CZ" sz="800" dirty="false"/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/>
              <a:t>3 Cílové skupiny </a:t>
            </a:r>
            <a:endParaRPr lang="cs-CZ" sz="2000" b="true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 </a:t>
            </a:r>
            <a:r>
              <a:rPr lang="cs-CZ" sz="1800" dirty="false" smtClean="false"/>
              <a:t>jsou </a:t>
            </a:r>
            <a:r>
              <a:rPr lang="cs-CZ" sz="1800" dirty="false"/>
              <a:t>cílové skupiny v zásadě v souladu s textem výzvy?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 smtClean="false"/>
              <a:t>4 </a:t>
            </a:r>
            <a:r>
              <a:rPr lang="cs-CZ" sz="2000" b="true" dirty="false"/>
              <a:t>Celkové způsobilé výdaje </a:t>
            </a:r>
            <a:endParaRPr lang="cs-CZ" sz="2000" b="true" dirty="false" smtClean="false"/>
          </a:p>
          <a:p>
            <a:pPr marL="714375" lvl="1" indent="-300038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jsou </a:t>
            </a:r>
            <a:r>
              <a:rPr lang="cs-CZ" sz="1800" dirty="false"/>
              <a:t>celkové způsobilé výdaje projektu v rozmezí stanoveném ve výzvě? </a:t>
            </a:r>
          </a:p>
          <a:p>
            <a:pPr marL="414337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 smtClean="false"/>
              <a:t>     (jedná </a:t>
            </a:r>
            <a:r>
              <a:rPr lang="cs-CZ" sz="1800" dirty="false"/>
              <a:t>se o celkové způsobilé výdaje, nikoliv </a:t>
            </a:r>
            <a:r>
              <a:rPr lang="cs-CZ" sz="1800" dirty="false" smtClean="false"/>
              <a:t>dotaci)</a:t>
            </a:r>
            <a:endParaRPr lang="cs-CZ" sz="1800" dirty="false"/>
          </a:p>
          <a:p>
            <a:pPr marL="0" indent="0">
              <a:buNone/>
            </a:pPr>
            <a:r>
              <a:rPr lang="cs-CZ" sz="1200" dirty="false"/>
              <a:t>		</a:t>
            </a:r>
          </a:p>
          <a:p>
            <a:pPr marL="0" indent="0"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95635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Obecné podmínky pro </a:t>
            </a:r>
            <a:r>
              <a:rPr lang="cs-CZ" sz="3000" dirty="false" smtClean="false"/>
              <a:t>žadatele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412776"/>
            <a:ext cx="8064000" cy="4320000"/>
          </a:xfrm>
        </p:spPr>
        <p:txBody>
          <a:bodyPr/>
          <a:lstStyle/>
          <a:p>
            <a:pPr marL="733425" lvl="2" indent="-285750">
              <a:lnSpc>
                <a:spcPct val="150000"/>
              </a:lnSpc>
            </a:pPr>
            <a:endParaRPr lang="cs-CZ" dirty="false" smtClean="false"/>
          </a:p>
          <a:p>
            <a:pPr marL="733425" lvl="2" indent="-285750">
              <a:lnSpc>
                <a:spcPct val="150000"/>
              </a:lnSpc>
            </a:pPr>
            <a:r>
              <a:rPr lang="cs-CZ" dirty="false" smtClean="false"/>
              <a:t>osoba </a:t>
            </a:r>
            <a:r>
              <a:rPr lang="cs-CZ" dirty="false"/>
              <a:t>(právnická nebo fyzická), která je registrovaným subjektem v ČR, tj. osoba, která má vlastní IČ</a:t>
            </a:r>
          </a:p>
          <a:p>
            <a:pPr marL="733425" lvl="2" indent="-285750">
              <a:lnSpc>
                <a:spcPct val="150000"/>
              </a:lnSpc>
            </a:pPr>
            <a:r>
              <a:rPr lang="cs-CZ" dirty="false" smtClean="false"/>
              <a:t>Osoba, </a:t>
            </a:r>
            <a:r>
              <a:rPr lang="cs-CZ" dirty="false"/>
              <a:t>která má </a:t>
            </a:r>
            <a:r>
              <a:rPr lang="cs-CZ" b="true" dirty="false"/>
              <a:t>aktivní datovou </a:t>
            </a:r>
            <a:r>
              <a:rPr lang="cs-CZ" b="true" dirty="false" smtClean="false"/>
              <a:t>schránku </a:t>
            </a:r>
            <a:r>
              <a:rPr lang="cs-CZ" dirty="false"/>
              <a:t>(na základě plné </a:t>
            </a:r>
            <a:r>
              <a:rPr lang="cs-CZ" dirty="false" smtClean="false"/>
              <a:t>moci, </a:t>
            </a:r>
            <a:r>
              <a:rPr lang="cs-CZ" dirty="false"/>
              <a:t>lze </a:t>
            </a:r>
            <a:r>
              <a:rPr lang="cs-CZ" dirty="false" smtClean="false"/>
              <a:t>využít i datovou schránku jiného subjektu)</a:t>
            </a:r>
            <a:endParaRPr lang="cs-CZ" dirty="false"/>
          </a:p>
          <a:p>
            <a:pPr marL="733425" lvl="2" indent="-285750" algn="just">
              <a:lnSpc>
                <a:spcPct val="150000"/>
              </a:lnSpc>
            </a:pPr>
            <a:r>
              <a:rPr lang="cs-CZ" dirty="false"/>
              <a:t>osoba, která nepatří mezi subjekty, které se nemohou výzvy účastnit z důvodů insolvence, dluhu (daňové nedoplatky, pojistné), pokuty (za umožnění nelegální práce)</a:t>
            </a:r>
            <a:endParaRPr lang="cs-CZ" dirty="false">
              <a:ea typeface="Arial"/>
              <a:cs typeface="Times New Roman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8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8861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>
                <a:solidFill>
                  <a:srgbClr val="AFDDFA"/>
                </a:solidFill>
              </a:rPr>
              <a:t>hodnocení přijatelnosti a formálních náležitostí 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83568" y="1700808"/>
            <a:ext cx="8280920" cy="4536504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2000" b="true" dirty="false">
                <a:solidFill>
                  <a:srgbClr val="084A8B"/>
                </a:solidFill>
              </a:rPr>
              <a:t>5 Aktivity </a:t>
            </a:r>
            <a:endParaRPr lang="cs-CZ" sz="2000" b="true" dirty="false" smtClean="false">
              <a:solidFill>
                <a:srgbClr val="084A8B"/>
              </a:solidFill>
            </a:endParaRPr>
          </a:p>
          <a:p>
            <a:pPr marL="895350" lvl="0" indent="-447675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600" dirty="false" smtClean="false">
                <a:solidFill>
                  <a:srgbClr val="084A8B"/>
                </a:solidFill>
              </a:rPr>
              <a:t>j</a:t>
            </a:r>
            <a:r>
              <a:rPr lang="cs-CZ" sz="1800" dirty="false" smtClean="false">
                <a:solidFill>
                  <a:srgbClr val="084A8B"/>
                </a:solidFill>
              </a:rPr>
              <a:t>sou </a:t>
            </a:r>
            <a:r>
              <a:rPr lang="cs-CZ" sz="1800" dirty="false">
                <a:solidFill>
                  <a:srgbClr val="084A8B"/>
                </a:solidFill>
              </a:rPr>
              <a:t>plánované aktivity projektu v zásadě v souladu s textem výzvy?</a:t>
            </a:r>
          </a:p>
          <a:p>
            <a:pPr marL="895350" lvl="1" indent="-447675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posuzují </a:t>
            </a:r>
            <a:r>
              <a:rPr lang="cs-CZ" sz="1800" dirty="false">
                <a:solidFill>
                  <a:srgbClr val="084A8B"/>
                </a:solidFill>
              </a:rPr>
              <a:t>se všechny aktivity v žádosti </a:t>
            </a:r>
            <a:r>
              <a:rPr lang="cs-CZ" sz="800" dirty="false">
                <a:solidFill>
                  <a:srgbClr val="084A8B"/>
                </a:solidFill>
              </a:rPr>
              <a:t>	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2000" b="true" dirty="false">
                <a:solidFill>
                  <a:srgbClr val="084A8B"/>
                </a:solidFill>
              </a:rPr>
              <a:t>6 Horizontální principy </a:t>
            </a:r>
            <a:endParaRPr lang="cs-CZ" sz="2000" b="true" dirty="false" smtClean="false">
              <a:solidFill>
                <a:srgbClr val="084A8B"/>
              </a:solidFill>
            </a:endParaRPr>
          </a:p>
          <a:p>
            <a:pPr marL="895350" lvl="0" indent="-481013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600" dirty="false" smtClean="false">
                <a:solidFill>
                  <a:srgbClr val="084A8B"/>
                </a:solidFill>
              </a:rPr>
              <a:t>l</a:t>
            </a:r>
            <a:r>
              <a:rPr lang="cs-CZ" sz="1800" dirty="false" smtClean="false">
                <a:solidFill>
                  <a:srgbClr val="084A8B"/>
                </a:solidFill>
              </a:rPr>
              <a:t>ze </a:t>
            </a:r>
            <a:r>
              <a:rPr lang="cs-CZ" sz="1800" dirty="false">
                <a:solidFill>
                  <a:srgbClr val="084A8B"/>
                </a:solidFill>
              </a:rPr>
              <a:t>vyloučit negativní dopad na horizontální principy </a:t>
            </a:r>
            <a:r>
              <a:rPr lang="cs-CZ" sz="1800" dirty="false" err="true">
                <a:solidFill>
                  <a:srgbClr val="084A8B"/>
                </a:solidFill>
              </a:rPr>
              <a:t>OPZ</a:t>
            </a:r>
            <a:r>
              <a:rPr lang="cs-CZ" sz="1800" dirty="false">
                <a:solidFill>
                  <a:srgbClr val="084A8B"/>
                </a:solidFill>
              </a:rPr>
              <a:t> </a:t>
            </a:r>
            <a:r>
              <a:rPr lang="cs-CZ" sz="1800" dirty="false" smtClean="false">
                <a:solidFill>
                  <a:srgbClr val="084A8B"/>
                </a:solidFill>
              </a:rPr>
              <a:t>(rovnost </a:t>
            </a:r>
            <a:r>
              <a:rPr lang="cs-CZ" sz="1800" dirty="false">
                <a:solidFill>
                  <a:srgbClr val="084A8B"/>
                </a:solidFill>
              </a:rPr>
              <a:t>žen a </a:t>
            </a:r>
            <a:r>
              <a:rPr lang="cs-CZ" sz="1800" dirty="false" smtClean="false">
                <a:solidFill>
                  <a:srgbClr val="084A8B"/>
                </a:solidFill>
              </a:rPr>
              <a:t>  mužů</a:t>
            </a:r>
            <a:r>
              <a:rPr lang="cs-CZ" sz="1800" dirty="false">
                <a:solidFill>
                  <a:srgbClr val="084A8B"/>
                </a:solidFill>
              </a:rPr>
              <a:t>, nediskriminace a udržitelný rozvoj)?</a:t>
            </a:r>
          </a:p>
          <a:p>
            <a:pPr marL="895350" lvl="1" indent="-481013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1800" dirty="false" smtClean="false">
                <a:solidFill>
                  <a:srgbClr val="084A8B"/>
                </a:solidFill>
              </a:rPr>
              <a:t>ověřuje </a:t>
            </a:r>
            <a:r>
              <a:rPr lang="cs-CZ" sz="1800" dirty="false">
                <a:solidFill>
                  <a:srgbClr val="084A8B"/>
                </a:solidFill>
              </a:rPr>
              <a:t>se, zda z popisu projektu obsaženého </a:t>
            </a:r>
            <a:r>
              <a:rPr lang="cs-CZ" sz="1800" dirty="false" smtClean="false">
                <a:solidFill>
                  <a:srgbClr val="084A8B"/>
                </a:solidFill>
              </a:rPr>
              <a:t>v žádosti  </a:t>
            </a:r>
            <a:r>
              <a:rPr lang="cs-CZ" sz="1800" dirty="false">
                <a:solidFill>
                  <a:srgbClr val="084A8B"/>
                </a:solidFill>
              </a:rPr>
              <a:t>nevyplývá, že by aktivity projektu měly negativní dopad na </a:t>
            </a:r>
            <a:r>
              <a:rPr lang="cs-CZ" sz="1800" dirty="false" err="true">
                <a:solidFill>
                  <a:srgbClr val="084A8B"/>
                </a:solidFill>
              </a:rPr>
              <a:t>RŽM</a:t>
            </a:r>
            <a:r>
              <a:rPr lang="cs-CZ" sz="1800" dirty="false">
                <a:solidFill>
                  <a:srgbClr val="084A8B"/>
                </a:solidFill>
              </a:rPr>
              <a:t>, N, UR 	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sz="2000" b="true" dirty="false">
                <a:solidFill>
                  <a:srgbClr val="084A8B"/>
                </a:solidFill>
              </a:rPr>
              <a:t>7 Trestní bezúhonnost  </a:t>
            </a:r>
            <a:endParaRPr lang="cs-CZ" sz="2000" b="true" dirty="false" smtClean="false">
              <a:solidFill>
                <a:srgbClr val="084A8B"/>
              </a:solidFill>
            </a:endParaRPr>
          </a:p>
          <a:p>
            <a:pPr marL="895350" lvl="0" indent="-447675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 smtClean="false">
                <a:solidFill>
                  <a:srgbClr val="084A8B"/>
                </a:solidFill>
              </a:rPr>
              <a:t>je</a:t>
            </a:r>
            <a:r>
              <a:rPr lang="cs-CZ" sz="1600" dirty="false" smtClean="false">
                <a:solidFill>
                  <a:srgbClr val="084A8B"/>
                </a:solidFill>
              </a:rPr>
              <a:t> </a:t>
            </a:r>
            <a:r>
              <a:rPr lang="cs-CZ" sz="1800" dirty="false" smtClean="false">
                <a:solidFill>
                  <a:srgbClr val="084A8B"/>
                </a:solidFill>
              </a:rPr>
              <a:t>statutární </a:t>
            </a:r>
            <a:r>
              <a:rPr lang="cs-CZ" sz="1800" dirty="false">
                <a:solidFill>
                  <a:srgbClr val="084A8B"/>
                </a:solidFill>
              </a:rPr>
              <a:t>zástupce žadatele trestně bezúhonný? </a:t>
            </a:r>
          </a:p>
          <a:p>
            <a:pPr marL="895350" lvl="1" indent="-447675">
              <a:spcBef>
                <a:spcPts val="0"/>
              </a:spcBef>
              <a:spcAft>
                <a:spcPts val="0"/>
              </a:spcAft>
              <a:buClr>
                <a:srgbClr val="5FBBF5"/>
              </a:buClr>
              <a:buFont typeface="Wingdings" panose="05000000000000000000" pitchFamily="2" charset="2"/>
              <a:buChar char="¢"/>
            </a:pPr>
            <a:r>
              <a:rPr lang="cs-CZ" sz="1800" dirty="false" smtClean="false">
                <a:solidFill>
                  <a:srgbClr val="084A8B"/>
                </a:solidFill>
              </a:rPr>
              <a:t>v </a:t>
            </a:r>
            <a:r>
              <a:rPr lang="cs-CZ" sz="1800" dirty="false">
                <a:solidFill>
                  <a:srgbClr val="084A8B"/>
                </a:solidFill>
              </a:rPr>
              <a:t>žádosti je čestné prohlášení, v něm toto příjemce </a:t>
            </a:r>
            <a:r>
              <a:rPr lang="cs-CZ" sz="1800" dirty="false" smtClean="false">
                <a:solidFill>
                  <a:srgbClr val="084A8B"/>
                </a:solidFill>
              </a:rPr>
              <a:t>potvrzuje</a:t>
            </a:r>
            <a:r>
              <a:rPr lang="cs-CZ" sz="800" dirty="false">
                <a:solidFill>
                  <a:srgbClr val="084A8B"/>
                </a:solidFill>
              </a:rPr>
              <a:t>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73204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hodnocení přijatelnosti a formálních </a:t>
            </a:r>
            <a:r>
              <a:rPr lang="cs-CZ" sz="3000" dirty="false" smtClean="false"/>
              <a:t>náležitostí 3</a:t>
            </a:r>
            <a:endParaRPr lang="cs-CZ" sz="3000" dirty="false"/>
          </a:p>
        </p:txBody>
      </p:sp>
      <p:sp>
        <p:nvSpPr>
          <p:cNvPr id="7" name="Zástupný symbol pro obsah 6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000" cy="4608032"/>
          </a:xfrm>
        </p:spPr>
        <p:txBody>
          <a:bodyPr/>
          <a:lstStyle/>
          <a:p>
            <a:r>
              <a:rPr lang="cs-CZ" sz="2000" dirty="false"/>
              <a:t>Nesplnění jakéhokoli kritéria přijatelnosti </a:t>
            </a:r>
            <a:r>
              <a:rPr lang="cs-CZ" sz="2000" dirty="false" smtClean="false"/>
              <a:t>= </a:t>
            </a:r>
            <a:r>
              <a:rPr lang="cs-CZ" sz="2000" dirty="false"/>
              <a:t>žádost automaticky </a:t>
            </a:r>
            <a:r>
              <a:rPr lang="cs-CZ" sz="2000" dirty="false" smtClean="false"/>
              <a:t>vyloučena, NÁPRAVA </a:t>
            </a:r>
            <a:r>
              <a:rPr lang="cs-CZ" sz="2000" dirty="false"/>
              <a:t>NENÍ MOŽNÁ !!!</a:t>
            </a:r>
          </a:p>
          <a:p>
            <a:r>
              <a:rPr lang="cs-CZ" sz="2000" dirty="false"/>
              <a:t>Vyhoví–</a:t>
            </a:r>
            <a:r>
              <a:rPr lang="cs-CZ" sz="2000" dirty="false" err="true"/>
              <a:t>li</a:t>
            </a:r>
            <a:r>
              <a:rPr lang="cs-CZ" sz="2000" dirty="false"/>
              <a:t> žádost v kritériích v bloku hodnocení přijatelnosti, ale neuspěje v hodnocení formálních náležitostí, </a:t>
            </a:r>
            <a:r>
              <a:rPr lang="cs-CZ" sz="2000" dirty="false" smtClean="false"/>
              <a:t>může být </a:t>
            </a:r>
            <a:r>
              <a:rPr lang="cs-CZ" sz="2000" dirty="false"/>
              <a:t>žadatel prostřednictvím IS KP14+ </a:t>
            </a:r>
            <a:r>
              <a:rPr lang="cs-CZ" sz="2000" dirty="false" smtClean="false"/>
              <a:t>vyzván </a:t>
            </a:r>
            <a:r>
              <a:rPr lang="cs-CZ" sz="2000" dirty="false"/>
              <a:t>k nápravě. </a:t>
            </a:r>
          </a:p>
          <a:p>
            <a:pPr marL="809625" lvl="2" indent="-361950"/>
            <a:r>
              <a:rPr lang="cs-CZ" sz="1800" dirty="false" smtClean="false"/>
              <a:t>opravu </a:t>
            </a:r>
            <a:r>
              <a:rPr lang="cs-CZ" sz="1800" dirty="false"/>
              <a:t>je třeba provést zpravidla do 5 pracovních dnů,</a:t>
            </a:r>
          </a:p>
          <a:p>
            <a:pPr marL="809625" lvl="2" indent="-361950"/>
            <a:r>
              <a:rPr lang="cs-CZ" sz="1800" dirty="false"/>
              <a:t>žadatel má možnost opravovat formální nedostatky žádosti pouze jednou. </a:t>
            </a:r>
          </a:p>
          <a:p>
            <a:pPr marL="809625" lvl="2" indent="-361950"/>
            <a:r>
              <a:rPr lang="cs-CZ" sz="1800" dirty="false" smtClean="false"/>
              <a:t>po </a:t>
            </a:r>
            <a:r>
              <a:rPr lang="cs-CZ" sz="1800" dirty="false"/>
              <a:t>předložení nápravy probíhá nové ověření, zda jsou kritéria hodnocení formálních náležitostí </a:t>
            </a:r>
            <a:r>
              <a:rPr lang="cs-CZ" sz="1800" dirty="false" smtClean="false"/>
              <a:t>splněna </a:t>
            </a:r>
          </a:p>
          <a:p>
            <a:r>
              <a:rPr lang="cs-CZ" sz="2000" dirty="false"/>
              <a:t>Nedodá-li žadatel opravu ve stanovené lhůtě anebo v potřebné kvalitě, je žádost o podporu z dalšího hodnocení vyloučena.</a:t>
            </a:r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40934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Věcné </a:t>
            </a:r>
            <a:r>
              <a:rPr lang="cs-CZ" sz="3000" dirty="false" smtClean="false"/>
              <a:t>hodnocení 1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268760"/>
            <a:ext cx="8064000" cy="4320000"/>
          </a:xfrm>
        </p:spPr>
        <p:txBody>
          <a:bodyPr/>
          <a:lstStyle/>
          <a:p>
            <a:r>
              <a:rPr lang="cs-CZ" sz="2000" dirty="false" smtClean="false"/>
              <a:t>Cílem je vyhodnotit kvalitu projektů po obsahové stránce</a:t>
            </a:r>
          </a:p>
          <a:p>
            <a:r>
              <a:rPr lang="cs-CZ" sz="2000" dirty="false" smtClean="false"/>
              <a:t>Do </a:t>
            </a:r>
            <a:r>
              <a:rPr lang="cs-CZ" sz="2000" dirty="false"/>
              <a:t>věcného hodnocení postupují </a:t>
            </a:r>
            <a:r>
              <a:rPr lang="cs-CZ" sz="2000" dirty="false" smtClean="false"/>
              <a:t>žádosti, </a:t>
            </a:r>
            <a:r>
              <a:rPr lang="cs-CZ" sz="2000" dirty="false"/>
              <a:t>které uspěly v hodnocení přijatelnosti a formálních náležitostí. </a:t>
            </a:r>
            <a:endParaRPr lang="cs-CZ" sz="2000" dirty="false" smtClean="false"/>
          </a:p>
          <a:p>
            <a:r>
              <a:rPr lang="cs-CZ" sz="2000" dirty="false"/>
              <a:t>Věcné hodnocení provádějí </a:t>
            </a:r>
            <a:r>
              <a:rPr lang="cs-CZ" sz="2000" dirty="false" smtClean="false"/>
              <a:t>2 nezávislí hodnotitelé.</a:t>
            </a:r>
            <a:endParaRPr lang="cs-CZ" sz="2000" dirty="false"/>
          </a:p>
          <a:p>
            <a:pPr lvl="0"/>
            <a:r>
              <a:rPr lang="cs-CZ" sz="2000" dirty="false"/>
              <a:t>V případě významně rozdílného hodnocení při individuálních hodnoceních -  </a:t>
            </a:r>
            <a:r>
              <a:rPr lang="cs-CZ" sz="2000" dirty="false" smtClean="false"/>
              <a:t>arbitr.</a:t>
            </a:r>
            <a:endParaRPr lang="cs-CZ" sz="2000" dirty="false" smtClean="false">
              <a:solidFill>
                <a:srgbClr val="FF0000"/>
              </a:solidFill>
            </a:endParaRPr>
          </a:p>
          <a:p>
            <a:r>
              <a:rPr lang="cs-CZ" sz="2000" dirty="false" smtClean="false"/>
              <a:t>Žádost </a:t>
            </a:r>
            <a:r>
              <a:rPr lang="cs-CZ" sz="2000" dirty="false"/>
              <a:t>o podporu uspěje ve věcném hodnocení </a:t>
            </a:r>
            <a:r>
              <a:rPr lang="cs-CZ" sz="2000" dirty="false" smtClean="false"/>
              <a:t>získá </a:t>
            </a:r>
            <a:r>
              <a:rPr lang="cs-CZ" sz="2000" dirty="false" err="true" smtClean="false"/>
              <a:t>li</a:t>
            </a:r>
            <a:r>
              <a:rPr lang="cs-CZ" sz="2000" dirty="false" smtClean="false"/>
              <a:t> </a:t>
            </a:r>
            <a:r>
              <a:rPr lang="cs-CZ" sz="2000" dirty="false"/>
              <a:t>minimálně 50 </a:t>
            </a:r>
            <a:r>
              <a:rPr lang="cs-CZ" sz="2000" dirty="false" smtClean="false"/>
              <a:t>bodů (jako průměr obou hodnocení), nebo min. 50 bodů ze třetího hodnocení a zároveň, </a:t>
            </a:r>
            <a:r>
              <a:rPr lang="cs-CZ" sz="2000" dirty="false"/>
              <a:t>pokud v žádném z kritérií nezíská eliminační </a:t>
            </a:r>
            <a:r>
              <a:rPr lang="cs-CZ" sz="2000" dirty="false" smtClean="false"/>
              <a:t>deskriptor.</a:t>
            </a:r>
          </a:p>
          <a:p>
            <a:r>
              <a:rPr lang="cs-CZ" sz="2000" dirty="false"/>
              <a:t> Věcné hodnocení musí být ukončeno do 80 pracovních dnů od uzávěrky příjmu žádostí v rámci kolové výzvy. </a:t>
            </a:r>
          </a:p>
          <a:p>
            <a:endParaRPr lang="cs-CZ" sz="1200" dirty="false"/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94806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Věcné </a:t>
            </a:r>
            <a:r>
              <a:rPr lang="cs-CZ" sz="3000" dirty="false" smtClean="false"/>
              <a:t>hodnocení 2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24880" y="1453665"/>
            <a:ext cx="8064000" cy="4812527"/>
          </a:xfrm>
        </p:spPr>
        <p:txBody>
          <a:bodyPr/>
          <a:lstStyle/>
          <a:p>
            <a:r>
              <a:rPr lang="cs-CZ" sz="2000" dirty="false"/>
              <a:t>Kritéria věcného hodnocení soutěžních </a:t>
            </a:r>
            <a:r>
              <a:rPr lang="cs-CZ" sz="2000" dirty="false" smtClean="false"/>
              <a:t>projektů</a:t>
            </a:r>
          </a:p>
          <a:p>
            <a:pPr marL="0" indent="0">
              <a:buNone/>
            </a:pPr>
            <a:r>
              <a:rPr lang="cs-CZ" b="true" dirty="false" smtClean="false"/>
              <a:t>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83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3549925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false" smtClean="false"/>
              <a:t> </a:t>
            </a:r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8316052" cy="3845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8505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Věcné hodnocení </a:t>
            </a:r>
            <a:r>
              <a:rPr lang="cs-CZ" sz="3000" dirty="false" smtClean="false"/>
              <a:t>- časté chyby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 smtClean="false"/>
              <a:t>Kritérium 1 Potřebnost                                     </a:t>
            </a:r>
          </a:p>
          <a:p>
            <a:pPr marL="447675" indent="0">
              <a:lnSpc>
                <a:spcPct val="100000"/>
              </a:lnSpc>
              <a:buNone/>
            </a:pPr>
            <a:r>
              <a:rPr lang="cs-CZ" sz="1800" b="true" dirty="false" smtClean="false"/>
              <a:t>1.1 Vymezení problému a cílové skupiny</a:t>
            </a:r>
            <a:r>
              <a:rPr lang="cs-CZ" sz="1800" dirty="false" smtClean="false"/>
              <a:t>; Zaměřuje se projekt na problém/nedostatky, který/é je skutečně potřebné řešit a je CS adekvátní náplni projektu?</a:t>
            </a:r>
          </a:p>
          <a:p>
            <a:pPr marL="990600" indent="-54292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nedostatky zejména v analýze </a:t>
            </a:r>
            <a:r>
              <a:rPr lang="cs-CZ" sz="1800" dirty="false"/>
              <a:t>CS – </a:t>
            </a:r>
            <a:r>
              <a:rPr lang="cs-CZ" sz="1800" dirty="false" smtClean="false"/>
              <a:t>není </a:t>
            </a:r>
            <a:r>
              <a:rPr lang="cs-CZ" sz="1800" dirty="false" smtClean="false"/>
              <a:t>dostatečně a konkrétně  </a:t>
            </a:r>
            <a:r>
              <a:rPr lang="cs-CZ" sz="1800" dirty="false" smtClean="false"/>
              <a:t>popsán </a:t>
            </a:r>
            <a:r>
              <a:rPr lang="cs-CZ" sz="1800" dirty="false" smtClean="false"/>
              <a:t>zájem o vstup do projektu</a:t>
            </a:r>
          </a:p>
          <a:p>
            <a:pPr marL="990600" indent="-54292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chybí popis vazby </a:t>
            </a:r>
            <a:r>
              <a:rPr lang="cs-CZ" sz="1800" dirty="false" smtClean="false"/>
              <a:t>na </a:t>
            </a:r>
            <a:r>
              <a:rPr lang="cs-CZ" sz="1800" dirty="false" smtClean="false"/>
              <a:t>region – obecný popis důsledků </a:t>
            </a:r>
            <a:r>
              <a:rPr lang="cs-CZ" sz="1800" dirty="false" smtClean="false"/>
              <a:t>nezaměstnanosti </a:t>
            </a:r>
            <a:r>
              <a:rPr lang="cs-CZ" sz="1800" dirty="false" smtClean="false"/>
              <a:t>, chybí </a:t>
            </a:r>
            <a:r>
              <a:rPr lang="cs-CZ" sz="1800" dirty="false" smtClean="false"/>
              <a:t>situační analýza</a:t>
            </a:r>
            <a:endParaRPr lang="cs-CZ" sz="1800" dirty="false" smtClean="false"/>
          </a:p>
          <a:p>
            <a:pPr marL="990600" indent="-54292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popis CS obsahuje obecně známé problémy bez vazby na ověřitelné </a:t>
            </a:r>
            <a:r>
              <a:rPr lang="cs-CZ" sz="1800" dirty="false" smtClean="false"/>
              <a:t>zdroje </a:t>
            </a:r>
            <a:r>
              <a:rPr lang="cs-CZ" sz="1800" dirty="false" smtClean="false"/>
              <a:t>či vlastní šetření</a:t>
            </a:r>
          </a:p>
          <a:p>
            <a:pPr marL="431800" indent="558800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uvádění statistických údajů bez provedení vlastní analýzy</a:t>
            </a:r>
            <a:endParaRPr lang="cs-CZ" sz="1800" dirty="false" smtClean="false"/>
          </a:p>
          <a:p>
            <a:pPr marL="990600" lvl="0" indent="-54292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žadatel </a:t>
            </a:r>
            <a:r>
              <a:rPr lang="cs-CZ" sz="1800" dirty="false"/>
              <a:t>někdy zaměňuje problém CS s problémem na trhu práce (nedostatek pracovníků v oblasti sociálních služeb v regionu x rekvalifikace CS na </a:t>
            </a:r>
            <a:r>
              <a:rPr lang="cs-CZ" sz="1800" dirty="false" smtClean="false"/>
              <a:t>práci v sociálních službách</a:t>
            </a:r>
            <a:r>
              <a:rPr lang="cs-CZ" sz="1800" dirty="false" smtClean="false"/>
              <a:t>)</a:t>
            </a:r>
            <a:endParaRPr lang="cs-CZ" sz="1800" dirty="false"/>
          </a:p>
          <a:p>
            <a:pPr marL="431800" indent="558800">
              <a:buFont typeface="Wingdings" panose="05000000000000000000" pitchFamily="2" charset="2"/>
              <a:buChar char="¢"/>
            </a:pPr>
            <a:endParaRPr lang="cs-CZ" sz="1800" dirty="false" smtClean="false"/>
          </a:p>
          <a:p>
            <a:pPr marL="431800" indent="558800">
              <a:buFont typeface="Wingdings" panose="05000000000000000000" pitchFamily="2" charset="2"/>
              <a:buChar char="¢"/>
            </a:pPr>
            <a:endParaRPr lang="cs-CZ" sz="1800" dirty="false" smtClean="false"/>
          </a:p>
          <a:p>
            <a:pPr marL="431800" indent="558800">
              <a:buFont typeface="Wingdings" panose="05000000000000000000" pitchFamily="2" charset="2"/>
              <a:buChar char="¢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5475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Věcné hodnocení - časté chyby </a:t>
            </a:r>
            <a:r>
              <a:rPr lang="cs-CZ" sz="3000" dirty="false" smtClean="false"/>
              <a:t>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136904" cy="5184576"/>
          </a:xfrm>
        </p:spPr>
        <p:txBody>
          <a:bodyPr/>
          <a:lstStyle/>
          <a:p>
            <a:r>
              <a:rPr lang="cs-CZ" sz="2000" b="true" dirty="false"/>
              <a:t>Kritérium </a:t>
            </a:r>
            <a:r>
              <a:rPr lang="cs-CZ" sz="2000" b="true" dirty="false" smtClean="false"/>
              <a:t>2 Účelnost</a:t>
            </a:r>
            <a:r>
              <a:rPr lang="cs-CZ" dirty="false" smtClean="false"/>
              <a:t>                                                    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b="true" dirty="false" smtClean="false"/>
              <a:t>2.1 Cíle </a:t>
            </a:r>
            <a:r>
              <a:rPr lang="cs-CZ" sz="1800" b="true" dirty="false" smtClean="false"/>
              <a:t>a konzistentnost (intervenční logika)  projektu</a:t>
            </a:r>
            <a:r>
              <a:rPr lang="cs-CZ" sz="1800" dirty="false" smtClean="false"/>
              <a:t>; Je cíl projektu nastaven správně a povedou zvolené KA a jejich výstupy k jeho naplnění? </a:t>
            </a:r>
          </a:p>
          <a:p>
            <a:pPr marL="895350" lvl="0" indent="-447675">
              <a:buFont typeface="Wingdings" panose="05000000000000000000" pitchFamily="2" charset="2"/>
              <a:buChar char="¢"/>
            </a:pPr>
            <a:r>
              <a:rPr lang="cs-CZ" sz="1800" dirty="false"/>
              <a:t>p</a:t>
            </a:r>
            <a:r>
              <a:rPr lang="cs-CZ" sz="1800" dirty="false" smtClean="false"/>
              <a:t>říliš obecné </a:t>
            </a:r>
            <a:r>
              <a:rPr lang="cs-CZ" sz="1800" dirty="false"/>
              <a:t>cíle, </a:t>
            </a:r>
            <a:r>
              <a:rPr lang="cs-CZ" sz="1800" dirty="false" smtClean="false"/>
              <a:t>které </a:t>
            </a:r>
            <a:r>
              <a:rPr lang="cs-CZ" sz="1800" dirty="false"/>
              <a:t>nejdou </a:t>
            </a:r>
            <a:r>
              <a:rPr lang="cs-CZ" sz="1800" dirty="false" smtClean="false"/>
              <a:t>ověřit nebo jich nelze dosáhnout </a:t>
            </a:r>
            <a:br>
              <a:rPr lang="cs-CZ" sz="1800" dirty="false" smtClean="false"/>
            </a:br>
            <a:r>
              <a:rPr lang="cs-CZ" sz="1800" dirty="false" smtClean="false"/>
              <a:t>(např</a:t>
            </a:r>
            <a:r>
              <a:rPr lang="cs-CZ" sz="1800" dirty="false"/>
              <a:t>.: zvýšení zaměstnanosti CS v </a:t>
            </a:r>
            <a:r>
              <a:rPr lang="cs-CZ" sz="1800" dirty="false" smtClean="false"/>
              <a:t>regionu)</a:t>
            </a:r>
            <a:endParaRPr lang="cs-CZ" sz="1800" dirty="false"/>
          </a:p>
          <a:p>
            <a:pPr marL="895350" lvl="0" indent="-44767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není </a:t>
            </a:r>
            <a:r>
              <a:rPr lang="cs-CZ" sz="1800" dirty="false"/>
              <a:t>uveden popis kritérií a metod </a:t>
            </a:r>
            <a:r>
              <a:rPr lang="cs-CZ" sz="1800" dirty="false" smtClean="false"/>
              <a:t>vedoucích </a:t>
            </a:r>
            <a:r>
              <a:rPr lang="cs-CZ" sz="1800" dirty="false"/>
              <a:t>k posouzení zlepšení definovaných </a:t>
            </a:r>
            <a:r>
              <a:rPr lang="cs-CZ" sz="1800" dirty="false" smtClean="false"/>
              <a:t>oblastí – </a:t>
            </a:r>
            <a:r>
              <a:rPr lang="cs-CZ" sz="1800" dirty="false" smtClean="false"/>
              <a:t>neověřitelnost dosažení cílů</a:t>
            </a:r>
            <a:endParaRPr lang="cs-CZ" sz="1800" dirty="false"/>
          </a:p>
          <a:p>
            <a:pPr marL="895350" indent="-44767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není zdůvodněn počet osob z </a:t>
            </a:r>
            <a:r>
              <a:rPr lang="cs-CZ" sz="1800" dirty="false" err="true" smtClean="false"/>
              <a:t>CS</a:t>
            </a:r>
            <a:r>
              <a:rPr lang="cs-CZ" sz="1800" dirty="false" smtClean="false"/>
              <a:t> zapojených do projektu       </a:t>
            </a:r>
          </a:p>
          <a:p>
            <a:pPr marL="895350" lvl="0" indent="-44767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rozpor </a:t>
            </a:r>
            <a:r>
              <a:rPr lang="cs-CZ" sz="1800" dirty="false"/>
              <a:t>mezi stanoveným cílem </a:t>
            </a:r>
            <a:r>
              <a:rPr lang="cs-CZ" sz="1800" dirty="false" smtClean="false"/>
              <a:t>v indikátorech a údajům v popisu KA </a:t>
            </a:r>
          </a:p>
          <a:p>
            <a:pPr marL="895350" indent="-44767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cíle by měly být ověřitelné dle metody SMART (</a:t>
            </a:r>
            <a:r>
              <a:rPr lang="cs-CZ" sz="1800" dirty="false" err="true" smtClean="false"/>
              <a:t>Specific</a:t>
            </a:r>
            <a:r>
              <a:rPr lang="cs-CZ" sz="1800" dirty="false" smtClean="false"/>
              <a:t>, </a:t>
            </a:r>
            <a:r>
              <a:rPr lang="cs-CZ" sz="1800" dirty="false" err="true" smtClean="false"/>
              <a:t>Measurable</a:t>
            </a:r>
            <a:r>
              <a:rPr lang="cs-CZ" sz="1800" dirty="false" smtClean="false"/>
              <a:t>, </a:t>
            </a:r>
            <a:r>
              <a:rPr lang="cs-CZ" sz="1800" dirty="false" err="true" smtClean="false"/>
              <a:t>Achievable</a:t>
            </a:r>
            <a:r>
              <a:rPr lang="cs-CZ" sz="1800" dirty="false" smtClean="false"/>
              <a:t>, </a:t>
            </a:r>
            <a:r>
              <a:rPr lang="cs-CZ" sz="1800" dirty="false" err="true" smtClean="false"/>
              <a:t>Relevant</a:t>
            </a:r>
            <a:r>
              <a:rPr lang="cs-CZ" sz="1800" dirty="false" smtClean="false"/>
              <a:t>, </a:t>
            </a:r>
            <a:r>
              <a:rPr lang="cs-CZ" sz="1800" dirty="false" err="true" smtClean="false"/>
              <a:t>Time-bound</a:t>
            </a:r>
            <a:r>
              <a:rPr lang="cs-CZ" sz="1800" dirty="false" smtClean="false"/>
              <a:t>)</a:t>
            </a:r>
          </a:p>
          <a:p>
            <a:pPr marL="895350" lvl="0" indent="-447675">
              <a:buFont typeface="Wingdings" panose="05000000000000000000" pitchFamily="2" charset="2"/>
              <a:buChar char="¢"/>
            </a:pPr>
            <a:endParaRPr lang="cs-CZ" sz="1800" dirty="false"/>
          </a:p>
          <a:p>
            <a:pPr marL="447675" indent="0">
              <a:buNone/>
            </a:pPr>
            <a:r>
              <a:rPr lang="cs-CZ" sz="1800" dirty="false" smtClean="false"/>
              <a:t>                                                         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93108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340768"/>
          </a:xfrm>
        </p:spPr>
        <p:txBody>
          <a:bodyPr/>
          <a:lstStyle/>
          <a:p>
            <a:pPr algn="ctr"/>
            <a:r>
              <a:rPr lang="cs-CZ" sz="3000" dirty="false"/>
              <a:t>Věcné hodnocení - časté chyby </a:t>
            </a:r>
            <a:r>
              <a:rPr lang="cs-CZ" sz="3000" dirty="false" smtClean="false"/>
              <a:t>3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r>
              <a:rPr lang="cs-CZ" sz="2000" b="true" dirty="false"/>
              <a:t>Kritérium 2 </a:t>
            </a:r>
            <a:r>
              <a:rPr lang="cs-CZ" sz="2000" b="true" dirty="false" smtClean="false"/>
              <a:t>Účelnost</a:t>
            </a:r>
            <a:r>
              <a:rPr lang="cs-CZ" dirty="false" smtClean="false"/>
              <a:t>                                                     </a:t>
            </a:r>
          </a:p>
          <a:p>
            <a:pPr marL="446088" indent="0">
              <a:buNone/>
            </a:pPr>
            <a:r>
              <a:rPr lang="cs-CZ" sz="1800" b="true" dirty="false" smtClean="false"/>
              <a:t>2.2 </a:t>
            </a:r>
            <a:r>
              <a:rPr lang="cs-CZ" sz="1800" b="true" dirty="false" smtClean="false"/>
              <a:t>Způsob ověření dosažení cíle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; </a:t>
            </a:r>
            <a:r>
              <a:rPr lang="cs-CZ" sz="1800" dirty="false"/>
              <a:t>Jak vhodný způsob pro ověření dosažení cíle žadatel v projektu nastavil?</a:t>
            </a:r>
            <a:endParaRPr lang="cs-CZ" sz="1800" dirty="false"/>
          </a:p>
          <a:p>
            <a:pPr marL="990600" lvl="0" indent="-54292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nejsou </a:t>
            </a:r>
            <a:r>
              <a:rPr lang="cs-CZ" sz="1800" dirty="false"/>
              <a:t>uvedena kritéria a metody k ověření, zda </a:t>
            </a:r>
            <a:r>
              <a:rPr lang="cs-CZ" sz="1800" dirty="false" smtClean="false"/>
              <a:t>a jak bylo </a:t>
            </a:r>
            <a:r>
              <a:rPr lang="cs-CZ" sz="1800" dirty="false"/>
              <a:t>cílů </a:t>
            </a:r>
            <a:r>
              <a:rPr lang="cs-CZ" sz="1800" dirty="false" smtClean="false"/>
              <a:t>dosaženo</a:t>
            </a:r>
          </a:p>
          <a:p>
            <a:pPr marL="990600" indent="-54292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nezdůvodněn </a:t>
            </a:r>
            <a:r>
              <a:rPr lang="cs-CZ" sz="1800" dirty="false"/>
              <a:t>počet osob </a:t>
            </a:r>
            <a:r>
              <a:rPr lang="cs-CZ" sz="1800" dirty="false" smtClean="false"/>
              <a:t>z CS zapojených </a:t>
            </a:r>
            <a:r>
              <a:rPr lang="cs-CZ" sz="1800" dirty="false"/>
              <a:t>do </a:t>
            </a:r>
            <a:r>
              <a:rPr lang="cs-CZ" sz="1800" dirty="false" smtClean="false"/>
              <a:t>jednotlivých KA nebo umístěných na PM </a:t>
            </a:r>
            <a:r>
              <a:rPr lang="cs-CZ" sz="1800" dirty="false"/>
              <a:t>(není uveden způsob/metody práce s CS</a:t>
            </a:r>
            <a:r>
              <a:rPr lang="cs-CZ" sz="1800" dirty="false" smtClean="false"/>
              <a:t>)</a:t>
            </a:r>
          </a:p>
          <a:p>
            <a:pPr marL="990600" indent="-54292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obecně </a:t>
            </a:r>
            <a:r>
              <a:rPr lang="cs-CZ" sz="1800" dirty="false"/>
              <a:t>lze doporučit, aby </a:t>
            </a:r>
            <a:r>
              <a:rPr lang="cs-CZ" sz="1800" dirty="false" smtClean="false"/>
              <a:t>byly uváděny výstupy ke všem KA (např. smlouva </a:t>
            </a:r>
            <a:r>
              <a:rPr lang="cs-CZ" sz="1800" dirty="false"/>
              <a:t>o vstupu do projektu, prezenční listiny, osvědčení o akreditaci kurzu, dohody o tréninkových místech, kopie </a:t>
            </a:r>
            <a:r>
              <a:rPr lang="cs-CZ" sz="1800" dirty="false" err="true"/>
              <a:t>prac</a:t>
            </a:r>
            <a:r>
              <a:rPr lang="cs-CZ" sz="1800" dirty="false"/>
              <a:t>. smluv, závěrečná zkouška z </a:t>
            </a:r>
            <a:r>
              <a:rPr lang="cs-CZ" sz="1800" dirty="false" smtClean="false"/>
              <a:t>rekvalifikace, </a:t>
            </a:r>
            <a:r>
              <a:rPr lang="cs-CZ" sz="1800" dirty="false"/>
              <a:t>certifikát o absolvování </a:t>
            </a:r>
            <a:r>
              <a:rPr lang="cs-CZ" sz="1800" dirty="false" smtClean="false"/>
              <a:t>apod.)</a:t>
            </a:r>
            <a:endParaRPr lang="cs-CZ" sz="1800" dirty="false" smtClean="false"/>
          </a:p>
          <a:p>
            <a:pPr marL="990600" indent="-542925">
              <a:buFont typeface="Wingdings" panose="05000000000000000000" pitchFamily="2" charset="2"/>
              <a:buChar char="¢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79318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Věcné hodnocení - časté chyby </a:t>
            </a:r>
            <a:r>
              <a:rPr lang="cs-CZ" sz="3000" dirty="false" smtClean="false"/>
              <a:t>4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r>
              <a:rPr lang="cs-CZ" sz="2000" b="true" dirty="false" smtClean="false"/>
              <a:t>Kritérium 3 Efektivnost a hospodárnost</a:t>
            </a:r>
          </a:p>
          <a:p>
            <a:pPr marL="446088" indent="-446088">
              <a:buNone/>
            </a:pPr>
            <a:r>
              <a:rPr lang="cs-CZ" sz="2000" dirty="false" smtClean="false"/>
              <a:t>      </a:t>
            </a:r>
            <a:r>
              <a:rPr lang="cs-CZ" sz="1900" b="true" dirty="false" smtClean="false"/>
              <a:t>3.1 Efektivita projektu, </a:t>
            </a:r>
            <a:r>
              <a:rPr lang="cs-CZ" sz="1900" b="true" dirty="false" smtClean="false"/>
              <a:t>rozpočet</a:t>
            </a:r>
            <a:r>
              <a:rPr lang="cs-CZ" sz="1900" dirty="false" smtClean="false"/>
              <a:t>; </a:t>
            </a:r>
            <a:r>
              <a:rPr lang="cs-CZ" sz="1900" dirty="false"/>
              <a:t>S ohledem na plánované a potřebné výstupy je navrženo efektivní a hospodárné použití zdrojů?</a:t>
            </a:r>
            <a:endParaRPr lang="cs-CZ" sz="1900" dirty="false" smtClean="false"/>
          </a:p>
          <a:p>
            <a:pPr marL="1076325" indent="-62865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neefektivní </a:t>
            </a:r>
            <a:r>
              <a:rPr lang="cs-CZ" sz="1800" dirty="false"/>
              <a:t>a neodůvodněné položky v rozpočtu, </a:t>
            </a:r>
            <a:r>
              <a:rPr lang="cs-CZ" sz="1800" dirty="false" smtClean="false"/>
              <a:t>které nemají </a:t>
            </a:r>
            <a:r>
              <a:rPr lang="cs-CZ" sz="1800" dirty="false"/>
              <a:t>přímý dopad na řešení problémů </a:t>
            </a:r>
            <a:r>
              <a:rPr lang="cs-CZ" sz="1800" dirty="false" smtClean="false"/>
              <a:t>CS</a:t>
            </a:r>
            <a:endParaRPr lang="cs-CZ" sz="1800" dirty="false" smtClean="false"/>
          </a:p>
          <a:p>
            <a:pPr marL="1076325" lvl="0" indent="-62865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nákup </a:t>
            </a:r>
            <a:r>
              <a:rPr lang="cs-CZ" sz="1800" dirty="false"/>
              <a:t>výpočetní techniky neodpovídá úvazkům </a:t>
            </a:r>
            <a:r>
              <a:rPr lang="cs-CZ" sz="1800" dirty="false" err="true" smtClean="false"/>
              <a:t>RT</a:t>
            </a:r>
            <a:endParaRPr lang="cs-CZ" sz="1800" dirty="false" smtClean="false"/>
          </a:p>
          <a:p>
            <a:pPr marL="1076325" lvl="0" indent="-62865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nedodržení </a:t>
            </a:r>
            <a:r>
              <a:rPr lang="cs-CZ" sz="1800" dirty="false" smtClean="false"/>
              <a:t>cen a mezd obvyklých</a:t>
            </a:r>
          </a:p>
          <a:p>
            <a:pPr marL="1076325" indent="-62865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pouze </a:t>
            </a:r>
            <a:r>
              <a:rPr lang="cs-CZ" sz="1800" dirty="false"/>
              <a:t>částečné/žádné,  provázání </a:t>
            </a:r>
            <a:r>
              <a:rPr lang="cs-CZ" sz="1800" dirty="false" smtClean="false"/>
              <a:t>rozpočtu s </a:t>
            </a:r>
            <a:r>
              <a:rPr lang="cs-CZ" sz="1800" dirty="false"/>
              <a:t>KA</a:t>
            </a:r>
          </a:p>
          <a:p>
            <a:pPr marL="1076325" lvl="0" indent="-628650">
              <a:buFont typeface="Wingdings" panose="05000000000000000000" pitchFamily="2" charset="2"/>
              <a:buChar char="¢"/>
            </a:pPr>
            <a:endParaRPr lang="cs-CZ" sz="1800" dirty="false"/>
          </a:p>
          <a:p>
            <a:pPr marL="1076325" indent="-628650">
              <a:buFont typeface="Wingdings" panose="05000000000000000000" pitchFamily="2" charset="2"/>
              <a:buChar char="¢"/>
            </a:pPr>
            <a:endParaRPr 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02614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340768"/>
          </a:xfrm>
        </p:spPr>
        <p:txBody>
          <a:bodyPr/>
          <a:lstStyle/>
          <a:p>
            <a:pPr algn="ctr"/>
            <a:r>
              <a:rPr lang="cs-CZ" sz="3000" dirty="false"/>
              <a:t>Věcné hodnocení - časté chyby </a:t>
            </a:r>
            <a:r>
              <a:rPr lang="cs-CZ" sz="3000" dirty="false" smtClean="false"/>
              <a:t>5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000" cy="4320000"/>
          </a:xfrm>
        </p:spPr>
        <p:txBody>
          <a:bodyPr/>
          <a:lstStyle/>
          <a:p>
            <a:r>
              <a:rPr lang="cs-CZ" sz="2000" b="true" dirty="false"/>
              <a:t>Kritérium 3 Efektivnost a hospodárnost</a:t>
            </a:r>
            <a:endParaRPr lang="cs-CZ" sz="2000" b="true" dirty="false" smtClean="false"/>
          </a:p>
          <a:p>
            <a:pPr marL="446088" indent="-446088">
              <a:buNone/>
            </a:pPr>
            <a:r>
              <a:rPr lang="cs-CZ" sz="2000" b="true" dirty="false" smtClean="false"/>
              <a:t>      </a:t>
            </a:r>
            <a:r>
              <a:rPr lang="cs-CZ" sz="1900" b="true" dirty="false" smtClean="false"/>
              <a:t>3.2 Adekvátnost monitorovacích </a:t>
            </a:r>
            <a:r>
              <a:rPr lang="cs-CZ" sz="1900" b="true" dirty="false" smtClean="false"/>
              <a:t>indikátorů</a:t>
            </a:r>
            <a:r>
              <a:rPr lang="cs-CZ" sz="1900" dirty="false" smtClean="false"/>
              <a:t>; </a:t>
            </a:r>
            <a:r>
              <a:rPr lang="cs-CZ" sz="1900" dirty="false"/>
              <a:t>Jak jsou nastaveny cílové hodnoty indikátorů?</a:t>
            </a:r>
            <a:endParaRPr lang="cs-CZ" sz="1900" dirty="false" smtClean="false"/>
          </a:p>
          <a:p>
            <a:pPr marL="993775" indent="-54610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indikátory </a:t>
            </a:r>
            <a:r>
              <a:rPr lang="cs-CZ" sz="1800" dirty="false"/>
              <a:t>nevyplývají z klíčových aktivit (chybí popis, chybí výstupy).</a:t>
            </a:r>
          </a:p>
          <a:p>
            <a:pPr marL="993775" indent="-54610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nereálně </a:t>
            </a:r>
            <a:r>
              <a:rPr lang="cs-CZ" sz="1800" dirty="false"/>
              <a:t>nastavené indikátory a chybně </a:t>
            </a:r>
            <a:r>
              <a:rPr lang="cs-CZ" sz="1800" dirty="false" smtClean="false"/>
              <a:t>zařazené</a:t>
            </a:r>
          </a:p>
          <a:p>
            <a:pPr marL="993775" indent="-546100"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nezohlednění rizik </a:t>
            </a:r>
            <a:r>
              <a:rPr lang="cs-CZ" sz="1800" dirty="false" smtClean="false"/>
              <a:t>nedokončení KA (např. předpoklad</a:t>
            </a:r>
            <a:r>
              <a:rPr lang="cs-CZ" sz="1800" dirty="false" smtClean="false"/>
              <a:t> 100% </a:t>
            </a:r>
            <a:r>
              <a:rPr lang="cs-CZ" sz="1800" dirty="false" smtClean="false"/>
              <a:t>úspěšnost absolvování </a:t>
            </a:r>
            <a:r>
              <a:rPr lang="cs-CZ" sz="1800" dirty="false" smtClean="false"/>
              <a:t>rekvalifikace</a:t>
            </a:r>
            <a:r>
              <a:rPr lang="cs-CZ" sz="1800" dirty="false" smtClean="false"/>
              <a:t>)</a:t>
            </a:r>
            <a:endParaRPr lang="cs-CZ" sz="1800" dirty="false"/>
          </a:p>
          <a:p>
            <a:pPr marL="993775" indent="-546100">
              <a:buFont typeface="Wingdings" panose="05000000000000000000" pitchFamily="2" charset="2"/>
              <a:buChar char="¢"/>
            </a:pPr>
            <a:endParaRPr lang="cs-CZ" sz="1800" dirty="false" smtClean="false"/>
          </a:p>
          <a:p>
            <a:pPr marL="993775" indent="-546100">
              <a:buFont typeface="Wingdings" panose="05000000000000000000" pitchFamily="2" charset="2"/>
              <a:buChar char="¢"/>
            </a:pPr>
            <a:endParaRPr lang="cs-CZ" sz="1800" dirty="false" smtClean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23604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340768"/>
          </a:xfrm>
        </p:spPr>
        <p:txBody>
          <a:bodyPr/>
          <a:lstStyle/>
          <a:p>
            <a:pPr algn="ctr"/>
            <a:r>
              <a:rPr lang="cs-CZ" sz="3000" dirty="false">
                <a:solidFill>
                  <a:srgbClr val="AFDDFA"/>
                </a:solidFill>
              </a:rPr>
              <a:t>Věcné hodnocení - časté chyby </a:t>
            </a:r>
            <a:r>
              <a:rPr lang="cs-CZ" sz="3000" dirty="false" smtClean="false">
                <a:solidFill>
                  <a:srgbClr val="AFDDFA"/>
                </a:solidFill>
              </a:rPr>
              <a:t>6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700808"/>
            <a:ext cx="8064000" cy="4320000"/>
          </a:xfrm>
        </p:spPr>
        <p:txBody>
          <a:bodyPr/>
          <a:lstStyle/>
          <a:p>
            <a:r>
              <a:rPr lang="cs-CZ" sz="2000" b="true" dirty="false" smtClean="false"/>
              <a:t>Kritérium 4 Proveditelnost</a:t>
            </a:r>
          </a:p>
          <a:p>
            <a:pPr marL="446088" indent="-446088">
              <a:buNone/>
            </a:pPr>
            <a:r>
              <a:rPr lang="cs-CZ" sz="2000" b="true" dirty="false" smtClean="false"/>
              <a:t>      </a:t>
            </a:r>
            <a:r>
              <a:rPr lang="cs-CZ" sz="1900" b="true" dirty="false" smtClean="false"/>
              <a:t>4.1 Způsob zapojení </a:t>
            </a:r>
            <a:r>
              <a:rPr lang="cs-CZ" sz="1900" b="true" dirty="false" smtClean="false"/>
              <a:t>CS</a:t>
            </a:r>
            <a:r>
              <a:rPr lang="cs-CZ" sz="1900" dirty="false" smtClean="false"/>
              <a:t>;</a:t>
            </a:r>
            <a:r>
              <a:rPr lang="cs-CZ" sz="1900" b="true" dirty="false" smtClean="false"/>
              <a:t> </a:t>
            </a:r>
            <a:r>
              <a:rPr lang="cs-CZ" sz="1900" dirty="false"/>
              <a:t>Jak adekvátně je cílová skupina zapojena v průběhu projektu? </a:t>
            </a:r>
            <a:endParaRPr lang="cs-CZ" sz="1900" dirty="false" smtClean="false"/>
          </a:p>
          <a:p>
            <a:pPr marL="895350" indent="-44767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/>
              <a:t>n</a:t>
            </a:r>
            <a:r>
              <a:rPr lang="cs-CZ" sz="1800" dirty="false" smtClean="false"/>
              <a:t>eprokázaný ZÁJEM </a:t>
            </a:r>
            <a:r>
              <a:rPr lang="cs-CZ" sz="1800" dirty="false"/>
              <a:t>CS o vstup do </a:t>
            </a:r>
            <a:r>
              <a:rPr lang="cs-CZ" sz="1800" dirty="false" smtClean="false"/>
              <a:t>projektu </a:t>
            </a:r>
            <a:br>
              <a:rPr lang="cs-CZ" sz="1800" dirty="false" smtClean="false"/>
            </a:br>
            <a:r>
              <a:rPr lang="cs-CZ" sz="1800" dirty="false" smtClean="false"/>
              <a:t>(např</a:t>
            </a:r>
            <a:r>
              <a:rPr lang="cs-CZ" sz="1800" dirty="false"/>
              <a:t>. v analýze </a:t>
            </a:r>
            <a:r>
              <a:rPr lang="cs-CZ" sz="1800" dirty="false" smtClean="false"/>
              <a:t>pomocí dotazníkového šetření)</a:t>
            </a:r>
            <a:endParaRPr lang="cs-CZ" sz="1800" dirty="false" smtClean="false"/>
          </a:p>
          <a:p>
            <a:pPr marL="895350" lvl="0" indent="-44767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nedostatečně </a:t>
            </a:r>
            <a:r>
              <a:rPr lang="cs-CZ" sz="1800" dirty="false" smtClean="false"/>
              <a:t>popsaný </a:t>
            </a:r>
            <a:r>
              <a:rPr lang="cs-CZ" sz="1800" dirty="false"/>
              <a:t>způsob </a:t>
            </a:r>
            <a:r>
              <a:rPr lang="cs-CZ" sz="1800" dirty="false" smtClean="false"/>
              <a:t>práce s </a:t>
            </a:r>
            <a:r>
              <a:rPr lang="cs-CZ" sz="1800" dirty="false"/>
              <a:t>CS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(např. intenzita práce s CS, návaznost KA, motivace CS apod.)</a:t>
            </a:r>
            <a:endParaRPr lang="cs-CZ" sz="1800" dirty="false" smtClean="false"/>
          </a:p>
          <a:p>
            <a:pPr marL="895350" indent="-447675">
              <a:lnSpc>
                <a:spcPct val="100000"/>
              </a:lnSpc>
              <a:buFont typeface="Wingdings" panose="05000000000000000000" pitchFamily="2" charset="2"/>
              <a:buChar char="¢"/>
            </a:pPr>
            <a:r>
              <a:rPr lang="cs-CZ" sz="1800" dirty="false" smtClean="false"/>
              <a:t>neodůvodněné </a:t>
            </a:r>
            <a:r>
              <a:rPr lang="cs-CZ" sz="1800" dirty="false" smtClean="false"/>
              <a:t>KA bez logické návaznosti </a:t>
            </a:r>
            <a:br>
              <a:rPr lang="cs-CZ" sz="1800" dirty="false" smtClean="false"/>
            </a:br>
            <a:r>
              <a:rPr lang="cs-CZ" sz="1800" dirty="false" smtClean="false"/>
              <a:t>(</a:t>
            </a:r>
            <a:r>
              <a:rPr lang="cs-CZ" sz="1800" dirty="false" smtClean="false"/>
              <a:t>např</a:t>
            </a:r>
            <a:r>
              <a:rPr lang="cs-CZ" sz="1800" dirty="false"/>
              <a:t>. </a:t>
            </a:r>
            <a:r>
              <a:rPr lang="cs-CZ" sz="1800" dirty="false" smtClean="false"/>
              <a:t>poskytování</a:t>
            </a:r>
            <a:r>
              <a:rPr lang="cs-CZ" sz="1800" dirty="false" smtClean="false"/>
              <a:t> </a:t>
            </a:r>
            <a:r>
              <a:rPr lang="cs-CZ" sz="1800" dirty="false" smtClean="false"/>
              <a:t>BD </a:t>
            </a:r>
            <a:r>
              <a:rPr lang="cs-CZ" sz="1800" dirty="false"/>
              <a:t>a </a:t>
            </a:r>
            <a:r>
              <a:rPr lang="cs-CZ" sz="1800" dirty="false" smtClean="false"/>
              <a:t>PD</a:t>
            </a:r>
            <a:r>
              <a:rPr lang="cs-CZ" sz="1800" dirty="false"/>
              <a:t> </a:t>
            </a:r>
            <a:r>
              <a:rPr lang="cs-CZ" sz="1800" dirty="false" smtClean="false"/>
              <a:t>a následně nabídka jen ze 2 rekvalifikací)</a:t>
            </a:r>
            <a:endParaRPr lang="cs-CZ" sz="1800" dirty="false" smtClean="false"/>
          </a:p>
          <a:p>
            <a:pPr marL="895350" lvl="0" indent="-447675">
              <a:lnSpc>
                <a:spcPct val="100000"/>
              </a:lnSpc>
              <a:buFont typeface="Wingdings" panose="05000000000000000000" pitchFamily="2" charset="2"/>
              <a:buChar char="¢"/>
            </a:pPr>
            <a:endParaRPr lang="cs-CZ" sz="1800" dirty="false"/>
          </a:p>
          <a:p>
            <a:pPr marL="895350" indent="-447675">
              <a:lnSpc>
                <a:spcPct val="100000"/>
              </a:lnSpc>
              <a:buFont typeface="Wingdings" panose="05000000000000000000" pitchFamily="2" charset="2"/>
              <a:buChar char="¢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281982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pPr algn="ctr"/>
            <a:r>
              <a:rPr lang="cs-CZ" sz="3000" dirty="false" smtClean="false"/>
              <a:t>Povinný partner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412776"/>
            <a:ext cx="8496944" cy="4968552"/>
          </a:xfrm>
        </p:spPr>
        <p:txBody>
          <a:bodyPr/>
          <a:lstStyle/>
          <a:p>
            <a:r>
              <a:rPr lang="cs-CZ" sz="2000" b="true" dirty="false">
                <a:solidFill>
                  <a:srgbClr val="084A8B"/>
                </a:solidFill>
                <a:ea typeface="Times New Roman"/>
              </a:rPr>
              <a:t>Ú</a:t>
            </a:r>
            <a:r>
              <a:rPr lang="cs-CZ" sz="2000" b="true" dirty="false" smtClean="false">
                <a:solidFill>
                  <a:srgbClr val="084A8B"/>
                </a:solidFill>
                <a:ea typeface="Times New Roman"/>
              </a:rPr>
              <a:t>řad práce ČR</a:t>
            </a:r>
          </a:p>
          <a:p>
            <a:pPr marL="917575" lvl="2" indent="-469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dirty="false" smtClean="false">
                <a:solidFill>
                  <a:srgbClr val="084A8B"/>
                </a:solidFill>
              </a:rPr>
              <a:t>bez</a:t>
            </a:r>
            <a:r>
              <a:rPr lang="cs-CZ" dirty="false">
                <a:solidFill>
                  <a:srgbClr val="084A8B"/>
                </a:solidFill>
              </a:rPr>
              <a:t> finančního </a:t>
            </a:r>
            <a:r>
              <a:rPr lang="cs-CZ" dirty="false" smtClean="false">
                <a:solidFill>
                  <a:srgbClr val="084A8B"/>
                </a:solidFill>
              </a:rPr>
              <a:t>příspěvku</a:t>
            </a:r>
          </a:p>
          <a:p>
            <a:pPr marL="917575" lvl="2" indent="-469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dirty="false" smtClean="false">
                <a:solidFill>
                  <a:srgbClr val="084A8B"/>
                </a:solidFill>
              </a:rPr>
              <a:t>povinnost </a:t>
            </a:r>
            <a:r>
              <a:rPr lang="cs-CZ" dirty="false">
                <a:solidFill>
                  <a:srgbClr val="084A8B"/>
                </a:solidFill>
              </a:rPr>
              <a:t>doložení </a:t>
            </a:r>
            <a:r>
              <a:rPr lang="cs-CZ" b="true" dirty="false">
                <a:solidFill>
                  <a:srgbClr val="084A8B"/>
                </a:solidFill>
              </a:rPr>
              <a:t>Prohlášení partnera </a:t>
            </a:r>
            <a:r>
              <a:rPr lang="cs-CZ" dirty="false">
                <a:solidFill>
                  <a:srgbClr val="084A8B"/>
                </a:solidFill>
              </a:rPr>
              <a:t>Úřadu práce ČR, ve kterém statutární zástupce Úřadu práce ČR potvrdí, že byl seznámen s projektem a že souhlasí se zapojením do realizace projektu v rozsahu a charakteru, který je v žádosti o podporu </a:t>
            </a:r>
            <a:r>
              <a:rPr lang="cs-CZ" dirty="false" smtClean="false">
                <a:solidFill>
                  <a:srgbClr val="084A8B"/>
                </a:solidFill>
              </a:rPr>
              <a:t>specifikován; </a:t>
            </a:r>
          </a:p>
          <a:p>
            <a:pPr marL="917575" lvl="2" indent="-469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dirty="false" smtClean="false">
                <a:solidFill>
                  <a:srgbClr val="084A8B"/>
                </a:solidFill>
              </a:rPr>
              <a:t>prohlášení je součástí výzvy jako příloha</a:t>
            </a:r>
          </a:p>
          <a:p>
            <a:pPr marL="917575" lvl="2" indent="-469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FBBF5"/>
              </a:buClr>
            </a:pPr>
            <a:r>
              <a:rPr lang="cs-CZ" dirty="false" smtClean="false"/>
              <a:t>Na GŘ zasílat projektovou </a:t>
            </a:r>
            <a:r>
              <a:rPr lang="cs-CZ" dirty="false"/>
              <a:t>žádost již v detailně rozpracované podobě</a:t>
            </a:r>
            <a:endParaRPr lang="cs-CZ" dirty="false" smtClean="false">
              <a:solidFill>
                <a:srgbClr val="084A8B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9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23016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340768"/>
          </a:xfrm>
        </p:spPr>
        <p:txBody>
          <a:bodyPr/>
          <a:lstStyle/>
          <a:p>
            <a:pPr algn="ctr"/>
            <a:r>
              <a:rPr lang="cs-CZ" sz="3000" dirty="false">
                <a:solidFill>
                  <a:srgbClr val="AFDDFA"/>
                </a:solidFill>
              </a:rPr>
              <a:t>Věcné hodnocení - časté chyby </a:t>
            </a:r>
            <a:r>
              <a:rPr lang="cs-CZ" sz="3000" dirty="false" smtClean="false">
                <a:solidFill>
                  <a:srgbClr val="AFDDFA"/>
                </a:solidFill>
              </a:rPr>
              <a:t>7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208464" cy="4968552"/>
          </a:xfrm>
        </p:spPr>
        <p:txBody>
          <a:bodyPr/>
          <a:lstStyle/>
          <a:p>
            <a:r>
              <a:rPr lang="cs-CZ" sz="2000" b="true" dirty="false"/>
              <a:t>Kritérium </a:t>
            </a:r>
            <a:r>
              <a:rPr lang="cs-CZ" sz="2000" b="true" dirty="false" smtClean="false"/>
              <a:t>4 Proveditelnost</a:t>
            </a:r>
          </a:p>
          <a:p>
            <a:pPr marL="446088" indent="-446088">
              <a:buNone/>
            </a:pPr>
            <a:r>
              <a:rPr lang="cs-CZ" sz="2000" b="true" dirty="false" smtClean="false"/>
              <a:t>      </a:t>
            </a:r>
            <a:r>
              <a:rPr lang="cs-CZ" sz="1900" b="true" dirty="false" smtClean="false"/>
              <a:t>4.2 Způsob realizace KA a jejich </a:t>
            </a:r>
            <a:r>
              <a:rPr lang="cs-CZ" sz="1900" b="true" dirty="false" smtClean="false"/>
              <a:t>návaznost</a:t>
            </a:r>
            <a:r>
              <a:rPr lang="cs-CZ" sz="1900" dirty="false" smtClean="false"/>
              <a:t>; </a:t>
            </a:r>
            <a:r>
              <a:rPr lang="cs-CZ" sz="1900" dirty="false"/>
              <a:t>Jak vhodně byl zvolen způsob realizace aktivit a jejich vzájemná návaznost?</a:t>
            </a:r>
            <a:endParaRPr lang="cs-CZ" sz="1900" dirty="false" smtClean="false"/>
          </a:p>
          <a:p>
            <a:pPr marL="990600" indent="-542925">
              <a:buFont typeface="Wingdings" panose="05000000000000000000" pitchFamily="2" charset="2"/>
              <a:buChar char="¢"/>
            </a:pPr>
            <a:r>
              <a:rPr lang="cs-CZ" sz="1800" dirty="false" smtClean="false"/>
              <a:t>realizace </a:t>
            </a:r>
            <a:r>
              <a:rPr lang="cs-CZ" sz="1800" dirty="false"/>
              <a:t>aktivit nevede k integraci na trh </a:t>
            </a:r>
            <a:r>
              <a:rPr lang="cs-CZ" sz="1800" dirty="false" smtClean="false"/>
              <a:t>práce</a:t>
            </a:r>
          </a:p>
          <a:p>
            <a:pPr marL="990600" indent="-542925">
              <a:buFont typeface="Wingdings" panose="05000000000000000000" pitchFamily="2" charset="2"/>
              <a:buChar char="¢"/>
            </a:pPr>
            <a:r>
              <a:rPr lang="cs-CZ" sz="1800" u="sng" dirty="false" smtClean="false"/>
              <a:t>V popisu </a:t>
            </a:r>
            <a:r>
              <a:rPr lang="cs-CZ" sz="1800" u="sng" dirty="false"/>
              <a:t>KA je důležité </a:t>
            </a:r>
            <a:r>
              <a:rPr lang="cs-CZ" sz="1800" u="sng" dirty="false" smtClean="false"/>
              <a:t>uvést</a:t>
            </a:r>
            <a:r>
              <a:rPr lang="cs-CZ" sz="1800" dirty="false" smtClean="false"/>
              <a:t>: </a:t>
            </a:r>
            <a:r>
              <a:rPr lang="cs-CZ" sz="1800" dirty="false"/>
              <a:t>KDE se budou konat, KDO se jich bude účastnit (kritéria výběru) a KDO bude zodpovědný za jejich realizaci (RT), KDY se budou konat a v jakém rozsahu (hodiny/dny/týdny</a:t>
            </a:r>
            <a:r>
              <a:rPr lang="cs-CZ" sz="1800" dirty="false" smtClean="false"/>
              <a:t>), </a:t>
            </a:r>
            <a:br>
              <a:rPr lang="cs-CZ" sz="1800" dirty="false" smtClean="false"/>
            </a:br>
            <a:r>
              <a:rPr lang="cs-CZ" sz="1800" dirty="false" smtClean="false"/>
              <a:t>KDE </a:t>
            </a:r>
            <a:r>
              <a:rPr lang="cs-CZ" sz="1800" dirty="false"/>
              <a:t>se budou konat - město, zajištěné místo pro aktivitu (vlastní, pronájem), JAK (skupinově/individuálně) </a:t>
            </a:r>
          </a:p>
          <a:p>
            <a:pPr marL="990600" indent="-542925">
              <a:buFont typeface="Wingdings" panose="05000000000000000000" pitchFamily="2" charset="2"/>
              <a:buChar char="¢"/>
            </a:pPr>
            <a:r>
              <a:rPr lang="cs-CZ" sz="1800" dirty="false"/>
              <a:t>vždy ZDŮVODNIT zvolený postup!</a:t>
            </a:r>
          </a:p>
          <a:p>
            <a:pPr marL="990600" indent="-542925">
              <a:buFont typeface="Wingdings" panose="05000000000000000000" pitchFamily="2" charset="2"/>
              <a:buChar char="¢"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32877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>
                <a:solidFill>
                  <a:srgbClr val="AFDDFA"/>
                </a:solidFill>
              </a:rPr>
              <a:t>Věcné hodnocení - časté chyby </a:t>
            </a:r>
            <a:r>
              <a:rPr lang="cs-CZ" sz="3000" dirty="false" smtClean="false">
                <a:solidFill>
                  <a:srgbClr val="AFDDFA"/>
                </a:solidFill>
              </a:rPr>
              <a:t>8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556792"/>
            <a:ext cx="8064000" cy="4680520"/>
          </a:xfrm>
        </p:spPr>
        <p:txBody>
          <a:bodyPr/>
          <a:lstStyle/>
          <a:p>
            <a:r>
              <a:rPr lang="cs-CZ" sz="2000" b="true" dirty="false" smtClean="false"/>
              <a:t>Kritérium 4 Proveditelnost </a:t>
            </a:r>
          </a:p>
          <a:p>
            <a:pPr marL="0" indent="0">
              <a:buNone/>
            </a:pPr>
            <a:r>
              <a:rPr lang="cs-CZ" sz="2000" dirty="false" smtClean="false"/>
              <a:t>      </a:t>
            </a:r>
            <a:r>
              <a:rPr lang="cs-CZ" sz="1900" b="true" dirty="false" smtClean="false"/>
              <a:t>4.3 Ověření administrativní, finanční a provozní kapacity žadatele</a:t>
            </a:r>
          </a:p>
          <a:p>
            <a:pPr marL="533400" indent="271463">
              <a:buFont typeface="Wingdings" panose="05000000000000000000" pitchFamily="2" charset="2"/>
              <a:buChar char="¢"/>
              <a:tabLst>
                <a:tab pos="719138" algn="l"/>
              </a:tabLst>
            </a:pPr>
            <a:r>
              <a:rPr lang="cs-CZ" sz="1800" dirty="false" smtClean="false"/>
              <a:t>vyplňuje se hodnota </a:t>
            </a:r>
            <a:r>
              <a:rPr lang="cs-CZ" sz="1800" dirty="false" smtClean="false"/>
              <a:t>„obrat za poslední uzavřené období“ </a:t>
            </a:r>
            <a:r>
              <a:rPr lang="cs-CZ" sz="1800" dirty="false" smtClean="false"/>
              <a:t>(v</a:t>
            </a:r>
            <a:r>
              <a:rPr lang="cs-CZ" sz="1800" dirty="false" smtClean="false"/>
              <a:t> €)</a:t>
            </a:r>
            <a:br>
              <a:rPr lang="cs-CZ" sz="1800" dirty="false" smtClean="false"/>
            </a:br>
            <a:r>
              <a:rPr lang="cs-CZ" sz="1800" dirty="false" smtClean="false"/>
              <a:t/>
            </a:r>
            <a:br>
              <a:rPr lang="cs-CZ" sz="1800" dirty="false" smtClean="false"/>
            </a:br>
            <a:endParaRPr lang="cs-CZ" sz="1800" dirty="false" smtClean="false"/>
          </a:p>
          <a:p>
            <a:pPr marL="447675" indent="-447675">
              <a:buFont typeface="Wingdings" panose="05000000000000000000" pitchFamily="2" charset="2"/>
              <a:buChar char="l"/>
              <a:tabLst>
                <a:tab pos="447675" algn="l"/>
              </a:tabLst>
            </a:pPr>
            <a:r>
              <a:rPr lang="cs-CZ" sz="2000" dirty="false" smtClean="false"/>
              <a:t>Detailní výsledky </a:t>
            </a:r>
            <a:r>
              <a:rPr lang="cs-CZ" sz="2000" dirty="false" err="true" smtClean="false"/>
              <a:t>VH</a:t>
            </a:r>
            <a:r>
              <a:rPr lang="cs-CZ" sz="2000" dirty="false" smtClean="false"/>
              <a:t> budou zpřístupněny v </a:t>
            </a:r>
            <a:r>
              <a:rPr lang="cs-CZ" sz="2000" dirty="false" err="true" smtClean="false"/>
              <a:t>ISKP</a:t>
            </a:r>
            <a:r>
              <a:rPr lang="cs-CZ" sz="2000" dirty="false" smtClean="false"/>
              <a:t>.</a:t>
            </a:r>
          </a:p>
          <a:p>
            <a:pPr marL="447675" indent="-447675">
              <a:buFont typeface="Wingdings" panose="05000000000000000000" pitchFamily="2" charset="2"/>
              <a:buChar char="l"/>
              <a:tabLst>
                <a:tab pos="447675" algn="l"/>
              </a:tabLst>
            </a:pPr>
            <a:r>
              <a:rPr lang="cs-CZ" sz="2000" dirty="false" smtClean="false"/>
              <a:t>V případě negativního hodnocení dostane žadatel Rozhodnutí o vyřazení žádosti z administrace, </a:t>
            </a:r>
            <a:r>
              <a:rPr lang="cs-CZ" sz="2000" dirty="false" smtClean="false"/>
              <a:t>které </a:t>
            </a:r>
            <a:r>
              <a:rPr lang="cs-CZ" sz="2000" dirty="false" smtClean="false"/>
              <a:t>bude </a:t>
            </a:r>
            <a:r>
              <a:rPr lang="cs-CZ" sz="2000" dirty="false" smtClean="false"/>
              <a:t>zasláno </a:t>
            </a:r>
            <a:r>
              <a:rPr lang="cs-CZ" sz="2000" dirty="false" smtClean="false"/>
              <a:t>datovou schránkou</a:t>
            </a:r>
            <a:r>
              <a:rPr lang="cs-CZ" dirty="false" smtClean="false"/>
              <a:t>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57921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Výběrová </a:t>
            </a:r>
            <a:r>
              <a:rPr lang="cs-CZ" sz="3000" dirty="false" smtClean="false"/>
              <a:t>komise 1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Výběrová komise je uskupení minimálně pěti osob, které nebyly zapojeny do věcného hodnocení jako hodnotitelé</a:t>
            </a:r>
            <a:r>
              <a:rPr lang="cs-CZ" sz="2000" dirty="false" smtClean="false"/>
              <a:t>.</a:t>
            </a:r>
          </a:p>
          <a:p>
            <a:endParaRPr lang="cs-CZ" sz="800" dirty="false"/>
          </a:p>
          <a:p>
            <a:r>
              <a:rPr lang="cs-CZ" sz="2000" dirty="false"/>
              <a:t>Členy </a:t>
            </a:r>
            <a:r>
              <a:rPr lang="cs-CZ" sz="2000" dirty="false" err="true"/>
              <a:t>VK</a:t>
            </a:r>
            <a:r>
              <a:rPr lang="cs-CZ" sz="2000" dirty="false"/>
              <a:t> mohou být: relevantní zástupci státní správy a samosprávy, sociálních partnerů, nestátních neziskových organizací, nezávislých odborníků apod</a:t>
            </a:r>
            <a:r>
              <a:rPr lang="cs-CZ" sz="2000" dirty="false" smtClean="false"/>
              <a:t>.</a:t>
            </a:r>
          </a:p>
          <a:p>
            <a:pPr marL="0" indent="0">
              <a:buNone/>
            </a:pPr>
            <a:endParaRPr lang="cs-CZ" sz="800" dirty="false"/>
          </a:p>
          <a:p>
            <a:r>
              <a:rPr lang="cs-CZ" sz="2000" dirty="false" smtClean="false"/>
              <a:t>Výběrová </a:t>
            </a:r>
            <a:r>
              <a:rPr lang="cs-CZ" sz="2000" dirty="false"/>
              <a:t>komise projednává </a:t>
            </a:r>
            <a:r>
              <a:rPr lang="cs-CZ" sz="2000" dirty="false" smtClean="false"/>
              <a:t>pouze ty žádosti </a:t>
            </a:r>
            <a:r>
              <a:rPr lang="cs-CZ" sz="2000" dirty="false"/>
              <a:t>o podporu, které uspěly v předchozích fázích hodnocení a </a:t>
            </a:r>
            <a:r>
              <a:rPr lang="cs-CZ" sz="2000" dirty="false" smtClean="false"/>
              <a:t>výběru.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125596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Výběrová komise 2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 smtClean="false"/>
              <a:t>VK projednává projektové žádosti sestupně podle </a:t>
            </a:r>
            <a:r>
              <a:rPr lang="cs-CZ" sz="2000" dirty="false"/>
              <a:t>počtu dosažených bodů </a:t>
            </a:r>
            <a:r>
              <a:rPr lang="cs-CZ" sz="2000" dirty="false" smtClean="false"/>
              <a:t>ve VH a to podle </a:t>
            </a:r>
            <a:r>
              <a:rPr lang="cs-CZ" sz="2000" dirty="false"/>
              <a:t>jednotlivých segmentů </a:t>
            </a:r>
            <a:r>
              <a:rPr lang="cs-CZ" sz="2000" dirty="false" smtClean="false"/>
              <a:t>(A, B) následovně</a:t>
            </a:r>
            <a:r>
              <a:rPr lang="cs-CZ" sz="2000" dirty="false"/>
              <a:t>:</a:t>
            </a:r>
          </a:p>
          <a:p>
            <a:pPr marL="457200" lvl="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800" dirty="false" smtClean="false"/>
              <a:t>VK projedná </a:t>
            </a:r>
            <a:r>
              <a:rPr lang="cs-CZ" sz="1800" dirty="false"/>
              <a:t>žádosti v segmentu A a doporučí k financování žádosti do výše dílčí alokace pro segment </a:t>
            </a:r>
            <a:r>
              <a:rPr lang="cs-CZ" sz="1800" dirty="false" smtClean="false"/>
              <a:t>A</a:t>
            </a:r>
            <a:r>
              <a:rPr lang="cs-CZ" sz="1800" b="true" dirty="false" smtClean="false"/>
              <a:t>. </a:t>
            </a:r>
            <a:r>
              <a:rPr lang="cs-CZ" sz="1800" dirty="false" smtClean="false"/>
              <a:t>V</a:t>
            </a:r>
            <a:r>
              <a:rPr lang="cs-CZ" sz="1800" dirty="false"/>
              <a:t> případě, že nebudou využity prostředky v segmentu A, budou prostředky přiděleny na žádosti v segmentu B.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800" dirty="false" smtClean="false"/>
              <a:t>VK projedná </a:t>
            </a:r>
            <a:r>
              <a:rPr lang="cs-CZ" sz="1800" dirty="false"/>
              <a:t>žádosti v segmentu B a doporučí k financování žádosti do výše dílčí alokace pro segment B případně navýšené o volné prostředky ze segmentu A </a:t>
            </a:r>
            <a:r>
              <a:rPr lang="cs-CZ" sz="1800" dirty="false" smtClean="false"/>
              <a:t>,</a:t>
            </a:r>
            <a:r>
              <a:rPr lang="cs-CZ" sz="1800" dirty="false"/>
              <a:t> </a:t>
            </a:r>
            <a:r>
              <a:rPr lang="cs-CZ" sz="1800" dirty="false" smtClean="false"/>
              <a:t>v</a:t>
            </a:r>
            <a:r>
              <a:rPr lang="cs-CZ" sz="1800" dirty="false"/>
              <a:t> případě, že nebudou využity prostředky v segmentu B, budou tyto prostředky přiděleny na žádosti v segmentu A. </a:t>
            </a:r>
            <a:endParaRPr lang="cs-CZ" sz="1800" dirty="false" smtClean="false"/>
          </a:p>
          <a:p>
            <a:pPr>
              <a:lnSpc>
                <a:spcPct val="100000"/>
              </a:lnSpc>
            </a:pPr>
            <a:r>
              <a:rPr lang="cs-CZ" sz="1800" dirty="false" smtClean="false"/>
              <a:t>Důvody pro projednávání žádostí tímto způsobem naleznete v příloze č. 4 výzvy: Zdůvodnění dílčích alokací.</a:t>
            </a:r>
            <a:endParaRPr lang="cs-CZ" sz="1800" dirty="false" smtClean="false"/>
          </a:p>
          <a:p>
            <a:pPr marL="457200" lvl="0" indent="-457200">
              <a:lnSpc>
                <a:spcPct val="100000"/>
              </a:lnSpc>
              <a:buFont typeface="+mj-lt"/>
              <a:buAutoNum type="arabicPeriod"/>
            </a:pPr>
            <a:endParaRPr lang="cs-CZ" sz="1800" dirty="false"/>
          </a:p>
          <a:p>
            <a:pPr marL="457200" indent="-457200">
              <a:buFont typeface="+mj-lt"/>
              <a:buAutoNum type="arabicPeriod"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26107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Výběrová </a:t>
            </a:r>
            <a:r>
              <a:rPr lang="cs-CZ" sz="3000" dirty="false" smtClean="false"/>
              <a:t>komise 2 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 smtClean="false"/>
              <a:t>VK – doporučení (doporučí s podmínkou)/ </a:t>
            </a:r>
            <a:r>
              <a:rPr lang="cs-CZ" sz="2000" dirty="false"/>
              <a:t>nedoporučení projektu k </a:t>
            </a:r>
            <a:r>
              <a:rPr lang="cs-CZ" sz="2000" dirty="false" smtClean="false"/>
              <a:t>financování/ zařazení </a:t>
            </a:r>
            <a:r>
              <a:rPr lang="cs-CZ" sz="2000" dirty="false"/>
              <a:t>projektu do </a:t>
            </a:r>
            <a:r>
              <a:rPr lang="cs-CZ" sz="2000" dirty="false" smtClean="false"/>
              <a:t>zásobníku.</a:t>
            </a:r>
            <a:endParaRPr lang="cs-CZ" sz="2000" dirty="false"/>
          </a:p>
          <a:p>
            <a:pPr>
              <a:spcBef>
                <a:spcPct val="20000"/>
              </a:spcBef>
            </a:pPr>
            <a:r>
              <a:rPr lang="cs-CZ" altLang="cs-CZ" sz="2000" dirty="false" smtClean="false"/>
              <a:t>Neschválení </a:t>
            </a:r>
            <a:r>
              <a:rPr lang="cs-CZ" altLang="cs-CZ" sz="2000" dirty="false"/>
              <a:t>žádosti musí VK řádně a objektivně zdůvodnit. </a:t>
            </a:r>
            <a:endParaRPr lang="cs-CZ" altLang="cs-CZ" sz="2000" dirty="false" smtClean="false"/>
          </a:p>
          <a:p>
            <a:pPr marL="0" indent="0">
              <a:spcBef>
                <a:spcPct val="20000"/>
              </a:spcBef>
              <a:buNone/>
            </a:pPr>
            <a:r>
              <a:rPr lang="cs-CZ" sz="2000" dirty="false" smtClean="false"/>
              <a:t>      Důvody </a:t>
            </a:r>
            <a:r>
              <a:rPr lang="cs-CZ" sz="2000" dirty="false"/>
              <a:t>pro nedoporučení </a:t>
            </a:r>
            <a:r>
              <a:rPr lang="cs-CZ" sz="2000" dirty="false" smtClean="false"/>
              <a:t>projektu např. : </a:t>
            </a:r>
            <a:endParaRPr lang="cs-CZ" sz="2000" dirty="false"/>
          </a:p>
          <a:p>
            <a:pPr marL="895350" lvl="1" indent="-447675"/>
            <a:r>
              <a:rPr lang="cs-CZ" sz="1800" dirty="false"/>
              <a:t>předloženo více projektů zaměřených na realizaci obdobných aktivit pro stejnou cílovou skupinu ve stejném </a:t>
            </a:r>
            <a:r>
              <a:rPr lang="cs-CZ" sz="1800" dirty="false" smtClean="false"/>
              <a:t>regionu,</a:t>
            </a:r>
            <a:endParaRPr lang="cs-CZ" sz="1800" dirty="false"/>
          </a:p>
          <a:p>
            <a:pPr marL="895350" lvl="1" indent="-447675"/>
            <a:r>
              <a:rPr lang="cs-CZ" sz="1800" dirty="false"/>
              <a:t>překryv projektu s jiným již běžícím </a:t>
            </a:r>
            <a:r>
              <a:rPr lang="cs-CZ" sz="1800" dirty="false" smtClean="false"/>
              <a:t>projektem,</a:t>
            </a:r>
            <a:endParaRPr lang="cs-CZ" sz="1800" dirty="false"/>
          </a:p>
          <a:p>
            <a:pPr marL="895350" lvl="1" indent="-447675"/>
            <a:r>
              <a:rPr lang="cs-CZ" sz="1800" dirty="false"/>
              <a:t>disponibilní prostředky ve výzvě neumožní projekt podpořit v dostatečném </a:t>
            </a:r>
            <a:r>
              <a:rPr lang="cs-CZ" sz="1800" dirty="false" smtClean="false"/>
              <a:t>rozsahu</a:t>
            </a:r>
          </a:p>
          <a:p>
            <a:pPr marL="895350" lvl="1" indent="-447675"/>
            <a:r>
              <a:rPr lang="cs-CZ" sz="1800" dirty="false" smtClean="false"/>
              <a:t>žadatel prokazatelně neplnil své povinnosti v jiných projektech</a:t>
            </a:r>
          </a:p>
          <a:p>
            <a:pPr marL="414000" lvl="1" indent="0">
              <a:buNone/>
            </a:pPr>
            <a:endParaRPr lang="cs-CZ" sz="1600" dirty="false"/>
          </a:p>
          <a:p>
            <a:pPr marL="414000" lvl="1" indent="0">
              <a:buNone/>
            </a:pPr>
            <a:endParaRPr lang="cs-CZ" dirty="false"/>
          </a:p>
          <a:p>
            <a:pPr marL="414000" lvl="1" indent="0">
              <a:buNone/>
            </a:pPr>
            <a:r>
              <a:rPr lang="cs-CZ" sz="1600" dirty="false" smtClean="false"/>
              <a:t> </a:t>
            </a:r>
            <a:endParaRPr lang="cs-CZ" sz="1600" dirty="false"/>
          </a:p>
          <a:p>
            <a:pPr lvl="1"/>
            <a:endParaRPr lang="cs-CZ" sz="1600" dirty="false"/>
          </a:p>
          <a:p>
            <a:pPr>
              <a:spcBef>
                <a:spcPct val="20000"/>
              </a:spcBef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58673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Přezkum rozhodnutí týkající se hodnocení a výběru </a:t>
            </a:r>
            <a:r>
              <a:rPr lang="cs-CZ" sz="3000" dirty="false" smtClean="false"/>
              <a:t>projektů 1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b="true" dirty="false" smtClean="false"/>
              <a:t>Opravný prostředek</a:t>
            </a:r>
          </a:p>
          <a:p>
            <a:r>
              <a:rPr lang="cs-CZ" sz="2000" dirty="false" smtClean="false"/>
              <a:t>Opravným </a:t>
            </a:r>
            <a:r>
              <a:rPr lang="cs-CZ" sz="2000" dirty="false"/>
              <a:t>prostředkem je žádost o přezkum negativního závěru z jakékoli fáze hodnocení a výběru projektů, tj.:</a:t>
            </a:r>
          </a:p>
          <a:p>
            <a:pPr marL="895350" lvl="1" indent="-447675"/>
            <a:r>
              <a:rPr lang="cs-CZ" sz="1800" dirty="false"/>
              <a:t>hodnocení přijatelnosti a formálních náležitostí</a:t>
            </a:r>
          </a:p>
          <a:p>
            <a:pPr marL="895350" lvl="1" indent="-447675"/>
            <a:r>
              <a:rPr lang="cs-CZ" sz="1800" dirty="false"/>
              <a:t>věcného </a:t>
            </a:r>
            <a:r>
              <a:rPr lang="cs-CZ" sz="1800" dirty="false" smtClean="false"/>
              <a:t>hodnocení</a:t>
            </a:r>
          </a:p>
          <a:p>
            <a:pPr marL="895350" lvl="1" indent="-447675"/>
            <a:r>
              <a:rPr lang="cs-CZ" sz="1800" dirty="false" smtClean="false"/>
              <a:t>hodnocení výběrové komise:</a:t>
            </a:r>
          </a:p>
          <a:p>
            <a:pPr marL="1343025" lvl="1" indent="-447675">
              <a:buFont typeface="Symbol" panose="05050102010706020507" pitchFamily="18" charset="2"/>
              <a:buChar char=""/>
            </a:pPr>
            <a:r>
              <a:rPr lang="cs-CZ" sz="1800" dirty="false" smtClean="false"/>
              <a:t>žádost </a:t>
            </a:r>
            <a:r>
              <a:rPr lang="cs-CZ" sz="1800" dirty="false" smtClean="false"/>
              <a:t>vyřazena</a:t>
            </a:r>
          </a:p>
          <a:p>
            <a:pPr marL="1343025" lvl="1" indent="-447675">
              <a:buFont typeface="Symbol" panose="05050102010706020507" pitchFamily="18" charset="2"/>
              <a:buChar char=""/>
            </a:pPr>
            <a:r>
              <a:rPr lang="cs-CZ" sz="1800" dirty="false" smtClean="false"/>
              <a:t>žádost </a:t>
            </a:r>
            <a:r>
              <a:rPr lang="cs-CZ" sz="1800" dirty="false"/>
              <a:t>zařazena do zásobníku</a:t>
            </a:r>
          </a:p>
          <a:p>
            <a:pPr lvl="0"/>
            <a:r>
              <a:rPr lang="cs-CZ" sz="2000" dirty="false" smtClean="false"/>
              <a:t>Žadatel </a:t>
            </a:r>
            <a:r>
              <a:rPr lang="cs-CZ" sz="2000" dirty="false"/>
              <a:t>může podat námitku proti více kritériím ve všech relevantních </a:t>
            </a:r>
            <a:r>
              <a:rPr lang="cs-CZ" sz="2000" dirty="false" smtClean="false"/>
              <a:t>posudcích.</a:t>
            </a:r>
            <a:endParaRPr lang="cs-CZ" sz="2000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10337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268760"/>
          </a:xfrm>
        </p:spPr>
        <p:txBody>
          <a:bodyPr/>
          <a:lstStyle/>
          <a:p>
            <a:pPr algn="ctr"/>
            <a:r>
              <a:rPr lang="cs-CZ" sz="3000" dirty="false"/>
              <a:t>Přezkum rozhodnutí týkající se hodnocení a výběru </a:t>
            </a:r>
            <a:r>
              <a:rPr lang="cs-CZ" sz="3000" dirty="false" smtClean="false"/>
              <a:t>projektů 2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064000" cy="48965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Každý žadatel může podat </a:t>
            </a:r>
            <a:r>
              <a:rPr lang="cs-CZ" sz="2000" b="true" dirty="false"/>
              <a:t>žádost o přezkum </a:t>
            </a:r>
            <a:endParaRPr lang="cs-CZ" sz="2000" b="true" dirty="false" smtClean="false"/>
          </a:p>
          <a:p>
            <a:pPr marL="447675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(</a:t>
            </a:r>
            <a:r>
              <a:rPr lang="cs-CZ" sz="2000" dirty="false"/>
              <a:t>formulář </a:t>
            </a:r>
            <a:r>
              <a:rPr lang="cs-CZ" sz="2000" dirty="false" smtClean="false"/>
              <a:t>zasílá přes IS </a:t>
            </a:r>
            <a:r>
              <a:rPr lang="cs-CZ" sz="2000" dirty="false" err="true" smtClean="false"/>
              <a:t>KP14</a:t>
            </a:r>
            <a:r>
              <a:rPr lang="cs-CZ" sz="2000" dirty="false" smtClean="false"/>
              <a:t>+).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 smtClean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 smtClean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Žadatel </a:t>
            </a:r>
            <a:r>
              <a:rPr lang="cs-CZ" sz="2000" dirty="false"/>
              <a:t>může podat pouze jednu žádost o přezkum rozhodnutí v každé části schvalovacího </a:t>
            </a:r>
            <a:r>
              <a:rPr lang="cs-CZ" sz="2000" dirty="false" smtClean="false"/>
              <a:t>procesu.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895350" lvl="1" indent="-481013" algn="just">
              <a:buFont typeface="Wingdings" panose="05000000000000000000" pitchFamily="2" charset="2"/>
              <a:buChar char="¢"/>
            </a:pPr>
            <a:r>
              <a:rPr lang="pl-PL" sz="1800" dirty="false">
                <a:solidFill>
                  <a:srgbClr val="143F7E"/>
                </a:solidFill>
              </a:rPr>
              <a:t>nejpozději do </a:t>
            </a:r>
            <a:r>
              <a:rPr lang="pl-PL" sz="1800" dirty="false" smtClean="false">
                <a:solidFill>
                  <a:srgbClr val="143F7E"/>
                </a:solidFill>
              </a:rPr>
              <a:t>15 </a:t>
            </a:r>
            <a:r>
              <a:rPr lang="pl-PL" sz="1800" dirty="false">
                <a:solidFill>
                  <a:srgbClr val="143F7E"/>
                </a:solidFill>
              </a:rPr>
              <a:t>kalendářních dní od </a:t>
            </a:r>
            <a:r>
              <a:rPr lang="cs-CZ" sz="1800" dirty="false">
                <a:solidFill>
                  <a:srgbClr val="143F7E"/>
                </a:solidFill>
              </a:rPr>
              <a:t>doručení oznámení </a:t>
            </a:r>
            <a:r>
              <a:rPr lang="cs-CZ" sz="1800">
                <a:solidFill>
                  <a:srgbClr val="143F7E"/>
                </a:solidFill>
              </a:rPr>
              <a:t>o </a:t>
            </a:r>
            <a:r>
              <a:rPr lang="cs-CZ" sz="1800" smtClean="false">
                <a:solidFill>
                  <a:srgbClr val="143F7E"/>
                </a:solidFill>
              </a:rPr>
              <a:t>negativním výsledku</a:t>
            </a:r>
            <a:endParaRPr lang="cs-CZ" sz="1800" dirty="false">
              <a:solidFill>
                <a:srgbClr val="143F7E"/>
              </a:solidFill>
            </a:endParaRPr>
          </a:p>
          <a:p>
            <a:pPr marL="895350" lvl="1" indent="-481013" algn="just">
              <a:buFont typeface="Wingdings" panose="05000000000000000000" pitchFamily="2" charset="2"/>
              <a:buChar char="¢"/>
            </a:pPr>
            <a:r>
              <a:rPr lang="cs-CZ" sz="1800" dirty="false" smtClean="false">
                <a:solidFill>
                  <a:srgbClr val="143F7E"/>
                </a:solidFill>
              </a:rPr>
              <a:t>formulář </a:t>
            </a:r>
            <a:r>
              <a:rPr lang="cs-CZ" sz="1800" dirty="false">
                <a:solidFill>
                  <a:srgbClr val="143F7E"/>
                </a:solidFill>
              </a:rPr>
              <a:t>žádosti o přezkum je k dispozici na portálu </a:t>
            </a:r>
            <a:r>
              <a:rPr lang="cs-CZ" sz="1800" dirty="false" err="true">
                <a:solidFill>
                  <a:srgbClr val="143F7E"/>
                </a:solidFill>
                <a:hlinkClick r:id="rId3"/>
              </a:rPr>
              <a:t>www.esfcr.cz</a:t>
            </a:r>
            <a:endParaRPr lang="cs-CZ" sz="1800" dirty="false">
              <a:solidFill>
                <a:srgbClr val="143F7E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 smtClean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 smtClean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dirty="false" err="true" smtClean="false"/>
              <a:t>ŘO</a:t>
            </a:r>
            <a:r>
              <a:rPr lang="cs-CZ" sz="2000" dirty="false" smtClean="false"/>
              <a:t> </a:t>
            </a:r>
            <a:r>
              <a:rPr lang="cs-CZ" sz="2000" dirty="false"/>
              <a:t>zřizuje pro vyřizování žádostí o přezkum rozhodnutí </a:t>
            </a:r>
            <a:r>
              <a:rPr lang="cs-CZ" sz="2000" b="true" dirty="false"/>
              <a:t>přezkumnou </a:t>
            </a:r>
            <a:r>
              <a:rPr lang="cs-CZ" sz="2000" b="true" dirty="false" smtClean="false"/>
              <a:t>komisi.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b="true" dirty="false" smtClean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b="true" dirty="false" smtClean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dirty="false" smtClean="false"/>
              <a:t>Lhůta </a:t>
            </a:r>
            <a:r>
              <a:rPr lang="cs-CZ" sz="2000" dirty="false"/>
              <a:t>pro vyřízení žádosti o přezkum </a:t>
            </a:r>
            <a:r>
              <a:rPr lang="cs-CZ" sz="2000" dirty="false" smtClean="false"/>
              <a:t>= </a:t>
            </a:r>
            <a:r>
              <a:rPr lang="cs-CZ" sz="2000" b="true" dirty="false" smtClean="false"/>
              <a:t>30 kalendářních </a:t>
            </a:r>
            <a:r>
              <a:rPr lang="cs-CZ" sz="2000" b="true" dirty="false"/>
              <a:t>dnů </a:t>
            </a:r>
            <a:r>
              <a:rPr lang="cs-CZ" sz="2000" dirty="false"/>
              <a:t>ode dne doručení </a:t>
            </a:r>
            <a:r>
              <a:rPr lang="cs-CZ" sz="2000" dirty="false" smtClean="false"/>
              <a:t>žádosti.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800" dirty="false" smtClean="false"/>
          </a:p>
          <a:p>
            <a:pPr marL="895350" lvl="1" indent="-481013" algn="just">
              <a:buFont typeface="Wingdings" panose="05000000000000000000" pitchFamily="2" charset="2"/>
              <a:buChar char="¢"/>
              <a:tabLst>
                <a:tab pos="895350" algn="l"/>
              </a:tabLst>
            </a:pPr>
            <a:r>
              <a:rPr lang="cs-CZ" sz="1800" dirty="false">
                <a:solidFill>
                  <a:srgbClr val="143F7E"/>
                </a:solidFill>
              </a:rPr>
              <a:t>složitější případy prodloužení na 60 kalendářních dnů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9690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Kontaktní údaje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Ing. Kateřina Žáková: </a:t>
            </a:r>
            <a:r>
              <a:rPr lang="cs-CZ" sz="2000" u="sng" dirty="false" err="true">
                <a:hlinkClick r:id="rId2"/>
              </a:rPr>
              <a:t>katerina.zakova</a:t>
            </a:r>
            <a:r>
              <a:rPr lang="en-US" sz="2000" u="sng" dirty="false">
                <a:hlinkClick r:id="rId2"/>
              </a:rPr>
              <a:t>@mpsv.cz</a:t>
            </a:r>
            <a:r>
              <a:rPr lang="cs-CZ" sz="2000" dirty="false"/>
              <a:t>, 221 923 155 </a:t>
            </a:r>
          </a:p>
          <a:p>
            <a:r>
              <a:rPr lang="cs-CZ" sz="2000" dirty="false"/>
              <a:t>Ing. </a:t>
            </a:r>
            <a:r>
              <a:rPr lang="cs-CZ" sz="2000" dirty="false" smtClean="false"/>
              <a:t>Blanka Machová: </a:t>
            </a:r>
            <a:r>
              <a:rPr lang="cs-CZ" sz="2000" dirty="false" smtClean="false">
                <a:hlinkClick r:id="rId3"/>
              </a:rPr>
              <a:t>blanka.machova@mpsv.cz</a:t>
            </a:r>
            <a:r>
              <a:rPr lang="cs-CZ" sz="2000" dirty="false" smtClean="false"/>
              <a:t>, </a:t>
            </a:r>
            <a:r>
              <a:rPr lang="cs-CZ" sz="2000" dirty="false"/>
              <a:t>221 923 </a:t>
            </a:r>
            <a:r>
              <a:rPr lang="cs-CZ" sz="2000" dirty="false" smtClean="false"/>
              <a:t>379</a:t>
            </a:r>
            <a:endParaRPr lang="cs-CZ" sz="2000" dirty="false"/>
          </a:p>
          <a:p>
            <a:pPr marL="0" indent="0">
              <a:buNone/>
            </a:pPr>
            <a:endParaRPr lang="cs-CZ" sz="2000" dirty="false" smtClean="false"/>
          </a:p>
          <a:p>
            <a:pPr marL="0" indent="0">
              <a:buNone/>
            </a:pPr>
            <a:endParaRPr lang="cs-CZ" sz="2000" dirty="false" smtClean="false"/>
          </a:p>
          <a:p>
            <a:r>
              <a:rPr lang="cs-CZ" sz="2000" dirty="false" smtClean="false"/>
              <a:t>v případě zájmu možnost osobních konzultací</a:t>
            </a:r>
          </a:p>
          <a:p>
            <a:endParaRPr lang="cs-CZ" sz="2000" dirty="false"/>
          </a:p>
          <a:p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97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777552"/>
      </p:ext>
    </p:extLst>
  </p:cSld>
  <p:clrMapOvr>
    <a:masterClrMapping/>
  </p:clrMapOvr>
  <p:transition>
    <p:cut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000" dirty="false"/>
              <a:t>Závěrečné shrnutí a </a:t>
            </a:r>
            <a:r>
              <a:rPr lang="cs-CZ" sz="3000" dirty="false" smtClean="false"/>
              <a:t>doporučení</a:t>
            </a:r>
            <a:endParaRPr lang="cs-CZ" sz="30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false"/>
          </a:p>
          <a:p>
            <a:pPr marL="0" indent="0" algn="ctr">
              <a:buNone/>
            </a:pPr>
            <a:r>
              <a:rPr lang="cs-CZ" dirty="false" smtClean="false"/>
              <a:t>Prostor pro vaše dotazy…</a:t>
            </a:r>
          </a:p>
          <a:p>
            <a:pPr marL="0" indent="0" algn="ctr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dirty="false" smtClean="false"/>
              <a:t> </a:t>
            </a:r>
          </a:p>
          <a:p>
            <a:pPr marL="0" indent="0" algn="ctr">
              <a:buNone/>
            </a:pPr>
            <a:r>
              <a:rPr lang="cs-CZ" dirty="false" smtClean="false"/>
              <a:t>Děkujeme </a:t>
            </a:r>
            <a:r>
              <a:rPr lang="cs-CZ" dirty="false"/>
              <a:t>za pozornost</a:t>
            </a:r>
            <a:r>
              <a:rPr lang="cs-CZ" dirty="false" smtClean="false"/>
              <a:t>!</a:t>
            </a:r>
          </a:p>
          <a:p>
            <a:pPr marL="0" indent="0" algn="ctr">
              <a:buNone/>
            </a:pPr>
            <a:endParaRPr lang="cs-CZ" dirty="false" smtClean="false"/>
          </a:p>
          <a:p>
            <a:pPr marL="0" indent="0" algn="ctr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98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30539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true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false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true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false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1" ma:versionID="90d0f886a6a62db89f06e3f9c0f44a4f">
  <xsd:schema xmlns:xsd="http://www.w3.org/2001/XMLSchema" xmlns:ns2="dfed548f-0517-4d39-90e3-3947398480c0" xmlns:p="http://schemas.microsoft.com/office/2006/metadata/properties" xmlns:xs="http://www.w3.org/2001/XMLSchema" ma:fieldsID="f5200e09a0b80cc5f374a0f883a2b740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W:\INTERNÍ\ODD_823\Výzva č. 55_PAKTY\4.Seminář pro žadatele 12.5.2016\Seminář pro žadatele.pptx</AC_OriginalFileName>
  </documentManagement>
</p:properties>
</file>

<file path=customXml/itemProps1.xml><?xml version="1.0" encoding="utf-8"?>
<ds:datastoreItem xmlns:ds="http://schemas.openxmlformats.org/officeDocument/2006/customXml" ds:itemID="{C4E1E146-7CB0-4F7D-9AD6-468AF0FAB0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ECE49D-CC92-43D1-A0EE-EB8D35BE6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B2DD1-DCB3-472D-B438-CE4362DD162C}">
  <ds:schemaRefs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dfed548f-0517-4d39-90e3-3947398480c0"/>
    <ds:schemaRef ds:uri="http://purl.org/dc/elements/1.1/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6562</properties:Words>
  <properties:PresentationFormat>Předvádění na obrazovce (4:3)</properties:PresentationFormat>
  <properties:Paragraphs>994</properties:Paragraphs>
  <properties:Slides>98</properties:Slides>
  <properties:Notes>63</properties:Notes>
  <properties:TotalTime>8002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2</vt:i4>
      </vt:variant>
      <vt:variant>
        <vt:lpstr>Nadpisy snímků</vt:lpstr>
      </vt:variant>
      <vt:variant>
        <vt:i4>98</vt:i4>
      </vt:variant>
    </vt:vector>
  </properties:HeadingPairs>
  <properties:TitlesOfParts>
    <vt:vector baseType="lpstr" size="100">
      <vt:lpstr>prezentace</vt:lpstr>
      <vt:lpstr>1_prezentace</vt:lpstr>
      <vt:lpstr>Seminář pro žadatele k výzvě 03_17_084</vt:lpstr>
      <vt:lpstr>program</vt:lpstr>
      <vt:lpstr>Představení výzvy 1</vt:lpstr>
      <vt:lpstr>Představení výzvy 2</vt:lpstr>
      <vt:lpstr>Představení výzvy 3</vt:lpstr>
      <vt:lpstr>Představení výzvy 4</vt:lpstr>
      <vt:lpstr>OprávněnÝ žadatel</vt:lpstr>
      <vt:lpstr>Obecné podmínky pro žadatele</vt:lpstr>
      <vt:lpstr>Povinný partner</vt:lpstr>
      <vt:lpstr>Povinný partner</vt:lpstr>
      <vt:lpstr>NEPOVINNÍ partneři </vt:lpstr>
      <vt:lpstr>Oprávnění žadatelé a partneři 4</vt:lpstr>
      <vt:lpstr>Věcné zaměření výzvy/projektu 1</vt:lpstr>
      <vt:lpstr>podporované aktivity 1</vt:lpstr>
      <vt:lpstr>podporované aktivity 2</vt:lpstr>
      <vt:lpstr>podporované aktivity 3</vt:lpstr>
      <vt:lpstr>podporované aktivity 4</vt:lpstr>
      <vt:lpstr>podporované aktivity 4</vt:lpstr>
      <vt:lpstr>NEPODPOROVAné Aktivity</vt:lpstr>
      <vt:lpstr>nepodporované aktivity</vt:lpstr>
      <vt:lpstr>Cílové skupiny 1</vt:lpstr>
      <vt:lpstr>Cílové skupiny 2</vt:lpstr>
      <vt:lpstr>Cílové skupiny 3</vt:lpstr>
      <vt:lpstr>Cílové skupiny 4</vt:lpstr>
      <vt:lpstr>Cílové skupiny 5</vt:lpstr>
      <vt:lpstr>Indikátory 1</vt:lpstr>
      <vt:lpstr>Indikátory 2</vt:lpstr>
      <vt:lpstr>Indikátory 3</vt:lpstr>
      <vt:lpstr>Indikátory 4</vt:lpstr>
      <vt:lpstr>Povinné přílohy Žádosti</vt:lpstr>
      <vt:lpstr>Povinná příloha žádosti – analýza 1</vt:lpstr>
      <vt:lpstr>Povinná příloha žádosti – Analýza 2</vt:lpstr>
      <vt:lpstr>Náležitosti Předložené žádosti </vt:lpstr>
      <vt:lpstr>Finanční aspekty výzvy </vt:lpstr>
      <vt:lpstr>Míra Podpory</vt:lpstr>
      <vt:lpstr>Forma FINANCOVÁNÍ</vt:lpstr>
      <vt:lpstr>ROZPOČET 1</vt:lpstr>
      <vt:lpstr>ROZPOČET 2 </vt:lpstr>
      <vt:lpstr>ROZPOČET 3 </vt:lpstr>
      <vt:lpstr>ROZPOČET 4</vt:lpstr>
      <vt:lpstr>Osobní náklady 1</vt:lpstr>
      <vt:lpstr>Osobní náklady 2 </vt:lpstr>
      <vt:lpstr>Osobní náklady 3 </vt:lpstr>
      <vt:lpstr>Osobní náklady 4</vt:lpstr>
      <vt:lpstr>Cestovné </vt:lpstr>
      <vt:lpstr>Zařízení a vybavení 1</vt:lpstr>
      <vt:lpstr>Zařízení a vybavení 2</vt:lpstr>
      <vt:lpstr>Zařízení a vybavení 3</vt:lpstr>
      <vt:lpstr>Zařízení a vybavení 4</vt:lpstr>
      <vt:lpstr>Nákup služeb 1</vt:lpstr>
      <vt:lpstr>Nákup služeb 2</vt:lpstr>
      <vt:lpstr>Drobné stavební úpravy</vt:lpstr>
      <vt:lpstr>Přímá podpora CS 1</vt:lpstr>
      <vt:lpstr>Přímá podpora cs 2</vt:lpstr>
      <vt:lpstr>Přímá podpora CS 3</vt:lpstr>
      <vt:lpstr>Nepřímé náklady 1</vt:lpstr>
      <vt:lpstr>nepřímé náklady 2</vt:lpstr>
      <vt:lpstr>nepřímé náklady 3</vt:lpstr>
      <vt:lpstr>nepřímé náklady 4</vt:lpstr>
      <vt:lpstr>Upozornění na možné CHYBY 1</vt:lpstr>
      <vt:lpstr>Upozornění na možné CHYBY 2</vt:lpstr>
      <vt:lpstr>Daň z přidané hodnoty</vt:lpstr>
      <vt:lpstr>Veřejná podpora 1</vt:lpstr>
      <vt:lpstr>Veřejná PODPORA 2</vt:lpstr>
      <vt:lpstr>Veřejná PODPORA 3 - de minimis</vt:lpstr>
      <vt:lpstr>Veřejná PODPORA 4 – DE minimis</vt:lpstr>
      <vt:lpstr>Veřejná podpora 5 – de minimis</vt:lpstr>
      <vt:lpstr>Veřejná podpora 6 – BLOK. VÝjimkA</vt:lpstr>
      <vt:lpstr>Veřejná podpora 7</vt:lpstr>
      <vt:lpstr>VEŘEJNÉ ZAKÁZKY 1 - ZAKÁZKA</vt:lpstr>
      <vt:lpstr>Veřejné  Zakázky 2 - Zásady</vt:lpstr>
      <vt:lpstr>Veřejné  Zakázky 3 - Zásady</vt:lpstr>
      <vt:lpstr>Veřejné  Zakázky 4 - POSTUP</vt:lpstr>
      <vt:lpstr>Veřejné  Zakázky 5 - KATEGORIE</vt:lpstr>
      <vt:lpstr>Veřejné  Zakázky 6 – KONTROLA na MPSV</vt:lpstr>
      <vt:lpstr>Veřejné  Zakázky 7</vt:lpstr>
      <vt:lpstr>Hodnocení a výběr projektů</vt:lpstr>
      <vt:lpstr>hodnocení přijatelnosti a formálních náležitostí 1</vt:lpstr>
      <vt:lpstr>hodnocení přijatelnosti a formálních náležitostí 2</vt:lpstr>
      <vt:lpstr>hodnocení přijatelnosti a formálních náležitostí 2</vt:lpstr>
      <vt:lpstr>hodnocení přijatelnosti a formálních náležitostí 3</vt:lpstr>
      <vt:lpstr>Věcné hodnocení 1 </vt:lpstr>
      <vt:lpstr>Věcné hodnocení 2 </vt:lpstr>
      <vt:lpstr>Věcné hodnocení - časté chyby 1</vt:lpstr>
      <vt:lpstr>Věcné hodnocení - časté chyby 2</vt:lpstr>
      <vt:lpstr>Věcné hodnocení - časté chyby 3</vt:lpstr>
      <vt:lpstr>Věcné hodnocení - časté chyby 4</vt:lpstr>
      <vt:lpstr>Věcné hodnocení - časté chyby 5</vt:lpstr>
      <vt:lpstr>Věcné hodnocení - časté chyby 6</vt:lpstr>
      <vt:lpstr>Věcné hodnocení - časté chyby 7</vt:lpstr>
      <vt:lpstr>Věcné hodnocení - časté chyby 8</vt:lpstr>
      <vt:lpstr>Výběrová komise 1 </vt:lpstr>
      <vt:lpstr>Výběrová komise 2</vt:lpstr>
      <vt:lpstr>Výběrová komise 2 </vt:lpstr>
      <vt:lpstr>Přezkum rozhodnutí týkající se hodnocení a výběru projektů 1</vt:lpstr>
      <vt:lpstr>Přezkum rozhodnutí týkající se hodnocení a výběru projektů 2</vt:lpstr>
      <vt:lpstr>Kontaktní údaje</vt:lpstr>
      <vt:lpstr>Závěrečné shrnutí a doporučení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2016-05-11T06:24:06Z</cp:lastPrinted>
  <dcterms:modified xmlns:xsi="http://www.w3.org/2001/XMLSchema-instance" xsi:type="dcterms:W3CDTF">2018-01-29T15:26:37Z</dcterms:modified>
  <cp:revision>633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