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media/image11.jpg" ContentType="image/jpeg"/>
  <Override PartName="/ppt/notesSlides/notesSlide89.xml" ContentType="application/vnd.openxmlformats-officedocument.presentationml.notesSlide+xml"/>
  <Override PartName="/ppt/notesSlides/notesSlide90.xml" ContentType="application/vnd.openxmlformats-officedocument.presentationml.notesSlide+xml"/>
  <Override PartName="/ppt/media/image12.jpg" ContentType="image/jpeg"/>
  <Override PartName="/ppt/notesSlides/notesSlide91.xml" ContentType="application/vnd.openxmlformats-officedocument.presentationml.notesSlide+xml"/>
  <Override PartName="/ppt/notesSlides/notesSlide92.xml" ContentType="application/vnd.openxmlformats-officedocument.presentationml.notesSlide+xml"/>
  <Override PartName="/ppt/media/image13.jpg" ContentType="image/jpeg"/>
  <Override PartName="/ppt/notesSlides/notesSlide93.xml" ContentType="application/vnd.openxmlformats-officedocument.presentationml.notesSlide+xml"/>
  <Override PartName="/ppt/notesSlides/notesSlide94.xml" ContentType="application/vnd.openxmlformats-officedocument.presentationml.notesSlide+xml"/>
  <Override PartName="/ppt/media/image14.jpg" ContentType="image/jpeg"/>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media/image15.jpg" ContentType="image/jpeg"/>
  <Override PartName="/ppt/notesSlides/notesSlide98.xml" ContentType="application/vnd.openxmlformats-officedocument.presentationml.notesSlide+xml"/>
  <Override PartName="/ppt/media/image16.jpg" ContentType="image/jpeg"/>
  <Override PartName="/ppt/notesSlides/notesSlide99.xml" ContentType="application/vnd.openxmlformats-officedocument.presentationml.notesSlide+xml"/>
  <Override PartName="/ppt/notesSlides/notesSlide100.xml" ContentType="application/vnd.openxmlformats-officedocument.presentationml.notesSlide+xml"/>
  <Override PartName="/ppt/media/image17.jpg" ContentType="image/jpeg"/>
  <Override PartName="/ppt/notesSlides/notesSlide101.xml" ContentType="application/vnd.openxmlformats-officedocument.presentationml.notesSlide+xml"/>
  <Override PartName="/ppt/media/image18.jpg" ContentType="image/jpeg"/>
  <Override PartName="/ppt/notesSlides/notesSlide102.xml" ContentType="application/vnd.openxmlformats-officedocument.presentationml.notesSlide+xml"/>
  <Override PartName="/ppt/notesSlides/notesSlide103.xml" ContentType="application/vnd.openxmlformats-officedocument.presentationml.notesSlide+xml"/>
  <Override PartName="/ppt/media/image19.jpg" ContentType="image/jpeg"/>
  <Override PartName="/ppt/media/image20.jpg" ContentType="image/jpeg"/>
  <Override PartName="/ppt/notesSlides/notesSlide104.xml" ContentType="application/vnd.openxmlformats-officedocument.presentationml.notesSlide+xml"/>
  <Override PartName="/ppt/notesSlides/notesSlide105.xml" ContentType="application/vnd.openxmlformats-officedocument.presentationml.notesSlide+xml"/>
  <Override PartName="/ppt/media/image21.jpg" ContentType="image/jpeg"/>
  <Override PartName="/ppt/notesSlides/notesSlide106.xml" ContentType="application/vnd.openxmlformats-officedocument.presentationml.notesSlide+xml"/>
  <Override PartName="/ppt/notesSlides/notesSlide107.xml" ContentType="application/vnd.openxmlformats-officedocument.presentationml.notesSlide+xml"/>
  <Override PartName="/ppt/media/image22.jpg" ContentType="image/jpeg"/>
  <Override PartName="/ppt/notesSlides/notesSlide108.xml" ContentType="application/vnd.openxmlformats-officedocument.presentationml.notesSlide+xml"/>
  <Override PartName="/ppt/notesSlides/notesSlide109.xml" ContentType="application/vnd.openxmlformats-officedocument.presentationml.notesSlide+xml"/>
  <Override PartName="/ppt/media/image23.jpg" ContentType="image/jpeg"/>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1" r:id="rId1"/>
    <p:sldMasterId id="2147483683" r:id="rId2"/>
  </p:sldMasterIdLst>
  <p:notesMasterIdLst>
    <p:notesMasterId r:id="rId119"/>
  </p:notesMasterIdLst>
  <p:handoutMasterIdLst>
    <p:handoutMasterId r:id="rId120"/>
  </p:handoutMasterIdLst>
  <p:sldIdLst>
    <p:sldId id="256" r:id="rId3"/>
    <p:sldId id="270" r:id="rId4"/>
    <p:sldId id="271" r:id="rId5"/>
    <p:sldId id="272" r:id="rId6"/>
    <p:sldId id="273" r:id="rId7"/>
    <p:sldId id="274" r:id="rId8"/>
    <p:sldId id="281" r:id="rId9"/>
    <p:sldId id="276" r:id="rId10"/>
    <p:sldId id="277" r:id="rId11"/>
    <p:sldId id="278" r:id="rId12"/>
    <p:sldId id="279" r:id="rId13"/>
    <p:sldId id="280" r:id="rId14"/>
    <p:sldId id="282" r:id="rId15"/>
    <p:sldId id="283" r:id="rId16"/>
    <p:sldId id="284" r:id="rId17"/>
    <p:sldId id="285" r:id="rId18"/>
    <p:sldId id="286" r:id="rId19"/>
    <p:sldId id="287" r:id="rId20"/>
    <p:sldId id="288" r:id="rId21"/>
    <p:sldId id="289" r:id="rId22"/>
    <p:sldId id="290" r:id="rId23"/>
    <p:sldId id="291" r:id="rId24"/>
    <p:sldId id="422"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82" r:id="rId41"/>
    <p:sldId id="335" r:id="rId42"/>
    <p:sldId id="336" r:id="rId43"/>
    <p:sldId id="337" r:id="rId44"/>
    <p:sldId id="338" r:id="rId45"/>
    <p:sldId id="339" r:id="rId46"/>
    <p:sldId id="340" r:id="rId47"/>
    <p:sldId id="341" r:id="rId48"/>
    <p:sldId id="342" r:id="rId49"/>
    <p:sldId id="343" r:id="rId50"/>
    <p:sldId id="344" r:id="rId51"/>
    <p:sldId id="345" r:id="rId52"/>
    <p:sldId id="346" r:id="rId53"/>
    <p:sldId id="347" r:id="rId54"/>
    <p:sldId id="348" r:id="rId55"/>
    <p:sldId id="349"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421" r:id="rId74"/>
    <p:sldId id="350" r:id="rId75"/>
    <p:sldId id="353" r:id="rId76"/>
    <p:sldId id="351" r:id="rId77"/>
    <p:sldId id="352" r:id="rId78"/>
    <p:sldId id="383" r:id="rId79"/>
    <p:sldId id="384" r:id="rId80"/>
    <p:sldId id="385" r:id="rId81"/>
    <p:sldId id="386" r:id="rId82"/>
    <p:sldId id="387" r:id="rId83"/>
    <p:sldId id="419" r:id="rId84"/>
    <p:sldId id="388" r:id="rId85"/>
    <p:sldId id="420"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02" r:id="rId99"/>
    <p:sldId id="403" r:id="rId100"/>
    <p:sldId id="404" r:id="rId101"/>
    <p:sldId id="405" r:id="rId102"/>
    <p:sldId id="424" r:id="rId103"/>
    <p:sldId id="406" r:id="rId104"/>
    <p:sldId id="407" r:id="rId105"/>
    <p:sldId id="408" r:id="rId106"/>
    <p:sldId id="423" r:id="rId107"/>
    <p:sldId id="409" r:id="rId108"/>
    <p:sldId id="410" r:id="rId109"/>
    <p:sldId id="425" r:id="rId110"/>
    <p:sldId id="411" r:id="rId111"/>
    <p:sldId id="412" r:id="rId112"/>
    <p:sldId id="413" r:id="rId113"/>
    <p:sldId id="414" r:id="rId114"/>
    <p:sldId id="415" r:id="rId115"/>
    <p:sldId id="416" r:id="rId116"/>
    <p:sldId id="417" r:id="rId117"/>
    <p:sldId id="418" r:id="rId118"/>
  </p:sldIdLst>
  <p:sldSz cx="9144000" cy="6858000" type="screen4x3"/>
  <p:notesSz cx="7102475" cy="102330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67314" autoAdjust="0"/>
  </p:normalViewPr>
  <p:slideViewPr>
    <p:cSldViewPr showGuides="1">
      <p:cViewPr>
        <p:scale>
          <a:sx n="70" d="100"/>
          <a:sy n="70" d="100"/>
        </p:scale>
        <p:origin x="-2790" y="-25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7739" cy="511652"/>
          </a:xfrm>
          <a:prstGeom prst="rect">
            <a:avLst/>
          </a:prstGeom>
        </p:spPr>
        <p:txBody>
          <a:bodyPr vert="horz" lIns="94778" tIns="47389" rIns="94778" bIns="47389" rtlCol="0"/>
          <a:lstStyle>
            <a:lvl1pPr algn="l">
              <a:defRPr sz="1200"/>
            </a:lvl1pPr>
          </a:lstStyle>
          <a:p>
            <a:endParaRPr lang="cs-CZ"/>
          </a:p>
        </p:txBody>
      </p:sp>
      <p:sp>
        <p:nvSpPr>
          <p:cNvPr id="3" name="Zástupný symbol pro datum 2"/>
          <p:cNvSpPr>
            <a:spLocks noGrp="1"/>
          </p:cNvSpPr>
          <p:nvPr>
            <p:ph type="dt" sz="quarter" idx="1"/>
          </p:nvPr>
        </p:nvSpPr>
        <p:spPr>
          <a:xfrm>
            <a:off x="4023093" y="0"/>
            <a:ext cx="3077739" cy="511652"/>
          </a:xfrm>
          <a:prstGeom prst="rect">
            <a:avLst/>
          </a:prstGeom>
        </p:spPr>
        <p:txBody>
          <a:bodyPr vert="horz" lIns="94778" tIns="47389" rIns="94778" bIns="47389" rtlCol="0"/>
          <a:lstStyle>
            <a:lvl1pPr algn="r">
              <a:defRPr sz="1200"/>
            </a:lvl1pPr>
          </a:lstStyle>
          <a:p>
            <a:fld id="{436D8799-CF2A-4992-8CE3-7F98ED7E373B}" type="datetimeFigureOut">
              <a:rPr lang="cs-CZ" smtClean="0"/>
              <a:t>31.10.2016</a:t>
            </a:fld>
            <a:endParaRPr lang="cs-CZ"/>
          </a:p>
        </p:txBody>
      </p:sp>
      <p:sp>
        <p:nvSpPr>
          <p:cNvPr id="4" name="Zástupný symbol pro zápatí 3"/>
          <p:cNvSpPr>
            <a:spLocks noGrp="1"/>
          </p:cNvSpPr>
          <p:nvPr>
            <p:ph type="ftr" sz="quarter" idx="2"/>
          </p:nvPr>
        </p:nvSpPr>
        <p:spPr>
          <a:xfrm>
            <a:off x="0" y="9719598"/>
            <a:ext cx="3077739" cy="511652"/>
          </a:xfrm>
          <a:prstGeom prst="rect">
            <a:avLst/>
          </a:prstGeom>
        </p:spPr>
        <p:txBody>
          <a:bodyPr vert="horz" lIns="94778" tIns="47389" rIns="94778" bIns="473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4023093" y="9719598"/>
            <a:ext cx="3077739" cy="511652"/>
          </a:xfrm>
          <a:prstGeom prst="rect">
            <a:avLst/>
          </a:prstGeom>
        </p:spPr>
        <p:txBody>
          <a:bodyPr vert="horz" lIns="94778" tIns="47389" rIns="94778" bIns="47389" rtlCol="0" anchor="b"/>
          <a:lstStyle>
            <a:lvl1pPr algn="r">
              <a:defRPr sz="1200"/>
            </a:lvl1pPr>
          </a:lstStyle>
          <a:p>
            <a:fld id="{D20AB294-7DA1-4F33-9128-F4491107ACFD}" type="slidenum">
              <a:rPr lang="cs-CZ" smtClean="0"/>
              <a:t>‹#›</a:t>
            </a:fld>
            <a:endParaRPr lang="cs-CZ"/>
          </a:p>
        </p:txBody>
      </p:sp>
    </p:spTree>
    <p:extLst>
      <p:ext uri="{BB962C8B-B14F-4D97-AF65-F5344CB8AC3E}">
        <p14:creationId xmlns:p14="http://schemas.microsoft.com/office/powerpoint/2010/main" val="272386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7739" cy="511652"/>
          </a:xfrm>
          <a:prstGeom prst="rect">
            <a:avLst/>
          </a:prstGeom>
        </p:spPr>
        <p:txBody>
          <a:bodyPr vert="horz" lIns="94778" tIns="47389" rIns="94778" bIns="47389" rtlCol="0"/>
          <a:lstStyle>
            <a:lvl1pPr algn="l">
              <a:defRPr sz="1200"/>
            </a:lvl1pPr>
          </a:lstStyle>
          <a:p>
            <a:endParaRPr lang="cs-CZ"/>
          </a:p>
        </p:txBody>
      </p:sp>
      <p:sp>
        <p:nvSpPr>
          <p:cNvPr id="3" name="Zástupný symbol pro datum 2"/>
          <p:cNvSpPr>
            <a:spLocks noGrp="1"/>
          </p:cNvSpPr>
          <p:nvPr>
            <p:ph type="dt" idx="1"/>
          </p:nvPr>
        </p:nvSpPr>
        <p:spPr>
          <a:xfrm>
            <a:off x="4023093" y="0"/>
            <a:ext cx="3077739" cy="511652"/>
          </a:xfrm>
          <a:prstGeom prst="rect">
            <a:avLst/>
          </a:prstGeom>
        </p:spPr>
        <p:txBody>
          <a:bodyPr vert="horz" lIns="94778" tIns="47389" rIns="94778" bIns="47389" rtlCol="0"/>
          <a:lstStyle>
            <a:lvl1pPr algn="r">
              <a:defRPr sz="1200"/>
            </a:lvl1pPr>
          </a:lstStyle>
          <a:p>
            <a:fld id="{703916EA-B297-4F0B-851D-BD5704B201B7}" type="datetimeFigureOut">
              <a:rPr lang="cs-CZ" smtClean="0"/>
              <a:t>31.10.2016</a:t>
            </a:fld>
            <a:endParaRPr lang="cs-CZ"/>
          </a:p>
        </p:txBody>
      </p:sp>
      <p:sp>
        <p:nvSpPr>
          <p:cNvPr id="4" name="Zástupný symbol pro obrázek snímku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4778" tIns="47389" rIns="94778" bIns="47389" rtlCol="0" anchor="ctr"/>
          <a:lstStyle/>
          <a:p>
            <a:endParaRPr lang="cs-CZ"/>
          </a:p>
        </p:txBody>
      </p:sp>
      <p:sp>
        <p:nvSpPr>
          <p:cNvPr id="5" name="Zástupný symbol pro poznámky 4"/>
          <p:cNvSpPr>
            <a:spLocks noGrp="1"/>
          </p:cNvSpPr>
          <p:nvPr>
            <p:ph type="body" sz="quarter" idx="3"/>
          </p:nvPr>
        </p:nvSpPr>
        <p:spPr>
          <a:xfrm>
            <a:off x="710248" y="4860687"/>
            <a:ext cx="5681980" cy="4604862"/>
          </a:xfrm>
          <a:prstGeom prst="rect">
            <a:avLst/>
          </a:prstGeom>
        </p:spPr>
        <p:txBody>
          <a:bodyPr vert="horz" lIns="94778" tIns="47389" rIns="94778" bIns="47389"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719598"/>
            <a:ext cx="3077739" cy="511652"/>
          </a:xfrm>
          <a:prstGeom prst="rect">
            <a:avLst/>
          </a:prstGeom>
        </p:spPr>
        <p:txBody>
          <a:bodyPr vert="horz" lIns="94778" tIns="47389" rIns="94778" bIns="473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3093" y="9719598"/>
            <a:ext cx="3077739" cy="511652"/>
          </a:xfrm>
          <a:prstGeom prst="rect">
            <a:avLst/>
          </a:prstGeom>
        </p:spPr>
        <p:txBody>
          <a:bodyPr vert="horz" lIns="94778" tIns="47389" rIns="94778" bIns="47389" rtlCol="0" anchor="b"/>
          <a:lstStyle>
            <a:lvl1pPr algn="r">
              <a:defRPr sz="1200"/>
            </a:lvl1pPr>
          </a:lstStyle>
          <a:p>
            <a:fld id="{53FB31FA-E905-4016-9D4B-970DF0C7EE08}" type="slidenum">
              <a:rPr lang="cs-CZ" smtClean="0"/>
              <a:t>‹#›</a:t>
            </a:fld>
            <a:endParaRPr lang="cs-CZ"/>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372178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a:t>Partneři se musí podílet na realizaci věcných aktivit projektu. Partnerství nesmí nahrazovat zabezpečení běžné administrace projektu, poskytování běžných služeb nebo dodání zboží. Partnerství není vztahem, kdy příjemce nebo partner zajišťují v projektu takové aktivity, které mohou být běžně na trhu poskytnuty jako služby dalších subjektů. Realizace principu partnerství nesmí být zneužito k obcházení zákona o veřejných zakázkách.</a:t>
            </a:r>
          </a:p>
          <a:p>
            <a:r>
              <a:rPr lang="cs-CZ" sz="1000" dirty="0"/>
              <a:t>Institut partnerství není jediným nástrojem, jak do realizace projektu zapojit jiné subjekty. Je možné, aby v projektu kromě externích dodavatelů figurovaly také další subjekty, které nejsou ani žadatelem, ani partnerem. Další zapojené subjekty je označení pro organizace/osoby, které jsou do projektu zapojeny prostřednictvím cílové skupiny daného projektu. </a:t>
            </a:r>
            <a:r>
              <a:rPr lang="cs-CZ" sz="1000" b="1" dirty="0"/>
              <a:t>Další zapojené subjekty ovšem na rozdíl od partnerů nejsou uváděny v žádosti o podporu a k jejich zapojení do projektu dochází až v průběhu jeho realizace</a:t>
            </a:r>
            <a:r>
              <a:rPr lang="cs-CZ" sz="1000" dirty="0"/>
              <a:t>. Dalším zapojeným subjektům může příjemce poskytovat část podpory na úhradu výdajů spojených s realizací projektu (např. za účelem příspěvku na osobní náklady spojené se zaměstnáním osoby z cílové skupiny projektu).</a:t>
            </a:r>
          </a:p>
          <a:p>
            <a:endParaRPr lang="cs-CZ" sz="1000" dirty="0"/>
          </a:p>
          <a:p>
            <a:r>
              <a:rPr lang="pl-PL" sz="1000" dirty="0"/>
              <a:t>I v případě zapojení partnera do projektu je odpovědnost za realizaci projektu vždy na příjemci. </a:t>
            </a:r>
            <a:r>
              <a:rPr lang="cs-CZ" sz="1000" dirty="0"/>
              <a:t>V případě pochybení na straně partnera, které má za následek nezpůsobilé výdaje, se případný nárok na vrácení chybně vynaložených prostředků OPZ vždy uplatňuje vůči příjemci. </a:t>
            </a:r>
          </a:p>
          <a:p>
            <a:endParaRPr lang="cs-CZ" sz="100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16508807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103</a:t>
            </a:fld>
            <a:endParaRPr lang="cs-CZ"/>
          </a:p>
        </p:txBody>
      </p:sp>
    </p:spTree>
    <p:extLst>
      <p:ext uri="{BB962C8B-B14F-4D97-AF65-F5344CB8AC3E}">
        <p14:creationId xmlns:p14="http://schemas.microsoft.com/office/powerpoint/2010/main" val="21502247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104</a:t>
            </a:fld>
            <a:endParaRPr lang="cs-CZ"/>
          </a:p>
        </p:txBody>
      </p:sp>
    </p:spTree>
    <p:extLst>
      <p:ext uri="{BB962C8B-B14F-4D97-AF65-F5344CB8AC3E}">
        <p14:creationId xmlns:p14="http://schemas.microsoft.com/office/powerpoint/2010/main" val="7967135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106</a:t>
            </a:fld>
            <a:endParaRPr lang="cs-CZ"/>
          </a:p>
        </p:txBody>
      </p:sp>
    </p:spTree>
    <p:extLst>
      <p:ext uri="{BB962C8B-B14F-4D97-AF65-F5344CB8AC3E}">
        <p14:creationId xmlns:p14="http://schemas.microsoft.com/office/powerpoint/2010/main" val="22967063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107</a:t>
            </a:fld>
            <a:endParaRPr lang="cs-CZ"/>
          </a:p>
        </p:txBody>
      </p:sp>
    </p:spTree>
    <p:extLst>
      <p:ext uri="{BB962C8B-B14F-4D97-AF65-F5344CB8AC3E}">
        <p14:creationId xmlns:p14="http://schemas.microsoft.com/office/powerpoint/2010/main" val="13741350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109</a:t>
            </a:fld>
            <a:endParaRPr lang="cs-CZ"/>
          </a:p>
        </p:txBody>
      </p:sp>
    </p:spTree>
    <p:extLst>
      <p:ext uri="{BB962C8B-B14F-4D97-AF65-F5344CB8AC3E}">
        <p14:creationId xmlns:p14="http://schemas.microsoft.com/office/powerpoint/2010/main" val="260708558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110</a:t>
            </a:fld>
            <a:endParaRPr lang="cs-CZ"/>
          </a:p>
        </p:txBody>
      </p:sp>
    </p:spTree>
    <p:extLst>
      <p:ext uri="{BB962C8B-B14F-4D97-AF65-F5344CB8AC3E}">
        <p14:creationId xmlns:p14="http://schemas.microsoft.com/office/powerpoint/2010/main" val="33357665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111</a:t>
            </a:fld>
            <a:endParaRPr lang="cs-CZ"/>
          </a:p>
        </p:txBody>
      </p:sp>
    </p:spTree>
    <p:extLst>
      <p:ext uri="{BB962C8B-B14F-4D97-AF65-F5344CB8AC3E}">
        <p14:creationId xmlns:p14="http://schemas.microsoft.com/office/powerpoint/2010/main" val="32069291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112</a:t>
            </a:fld>
            <a:endParaRPr lang="cs-CZ"/>
          </a:p>
        </p:txBody>
      </p:sp>
    </p:spTree>
    <p:extLst>
      <p:ext uri="{BB962C8B-B14F-4D97-AF65-F5344CB8AC3E}">
        <p14:creationId xmlns:p14="http://schemas.microsoft.com/office/powerpoint/2010/main" val="25432188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113</a:t>
            </a:fld>
            <a:endParaRPr lang="cs-CZ"/>
          </a:p>
        </p:txBody>
      </p:sp>
    </p:spTree>
    <p:extLst>
      <p:ext uri="{BB962C8B-B14F-4D97-AF65-F5344CB8AC3E}">
        <p14:creationId xmlns:p14="http://schemas.microsoft.com/office/powerpoint/2010/main" val="12288033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114</a:t>
            </a:fld>
            <a:endParaRPr lang="cs-CZ"/>
          </a:p>
        </p:txBody>
      </p:sp>
    </p:spTree>
    <p:extLst>
      <p:ext uri="{BB962C8B-B14F-4D97-AF65-F5344CB8AC3E}">
        <p14:creationId xmlns:p14="http://schemas.microsoft.com/office/powerpoint/2010/main" val="378702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31960804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115</a:t>
            </a:fld>
            <a:endParaRPr lang="cs-CZ"/>
          </a:p>
        </p:txBody>
      </p:sp>
    </p:spTree>
    <p:extLst>
      <p:ext uri="{BB962C8B-B14F-4D97-AF65-F5344CB8AC3E}">
        <p14:creationId xmlns:p14="http://schemas.microsoft.com/office/powerpoint/2010/main" val="173638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Viz přechozí </a:t>
            </a:r>
            <a:r>
              <a:rPr lang="cs-CZ" dirty="0" err="1" smtClean="0"/>
              <a:t>slidy</a:t>
            </a:r>
            <a:r>
              <a:rPr lang="cs-CZ" dirty="0" smtClean="0"/>
              <a:t> – cílové skupiny a aktivity nemusí</a:t>
            </a:r>
            <a:r>
              <a:rPr lang="cs-CZ" baseline="0" dirty="0" smtClean="0"/>
              <a:t> být v </a:t>
            </a:r>
            <a:r>
              <a:rPr lang="cs-CZ" baseline="0" dirty="0" err="1" smtClean="0"/>
              <a:t>podvýzvě</a:t>
            </a:r>
            <a:r>
              <a:rPr lang="cs-CZ" baseline="0" dirty="0" smtClean="0"/>
              <a:t>  v takové šíři jako jsou uvedeny ve výzvě č. 45 a 46 – vazba na schválenou strategii.</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373086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Každý žadatel může v rámci OPZ připravit, podat i realizovat (pokud budou vybrány k podpoře) více různých projektů (výzvy č. 45 a 46 nestanovují v této oblasti žádná omezení počtu projektů předložených jedním žadatelem). Projekty jednoho žadatele/příjemce, které jsou realizovány ve stejném časovém období, se ovšem musí </a:t>
            </a:r>
            <a:r>
              <a:rPr lang="cs-CZ" b="1" dirty="0"/>
              <a:t>odlišovat věcně. </a:t>
            </a:r>
          </a:p>
          <a:p>
            <a:endParaRPr lang="cs-CZ" b="1" dirty="0"/>
          </a:p>
          <a:p>
            <a:r>
              <a:rPr lang="cs-CZ" dirty="0"/>
              <a:t>Komunikace s cílovou skupinou je v naprosté většině případů důležitou součástí projektové přípravy. Doporučujeme ověřit, zda cílová skupina vnímá problém stejně jako vy a zda vámi navrhované řešení vítá a je ochotná se do projektu zapojit. Zájem cílové skupiny lze ověřit např. marketingovou nebo dotazníkovou studií. Tato studie však nenahrazuje analýzu požadovanou jako přílohu žádosti. </a:t>
            </a:r>
          </a:p>
          <a:p>
            <a:endParaRPr lang="cs-CZ" dirty="0"/>
          </a:p>
          <a:p>
            <a:r>
              <a:rPr lang="cs-CZ" dirty="0"/>
              <a:t>Obecně platí, že žádost o podporu bude hodnocena podle kvality jejího obsahu, nikoli podle počtu stránek. Ve všech částech formuláře žádosti o podporu je vhodnější uvádět jasné a stručné informace, rozhodně se nedoporučuje uvádět do žádosti pouze odkaz na přílohy. Tento postup je negativně vnímán hodnotiteli, žádost musí obsahovat základní informace.</a:t>
            </a:r>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1886691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Výzva podporuje aktivity zaměřené na zvýšení zaměstnanosti a zaměstnatelnosti nezaměstnaných osob a aktivizaci ekonomicky neaktivních osob. Jedná se o cílená opatření vedoucí k zaměstnání osob z cílové skupiny projektu v průběhu realizace projektu nebo následkem jejich účasti v projektu. Aktivity projektu musí vázat na potřeby CS, které vyplynou z analýzy.</a:t>
            </a:r>
          </a:p>
          <a:p>
            <a:r>
              <a:rPr lang="cs-CZ" b="1" dirty="0"/>
              <a:t>Účast cílové skupiny na klíčových aktivitách projektu musí být pro cílovou skupinu bezplatná. V rámci výzvy není povoleno vybírat finanční poplatky od cílové skupiny projektu.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1505670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Zdůraznit opět vazbu na potřeby CS vyplývající z analýzy.</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3305922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Výuka</a:t>
            </a:r>
            <a:r>
              <a:rPr lang="cs-CZ" baseline="0" dirty="0" smtClean="0"/>
              <a:t> jazyků – v případě projektů v IP 1.1 se jedná o rozvoj odborných jazykových dovedností ve vazbě na rekvalifikaci; buď je jazykové vzdělávání součástí akreditovaného rekvalifikačního kurzu, nebo na rekvalifikaci navazuje.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829461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Současné se nesmí</a:t>
            </a:r>
            <a:r>
              <a:rPr lang="cs-CZ" baseline="0" dirty="0" smtClean="0"/>
              <a:t> jednat o osoby soustavně se připravující na budoucí povolání či osoby pobírající starobní důchod.</a:t>
            </a:r>
          </a:p>
          <a:p>
            <a:r>
              <a:rPr lang="cs-CZ" baseline="0" dirty="0" smtClean="0"/>
              <a:t>Bližší definice jsou uvedeny v příloze výzev.</a:t>
            </a:r>
          </a:p>
          <a:p>
            <a:r>
              <a:rPr lang="cs-CZ" baseline="0" dirty="0" smtClean="0"/>
              <a:t>Okruh CS může být omezen </a:t>
            </a:r>
            <a:r>
              <a:rPr lang="cs-CZ" baseline="0" dirty="0" err="1" smtClean="0"/>
              <a:t>podvýzvou</a:t>
            </a:r>
            <a:r>
              <a:rPr lang="cs-CZ" baseline="0" dirty="0" smtClean="0"/>
              <a:t> nositele IS.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397554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2258820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Průběhu realizace projektu musí příjemce naplňování indikátorů průběžně sledovat a </a:t>
            </a:r>
            <a:r>
              <a:rPr lang="cs-CZ" b="1" dirty="0"/>
              <a:t>vykazovat dosažené hodnoty v rámci zpráv o realizaci projektu. </a:t>
            </a:r>
            <a:r>
              <a:rPr lang="cs-CZ" dirty="0"/>
              <a:t>Důležité je, aby se vykazované hodnoty opíraly o </a:t>
            </a:r>
            <a:r>
              <a:rPr lang="cs-CZ" b="1" dirty="0"/>
              <a:t>průkaznou e</a:t>
            </a:r>
          </a:p>
          <a:p>
            <a:r>
              <a:rPr lang="cs-CZ" b="1" dirty="0" err="1"/>
              <a:t>videnci</a:t>
            </a:r>
            <a:r>
              <a:rPr lang="cs-CZ" b="1" dirty="0"/>
              <a:t> </a:t>
            </a:r>
            <a:r>
              <a:rPr lang="cs-CZ" dirty="0"/>
              <a:t>vedenou příjemcem (nebo partnerem) - záznamy o každém klientovi, prezenční listiny kurzů, apod., tzn., že vykazované hodnoty musí být prokazatelné a ověřitelné případnou kontrolou. </a:t>
            </a:r>
          </a:p>
          <a:p>
            <a:endParaRPr lang="cs-CZ" dirty="0"/>
          </a:p>
          <a:p>
            <a:r>
              <a:rPr lang="cs-CZ" dirty="0"/>
              <a:t>Doporučujeme nastavit tak, aby cílových hodnot bylo dosaženo na konci projektu.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67275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dirty="0"/>
          </a:p>
        </p:txBody>
      </p:sp>
    </p:spTree>
    <p:extLst>
      <p:ext uri="{BB962C8B-B14F-4D97-AF65-F5344CB8AC3E}">
        <p14:creationId xmlns:p14="http://schemas.microsoft.com/office/powerpoint/2010/main" val="111278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099627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12906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případě,</a:t>
            </a:r>
            <a:r>
              <a:rPr lang="cs-CZ" baseline="0" dirty="0" smtClean="0"/>
              <a:t> že projekt podporu získá, bude mít žadatel povinnost kromě indikátorů se závazkem vykazovat dosažené hodnoty pro indikátory výstupu týkající se účastníků (věk, postavení na trhu práce, případné znevýhodnění apod.), a dále indikátory 6.25.00 a 6.28.00</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428501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případě,</a:t>
            </a:r>
            <a:r>
              <a:rPr lang="cs-CZ" baseline="0" dirty="0" smtClean="0"/>
              <a:t> že projekt podporu získá, bude mít žadatel povinnost kromě indikátorů se závazkem vykazovat dosažené hodnoty pro indikátory výstupu týkající se účastníků (věk, postavení na trhu práce, případné znevýhodnění apod.), a dále indikátory 6.25.00 a 6.28.00</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23</a:t>
            </a:fld>
            <a:endParaRPr lang="cs-CZ"/>
          </a:p>
        </p:txBody>
      </p:sp>
    </p:spTree>
    <p:extLst>
      <p:ext uri="{BB962C8B-B14F-4D97-AF65-F5344CB8AC3E}">
        <p14:creationId xmlns:p14="http://schemas.microsoft.com/office/powerpoint/2010/main" val="4285012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2673371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115853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73549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244395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1264953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215244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solidFill>
                  <a:srgbClr val="FF0000"/>
                </a:solidFill>
              </a:rPr>
              <a:t>Text výzev</a:t>
            </a:r>
            <a:r>
              <a:rPr lang="cs-CZ" baseline="0" dirty="0" smtClean="0">
                <a:solidFill>
                  <a:srgbClr val="FF0000"/>
                </a:solidFill>
              </a:rPr>
              <a:t> č. 45 a 46 může být širší než bude výzva nositele IS; </a:t>
            </a:r>
            <a:r>
              <a:rPr lang="cs-CZ" baseline="0" dirty="0" err="1" smtClean="0">
                <a:solidFill>
                  <a:srgbClr val="FF0000"/>
                </a:solidFill>
              </a:rPr>
              <a:t>podvýzvy</a:t>
            </a:r>
            <a:r>
              <a:rPr lang="cs-CZ" baseline="0" dirty="0" smtClean="0">
                <a:solidFill>
                  <a:srgbClr val="FF0000"/>
                </a:solidFill>
              </a:rPr>
              <a:t> nositelů mohou zejména aktivity a cílové skupiny omezit tak, aby předkládané projekty odpovídaly schválené IS. </a:t>
            </a:r>
            <a:endParaRPr lang="cs-CZ"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3078484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3893568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3984957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1883858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1100832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1824569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3173626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1861172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914795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2805556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37860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2829743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4170008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a:p>
        </p:txBody>
      </p:sp>
    </p:spTree>
    <p:extLst>
      <p:ext uri="{BB962C8B-B14F-4D97-AF65-F5344CB8AC3E}">
        <p14:creationId xmlns:p14="http://schemas.microsoft.com/office/powerpoint/2010/main" val="51985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a:p>
        </p:txBody>
      </p:sp>
    </p:spTree>
    <p:extLst>
      <p:ext uri="{BB962C8B-B14F-4D97-AF65-F5344CB8AC3E}">
        <p14:creationId xmlns:p14="http://schemas.microsoft.com/office/powerpoint/2010/main" val="1533585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a:p>
        </p:txBody>
      </p:sp>
    </p:spTree>
    <p:extLst>
      <p:ext uri="{BB962C8B-B14F-4D97-AF65-F5344CB8AC3E}">
        <p14:creationId xmlns:p14="http://schemas.microsoft.com/office/powerpoint/2010/main" val="1313145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1577228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425290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a:p>
        </p:txBody>
      </p:sp>
    </p:spTree>
    <p:extLst>
      <p:ext uri="{BB962C8B-B14F-4D97-AF65-F5344CB8AC3E}">
        <p14:creationId xmlns:p14="http://schemas.microsoft.com/office/powerpoint/2010/main" val="25456808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37988998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1149229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180517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Projekty mohou čerpat prostředky do výše alokace stanovené na základě schválené strategie ITI/IPRÚ, případně její změny, na kterou musí být zároveň vydán Akceptační dopis Integrované strategie ITI/IPRÚ. Akceptační dopis, resp. memorandum o realizaci integrovaných strategií, obsahuje konkrétní dílčí alokaci určenou pro příslušného nositele, která je nepřekročitelná.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2448017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3736121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51</a:t>
            </a:fld>
            <a:endParaRPr lang="cs-CZ"/>
          </a:p>
        </p:txBody>
      </p:sp>
    </p:spTree>
    <p:extLst>
      <p:ext uri="{BB962C8B-B14F-4D97-AF65-F5344CB8AC3E}">
        <p14:creationId xmlns:p14="http://schemas.microsoft.com/office/powerpoint/2010/main" val="39856398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4017396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34768632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25058786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Lhůty pro hodnocení – jedná se o průběžnou výzvu, kdy lhůty pro hodnocení</a:t>
            </a:r>
            <a:r>
              <a:rPr lang="cs-CZ" baseline="0" dirty="0" smtClean="0"/>
              <a:t> se počítají </a:t>
            </a:r>
            <a:r>
              <a:rPr lang="cs-CZ" b="1" baseline="0" dirty="0" smtClean="0"/>
              <a:t>od předložení projektové žádosti</a:t>
            </a:r>
            <a:r>
              <a:rPr lang="cs-CZ" baseline="0" dirty="0" smtClean="0"/>
              <a:t>. </a:t>
            </a:r>
          </a:p>
          <a:p>
            <a:r>
              <a:rPr lang="cs-CZ" b="1" baseline="0" dirty="0" smtClean="0"/>
              <a:t>Formální hodnocení a hodnocení přijatelnosti </a:t>
            </a:r>
            <a:r>
              <a:rPr lang="cs-CZ" baseline="0" dirty="0" smtClean="0"/>
              <a:t>– musí být dokončeno </a:t>
            </a:r>
            <a:r>
              <a:rPr lang="cs-CZ" b="1" baseline="0" dirty="0" smtClean="0"/>
              <a:t>do 30 pracovních dnů </a:t>
            </a:r>
            <a:r>
              <a:rPr lang="cs-CZ" baseline="0" dirty="0" smtClean="0"/>
              <a:t>od předložení projektové žádosti.</a:t>
            </a:r>
          </a:p>
          <a:p>
            <a:r>
              <a:rPr lang="cs-CZ" b="1" baseline="0" dirty="0" smtClean="0"/>
              <a:t>Věcné hodnocení </a:t>
            </a:r>
            <a:r>
              <a:rPr lang="cs-CZ" baseline="0" dirty="0" smtClean="0"/>
              <a:t>– musí být dokončeno </a:t>
            </a:r>
            <a:r>
              <a:rPr lang="cs-CZ" b="1" baseline="0" dirty="0" smtClean="0"/>
              <a:t>do 80 pracovních dnů </a:t>
            </a:r>
            <a:r>
              <a:rPr lang="cs-CZ" baseline="0" dirty="0" smtClean="0"/>
              <a:t>od předložení projektové žádosti.</a:t>
            </a:r>
          </a:p>
          <a:p>
            <a:r>
              <a:rPr lang="cs-CZ" b="1" baseline="0" dirty="0" smtClean="0"/>
              <a:t>Výběrová komise </a:t>
            </a:r>
            <a:r>
              <a:rPr lang="cs-CZ" baseline="0" dirty="0" smtClean="0"/>
              <a:t>– musí zasednout </a:t>
            </a:r>
            <a:r>
              <a:rPr lang="cs-CZ" b="1" baseline="0" dirty="0" smtClean="0"/>
              <a:t>do 20 pracovních dnů </a:t>
            </a:r>
            <a:r>
              <a:rPr lang="cs-CZ" baseline="0" dirty="0" smtClean="0"/>
              <a:t>od ukončení věcného hodnocení a ukončit své jednání </a:t>
            </a:r>
            <a:r>
              <a:rPr lang="cs-CZ" b="1" baseline="0" dirty="0" smtClean="0"/>
              <a:t>do 30 dnů </a:t>
            </a:r>
            <a:r>
              <a:rPr lang="cs-CZ" baseline="0" dirty="0" smtClean="0"/>
              <a:t>od svého 1. zasedání v rámci příslušné výzvy.</a:t>
            </a:r>
          </a:p>
          <a:p>
            <a:r>
              <a:rPr lang="cs-CZ" dirty="0">
                <a:solidFill>
                  <a:srgbClr val="000000"/>
                </a:solidFill>
                <a:latin typeface="Arial"/>
              </a:rPr>
              <a:t>Žadatel je po provedení každé jednotlivé fáze hodnocení a výběru (tj. hodnocení přijatelnosti a formálních náležitostí, věcné hodnocení, výběrová komise) vyrozuměn o výsledku, kterého jeho žádost v dané fázi dosáhla. Za informování o výsledku dané fáze hodnocení a výběru se u projektů, které byly ve fázi hodnocení a výběru úspěšné, pokládá i změna stavu projektu, která je patrná v IS KP14+. V případě neúspěšných žadatelů žadatel obdrží prostřednictvím IS KP14+ oznámení, které kromě výsledku obsahuje také odůvodnění a informaci o opravných prostředních. Opravnými prostředky se rozumí žádost o přezkum negativního výsledku z fáze hodnocení a výběru projektů. Informace o této žádosti naleznete ve stejně nazvané kapitole v Obecné části pravidel pro žadatele a příjemce v rámci OPZ. </a:t>
            </a:r>
          </a:p>
          <a:p>
            <a:endParaRPr lang="cs-CZ" dirty="0">
              <a:solidFill>
                <a:srgbClr val="000000"/>
              </a:solidFill>
              <a:latin typeface="Arial"/>
            </a:endParaRPr>
          </a:p>
          <a:p>
            <a:r>
              <a:rPr lang="cs-CZ" dirty="0">
                <a:solidFill>
                  <a:srgbClr val="000000"/>
                </a:solidFill>
                <a:latin typeface="Arial"/>
              </a:rPr>
              <a:t>Právní akt – výzva – předložení podkladů pro vydání právního aktu – 15 pracovních dnů</a:t>
            </a:r>
          </a:p>
          <a:p>
            <a:r>
              <a:rPr lang="cs-CZ" dirty="0">
                <a:solidFill>
                  <a:srgbClr val="000000"/>
                </a:solidFill>
                <a:latin typeface="Arial"/>
              </a:rPr>
              <a:t>K vydání právního aktu přistupuje ŘO po získání souhlasu žadatele s obsahem údajů týkajících se projektu v návrhu právního aktu. </a:t>
            </a:r>
            <a:r>
              <a:rPr lang="cs-CZ" b="1" dirty="0">
                <a:solidFill>
                  <a:srgbClr val="000000"/>
                </a:solidFill>
                <a:latin typeface="Arial"/>
              </a:rPr>
              <a:t>Vydáním právního aktu o poskytnutí podpory se žadatel stává příjemcem podpory. </a:t>
            </a:r>
            <a:endParaRPr lang="cs-CZ" dirty="0">
              <a:solidFill>
                <a:srgbClr val="000000"/>
              </a:solidFill>
              <a:latin typeface="Arial"/>
            </a:endParaRPr>
          </a:p>
          <a:p>
            <a:r>
              <a:rPr lang="cs-CZ" b="1" dirty="0">
                <a:solidFill>
                  <a:srgbClr val="000000"/>
                </a:solidFill>
                <a:latin typeface="Arial"/>
              </a:rPr>
              <a:t>Při nedodání potřebných dokumentů/informací v požadované formě a kvalitě ve stanoveném termínu vyzývá ŘO žadatele k poskytnutí potřebného v náhradním termínu. Pokud ani v tomto náhradním termínu (stanoveném ve 2. výzvě k součinnosti) žadatel nepředloží potřebné dokumenty/informace v požadovaném formátu, ztrácí možnost podporu z OPZ získat.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1968041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47776">
              <a:defRPr/>
            </a:pPr>
            <a:r>
              <a:rPr lang="cs-CZ" dirty="0"/>
              <a:t>Součástí hodnocení žádostí o podporu je i </a:t>
            </a:r>
            <a:r>
              <a:rPr lang="cs-CZ" b="1" dirty="0"/>
              <a:t>ověření administrativní, finanční a provozní kapacity žadatele</a:t>
            </a:r>
            <a:r>
              <a:rPr lang="cs-CZ" dirty="0"/>
              <a:t>, kdy se hodnotí </a:t>
            </a:r>
            <a:r>
              <a:rPr lang="cs-CZ" b="1" dirty="0"/>
              <a:t>přiměřenost plánovaného projektu vůči personálním, finančním a provozním kapacitám žadatele </a:t>
            </a:r>
            <a:r>
              <a:rPr lang="cs-CZ" dirty="0"/>
              <a:t>za poslední ukončené účetní období. Hodnocení administrativní a finanční kapacity probíhá na základě údajů o počtu zaměstnanců a ročním obratu. Posuzuje se počet zaměstnanců vzhledem k počtu osob, které by měly zajišťovat realizaci projektu, a roční obrat vzhledem k celkovým způsobilým výdajům projektu. Počet zaměstnanců a obrat se uvádí za tzv. jeden podnik ve smyslu nařízení Komise (EU), tj. zohledňují se propojené a partnerské podniky (vysvětlení pojmu viz příloha I nařízení EK 651/2014)</a:t>
            </a:r>
            <a:endParaRPr lang="cs-CZ" i="0"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6932676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3381178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220388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3783116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Projekty</a:t>
            </a:r>
            <a:r>
              <a:rPr lang="cs-CZ" baseline="0" dirty="0" smtClean="0"/>
              <a:t>  musí být cíleny na podporu nejdůležitějších potřeb území, jejichž vyřešení přinese v území významnou pozitivní změnu.</a:t>
            </a:r>
          </a:p>
          <a:p>
            <a:endParaRPr lang="cs-CZ" baseline="0" dirty="0" smtClean="0"/>
          </a:p>
          <a:p>
            <a:r>
              <a:rPr lang="cs-CZ" baseline="0" dirty="0" smtClean="0"/>
              <a:t>Místo realizace – místo, na kterém jsou realizovány aktivity projektu ve prospěch cílových skupin. </a:t>
            </a:r>
            <a:r>
              <a:rPr lang="cs-CZ" dirty="0"/>
              <a:t>Jedná se o místo, kde je např. realizováno vzdělávání, poskytováno poradenství, nachází se zařízení poskytující služby, nachází se pracovní místo, na které podpořená osoba nastoupí, místo, kde podpořená osoba absolvuje stáž, apod. Míst realizace může mít projekt vícero. </a:t>
            </a:r>
          </a:p>
          <a:p>
            <a:endParaRPr lang="cs-CZ" dirty="0"/>
          </a:p>
          <a:p>
            <a:r>
              <a:rPr lang="cs-CZ" dirty="0"/>
              <a:t>Území dopadu - </a:t>
            </a:r>
            <a:r>
              <a:rPr lang="pl-PL"/>
              <a:t>Území dopadu je území, které má z realizace projektu prospěch.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16702330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3077195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Na www.esfcr.cz</a:t>
            </a:r>
            <a:r>
              <a:rPr lang="cs-CZ" baseline="0" dirty="0" smtClean="0"/>
              <a:t> je možné seznámit se s textem příručky pro hodnotitele.</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923899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VK</a:t>
            </a:r>
            <a:r>
              <a:rPr lang="cs-CZ" baseline="0" dirty="0" smtClean="0"/>
              <a:t> zasedá do 20 pracovních dnů po ukončení věcného hodnocení a musí ukončit svou činnost do 30 dnů od 1. zasedání</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1820895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Termín vydání právních aktů je ze strany vyhlašovatele v návaznosti na očekávanou délku procesu hodnocení a výběru projektů plánována na období přibližně 6 měsíců po předložení žádosti MPSV.</a:t>
            </a:r>
          </a:p>
          <a:p>
            <a:r>
              <a:rPr lang="cs-CZ" dirty="0"/>
              <a:t>Zásobník – v případě průběžných výzev se jedná o zařazování až na konci výzvy, resp. kdy je již dochází k vyčerpání dílčí alokace v rámci výzvy.</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40519586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Zásobník – viz předchozí </a:t>
            </a:r>
            <a:r>
              <a:rPr lang="cs-CZ" dirty="0" err="1" smtClean="0"/>
              <a:t>slide</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7741662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Žadatelé</a:t>
            </a:r>
            <a:r>
              <a:rPr lang="cs-CZ" baseline="0" dirty="0" smtClean="0"/>
              <a:t> jsou vyzváni k poskytnutí podkladů nezbytných pro přípravu právního aktu, právní akt je poté zasílán prostřednictvím IS KP14+.</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31483049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Další informace – web</a:t>
            </a:r>
            <a:r>
              <a:rPr lang="cs-CZ" baseline="0" dirty="0" smtClean="0"/>
              <a:t> ÚOHS – metodika, výkladové materiály atd.</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42320594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Není možné slučovat</a:t>
            </a:r>
            <a:r>
              <a:rPr lang="cs-CZ" baseline="0" dirty="0" smtClean="0"/>
              <a:t> podporu poskytnutou podle nařízení 1407 a dle nařízení o de </a:t>
            </a:r>
            <a:r>
              <a:rPr lang="cs-CZ" baseline="0" dirty="0" err="1" smtClean="0"/>
              <a:t>minimis</a:t>
            </a:r>
            <a:r>
              <a:rPr lang="cs-CZ" baseline="0" dirty="0" smtClean="0"/>
              <a:t> ve veřejném zájmu – upřesnit popis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67</a:t>
            </a:fld>
            <a:endParaRPr lang="cs-CZ"/>
          </a:p>
        </p:txBody>
      </p:sp>
    </p:spTree>
    <p:extLst>
      <p:ext uri="{BB962C8B-B14F-4D97-AF65-F5344CB8AC3E}">
        <p14:creationId xmlns:p14="http://schemas.microsoft.com/office/powerpoint/2010/main" val="3799117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Viz web</a:t>
            </a:r>
            <a:r>
              <a:rPr lang="cs-CZ" baseline="0" dirty="0" smtClean="0"/>
              <a:t> ÚOHS – Stručný průvodce problematikou VP (duben 2016)</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a:p>
        </p:txBody>
      </p:sp>
    </p:spTree>
    <p:extLst>
      <p:ext uri="{BB962C8B-B14F-4D97-AF65-F5344CB8AC3E}">
        <p14:creationId xmlns:p14="http://schemas.microsoft.com/office/powerpoint/2010/main" val="1751377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a:p>
        </p:txBody>
      </p:sp>
    </p:spTree>
    <p:extLst>
      <p:ext uri="{BB962C8B-B14F-4D97-AF65-F5344CB8AC3E}">
        <p14:creationId xmlns:p14="http://schemas.microsoft.com/office/powerpoint/2010/main" val="277925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Daňové přiznání musí být </a:t>
            </a:r>
            <a:r>
              <a:rPr lang="cs-CZ" b="1" dirty="0" smtClean="0"/>
              <a:t>ověřené místně příslušným finančním úřadem</a:t>
            </a:r>
            <a:r>
              <a:rPr lang="cs-CZ" dirty="0" smtClean="0"/>
              <a:t>. Alespoň jedna ze dvou hlavních činností uvedena na DP musí spadat do CZ-NACE 78 či</a:t>
            </a:r>
            <a:r>
              <a:rPr lang="cs-CZ" baseline="0" dirty="0" smtClean="0"/>
              <a:t> 85. V případě, že z daňového přiznání nevyplývá jednoznačný předmět podnikání v dané kategorii, předkládá žadatel s daňovým přiznáním přílohu k účetní uzávěrce prokazující daný předmět činnost.</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37147247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a:p>
        </p:txBody>
      </p:sp>
    </p:spTree>
    <p:extLst>
      <p:ext uri="{BB962C8B-B14F-4D97-AF65-F5344CB8AC3E}">
        <p14:creationId xmlns:p14="http://schemas.microsoft.com/office/powerpoint/2010/main" val="22923226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a:p>
        </p:txBody>
      </p:sp>
    </p:spTree>
    <p:extLst>
      <p:ext uri="{BB962C8B-B14F-4D97-AF65-F5344CB8AC3E}">
        <p14:creationId xmlns:p14="http://schemas.microsoft.com/office/powerpoint/2010/main" val="3547277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a:p>
        </p:txBody>
      </p:sp>
    </p:spTree>
    <p:extLst>
      <p:ext uri="{BB962C8B-B14F-4D97-AF65-F5344CB8AC3E}">
        <p14:creationId xmlns:p14="http://schemas.microsoft.com/office/powerpoint/2010/main" val="35472771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000" dirty="0"/>
          </a:p>
          <a:p>
            <a:r>
              <a:rPr lang="cs-CZ" sz="1000" dirty="0"/>
              <a:t>Za střet zájmů se považuje situace, kdy zájmy osob, které a) se podílejí na průběhu výběrového řízení, nebo b) mají nebo by mohly mít vliv na výsledek výběrového/zadávacího řízení, ohrožují jejich nestrannost nebo nezávislost v souvislosti s výběrovým řízením. Ve střetu zájmů se ocitají zejména: </a:t>
            </a:r>
          </a:p>
          <a:p>
            <a:r>
              <a:rPr lang="cs-CZ" sz="1000" dirty="0"/>
              <a:t> zaměstnanci zadavatele či členů statutárního orgánu zadavatele (resp. statutárního orgánu zadavatele), </a:t>
            </a:r>
          </a:p>
          <a:p>
            <a:r>
              <a:rPr lang="cs-CZ" sz="1000" dirty="0"/>
              <a:t> prokuristé zastupující zadavatele nebo </a:t>
            </a:r>
          </a:p>
          <a:p>
            <a:r>
              <a:rPr lang="cs-CZ" sz="1000" dirty="0"/>
              <a:t> členové realizačního týmu projektu a dále také </a:t>
            </a:r>
          </a:p>
          <a:p>
            <a:r>
              <a:rPr lang="cs-CZ" sz="1000" dirty="0"/>
              <a:t> osoby, které se ve prospěch zadavatele podílely na přípravě nebo zadávání předmětné zakázky, nebo </a:t>
            </a:r>
          </a:p>
          <a:p>
            <a:r>
              <a:rPr lang="cs-CZ" sz="1000" dirty="0"/>
              <a:t> osoby, které se podílely na zpracování žádosti o podporu na projekt, v němž je realizována předmětná zakázka. </a:t>
            </a:r>
          </a:p>
          <a:p>
            <a:r>
              <a:rPr lang="cs-CZ" sz="1000" b="1" dirty="0"/>
              <a:t>Zájmem osob se pro tyto účely rozumí zájem získat osobní výhodu nebo snížit majetkový nebo jiný prospěch zadavatele. Dotčené osoby se zejména nesmí: </a:t>
            </a:r>
          </a:p>
          <a:p>
            <a:r>
              <a:rPr lang="cs-CZ" sz="1000" b="1" dirty="0"/>
              <a:t> podílet na zpracování nabídky, </a:t>
            </a:r>
          </a:p>
          <a:p>
            <a:r>
              <a:rPr lang="cs-CZ" sz="1000" b="1" dirty="0"/>
              <a:t> nesmí podat nabídku a být tak uchazečem o zakázku či uchazečem ve sdružení ani působit jako poddodavatel, </a:t>
            </a:r>
          </a:p>
          <a:p>
            <a:r>
              <a:rPr lang="cs-CZ" sz="1000" b="1" dirty="0"/>
              <a:t> být statutárním orgánem uchazeče, resp. jeho členem či prokuristou zastupujícím uchazeče. </a:t>
            </a:r>
          </a:p>
          <a:p>
            <a:endParaRPr lang="cs-CZ" sz="100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a:p>
        </p:txBody>
      </p:sp>
    </p:spTree>
    <p:extLst>
      <p:ext uri="{BB962C8B-B14F-4D97-AF65-F5344CB8AC3E}">
        <p14:creationId xmlns:p14="http://schemas.microsoft.com/office/powerpoint/2010/main" val="28245949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74</a:t>
            </a:fld>
            <a:endParaRPr lang="cs-CZ"/>
          </a:p>
        </p:txBody>
      </p:sp>
    </p:spTree>
    <p:extLst>
      <p:ext uri="{BB962C8B-B14F-4D97-AF65-F5344CB8AC3E}">
        <p14:creationId xmlns:p14="http://schemas.microsoft.com/office/powerpoint/2010/main" val="502870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31419973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Limit za lomítkem –</a:t>
            </a:r>
            <a:r>
              <a:rPr lang="cs-CZ" baseline="0" dirty="0" smtClean="0"/>
              <a:t> jedná se o situaci, kdy žadatel nepatří mezi veřejné, dotované (více, než 50 % zakázky hrazena z veřejných prostředků) a sektorové zadavatele</a:t>
            </a:r>
          </a:p>
          <a:p>
            <a:r>
              <a:rPr lang="cs-CZ" baseline="0" dirty="0" smtClean="0"/>
              <a:t>Limit 6 mil. – jedná se o stavební úpravy – nebudou použity v této výzvě.</a:t>
            </a:r>
            <a:endParaRPr lang="cs-CZ" dirty="0"/>
          </a:p>
        </p:txBody>
      </p:sp>
      <p:sp>
        <p:nvSpPr>
          <p:cNvPr id="4" name="Zástupný symbol pro číslo snímku 3"/>
          <p:cNvSpPr>
            <a:spLocks noGrp="1"/>
          </p:cNvSpPr>
          <p:nvPr>
            <p:ph type="sldNum" sz="quarter" idx="10"/>
          </p:nvPr>
        </p:nvSpPr>
        <p:spPr/>
        <p:txBody>
          <a:bodyPr/>
          <a:lstStyle/>
          <a:p>
            <a:fld id="{EF743DFF-F18C-42C8-A2B1-6CD8B4224D02}" type="slidenum">
              <a:rPr lang="cs-CZ" smtClean="0"/>
              <a:t>76</a:t>
            </a:fld>
            <a:endParaRPr lang="cs-CZ"/>
          </a:p>
        </p:txBody>
      </p:sp>
    </p:spTree>
    <p:extLst>
      <p:ext uri="{BB962C8B-B14F-4D97-AF65-F5344CB8AC3E}">
        <p14:creationId xmlns:p14="http://schemas.microsoft.com/office/powerpoint/2010/main" val="21731611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77</a:t>
            </a:fld>
            <a:endParaRPr lang="cs-CZ"/>
          </a:p>
        </p:txBody>
      </p:sp>
    </p:spTree>
    <p:extLst>
      <p:ext uri="{BB962C8B-B14F-4D97-AF65-F5344CB8AC3E}">
        <p14:creationId xmlns:p14="http://schemas.microsoft.com/office/powerpoint/2010/main" val="3705816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a:p>
        </p:txBody>
      </p:sp>
    </p:spTree>
    <p:extLst>
      <p:ext uri="{BB962C8B-B14F-4D97-AF65-F5344CB8AC3E}">
        <p14:creationId xmlns:p14="http://schemas.microsoft.com/office/powerpoint/2010/main" val="10442458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a:p>
        </p:txBody>
      </p:sp>
    </p:spTree>
    <p:extLst>
      <p:ext uri="{BB962C8B-B14F-4D97-AF65-F5344CB8AC3E}">
        <p14:creationId xmlns:p14="http://schemas.microsoft.com/office/powerpoint/2010/main" val="101359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6587994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80</a:t>
            </a:fld>
            <a:endParaRPr lang="cs-CZ"/>
          </a:p>
        </p:txBody>
      </p:sp>
    </p:spTree>
    <p:extLst>
      <p:ext uri="{BB962C8B-B14F-4D97-AF65-F5344CB8AC3E}">
        <p14:creationId xmlns:p14="http://schemas.microsoft.com/office/powerpoint/2010/main" val="23474215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81</a:t>
            </a:fld>
            <a:endParaRPr lang="cs-CZ"/>
          </a:p>
        </p:txBody>
      </p:sp>
    </p:spTree>
    <p:extLst>
      <p:ext uri="{BB962C8B-B14F-4D97-AF65-F5344CB8AC3E}">
        <p14:creationId xmlns:p14="http://schemas.microsoft.com/office/powerpoint/2010/main" val="4611324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83</a:t>
            </a:fld>
            <a:endParaRPr lang="cs-CZ"/>
          </a:p>
        </p:txBody>
      </p:sp>
    </p:spTree>
    <p:extLst>
      <p:ext uri="{BB962C8B-B14F-4D97-AF65-F5344CB8AC3E}">
        <p14:creationId xmlns:p14="http://schemas.microsoft.com/office/powerpoint/2010/main" val="41402810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85</a:t>
            </a:fld>
            <a:endParaRPr lang="cs-CZ"/>
          </a:p>
        </p:txBody>
      </p:sp>
    </p:spTree>
    <p:extLst>
      <p:ext uri="{BB962C8B-B14F-4D97-AF65-F5344CB8AC3E}">
        <p14:creationId xmlns:p14="http://schemas.microsoft.com/office/powerpoint/2010/main" val="2863657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86</a:t>
            </a:fld>
            <a:endParaRPr lang="cs-CZ"/>
          </a:p>
        </p:txBody>
      </p:sp>
    </p:spTree>
    <p:extLst>
      <p:ext uri="{BB962C8B-B14F-4D97-AF65-F5344CB8AC3E}">
        <p14:creationId xmlns:p14="http://schemas.microsoft.com/office/powerpoint/2010/main" val="11849995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87</a:t>
            </a:fld>
            <a:endParaRPr lang="cs-CZ"/>
          </a:p>
        </p:txBody>
      </p:sp>
    </p:spTree>
    <p:extLst>
      <p:ext uri="{BB962C8B-B14F-4D97-AF65-F5344CB8AC3E}">
        <p14:creationId xmlns:p14="http://schemas.microsoft.com/office/powerpoint/2010/main" val="4020468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88</a:t>
            </a:fld>
            <a:endParaRPr lang="cs-CZ"/>
          </a:p>
        </p:txBody>
      </p:sp>
    </p:spTree>
    <p:extLst>
      <p:ext uri="{BB962C8B-B14F-4D97-AF65-F5344CB8AC3E}">
        <p14:creationId xmlns:p14="http://schemas.microsoft.com/office/powerpoint/2010/main" val="42626486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89</a:t>
            </a:fld>
            <a:endParaRPr lang="cs-CZ"/>
          </a:p>
        </p:txBody>
      </p:sp>
    </p:spTree>
    <p:extLst>
      <p:ext uri="{BB962C8B-B14F-4D97-AF65-F5344CB8AC3E}">
        <p14:creationId xmlns:p14="http://schemas.microsoft.com/office/powerpoint/2010/main" val="18362906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90</a:t>
            </a:fld>
            <a:endParaRPr lang="cs-CZ"/>
          </a:p>
        </p:txBody>
      </p:sp>
    </p:spTree>
    <p:extLst>
      <p:ext uri="{BB962C8B-B14F-4D97-AF65-F5344CB8AC3E}">
        <p14:creationId xmlns:p14="http://schemas.microsoft.com/office/powerpoint/2010/main" val="21304060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91</a:t>
            </a:fld>
            <a:endParaRPr lang="cs-CZ"/>
          </a:p>
        </p:txBody>
      </p:sp>
    </p:spTree>
    <p:extLst>
      <p:ext uri="{BB962C8B-B14F-4D97-AF65-F5344CB8AC3E}">
        <p14:creationId xmlns:p14="http://schemas.microsoft.com/office/powerpoint/2010/main" val="378745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Podmínky</a:t>
            </a:r>
            <a:r>
              <a:rPr lang="cs-CZ" baseline="0" dirty="0" smtClean="0"/>
              <a:t> oprávněnosti žadatele jsou posuzovány během hodnocení a výběru projektů a musí být splněny k datu podání žádosti o podporu. K otázce, zda splňují uvedené body, se žadatelé vyjadřují v rámci </a:t>
            </a:r>
            <a:r>
              <a:rPr lang="cs-CZ" b="1" baseline="0" dirty="0" smtClean="0"/>
              <a:t>čestného prohlášení v žádosti o podporu</a:t>
            </a:r>
            <a:r>
              <a:rPr lang="cs-CZ" baseline="0" dirty="0" smtClean="0"/>
              <a:t>, přičemž potvrzují jak za sebe, tak za případné partnery s finančním příspěvkem. </a:t>
            </a:r>
            <a:r>
              <a:rPr lang="cs-CZ" i="1" dirty="0"/>
              <a:t>Součástí hodnocení žádostí o podporu je i </a:t>
            </a:r>
            <a:r>
              <a:rPr lang="cs-CZ" b="1" i="1" dirty="0"/>
              <a:t>ověření administrativní, finanční a provozní kapacity žadatele</a:t>
            </a:r>
            <a:r>
              <a:rPr lang="cs-CZ" i="1" dirty="0"/>
              <a:t>, kdy se hodnotí </a:t>
            </a:r>
            <a:r>
              <a:rPr lang="cs-CZ" b="1" i="1" dirty="0"/>
              <a:t>přiměřenost plánovaného projektu vůči personálním, finančním a provozním kapacitám žadatele </a:t>
            </a:r>
            <a:r>
              <a:rPr lang="cs-CZ" i="1" dirty="0"/>
              <a:t>za poslední ukončené účetní období. Hodnocení administrativní a finanční kapacity probíhá na základě údajů o počtu zaměstnanců a ročním obratu. Posuzuje se počet zaměstnanců vzhledem k počtu osob, které by měly zajišťovat realizaci projektu, a roční obrat vzhledem k celkovým způsobilým výdajům projektu. Počet zaměstnanců a obrat se uvádí za tzv. jeden podnik ve smyslu nařízení Komise (EU), tj. zohledňují se propojené a partnerské podniky (vysvětlení pojmu viz příloha I nařízení EK 651/2014)</a:t>
            </a:r>
          </a:p>
          <a:p>
            <a:endParaRPr lang="cs-CZ" i="1" dirty="0"/>
          </a:p>
          <a:p>
            <a:r>
              <a:rPr lang="cs-CZ" i="1" dirty="0"/>
              <a:t>Historie organizace – dokládá se daňovým přiznáním – viz předchozí </a:t>
            </a:r>
            <a:r>
              <a:rPr lang="cs-CZ" i="1" dirty="0" err="1"/>
              <a:t>slid</a:t>
            </a:r>
            <a:endParaRPr lang="cs-CZ" i="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22275290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92</a:t>
            </a:fld>
            <a:endParaRPr lang="cs-CZ"/>
          </a:p>
        </p:txBody>
      </p:sp>
    </p:spTree>
    <p:extLst>
      <p:ext uri="{BB962C8B-B14F-4D97-AF65-F5344CB8AC3E}">
        <p14:creationId xmlns:p14="http://schemas.microsoft.com/office/powerpoint/2010/main" val="746051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93</a:t>
            </a:fld>
            <a:endParaRPr lang="cs-CZ"/>
          </a:p>
        </p:txBody>
      </p:sp>
    </p:spTree>
    <p:extLst>
      <p:ext uri="{BB962C8B-B14F-4D97-AF65-F5344CB8AC3E}">
        <p14:creationId xmlns:p14="http://schemas.microsoft.com/office/powerpoint/2010/main" val="38874103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94</a:t>
            </a:fld>
            <a:endParaRPr lang="cs-CZ"/>
          </a:p>
        </p:txBody>
      </p:sp>
    </p:spTree>
    <p:extLst>
      <p:ext uri="{BB962C8B-B14F-4D97-AF65-F5344CB8AC3E}">
        <p14:creationId xmlns:p14="http://schemas.microsoft.com/office/powerpoint/2010/main" val="33114078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95</a:t>
            </a:fld>
            <a:endParaRPr lang="cs-CZ"/>
          </a:p>
        </p:txBody>
      </p:sp>
    </p:spTree>
    <p:extLst>
      <p:ext uri="{BB962C8B-B14F-4D97-AF65-F5344CB8AC3E}">
        <p14:creationId xmlns:p14="http://schemas.microsoft.com/office/powerpoint/2010/main" val="40550931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96</a:t>
            </a:fld>
            <a:endParaRPr lang="cs-CZ"/>
          </a:p>
        </p:txBody>
      </p:sp>
    </p:spTree>
    <p:extLst>
      <p:ext uri="{BB962C8B-B14F-4D97-AF65-F5344CB8AC3E}">
        <p14:creationId xmlns:p14="http://schemas.microsoft.com/office/powerpoint/2010/main" val="29872720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97</a:t>
            </a:fld>
            <a:endParaRPr lang="cs-CZ"/>
          </a:p>
        </p:txBody>
      </p:sp>
    </p:spTree>
    <p:extLst>
      <p:ext uri="{BB962C8B-B14F-4D97-AF65-F5344CB8AC3E}">
        <p14:creationId xmlns:p14="http://schemas.microsoft.com/office/powerpoint/2010/main" val="37187512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98</a:t>
            </a:fld>
            <a:endParaRPr lang="cs-CZ"/>
          </a:p>
        </p:txBody>
      </p:sp>
    </p:spTree>
    <p:extLst>
      <p:ext uri="{BB962C8B-B14F-4D97-AF65-F5344CB8AC3E}">
        <p14:creationId xmlns:p14="http://schemas.microsoft.com/office/powerpoint/2010/main" val="192877322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99</a:t>
            </a:fld>
            <a:endParaRPr lang="cs-CZ"/>
          </a:p>
        </p:txBody>
      </p:sp>
    </p:spTree>
    <p:extLst>
      <p:ext uri="{BB962C8B-B14F-4D97-AF65-F5344CB8AC3E}">
        <p14:creationId xmlns:p14="http://schemas.microsoft.com/office/powerpoint/2010/main" val="11318676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100</a:t>
            </a:fld>
            <a:endParaRPr lang="cs-CZ"/>
          </a:p>
        </p:txBody>
      </p:sp>
    </p:spTree>
    <p:extLst>
      <p:ext uri="{BB962C8B-B14F-4D97-AF65-F5344CB8AC3E}">
        <p14:creationId xmlns:p14="http://schemas.microsoft.com/office/powerpoint/2010/main" val="32751251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102</a:t>
            </a:fld>
            <a:endParaRPr lang="cs-CZ"/>
          </a:p>
        </p:txBody>
      </p:sp>
    </p:spTree>
    <p:extLst>
      <p:ext uri="{BB962C8B-B14F-4D97-AF65-F5344CB8AC3E}">
        <p14:creationId xmlns:p14="http://schemas.microsoft.com/office/powerpoint/2010/main" val="549891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0" b="1" i="0">
                <a:solidFill>
                  <a:srgbClr val="08498A"/>
                </a:solidFill>
                <a:latin typeface="Arial"/>
                <a:cs typeface="Arial"/>
              </a:defRPr>
            </a:lvl1pPr>
          </a:lstStyle>
          <a:p>
            <a:pPr marL="101600">
              <a:lnSpc>
                <a:spcPts val="1160"/>
              </a:lnSpc>
            </a:pPr>
            <a:fld id="{81D60167-4931-47E6-BA6A-407CBD079E47}" type="slidenum">
              <a:rPr spc="-5" dirty="0"/>
              <a:pPr marL="101600">
                <a:lnSpc>
                  <a:spcPts val="1160"/>
                </a:lnSpc>
              </a:pPr>
              <a:t>‹#›</a:t>
            </a:fld>
            <a:endParaRPr spc="-5" dirty="0"/>
          </a:p>
        </p:txBody>
      </p:sp>
    </p:spTree>
    <p:extLst>
      <p:ext uri="{BB962C8B-B14F-4D97-AF65-F5344CB8AC3E}">
        <p14:creationId xmlns:p14="http://schemas.microsoft.com/office/powerpoint/2010/main" val="410563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AEDDF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08498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050" b="1" i="0">
                <a:solidFill>
                  <a:srgbClr val="08498A"/>
                </a:solidFill>
                <a:latin typeface="Arial"/>
                <a:cs typeface="Arial"/>
              </a:defRPr>
            </a:lvl1pPr>
          </a:lstStyle>
          <a:p>
            <a:pPr marL="101600">
              <a:lnSpc>
                <a:spcPts val="1160"/>
              </a:lnSpc>
            </a:pPr>
            <a:fld id="{81D60167-4931-47E6-BA6A-407CBD079E47}" type="slidenum">
              <a:rPr spc="-5" dirty="0"/>
              <a:pPr marL="101600">
                <a:lnSpc>
                  <a:spcPts val="1160"/>
                </a:lnSpc>
              </a:pPr>
              <a:t>‹#›</a:t>
            </a:fld>
            <a:endParaRPr spc="-5" dirty="0"/>
          </a:p>
        </p:txBody>
      </p:sp>
    </p:spTree>
    <p:extLst>
      <p:ext uri="{BB962C8B-B14F-4D97-AF65-F5344CB8AC3E}">
        <p14:creationId xmlns:p14="http://schemas.microsoft.com/office/powerpoint/2010/main" val="282672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AEDDF9"/>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050" b="1" i="0">
                <a:solidFill>
                  <a:srgbClr val="08498A"/>
                </a:solidFill>
                <a:latin typeface="Arial"/>
                <a:cs typeface="Arial"/>
              </a:defRPr>
            </a:lvl1pPr>
          </a:lstStyle>
          <a:p>
            <a:pPr marL="101600">
              <a:lnSpc>
                <a:spcPts val="1160"/>
              </a:lnSpc>
            </a:pPr>
            <a:fld id="{81D60167-4931-47E6-BA6A-407CBD079E47}" type="slidenum">
              <a:rPr spc="-5" dirty="0"/>
              <a:pPr marL="101600">
                <a:lnSpc>
                  <a:spcPts val="1160"/>
                </a:lnSpc>
              </a:pPr>
              <a:t>‹#›</a:t>
            </a:fld>
            <a:endParaRPr spc="-5" dirty="0"/>
          </a:p>
        </p:txBody>
      </p:sp>
    </p:spTree>
    <p:extLst>
      <p:ext uri="{BB962C8B-B14F-4D97-AF65-F5344CB8AC3E}">
        <p14:creationId xmlns:p14="http://schemas.microsoft.com/office/powerpoint/2010/main" val="3906177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AEDDF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050" b="1" i="0">
                <a:solidFill>
                  <a:srgbClr val="08498A"/>
                </a:solidFill>
                <a:latin typeface="Arial"/>
                <a:cs typeface="Arial"/>
              </a:defRPr>
            </a:lvl1pPr>
          </a:lstStyle>
          <a:p>
            <a:pPr marL="101600">
              <a:lnSpc>
                <a:spcPts val="1160"/>
              </a:lnSpc>
            </a:pPr>
            <a:fld id="{81D60167-4931-47E6-BA6A-407CBD079E47}" type="slidenum">
              <a:rPr spc="-5" dirty="0"/>
              <a:pPr marL="101600">
                <a:lnSpc>
                  <a:spcPts val="1160"/>
                </a:lnSpc>
              </a:pPr>
              <a:t>‹#›</a:t>
            </a:fld>
            <a:endParaRPr spc="-5" dirty="0"/>
          </a:p>
        </p:txBody>
      </p:sp>
    </p:spTree>
    <p:extLst>
      <p:ext uri="{BB962C8B-B14F-4D97-AF65-F5344CB8AC3E}">
        <p14:creationId xmlns:p14="http://schemas.microsoft.com/office/powerpoint/2010/main" val="254068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050" b="1" i="0">
                <a:solidFill>
                  <a:srgbClr val="08498A"/>
                </a:solidFill>
                <a:latin typeface="Arial"/>
                <a:cs typeface="Arial"/>
              </a:defRPr>
            </a:lvl1pPr>
          </a:lstStyle>
          <a:p>
            <a:pPr marL="101600">
              <a:lnSpc>
                <a:spcPts val="1160"/>
              </a:lnSpc>
            </a:pPr>
            <a:fld id="{81D60167-4931-47E6-BA6A-407CBD079E47}" type="slidenum">
              <a:rPr spc="-5" dirty="0"/>
              <a:pPr marL="101600">
                <a:lnSpc>
                  <a:spcPts val="1160"/>
                </a:lnSpc>
              </a:pPr>
              <a:t>‹#›</a:t>
            </a:fld>
            <a:endParaRPr spc="-5" dirty="0"/>
          </a:p>
        </p:txBody>
      </p:sp>
    </p:spTree>
    <p:extLst>
      <p:ext uri="{BB962C8B-B14F-4D97-AF65-F5344CB8AC3E}">
        <p14:creationId xmlns:p14="http://schemas.microsoft.com/office/powerpoint/2010/main" val="2094395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0" cy="1080135"/>
          </a:xfrm>
          <a:custGeom>
            <a:avLst/>
            <a:gdLst/>
            <a:ahLst/>
            <a:cxnLst/>
            <a:rect l="l" t="t" r="r" b="b"/>
            <a:pathLst>
              <a:path h="1080135">
                <a:moveTo>
                  <a:pt x="0" y="1079991"/>
                </a:moveTo>
                <a:lnTo>
                  <a:pt x="0" y="0"/>
                </a:lnTo>
                <a:lnTo>
                  <a:pt x="0" y="1079991"/>
                </a:lnTo>
                <a:close/>
              </a:path>
            </a:pathLst>
          </a:custGeom>
          <a:solidFill>
            <a:srgbClr val="F5F5F5"/>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060767" y="168275"/>
            <a:ext cx="7022464" cy="923925"/>
          </a:xfrm>
          <a:prstGeom prst="rect">
            <a:avLst/>
          </a:prstGeom>
        </p:spPr>
        <p:txBody>
          <a:bodyPr wrap="square" lIns="0" tIns="0" rIns="0" bIns="0">
            <a:spAutoFit/>
          </a:bodyPr>
          <a:lstStyle>
            <a:lvl1pPr>
              <a:defRPr sz="3000" b="1" i="0">
                <a:solidFill>
                  <a:srgbClr val="AEDDF9"/>
                </a:solidFill>
                <a:latin typeface="Arial"/>
                <a:cs typeface="Arial"/>
              </a:defRPr>
            </a:lvl1pPr>
          </a:lstStyle>
          <a:p>
            <a:endParaRPr/>
          </a:p>
        </p:txBody>
      </p:sp>
      <p:sp>
        <p:nvSpPr>
          <p:cNvPr id="3" name="Holder 3"/>
          <p:cNvSpPr>
            <a:spLocks noGrp="1"/>
          </p:cNvSpPr>
          <p:nvPr>
            <p:ph type="body" idx="1"/>
          </p:nvPr>
        </p:nvSpPr>
        <p:spPr>
          <a:xfrm>
            <a:off x="511810" y="1670303"/>
            <a:ext cx="8120379" cy="4564380"/>
          </a:xfrm>
          <a:prstGeom prst="rect">
            <a:avLst/>
          </a:prstGeom>
        </p:spPr>
        <p:txBody>
          <a:bodyPr wrap="square" lIns="0" tIns="0" rIns="0" bIns="0">
            <a:spAutoFit/>
          </a:bodyPr>
          <a:lstStyle>
            <a:lvl1pPr>
              <a:defRPr sz="1800" b="0" i="0">
                <a:solidFill>
                  <a:srgbClr val="08498A"/>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8738616" y="6547697"/>
            <a:ext cx="279400" cy="158750"/>
          </a:xfrm>
          <a:prstGeom prst="rect">
            <a:avLst/>
          </a:prstGeom>
        </p:spPr>
        <p:txBody>
          <a:bodyPr wrap="square" lIns="0" tIns="0" rIns="0" bIns="0">
            <a:spAutoFit/>
          </a:bodyPr>
          <a:lstStyle>
            <a:lvl1pPr>
              <a:defRPr sz="1050" b="1" i="0">
                <a:solidFill>
                  <a:srgbClr val="08498A"/>
                </a:solidFill>
                <a:latin typeface="Arial"/>
                <a:cs typeface="Arial"/>
              </a:defRPr>
            </a:lvl1pPr>
          </a:lstStyle>
          <a:p>
            <a:pPr marL="101600">
              <a:lnSpc>
                <a:spcPts val="1160"/>
              </a:lnSpc>
            </a:pPr>
            <a:fld id="{81D60167-4931-47E6-BA6A-407CBD079E47}" type="slidenum">
              <a:rPr spc="-5" dirty="0"/>
              <a:pPr marL="101600">
                <a:lnSpc>
                  <a:spcPts val="1160"/>
                </a:lnSpc>
              </a:pPr>
              <a:t>‹#›</a:t>
            </a:fld>
            <a:endParaRPr spc="-5" dirty="0"/>
          </a:p>
        </p:txBody>
      </p:sp>
    </p:spTree>
    <p:extLst>
      <p:ext uri="{BB962C8B-B14F-4D97-AF65-F5344CB8AC3E}">
        <p14:creationId xmlns:p14="http://schemas.microsoft.com/office/powerpoint/2010/main" val="350261088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sfcr.cz/vyzva-045-opz" TargetMode="External"/><Relationship Id="rId7" Type="http://schemas.openxmlformats.org/officeDocument/2006/relationships/hyperlink" Target="https://mseu.mssf.c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sfcr.cz/file/9143/" TargetMode="External"/><Relationship Id="rId5" Type="http://schemas.openxmlformats.org/officeDocument/2006/relationships/hyperlink" Target="https://www.esfcr.cz/pravidla-pro-zadatele-a-prijemce-opz" TargetMode="External"/><Relationship Id="rId4" Type="http://schemas.openxmlformats.org/officeDocument/2006/relationships/hyperlink" Target="https://www.esfcr.cz/vyzva-046-opz"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esfcr.cz/dokumenty-opz" TargetMode="External"/><Relationship Id="rId4" Type="http://schemas.openxmlformats.org/officeDocument/2006/relationships/hyperlink" Target="http://www.esfcr.cz/"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esfcr.cz/vyzvy-na-podporu-zamestnanosti-cilovych-skup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mesu.mssf.cz/"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mseu-sandbox.mssf.cz/"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esfcr.cz/file/9143"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mailto:iskp@mpsv.cz" TargetMode="External"/><Relationship Id="rId4" Type="http://schemas.openxmlformats.org/officeDocument/2006/relationships/hyperlink" Target="http://www.strukturalni-fondy.cz/cs/Jak-na-projekt/Elektronicka-zadost/Edukacni-videa"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475656" y="1916832"/>
            <a:ext cx="7272000" cy="1944216"/>
          </a:xfrm>
        </p:spPr>
        <p:txBody>
          <a:bodyPr/>
          <a:lstStyle/>
          <a:p>
            <a:r>
              <a:rPr lang="cs-CZ" dirty="0" smtClean="0"/>
              <a:t>SEMINÁŘ PRO ŽADATELE </a:t>
            </a:r>
            <a:br>
              <a:rPr lang="cs-CZ" dirty="0" smtClean="0"/>
            </a:br>
            <a:r>
              <a:rPr lang="cs-CZ" dirty="0" smtClean="0"/>
              <a:t>K VÝZVÁM 03_16_045 a 03_16_46</a:t>
            </a:r>
            <a:endParaRPr lang="cs-CZ" dirty="0"/>
          </a:p>
        </p:txBody>
      </p:sp>
      <p:sp>
        <p:nvSpPr>
          <p:cNvPr id="6" name="Zástupný symbol pro text 5"/>
          <p:cNvSpPr>
            <a:spLocks noGrp="1"/>
          </p:cNvSpPr>
          <p:nvPr>
            <p:ph type="body" sz="quarter" idx="13"/>
          </p:nvPr>
        </p:nvSpPr>
        <p:spPr/>
        <p:txBody>
          <a:bodyPr/>
          <a:lstStyle/>
          <a:p>
            <a:r>
              <a:rPr lang="cs-CZ" sz="2800" dirty="0" smtClean="0">
                <a:solidFill>
                  <a:schemeClr val="tx1"/>
                </a:solidFill>
              </a:rPr>
              <a:t>Kolektiv projektových manažerů pro IP 1.1</a:t>
            </a:r>
            <a:endParaRPr lang="cs-CZ" sz="2800" dirty="0">
              <a:solidFill>
                <a:schemeClr val="tx1"/>
              </a:solidFill>
            </a:endParaRPr>
          </a:p>
        </p:txBody>
      </p:sp>
      <p:sp>
        <p:nvSpPr>
          <p:cNvPr id="7" name="Zástupný symbol pro text 6"/>
          <p:cNvSpPr>
            <a:spLocks noGrp="1"/>
          </p:cNvSpPr>
          <p:nvPr>
            <p:ph type="body" sz="quarter" idx="14"/>
          </p:nvPr>
        </p:nvSpPr>
        <p:spPr/>
        <p:txBody>
          <a:bodyPr/>
          <a:lstStyle/>
          <a:p>
            <a:r>
              <a:rPr lang="cs-CZ" dirty="0" smtClean="0"/>
              <a:t>Praha 26. 10. 2016</a:t>
            </a:r>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46000" y="2636837"/>
            <a:ext cx="540000" cy="540000"/>
          </a:xfrm>
        </p:spPr>
      </p:pic>
      <p:pic>
        <p:nvPicPr>
          <p:cNvPr id="15" name="Zástupný symbol pro obrázek 14"/>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tretch>
            <a:fillRect/>
          </a:stretch>
        </p:blipFill>
        <p:spPr>
          <a:xfrm>
            <a:off x="846000" y="4089600"/>
            <a:ext cx="540000" cy="540000"/>
          </a:xfrm>
        </p:spPr>
      </p:pic>
      <p:pic>
        <p:nvPicPr>
          <p:cNvPr id="16" name="Zástupný symbol pro obrázek 15"/>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tretch>
            <a:fillRect/>
          </a:stretch>
        </p:blipFill>
        <p:spPr>
          <a:xfrm>
            <a:off x="846000" y="4885200"/>
            <a:ext cx="540000" cy="540000"/>
          </a:xfrm>
        </p:spPr>
      </p:pic>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OPRÁVNĚNÍ ŽADATELÉ A </a:t>
            </a:r>
            <a:r>
              <a:rPr lang="cs-CZ" dirty="0" smtClean="0"/>
              <a:t>PARTNEŘI</a:t>
            </a:r>
            <a:endParaRPr lang="cs-CZ" dirty="0"/>
          </a:p>
        </p:txBody>
      </p:sp>
      <p:sp>
        <p:nvSpPr>
          <p:cNvPr id="3" name="Zástupný symbol pro obsah 2"/>
          <p:cNvSpPr>
            <a:spLocks noGrp="1"/>
          </p:cNvSpPr>
          <p:nvPr>
            <p:ph idx="1"/>
          </p:nvPr>
        </p:nvSpPr>
        <p:spPr>
          <a:xfrm>
            <a:off x="540000" y="1556792"/>
            <a:ext cx="8064000" cy="4563208"/>
          </a:xfrm>
        </p:spPr>
        <p:txBody>
          <a:bodyPr/>
          <a:lstStyle/>
          <a:p>
            <a:pPr marL="441325" marR="5080" indent="-428625">
              <a:lnSpc>
                <a:spcPct val="122100"/>
              </a:lnSpc>
              <a:buClr>
                <a:srgbClr val="5FBAF5"/>
              </a:buClr>
              <a:buFont typeface="Wingdings"/>
              <a:buChar char=""/>
              <a:tabLst>
                <a:tab pos="441325" algn="l"/>
                <a:tab pos="441959" algn="l"/>
              </a:tabLst>
            </a:pPr>
            <a:r>
              <a:rPr lang="cs-CZ" sz="2000" dirty="0">
                <a:solidFill>
                  <a:srgbClr val="08498A"/>
                </a:solidFill>
                <a:cs typeface="Arial"/>
              </a:rPr>
              <a:t>Partnerství </a:t>
            </a:r>
            <a:r>
              <a:rPr lang="cs-CZ" sz="2000" spc="10" dirty="0">
                <a:solidFill>
                  <a:srgbClr val="08498A"/>
                </a:solidFill>
                <a:cs typeface="Arial"/>
              </a:rPr>
              <a:t>v </a:t>
            </a:r>
            <a:r>
              <a:rPr lang="cs-CZ" sz="2000" dirty="0">
                <a:solidFill>
                  <a:srgbClr val="08498A"/>
                </a:solidFill>
                <a:cs typeface="Arial"/>
              </a:rPr>
              <a:t>projektu </a:t>
            </a:r>
            <a:r>
              <a:rPr lang="cs-CZ" sz="2000" spc="-30" dirty="0">
                <a:solidFill>
                  <a:srgbClr val="08498A"/>
                </a:solidFill>
                <a:cs typeface="Arial"/>
              </a:rPr>
              <a:t>je </a:t>
            </a:r>
            <a:r>
              <a:rPr lang="cs-CZ" sz="2000" spc="5" dirty="0">
                <a:solidFill>
                  <a:srgbClr val="08498A"/>
                </a:solidFill>
                <a:cs typeface="Arial"/>
              </a:rPr>
              <a:t>přípustné </a:t>
            </a:r>
            <a:r>
              <a:rPr lang="cs-CZ" sz="2000" spc="-15" dirty="0">
                <a:solidFill>
                  <a:srgbClr val="08498A"/>
                </a:solidFill>
                <a:cs typeface="Arial"/>
              </a:rPr>
              <a:t>pouze </a:t>
            </a:r>
            <a:r>
              <a:rPr lang="cs-CZ" sz="2000" spc="30" dirty="0">
                <a:solidFill>
                  <a:srgbClr val="08498A"/>
                </a:solidFill>
                <a:cs typeface="Arial"/>
              </a:rPr>
              <a:t>se </a:t>
            </a:r>
            <a:r>
              <a:rPr lang="cs-CZ" sz="2000" spc="-25" dirty="0">
                <a:solidFill>
                  <a:srgbClr val="08498A"/>
                </a:solidFill>
                <a:cs typeface="Arial"/>
              </a:rPr>
              <a:t>subjekty, </a:t>
            </a:r>
            <a:r>
              <a:rPr lang="cs-CZ" sz="2000" spc="10" dirty="0">
                <a:solidFill>
                  <a:srgbClr val="08498A"/>
                </a:solidFill>
                <a:cs typeface="Arial"/>
              </a:rPr>
              <a:t>které splňují  </a:t>
            </a:r>
            <a:r>
              <a:rPr lang="cs-CZ" sz="2000" spc="5" dirty="0">
                <a:solidFill>
                  <a:srgbClr val="08498A"/>
                </a:solidFill>
                <a:cs typeface="Arial"/>
              </a:rPr>
              <a:t>definici</a:t>
            </a:r>
            <a:r>
              <a:rPr lang="cs-CZ" sz="2000" spc="-90" dirty="0">
                <a:solidFill>
                  <a:srgbClr val="08498A"/>
                </a:solidFill>
                <a:cs typeface="Arial"/>
              </a:rPr>
              <a:t> </a:t>
            </a:r>
            <a:r>
              <a:rPr lang="cs-CZ" sz="2000" spc="5" dirty="0">
                <a:solidFill>
                  <a:srgbClr val="08498A"/>
                </a:solidFill>
                <a:cs typeface="Arial"/>
              </a:rPr>
              <a:t>oprávněného</a:t>
            </a:r>
            <a:r>
              <a:rPr lang="cs-CZ" sz="2000" spc="-95" dirty="0">
                <a:solidFill>
                  <a:srgbClr val="08498A"/>
                </a:solidFill>
                <a:cs typeface="Arial"/>
              </a:rPr>
              <a:t> </a:t>
            </a:r>
            <a:r>
              <a:rPr lang="cs-CZ" sz="2000" spc="10" dirty="0" smtClean="0">
                <a:solidFill>
                  <a:srgbClr val="08498A"/>
                </a:solidFill>
                <a:cs typeface="Arial"/>
              </a:rPr>
              <a:t>žadatele</a:t>
            </a:r>
            <a:endParaRPr lang="cs-CZ" sz="2000" dirty="0">
              <a:cs typeface="Arial"/>
            </a:endParaRPr>
          </a:p>
          <a:p>
            <a:pPr marL="927735" marR="6350" lvl="1" indent="-467359" algn="just">
              <a:lnSpc>
                <a:spcPct val="111200"/>
              </a:lnSpc>
              <a:spcBef>
                <a:spcPts val="935"/>
              </a:spcBef>
              <a:buClr>
                <a:srgbClr val="5FBAF5"/>
              </a:buClr>
              <a:buSzPct val="77777"/>
              <a:buFont typeface="Wingdings"/>
              <a:buChar char=""/>
              <a:tabLst>
                <a:tab pos="928369" algn="l"/>
              </a:tabLst>
            </a:pPr>
            <a:r>
              <a:rPr lang="cs-CZ" sz="1800" dirty="0">
                <a:solidFill>
                  <a:srgbClr val="08498A"/>
                </a:solidFill>
                <a:cs typeface="Arial"/>
              </a:rPr>
              <a:t>v případě, </a:t>
            </a:r>
            <a:r>
              <a:rPr lang="cs-CZ" sz="1800" spc="-5" dirty="0">
                <a:solidFill>
                  <a:srgbClr val="08498A"/>
                </a:solidFill>
                <a:cs typeface="Arial"/>
              </a:rPr>
              <a:t>že </a:t>
            </a:r>
            <a:r>
              <a:rPr lang="cs-CZ" sz="1800" spc="20" dirty="0">
                <a:solidFill>
                  <a:srgbClr val="08498A"/>
                </a:solidFill>
                <a:cs typeface="Arial"/>
              </a:rPr>
              <a:t>je </a:t>
            </a:r>
            <a:r>
              <a:rPr lang="cs-CZ" sz="1800" spc="-5" dirty="0">
                <a:solidFill>
                  <a:srgbClr val="08498A"/>
                </a:solidFill>
                <a:cs typeface="Arial"/>
              </a:rPr>
              <a:t>partnerem </a:t>
            </a:r>
            <a:r>
              <a:rPr lang="cs-CZ" sz="1800" spc="-10" dirty="0">
                <a:solidFill>
                  <a:srgbClr val="08498A"/>
                </a:solidFill>
                <a:cs typeface="Arial"/>
              </a:rPr>
              <a:t>vzdělávací </a:t>
            </a:r>
            <a:r>
              <a:rPr lang="cs-CZ" sz="1800" spc="-5" dirty="0">
                <a:solidFill>
                  <a:srgbClr val="08498A"/>
                </a:solidFill>
                <a:cs typeface="Arial"/>
              </a:rPr>
              <a:t>či </a:t>
            </a:r>
            <a:r>
              <a:rPr lang="cs-CZ" sz="1800" spc="5" dirty="0">
                <a:solidFill>
                  <a:srgbClr val="08498A"/>
                </a:solidFill>
                <a:cs typeface="Arial"/>
              </a:rPr>
              <a:t>poradenská </a:t>
            </a:r>
            <a:r>
              <a:rPr lang="cs-CZ" sz="1800" spc="-5" dirty="0">
                <a:solidFill>
                  <a:srgbClr val="08498A"/>
                </a:solidFill>
                <a:cs typeface="Arial"/>
              </a:rPr>
              <a:t>organizace, </a:t>
            </a:r>
            <a:r>
              <a:rPr lang="cs-CZ" sz="1800" spc="45" dirty="0">
                <a:solidFill>
                  <a:srgbClr val="08498A"/>
                </a:solidFill>
                <a:cs typeface="Arial"/>
              </a:rPr>
              <a:t>je  </a:t>
            </a:r>
            <a:r>
              <a:rPr lang="cs-CZ" sz="1800" spc="-5" dirty="0">
                <a:solidFill>
                  <a:srgbClr val="08498A"/>
                </a:solidFill>
                <a:cs typeface="Arial"/>
              </a:rPr>
              <a:t>povinnou </a:t>
            </a:r>
            <a:r>
              <a:rPr lang="cs-CZ" sz="1800" dirty="0">
                <a:solidFill>
                  <a:srgbClr val="08498A"/>
                </a:solidFill>
                <a:cs typeface="Arial"/>
              </a:rPr>
              <a:t>přílohou žádosti </a:t>
            </a:r>
            <a:r>
              <a:rPr lang="cs-CZ" sz="1800" spc="-5" dirty="0">
                <a:solidFill>
                  <a:srgbClr val="08498A"/>
                </a:solidFill>
                <a:cs typeface="Arial"/>
              </a:rPr>
              <a:t>též </a:t>
            </a:r>
            <a:r>
              <a:rPr lang="cs-CZ" sz="1800" spc="-10" dirty="0">
                <a:solidFill>
                  <a:srgbClr val="08498A"/>
                </a:solidFill>
                <a:cs typeface="Arial"/>
              </a:rPr>
              <a:t>daňové </a:t>
            </a:r>
            <a:r>
              <a:rPr lang="cs-CZ" sz="1800" spc="10" dirty="0">
                <a:solidFill>
                  <a:srgbClr val="08498A"/>
                </a:solidFill>
                <a:cs typeface="Arial"/>
              </a:rPr>
              <a:t>přiznání </a:t>
            </a:r>
            <a:r>
              <a:rPr lang="cs-CZ" sz="1800" spc="5" dirty="0">
                <a:solidFill>
                  <a:srgbClr val="08498A"/>
                </a:solidFill>
                <a:cs typeface="Arial"/>
              </a:rPr>
              <a:t>tohoto partnera  (prokazuje </a:t>
            </a:r>
            <a:r>
              <a:rPr lang="cs-CZ" sz="1800" spc="-10" dirty="0">
                <a:solidFill>
                  <a:srgbClr val="08498A"/>
                </a:solidFill>
                <a:cs typeface="Arial"/>
              </a:rPr>
              <a:t>převažující</a:t>
            </a:r>
            <a:r>
              <a:rPr lang="cs-CZ" sz="1800" spc="-90" dirty="0">
                <a:solidFill>
                  <a:srgbClr val="08498A"/>
                </a:solidFill>
                <a:cs typeface="Arial"/>
              </a:rPr>
              <a:t> </a:t>
            </a:r>
            <a:r>
              <a:rPr lang="cs-CZ" sz="1800" spc="5" dirty="0">
                <a:solidFill>
                  <a:srgbClr val="08498A"/>
                </a:solidFill>
                <a:cs typeface="Arial"/>
              </a:rPr>
              <a:t>činnost)</a:t>
            </a:r>
            <a:endParaRPr lang="cs-CZ" sz="1800" dirty="0">
              <a:cs typeface="Arial"/>
            </a:endParaRPr>
          </a:p>
          <a:p>
            <a:pPr marL="441325" indent="-428625">
              <a:lnSpc>
                <a:spcPct val="100000"/>
              </a:lnSpc>
              <a:spcBef>
                <a:spcPts val="1320"/>
              </a:spcBef>
              <a:buClr>
                <a:srgbClr val="5FBAF5"/>
              </a:buClr>
              <a:buFont typeface="Wingdings"/>
              <a:buChar char=""/>
              <a:tabLst>
                <a:tab pos="441325" algn="l"/>
                <a:tab pos="441959" algn="l"/>
              </a:tabLst>
            </a:pPr>
            <a:r>
              <a:rPr lang="cs-CZ" sz="2000" spc="5" dirty="0">
                <a:solidFill>
                  <a:srgbClr val="08498A"/>
                </a:solidFill>
                <a:cs typeface="Arial"/>
              </a:rPr>
              <a:t>Partner není </a:t>
            </a:r>
            <a:r>
              <a:rPr lang="cs-CZ" sz="2000" spc="10" dirty="0">
                <a:solidFill>
                  <a:srgbClr val="08498A"/>
                </a:solidFill>
                <a:cs typeface="Arial"/>
              </a:rPr>
              <a:t>dodavatel služeb</a:t>
            </a:r>
            <a:r>
              <a:rPr lang="cs-CZ" sz="2000" spc="-390" dirty="0">
                <a:solidFill>
                  <a:srgbClr val="08498A"/>
                </a:solidFill>
                <a:cs typeface="Arial"/>
              </a:rPr>
              <a:t> </a:t>
            </a:r>
            <a:r>
              <a:rPr lang="cs-CZ" sz="2000" spc="40" dirty="0">
                <a:solidFill>
                  <a:srgbClr val="08498A"/>
                </a:solidFill>
                <a:cs typeface="Arial"/>
              </a:rPr>
              <a:t>!!</a:t>
            </a:r>
            <a:endParaRPr lang="cs-CZ" sz="2000" dirty="0">
              <a:cs typeface="Arial"/>
            </a:endParaRPr>
          </a:p>
          <a:p>
            <a:pPr marL="927735" lvl="1" indent="-467359">
              <a:lnSpc>
                <a:spcPct val="100000"/>
              </a:lnSpc>
              <a:spcBef>
                <a:spcPts val="1250"/>
              </a:spcBef>
              <a:buClr>
                <a:srgbClr val="5FBAF5"/>
              </a:buClr>
              <a:buSzPct val="77777"/>
              <a:buFont typeface="Wingdings"/>
              <a:buChar char=""/>
              <a:tabLst>
                <a:tab pos="927735" algn="l"/>
                <a:tab pos="928369" algn="l"/>
                <a:tab pos="4578985" algn="l"/>
              </a:tabLst>
            </a:pPr>
            <a:r>
              <a:rPr lang="cs-CZ" sz="1800" spc="-5" dirty="0">
                <a:solidFill>
                  <a:srgbClr val="08498A"/>
                </a:solidFill>
                <a:cs typeface="Arial"/>
              </a:rPr>
              <a:t>partnerstvím </a:t>
            </a:r>
            <a:r>
              <a:rPr lang="cs-CZ" sz="1800" spc="15" dirty="0">
                <a:solidFill>
                  <a:srgbClr val="08498A"/>
                </a:solidFill>
                <a:cs typeface="Arial"/>
              </a:rPr>
              <a:t>není</a:t>
            </a:r>
            <a:r>
              <a:rPr lang="cs-CZ" sz="1800" spc="-45" dirty="0">
                <a:solidFill>
                  <a:srgbClr val="08498A"/>
                </a:solidFill>
                <a:cs typeface="Arial"/>
              </a:rPr>
              <a:t> </a:t>
            </a:r>
            <a:r>
              <a:rPr lang="cs-CZ" sz="1800" dirty="0">
                <a:solidFill>
                  <a:srgbClr val="08498A"/>
                </a:solidFill>
                <a:cs typeface="Arial"/>
              </a:rPr>
              <a:t>možné</a:t>
            </a:r>
            <a:r>
              <a:rPr lang="cs-CZ" sz="1800" spc="5" dirty="0">
                <a:solidFill>
                  <a:srgbClr val="08498A"/>
                </a:solidFill>
                <a:cs typeface="Arial"/>
              </a:rPr>
              <a:t> </a:t>
            </a:r>
            <a:r>
              <a:rPr lang="cs-CZ" sz="1800" dirty="0">
                <a:solidFill>
                  <a:srgbClr val="08498A"/>
                </a:solidFill>
                <a:cs typeface="Arial"/>
              </a:rPr>
              <a:t>obcházet	</a:t>
            </a:r>
            <a:r>
              <a:rPr lang="cs-CZ" sz="1800" spc="-15" dirty="0">
                <a:solidFill>
                  <a:srgbClr val="08498A"/>
                </a:solidFill>
                <a:cs typeface="Arial"/>
              </a:rPr>
              <a:t>zákon </a:t>
            </a:r>
            <a:r>
              <a:rPr lang="cs-CZ" sz="1800" dirty="0">
                <a:solidFill>
                  <a:srgbClr val="08498A"/>
                </a:solidFill>
                <a:cs typeface="Arial"/>
              </a:rPr>
              <a:t>o </a:t>
            </a:r>
            <a:r>
              <a:rPr lang="cs-CZ" sz="1800" spc="-5" dirty="0">
                <a:solidFill>
                  <a:srgbClr val="08498A"/>
                </a:solidFill>
                <a:cs typeface="Arial"/>
              </a:rPr>
              <a:t>veřejných</a:t>
            </a:r>
            <a:r>
              <a:rPr lang="cs-CZ" sz="1800" spc="30" dirty="0">
                <a:solidFill>
                  <a:srgbClr val="08498A"/>
                </a:solidFill>
                <a:cs typeface="Arial"/>
              </a:rPr>
              <a:t> </a:t>
            </a:r>
            <a:r>
              <a:rPr lang="cs-CZ" sz="1800" spc="-10" dirty="0">
                <a:solidFill>
                  <a:srgbClr val="08498A"/>
                </a:solidFill>
                <a:cs typeface="Arial"/>
              </a:rPr>
              <a:t>zakázkách</a:t>
            </a:r>
            <a:endParaRPr lang="cs-CZ" sz="1800" dirty="0">
              <a:cs typeface="Arial"/>
            </a:endParaRPr>
          </a:p>
          <a:p>
            <a:pPr marL="927735" lvl="1" indent="-467359">
              <a:lnSpc>
                <a:spcPct val="100000"/>
              </a:lnSpc>
              <a:spcBef>
                <a:spcPts val="844"/>
              </a:spcBef>
              <a:buClr>
                <a:srgbClr val="5FBAF5"/>
              </a:buClr>
              <a:buSzPct val="77777"/>
              <a:buFont typeface="Wingdings"/>
              <a:buChar char=""/>
              <a:tabLst>
                <a:tab pos="927735" algn="l"/>
                <a:tab pos="928369" algn="l"/>
              </a:tabLst>
            </a:pPr>
            <a:r>
              <a:rPr lang="cs-CZ" sz="1800" spc="5" dirty="0">
                <a:solidFill>
                  <a:srgbClr val="08498A"/>
                </a:solidFill>
                <a:cs typeface="Arial"/>
              </a:rPr>
              <a:t>partneři </a:t>
            </a:r>
            <a:r>
              <a:rPr lang="cs-CZ" sz="1800" spc="-5" dirty="0">
                <a:solidFill>
                  <a:srgbClr val="08498A"/>
                </a:solidFill>
                <a:cs typeface="Arial"/>
              </a:rPr>
              <a:t>se </a:t>
            </a:r>
            <a:r>
              <a:rPr lang="cs-CZ" sz="1800" spc="10" dirty="0">
                <a:solidFill>
                  <a:srgbClr val="08498A"/>
                </a:solidFill>
                <a:cs typeface="Arial"/>
              </a:rPr>
              <a:t>musí </a:t>
            </a:r>
            <a:r>
              <a:rPr lang="cs-CZ" sz="1800" dirty="0">
                <a:solidFill>
                  <a:srgbClr val="08498A"/>
                </a:solidFill>
                <a:cs typeface="Arial"/>
              </a:rPr>
              <a:t>podílet </a:t>
            </a:r>
            <a:r>
              <a:rPr lang="cs-CZ" sz="1800" spc="20" dirty="0">
                <a:solidFill>
                  <a:srgbClr val="08498A"/>
                </a:solidFill>
                <a:cs typeface="Arial"/>
              </a:rPr>
              <a:t>na </a:t>
            </a:r>
            <a:r>
              <a:rPr lang="cs-CZ" sz="1800" spc="-10" dirty="0">
                <a:solidFill>
                  <a:srgbClr val="08498A"/>
                </a:solidFill>
                <a:cs typeface="Arial"/>
              </a:rPr>
              <a:t>přípravě </a:t>
            </a:r>
            <a:r>
              <a:rPr lang="cs-CZ" sz="1800" dirty="0">
                <a:solidFill>
                  <a:srgbClr val="08498A"/>
                </a:solidFill>
                <a:cs typeface="Arial"/>
              </a:rPr>
              <a:t>a </a:t>
            </a:r>
            <a:r>
              <a:rPr lang="cs-CZ" sz="1800" spc="-10" dirty="0">
                <a:solidFill>
                  <a:srgbClr val="08498A"/>
                </a:solidFill>
                <a:cs typeface="Arial"/>
              </a:rPr>
              <a:t>realizaci věcných </a:t>
            </a:r>
            <a:r>
              <a:rPr lang="cs-CZ" sz="1800" spc="-25" dirty="0">
                <a:solidFill>
                  <a:srgbClr val="08498A"/>
                </a:solidFill>
                <a:cs typeface="Arial"/>
              </a:rPr>
              <a:t>aktivit</a:t>
            </a:r>
            <a:r>
              <a:rPr lang="cs-CZ" sz="1800" spc="155" dirty="0">
                <a:solidFill>
                  <a:srgbClr val="08498A"/>
                </a:solidFill>
                <a:cs typeface="Arial"/>
              </a:rPr>
              <a:t> </a:t>
            </a:r>
            <a:r>
              <a:rPr lang="cs-CZ" sz="1800" spc="5" dirty="0" smtClean="0">
                <a:solidFill>
                  <a:srgbClr val="08498A"/>
                </a:solidFill>
                <a:cs typeface="Arial"/>
              </a:rPr>
              <a:t>projektu</a:t>
            </a:r>
            <a:endParaRPr lang="cs-CZ" sz="1800" dirty="0">
              <a:latin typeface="Times New Roman"/>
              <a:cs typeface="Times New Roman"/>
            </a:endParaRPr>
          </a:p>
          <a:p>
            <a:pPr lvl="1">
              <a:lnSpc>
                <a:spcPct val="100000"/>
              </a:lnSpc>
              <a:buClr>
                <a:srgbClr val="5FBAF5"/>
              </a:buClr>
              <a:buFont typeface="Wingdings"/>
              <a:buChar char=""/>
            </a:pPr>
            <a:endParaRPr lang="cs-CZ" sz="1500" dirty="0">
              <a:latin typeface="Times New Roman"/>
              <a:cs typeface="Times New Roman"/>
            </a:endParaRPr>
          </a:p>
          <a:p>
            <a:pPr marL="441325" marR="8890" indent="-428625">
              <a:lnSpc>
                <a:spcPct val="122000"/>
              </a:lnSpc>
              <a:buClr>
                <a:srgbClr val="5FBAF5"/>
              </a:buClr>
              <a:buFont typeface="Wingdings"/>
              <a:buChar char=""/>
              <a:tabLst>
                <a:tab pos="441325" algn="l"/>
                <a:tab pos="441959" algn="l"/>
              </a:tabLst>
            </a:pPr>
            <a:r>
              <a:rPr lang="cs-CZ" sz="2000" spc="20" dirty="0">
                <a:solidFill>
                  <a:srgbClr val="08498A"/>
                </a:solidFill>
                <a:cs typeface="Arial"/>
              </a:rPr>
              <a:t>Role </a:t>
            </a:r>
            <a:r>
              <a:rPr lang="cs-CZ" sz="2000" spc="15" dirty="0">
                <a:solidFill>
                  <a:srgbClr val="08498A"/>
                </a:solidFill>
                <a:cs typeface="Arial"/>
              </a:rPr>
              <a:t>a </a:t>
            </a:r>
            <a:r>
              <a:rPr lang="cs-CZ" sz="2000" spc="-25" dirty="0">
                <a:solidFill>
                  <a:srgbClr val="08498A"/>
                </a:solidFill>
                <a:cs typeface="Arial"/>
              </a:rPr>
              <a:t>míra </a:t>
            </a:r>
            <a:r>
              <a:rPr lang="cs-CZ" sz="2000" spc="5" dirty="0">
                <a:solidFill>
                  <a:srgbClr val="08498A"/>
                </a:solidFill>
                <a:cs typeface="Arial"/>
              </a:rPr>
              <a:t>zapojení </a:t>
            </a:r>
            <a:r>
              <a:rPr lang="cs-CZ" sz="2000" spc="15" dirty="0">
                <a:solidFill>
                  <a:srgbClr val="08498A"/>
                </a:solidFill>
                <a:cs typeface="Arial"/>
              </a:rPr>
              <a:t>partnera </a:t>
            </a:r>
            <a:r>
              <a:rPr lang="cs-CZ" sz="2000" spc="-10" dirty="0">
                <a:solidFill>
                  <a:srgbClr val="08498A"/>
                </a:solidFill>
                <a:cs typeface="Arial"/>
              </a:rPr>
              <a:t>musí </a:t>
            </a:r>
            <a:r>
              <a:rPr lang="cs-CZ" sz="2000" spc="20" dirty="0">
                <a:solidFill>
                  <a:srgbClr val="08498A"/>
                </a:solidFill>
                <a:cs typeface="Arial"/>
              </a:rPr>
              <a:t>být </a:t>
            </a:r>
            <a:r>
              <a:rPr lang="cs-CZ" sz="2000" spc="5" dirty="0">
                <a:solidFill>
                  <a:srgbClr val="08498A"/>
                </a:solidFill>
                <a:cs typeface="Arial"/>
              </a:rPr>
              <a:t>popsána </a:t>
            </a:r>
            <a:r>
              <a:rPr lang="cs-CZ" sz="2000" spc="10" dirty="0">
                <a:solidFill>
                  <a:srgbClr val="08498A"/>
                </a:solidFill>
                <a:cs typeface="Arial"/>
              </a:rPr>
              <a:t>v </a:t>
            </a:r>
            <a:r>
              <a:rPr lang="cs-CZ" sz="2000" spc="-10" dirty="0">
                <a:solidFill>
                  <a:srgbClr val="08498A"/>
                </a:solidFill>
                <a:cs typeface="Arial"/>
              </a:rPr>
              <a:t>žádosti včetně  </a:t>
            </a:r>
            <a:r>
              <a:rPr lang="cs-CZ" sz="2000" dirty="0">
                <a:solidFill>
                  <a:srgbClr val="08498A"/>
                </a:solidFill>
                <a:cs typeface="Arial"/>
              </a:rPr>
              <a:t>vymezení</a:t>
            </a:r>
            <a:r>
              <a:rPr lang="cs-CZ" sz="2000" spc="-70" dirty="0">
                <a:solidFill>
                  <a:srgbClr val="08498A"/>
                </a:solidFill>
                <a:cs typeface="Arial"/>
              </a:rPr>
              <a:t> </a:t>
            </a:r>
            <a:r>
              <a:rPr lang="cs-CZ" sz="2000" spc="20" dirty="0">
                <a:solidFill>
                  <a:srgbClr val="08498A"/>
                </a:solidFill>
                <a:cs typeface="Arial"/>
              </a:rPr>
              <a:t>prostředků,</a:t>
            </a:r>
            <a:r>
              <a:rPr lang="cs-CZ" sz="2000" spc="-215" dirty="0">
                <a:solidFill>
                  <a:srgbClr val="08498A"/>
                </a:solidFill>
                <a:cs typeface="Arial"/>
              </a:rPr>
              <a:t> </a:t>
            </a:r>
            <a:r>
              <a:rPr lang="cs-CZ" sz="2000" spc="20" dirty="0">
                <a:solidFill>
                  <a:srgbClr val="08498A"/>
                </a:solidFill>
                <a:cs typeface="Arial"/>
              </a:rPr>
              <a:t>které</a:t>
            </a:r>
            <a:r>
              <a:rPr lang="cs-CZ" sz="2000" spc="-185" dirty="0">
                <a:solidFill>
                  <a:srgbClr val="08498A"/>
                </a:solidFill>
                <a:cs typeface="Arial"/>
              </a:rPr>
              <a:t> </a:t>
            </a:r>
            <a:r>
              <a:rPr lang="cs-CZ" sz="2000" spc="-5" dirty="0">
                <a:solidFill>
                  <a:srgbClr val="08498A"/>
                </a:solidFill>
                <a:cs typeface="Arial"/>
              </a:rPr>
              <a:t>mu</a:t>
            </a:r>
            <a:r>
              <a:rPr lang="cs-CZ" sz="2000" spc="40" dirty="0">
                <a:solidFill>
                  <a:srgbClr val="08498A"/>
                </a:solidFill>
                <a:cs typeface="Arial"/>
              </a:rPr>
              <a:t> </a:t>
            </a:r>
            <a:r>
              <a:rPr lang="cs-CZ" sz="2000" spc="10" dirty="0">
                <a:solidFill>
                  <a:srgbClr val="08498A"/>
                </a:solidFill>
                <a:cs typeface="Arial"/>
              </a:rPr>
              <a:t>budou</a:t>
            </a:r>
            <a:r>
              <a:rPr lang="cs-CZ" sz="2000" spc="-110" dirty="0">
                <a:solidFill>
                  <a:srgbClr val="08498A"/>
                </a:solidFill>
                <a:cs typeface="Arial"/>
              </a:rPr>
              <a:t> </a:t>
            </a:r>
            <a:r>
              <a:rPr lang="cs-CZ" sz="2000" spc="-5" dirty="0">
                <a:solidFill>
                  <a:srgbClr val="08498A"/>
                </a:solidFill>
                <a:cs typeface="Arial"/>
              </a:rPr>
              <a:t>případně</a:t>
            </a:r>
            <a:r>
              <a:rPr lang="cs-CZ" sz="2000" spc="40" dirty="0">
                <a:solidFill>
                  <a:srgbClr val="08498A"/>
                </a:solidFill>
                <a:cs typeface="Arial"/>
              </a:rPr>
              <a:t> </a:t>
            </a:r>
            <a:r>
              <a:rPr lang="cs-CZ" sz="2000" dirty="0">
                <a:solidFill>
                  <a:srgbClr val="08498A"/>
                </a:solidFill>
                <a:cs typeface="Arial"/>
              </a:rPr>
              <a:t>poukázány.</a:t>
            </a:r>
            <a:endParaRPr lang="cs-CZ" sz="20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8211564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CÍLOVÁ SKUPINA</a:t>
            </a:r>
            <a:endParaRPr lang="cs-CZ" dirty="0"/>
          </a:p>
        </p:txBody>
      </p:sp>
      <p:sp>
        <p:nvSpPr>
          <p:cNvPr id="3" name="Zástupný symbol pro obsah 2"/>
          <p:cNvSpPr>
            <a:spLocks noGrp="1"/>
          </p:cNvSpPr>
          <p:nvPr>
            <p:ph idx="1"/>
          </p:nvPr>
        </p:nvSpPr>
        <p:spPr/>
        <p:txBody>
          <a:bodyPr/>
          <a:lstStyle/>
          <a:p>
            <a:r>
              <a:rPr lang="cs-CZ" dirty="0" smtClean="0"/>
              <a:t>Jednotlivci i organizace, pro něž projekt určen</a:t>
            </a:r>
          </a:p>
          <a:p>
            <a:r>
              <a:rPr lang="cs-CZ" dirty="0" smtClean="0"/>
              <a:t>Možnost zaměřit se na více cílových skupin</a:t>
            </a:r>
          </a:p>
          <a:p>
            <a:r>
              <a:rPr lang="cs-CZ" dirty="0" smtClean="0"/>
              <a:t>Položka Cílová skupina – výběr ze seznamu stanoveného výzvou</a:t>
            </a:r>
          </a:p>
          <a:p>
            <a:r>
              <a:rPr lang="cs-CZ" dirty="0" smtClean="0"/>
              <a:t>Položka Popis cílové skupiny – její identifikace, velikost, struktura, potřeby, potenciál, zapojení během projektu</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100</a:t>
            </a:fld>
            <a:endParaRPr lang="cs-CZ" dirty="0"/>
          </a:p>
        </p:txBody>
      </p:sp>
    </p:spTree>
    <p:extLst>
      <p:ext uri="{BB962C8B-B14F-4D97-AF65-F5344CB8AC3E}">
        <p14:creationId xmlns:p14="http://schemas.microsoft.com/office/powerpoint/2010/main" val="1299550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cílová skupina</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5"/>
            <a:ext cx="8928992" cy="4774793"/>
          </a:xfrm>
        </p:spPr>
      </p:pic>
      <p:sp>
        <p:nvSpPr>
          <p:cNvPr id="4" name="Zástupný symbol pro číslo snímku 3"/>
          <p:cNvSpPr>
            <a:spLocks noGrp="1"/>
          </p:cNvSpPr>
          <p:nvPr>
            <p:ph type="sldNum" sz="quarter" idx="12"/>
          </p:nvPr>
        </p:nvSpPr>
        <p:spPr/>
        <p:txBody>
          <a:bodyPr/>
          <a:lstStyle/>
          <a:p>
            <a:fld id="{479BF083-4774-43B1-9AB0-5CC1AC5DD8EE}" type="slidenum">
              <a:rPr lang="cs-CZ" smtClean="0"/>
              <a:pPr/>
              <a:t>101</a:t>
            </a:fld>
            <a:endParaRPr lang="cs-CZ" dirty="0"/>
          </a:p>
        </p:txBody>
      </p:sp>
    </p:spTree>
    <p:extLst>
      <p:ext uri="{BB962C8B-B14F-4D97-AF65-F5344CB8AC3E}">
        <p14:creationId xmlns:p14="http://schemas.microsoft.com/office/powerpoint/2010/main" val="34113177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umístění</a:t>
            </a:r>
            <a:endParaRPr lang="cs-CZ" dirty="0"/>
          </a:p>
        </p:txBody>
      </p:sp>
      <p:sp>
        <p:nvSpPr>
          <p:cNvPr id="3" name="Zástupný symbol pro obsah 2"/>
          <p:cNvSpPr>
            <a:spLocks noGrp="1"/>
          </p:cNvSpPr>
          <p:nvPr>
            <p:ph idx="1"/>
          </p:nvPr>
        </p:nvSpPr>
        <p:spPr/>
        <p:txBody>
          <a:bodyPr/>
          <a:lstStyle/>
          <a:p>
            <a:r>
              <a:rPr lang="cs-CZ" altLang="cs-CZ" dirty="0" smtClean="0"/>
              <a:t>místo realizace</a:t>
            </a:r>
          </a:p>
          <a:p>
            <a:pPr lvl="1"/>
            <a:r>
              <a:rPr lang="cs-CZ" altLang="cs-CZ" dirty="0" smtClean="0"/>
              <a:t>oblast, </a:t>
            </a:r>
            <a:r>
              <a:rPr lang="cs-CZ" altLang="cs-CZ" dirty="0"/>
              <a:t>kde vznikají výstupy a </a:t>
            </a:r>
            <a:r>
              <a:rPr lang="cs-CZ" altLang="cs-CZ" dirty="0" smtClean="0"/>
              <a:t>výsledky – vzdělávání, poradenství</a:t>
            </a:r>
          </a:p>
          <a:p>
            <a:pPr lvl="1"/>
            <a:r>
              <a:rPr lang="cs-CZ" altLang="cs-CZ" dirty="0" smtClean="0"/>
              <a:t>detail kraje v ČR</a:t>
            </a:r>
          </a:p>
          <a:p>
            <a:r>
              <a:rPr lang="cs-CZ" altLang="cs-CZ" dirty="0" smtClean="0"/>
              <a:t>dopad projektu</a:t>
            </a:r>
          </a:p>
          <a:p>
            <a:pPr lvl="1"/>
            <a:r>
              <a:rPr lang="cs-CZ" altLang="cs-CZ" dirty="0" smtClean="0"/>
              <a:t>kraj</a:t>
            </a:r>
            <a:r>
              <a:rPr lang="cs-CZ" altLang="cs-CZ" dirty="0"/>
              <a:t>, který prospěch z realizace </a:t>
            </a:r>
            <a:r>
              <a:rPr lang="cs-CZ" altLang="cs-CZ" dirty="0" smtClean="0"/>
              <a:t>– pouze </a:t>
            </a:r>
            <a:r>
              <a:rPr lang="cs-CZ" altLang="cs-CZ" dirty="0"/>
              <a:t>ten, z jehož alokace výzva </a:t>
            </a:r>
            <a:r>
              <a:rPr lang="cs-CZ" altLang="cs-CZ" dirty="0" smtClean="0"/>
              <a:t>financována</a:t>
            </a:r>
            <a:endParaRPr lang="cs-CZ" altLang="cs-CZ" dirty="0"/>
          </a:p>
          <a:p>
            <a:r>
              <a:rPr lang="cs-CZ" altLang="cs-CZ" dirty="0" smtClean="0"/>
              <a:t>Způsob zadávání:</a:t>
            </a:r>
          </a:p>
          <a:p>
            <a:pPr lvl="1"/>
            <a:r>
              <a:rPr lang="cs-CZ" altLang="cs-CZ" dirty="0" smtClean="0"/>
              <a:t>Tlačítko Kraj –&gt; z číselníku výběr relevantních krajů (zeleně označí a potvrdí kliknutím na šipku vpravo) –&gt; Uložit a zpět</a:t>
            </a:r>
            <a:endParaRPr lang="cs-CZ" alt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102</a:t>
            </a:fld>
            <a:endParaRPr lang="cs-CZ" dirty="0"/>
          </a:p>
        </p:txBody>
      </p:sp>
    </p:spTree>
    <p:extLst>
      <p:ext uri="{BB962C8B-B14F-4D97-AF65-F5344CB8AC3E}">
        <p14:creationId xmlns:p14="http://schemas.microsoft.com/office/powerpoint/2010/main" val="21123543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umístění</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319" y="1412776"/>
            <a:ext cx="8963673" cy="4968552"/>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103</a:t>
            </a:fld>
            <a:endParaRPr lang="cs-CZ" dirty="0"/>
          </a:p>
        </p:txBody>
      </p:sp>
    </p:spTree>
    <p:extLst>
      <p:ext uri="{BB962C8B-B14F-4D97-AF65-F5344CB8AC3E}">
        <p14:creationId xmlns:p14="http://schemas.microsoft.com/office/powerpoint/2010/main" val="1095657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a:r>
              <a:rPr lang="cs-CZ" altLang="cs-CZ" dirty="0" smtClean="0"/>
              <a:t>Vyplnění žádosti IV</a:t>
            </a:r>
          </a:p>
        </p:txBody>
      </p:sp>
      <p:sp>
        <p:nvSpPr>
          <p:cNvPr id="14339" name="Zástupný symbol pro obsah 2"/>
          <p:cNvSpPr>
            <a:spLocks noGrp="1"/>
          </p:cNvSpPr>
          <p:nvPr>
            <p:ph idx="1"/>
          </p:nvPr>
        </p:nvSpPr>
        <p:spPr/>
        <p:txBody>
          <a:bodyPr/>
          <a:lstStyle/>
          <a:p>
            <a:r>
              <a:rPr lang="cs-CZ" altLang="cs-CZ" sz="2400" dirty="0" smtClean="0"/>
              <a:t>Subjekty projektu – všechny se vztahem k projektu, po zadání typu Žadatel/příjemce se zpřístupní záložky Rozpočet</a:t>
            </a:r>
          </a:p>
          <a:p>
            <a:pPr lvl="1"/>
            <a:r>
              <a:rPr lang="cs-CZ" altLang="cs-CZ" sz="2000" dirty="0" smtClean="0"/>
              <a:t>Žadatel/příjemce – počet zaměstnanců, roční obrat, validace přes IČ, typ plátce DPH, velikost podniku (mikro, malý, střední, velký)</a:t>
            </a:r>
          </a:p>
          <a:p>
            <a:r>
              <a:rPr lang="cs-CZ" altLang="cs-CZ" sz="2400" dirty="0" smtClean="0"/>
              <a:t>CZ NACE – hlavní ekonomické činnosti</a:t>
            </a:r>
          </a:p>
          <a:p>
            <a:r>
              <a:rPr lang="cs-CZ" altLang="cs-CZ" sz="2400" dirty="0" smtClean="0"/>
              <a:t>Adresy subjektu – vždy právě jedna (oficiální)</a:t>
            </a:r>
          </a:p>
          <a:p>
            <a:r>
              <a:rPr lang="cs-CZ" altLang="cs-CZ" sz="2400" dirty="0" smtClean="0"/>
              <a:t>osoby subjektu – statutární zástupci a kontaktní osoby</a:t>
            </a:r>
          </a:p>
          <a:p>
            <a:r>
              <a:rPr lang="cs-CZ" altLang="cs-CZ" sz="2400" dirty="0" smtClean="0"/>
              <a:t>účty subjektu, účetní období, veřejná podpora – vyplní až úspěšní žadatelé při přípravě právního aktu</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104</a:t>
            </a:fld>
            <a:endParaRPr lang="cs-CZ" dirty="0"/>
          </a:p>
        </p:txBody>
      </p:sp>
    </p:spTree>
    <p:extLst>
      <p:ext uri="{BB962C8B-B14F-4D97-AF65-F5344CB8AC3E}">
        <p14:creationId xmlns:p14="http://schemas.microsoft.com/office/powerpoint/2010/main" val="21944731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SUBJEKTY</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6"/>
            <a:ext cx="8916313" cy="4824536"/>
          </a:xfrm>
        </p:spPr>
      </p:pic>
      <p:sp>
        <p:nvSpPr>
          <p:cNvPr id="4" name="Zástupný symbol pro číslo snímku 3"/>
          <p:cNvSpPr>
            <a:spLocks noGrp="1"/>
          </p:cNvSpPr>
          <p:nvPr>
            <p:ph type="sldNum" sz="quarter" idx="12"/>
          </p:nvPr>
        </p:nvSpPr>
        <p:spPr/>
        <p:txBody>
          <a:bodyPr/>
          <a:lstStyle/>
          <a:p>
            <a:fld id="{479BF083-4774-43B1-9AB0-5CC1AC5DD8EE}" type="slidenum">
              <a:rPr lang="cs-CZ" smtClean="0"/>
              <a:pPr/>
              <a:t>105</a:t>
            </a:fld>
            <a:endParaRPr lang="cs-CZ" dirty="0"/>
          </a:p>
        </p:txBody>
      </p:sp>
    </p:spTree>
    <p:extLst>
      <p:ext uri="{BB962C8B-B14F-4D97-AF65-F5344CB8AC3E}">
        <p14:creationId xmlns:p14="http://schemas.microsoft.com/office/powerpoint/2010/main" val="9421879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a:r>
              <a:rPr lang="cs-CZ" altLang="cs-CZ" dirty="0" smtClean="0"/>
              <a:t>Vyplnění žádosti </a:t>
            </a:r>
            <a:r>
              <a:rPr lang="cs-CZ" altLang="cs-CZ" dirty="0"/>
              <a:t>V</a:t>
            </a:r>
            <a:endParaRPr lang="cs-CZ" altLang="cs-CZ" dirty="0" smtClean="0"/>
          </a:p>
        </p:txBody>
      </p:sp>
      <p:sp>
        <p:nvSpPr>
          <p:cNvPr id="15363" name="Zástupný symbol pro obsah 2"/>
          <p:cNvSpPr>
            <a:spLocks noGrp="1"/>
          </p:cNvSpPr>
          <p:nvPr>
            <p:ph idx="1"/>
          </p:nvPr>
        </p:nvSpPr>
        <p:spPr>
          <a:xfrm>
            <a:off x="539552" y="1556792"/>
            <a:ext cx="8064000" cy="4320000"/>
          </a:xfrm>
        </p:spPr>
        <p:txBody>
          <a:bodyPr/>
          <a:lstStyle/>
          <a:p>
            <a:pPr>
              <a:lnSpc>
                <a:spcPct val="100000"/>
              </a:lnSpc>
              <a:spcAft>
                <a:spcPts val="0"/>
              </a:spcAft>
            </a:pPr>
            <a:r>
              <a:rPr lang="cs-CZ" altLang="cs-CZ" sz="2000" dirty="0" smtClean="0"/>
              <a:t>Rozpočet – základ generován automaticky</a:t>
            </a:r>
          </a:p>
          <a:p>
            <a:pPr lvl="1">
              <a:lnSpc>
                <a:spcPct val="100000"/>
              </a:lnSpc>
              <a:spcBef>
                <a:spcPts val="600"/>
              </a:spcBef>
              <a:spcAft>
                <a:spcPts val="0"/>
              </a:spcAft>
            </a:pPr>
            <a:r>
              <a:rPr lang="cs-CZ" altLang="cs-CZ" sz="1600" dirty="0" smtClean="0"/>
              <a:t>Nutno mít vyplněno položky žadatel/příjemce (záložka Subjekty) a </a:t>
            </a:r>
            <a:r>
              <a:rPr lang="cs-CZ" altLang="cs-CZ" sz="1600" dirty="0"/>
              <a:t>t</a:t>
            </a:r>
            <a:r>
              <a:rPr lang="cs-CZ" altLang="cs-CZ" sz="1600" dirty="0" smtClean="0"/>
              <a:t>yp režimu financování (záložka Projekt)</a:t>
            </a:r>
          </a:p>
          <a:p>
            <a:pPr lvl="1">
              <a:lnSpc>
                <a:spcPct val="100000"/>
              </a:lnSpc>
              <a:spcBef>
                <a:spcPts val="600"/>
              </a:spcBef>
              <a:spcAft>
                <a:spcPts val="0"/>
              </a:spcAft>
            </a:pPr>
            <a:r>
              <a:rPr lang="cs-CZ" altLang="cs-CZ" sz="1600" dirty="0" smtClean="0"/>
              <a:t>Předpokládané způsobilé náklady</a:t>
            </a:r>
          </a:p>
          <a:p>
            <a:pPr lvl="1">
              <a:lnSpc>
                <a:spcPct val="100000"/>
              </a:lnSpc>
              <a:spcBef>
                <a:spcPts val="600"/>
              </a:spcBef>
              <a:spcAft>
                <a:spcPts val="0"/>
              </a:spcAft>
            </a:pPr>
            <a:r>
              <a:rPr lang="cs-CZ" altLang="cs-CZ" sz="1600" dirty="0" smtClean="0"/>
              <a:t>Přesně specifikovat výdaje – pro posouzení potřebnosti</a:t>
            </a:r>
          </a:p>
          <a:p>
            <a:pPr lvl="1">
              <a:lnSpc>
                <a:spcPct val="100000"/>
              </a:lnSpc>
              <a:spcBef>
                <a:spcPts val="600"/>
              </a:spcBef>
              <a:spcAft>
                <a:spcPts val="0"/>
              </a:spcAft>
            </a:pPr>
            <a:r>
              <a:rPr lang="cs-CZ" altLang="cs-CZ" sz="1600" dirty="0" smtClean="0"/>
              <a:t>Název, měrná jednotka, cena jednotky, počet jednotek –&gt; uložit</a:t>
            </a:r>
          </a:p>
          <a:p>
            <a:pPr>
              <a:lnSpc>
                <a:spcPct val="100000"/>
              </a:lnSpc>
              <a:spcAft>
                <a:spcPts val="0"/>
              </a:spcAft>
            </a:pPr>
            <a:r>
              <a:rPr lang="cs-CZ" altLang="cs-CZ" sz="2000" dirty="0" smtClean="0"/>
              <a:t>Přehled zdrojů financování – doplnit vlastní financování, pak rozpad</a:t>
            </a:r>
          </a:p>
          <a:p>
            <a:pPr>
              <a:lnSpc>
                <a:spcPct val="100000"/>
              </a:lnSpc>
              <a:spcAft>
                <a:spcPts val="0"/>
              </a:spcAft>
            </a:pPr>
            <a:r>
              <a:rPr lang="cs-CZ" altLang="cs-CZ" sz="2000" dirty="0" smtClean="0"/>
              <a:t>Finanční plán – aktivní až po nastavení právní formy žadatele a vyplnění rozpočtu; tolik řádků, kolik očekávaných žádostí o platbu</a:t>
            </a:r>
          </a:p>
          <a:p>
            <a:pPr lvl="1">
              <a:lnSpc>
                <a:spcPct val="100000"/>
              </a:lnSpc>
              <a:spcBef>
                <a:spcPts val="600"/>
              </a:spcBef>
              <a:spcAft>
                <a:spcPts val="0"/>
              </a:spcAft>
            </a:pPr>
            <a:r>
              <a:rPr lang="cs-CZ" altLang="cs-CZ" sz="1600" dirty="0" smtClean="0"/>
              <a:t>Projekty financované ex ante – položky Záloha-plán a Vyúčtování-plán – částky za všechny zdroje financování včetně vlastních zdrojů – součet se musí rovnat celkovým způsobilým výdajům</a:t>
            </a:r>
          </a:p>
          <a:p>
            <a:pPr lvl="1">
              <a:lnSpc>
                <a:spcPct val="100000"/>
              </a:lnSpc>
              <a:spcBef>
                <a:spcPts val="600"/>
              </a:spcBef>
              <a:spcAft>
                <a:spcPts val="0"/>
              </a:spcAft>
            </a:pPr>
            <a:r>
              <a:rPr lang="cs-CZ" altLang="cs-CZ" sz="1600" dirty="0" smtClean="0"/>
              <a:t>Datum předložení – shodné s datem předložení zprávy o realizaci a žádosti o platbu – během realizace 1 měsíc od konce monitorovacího období, u závěrečné žádosti 2 měsíce od ukončení posledního monitorovacího období)</a:t>
            </a:r>
          </a:p>
          <a:p>
            <a:pPr lvl="1">
              <a:lnSpc>
                <a:spcPct val="100000"/>
              </a:lnSpc>
              <a:spcBef>
                <a:spcPts val="600"/>
              </a:spcBef>
              <a:spcAft>
                <a:spcPts val="0"/>
              </a:spcAft>
            </a:pPr>
            <a:r>
              <a:rPr lang="cs-CZ" altLang="cs-CZ" sz="1600" dirty="0" smtClean="0"/>
              <a:t>Pouze předpoklad, který bude průběžně aktualizován</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106</a:t>
            </a:fld>
            <a:endParaRPr lang="cs-CZ" dirty="0"/>
          </a:p>
        </p:txBody>
      </p:sp>
    </p:spTree>
    <p:extLst>
      <p:ext uri="{BB962C8B-B14F-4D97-AF65-F5344CB8AC3E}">
        <p14:creationId xmlns:p14="http://schemas.microsoft.com/office/powerpoint/2010/main" val="37482278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rozpočet i</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1412776"/>
            <a:ext cx="9036496" cy="4892487"/>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107</a:t>
            </a:fld>
            <a:endParaRPr lang="cs-CZ" dirty="0"/>
          </a:p>
        </p:txBody>
      </p:sp>
    </p:spTree>
    <p:extLst>
      <p:ext uri="{BB962C8B-B14F-4D97-AF65-F5344CB8AC3E}">
        <p14:creationId xmlns:p14="http://schemas.microsoft.com/office/powerpoint/2010/main" val="22383478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rozpočet </a:t>
            </a:r>
            <a:r>
              <a:rPr lang="cs-CZ" dirty="0" err="1" smtClean="0"/>
              <a:t>ii</a:t>
            </a:r>
            <a:endParaRPr lang="cs-CZ" dirty="0"/>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412776"/>
            <a:ext cx="8928992" cy="4961282"/>
          </a:xfrm>
        </p:spPr>
      </p:pic>
      <p:sp>
        <p:nvSpPr>
          <p:cNvPr id="4" name="Zástupný symbol pro číslo snímku 3"/>
          <p:cNvSpPr>
            <a:spLocks noGrp="1"/>
          </p:cNvSpPr>
          <p:nvPr>
            <p:ph type="sldNum" sz="quarter" idx="12"/>
          </p:nvPr>
        </p:nvSpPr>
        <p:spPr/>
        <p:txBody>
          <a:bodyPr/>
          <a:lstStyle/>
          <a:p>
            <a:fld id="{479BF083-4774-43B1-9AB0-5CC1AC5DD8EE}" type="slidenum">
              <a:rPr lang="cs-CZ" smtClean="0"/>
              <a:pPr/>
              <a:t>108</a:t>
            </a:fld>
            <a:endParaRPr lang="cs-CZ" dirty="0"/>
          </a:p>
        </p:txBody>
      </p:sp>
    </p:spTree>
    <p:extLst>
      <p:ext uri="{BB962C8B-B14F-4D97-AF65-F5344CB8AC3E}">
        <p14:creationId xmlns:p14="http://schemas.microsoft.com/office/powerpoint/2010/main" val="21846194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algn="ctr"/>
            <a:r>
              <a:rPr lang="cs-CZ" altLang="cs-CZ" dirty="0" smtClean="0"/>
              <a:t>Vyplnění žádosti VI</a:t>
            </a:r>
          </a:p>
        </p:txBody>
      </p:sp>
      <p:sp>
        <p:nvSpPr>
          <p:cNvPr id="16387" name="Zástupný symbol pro obsah 2"/>
          <p:cNvSpPr>
            <a:spLocks noGrp="1"/>
          </p:cNvSpPr>
          <p:nvPr>
            <p:ph idx="1"/>
          </p:nvPr>
        </p:nvSpPr>
        <p:spPr/>
        <p:txBody>
          <a:bodyPr/>
          <a:lstStyle/>
          <a:p>
            <a:r>
              <a:rPr lang="cs-CZ" altLang="cs-CZ" sz="2800" dirty="0" smtClean="0"/>
              <a:t>Čestné prohlášení – nutný souhlas s textem</a:t>
            </a:r>
          </a:p>
          <a:p>
            <a:pPr lvl="1"/>
            <a:r>
              <a:rPr lang="cs-CZ" altLang="cs-CZ" dirty="0" smtClean="0"/>
              <a:t>zaškrtnutí </a:t>
            </a:r>
            <a:r>
              <a:rPr lang="cs-CZ" altLang="cs-CZ" dirty="0" err="1" smtClean="0"/>
              <a:t>checkboxu</a:t>
            </a:r>
            <a:r>
              <a:rPr lang="cs-CZ" altLang="cs-CZ" dirty="0" smtClean="0"/>
              <a:t> + tlačítko Uložit</a:t>
            </a:r>
          </a:p>
          <a:p>
            <a:pPr lvl="1"/>
            <a:r>
              <a:rPr lang="cs-CZ" altLang="cs-CZ" dirty="0" smtClean="0"/>
              <a:t>Z technických důvodů dvě části =&gt; odsouhlasit obě</a:t>
            </a:r>
          </a:p>
          <a:p>
            <a:r>
              <a:rPr lang="cs-CZ" altLang="cs-CZ" sz="2800" dirty="0" smtClean="0"/>
              <a:t>Dokumenty – v textu výzvy uvedeny </a:t>
            </a:r>
            <a:r>
              <a:rPr lang="cs-CZ" altLang="cs-CZ" sz="2800" dirty="0"/>
              <a:t>všechny požadované</a:t>
            </a:r>
            <a:endParaRPr lang="cs-CZ" altLang="cs-CZ" sz="2800" dirty="0" smtClean="0"/>
          </a:p>
          <a:p>
            <a:pPr lvl="1"/>
            <a:r>
              <a:rPr lang="cs-CZ" altLang="cs-CZ" sz="2400" dirty="0" smtClean="0"/>
              <a:t>tlačítko Připojit –&gt; výběr z </a:t>
            </a:r>
            <a:r>
              <a:rPr lang="cs-CZ" altLang="cs-CZ" sz="2400" dirty="0" err="1" smtClean="0"/>
              <a:t>pc</a:t>
            </a:r>
            <a:endParaRPr lang="cs-CZ" altLang="cs-CZ" sz="2400" dirty="0" smtClean="0"/>
          </a:p>
          <a:p>
            <a:pPr lvl="1"/>
            <a:r>
              <a:rPr lang="cs-CZ" altLang="cs-CZ" sz="2400" dirty="0" smtClean="0"/>
              <a:t>Nový dokument = nový záznam</a:t>
            </a:r>
          </a:p>
          <a:p>
            <a:pPr lvl="1"/>
            <a:r>
              <a:rPr lang="cs-CZ" altLang="cs-CZ" sz="2400" dirty="0" smtClean="0"/>
              <a:t>V případě potřeby možnost doplnit elektronický podpis</a:t>
            </a:r>
            <a:endParaRPr lang="cs-CZ" altLang="cs-CZ" sz="2400" dirty="0"/>
          </a:p>
          <a:p>
            <a:r>
              <a:rPr lang="cs-CZ" altLang="cs-CZ" sz="2800" dirty="0" smtClean="0"/>
              <a:t>Seznam odborností projektu – žadatel nevyplňuje</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109</a:t>
            </a:fld>
            <a:endParaRPr lang="cs-CZ" dirty="0"/>
          </a:p>
        </p:txBody>
      </p:sp>
    </p:spTree>
    <p:extLst>
      <p:ext uri="{BB962C8B-B14F-4D97-AF65-F5344CB8AC3E}">
        <p14:creationId xmlns:p14="http://schemas.microsoft.com/office/powerpoint/2010/main" val="191633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NEOPRÁVNĚNÍ </a:t>
            </a:r>
            <a:r>
              <a:rPr lang="cs-CZ" dirty="0"/>
              <a:t>ŽADATELÉ A </a:t>
            </a:r>
            <a:r>
              <a:rPr lang="cs-CZ" dirty="0" smtClean="0"/>
              <a:t>PARTNEŘI</a:t>
            </a:r>
            <a:endParaRPr lang="cs-CZ" dirty="0"/>
          </a:p>
        </p:txBody>
      </p:sp>
      <p:sp>
        <p:nvSpPr>
          <p:cNvPr id="3" name="Zástupný symbol pro obsah 2"/>
          <p:cNvSpPr>
            <a:spLocks noGrp="1"/>
          </p:cNvSpPr>
          <p:nvPr>
            <p:ph idx="1"/>
          </p:nvPr>
        </p:nvSpPr>
        <p:spPr/>
        <p:txBody>
          <a:bodyPr/>
          <a:lstStyle/>
          <a:p>
            <a:r>
              <a:rPr lang="cs-CZ" sz="2000" dirty="0" smtClean="0"/>
              <a:t>Oprávněnými žadateli/partnery </a:t>
            </a:r>
            <a:r>
              <a:rPr lang="cs-CZ" sz="2000" b="1" dirty="0" smtClean="0"/>
              <a:t>nejsou:</a:t>
            </a:r>
          </a:p>
          <a:p>
            <a:pPr marL="431800" indent="373063">
              <a:buFont typeface="Courier New" panose="02070309020205020404" pitchFamily="49" charset="0"/>
              <a:buChar char="o"/>
            </a:pPr>
            <a:r>
              <a:rPr lang="cs-CZ" sz="1800" dirty="0" smtClean="0"/>
              <a:t>Organizační složky státu</a:t>
            </a:r>
          </a:p>
          <a:p>
            <a:pPr marL="431800" indent="373063">
              <a:buFont typeface="Courier New" panose="02070309020205020404" pitchFamily="49" charset="0"/>
              <a:buChar char="o"/>
            </a:pPr>
            <a:r>
              <a:rPr lang="cs-CZ" sz="1800" dirty="0" smtClean="0"/>
              <a:t>Kraje a organizace zřizované kraji (mimo škol a školských zařízení)</a:t>
            </a:r>
          </a:p>
          <a:p>
            <a:pPr marL="431800" indent="373063">
              <a:buFont typeface="Courier New" panose="02070309020205020404" pitchFamily="49" charset="0"/>
              <a:buChar char="o"/>
            </a:pPr>
            <a:r>
              <a:rPr lang="cs-CZ" sz="1800" dirty="0" smtClean="0"/>
              <a:t>Nadace a nadační fondy</a:t>
            </a:r>
          </a:p>
          <a:p>
            <a:pPr marL="431800" indent="373063">
              <a:buFont typeface="Courier New" panose="02070309020205020404" pitchFamily="49" charset="0"/>
              <a:buChar char="o"/>
            </a:pPr>
            <a:r>
              <a:rPr lang="cs-CZ" sz="1800" dirty="0" smtClean="0"/>
              <a:t>Agrární, hospodářské a profesní komory</a:t>
            </a:r>
          </a:p>
          <a:p>
            <a:pPr marL="431800" indent="373063">
              <a:buFont typeface="Courier New" panose="02070309020205020404" pitchFamily="49" charset="0"/>
              <a:buChar char="o"/>
            </a:pPr>
            <a:r>
              <a:rPr lang="cs-CZ" sz="1800" dirty="0" smtClean="0"/>
              <a:t>Odborové organizace a organizace zaměstnavatelů</a:t>
            </a: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19122661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ČESTNÉ PROHLÁŠENÍ</a:t>
            </a:r>
            <a:endParaRPr lang="cs-CZ" dirty="0"/>
          </a:p>
        </p:txBody>
      </p:sp>
      <p:pic>
        <p:nvPicPr>
          <p:cNvPr id="7" name="Zástupný symbol pro obsah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381010"/>
            <a:ext cx="8884186" cy="4928309"/>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110</a:t>
            </a:fld>
            <a:endParaRPr lang="cs-CZ" dirty="0"/>
          </a:p>
        </p:txBody>
      </p:sp>
    </p:spTree>
    <p:extLst>
      <p:ext uri="{BB962C8B-B14F-4D97-AF65-F5344CB8AC3E}">
        <p14:creationId xmlns:p14="http://schemas.microsoft.com/office/powerpoint/2010/main" val="11936743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algn="ctr" eaLnBrk="1" hangingPunct="1"/>
            <a:r>
              <a:rPr lang="cs-CZ" altLang="cs-CZ" dirty="0" smtClean="0"/>
              <a:t>Kontrola a finalizace</a:t>
            </a:r>
          </a:p>
        </p:txBody>
      </p:sp>
      <p:sp>
        <p:nvSpPr>
          <p:cNvPr id="3" name="Zástupný symbol pro obsah 2"/>
          <p:cNvSpPr>
            <a:spLocks noGrp="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cs-CZ" dirty="0" smtClean="0"/>
              <a:t>Kontrola = automatické ověření, že vyplněny všechny požadované údaje, všechny červené hlášky nutno odstranit + odkazy na konkrétní záložky</a:t>
            </a:r>
          </a:p>
          <a:p>
            <a:pPr>
              <a:spcAft>
                <a:spcPts val="0"/>
              </a:spcAft>
              <a:buFont typeface="Arial" panose="020B0604020202020204" pitchFamily="34" charset="0"/>
              <a:buChar char="•"/>
              <a:defRPr/>
            </a:pPr>
            <a:r>
              <a:rPr lang="cs-CZ" dirty="0" smtClean="0"/>
              <a:t>automatická kontrola vyplnění povinných údajů v pořádku </a:t>
            </a:r>
            <a:r>
              <a:rPr lang="cs-CZ" altLang="cs-CZ" dirty="0"/>
              <a:t>–&gt; </a:t>
            </a:r>
            <a:r>
              <a:rPr lang="cs-CZ" altLang="cs-CZ" dirty="0" smtClean="0"/>
              <a:t>stiskem tlačítka Finalizace </a:t>
            </a:r>
            <a:r>
              <a:rPr lang="cs-CZ" dirty="0" smtClean="0"/>
              <a:t>uzamčení žádosti pro další editaci + aktivace záložky Podpis žádosti (signatáři)</a:t>
            </a:r>
          </a:p>
          <a:p>
            <a:pPr eaLnBrk="1" fontAlgn="auto" hangingPunct="1">
              <a:spcAft>
                <a:spcPts val="0"/>
              </a:spcAft>
              <a:buFont typeface="Arial" panose="020B0604020202020204" pitchFamily="34" charset="0"/>
              <a:buChar char="•"/>
              <a:defRPr/>
            </a:pPr>
            <a:r>
              <a:rPr lang="cs-CZ" dirty="0" smtClean="0"/>
              <a:t>Dokud není žádost finalizována, lze ji smazat (tlačítko Vymazat žádost)</a:t>
            </a:r>
          </a:p>
          <a:p>
            <a:pPr eaLnBrk="1" fontAlgn="auto" hangingPunct="1">
              <a:spcAft>
                <a:spcPts val="0"/>
              </a:spcAft>
              <a:buFont typeface="Arial" panose="020B0604020202020204" pitchFamily="34" charset="0"/>
              <a:buChar char="•"/>
              <a:defRPr/>
            </a:pPr>
            <a:r>
              <a:rPr lang="cs-CZ" dirty="0" smtClean="0"/>
              <a:t>Storno finalizace (může pouze signatář, nové tlačítko) – dokud nepodepíší všichni signatáři, aby šlo provést potřebné změny =&gt; v krajním případě i možnost vymazat žádost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111</a:t>
            </a:fld>
            <a:endParaRPr lang="cs-CZ" dirty="0"/>
          </a:p>
        </p:txBody>
      </p:sp>
    </p:spTree>
    <p:extLst>
      <p:ext uri="{BB962C8B-B14F-4D97-AF65-F5344CB8AC3E}">
        <p14:creationId xmlns:p14="http://schemas.microsoft.com/office/powerpoint/2010/main" val="71936035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Kontroly</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1196752"/>
            <a:ext cx="8640960" cy="5437244"/>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112</a:t>
            </a:fld>
            <a:endParaRPr lang="cs-CZ" dirty="0"/>
          </a:p>
        </p:txBody>
      </p:sp>
    </p:spTree>
    <p:extLst>
      <p:ext uri="{BB962C8B-B14F-4D97-AF65-F5344CB8AC3E}">
        <p14:creationId xmlns:p14="http://schemas.microsoft.com/office/powerpoint/2010/main" val="13939609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podpis</a:t>
            </a:r>
            <a:endParaRPr lang="cs-CZ" dirty="0"/>
          </a:p>
        </p:txBody>
      </p:sp>
      <p:sp>
        <p:nvSpPr>
          <p:cNvPr id="3" name="Zástupný symbol pro obsah 2"/>
          <p:cNvSpPr>
            <a:spLocks noGrp="1"/>
          </p:cNvSpPr>
          <p:nvPr>
            <p:ph idx="1"/>
          </p:nvPr>
        </p:nvSpPr>
        <p:spPr/>
        <p:txBody>
          <a:bodyPr/>
          <a:lstStyle/>
          <a:p>
            <a:r>
              <a:rPr lang="cs-CZ" dirty="0"/>
              <a:t>Nutný elektronický podpis</a:t>
            </a:r>
          </a:p>
          <a:p>
            <a:r>
              <a:rPr lang="cs-CZ" dirty="0" smtClean="0"/>
              <a:t>Jeden nebo více signatářů (podle toho, jak je vyplněno v žádosti – záložka Identifikace operace)</a:t>
            </a:r>
          </a:p>
          <a:p>
            <a:r>
              <a:rPr lang="cs-CZ" dirty="0"/>
              <a:t>Možné až po úspěšné finalizaci – pak v levém menu zcela dole nově políčko Podpis žádosti</a:t>
            </a:r>
          </a:p>
          <a:p>
            <a:pPr lvl="1"/>
            <a:r>
              <a:rPr lang="cs-CZ" dirty="0" smtClean="0"/>
              <a:t>Stisknout ikonku pečeti </a:t>
            </a:r>
            <a:r>
              <a:rPr lang="cs-CZ" altLang="cs-CZ" dirty="0"/>
              <a:t>–&gt; </a:t>
            </a:r>
            <a:r>
              <a:rPr lang="cs-CZ" altLang="cs-CZ" dirty="0" smtClean="0"/>
              <a:t>vybrat soubor s certifikátem z počítače </a:t>
            </a:r>
            <a:r>
              <a:rPr lang="cs-CZ" altLang="cs-CZ" dirty="0"/>
              <a:t>–&gt; </a:t>
            </a:r>
            <a:r>
              <a:rPr lang="cs-CZ" altLang="cs-CZ" dirty="0" smtClean="0"/>
              <a:t>vložit heslo </a:t>
            </a:r>
            <a:r>
              <a:rPr lang="cs-CZ" altLang="cs-CZ" dirty="0"/>
              <a:t>–&gt; </a:t>
            </a:r>
            <a:r>
              <a:rPr lang="cs-CZ" altLang="cs-CZ" dirty="0" smtClean="0"/>
              <a:t>stisknout zaktivněné tlačítko Dokončit</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113</a:t>
            </a:fld>
            <a:endParaRPr lang="cs-CZ" dirty="0"/>
          </a:p>
        </p:txBody>
      </p:sp>
    </p:spTree>
    <p:extLst>
      <p:ext uri="{BB962C8B-B14F-4D97-AF65-F5344CB8AC3E}">
        <p14:creationId xmlns:p14="http://schemas.microsoft.com/office/powerpoint/2010/main" val="4557515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podpisu</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268760"/>
            <a:ext cx="7632848" cy="5329909"/>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114</a:t>
            </a:fld>
            <a:endParaRPr lang="cs-CZ" dirty="0"/>
          </a:p>
        </p:txBody>
      </p:sp>
    </p:spTree>
    <p:extLst>
      <p:ext uri="{BB962C8B-B14F-4D97-AF65-F5344CB8AC3E}">
        <p14:creationId xmlns:p14="http://schemas.microsoft.com/office/powerpoint/2010/main" val="392311221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algn="ctr" eaLnBrk="1" hangingPunct="1"/>
            <a:r>
              <a:rPr lang="cs-CZ" altLang="cs-CZ" dirty="0" smtClean="0"/>
              <a:t>Podání žádosti</a:t>
            </a:r>
          </a:p>
        </p:txBody>
      </p:sp>
      <p:sp>
        <p:nvSpPr>
          <p:cNvPr id="3" name="Zástupný symbol pro obsah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Char char="•"/>
              <a:defRPr/>
            </a:pPr>
            <a:r>
              <a:rPr lang="cs-CZ" dirty="0" smtClean="0"/>
              <a:t>Automatické</a:t>
            </a:r>
          </a:p>
          <a:p>
            <a:pPr lvl="1" eaLnBrk="1" fontAlgn="auto" hangingPunct="1">
              <a:spcAft>
                <a:spcPts val="0"/>
              </a:spcAft>
              <a:buFont typeface="Arial" panose="020B0604020202020204" pitchFamily="34" charset="0"/>
              <a:buChar char="–"/>
              <a:defRPr/>
            </a:pPr>
            <a:r>
              <a:rPr lang="cs-CZ" dirty="0" smtClean="0"/>
              <a:t>Po podepsání všemi signatáři provede sám systém</a:t>
            </a:r>
          </a:p>
          <a:p>
            <a:pPr eaLnBrk="1" fontAlgn="auto" hangingPunct="1">
              <a:spcAft>
                <a:spcPts val="0"/>
              </a:spcAft>
              <a:buFont typeface="Arial" panose="020B0604020202020204" pitchFamily="34" charset="0"/>
              <a:buChar char="•"/>
              <a:defRPr/>
            </a:pPr>
            <a:r>
              <a:rPr lang="cs-CZ" dirty="0" smtClean="0"/>
              <a:t>Ruční</a:t>
            </a:r>
          </a:p>
          <a:p>
            <a:pPr lvl="1" eaLnBrk="1" fontAlgn="auto" hangingPunct="1">
              <a:spcAft>
                <a:spcPts val="0"/>
              </a:spcAft>
              <a:buFont typeface="Arial" panose="020B0604020202020204" pitchFamily="34" charset="0"/>
              <a:buChar char="–"/>
              <a:defRPr/>
            </a:pPr>
            <a:r>
              <a:rPr lang="cs-CZ" dirty="0" smtClean="0"/>
              <a:t>Nutná aktivita uživatele</a:t>
            </a:r>
          </a:p>
          <a:p>
            <a:pPr lvl="1" eaLnBrk="1" fontAlgn="auto" hangingPunct="1">
              <a:spcAft>
                <a:spcPts val="0"/>
              </a:spcAft>
              <a:buFont typeface="Arial" panose="020B0604020202020204" pitchFamily="34" charset="0"/>
              <a:buChar char="–"/>
              <a:defRPr/>
            </a:pPr>
            <a:r>
              <a:rPr lang="cs-CZ" dirty="0" smtClean="0"/>
              <a:t>v záhlaví nové tlačítko Podání</a:t>
            </a:r>
          </a:p>
          <a:p>
            <a:pPr lvl="1" eaLnBrk="1" fontAlgn="auto" hangingPunct="1">
              <a:spcAft>
                <a:spcPts val="0"/>
              </a:spcAft>
              <a:buFont typeface="Arial" panose="020B0604020202020204" pitchFamily="34" charset="0"/>
              <a:buChar char="–"/>
              <a:defRPr/>
            </a:pPr>
            <a:r>
              <a:rPr lang="cs-CZ" dirty="0" smtClean="0"/>
              <a:t>Při opomenutí nebude žádost odeslána =&gt; ani zařazena do fáze hodnocení</a:t>
            </a:r>
          </a:p>
          <a:p>
            <a:pPr eaLnBrk="1" fontAlgn="auto" hangingPunct="1">
              <a:spcAft>
                <a:spcPts val="0"/>
              </a:spcAft>
              <a:buFont typeface="Arial" panose="020B0604020202020204" pitchFamily="34" charset="0"/>
              <a:buChar char="•"/>
              <a:defRPr/>
            </a:pPr>
            <a:r>
              <a:rPr lang="cs-CZ" dirty="0" smtClean="0"/>
              <a:t>Možnost kontroly na záložce Identifikace operace (stav žádosti: podepsaná X zaregistrovaná)</a:t>
            </a:r>
          </a:p>
          <a:p>
            <a:pPr eaLnBrk="1" fontAlgn="auto" hangingPunct="1">
              <a:spcAft>
                <a:spcPts val="0"/>
              </a:spcAft>
              <a:buFont typeface="Arial" panose="020B0604020202020204" pitchFamily="34" charset="0"/>
              <a:buChar char="•"/>
              <a:defRPr/>
            </a:pPr>
            <a:r>
              <a:rPr lang="cs-CZ" dirty="0" smtClean="0"/>
              <a:t>Podanou žádost již nejde během hodnocení upravovat</a:t>
            </a:r>
          </a:p>
          <a:p>
            <a:pPr lvl="1" eaLnBrk="1" fontAlgn="auto" hangingPunct="1">
              <a:spcAft>
                <a:spcPts val="0"/>
              </a:spcAft>
              <a:buFont typeface="Arial" panose="020B0604020202020204" pitchFamily="34" charset="0"/>
              <a:buChar char="•"/>
              <a:defRPr/>
            </a:pPr>
            <a:r>
              <a:rPr lang="cs-CZ" dirty="0" smtClean="0"/>
              <a:t>výjimkou pokud žadatel vyzván, aby napravil formální nedostatky, pak zasahuje pouze do této konkrétní části</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115</a:t>
            </a:fld>
            <a:endParaRPr lang="cs-CZ" dirty="0"/>
          </a:p>
        </p:txBody>
      </p:sp>
    </p:spTree>
    <p:extLst>
      <p:ext uri="{BB962C8B-B14F-4D97-AF65-F5344CB8AC3E}">
        <p14:creationId xmlns:p14="http://schemas.microsoft.com/office/powerpoint/2010/main" val="73217345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544" y="1556792"/>
            <a:ext cx="8136904" cy="4752528"/>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6" name="object 6"/>
          <p:cNvSpPr txBox="1">
            <a:spLocks noGrp="1"/>
          </p:cNvSpPr>
          <p:nvPr>
            <p:ph type="title"/>
          </p:nvPr>
        </p:nvSpPr>
        <p:spPr>
          <a:xfrm>
            <a:off x="946150" y="302895"/>
            <a:ext cx="7252334" cy="466090"/>
          </a:xfrm>
          <a:prstGeom prst="rect">
            <a:avLst/>
          </a:prstGeom>
        </p:spPr>
        <p:txBody>
          <a:bodyPr vert="horz" wrap="square" lIns="0" tIns="0" rIns="0" bIns="0" rtlCol="0">
            <a:spAutoFit/>
          </a:bodyPr>
          <a:lstStyle/>
          <a:p>
            <a:pPr marL="12700">
              <a:lnSpc>
                <a:spcPct val="100000"/>
              </a:lnSpc>
            </a:pPr>
            <a:r>
              <a:rPr spc="5" dirty="0"/>
              <a:t>ZÁVĚREČNÉ </a:t>
            </a:r>
            <a:r>
              <a:rPr dirty="0"/>
              <a:t>SHRNUTÍ A</a:t>
            </a:r>
            <a:r>
              <a:rPr spc="-165" dirty="0"/>
              <a:t> </a:t>
            </a:r>
            <a:r>
              <a:rPr spc="5" dirty="0"/>
              <a:t>DOPORUČENÍ</a:t>
            </a:r>
          </a:p>
        </p:txBody>
      </p:sp>
      <p:sp>
        <p:nvSpPr>
          <p:cNvPr id="7" name="object 7"/>
          <p:cNvSpPr txBox="1"/>
          <p:nvPr/>
        </p:nvSpPr>
        <p:spPr>
          <a:xfrm>
            <a:off x="2816479" y="2298953"/>
            <a:ext cx="3510279" cy="375920"/>
          </a:xfrm>
          <a:prstGeom prst="rect">
            <a:avLst/>
          </a:prstGeom>
        </p:spPr>
        <p:txBody>
          <a:bodyPr vert="horz" wrap="square" lIns="0" tIns="0" rIns="0" bIns="0" rtlCol="0">
            <a:spAutoFit/>
          </a:bodyPr>
          <a:lstStyle/>
          <a:p>
            <a:pPr marL="12700">
              <a:lnSpc>
                <a:spcPct val="100000"/>
              </a:lnSpc>
            </a:pPr>
            <a:r>
              <a:rPr sz="2400" spc="-20" dirty="0">
                <a:solidFill>
                  <a:srgbClr val="08498A"/>
                </a:solidFill>
                <a:latin typeface="Arial"/>
                <a:cs typeface="Arial"/>
              </a:rPr>
              <a:t>Prostor </a:t>
            </a:r>
            <a:r>
              <a:rPr sz="2400" spc="-15" dirty="0">
                <a:solidFill>
                  <a:srgbClr val="08498A"/>
                </a:solidFill>
                <a:latin typeface="Arial"/>
                <a:cs typeface="Arial"/>
              </a:rPr>
              <a:t>pro </a:t>
            </a:r>
            <a:r>
              <a:rPr sz="2400" spc="-35" dirty="0">
                <a:solidFill>
                  <a:srgbClr val="08498A"/>
                </a:solidFill>
                <a:latin typeface="Arial"/>
                <a:cs typeface="Arial"/>
              </a:rPr>
              <a:t>vaše</a:t>
            </a:r>
            <a:r>
              <a:rPr sz="2400" spc="270" dirty="0">
                <a:solidFill>
                  <a:srgbClr val="08498A"/>
                </a:solidFill>
                <a:latin typeface="Arial"/>
                <a:cs typeface="Arial"/>
              </a:rPr>
              <a:t> </a:t>
            </a:r>
            <a:r>
              <a:rPr sz="2400" spc="-50" dirty="0">
                <a:solidFill>
                  <a:srgbClr val="08498A"/>
                </a:solidFill>
                <a:latin typeface="Arial"/>
                <a:cs typeface="Arial"/>
              </a:rPr>
              <a:t>dotazy…</a:t>
            </a:r>
            <a:endParaRPr sz="2400">
              <a:latin typeface="Arial"/>
              <a:cs typeface="Arial"/>
            </a:endParaRPr>
          </a:p>
        </p:txBody>
      </p:sp>
      <p:sp>
        <p:nvSpPr>
          <p:cNvPr id="8" name="object 8"/>
          <p:cNvSpPr txBox="1"/>
          <p:nvPr/>
        </p:nvSpPr>
        <p:spPr>
          <a:xfrm>
            <a:off x="2921635" y="3862958"/>
            <a:ext cx="3285490" cy="375920"/>
          </a:xfrm>
          <a:prstGeom prst="rect">
            <a:avLst/>
          </a:prstGeom>
        </p:spPr>
        <p:txBody>
          <a:bodyPr vert="horz" wrap="square" lIns="0" tIns="0" rIns="0" bIns="0" rtlCol="0">
            <a:spAutoFit/>
          </a:bodyPr>
          <a:lstStyle/>
          <a:p>
            <a:pPr marL="12700">
              <a:lnSpc>
                <a:spcPct val="100000"/>
              </a:lnSpc>
            </a:pPr>
            <a:r>
              <a:rPr sz="2400" spc="-15" dirty="0">
                <a:solidFill>
                  <a:srgbClr val="08498A"/>
                </a:solidFill>
                <a:latin typeface="Arial"/>
                <a:cs typeface="Arial"/>
              </a:rPr>
              <a:t>Děkujeme </a:t>
            </a:r>
            <a:r>
              <a:rPr sz="2400" spc="-40" dirty="0">
                <a:solidFill>
                  <a:srgbClr val="08498A"/>
                </a:solidFill>
                <a:latin typeface="Arial"/>
                <a:cs typeface="Arial"/>
              </a:rPr>
              <a:t>za</a:t>
            </a:r>
            <a:r>
              <a:rPr sz="2400" spc="170" dirty="0">
                <a:solidFill>
                  <a:srgbClr val="08498A"/>
                </a:solidFill>
                <a:latin typeface="Arial"/>
                <a:cs typeface="Arial"/>
              </a:rPr>
              <a:t> </a:t>
            </a:r>
            <a:r>
              <a:rPr sz="2400" spc="-30" dirty="0">
                <a:solidFill>
                  <a:srgbClr val="08498A"/>
                </a:solidFill>
                <a:latin typeface="Arial"/>
                <a:cs typeface="Arial"/>
              </a:rPr>
              <a:t>pozornost!</a:t>
            </a:r>
            <a:endParaRPr sz="2400">
              <a:latin typeface="Arial"/>
              <a:cs typeface="Arial"/>
            </a:endParaRPr>
          </a:p>
        </p:txBody>
      </p:sp>
      <p:sp>
        <p:nvSpPr>
          <p:cNvPr id="10" name="Zástupný symbol pro číslo snímku 9"/>
          <p:cNvSpPr>
            <a:spLocks noGrp="1"/>
          </p:cNvSpPr>
          <p:nvPr>
            <p:ph type="sldNum" sz="quarter" idx="12"/>
          </p:nvPr>
        </p:nvSpPr>
        <p:spPr/>
        <p:txBody>
          <a:bodyPr/>
          <a:lstStyle/>
          <a:p>
            <a:fld id="{479BF083-4774-43B1-9AB0-5CC1AC5DD8EE}" type="slidenum">
              <a:rPr lang="cs-CZ" smtClean="0"/>
              <a:pPr/>
              <a:t>116</a:t>
            </a:fld>
            <a:endParaRPr lang="cs-CZ" dirty="0"/>
          </a:p>
        </p:txBody>
      </p:sp>
    </p:spTree>
    <p:extLst>
      <p:ext uri="{BB962C8B-B14F-4D97-AF65-F5344CB8AC3E}">
        <p14:creationId xmlns:p14="http://schemas.microsoft.com/office/powerpoint/2010/main" val="3238900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pc="10" dirty="0"/>
              <a:t>VĚCNÉ </a:t>
            </a:r>
            <a:r>
              <a:rPr lang="cs-CZ" spc="-20" dirty="0"/>
              <a:t>ZAMĚŘENÍ </a:t>
            </a:r>
            <a:r>
              <a:rPr lang="cs-CZ" spc="-5" dirty="0"/>
              <a:t>VÝZVY/PROJEKTU</a:t>
            </a:r>
            <a:r>
              <a:rPr lang="cs-CZ" spc="55" dirty="0"/>
              <a:t> </a:t>
            </a:r>
            <a:r>
              <a:rPr lang="cs-CZ" dirty="0"/>
              <a:t>1</a:t>
            </a:r>
          </a:p>
        </p:txBody>
      </p:sp>
      <p:sp>
        <p:nvSpPr>
          <p:cNvPr id="3" name="Zástupný symbol pro obsah 2"/>
          <p:cNvSpPr>
            <a:spLocks noGrp="1"/>
          </p:cNvSpPr>
          <p:nvPr>
            <p:ph idx="1"/>
          </p:nvPr>
        </p:nvSpPr>
        <p:spPr/>
        <p:txBody>
          <a:bodyPr/>
          <a:lstStyle/>
          <a:p>
            <a:pPr marL="441325" indent="-428625">
              <a:lnSpc>
                <a:spcPct val="100000"/>
              </a:lnSpc>
              <a:buClr>
                <a:srgbClr val="5FBAF5"/>
              </a:buClr>
              <a:buFont typeface="Wingdings"/>
              <a:buChar char=""/>
              <a:tabLst>
                <a:tab pos="441325" algn="l"/>
                <a:tab pos="441959" algn="l"/>
              </a:tabLst>
            </a:pPr>
            <a:r>
              <a:rPr lang="cs-CZ" sz="2000" spc="-15" dirty="0">
                <a:solidFill>
                  <a:srgbClr val="08498A"/>
                </a:solidFill>
                <a:cs typeface="Arial"/>
              </a:rPr>
              <a:t>Výzva </a:t>
            </a:r>
            <a:r>
              <a:rPr lang="cs-CZ" sz="2000" spc="10" dirty="0">
                <a:solidFill>
                  <a:srgbClr val="08498A"/>
                </a:solidFill>
                <a:cs typeface="Arial"/>
              </a:rPr>
              <a:t>stanovuje </a:t>
            </a:r>
            <a:r>
              <a:rPr lang="cs-CZ" sz="2000" spc="5" dirty="0">
                <a:solidFill>
                  <a:srgbClr val="08498A"/>
                </a:solidFill>
                <a:cs typeface="Arial"/>
              </a:rPr>
              <a:t>podporované </a:t>
            </a:r>
            <a:r>
              <a:rPr lang="cs-CZ" sz="2000" spc="15" dirty="0">
                <a:solidFill>
                  <a:srgbClr val="08498A"/>
                </a:solidFill>
                <a:cs typeface="Arial"/>
              </a:rPr>
              <a:t>aktivity a</a:t>
            </a:r>
            <a:r>
              <a:rPr lang="cs-CZ" sz="2000" spc="-345" dirty="0">
                <a:solidFill>
                  <a:srgbClr val="08498A"/>
                </a:solidFill>
                <a:cs typeface="Arial"/>
              </a:rPr>
              <a:t> </a:t>
            </a:r>
            <a:r>
              <a:rPr lang="cs-CZ" sz="2000" spc="-10" dirty="0">
                <a:solidFill>
                  <a:srgbClr val="08498A"/>
                </a:solidFill>
                <a:cs typeface="Arial"/>
              </a:rPr>
              <a:t>cílové </a:t>
            </a:r>
            <a:r>
              <a:rPr lang="cs-CZ" sz="2000" spc="20" dirty="0">
                <a:solidFill>
                  <a:srgbClr val="08498A"/>
                </a:solidFill>
                <a:cs typeface="Arial"/>
              </a:rPr>
              <a:t>skupiny</a:t>
            </a:r>
            <a:endParaRPr lang="cs-CZ" sz="2000" dirty="0">
              <a:cs typeface="Arial"/>
            </a:endParaRPr>
          </a:p>
          <a:p>
            <a:pPr marL="927735" marR="5080" lvl="1" indent="-467359" algn="just">
              <a:lnSpc>
                <a:spcPct val="150700"/>
              </a:lnSpc>
              <a:spcBef>
                <a:spcPts val="1435"/>
              </a:spcBef>
              <a:buClr>
                <a:srgbClr val="5FBAF5"/>
              </a:buClr>
              <a:buSzPct val="77777"/>
              <a:buFont typeface="Wingdings"/>
              <a:buChar char=""/>
              <a:tabLst>
                <a:tab pos="928369" algn="l"/>
              </a:tabLst>
            </a:pPr>
            <a:r>
              <a:rPr lang="cs-CZ" sz="1800" b="1" dirty="0">
                <a:solidFill>
                  <a:srgbClr val="08498A"/>
                </a:solidFill>
                <a:cs typeface="Arial"/>
              </a:rPr>
              <a:t>cíle </a:t>
            </a:r>
            <a:r>
              <a:rPr lang="cs-CZ" sz="1800" b="1" spc="-20" dirty="0">
                <a:solidFill>
                  <a:srgbClr val="08498A"/>
                </a:solidFill>
                <a:cs typeface="Arial"/>
              </a:rPr>
              <a:t>výzvy </a:t>
            </a:r>
            <a:r>
              <a:rPr lang="cs-CZ" sz="1800" b="1" dirty="0">
                <a:solidFill>
                  <a:srgbClr val="08498A"/>
                </a:solidFill>
                <a:cs typeface="Arial"/>
              </a:rPr>
              <a:t>≠ cíle </a:t>
            </a:r>
            <a:r>
              <a:rPr lang="cs-CZ" sz="1800" b="1" spc="-15" dirty="0">
                <a:solidFill>
                  <a:srgbClr val="08498A"/>
                </a:solidFill>
                <a:cs typeface="Arial"/>
              </a:rPr>
              <a:t>projektu </a:t>
            </a:r>
            <a:r>
              <a:rPr lang="cs-CZ" sz="1800" dirty="0">
                <a:solidFill>
                  <a:srgbClr val="08498A"/>
                </a:solidFill>
                <a:cs typeface="Arial"/>
              </a:rPr>
              <a:t>- </a:t>
            </a:r>
            <a:r>
              <a:rPr lang="cs-CZ" sz="1800" spc="-15" dirty="0">
                <a:solidFill>
                  <a:srgbClr val="08498A"/>
                </a:solidFill>
                <a:cs typeface="Arial"/>
              </a:rPr>
              <a:t>žadatel </a:t>
            </a:r>
            <a:r>
              <a:rPr lang="cs-CZ" sz="1800" spc="20" dirty="0">
                <a:solidFill>
                  <a:srgbClr val="08498A"/>
                </a:solidFill>
                <a:cs typeface="Arial"/>
              </a:rPr>
              <a:t>by </a:t>
            </a:r>
            <a:r>
              <a:rPr lang="cs-CZ" sz="1800" spc="-35" dirty="0">
                <a:solidFill>
                  <a:srgbClr val="08498A"/>
                </a:solidFill>
                <a:cs typeface="Arial"/>
              </a:rPr>
              <a:t>měl </a:t>
            </a:r>
            <a:r>
              <a:rPr lang="cs-CZ" sz="1800" spc="20" dirty="0">
                <a:solidFill>
                  <a:srgbClr val="08498A"/>
                </a:solidFill>
                <a:cs typeface="Arial"/>
              </a:rPr>
              <a:t>do </a:t>
            </a:r>
            <a:r>
              <a:rPr lang="cs-CZ" sz="1800" spc="-15" dirty="0">
                <a:solidFill>
                  <a:srgbClr val="08498A"/>
                </a:solidFill>
                <a:cs typeface="Arial"/>
              </a:rPr>
              <a:t>svého </a:t>
            </a:r>
            <a:r>
              <a:rPr lang="cs-CZ" sz="1800" spc="-5" dirty="0">
                <a:solidFill>
                  <a:srgbClr val="08498A"/>
                </a:solidFill>
                <a:cs typeface="Arial"/>
              </a:rPr>
              <a:t>projektu </a:t>
            </a:r>
            <a:r>
              <a:rPr lang="cs-CZ" sz="1800" spc="-10" dirty="0">
                <a:solidFill>
                  <a:srgbClr val="08498A"/>
                </a:solidFill>
                <a:cs typeface="Arial"/>
              </a:rPr>
              <a:t>vybrat  </a:t>
            </a:r>
            <a:r>
              <a:rPr lang="cs-CZ" sz="1800" spc="10" dirty="0">
                <a:solidFill>
                  <a:srgbClr val="08498A"/>
                </a:solidFill>
                <a:cs typeface="Arial"/>
              </a:rPr>
              <a:t>pouze </a:t>
            </a:r>
            <a:r>
              <a:rPr lang="cs-CZ" sz="1800" spc="-20" dirty="0">
                <a:solidFill>
                  <a:srgbClr val="08498A"/>
                </a:solidFill>
                <a:cs typeface="Arial"/>
              </a:rPr>
              <a:t>takové </a:t>
            </a:r>
            <a:r>
              <a:rPr lang="cs-CZ" sz="1800" b="1" spc="-10" dirty="0">
                <a:solidFill>
                  <a:srgbClr val="08498A"/>
                </a:solidFill>
                <a:cs typeface="Arial"/>
              </a:rPr>
              <a:t>aktivity</a:t>
            </a:r>
            <a:r>
              <a:rPr lang="cs-CZ" sz="1800" spc="-10" dirty="0">
                <a:solidFill>
                  <a:srgbClr val="08498A"/>
                </a:solidFill>
                <a:cs typeface="Arial"/>
              </a:rPr>
              <a:t>, </a:t>
            </a:r>
            <a:r>
              <a:rPr lang="cs-CZ" sz="1800" spc="-5" dirty="0">
                <a:solidFill>
                  <a:srgbClr val="08498A"/>
                </a:solidFill>
                <a:cs typeface="Arial"/>
              </a:rPr>
              <a:t>které </a:t>
            </a:r>
            <a:r>
              <a:rPr lang="cs-CZ" sz="1800" dirty="0">
                <a:solidFill>
                  <a:srgbClr val="08498A"/>
                </a:solidFill>
                <a:cs typeface="Arial"/>
              </a:rPr>
              <a:t>jsou účelné </a:t>
            </a:r>
            <a:r>
              <a:rPr lang="cs-CZ" sz="1800" spc="-5" dirty="0">
                <a:solidFill>
                  <a:srgbClr val="08498A"/>
                </a:solidFill>
                <a:cs typeface="Arial"/>
              </a:rPr>
              <a:t>a </a:t>
            </a:r>
            <a:r>
              <a:rPr lang="cs-CZ" sz="1800" dirty="0">
                <a:solidFill>
                  <a:srgbClr val="08498A"/>
                </a:solidFill>
                <a:cs typeface="Arial"/>
              </a:rPr>
              <a:t>logicky </a:t>
            </a:r>
            <a:r>
              <a:rPr lang="cs-CZ" sz="1800" spc="-10" dirty="0">
                <a:solidFill>
                  <a:srgbClr val="08498A"/>
                </a:solidFill>
                <a:cs typeface="Arial"/>
              </a:rPr>
              <a:t>provázané </a:t>
            </a:r>
            <a:r>
              <a:rPr lang="cs-CZ" sz="1800" spc="-5" dirty="0">
                <a:solidFill>
                  <a:srgbClr val="08498A"/>
                </a:solidFill>
                <a:cs typeface="Arial"/>
              </a:rPr>
              <a:t>ve  </a:t>
            </a:r>
            <a:r>
              <a:rPr lang="cs-CZ" sz="1800" spc="-10" dirty="0">
                <a:solidFill>
                  <a:srgbClr val="08498A"/>
                </a:solidFill>
                <a:cs typeface="Arial"/>
              </a:rPr>
              <a:t>vztahu </a:t>
            </a:r>
            <a:r>
              <a:rPr lang="cs-CZ" sz="1800" spc="-5" dirty="0">
                <a:solidFill>
                  <a:srgbClr val="08498A"/>
                </a:solidFill>
                <a:cs typeface="Arial"/>
              </a:rPr>
              <a:t>ke </a:t>
            </a:r>
            <a:r>
              <a:rPr lang="cs-CZ" sz="1800" spc="-15" dirty="0">
                <a:solidFill>
                  <a:srgbClr val="08498A"/>
                </a:solidFill>
                <a:cs typeface="Arial"/>
              </a:rPr>
              <a:t>stanovenému </a:t>
            </a:r>
            <a:r>
              <a:rPr lang="cs-CZ" sz="1800" spc="-5" dirty="0">
                <a:solidFill>
                  <a:srgbClr val="08498A"/>
                </a:solidFill>
                <a:cs typeface="Arial"/>
              </a:rPr>
              <a:t>cíli projektu </a:t>
            </a:r>
            <a:r>
              <a:rPr lang="cs-CZ" sz="1800" dirty="0">
                <a:solidFill>
                  <a:srgbClr val="08498A"/>
                </a:solidFill>
                <a:cs typeface="Arial"/>
              </a:rPr>
              <a:t>a mají </a:t>
            </a:r>
            <a:r>
              <a:rPr lang="cs-CZ" sz="1800" spc="-10" dirty="0">
                <a:solidFill>
                  <a:srgbClr val="08498A"/>
                </a:solidFill>
                <a:cs typeface="Arial"/>
              </a:rPr>
              <a:t>jasnou </a:t>
            </a:r>
            <a:r>
              <a:rPr lang="cs-CZ" sz="1800" spc="-15" dirty="0">
                <a:solidFill>
                  <a:srgbClr val="08498A"/>
                </a:solidFill>
                <a:cs typeface="Arial"/>
              </a:rPr>
              <a:t>vazbu </a:t>
            </a:r>
            <a:r>
              <a:rPr lang="cs-CZ" sz="1800" spc="20" dirty="0">
                <a:solidFill>
                  <a:srgbClr val="08498A"/>
                </a:solidFill>
                <a:cs typeface="Arial"/>
              </a:rPr>
              <a:t>na </a:t>
            </a:r>
            <a:r>
              <a:rPr lang="cs-CZ" sz="1800" spc="-5" dirty="0">
                <a:solidFill>
                  <a:srgbClr val="08498A"/>
                </a:solidFill>
                <a:cs typeface="Arial"/>
              </a:rPr>
              <a:t>potřeby  </a:t>
            </a:r>
            <a:r>
              <a:rPr lang="cs-CZ" sz="1800" spc="-10" dirty="0">
                <a:solidFill>
                  <a:srgbClr val="08498A"/>
                </a:solidFill>
                <a:cs typeface="Arial"/>
              </a:rPr>
              <a:t>zvolené </a:t>
            </a:r>
            <a:r>
              <a:rPr lang="cs-CZ" sz="1800" b="1" dirty="0">
                <a:solidFill>
                  <a:srgbClr val="08498A"/>
                </a:solidFill>
                <a:cs typeface="Arial"/>
              </a:rPr>
              <a:t>cílové skupiny</a:t>
            </a:r>
            <a:r>
              <a:rPr lang="cs-CZ" sz="1800" b="1" spc="-70" dirty="0">
                <a:solidFill>
                  <a:srgbClr val="08498A"/>
                </a:solidFill>
                <a:cs typeface="Arial"/>
              </a:rPr>
              <a:t> </a:t>
            </a:r>
            <a:r>
              <a:rPr lang="cs-CZ" sz="1800" spc="5" dirty="0">
                <a:solidFill>
                  <a:srgbClr val="08498A"/>
                </a:solidFill>
                <a:cs typeface="Arial"/>
              </a:rPr>
              <a:t>projektu</a:t>
            </a:r>
            <a:endParaRPr lang="cs-CZ" sz="1800" dirty="0">
              <a:cs typeface="Arial"/>
            </a:endParaRPr>
          </a:p>
          <a:p>
            <a:pPr lvl="1">
              <a:lnSpc>
                <a:spcPct val="100000"/>
              </a:lnSpc>
              <a:spcBef>
                <a:spcPts val="15"/>
              </a:spcBef>
              <a:buClr>
                <a:srgbClr val="5FBAF5"/>
              </a:buClr>
              <a:buFont typeface="Wingdings"/>
              <a:buChar char=""/>
            </a:pPr>
            <a:endParaRPr lang="cs-CZ" sz="1750" dirty="0">
              <a:latin typeface="Times New Roman"/>
              <a:cs typeface="Times New Roman"/>
            </a:endParaRPr>
          </a:p>
          <a:p>
            <a:pPr marL="927735" marR="10160" lvl="1" indent="-467359" algn="just">
              <a:lnSpc>
                <a:spcPct val="149500"/>
              </a:lnSpc>
              <a:buClr>
                <a:srgbClr val="5FBAF5"/>
              </a:buClr>
              <a:buSzPct val="77777"/>
              <a:buFont typeface="Wingdings"/>
              <a:buChar char=""/>
              <a:tabLst>
                <a:tab pos="928369" algn="l"/>
              </a:tabLst>
            </a:pPr>
            <a:r>
              <a:rPr lang="cs-CZ" sz="1800" spc="-10" dirty="0">
                <a:solidFill>
                  <a:srgbClr val="08498A"/>
                </a:solidFill>
                <a:cs typeface="Arial"/>
              </a:rPr>
              <a:t>aktivity </a:t>
            </a:r>
            <a:r>
              <a:rPr lang="cs-CZ" sz="1800" spc="-5" dirty="0">
                <a:solidFill>
                  <a:srgbClr val="08498A"/>
                </a:solidFill>
                <a:cs typeface="Arial"/>
              </a:rPr>
              <a:t>projektu </a:t>
            </a:r>
            <a:r>
              <a:rPr lang="cs-CZ" sz="1800" spc="10" dirty="0">
                <a:solidFill>
                  <a:srgbClr val="08466C"/>
                </a:solidFill>
                <a:cs typeface="Arial"/>
              </a:rPr>
              <a:t>musí </a:t>
            </a:r>
            <a:r>
              <a:rPr lang="cs-CZ" sz="1800" spc="-10" dirty="0">
                <a:solidFill>
                  <a:srgbClr val="08466C"/>
                </a:solidFill>
                <a:cs typeface="Arial"/>
              </a:rPr>
              <a:t>vždy </a:t>
            </a:r>
            <a:r>
              <a:rPr lang="cs-CZ" sz="1800" spc="-25" dirty="0">
                <a:solidFill>
                  <a:srgbClr val="08466C"/>
                </a:solidFill>
                <a:cs typeface="Arial"/>
              </a:rPr>
              <a:t>směřovat </a:t>
            </a:r>
            <a:r>
              <a:rPr lang="cs-CZ" sz="1800" dirty="0">
                <a:solidFill>
                  <a:srgbClr val="08466C"/>
                </a:solidFill>
                <a:cs typeface="Arial"/>
              </a:rPr>
              <a:t>k </a:t>
            </a:r>
            <a:r>
              <a:rPr lang="cs-CZ" sz="1800" dirty="0">
                <a:solidFill>
                  <a:srgbClr val="08498A"/>
                </a:solidFill>
                <a:cs typeface="Arial"/>
              </a:rPr>
              <a:t>zaměstnání </a:t>
            </a:r>
            <a:r>
              <a:rPr lang="cs-CZ" sz="1800" spc="-15" dirty="0">
                <a:solidFill>
                  <a:srgbClr val="08498A"/>
                </a:solidFill>
                <a:cs typeface="Arial"/>
              </a:rPr>
              <a:t>osob </a:t>
            </a:r>
            <a:r>
              <a:rPr lang="cs-CZ" sz="1800" dirty="0">
                <a:solidFill>
                  <a:srgbClr val="08498A"/>
                </a:solidFill>
                <a:cs typeface="Arial"/>
              </a:rPr>
              <a:t>z </a:t>
            </a:r>
            <a:r>
              <a:rPr lang="cs-CZ" sz="1800" spc="-20" dirty="0">
                <a:solidFill>
                  <a:srgbClr val="08498A"/>
                </a:solidFill>
                <a:cs typeface="Arial"/>
              </a:rPr>
              <a:t>cílové  </a:t>
            </a:r>
            <a:r>
              <a:rPr lang="cs-CZ" sz="1800" spc="15" dirty="0">
                <a:solidFill>
                  <a:srgbClr val="08498A"/>
                </a:solidFill>
                <a:cs typeface="Arial"/>
              </a:rPr>
              <a:t>skupiny </a:t>
            </a:r>
            <a:r>
              <a:rPr lang="cs-CZ" sz="1800" spc="-5" dirty="0">
                <a:solidFill>
                  <a:srgbClr val="08498A"/>
                </a:solidFill>
                <a:cs typeface="Arial"/>
              </a:rPr>
              <a:t>(osoby </a:t>
            </a:r>
            <a:r>
              <a:rPr lang="cs-CZ" sz="1800" dirty="0">
                <a:solidFill>
                  <a:srgbClr val="08498A"/>
                </a:solidFill>
                <a:cs typeface="Arial"/>
              </a:rPr>
              <a:t>nezaměstnané </a:t>
            </a:r>
            <a:r>
              <a:rPr lang="cs-CZ" sz="1800" spc="-5" dirty="0">
                <a:solidFill>
                  <a:srgbClr val="08498A"/>
                </a:solidFill>
                <a:cs typeface="Arial"/>
              </a:rPr>
              <a:t>či</a:t>
            </a:r>
            <a:r>
              <a:rPr lang="cs-CZ" sz="1800" spc="-145" dirty="0">
                <a:solidFill>
                  <a:srgbClr val="08498A"/>
                </a:solidFill>
                <a:cs typeface="Arial"/>
              </a:rPr>
              <a:t> </a:t>
            </a:r>
            <a:r>
              <a:rPr lang="cs-CZ" sz="1800" spc="-15" dirty="0">
                <a:solidFill>
                  <a:srgbClr val="08498A"/>
                </a:solidFill>
                <a:cs typeface="Arial"/>
              </a:rPr>
              <a:t>neaktivní)</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12</a:t>
            </a:fld>
            <a:endParaRPr lang="cs-CZ" dirty="0"/>
          </a:p>
        </p:txBody>
      </p:sp>
    </p:spTree>
    <p:extLst>
      <p:ext uri="{BB962C8B-B14F-4D97-AF65-F5344CB8AC3E}">
        <p14:creationId xmlns:p14="http://schemas.microsoft.com/office/powerpoint/2010/main" val="246980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VĚCNÉ ZAMĚŘENÍ výzvy/PROJEKTU</a:t>
            </a:r>
            <a:endParaRPr lang="cs-CZ" dirty="0"/>
          </a:p>
        </p:txBody>
      </p:sp>
      <p:sp>
        <p:nvSpPr>
          <p:cNvPr id="3" name="Zástupný symbol pro obsah 2"/>
          <p:cNvSpPr>
            <a:spLocks noGrp="1"/>
          </p:cNvSpPr>
          <p:nvPr>
            <p:ph idx="1"/>
          </p:nvPr>
        </p:nvSpPr>
        <p:spPr/>
        <p:txBody>
          <a:bodyPr/>
          <a:lstStyle/>
          <a:p>
            <a:r>
              <a:rPr lang="cs-CZ" sz="2000" dirty="0" smtClean="0"/>
              <a:t>Žadatel v žádosti specifikuje:</a:t>
            </a:r>
          </a:p>
          <a:p>
            <a:pPr marL="1020444">
              <a:lnSpc>
                <a:spcPct val="100000"/>
              </a:lnSpc>
            </a:pPr>
            <a:r>
              <a:rPr lang="cs-CZ" sz="1800" u="heavy" spc="5" dirty="0"/>
              <a:t>jaký/čí </a:t>
            </a:r>
            <a:r>
              <a:rPr lang="cs-CZ" sz="1800" u="heavy" spc="-5" dirty="0"/>
              <a:t>problém </a:t>
            </a:r>
            <a:r>
              <a:rPr lang="cs-CZ" sz="1800" u="heavy" dirty="0"/>
              <a:t>projekt </a:t>
            </a:r>
            <a:r>
              <a:rPr lang="cs-CZ" sz="1800" u="heavy" spc="-20" dirty="0"/>
              <a:t>řeší</a:t>
            </a:r>
            <a:r>
              <a:rPr lang="cs-CZ" sz="1800" spc="-20" dirty="0"/>
              <a:t>, </a:t>
            </a:r>
            <a:r>
              <a:rPr lang="cs-CZ" sz="1800" dirty="0"/>
              <a:t>jaký </a:t>
            </a:r>
            <a:r>
              <a:rPr lang="cs-CZ" sz="1800" spc="20" dirty="0"/>
              <a:t>je </a:t>
            </a:r>
            <a:r>
              <a:rPr lang="cs-CZ" sz="1800" dirty="0"/>
              <a:t>současný </a:t>
            </a:r>
            <a:r>
              <a:rPr lang="cs-CZ" sz="1800" spc="-5" dirty="0"/>
              <a:t>stav daného </a:t>
            </a:r>
            <a:r>
              <a:rPr lang="cs-CZ" sz="1800" spc="-5" dirty="0" smtClean="0"/>
              <a:t>problému, </a:t>
            </a:r>
            <a:r>
              <a:rPr lang="cs-CZ" sz="1800" spc="160" dirty="0" smtClean="0"/>
              <a:t> </a:t>
            </a:r>
            <a:r>
              <a:rPr lang="cs-CZ" sz="1800" b="1" dirty="0" smtClean="0">
                <a:cs typeface="Arial"/>
              </a:rPr>
              <a:t>proč </a:t>
            </a:r>
            <a:r>
              <a:rPr lang="cs-CZ" sz="1800" b="1" spc="-20" dirty="0">
                <a:cs typeface="Arial"/>
              </a:rPr>
              <a:t>má </a:t>
            </a:r>
            <a:r>
              <a:rPr lang="cs-CZ" sz="1800" b="1" spc="-5" dirty="0">
                <a:cs typeface="Arial"/>
              </a:rPr>
              <a:t>být projekt</a:t>
            </a:r>
            <a:r>
              <a:rPr lang="cs-CZ" sz="1800" b="1" spc="-50" dirty="0">
                <a:cs typeface="Arial"/>
              </a:rPr>
              <a:t> </a:t>
            </a:r>
            <a:r>
              <a:rPr lang="cs-CZ" sz="1800" b="1" spc="-10" dirty="0" smtClean="0">
                <a:cs typeface="Arial"/>
              </a:rPr>
              <a:t>realizován, na jakou CS se zaměřuje</a:t>
            </a:r>
            <a:endParaRPr lang="cs-CZ" sz="1800" b="1" spc="-10" dirty="0">
              <a:cs typeface="Arial"/>
            </a:endParaRPr>
          </a:p>
          <a:p>
            <a:pPr marL="1020444" marR="11430">
              <a:lnSpc>
                <a:spcPct val="149400"/>
              </a:lnSpc>
            </a:pPr>
            <a:r>
              <a:rPr lang="cs-CZ" sz="1800" u="heavy" spc="-5" dirty="0"/>
              <a:t>co </a:t>
            </a:r>
            <a:r>
              <a:rPr lang="cs-CZ" sz="1800" u="heavy" spc="20" dirty="0"/>
              <a:t>je </a:t>
            </a:r>
            <a:r>
              <a:rPr lang="cs-CZ" sz="1800" u="heavy" spc="-10" dirty="0"/>
              <a:t>cílem </a:t>
            </a:r>
            <a:r>
              <a:rPr lang="cs-CZ" sz="1800" u="heavy" spc="-5" dirty="0"/>
              <a:t>projektu </a:t>
            </a:r>
            <a:r>
              <a:rPr lang="cs-CZ" sz="1800" dirty="0"/>
              <a:t>– jakým </a:t>
            </a:r>
            <a:r>
              <a:rPr lang="cs-CZ" sz="1800" spc="-10" dirty="0"/>
              <a:t>způsobem </a:t>
            </a:r>
            <a:r>
              <a:rPr lang="cs-CZ" sz="1800" spc="-5" dirty="0"/>
              <a:t>bude </a:t>
            </a:r>
            <a:r>
              <a:rPr lang="cs-CZ" sz="1800" dirty="0"/>
              <a:t>problém </a:t>
            </a:r>
            <a:r>
              <a:rPr lang="cs-CZ" sz="1800" spc="-15" dirty="0"/>
              <a:t>řešen </a:t>
            </a:r>
            <a:r>
              <a:rPr lang="cs-CZ" sz="1800" dirty="0"/>
              <a:t>– </a:t>
            </a:r>
            <a:r>
              <a:rPr lang="cs-CZ" sz="1800" spc="-5" dirty="0"/>
              <a:t>co  </a:t>
            </a:r>
            <a:r>
              <a:rPr lang="cs-CZ" sz="1800" spc="5" dirty="0"/>
              <a:t>konkrétně </a:t>
            </a:r>
            <a:r>
              <a:rPr lang="cs-CZ" sz="1800" dirty="0"/>
              <a:t>chceme projektem</a:t>
            </a:r>
            <a:r>
              <a:rPr lang="cs-CZ" sz="1800" spc="-125" dirty="0"/>
              <a:t> </a:t>
            </a:r>
            <a:r>
              <a:rPr lang="cs-CZ" sz="1800" spc="-5" dirty="0" smtClean="0"/>
              <a:t>změnit. Mezi cíli a klíčovými aktivitami musí být propojení.</a:t>
            </a:r>
            <a:endParaRPr lang="cs-CZ" sz="1800" spc="-5" dirty="0"/>
          </a:p>
          <a:p>
            <a:pPr marL="1020444" marR="11430">
              <a:lnSpc>
                <a:spcPct val="149500"/>
              </a:lnSpc>
              <a:spcBef>
                <a:spcPts val="375"/>
              </a:spcBef>
            </a:pPr>
            <a:r>
              <a:rPr lang="cs-CZ" sz="1800" spc="-20" dirty="0"/>
              <a:t>cíl </a:t>
            </a:r>
            <a:r>
              <a:rPr lang="cs-CZ" sz="1800" spc="10" dirty="0"/>
              <a:t>musí </a:t>
            </a:r>
            <a:r>
              <a:rPr lang="cs-CZ" sz="1800" spc="15" dirty="0"/>
              <a:t>být </a:t>
            </a:r>
            <a:r>
              <a:rPr lang="cs-CZ" sz="1800" spc="10" dirty="0"/>
              <a:t>jasně </a:t>
            </a:r>
            <a:r>
              <a:rPr lang="cs-CZ" sz="1800" spc="-10" dirty="0"/>
              <a:t>specifikovaný, </a:t>
            </a:r>
            <a:r>
              <a:rPr lang="cs-CZ" sz="1800" dirty="0"/>
              <a:t>měřitelný, </a:t>
            </a:r>
            <a:r>
              <a:rPr lang="cs-CZ" sz="1800" spc="-5" dirty="0"/>
              <a:t>realistický (dosažitelný za  nastavených </a:t>
            </a:r>
            <a:r>
              <a:rPr lang="cs-CZ" sz="1800" dirty="0"/>
              <a:t>podmínek </a:t>
            </a:r>
            <a:r>
              <a:rPr lang="cs-CZ" sz="1800" spc="10" dirty="0"/>
              <a:t>projektu),</a:t>
            </a:r>
            <a:r>
              <a:rPr lang="cs-CZ" sz="1800" spc="-180" dirty="0"/>
              <a:t> </a:t>
            </a:r>
            <a:r>
              <a:rPr lang="cs-CZ" sz="1800" spc="-10" dirty="0" smtClean="0"/>
              <a:t>termínovaný</a:t>
            </a:r>
            <a:endParaRPr lang="cs-CZ" sz="1800" spc="-10" dirty="0"/>
          </a:p>
          <a:p>
            <a:pPr marL="0" indent="0">
              <a:buNone/>
            </a:pPr>
            <a:r>
              <a:rPr lang="cs-CZ" sz="1800" spc="-30" dirty="0" smtClean="0">
                <a:solidFill>
                  <a:srgbClr val="08498A"/>
                </a:solidFill>
                <a:cs typeface="Arial"/>
              </a:rPr>
              <a:t>	(</a:t>
            </a:r>
            <a:r>
              <a:rPr lang="cs-CZ" sz="1800" spc="-30" dirty="0">
                <a:solidFill>
                  <a:srgbClr val="08498A"/>
                </a:solidFill>
                <a:cs typeface="Arial"/>
              </a:rPr>
              <a:t>viz </a:t>
            </a:r>
            <a:r>
              <a:rPr lang="cs-CZ" sz="1800" spc="-5" dirty="0">
                <a:solidFill>
                  <a:srgbClr val="08498A"/>
                </a:solidFill>
                <a:cs typeface="Arial"/>
              </a:rPr>
              <a:t>též </a:t>
            </a:r>
            <a:r>
              <a:rPr lang="cs-CZ" sz="1800" dirty="0">
                <a:solidFill>
                  <a:srgbClr val="08498A"/>
                </a:solidFill>
                <a:cs typeface="Arial"/>
              </a:rPr>
              <a:t>jednotlivá </a:t>
            </a:r>
            <a:r>
              <a:rPr lang="cs-CZ" sz="1800" spc="-10" dirty="0">
                <a:solidFill>
                  <a:srgbClr val="08498A"/>
                </a:solidFill>
                <a:cs typeface="Arial"/>
              </a:rPr>
              <a:t>kritéria </a:t>
            </a:r>
            <a:r>
              <a:rPr lang="cs-CZ" sz="1800" spc="15" dirty="0">
                <a:solidFill>
                  <a:srgbClr val="08498A"/>
                </a:solidFill>
                <a:cs typeface="Arial"/>
              </a:rPr>
              <a:t>pro </a:t>
            </a:r>
            <a:r>
              <a:rPr lang="cs-CZ" sz="1800" spc="-15" dirty="0">
                <a:solidFill>
                  <a:srgbClr val="08498A"/>
                </a:solidFill>
                <a:cs typeface="Arial"/>
              </a:rPr>
              <a:t>věcné </a:t>
            </a:r>
            <a:r>
              <a:rPr lang="cs-CZ" sz="1800" spc="10" dirty="0">
                <a:solidFill>
                  <a:srgbClr val="08498A"/>
                </a:solidFill>
                <a:cs typeface="Arial"/>
              </a:rPr>
              <a:t>hodnocení</a:t>
            </a:r>
            <a:r>
              <a:rPr lang="cs-CZ" sz="1800" spc="45" dirty="0">
                <a:solidFill>
                  <a:srgbClr val="08498A"/>
                </a:solidFill>
                <a:cs typeface="Arial"/>
              </a:rPr>
              <a:t> </a:t>
            </a:r>
            <a:r>
              <a:rPr lang="cs-CZ" sz="1800" spc="-5" dirty="0">
                <a:solidFill>
                  <a:srgbClr val="08498A"/>
                </a:solidFill>
                <a:cs typeface="Arial"/>
              </a:rPr>
              <a:t>žádosti)</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13</a:t>
            </a:fld>
            <a:endParaRPr lang="cs-CZ" dirty="0"/>
          </a:p>
        </p:txBody>
      </p:sp>
    </p:spTree>
    <p:extLst>
      <p:ext uri="{BB962C8B-B14F-4D97-AF65-F5344CB8AC3E}">
        <p14:creationId xmlns:p14="http://schemas.microsoft.com/office/powerpoint/2010/main" val="460268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Výzvou podporované aktivity</a:t>
            </a:r>
            <a:endParaRPr lang="cs-CZ" dirty="0"/>
          </a:p>
        </p:txBody>
      </p:sp>
      <p:sp>
        <p:nvSpPr>
          <p:cNvPr id="3" name="Zástupný symbol pro obsah 2"/>
          <p:cNvSpPr>
            <a:spLocks noGrp="1"/>
          </p:cNvSpPr>
          <p:nvPr>
            <p:ph idx="1"/>
          </p:nvPr>
        </p:nvSpPr>
        <p:spPr>
          <a:xfrm>
            <a:off x="540000" y="1556792"/>
            <a:ext cx="8064000" cy="5040560"/>
          </a:xfrm>
        </p:spPr>
        <p:txBody>
          <a:bodyPr/>
          <a:lstStyle/>
          <a:p>
            <a:pPr marL="441959" indent="-429259">
              <a:lnSpc>
                <a:spcPct val="100000"/>
              </a:lnSpc>
              <a:spcAft>
                <a:spcPts val="0"/>
              </a:spcAft>
              <a:buClr>
                <a:srgbClr val="5FBAF5"/>
              </a:buClr>
              <a:buFont typeface="Wingdings"/>
              <a:buChar char=""/>
              <a:tabLst>
                <a:tab pos="441325" algn="l"/>
                <a:tab pos="441959" algn="l"/>
              </a:tabLst>
            </a:pPr>
            <a:r>
              <a:rPr lang="cs-CZ" sz="1800" spc="5" dirty="0">
                <a:solidFill>
                  <a:srgbClr val="08498A"/>
                </a:solidFill>
                <a:cs typeface="Arial"/>
              </a:rPr>
              <a:t>poradenské </a:t>
            </a:r>
            <a:r>
              <a:rPr lang="cs-CZ" sz="1800" dirty="0">
                <a:solidFill>
                  <a:srgbClr val="08498A"/>
                </a:solidFill>
                <a:cs typeface="Arial"/>
              </a:rPr>
              <a:t>a informační </a:t>
            </a:r>
            <a:r>
              <a:rPr lang="cs-CZ" sz="1800" spc="5" dirty="0">
                <a:solidFill>
                  <a:srgbClr val="08498A"/>
                </a:solidFill>
                <a:cs typeface="Arial"/>
              </a:rPr>
              <a:t>činnosti </a:t>
            </a:r>
            <a:r>
              <a:rPr lang="cs-CZ" sz="1800" dirty="0">
                <a:solidFill>
                  <a:srgbClr val="08498A"/>
                </a:solidFill>
                <a:cs typeface="Arial"/>
              </a:rPr>
              <a:t>a programy v </a:t>
            </a:r>
            <a:r>
              <a:rPr lang="cs-CZ" sz="1800" spc="5" dirty="0">
                <a:solidFill>
                  <a:srgbClr val="08498A"/>
                </a:solidFill>
                <a:cs typeface="Arial"/>
              </a:rPr>
              <a:t>oblasti</a:t>
            </a:r>
            <a:r>
              <a:rPr lang="cs-CZ" sz="1800" spc="-355" dirty="0">
                <a:solidFill>
                  <a:srgbClr val="08498A"/>
                </a:solidFill>
                <a:cs typeface="Arial"/>
              </a:rPr>
              <a:t> </a:t>
            </a:r>
            <a:r>
              <a:rPr lang="cs-CZ" sz="1800" spc="-5" dirty="0">
                <a:solidFill>
                  <a:srgbClr val="08498A"/>
                </a:solidFill>
                <a:cs typeface="Arial"/>
              </a:rPr>
              <a:t>zaměstnávání</a:t>
            </a:r>
            <a:endParaRPr lang="cs-CZ" sz="1800" dirty="0">
              <a:cs typeface="Arial"/>
            </a:endParaRPr>
          </a:p>
          <a:p>
            <a:pPr marL="441959" indent="-429259">
              <a:lnSpc>
                <a:spcPct val="100000"/>
              </a:lnSpc>
              <a:spcBef>
                <a:spcPts val="1370"/>
              </a:spcBef>
              <a:spcAft>
                <a:spcPts val="0"/>
              </a:spcAft>
              <a:buClr>
                <a:srgbClr val="5FBAF5"/>
              </a:buClr>
              <a:buFont typeface="Wingdings"/>
              <a:buChar char=""/>
              <a:tabLst>
                <a:tab pos="441325" algn="l"/>
                <a:tab pos="441959" algn="l"/>
              </a:tabLst>
            </a:pPr>
            <a:r>
              <a:rPr lang="cs-CZ" sz="1800" spc="15" dirty="0">
                <a:solidFill>
                  <a:srgbClr val="08498A"/>
                </a:solidFill>
                <a:cs typeface="Arial"/>
              </a:rPr>
              <a:t>bilanční </a:t>
            </a:r>
            <a:r>
              <a:rPr lang="cs-CZ" sz="1800" dirty="0">
                <a:solidFill>
                  <a:srgbClr val="08498A"/>
                </a:solidFill>
                <a:cs typeface="Arial"/>
              </a:rPr>
              <a:t>a </a:t>
            </a:r>
            <a:r>
              <a:rPr lang="cs-CZ" sz="1800" spc="-5" dirty="0">
                <a:solidFill>
                  <a:srgbClr val="08498A"/>
                </a:solidFill>
                <a:cs typeface="Arial"/>
              </a:rPr>
              <a:t>pracovní</a:t>
            </a:r>
            <a:r>
              <a:rPr lang="cs-CZ" sz="1800" spc="-190" dirty="0">
                <a:solidFill>
                  <a:srgbClr val="08498A"/>
                </a:solidFill>
                <a:cs typeface="Arial"/>
              </a:rPr>
              <a:t> </a:t>
            </a:r>
            <a:r>
              <a:rPr lang="cs-CZ" sz="1800" dirty="0">
                <a:solidFill>
                  <a:srgbClr val="08498A"/>
                </a:solidFill>
                <a:cs typeface="Arial"/>
              </a:rPr>
              <a:t>diagnostika</a:t>
            </a:r>
            <a:endParaRPr lang="cs-CZ" sz="1800" dirty="0">
              <a:cs typeface="Arial"/>
            </a:endParaRPr>
          </a:p>
          <a:p>
            <a:pPr marL="441959" indent="-429259">
              <a:lnSpc>
                <a:spcPct val="100000"/>
              </a:lnSpc>
              <a:spcBef>
                <a:spcPts val="1290"/>
              </a:spcBef>
              <a:spcAft>
                <a:spcPts val="0"/>
              </a:spcAft>
              <a:buClr>
                <a:srgbClr val="5FBAF5"/>
              </a:buClr>
              <a:buFont typeface="Wingdings"/>
              <a:buChar char=""/>
              <a:tabLst>
                <a:tab pos="441325" algn="l"/>
                <a:tab pos="441959" algn="l"/>
              </a:tabLst>
            </a:pPr>
            <a:r>
              <a:rPr lang="cs-CZ" sz="1800" spc="-10" dirty="0">
                <a:solidFill>
                  <a:srgbClr val="08498A"/>
                </a:solidFill>
                <a:cs typeface="Arial"/>
              </a:rPr>
              <a:t>motivační</a:t>
            </a:r>
            <a:r>
              <a:rPr lang="cs-CZ" sz="1800" spc="-45" dirty="0">
                <a:solidFill>
                  <a:srgbClr val="08498A"/>
                </a:solidFill>
                <a:cs typeface="Arial"/>
              </a:rPr>
              <a:t> </a:t>
            </a:r>
            <a:r>
              <a:rPr lang="cs-CZ" sz="1800" spc="-15" dirty="0">
                <a:solidFill>
                  <a:srgbClr val="08498A"/>
                </a:solidFill>
                <a:cs typeface="Arial"/>
              </a:rPr>
              <a:t>aktivity</a:t>
            </a:r>
            <a:endParaRPr lang="cs-CZ" sz="1800" dirty="0">
              <a:cs typeface="Arial"/>
            </a:endParaRPr>
          </a:p>
          <a:p>
            <a:pPr marL="441959" indent="-429259">
              <a:lnSpc>
                <a:spcPct val="100000"/>
              </a:lnSpc>
              <a:spcBef>
                <a:spcPts val="1370"/>
              </a:spcBef>
              <a:spcAft>
                <a:spcPts val="0"/>
              </a:spcAft>
              <a:buClr>
                <a:srgbClr val="5FBAF5"/>
              </a:buClr>
              <a:buFont typeface="Wingdings"/>
              <a:buChar char=""/>
              <a:tabLst>
                <a:tab pos="441325" algn="l"/>
                <a:tab pos="441959" algn="l"/>
              </a:tabLst>
            </a:pPr>
            <a:r>
              <a:rPr lang="cs-CZ" sz="1800" spc="-15" dirty="0">
                <a:solidFill>
                  <a:srgbClr val="08498A"/>
                </a:solidFill>
                <a:cs typeface="Arial"/>
              </a:rPr>
              <a:t>rekvalifikace</a:t>
            </a:r>
            <a:endParaRPr lang="cs-CZ" sz="1800" dirty="0">
              <a:cs typeface="Arial"/>
            </a:endParaRPr>
          </a:p>
          <a:p>
            <a:pPr marL="441959" indent="-429259">
              <a:lnSpc>
                <a:spcPct val="100000"/>
              </a:lnSpc>
              <a:spcBef>
                <a:spcPts val="1370"/>
              </a:spcBef>
              <a:spcAft>
                <a:spcPts val="0"/>
              </a:spcAft>
              <a:buClr>
                <a:srgbClr val="5FBAF5"/>
              </a:buClr>
              <a:buFont typeface="Wingdings"/>
              <a:buChar char=""/>
              <a:tabLst>
                <a:tab pos="441325" algn="l"/>
                <a:tab pos="441959" algn="l"/>
              </a:tabLst>
            </a:pPr>
            <a:r>
              <a:rPr lang="cs-CZ" sz="1800" spc="-25" dirty="0">
                <a:solidFill>
                  <a:srgbClr val="08498A"/>
                </a:solidFill>
                <a:cs typeface="Arial"/>
              </a:rPr>
              <a:t>rozvoj </a:t>
            </a:r>
            <a:r>
              <a:rPr lang="cs-CZ" sz="1800" dirty="0">
                <a:solidFill>
                  <a:srgbClr val="08498A"/>
                </a:solidFill>
                <a:cs typeface="Arial"/>
              </a:rPr>
              <a:t>základních kompetencí za </a:t>
            </a:r>
            <a:r>
              <a:rPr lang="cs-CZ" sz="1800" spc="5" dirty="0">
                <a:solidFill>
                  <a:srgbClr val="08498A"/>
                </a:solidFill>
                <a:cs typeface="Arial"/>
              </a:rPr>
              <a:t>účelem </a:t>
            </a:r>
            <a:r>
              <a:rPr lang="cs-CZ" sz="1800" dirty="0">
                <a:solidFill>
                  <a:srgbClr val="08498A"/>
                </a:solidFill>
                <a:cs typeface="Arial"/>
              </a:rPr>
              <a:t>snazšího </a:t>
            </a:r>
            <a:r>
              <a:rPr lang="cs-CZ" sz="1800" spc="20" dirty="0">
                <a:solidFill>
                  <a:srgbClr val="08498A"/>
                </a:solidFill>
                <a:cs typeface="Arial"/>
              </a:rPr>
              <a:t>uplatnění</a:t>
            </a:r>
            <a:r>
              <a:rPr lang="cs-CZ" sz="1800" spc="-365" dirty="0">
                <a:solidFill>
                  <a:srgbClr val="08498A"/>
                </a:solidFill>
                <a:cs typeface="Arial"/>
              </a:rPr>
              <a:t> </a:t>
            </a:r>
            <a:r>
              <a:rPr lang="cs-CZ" sz="1800" spc="20" dirty="0">
                <a:solidFill>
                  <a:srgbClr val="08498A"/>
                </a:solidFill>
                <a:cs typeface="Arial"/>
              </a:rPr>
              <a:t>na </a:t>
            </a:r>
            <a:r>
              <a:rPr lang="cs-CZ" sz="1800" spc="15" dirty="0">
                <a:solidFill>
                  <a:srgbClr val="08498A"/>
                </a:solidFill>
                <a:cs typeface="Arial"/>
              </a:rPr>
              <a:t>trhu </a:t>
            </a:r>
            <a:r>
              <a:rPr lang="cs-CZ" sz="1800" dirty="0">
                <a:solidFill>
                  <a:srgbClr val="08498A"/>
                </a:solidFill>
                <a:cs typeface="Arial"/>
              </a:rPr>
              <a:t>práce</a:t>
            </a:r>
            <a:endParaRPr lang="cs-CZ" sz="1800" dirty="0">
              <a:cs typeface="Arial"/>
            </a:endParaRPr>
          </a:p>
          <a:p>
            <a:pPr marL="441959" indent="-429259">
              <a:lnSpc>
                <a:spcPct val="100000"/>
              </a:lnSpc>
              <a:spcBef>
                <a:spcPts val="1295"/>
              </a:spcBef>
              <a:spcAft>
                <a:spcPts val="0"/>
              </a:spcAft>
              <a:buClr>
                <a:srgbClr val="5FBAF5"/>
              </a:buClr>
              <a:buFont typeface="Wingdings"/>
              <a:buChar char=""/>
              <a:tabLst>
                <a:tab pos="441325" algn="l"/>
                <a:tab pos="441959" algn="l"/>
              </a:tabLst>
            </a:pPr>
            <a:r>
              <a:rPr lang="cs-CZ" sz="1800" spc="10" dirty="0">
                <a:solidFill>
                  <a:srgbClr val="08498A"/>
                </a:solidFill>
                <a:cs typeface="Arial"/>
              </a:rPr>
              <a:t>podpora </a:t>
            </a:r>
            <a:r>
              <a:rPr lang="cs-CZ" sz="1800" spc="-20" dirty="0">
                <a:solidFill>
                  <a:srgbClr val="08498A"/>
                </a:solidFill>
                <a:cs typeface="Arial"/>
              </a:rPr>
              <a:t>aktivit </a:t>
            </a:r>
            <a:r>
              <a:rPr lang="cs-CZ" sz="1800" dirty="0">
                <a:solidFill>
                  <a:srgbClr val="08498A"/>
                </a:solidFill>
                <a:cs typeface="Arial"/>
              </a:rPr>
              <a:t>k </a:t>
            </a:r>
            <a:r>
              <a:rPr lang="cs-CZ" sz="1800" spc="-5" dirty="0">
                <a:solidFill>
                  <a:srgbClr val="08498A"/>
                </a:solidFill>
                <a:cs typeface="Arial"/>
              </a:rPr>
              <a:t>získání </a:t>
            </a:r>
            <a:r>
              <a:rPr lang="cs-CZ" sz="1800" spc="-10" dirty="0">
                <a:solidFill>
                  <a:srgbClr val="08498A"/>
                </a:solidFill>
                <a:cs typeface="Arial"/>
              </a:rPr>
              <a:t>pracovních návyků </a:t>
            </a:r>
            <a:r>
              <a:rPr lang="cs-CZ" sz="1800" spc="-5" dirty="0">
                <a:solidFill>
                  <a:srgbClr val="08498A"/>
                </a:solidFill>
                <a:cs typeface="Arial"/>
              </a:rPr>
              <a:t>a</a:t>
            </a:r>
            <a:r>
              <a:rPr lang="cs-CZ" sz="1800" spc="220" dirty="0">
                <a:solidFill>
                  <a:srgbClr val="08498A"/>
                </a:solidFill>
                <a:cs typeface="Arial"/>
              </a:rPr>
              <a:t> </a:t>
            </a:r>
            <a:r>
              <a:rPr lang="cs-CZ" sz="1800" spc="5" dirty="0">
                <a:solidFill>
                  <a:srgbClr val="08498A"/>
                </a:solidFill>
                <a:cs typeface="Arial"/>
              </a:rPr>
              <a:t>zkušeností</a:t>
            </a:r>
            <a:endParaRPr lang="cs-CZ" sz="1800" dirty="0">
              <a:cs typeface="Arial"/>
            </a:endParaRPr>
          </a:p>
          <a:p>
            <a:pPr marL="441959" marR="534035" indent="-429259">
              <a:lnSpc>
                <a:spcPct val="135500"/>
              </a:lnSpc>
              <a:spcBef>
                <a:spcPts val="605"/>
              </a:spcBef>
              <a:spcAft>
                <a:spcPts val="0"/>
              </a:spcAft>
              <a:buClr>
                <a:srgbClr val="5FBAF5"/>
              </a:buClr>
              <a:buFont typeface="Wingdings"/>
              <a:buChar char=""/>
              <a:tabLst>
                <a:tab pos="441325" algn="l"/>
                <a:tab pos="441959" algn="l"/>
              </a:tabLst>
            </a:pPr>
            <a:r>
              <a:rPr lang="cs-CZ" sz="1800" spc="-5" dirty="0">
                <a:solidFill>
                  <a:srgbClr val="08498A"/>
                </a:solidFill>
                <a:cs typeface="Arial"/>
              </a:rPr>
              <a:t>zprostředkování zaměstnání, </a:t>
            </a:r>
            <a:r>
              <a:rPr lang="cs-CZ" sz="1800" spc="10" dirty="0">
                <a:solidFill>
                  <a:srgbClr val="08498A"/>
                </a:solidFill>
                <a:cs typeface="Arial"/>
              </a:rPr>
              <a:t>podpora </a:t>
            </a:r>
            <a:r>
              <a:rPr lang="cs-CZ" sz="1800" dirty="0">
                <a:solidFill>
                  <a:srgbClr val="08498A"/>
                </a:solidFill>
                <a:cs typeface="Arial"/>
              </a:rPr>
              <a:t>umístění </a:t>
            </a:r>
            <a:r>
              <a:rPr lang="cs-CZ" sz="1800" spc="20" dirty="0">
                <a:solidFill>
                  <a:srgbClr val="08498A"/>
                </a:solidFill>
                <a:cs typeface="Arial"/>
              </a:rPr>
              <a:t>na </a:t>
            </a:r>
            <a:r>
              <a:rPr lang="cs-CZ" sz="1800" spc="5" dirty="0">
                <a:solidFill>
                  <a:srgbClr val="08498A"/>
                </a:solidFill>
                <a:cs typeface="Arial"/>
              </a:rPr>
              <a:t>uvolněná</a:t>
            </a:r>
            <a:r>
              <a:rPr lang="cs-CZ" sz="1800" spc="-275" dirty="0">
                <a:solidFill>
                  <a:srgbClr val="08498A"/>
                </a:solidFill>
                <a:cs typeface="Arial"/>
              </a:rPr>
              <a:t> </a:t>
            </a:r>
            <a:r>
              <a:rPr lang="cs-CZ" sz="1800" spc="-5" dirty="0">
                <a:solidFill>
                  <a:srgbClr val="08498A"/>
                </a:solidFill>
                <a:cs typeface="Arial"/>
              </a:rPr>
              <a:t>pracovní  </a:t>
            </a:r>
            <a:r>
              <a:rPr lang="cs-CZ" sz="1800" spc="-10" dirty="0">
                <a:solidFill>
                  <a:srgbClr val="08498A"/>
                </a:solidFill>
                <a:cs typeface="Arial"/>
              </a:rPr>
              <a:t>místa </a:t>
            </a:r>
            <a:r>
              <a:rPr lang="cs-CZ" sz="1800" dirty="0">
                <a:solidFill>
                  <a:srgbClr val="08498A"/>
                </a:solidFill>
                <a:cs typeface="Arial"/>
              </a:rPr>
              <a:t>a </a:t>
            </a:r>
            <a:r>
              <a:rPr lang="cs-CZ" sz="1800" spc="10" dirty="0">
                <a:solidFill>
                  <a:srgbClr val="08498A"/>
                </a:solidFill>
                <a:cs typeface="Arial"/>
              </a:rPr>
              <a:t>podpora </a:t>
            </a:r>
            <a:r>
              <a:rPr lang="cs-CZ" sz="1800" spc="-15" dirty="0">
                <a:solidFill>
                  <a:srgbClr val="08498A"/>
                </a:solidFill>
                <a:cs typeface="Arial"/>
              </a:rPr>
              <a:t>vytváření </a:t>
            </a:r>
            <a:r>
              <a:rPr lang="cs-CZ" sz="1800" spc="-10" dirty="0">
                <a:solidFill>
                  <a:srgbClr val="08498A"/>
                </a:solidFill>
                <a:cs typeface="Arial"/>
              </a:rPr>
              <a:t>nových pracovních</a:t>
            </a:r>
            <a:r>
              <a:rPr lang="cs-CZ" sz="1800" spc="160" dirty="0">
                <a:solidFill>
                  <a:srgbClr val="08498A"/>
                </a:solidFill>
                <a:cs typeface="Arial"/>
              </a:rPr>
              <a:t> </a:t>
            </a:r>
            <a:r>
              <a:rPr lang="cs-CZ" sz="1800" spc="-15" dirty="0">
                <a:solidFill>
                  <a:srgbClr val="08498A"/>
                </a:solidFill>
                <a:cs typeface="Arial"/>
              </a:rPr>
              <a:t>míst</a:t>
            </a:r>
            <a:endParaRPr lang="cs-CZ" sz="1800" dirty="0">
              <a:cs typeface="Arial"/>
            </a:endParaRPr>
          </a:p>
          <a:p>
            <a:pPr marL="441959" indent="-429259">
              <a:lnSpc>
                <a:spcPct val="100000"/>
              </a:lnSpc>
              <a:spcBef>
                <a:spcPts val="1295"/>
              </a:spcBef>
              <a:spcAft>
                <a:spcPts val="0"/>
              </a:spcAft>
              <a:buClr>
                <a:srgbClr val="5FBAF5"/>
              </a:buClr>
              <a:buFont typeface="Wingdings"/>
              <a:buChar char=""/>
              <a:tabLst>
                <a:tab pos="441325" algn="l"/>
                <a:tab pos="441959" algn="l"/>
              </a:tabLst>
            </a:pPr>
            <a:r>
              <a:rPr lang="cs-CZ" sz="1800" spc="10" dirty="0">
                <a:solidFill>
                  <a:srgbClr val="08498A"/>
                </a:solidFill>
                <a:cs typeface="Arial"/>
              </a:rPr>
              <a:t>podpora </a:t>
            </a:r>
            <a:r>
              <a:rPr lang="cs-CZ" sz="1800" spc="-5" dirty="0">
                <a:solidFill>
                  <a:srgbClr val="08498A"/>
                </a:solidFill>
                <a:cs typeface="Arial"/>
              </a:rPr>
              <a:t>flexibilních </a:t>
            </a:r>
            <a:r>
              <a:rPr lang="cs-CZ" sz="1800" spc="-10" dirty="0">
                <a:solidFill>
                  <a:srgbClr val="08498A"/>
                </a:solidFill>
                <a:cs typeface="Arial"/>
              </a:rPr>
              <a:t>forem</a:t>
            </a:r>
            <a:r>
              <a:rPr lang="cs-CZ" sz="1800" spc="-114" dirty="0">
                <a:solidFill>
                  <a:srgbClr val="08498A"/>
                </a:solidFill>
                <a:cs typeface="Arial"/>
              </a:rPr>
              <a:t> </a:t>
            </a:r>
            <a:r>
              <a:rPr lang="cs-CZ" sz="1800" dirty="0">
                <a:solidFill>
                  <a:srgbClr val="08498A"/>
                </a:solidFill>
                <a:cs typeface="Arial"/>
              </a:rPr>
              <a:t>zaměstnání</a:t>
            </a:r>
            <a:endParaRPr lang="cs-CZ" sz="1800" dirty="0">
              <a:cs typeface="Arial"/>
            </a:endParaRPr>
          </a:p>
          <a:p>
            <a:pPr marL="441959" indent="-429259">
              <a:lnSpc>
                <a:spcPct val="100000"/>
              </a:lnSpc>
              <a:spcBef>
                <a:spcPts val="1370"/>
              </a:spcBef>
              <a:spcAft>
                <a:spcPts val="0"/>
              </a:spcAft>
              <a:buClr>
                <a:srgbClr val="5FBAF5"/>
              </a:buClr>
              <a:buFont typeface="Wingdings"/>
              <a:buChar char=""/>
              <a:tabLst>
                <a:tab pos="441325" algn="l"/>
                <a:tab pos="441959" algn="l"/>
              </a:tabLst>
            </a:pPr>
            <a:r>
              <a:rPr lang="cs-CZ" sz="1800" dirty="0">
                <a:solidFill>
                  <a:srgbClr val="08498A"/>
                </a:solidFill>
                <a:cs typeface="Arial"/>
              </a:rPr>
              <a:t>doprovodná</a:t>
            </a:r>
            <a:r>
              <a:rPr lang="cs-CZ" sz="1800" spc="-70" dirty="0">
                <a:solidFill>
                  <a:srgbClr val="08498A"/>
                </a:solidFill>
                <a:cs typeface="Arial"/>
              </a:rPr>
              <a:t> </a:t>
            </a:r>
            <a:r>
              <a:rPr lang="cs-CZ" sz="1800" dirty="0">
                <a:solidFill>
                  <a:srgbClr val="08498A"/>
                </a:solidFill>
                <a:cs typeface="Arial"/>
              </a:rPr>
              <a:t>opatření</a:t>
            </a:r>
            <a:r>
              <a:rPr lang="cs-CZ" sz="1800" spc="-20" dirty="0">
                <a:solidFill>
                  <a:srgbClr val="08498A"/>
                </a:solidFill>
                <a:cs typeface="Arial"/>
              </a:rPr>
              <a:t> </a:t>
            </a:r>
            <a:r>
              <a:rPr lang="cs-CZ" sz="1800" spc="10" dirty="0">
                <a:solidFill>
                  <a:srgbClr val="08498A"/>
                </a:solidFill>
                <a:cs typeface="Arial"/>
              </a:rPr>
              <a:t>umožňující</a:t>
            </a:r>
            <a:r>
              <a:rPr lang="cs-CZ" sz="1800" spc="-95" dirty="0">
                <a:solidFill>
                  <a:srgbClr val="08498A"/>
                </a:solidFill>
                <a:cs typeface="Arial"/>
              </a:rPr>
              <a:t> </a:t>
            </a:r>
            <a:r>
              <a:rPr lang="cs-CZ" sz="1800" spc="5" dirty="0">
                <a:solidFill>
                  <a:srgbClr val="08498A"/>
                </a:solidFill>
                <a:cs typeface="Arial"/>
              </a:rPr>
              <a:t>začlenění</a:t>
            </a:r>
            <a:r>
              <a:rPr lang="cs-CZ" sz="1800" spc="-95" dirty="0">
                <a:solidFill>
                  <a:srgbClr val="08498A"/>
                </a:solidFill>
                <a:cs typeface="Arial"/>
              </a:rPr>
              <a:t> </a:t>
            </a:r>
            <a:r>
              <a:rPr lang="cs-CZ" sz="1800" spc="5" dirty="0">
                <a:solidFill>
                  <a:srgbClr val="08498A"/>
                </a:solidFill>
                <a:cs typeface="Arial"/>
              </a:rPr>
              <a:t>podpořených</a:t>
            </a:r>
            <a:r>
              <a:rPr lang="cs-CZ" sz="1800" spc="-150" dirty="0">
                <a:solidFill>
                  <a:srgbClr val="08498A"/>
                </a:solidFill>
                <a:cs typeface="Arial"/>
              </a:rPr>
              <a:t> </a:t>
            </a:r>
            <a:r>
              <a:rPr lang="cs-CZ" sz="1800" spc="-15" dirty="0">
                <a:solidFill>
                  <a:srgbClr val="08498A"/>
                </a:solidFill>
                <a:cs typeface="Arial"/>
              </a:rPr>
              <a:t>osob</a:t>
            </a:r>
            <a:r>
              <a:rPr lang="cs-CZ" sz="1800" spc="80" dirty="0">
                <a:solidFill>
                  <a:srgbClr val="08498A"/>
                </a:solidFill>
                <a:cs typeface="Arial"/>
              </a:rPr>
              <a:t> </a:t>
            </a:r>
            <a:r>
              <a:rPr lang="cs-CZ" sz="1800" spc="20" dirty="0">
                <a:solidFill>
                  <a:srgbClr val="08498A"/>
                </a:solidFill>
                <a:cs typeface="Arial"/>
              </a:rPr>
              <a:t>na</a:t>
            </a:r>
            <a:r>
              <a:rPr lang="cs-CZ" sz="1800" spc="-70" dirty="0">
                <a:solidFill>
                  <a:srgbClr val="08498A"/>
                </a:solidFill>
                <a:cs typeface="Arial"/>
              </a:rPr>
              <a:t> </a:t>
            </a:r>
            <a:r>
              <a:rPr lang="cs-CZ" sz="1800" spc="5" dirty="0">
                <a:solidFill>
                  <a:srgbClr val="08498A"/>
                </a:solidFill>
                <a:cs typeface="Arial"/>
              </a:rPr>
              <a:t>trh</a:t>
            </a:r>
            <a:r>
              <a:rPr lang="cs-CZ" sz="1800" spc="-5" dirty="0">
                <a:solidFill>
                  <a:srgbClr val="08498A"/>
                </a:solidFill>
                <a:cs typeface="Arial"/>
              </a:rPr>
              <a:t> </a:t>
            </a:r>
            <a:r>
              <a:rPr lang="cs-CZ" sz="1800" dirty="0">
                <a:solidFill>
                  <a:srgbClr val="08498A"/>
                </a:solidFill>
                <a:cs typeface="Arial"/>
              </a:rPr>
              <a:t>práce</a:t>
            </a:r>
            <a:endParaRPr lang="cs-CZ" sz="1800" dirty="0">
              <a:cs typeface="Arial"/>
            </a:endParaRPr>
          </a:p>
          <a:p>
            <a:pPr marL="441959" indent="-429259">
              <a:lnSpc>
                <a:spcPct val="100000"/>
              </a:lnSpc>
              <a:spcBef>
                <a:spcPts val="1370"/>
              </a:spcBef>
              <a:spcAft>
                <a:spcPts val="0"/>
              </a:spcAft>
              <a:buClr>
                <a:srgbClr val="5FBAF5"/>
              </a:buClr>
              <a:buFont typeface="Wingdings"/>
              <a:buChar char=""/>
              <a:tabLst>
                <a:tab pos="441325" algn="l"/>
                <a:tab pos="441959" algn="l"/>
              </a:tabLst>
            </a:pPr>
            <a:r>
              <a:rPr lang="cs-CZ" sz="1800" spc="-10" dirty="0">
                <a:solidFill>
                  <a:srgbClr val="08498A"/>
                </a:solidFill>
                <a:cs typeface="Arial"/>
              </a:rPr>
              <a:t>realizace nových </a:t>
            </a:r>
            <a:r>
              <a:rPr lang="cs-CZ" sz="1800" dirty="0">
                <a:solidFill>
                  <a:srgbClr val="08498A"/>
                </a:solidFill>
                <a:cs typeface="Arial"/>
              </a:rPr>
              <a:t>či </a:t>
            </a:r>
            <a:r>
              <a:rPr lang="cs-CZ" sz="1800" spc="-20" dirty="0">
                <a:solidFill>
                  <a:srgbClr val="08498A"/>
                </a:solidFill>
                <a:cs typeface="Arial"/>
              </a:rPr>
              <a:t>inovativních  </a:t>
            </a:r>
            <a:r>
              <a:rPr lang="cs-CZ" sz="1800" spc="5" dirty="0">
                <a:solidFill>
                  <a:srgbClr val="08498A"/>
                </a:solidFill>
                <a:cs typeface="Arial"/>
              </a:rPr>
              <a:t>nástrojů </a:t>
            </a:r>
            <a:r>
              <a:rPr lang="cs-CZ" sz="1800" spc="-10" dirty="0">
                <a:solidFill>
                  <a:srgbClr val="08498A"/>
                </a:solidFill>
                <a:cs typeface="Arial"/>
              </a:rPr>
              <a:t>aktivní </a:t>
            </a:r>
            <a:r>
              <a:rPr lang="cs-CZ" sz="1800" dirty="0">
                <a:solidFill>
                  <a:srgbClr val="08498A"/>
                </a:solidFill>
                <a:cs typeface="Arial"/>
              </a:rPr>
              <a:t>politiky</a:t>
            </a:r>
            <a:r>
              <a:rPr lang="cs-CZ" sz="1800" spc="-180" dirty="0">
                <a:solidFill>
                  <a:srgbClr val="08498A"/>
                </a:solidFill>
                <a:cs typeface="Arial"/>
              </a:rPr>
              <a:t> </a:t>
            </a:r>
            <a:r>
              <a:rPr lang="cs-CZ" sz="1800" dirty="0">
                <a:solidFill>
                  <a:srgbClr val="08498A"/>
                </a:solidFill>
                <a:cs typeface="Arial"/>
              </a:rPr>
              <a:t>zaměstnanosti</a:t>
            </a:r>
            <a:endParaRPr lang="cs-CZ" sz="1800" dirty="0">
              <a:cs typeface="Arial"/>
            </a:endParaRPr>
          </a:p>
          <a:p>
            <a:pPr>
              <a:spcAft>
                <a:spcPts val="0"/>
              </a:spcAft>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14</a:t>
            </a:fld>
            <a:endParaRPr lang="cs-CZ" dirty="0"/>
          </a:p>
        </p:txBody>
      </p:sp>
    </p:spTree>
    <p:extLst>
      <p:ext uri="{BB962C8B-B14F-4D97-AF65-F5344CB8AC3E}">
        <p14:creationId xmlns:p14="http://schemas.microsoft.com/office/powerpoint/2010/main" val="418684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VÝZVOU PODPOROVANÉ AKTIVITY</a:t>
            </a:r>
            <a:endParaRPr lang="cs-CZ" dirty="0"/>
          </a:p>
        </p:txBody>
      </p:sp>
      <p:sp>
        <p:nvSpPr>
          <p:cNvPr id="3" name="Zástupný symbol pro obsah 2"/>
          <p:cNvSpPr>
            <a:spLocks noGrp="1"/>
          </p:cNvSpPr>
          <p:nvPr>
            <p:ph idx="1"/>
          </p:nvPr>
        </p:nvSpPr>
        <p:spPr/>
        <p:txBody>
          <a:bodyPr/>
          <a:lstStyle/>
          <a:p>
            <a:pPr marL="441325" marR="5080" indent="-428625" algn="just">
              <a:lnSpc>
                <a:spcPct val="120500"/>
              </a:lnSpc>
              <a:spcAft>
                <a:spcPts val="0"/>
              </a:spcAft>
              <a:buClr>
                <a:srgbClr val="5FBAF5"/>
              </a:buClr>
              <a:buFont typeface="Wingdings"/>
              <a:buChar char=""/>
              <a:tabLst>
                <a:tab pos="441959" algn="l"/>
              </a:tabLst>
            </a:pPr>
            <a:r>
              <a:rPr lang="cs-CZ" sz="1800" b="1" spc="15" dirty="0">
                <a:solidFill>
                  <a:srgbClr val="08498A"/>
                </a:solidFill>
                <a:cs typeface="Arial"/>
              </a:rPr>
              <a:t>Z </a:t>
            </a:r>
            <a:r>
              <a:rPr lang="cs-CZ" sz="1800" b="1" dirty="0">
                <a:solidFill>
                  <a:srgbClr val="08498A"/>
                </a:solidFill>
                <a:cs typeface="Arial"/>
              </a:rPr>
              <a:t>popisu projektu </a:t>
            </a:r>
            <a:r>
              <a:rPr lang="cs-CZ" sz="1800" spc="-10" dirty="0">
                <a:solidFill>
                  <a:srgbClr val="08498A"/>
                </a:solidFill>
                <a:cs typeface="Arial"/>
              </a:rPr>
              <a:t>musí </a:t>
            </a:r>
            <a:r>
              <a:rPr lang="cs-CZ" sz="1800" spc="-5" dirty="0">
                <a:solidFill>
                  <a:srgbClr val="08498A"/>
                </a:solidFill>
                <a:cs typeface="Arial"/>
              </a:rPr>
              <a:t>být </a:t>
            </a:r>
            <a:r>
              <a:rPr lang="cs-CZ" sz="1800" spc="-15" dirty="0" smtClean="0">
                <a:solidFill>
                  <a:srgbClr val="08498A"/>
                </a:solidFill>
                <a:cs typeface="Arial"/>
              </a:rPr>
              <a:t>zřejmé</a:t>
            </a:r>
            <a:r>
              <a:rPr lang="cs-CZ" sz="1800" spc="525" dirty="0" smtClean="0">
                <a:solidFill>
                  <a:srgbClr val="08498A"/>
                </a:solidFill>
                <a:cs typeface="Arial"/>
              </a:rPr>
              <a:t> </a:t>
            </a:r>
            <a:r>
              <a:rPr lang="cs-CZ" sz="1800" spc="10" dirty="0">
                <a:solidFill>
                  <a:srgbClr val="08498A"/>
                </a:solidFill>
                <a:cs typeface="Arial"/>
              </a:rPr>
              <a:t>jakým </a:t>
            </a:r>
            <a:r>
              <a:rPr lang="cs-CZ" sz="1800" dirty="0">
                <a:solidFill>
                  <a:srgbClr val="08498A"/>
                </a:solidFill>
                <a:cs typeface="Arial"/>
              </a:rPr>
              <a:t>způsobem </a:t>
            </a:r>
            <a:r>
              <a:rPr lang="cs-CZ" sz="1800" spc="-5" dirty="0">
                <a:solidFill>
                  <a:srgbClr val="08498A"/>
                </a:solidFill>
                <a:cs typeface="Arial"/>
              </a:rPr>
              <a:t>bude  </a:t>
            </a:r>
            <a:r>
              <a:rPr lang="cs-CZ" sz="1800" dirty="0">
                <a:solidFill>
                  <a:srgbClr val="08498A"/>
                </a:solidFill>
                <a:cs typeface="Arial"/>
              </a:rPr>
              <a:t>realizován, popisují </a:t>
            </a:r>
            <a:r>
              <a:rPr lang="cs-CZ" sz="1800" spc="30" dirty="0">
                <a:solidFill>
                  <a:srgbClr val="08498A"/>
                </a:solidFill>
                <a:cs typeface="Arial"/>
              </a:rPr>
              <a:t>se </a:t>
            </a:r>
            <a:r>
              <a:rPr lang="cs-CZ" sz="1800" spc="5" dirty="0">
                <a:solidFill>
                  <a:srgbClr val="08498A"/>
                </a:solidFill>
                <a:cs typeface="Arial"/>
              </a:rPr>
              <a:t>i </a:t>
            </a:r>
            <a:r>
              <a:rPr lang="cs-CZ" sz="1800" dirty="0">
                <a:solidFill>
                  <a:srgbClr val="08498A"/>
                </a:solidFill>
                <a:cs typeface="Arial"/>
              </a:rPr>
              <a:t>činnosti, </a:t>
            </a:r>
            <a:r>
              <a:rPr lang="cs-CZ" sz="1800" spc="5" dirty="0">
                <a:solidFill>
                  <a:srgbClr val="08498A"/>
                </a:solidFill>
                <a:cs typeface="Arial"/>
              </a:rPr>
              <a:t>které </a:t>
            </a:r>
            <a:r>
              <a:rPr lang="cs-CZ" sz="1800" spc="-5" dirty="0">
                <a:solidFill>
                  <a:srgbClr val="08498A"/>
                </a:solidFill>
                <a:cs typeface="Arial"/>
              </a:rPr>
              <a:t>budou hrazeny </a:t>
            </a:r>
            <a:r>
              <a:rPr lang="cs-CZ" sz="1800" spc="5" dirty="0">
                <a:solidFill>
                  <a:srgbClr val="08498A"/>
                </a:solidFill>
                <a:cs typeface="Arial"/>
              </a:rPr>
              <a:t>i </a:t>
            </a:r>
            <a:r>
              <a:rPr lang="cs-CZ" sz="1800" spc="10" dirty="0">
                <a:solidFill>
                  <a:srgbClr val="08498A"/>
                </a:solidFill>
                <a:cs typeface="Arial"/>
              </a:rPr>
              <a:t>z </a:t>
            </a:r>
            <a:r>
              <a:rPr lang="cs-CZ" sz="1800" spc="-10" dirty="0">
                <a:solidFill>
                  <a:srgbClr val="08498A"/>
                </a:solidFill>
                <a:cs typeface="Arial"/>
              </a:rPr>
              <a:t>nepřímých  </a:t>
            </a:r>
            <a:r>
              <a:rPr lang="cs-CZ" sz="1800" spc="15" dirty="0">
                <a:solidFill>
                  <a:srgbClr val="08498A"/>
                </a:solidFill>
                <a:cs typeface="Arial"/>
              </a:rPr>
              <a:t>nákladů</a:t>
            </a:r>
            <a:r>
              <a:rPr lang="cs-CZ" sz="1800" spc="15" dirty="0" smtClean="0">
                <a:solidFill>
                  <a:srgbClr val="08498A"/>
                </a:solidFill>
                <a:cs typeface="Arial"/>
              </a:rPr>
              <a:t>.</a:t>
            </a:r>
          </a:p>
          <a:p>
            <a:pPr marL="12700" marR="5080" indent="0" algn="just">
              <a:lnSpc>
                <a:spcPct val="120500"/>
              </a:lnSpc>
              <a:spcAft>
                <a:spcPts val="0"/>
              </a:spcAft>
              <a:buClr>
                <a:srgbClr val="5FBAF5"/>
              </a:buClr>
              <a:buNone/>
              <a:tabLst>
                <a:tab pos="441959" algn="l"/>
              </a:tabLst>
            </a:pPr>
            <a:endParaRPr lang="cs-CZ" sz="1800" dirty="0">
              <a:cs typeface="Arial"/>
            </a:endParaRPr>
          </a:p>
          <a:p>
            <a:pPr marL="441325" indent="-428625">
              <a:lnSpc>
                <a:spcPct val="100000"/>
              </a:lnSpc>
              <a:spcBef>
                <a:spcPts val="919"/>
              </a:spcBef>
              <a:spcAft>
                <a:spcPts val="0"/>
              </a:spcAft>
              <a:buClr>
                <a:srgbClr val="5FBAF5"/>
              </a:buClr>
              <a:buFont typeface="Wingdings"/>
              <a:buChar char=""/>
              <a:tabLst>
                <a:tab pos="441325" algn="l"/>
                <a:tab pos="441959" algn="l"/>
                <a:tab pos="1223645" algn="l"/>
                <a:tab pos="1518920" algn="l"/>
                <a:tab pos="2405380" algn="l"/>
                <a:tab pos="3263900" algn="l"/>
                <a:tab pos="3482975" algn="l"/>
                <a:tab pos="4455160" algn="l"/>
                <a:tab pos="5876290" algn="l"/>
                <a:tab pos="6629400" algn="l"/>
              </a:tabLst>
            </a:pPr>
            <a:r>
              <a:rPr lang="cs-CZ" sz="1800" dirty="0" smtClean="0">
                <a:solidFill>
                  <a:srgbClr val="08498A"/>
                </a:solidFill>
                <a:cs typeface="Arial"/>
              </a:rPr>
              <a:t>J</a:t>
            </a:r>
            <a:r>
              <a:rPr lang="cs-CZ" sz="1800" spc="-30" dirty="0" smtClean="0">
                <a:solidFill>
                  <a:srgbClr val="08498A"/>
                </a:solidFill>
                <a:cs typeface="Arial"/>
              </a:rPr>
              <a:t>a</a:t>
            </a:r>
            <a:r>
              <a:rPr lang="cs-CZ" sz="1800" dirty="0" smtClean="0">
                <a:solidFill>
                  <a:srgbClr val="08498A"/>
                </a:solidFill>
                <a:cs typeface="Arial"/>
              </a:rPr>
              <a:t>s</a:t>
            </a:r>
            <a:r>
              <a:rPr lang="cs-CZ" sz="1800" spc="45" dirty="0" smtClean="0">
                <a:solidFill>
                  <a:srgbClr val="08498A"/>
                </a:solidFill>
                <a:cs typeface="Arial"/>
              </a:rPr>
              <a:t>n</a:t>
            </a:r>
            <a:r>
              <a:rPr lang="cs-CZ" sz="1800" dirty="0" smtClean="0">
                <a:solidFill>
                  <a:srgbClr val="08498A"/>
                </a:solidFill>
                <a:cs typeface="Arial"/>
              </a:rPr>
              <a:t>á</a:t>
            </a:r>
            <a:r>
              <a:rPr lang="cs-CZ" sz="1800" dirty="0">
                <a:solidFill>
                  <a:srgbClr val="08498A"/>
                </a:solidFill>
                <a:cs typeface="Arial"/>
              </a:rPr>
              <a:t>	a	</a:t>
            </a:r>
            <a:r>
              <a:rPr lang="cs-CZ" sz="1800" spc="45" dirty="0">
                <a:solidFill>
                  <a:srgbClr val="08498A"/>
                </a:solidFill>
                <a:cs typeface="Arial"/>
              </a:rPr>
              <a:t>l</a:t>
            </a:r>
            <a:r>
              <a:rPr lang="cs-CZ" sz="1800" spc="-30" dirty="0">
                <a:solidFill>
                  <a:srgbClr val="08498A"/>
                </a:solidFill>
                <a:cs typeface="Arial"/>
              </a:rPr>
              <a:t>o</a:t>
            </a:r>
            <a:r>
              <a:rPr lang="cs-CZ" sz="1800" spc="45" dirty="0">
                <a:solidFill>
                  <a:srgbClr val="08498A"/>
                </a:solidFill>
                <a:cs typeface="Arial"/>
              </a:rPr>
              <a:t>g</a:t>
            </a:r>
            <a:r>
              <a:rPr lang="cs-CZ" sz="1800" spc="-30" dirty="0">
                <a:solidFill>
                  <a:srgbClr val="08498A"/>
                </a:solidFill>
                <a:cs typeface="Arial"/>
              </a:rPr>
              <a:t>i</a:t>
            </a:r>
            <a:r>
              <a:rPr lang="cs-CZ" sz="1800" dirty="0">
                <a:solidFill>
                  <a:srgbClr val="08498A"/>
                </a:solidFill>
                <a:cs typeface="Arial"/>
              </a:rPr>
              <a:t>cká	(v</a:t>
            </a:r>
            <a:r>
              <a:rPr lang="cs-CZ" sz="1800" spc="-30" dirty="0">
                <a:solidFill>
                  <a:srgbClr val="08498A"/>
                </a:solidFill>
                <a:cs typeface="Arial"/>
              </a:rPr>
              <a:t>ě</a:t>
            </a:r>
            <a:r>
              <a:rPr lang="cs-CZ" sz="1800" dirty="0">
                <a:solidFill>
                  <a:srgbClr val="08498A"/>
                </a:solidFill>
                <a:cs typeface="Arial"/>
              </a:rPr>
              <a:t>c</a:t>
            </a:r>
            <a:r>
              <a:rPr lang="cs-CZ" sz="1800" spc="45" dirty="0">
                <a:solidFill>
                  <a:srgbClr val="08498A"/>
                </a:solidFill>
                <a:cs typeface="Arial"/>
              </a:rPr>
              <a:t>n</a:t>
            </a:r>
            <a:r>
              <a:rPr lang="cs-CZ" sz="1800" dirty="0">
                <a:solidFill>
                  <a:srgbClr val="08498A"/>
                </a:solidFill>
                <a:cs typeface="Arial"/>
              </a:rPr>
              <a:t>á	i	č</a:t>
            </a:r>
            <a:r>
              <a:rPr lang="cs-CZ" sz="1800" spc="-30" dirty="0">
                <a:solidFill>
                  <a:srgbClr val="08498A"/>
                </a:solidFill>
                <a:cs typeface="Arial"/>
              </a:rPr>
              <a:t>a</a:t>
            </a:r>
            <a:r>
              <a:rPr lang="cs-CZ" sz="1800" dirty="0">
                <a:solidFill>
                  <a:srgbClr val="08498A"/>
                </a:solidFill>
                <a:cs typeface="Arial"/>
              </a:rPr>
              <a:t>s</a:t>
            </a:r>
            <a:r>
              <a:rPr lang="cs-CZ" sz="1800" spc="45" dirty="0">
                <a:solidFill>
                  <a:srgbClr val="08498A"/>
                </a:solidFill>
                <a:cs typeface="Arial"/>
              </a:rPr>
              <a:t>o</a:t>
            </a:r>
            <a:r>
              <a:rPr lang="cs-CZ" sz="1800" dirty="0">
                <a:solidFill>
                  <a:srgbClr val="08498A"/>
                </a:solidFill>
                <a:cs typeface="Arial"/>
              </a:rPr>
              <a:t>v</a:t>
            </a:r>
            <a:r>
              <a:rPr lang="cs-CZ" sz="1800" spc="-30" dirty="0">
                <a:solidFill>
                  <a:srgbClr val="08498A"/>
                </a:solidFill>
                <a:cs typeface="Arial"/>
              </a:rPr>
              <a:t>á</a:t>
            </a:r>
            <a:r>
              <a:rPr lang="cs-CZ" sz="1800" dirty="0">
                <a:solidFill>
                  <a:srgbClr val="08498A"/>
                </a:solidFill>
                <a:cs typeface="Arial"/>
              </a:rPr>
              <a:t>)	</a:t>
            </a:r>
            <a:r>
              <a:rPr lang="cs-CZ" sz="1800" spc="45" dirty="0">
                <a:solidFill>
                  <a:srgbClr val="08498A"/>
                </a:solidFill>
                <a:cs typeface="Arial"/>
              </a:rPr>
              <a:t>p</a:t>
            </a:r>
            <a:r>
              <a:rPr lang="cs-CZ" sz="1800" dirty="0">
                <a:solidFill>
                  <a:srgbClr val="08498A"/>
                </a:solidFill>
                <a:cs typeface="Arial"/>
              </a:rPr>
              <a:t>r</a:t>
            </a:r>
            <a:r>
              <a:rPr lang="cs-CZ" sz="1800" spc="-30" dirty="0">
                <a:solidFill>
                  <a:srgbClr val="08498A"/>
                </a:solidFill>
                <a:cs typeface="Arial"/>
              </a:rPr>
              <a:t>o</a:t>
            </a:r>
            <a:r>
              <a:rPr lang="cs-CZ" sz="1800" dirty="0">
                <a:solidFill>
                  <a:srgbClr val="08498A"/>
                </a:solidFill>
                <a:cs typeface="Arial"/>
              </a:rPr>
              <a:t>v</a:t>
            </a:r>
            <a:r>
              <a:rPr lang="cs-CZ" sz="1800" spc="-30" dirty="0">
                <a:solidFill>
                  <a:srgbClr val="08498A"/>
                </a:solidFill>
                <a:cs typeface="Arial"/>
              </a:rPr>
              <a:t>á</a:t>
            </a:r>
            <a:r>
              <a:rPr lang="cs-CZ" sz="1800" dirty="0">
                <a:solidFill>
                  <a:srgbClr val="08498A"/>
                </a:solidFill>
                <a:cs typeface="Arial"/>
              </a:rPr>
              <a:t>z</a:t>
            </a:r>
            <a:r>
              <a:rPr lang="cs-CZ" sz="1800" spc="-30" dirty="0">
                <a:solidFill>
                  <a:srgbClr val="08498A"/>
                </a:solidFill>
                <a:cs typeface="Arial"/>
              </a:rPr>
              <a:t>a</a:t>
            </a:r>
            <a:r>
              <a:rPr lang="cs-CZ" sz="1800" spc="45" dirty="0">
                <a:solidFill>
                  <a:srgbClr val="08498A"/>
                </a:solidFill>
                <a:cs typeface="Arial"/>
              </a:rPr>
              <a:t>n</a:t>
            </a:r>
            <a:r>
              <a:rPr lang="cs-CZ" sz="1800" spc="-30" dirty="0">
                <a:solidFill>
                  <a:srgbClr val="08498A"/>
                </a:solidFill>
                <a:cs typeface="Arial"/>
              </a:rPr>
              <a:t>o</a:t>
            </a:r>
            <a:r>
              <a:rPr lang="cs-CZ" sz="1800" dirty="0">
                <a:solidFill>
                  <a:srgbClr val="08498A"/>
                </a:solidFill>
                <a:cs typeface="Arial"/>
              </a:rPr>
              <a:t>st	</a:t>
            </a:r>
            <a:r>
              <a:rPr lang="cs-CZ" sz="1800" spc="-30" dirty="0">
                <a:solidFill>
                  <a:srgbClr val="08498A"/>
                </a:solidFill>
                <a:cs typeface="Arial"/>
              </a:rPr>
              <a:t>a</a:t>
            </a:r>
            <a:r>
              <a:rPr lang="cs-CZ" sz="1800" dirty="0">
                <a:solidFill>
                  <a:srgbClr val="08498A"/>
                </a:solidFill>
                <a:cs typeface="Arial"/>
              </a:rPr>
              <a:t>k</a:t>
            </a:r>
            <a:r>
              <a:rPr lang="cs-CZ" sz="1800" spc="20" dirty="0">
                <a:solidFill>
                  <a:srgbClr val="08498A"/>
                </a:solidFill>
                <a:cs typeface="Arial"/>
              </a:rPr>
              <a:t>t</a:t>
            </a:r>
            <a:r>
              <a:rPr lang="cs-CZ" sz="1800" spc="45" dirty="0">
                <a:solidFill>
                  <a:srgbClr val="08498A"/>
                </a:solidFill>
                <a:cs typeface="Arial"/>
              </a:rPr>
              <a:t>i</a:t>
            </a:r>
            <a:r>
              <a:rPr lang="cs-CZ" sz="1800" spc="-80" dirty="0">
                <a:solidFill>
                  <a:srgbClr val="08498A"/>
                </a:solidFill>
                <a:cs typeface="Arial"/>
              </a:rPr>
              <a:t>v</a:t>
            </a:r>
            <a:r>
              <a:rPr lang="cs-CZ" sz="1800" spc="-30" dirty="0">
                <a:solidFill>
                  <a:srgbClr val="08498A"/>
                </a:solidFill>
                <a:cs typeface="Arial"/>
              </a:rPr>
              <a:t>i</a:t>
            </a:r>
            <a:r>
              <a:rPr lang="cs-CZ" sz="1800" dirty="0">
                <a:solidFill>
                  <a:srgbClr val="08498A"/>
                </a:solidFill>
                <a:cs typeface="Arial"/>
              </a:rPr>
              <a:t>t	</a:t>
            </a:r>
            <a:r>
              <a:rPr lang="cs-CZ" sz="1800" spc="45" dirty="0" smtClean="0">
                <a:solidFill>
                  <a:srgbClr val="08498A"/>
                </a:solidFill>
                <a:cs typeface="Arial"/>
              </a:rPr>
              <a:t>na </a:t>
            </a:r>
            <a:r>
              <a:rPr lang="cs-CZ" sz="1800" b="1" spc="45" dirty="0" smtClean="0">
                <a:solidFill>
                  <a:srgbClr val="08498A"/>
                </a:solidFill>
                <a:cs typeface="Arial"/>
              </a:rPr>
              <a:t>rozpočet</a:t>
            </a:r>
            <a:r>
              <a:rPr lang="cs-CZ" sz="1800" dirty="0" smtClean="0">
                <a:cs typeface="Arial"/>
              </a:rPr>
              <a:t>, </a:t>
            </a:r>
            <a:r>
              <a:rPr lang="cs-CZ" sz="1800" b="1" spc="-10" dirty="0" smtClean="0">
                <a:solidFill>
                  <a:srgbClr val="08498A"/>
                </a:solidFill>
                <a:cs typeface="Arial"/>
              </a:rPr>
              <a:t>realizační </a:t>
            </a:r>
            <a:r>
              <a:rPr lang="cs-CZ" sz="1800" b="1" spc="-10" dirty="0">
                <a:solidFill>
                  <a:srgbClr val="08498A"/>
                </a:solidFill>
                <a:cs typeface="Arial"/>
              </a:rPr>
              <a:t>tým </a:t>
            </a:r>
            <a:r>
              <a:rPr lang="cs-CZ" sz="1800" dirty="0">
                <a:solidFill>
                  <a:srgbClr val="08498A"/>
                </a:solidFill>
                <a:cs typeface="Arial"/>
              </a:rPr>
              <a:t>a </a:t>
            </a:r>
            <a:r>
              <a:rPr lang="cs-CZ" sz="1800" b="1" spc="-10" dirty="0">
                <a:solidFill>
                  <a:srgbClr val="08498A"/>
                </a:solidFill>
                <a:cs typeface="Arial"/>
              </a:rPr>
              <a:t>výstupy </a:t>
            </a:r>
            <a:r>
              <a:rPr lang="cs-CZ" sz="1800" dirty="0">
                <a:solidFill>
                  <a:srgbClr val="08498A"/>
                </a:solidFill>
                <a:cs typeface="Arial"/>
              </a:rPr>
              <a:t>a </a:t>
            </a:r>
            <a:r>
              <a:rPr lang="cs-CZ" sz="1800" spc="-5" dirty="0">
                <a:solidFill>
                  <a:srgbClr val="08498A"/>
                </a:solidFill>
                <a:cs typeface="Arial"/>
              </a:rPr>
              <a:t>výsledky</a:t>
            </a:r>
            <a:r>
              <a:rPr lang="cs-CZ" sz="1800" spc="125" dirty="0">
                <a:solidFill>
                  <a:srgbClr val="08498A"/>
                </a:solidFill>
                <a:cs typeface="Arial"/>
              </a:rPr>
              <a:t> </a:t>
            </a:r>
            <a:r>
              <a:rPr lang="cs-CZ" sz="1800" spc="10" dirty="0">
                <a:solidFill>
                  <a:srgbClr val="08498A"/>
                </a:solidFill>
                <a:cs typeface="Arial"/>
              </a:rPr>
              <a:t>projektu</a:t>
            </a:r>
            <a:r>
              <a:rPr lang="cs-CZ" sz="1800" spc="10" dirty="0" smtClean="0">
                <a:solidFill>
                  <a:srgbClr val="08498A"/>
                </a:solidFill>
                <a:cs typeface="Arial"/>
              </a:rPr>
              <a:t>.</a:t>
            </a:r>
          </a:p>
          <a:p>
            <a:pPr marL="12700" indent="0">
              <a:lnSpc>
                <a:spcPct val="100000"/>
              </a:lnSpc>
              <a:spcBef>
                <a:spcPts val="919"/>
              </a:spcBef>
              <a:spcAft>
                <a:spcPts val="0"/>
              </a:spcAft>
              <a:buClr>
                <a:srgbClr val="5FBAF5"/>
              </a:buClr>
              <a:buNone/>
              <a:tabLst>
                <a:tab pos="441325" algn="l"/>
                <a:tab pos="441959" algn="l"/>
                <a:tab pos="1223645" algn="l"/>
                <a:tab pos="1518920" algn="l"/>
                <a:tab pos="2405380" algn="l"/>
                <a:tab pos="3263900" algn="l"/>
                <a:tab pos="3482975" algn="l"/>
                <a:tab pos="4455160" algn="l"/>
                <a:tab pos="5876290" algn="l"/>
                <a:tab pos="6629400" algn="l"/>
              </a:tabLst>
            </a:pPr>
            <a:endParaRPr lang="cs-CZ" sz="1800" dirty="0">
              <a:cs typeface="Arial"/>
            </a:endParaRPr>
          </a:p>
          <a:p>
            <a:pPr marL="441325" marR="5080" indent="-428625">
              <a:lnSpc>
                <a:spcPct val="132200"/>
              </a:lnSpc>
              <a:spcBef>
                <a:spcPts val="75"/>
              </a:spcBef>
              <a:spcAft>
                <a:spcPts val="0"/>
              </a:spcAft>
              <a:buClr>
                <a:srgbClr val="5FBAF5"/>
              </a:buClr>
              <a:buFont typeface="Wingdings"/>
              <a:buChar char=""/>
              <a:tabLst>
                <a:tab pos="441325" algn="l"/>
                <a:tab pos="441959" algn="l"/>
              </a:tabLst>
            </a:pPr>
            <a:r>
              <a:rPr lang="cs-CZ" sz="1800" dirty="0">
                <a:solidFill>
                  <a:srgbClr val="08498A"/>
                </a:solidFill>
                <a:cs typeface="Arial"/>
              </a:rPr>
              <a:t>Účelnost a </a:t>
            </a:r>
            <a:r>
              <a:rPr lang="cs-CZ" sz="1800" spc="-10" dirty="0">
                <a:solidFill>
                  <a:srgbClr val="08498A"/>
                </a:solidFill>
                <a:cs typeface="Arial"/>
              </a:rPr>
              <a:t>komplexnost </a:t>
            </a:r>
            <a:r>
              <a:rPr lang="cs-CZ" sz="1800" spc="-5" dirty="0">
                <a:solidFill>
                  <a:srgbClr val="08498A"/>
                </a:solidFill>
                <a:cs typeface="Arial"/>
              </a:rPr>
              <a:t>zvolených </a:t>
            </a:r>
            <a:r>
              <a:rPr lang="cs-CZ" sz="1800" spc="-25" dirty="0">
                <a:solidFill>
                  <a:srgbClr val="08498A"/>
                </a:solidFill>
                <a:cs typeface="Arial"/>
              </a:rPr>
              <a:t>aktivit </a:t>
            </a:r>
            <a:r>
              <a:rPr lang="cs-CZ" sz="1800" spc="-5" dirty="0">
                <a:solidFill>
                  <a:srgbClr val="08498A"/>
                </a:solidFill>
                <a:cs typeface="Arial"/>
              </a:rPr>
              <a:t>ve </a:t>
            </a:r>
            <a:r>
              <a:rPr lang="cs-CZ" sz="1800" spc="-10" dirty="0">
                <a:solidFill>
                  <a:srgbClr val="08498A"/>
                </a:solidFill>
                <a:cs typeface="Arial"/>
              </a:rPr>
              <a:t>vztahu </a:t>
            </a:r>
            <a:r>
              <a:rPr lang="cs-CZ" sz="1800" spc="-5" dirty="0">
                <a:solidFill>
                  <a:srgbClr val="08498A"/>
                </a:solidFill>
                <a:cs typeface="Arial"/>
              </a:rPr>
              <a:t>ke </a:t>
            </a:r>
            <a:r>
              <a:rPr lang="cs-CZ" sz="1800" spc="-10" dirty="0">
                <a:solidFill>
                  <a:srgbClr val="08498A"/>
                </a:solidFill>
                <a:cs typeface="Arial"/>
              </a:rPr>
              <a:t>stanovenému </a:t>
            </a:r>
            <a:r>
              <a:rPr lang="cs-CZ" sz="1800" spc="-5" dirty="0">
                <a:solidFill>
                  <a:srgbClr val="08498A"/>
                </a:solidFill>
                <a:cs typeface="Arial"/>
              </a:rPr>
              <a:t>cíli  </a:t>
            </a:r>
            <a:r>
              <a:rPr lang="cs-CZ" sz="1800" spc="5" dirty="0">
                <a:solidFill>
                  <a:srgbClr val="08498A"/>
                </a:solidFill>
                <a:cs typeface="Arial"/>
              </a:rPr>
              <a:t>projektu </a:t>
            </a:r>
            <a:r>
              <a:rPr lang="cs-CZ" sz="1800" dirty="0">
                <a:solidFill>
                  <a:srgbClr val="08498A"/>
                </a:solidFill>
                <a:cs typeface="Arial"/>
              </a:rPr>
              <a:t>a k potřebám </a:t>
            </a:r>
            <a:r>
              <a:rPr lang="cs-CZ" sz="1800" spc="-20" dirty="0">
                <a:solidFill>
                  <a:srgbClr val="08498A"/>
                </a:solidFill>
                <a:cs typeface="Arial"/>
              </a:rPr>
              <a:t>cílové</a:t>
            </a:r>
            <a:r>
              <a:rPr lang="cs-CZ" sz="1800" spc="-65" dirty="0">
                <a:solidFill>
                  <a:srgbClr val="08498A"/>
                </a:solidFill>
                <a:cs typeface="Arial"/>
              </a:rPr>
              <a:t> </a:t>
            </a:r>
            <a:r>
              <a:rPr lang="cs-CZ" sz="1800" spc="-5" dirty="0">
                <a:solidFill>
                  <a:srgbClr val="08498A"/>
                </a:solidFill>
                <a:cs typeface="Arial"/>
              </a:rPr>
              <a:t>skupiny.</a:t>
            </a:r>
            <a:endParaRPr lang="cs-CZ" sz="1800" dirty="0">
              <a:cs typeface="Arial"/>
            </a:endParaRPr>
          </a:p>
          <a:p>
            <a:pPr>
              <a:spcAft>
                <a:spcPts val="0"/>
              </a:spcAft>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15</a:t>
            </a:fld>
            <a:endParaRPr lang="cs-CZ" dirty="0"/>
          </a:p>
        </p:txBody>
      </p:sp>
    </p:spTree>
    <p:extLst>
      <p:ext uri="{BB962C8B-B14F-4D97-AF65-F5344CB8AC3E}">
        <p14:creationId xmlns:p14="http://schemas.microsoft.com/office/powerpoint/2010/main" val="3785419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VÝZVOU NEPODPOROVANÉ AKTIVITY</a:t>
            </a:r>
            <a:endParaRPr lang="cs-CZ" dirty="0"/>
          </a:p>
        </p:txBody>
      </p:sp>
      <p:sp>
        <p:nvSpPr>
          <p:cNvPr id="3" name="Zástupný symbol pro obsah 2"/>
          <p:cNvSpPr>
            <a:spLocks noGrp="1"/>
          </p:cNvSpPr>
          <p:nvPr>
            <p:ph idx="1"/>
          </p:nvPr>
        </p:nvSpPr>
        <p:spPr>
          <a:xfrm>
            <a:off x="540000" y="1628800"/>
            <a:ext cx="8064000" cy="4491200"/>
          </a:xfrm>
        </p:spPr>
        <p:txBody>
          <a:bodyPr/>
          <a:lstStyle/>
          <a:p>
            <a:pPr marL="441959" indent="-429259">
              <a:lnSpc>
                <a:spcPct val="100000"/>
              </a:lnSpc>
              <a:spcAft>
                <a:spcPts val="0"/>
              </a:spcAft>
              <a:buClr>
                <a:srgbClr val="5FBAF5"/>
              </a:buClr>
              <a:buFont typeface="Wingdings"/>
              <a:buChar char=""/>
              <a:tabLst>
                <a:tab pos="441325" algn="l"/>
                <a:tab pos="441959" algn="l"/>
              </a:tabLst>
            </a:pPr>
            <a:r>
              <a:rPr lang="cs-CZ" sz="1800" spc="-10" dirty="0">
                <a:solidFill>
                  <a:srgbClr val="08498A"/>
                </a:solidFill>
                <a:cs typeface="Arial"/>
              </a:rPr>
              <a:t>vzdělávání </a:t>
            </a:r>
            <a:r>
              <a:rPr lang="cs-CZ" sz="1800" spc="10" dirty="0">
                <a:solidFill>
                  <a:srgbClr val="08498A"/>
                </a:solidFill>
                <a:cs typeface="Arial"/>
              </a:rPr>
              <a:t>členů </a:t>
            </a:r>
            <a:r>
              <a:rPr lang="cs-CZ" sz="1800" spc="-15" dirty="0">
                <a:solidFill>
                  <a:srgbClr val="08498A"/>
                </a:solidFill>
                <a:cs typeface="Arial"/>
              </a:rPr>
              <a:t>RT </a:t>
            </a:r>
            <a:r>
              <a:rPr lang="cs-CZ" sz="1800" dirty="0">
                <a:solidFill>
                  <a:srgbClr val="08498A"/>
                </a:solidFill>
                <a:cs typeface="Arial"/>
              </a:rPr>
              <a:t>či</a:t>
            </a:r>
            <a:r>
              <a:rPr lang="cs-CZ" sz="1800" spc="-120" dirty="0">
                <a:solidFill>
                  <a:srgbClr val="08498A"/>
                </a:solidFill>
                <a:cs typeface="Arial"/>
              </a:rPr>
              <a:t> </a:t>
            </a:r>
            <a:r>
              <a:rPr lang="cs-CZ" sz="1800" spc="-5" dirty="0">
                <a:solidFill>
                  <a:srgbClr val="08498A"/>
                </a:solidFill>
                <a:cs typeface="Arial"/>
              </a:rPr>
              <a:t>zaměstnavatelů</a:t>
            </a:r>
            <a:endParaRPr lang="cs-CZ" sz="1800" dirty="0">
              <a:cs typeface="Arial"/>
            </a:endParaRPr>
          </a:p>
          <a:p>
            <a:pPr marL="441959" indent="-429259">
              <a:lnSpc>
                <a:spcPct val="100000"/>
              </a:lnSpc>
              <a:spcBef>
                <a:spcPts val="620"/>
              </a:spcBef>
              <a:spcAft>
                <a:spcPts val="0"/>
              </a:spcAft>
              <a:buClr>
                <a:srgbClr val="5FBAF5"/>
              </a:buClr>
              <a:buFont typeface="Wingdings"/>
              <a:buChar char=""/>
              <a:tabLst>
                <a:tab pos="441325" algn="l"/>
                <a:tab pos="441959" algn="l"/>
              </a:tabLst>
            </a:pPr>
            <a:r>
              <a:rPr lang="cs-CZ" sz="1800" spc="-15" dirty="0">
                <a:solidFill>
                  <a:srgbClr val="08498A"/>
                </a:solidFill>
                <a:cs typeface="Arial"/>
              </a:rPr>
              <a:t>volnočasové aktivity </a:t>
            </a:r>
            <a:r>
              <a:rPr lang="cs-CZ" sz="1800" spc="15" dirty="0">
                <a:solidFill>
                  <a:srgbClr val="08498A"/>
                </a:solidFill>
                <a:cs typeface="Arial"/>
              </a:rPr>
              <a:t>pro </a:t>
            </a:r>
            <a:r>
              <a:rPr lang="cs-CZ" sz="1800" spc="-20" dirty="0">
                <a:solidFill>
                  <a:srgbClr val="08498A"/>
                </a:solidFill>
                <a:cs typeface="Arial"/>
              </a:rPr>
              <a:t>cílovou</a:t>
            </a:r>
            <a:r>
              <a:rPr lang="cs-CZ" sz="1800" spc="240" dirty="0">
                <a:solidFill>
                  <a:srgbClr val="08498A"/>
                </a:solidFill>
                <a:cs typeface="Arial"/>
              </a:rPr>
              <a:t> </a:t>
            </a:r>
            <a:r>
              <a:rPr lang="cs-CZ" sz="1800" spc="15" dirty="0">
                <a:solidFill>
                  <a:srgbClr val="08498A"/>
                </a:solidFill>
                <a:cs typeface="Arial"/>
              </a:rPr>
              <a:t>skupinu</a:t>
            </a:r>
            <a:endParaRPr lang="cs-CZ" sz="1800" dirty="0">
              <a:cs typeface="Arial"/>
            </a:endParaRPr>
          </a:p>
          <a:p>
            <a:pPr marL="441959" marR="7620" indent="-429259" algn="just">
              <a:lnSpc>
                <a:spcPct val="100800"/>
              </a:lnSpc>
              <a:spcAft>
                <a:spcPts val="0"/>
              </a:spcAft>
              <a:buClr>
                <a:srgbClr val="5FBAF5"/>
              </a:buClr>
              <a:buFont typeface="Wingdings"/>
              <a:buChar char=""/>
              <a:tabLst>
                <a:tab pos="441959" algn="l"/>
              </a:tabLst>
            </a:pPr>
            <a:r>
              <a:rPr lang="cs-CZ" sz="1800" spc="5" dirty="0">
                <a:solidFill>
                  <a:srgbClr val="08498A"/>
                </a:solidFill>
                <a:cs typeface="Arial"/>
              </a:rPr>
              <a:t>obecná </a:t>
            </a:r>
            <a:r>
              <a:rPr lang="cs-CZ" sz="1800" spc="-5" dirty="0">
                <a:solidFill>
                  <a:srgbClr val="08498A"/>
                </a:solidFill>
                <a:cs typeface="Arial"/>
              </a:rPr>
              <a:t>výuka </a:t>
            </a:r>
            <a:r>
              <a:rPr lang="cs-CZ" sz="1800" spc="-15" dirty="0">
                <a:solidFill>
                  <a:srgbClr val="08498A"/>
                </a:solidFill>
                <a:cs typeface="Arial"/>
              </a:rPr>
              <a:t>cizích </a:t>
            </a:r>
            <a:r>
              <a:rPr lang="cs-CZ" sz="1800" spc="-10" dirty="0">
                <a:solidFill>
                  <a:srgbClr val="08498A"/>
                </a:solidFill>
                <a:cs typeface="Arial"/>
              </a:rPr>
              <a:t>jazyků </a:t>
            </a:r>
            <a:r>
              <a:rPr lang="cs-CZ" sz="1800" dirty="0">
                <a:solidFill>
                  <a:srgbClr val="08498A"/>
                </a:solidFill>
                <a:cs typeface="Arial"/>
              </a:rPr>
              <a:t>– </a:t>
            </a:r>
            <a:r>
              <a:rPr lang="cs-CZ" sz="1800" spc="-5" dirty="0">
                <a:solidFill>
                  <a:srgbClr val="08498A"/>
                </a:solidFill>
                <a:cs typeface="Arial"/>
              </a:rPr>
              <a:t>výuka </a:t>
            </a:r>
            <a:r>
              <a:rPr lang="cs-CZ" sz="1800" dirty="0">
                <a:solidFill>
                  <a:srgbClr val="08498A"/>
                </a:solidFill>
                <a:cs typeface="Arial"/>
              </a:rPr>
              <a:t>jazyků </a:t>
            </a:r>
            <a:r>
              <a:rPr lang="cs-CZ" sz="1800" spc="20" dirty="0">
                <a:solidFill>
                  <a:srgbClr val="08498A"/>
                </a:solidFill>
                <a:cs typeface="Arial"/>
              </a:rPr>
              <a:t>je </a:t>
            </a:r>
            <a:r>
              <a:rPr lang="cs-CZ" sz="1800" spc="-10" dirty="0">
                <a:solidFill>
                  <a:srgbClr val="08498A"/>
                </a:solidFill>
                <a:cs typeface="Arial"/>
              </a:rPr>
              <a:t>možná </a:t>
            </a:r>
            <a:r>
              <a:rPr lang="cs-CZ" sz="1800" spc="-5" dirty="0">
                <a:solidFill>
                  <a:srgbClr val="08498A"/>
                </a:solidFill>
                <a:cs typeface="Arial"/>
              </a:rPr>
              <a:t>pouze </a:t>
            </a:r>
            <a:r>
              <a:rPr lang="cs-CZ" sz="1800" spc="-40" dirty="0">
                <a:solidFill>
                  <a:srgbClr val="08498A"/>
                </a:solidFill>
                <a:cs typeface="Arial"/>
              </a:rPr>
              <a:t>ve </a:t>
            </a:r>
            <a:r>
              <a:rPr lang="cs-CZ" sz="1800" spc="-10" dirty="0">
                <a:solidFill>
                  <a:srgbClr val="08498A"/>
                </a:solidFill>
                <a:cs typeface="Arial"/>
              </a:rPr>
              <a:t>vazbě </a:t>
            </a:r>
            <a:r>
              <a:rPr lang="cs-CZ" sz="1800" spc="50" dirty="0">
                <a:solidFill>
                  <a:srgbClr val="08498A"/>
                </a:solidFill>
                <a:cs typeface="Arial"/>
              </a:rPr>
              <a:t>na  </a:t>
            </a:r>
            <a:r>
              <a:rPr lang="cs-CZ" sz="1800" spc="10" dirty="0">
                <a:solidFill>
                  <a:srgbClr val="08498A"/>
                </a:solidFill>
                <a:cs typeface="Arial"/>
              </a:rPr>
              <a:t>odborné</a:t>
            </a:r>
            <a:r>
              <a:rPr lang="cs-CZ" sz="1800" spc="-160" dirty="0">
                <a:solidFill>
                  <a:srgbClr val="08498A"/>
                </a:solidFill>
                <a:cs typeface="Arial"/>
              </a:rPr>
              <a:t> </a:t>
            </a:r>
            <a:r>
              <a:rPr lang="cs-CZ" sz="1800" spc="-10" dirty="0">
                <a:solidFill>
                  <a:srgbClr val="08498A"/>
                </a:solidFill>
                <a:cs typeface="Arial"/>
              </a:rPr>
              <a:t>vzdělávání</a:t>
            </a:r>
            <a:endParaRPr lang="cs-CZ" sz="1800" dirty="0">
              <a:cs typeface="Arial"/>
            </a:endParaRPr>
          </a:p>
          <a:p>
            <a:pPr marL="441959" marR="8255" indent="-429259" algn="just">
              <a:lnSpc>
                <a:spcPct val="99100"/>
              </a:lnSpc>
              <a:spcBef>
                <a:spcPts val="640"/>
              </a:spcBef>
              <a:spcAft>
                <a:spcPts val="0"/>
              </a:spcAft>
              <a:buClr>
                <a:srgbClr val="5FBAF5"/>
              </a:buClr>
              <a:buFont typeface="Wingdings"/>
              <a:buChar char=""/>
              <a:tabLst>
                <a:tab pos="441959" algn="l"/>
              </a:tabLst>
            </a:pPr>
            <a:r>
              <a:rPr lang="cs-CZ" sz="1800" spc="-5" dirty="0">
                <a:solidFill>
                  <a:srgbClr val="08498A"/>
                </a:solidFill>
                <a:cs typeface="Arial"/>
              </a:rPr>
              <a:t>zprostředkování </a:t>
            </a:r>
            <a:r>
              <a:rPr lang="cs-CZ" sz="1800" dirty="0">
                <a:solidFill>
                  <a:srgbClr val="08498A"/>
                </a:solidFill>
                <a:cs typeface="Arial"/>
              </a:rPr>
              <a:t>zaměstnání </a:t>
            </a:r>
            <a:r>
              <a:rPr lang="cs-CZ" sz="1800" spc="-5" dirty="0">
                <a:solidFill>
                  <a:srgbClr val="08498A"/>
                </a:solidFill>
                <a:cs typeface="Arial"/>
              </a:rPr>
              <a:t>formou dočasného </a:t>
            </a:r>
            <a:r>
              <a:rPr lang="cs-CZ" sz="1800" dirty="0">
                <a:solidFill>
                  <a:srgbClr val="08498A"/>
                </a:solidFill>
                <a:cs typeface="Arial"/>
              </a:rPr>
              <a:t>přidělení zaměstnance k  </a:t>
            </a:r>
            <a:r>
              <a:rPr lang="cs-CZ" sz="1800" spc="-10" dirty="0">
                <a:solidFill>
                  <a:srgbClr val="08498A"/>
                </a:solidFill>
                <a:cs typeface="Arial"/>
              </a:rPr>
              <a:t>výkonu </a:t>
            </a:r>
            <a:r>
              <a:rPr lang="cs-CZ" sz="1800" dirty="0">
                <a:solidFill>
                  <a:srgbClr val="08498A"/>
                </a:solidFill>
                <a:cs typeface="Arial"/>
              </a:rPr>
              <a:t>práce </a:t>
            </a:r>
            <a:r>
              <a:rPr lang="cs-CZ" sz="1800" spc="15" dirty="0">
                <a:solidFill>
                  <a:srgbClr val="08498A"/>
                </a:solidFill>
                <a:cs typeface="Arial"/>
              </a:rPr>
              <a:t>pro </a:t>
            </a:r>
            <a:r>
              <a:rPr lang="cs-CZ" sz="1800" spc="-10" dirty="0">
                <a:solidFill>
                  <a:srgbClr val="08498A"/>
                </a:solidFill>
                <a:cs typeface="Arial"/>
              </a:rPr>
              <a:t>jinou právnickou </a:t>
            </a:r>
            <a:r>
              <a:rPr lang="cs-CZ" sz="1800" spc="15" dirty="0">
                <a:solidFill>
                  <a:srgbClr val="08498A"/>
                </a:solidFill>
                <a:cs typeface="Arial"/>
              </a:rPr>
              <a:t>nebo </a:t>
            </a:r>
            <a:r>
              <a:rPr lang="cs-CZ" sz="1800" spc="-5" dirty="0">
                <a:solidFill>
                  <a:srgbClr val="08498A"/>
                </a:solidFill>
                <a:cs typeface="Arial"/>
              </a:rPr>
              <a:t>fyzickou </a:t>
            </a:r>
            <a:r>
              <a:rPr lang="cs-CZ" sz="1800" spc="-20" dirty="0">
                <a:solidFill>
                  <a:srgbClr val="08498A"/>
                </a:solidFill>
                <a:cs typeface="Arial"/>
              </a:rPr>
              <a:t>osobu </a:t>
            </a:r>
            <a:r>
              <a:rPr lang="cs-CZ" sz="1800" spc="30" dirty="0">
                <a:solidFill>
                  <a:srgbClr val="08498A"/>
                </a:solidFill>
                <a:cs typeface="Arial"/>
              </a:rPr>
              <a:t>dle </a:t>
            </a:r>
            <a:r>
              <a:rPr lang="cs-CZ" sz="1800" dirty="0">
                <a:solidFill>
                  <a:srgbClr val="08498A"/>
                </a:solidFill>
                <a:cs typeface="Arial"/>
              </a:rPr>
              <a:t>§ </a:t>
            </a:r>
            <a:r>
              <a:rPr lang="cs-CZ" sz="1800" spc="-15" dirty="0">
                <a:solidFill>
                  <a:srgbClr val="08498A"/>
                </a:solidFill>
                <a:cs typeface="Arial"/>
              </a:rPr>
              <a:t>66 </a:t>
            </a:r>
            <a:r>
              <a:rPr lang="cs-CZ" sz="1800" dirty="0">
                <a:solidFill>
                  <a:srgbClr val="08498A"/>
                </a:solidFill>
                <a:cs typeface="Arial"/>
              </a:rPr>
              <a:t>zákona  </a:t>
            </a:r>
            <a:r>
              <a:rPr lang="cs-CZ" sz="1800" spc="-20" dirty="0">
                <a:solidFill>
                  <a:srgbClr val="08498A"/>
                </a:solidFill>
                <a:cs typeface="Arial"/>
              </a:rPr>
              <a:t>435/2004 </a:t>
            </a:r>
            <a:r>
              <a:rPr lang="cs-CZ" sz="1800" spc="15" dirty="0">
                <a:solidFill>
                  <a:srgbClr val="08498A"/>
                </a:solidFill>
                <a:cs typeface="Arial"/>
              </a:rPr>
              <a:t>sb., </a:t>
            </a:r>
            <a:r>
              <a:rPr lang="cs-CZ" sz="1800" dirty="0">
                <a:solidFill>
                  <a:srgbClr val="08498A"/>
                </a:solidFill>
                <a:cs typeface="Arial"/>
              </a:rPr>
              <a:t>o</a:t>
            </a:r>
            <a:r>
              <a:rPr lang="cs-CZ" sz="1800" spc="20" dirty="0">
                <a:solidFill>
                  <a:srgbClr val="08498A"/>
                </a:solidFill>
                <a:cs typeface="Arial"/>
              </a:rPr>
              <a:t> </a:t>
            </a:r>
            <a:r>
              <a:rPr lang="cs-CZ" sz="1800" dirty="0">
                <a:solidFill>
                  <a:srgbClr val="08498A"/>
                </a:solidFill>
                <a:cs typeface="Arial"/>
              </a:rPr>
              <a:t>zaměstnanosti</a:t>
            </a:r>
            <a:endParaRPr lang="cs-CZ" sz="1800" dirty="0">
              <a:cs typeface="Arial"/>
            </a:endParaRPr>
          </a:p>
          <a:p>
            <a:pPr marL="441959" marR="5080" indent="-429259" algn="just">
              <a:lnSpc>
                <a:spcPct val="100800"/>
              </a:lnSpc>
              <a:spcAft>
                <a:spcPts val="0"/>
              </a:spcAft>
              <a:buClr>
                <a:srgbClr val="5FBAF5"/>
              </a:buClr>
              <a:buFont typeface="Wingdings"/>
              <a:buChar char=""/>
              <a:tabLst>
                <a:tab pos="441959" algn="l"/>
              </a:tabLst>
            </a:pPr>
            <a:r>
              <a:rPr lang="cs-CZ" sz="1800" dirty="0">
                <a:solidFill>
                  <a:srgbClr val="08498A"/>
                </a:solidFill>
                <a:cs typeface="Arial"/>
              </a:rPr>
              <a:t>podpora a </a:t>
            </a:r>
            <a:r>
              <a:rPr lang="cs-CZ" sz="1800" spc="5" dirty="0">
                <a:solidFill>
                  <a:srgbClr val="08498A"/>
                </a:solidFill>
                <a:cs typeface="Arial"/>
              </a:rPr>
              <a:t>udržení </a:t>
            </a:r>
            <a:r>
              <a:rPr lang="cs-CZ" sz="1800" spc="-15" dirty="0">
                <a:solidFill>
                  <a:srgbClr val="08498A"/>
                </a:solidFill>
                <a:cs typeface="Arial"/>
              </a:rPr>
              <a:t>osob </a:t>
            </a:r>
            <a:r>
              <a:rPr lang="cs-CZ" sz="1800" spc="25" dirty="0">
                <a:solidFill>
                  <a:srgbClr val="08498A"/>
                </a:solidFill>
                <a:cs typeface="Arial"/>
              </a:rPr>
              <a:t>na </a:t>
            </a:r>
            <a:r>
              <a:rPr lang="cs-CZ" sz="1800" spc="5" dirty="0">
                <a:solidFill>
                  <a:srgbClr val="08498A"/>
                </a:solidFill>
                <a:cs typeface="Arial"/>
              </a:rPr>
              <a:t>již </a:t>
            </a:r>
            <a:r>
              <a:rPr lang="cs-CZ" sz="1800" spc="-10" dirty="0">
                <a:solidFill>
                  <a:srgbClr val="08498A"/>
                </a:solidFill>
                <a:cs typeface="Arial"/>
              </a:rPr>
              <a:t>obsazených pracovních </a:t>
            </a:r>
            <a:r>
              <a:rPr lang="cs-CZ" sz="1800" spc="-5" dirty="0">
                <a:solidFill>
                  <a:srgbClr val="08498A"/>
                </a:solidFill>
                <a:cs typeface="Arial"/>
              </a:rPr>
              <a:t>místech, tj. </a:t>
            </a:r>
            <a:r>
              <a:rPr lang="cs-CZ" sz="1800" dirty="0">
                <a:solidFill>
                  <a:srgbClr val="08498A"/>
                </a:solidFill>
                <a:cs typeface="Arial"/>
              </a:rPr>
              <a:t>podpora  </a:t>
            </a:r>
            <a:r>
              <a:rPr lang="cs-CZ" sz="1800" spc="-20" dirty="0">
                <a:solidFill>
                  <a:srgbClr val="08498A"/>
                </a:solidFill>
                <a:cs typeface="Arial"/>
              </a:rPr>
              <a:t>stávajících</a:t>
            </a:r>
            <a:r>
              <a:rPr lang="cs-CZ" sz="1800" spc="135" dirty="0">
                <a:solidFill>
                  <a:srgbClr val="08498A"/>
                </a:solidFill>
                <a:cs typeface="Arial"/>
              </a:rPr>
              <a:t> </a:t>
            </a:r>
            <a:r>
              <a:rPr lang="cs-CZ" sz="1800" dirty="0">
                <a:solidFill>
                  <a:srgbClr val="08498A"/>
                </a:solidFill>
                <a:cs typeface="Arial"/>
              </a:rPr>
              <a:t>zaměstnanců</a:t>
            </a:r>
            <a:endParaRPr lang="cs-CZ" sz="1800" dirty="0">
              <a:cs typeface="Arial"/>
            </a:endParaRPr>
          </a:p>
          <a:p>
            <a:pPr marL="441959" indent="-429259">
              <a:lnSpc>
                <a:spcPct val="100000"/>
              </a:lnSpc>
              <a:spcBef>
                <a:spcPts val="615"/>
              </a:spcBef>
              <a:spcAft>
                <a:spcPts val="0"/>
              </a:spcAft>
              <a:buClr>
                <a:srgbClr val="5FBAF5"/>
              </a:buClr>
              <a:buFont typeface="Wingdings"/>
              <a:buChar char=""/>
              <a:tabLst>
                <a:tab pos="441325" algn="l"/>
                <a:tab pos="441959" algn="l"/>
              </a:tabLst>
            </a:pPr>
            <a:r>
              <a:rPr lang="cs-CZ" sz="1800" spc="5" dirty="0">
                <a:solidFill>
                  <a:srgbClr val="08498A"/>
                </a:solidFill>
                <a:cs typeface="Arial"/>
              </a:rPr>
              <a:t>zahraniční</a:t>
            </a:r>
            <a:r>
              <a:rPr lang="cs-CZ" sz="1800" spc="-175" dirty="0">
                <a:solidFill>
                  <a:srgbClr val="08498A"/>
                </a:solidFill>
                <a:cs typeface="Arial"/>
              </a:rPr>
              <a:t> </a:t>
            </a:r>
            <a:r>
              <a:rPr lang="cs-CZ" sz="1800" spc="-5" dirty="0">
                <a:solidFill>
                  <a:srgbClr val="08498A"/>
                </a:solidFill>
                <a:cs typeface="Arial"/>
              </a:rPr>
              <a:t>stáže</a:t>
            </a:r>
            <a:endParaRPr lang="cs-CZ" sz="1800" dirty="0">
              <a:cs typeface="Arial"/>
            </a:endParaRPr>
          </a:p>
          <a:p>
            <a:pPr marL="441959" marR="8890" indent="-429259" algn="just">
              <a:lnSpc>
                <a:spcPct val="100800"/>
              </a:lnSpc>
              <a:spcBef>
                <a:spcPts val="525"/>
              </a:spcBef>
              <a:spcAft>
                <a:spcPts val="0"/>
              </a:spcAft>
              <a:buClr>
                <a:srgbClr val="5FBAF5"/>
              </a:buClr>
              <a:buFont typeface="Wingdings"/>
              <a:buChar char=""/>
              <a:tabLst>
                <a:tab pos="441959" algn="l"/>
              </a:tabLst>
            </a:pPr>
            <a:r>
              <a:rPr lang="cs-CZ" sz="1800" spc="-10" dirty="0">
                <a:solidFill>
                  <a:srgbClr val="08498A"/>
                </a:solidFill>
                <a:cs typeface="Arial"/>
              </a:rPr>
              <a:t>tvorba </a:t>
            </a:r>
            <a:r>
              <a:rPr lang="cs-CZ" sz="1800" dirty="0">
                <a:solidFill>
                  <a:srgbClr val="08498A"/>
                </a:solidFill>
                <a:cs typeface="Arial"/>
              </a:rPr>
              <a:t>a pilotní </a:t>
            </a:r>
            <a:r>
              <a:rPr lang="cs-CZ" sz="1800" spc="-10" dirty="0">
                <a:solidFill>
                  <a:srgbClr val="08498A"/>
                </a:solidFill>
                <a:cs typeface="Arial"/>
              </a:rPr>
              <a:t>ověřování nových </a:t>
            </a:r>
            <a:r>
              <a:rPr lang="cs-CZ" sz="1800" dirty="0">
                <a:solidFill>
                  <a:srgbClr val="08498A"/>
                </a:solidFill>
                <a:cs typeface="Arial"/>
              </a:rPr>
              <a:t>či </a:t>
            </a:r>
            <a:r>
              <a:rPr lang="cs-CZ" sz="1800" spc="-15" dirty="0">
                <a:solidFill>
                  <a:srgbClr val="08498A"/>
                </a:solidFill>
                <a:cs typeface="Arial"/>
              </a:rPr>
              <a:t>inovativních </a:t>
            </a:r>
            <a:r>
              <a:rPr lang="cs-CZ" sz="1800" spc="-5" dirty="0">
                <a:solidFill>
                  <a:srgbClr val="08498A"/>
                </a:solidFill>
                <a:cs typeface="Arial"/>
              </a:rPr>
              <a:t>nástrojů </a:t>
            </a:r>
            <a:r>
              <a:rPr lang="cs-CZ" sz="1800" spc="-10" dirty="0">
                <a:solidFill>
                  <a:srgbClr val="08498A"/>
                </a:solidFill>
                <a:cs typeface="Arial"/>
              </a:rPr>
              <a:t>aktivní </a:t>
            </a:r>
            <a:r>
              <a:rPr lang="cs-CZ" sz="1800" dirty="0">
                <a:solidFill>
                  <a:srgbClr val="08498A"/>
                </a:solidFill>
                <a:cs typeface="Arial"/>
              </a:rPr>
              <a:t>politiky  zaměstnanosti </a:t>
            </a:r>
            <a:r>
              <a:rPr lang="cs-CZ" sz="1800" spc="5" dirty="0">
                <a:solidFill>
                  <a:srgbClr val="08498A"/>
                </a:solidFill>
                <a:cs typeface="Arial"/>
              </a:rPr>
              <a:t>(jedná </a:t>
            </a:r>
            <a:r>
              <a:rPr lang="cs-CZ" sz="1800" dirty="0">
                <a:solidFill>
                  <a:srgbClr val="08498A"/>
                </a:solidFill>
                <a:cs typeface="Arial"/>
              </a:rPr>
              <a:t>se o </a:t>
            </a:r>
            <a:r>
              <a:rPr lang="cs-CZ" sz="1800" spc="-15" dirty="0">
                <a:solidFill>
                  <a:srgbClr val="08498A"/>
                </a:solidFill>
                <a:cs typeface="Arial"/>
              </a:rPr>
              <a:t>aktivity </a:t>
            </a:r>
            <a:r>
              <a:rPr lang="cs-CZ" sz="1800" dirty="0">
                <a:solidFill>
                  <a:srgbClr val="08498A"/>
                </a:solidFill>
                <a:cs typeface="Arial"/>
              </a:rPr>
              <a:t>spadající </a:t>
            </a:r>
            <a:r>
              <a:rPr lang="cs-CZ" sz="1800" spc="25" dirty="0">
                <a:solidFill>
                  <a:srgbClr val="08498A"/>
                </a:solidFill>
                <a:cs typeface="Arial"/>
              </a:rPr>
              <a:t>do </a:t>
            </a:r>
            <a:r>
              <a:rPr lang="cs-CZ" sz="1800" dirty="0">
                <a:solidFill>
                  <a:srgbClr val="08498A"/>
                </a:solidFill>
                <a:cs typeface="Arial"/>
              </a:rPr>
              <a:t>prioritní </a:t>
            </a:r>
            <a:r>
              <a:rPr lang="cs-CZ" sz="1800" spc="-10" dirty="0">
                <a:solidFill>
                  <a:srgbClr val="08498A"/>
                </a:solidFill>
                <a:cs typeface="Arial"/>
              </a:rPr>
              <a:t>osy </a:t>
            </a:r>
            <a:r>
              <a:rPr lang="cs-CZ" sz="1800" dirty="0">
                <a:solidFill>
                  <a:srgbClr val="08498A"/>
                </a:solidFill>
                <a:cs typeface="Arial"/>
              </a:rPr>
              <a:t>3 </a:t>
            </a:r>
            <a:r>
              <a:rPr lang="cs-CZ" sz="1800" spc="5" dirty="0">
                <a:solidFill>
                  <a:srgbClr val="08498A"/>
                </a:solidFill>
                <a:cs typeface="Arial"/>
              </a:rPr>
              <a:t>Sociální  </a:t>
            </a:r>
            <a:r>
              <a:rPr lang="cs-CZ" sz="1800" spc="-20" dirty="0">
                <a:solidFill>
                  <a:srgbClr val="08498A"/>
                </a:solidFill>
                <a:cs typeface="Arial"/>
              </a:rPr>
              <a:t>inovace </a:t>
            </a:r>
            <a:r>
              <a:rPr lang="cs-CZ" sz="1800" dirty="0">
                <a:solidFill>
                  <a:srgbClr val="08498A"/>
                </a:solidFill>
                <a:cs typeface="Arial"/>
              </a:rPr>
              <a:t>a mezinárodní</a:t>
            </a:r>
            <a:r>
              <a:rPr lang="cs-CZ" sz="1800" spc="65" dirty="0">
                <a:solidFill>
                  <a:srgbClr val="08498A"/>
                </a:solidFill>
                <a:cs typeface="Arial"/>
              </a:rPr>
              <a:t> </a:t>
            </a:r>
            <a:r>
              <a:rPr lang="cs-CZ" sz="1800" spc="5" dirty="0">
                <a:solidFill>
                  <a:srgbClr val="08498A"/>
                </a:solidFill>
                <a:cs typeface="Arial"/>
              </a:rPr>
              <a:t>spolupráce)</a:t>
            </a:r>
            <a:endParaRPr lang="cs-CZ" sz="1800" dirty="0">
              <a:cs typeface="Arial"/>
            </a:endParaRPr>
          </a:p>
          <a:p>
            <a:pPr marL="441959" indent="-429259">
              <a:lnSpc>
                <a:spcPct val="100000"/>
              </a:lnSpc>
              <a:spcBef>
                <a:spcPts val="620"/>
              </a:spcBef>
              <a:spcAft>
                <a:spcPts val="0"/>
              </a:spcAft>
              <a:buClr>
                <a:srgbClr val="5FBAF5"/>
              </a:buClr>
              <a:buFont typeface="Wingdings"/>
              <a:buChar char=""/>
              <a:tabLst>
                <a:tab pos="441325" algn="l"/>
                <a:tab pos="441959" algn="l"/>
              </a:tabLst>
            </a:pPr>
            <a:r>
              <a:rPr lang="cs-CZ" sz="1800" spc="-15" dirty="0">
                <a:solidFill>
                  <a:srgbClr val="08498A"/>
                </a:solidFill>
                <a:cs typeface="Arial"/>
              </a:rPr>
              <a:t>aktivity </a:t>
            </a:r>
            <a:r>
              <a:rPr lang="cs-CZ" sz="1800" spc="-5" dirty="0">
                <a:solidFill>
                  <a:srgbClr val="08498A"/>
                </a:solidFill>
                <a:cs typeface="Arial"/>
              </a:rPr>
              <a:t>zaměřené </a:t>
            </a:r>
            <a:r>
              <a:rPr lang="cs-CZ" sz="1800" spc="25" dirty="0">
                <a:solidFill>
                  <a:srgbClr val="08498A"/>
                </a:solidFill>
                <a:cs typeface="Arial"/>
              </a:rPr>
              <a:t>na </a:t>
            </a:r>
            <a:r>
              <a:rPr lang="cs-CZ" sz="1800" spc="-25" dirty="0">
                <a:solidFill>
                  <a:srgbClr val="08498A"/>
                </a:solidFill>
                <a:cs typeface="Arial"/>
              </a:rPr>
              <a:t>rozvoj </a:t>
            </a:r>
            <a:r>
              <a:rPr lang="cs-CZ" sz="1800" spc="-5" dirty="0">
                <a:solidFill>
                  <a:srgbClr val="08498A"/>
                </a:solidFill>
                <a:cs typeface="Arial"/>
              </a:rPr>
              <a:t>sociálních</a:t>
            </a:r>
            <a:r>
              <a:rPr lang="cs-CZ" sz="1800" spc="204" dirty="0">
                <a:solidFill>
                  <a:srgbClr val="08498A"/>
                </a:solidFill>
                <a:cs typeface="Arial"/>
              </a:rPr>
              <a:t> </a:t>
            </a:r>
            <a:r>
              <a:rPr lang="cs-CZ" sz="1800" spc="10" dirty="0">
                <a:solidFill>
                  <a:srgbClr val="08498A"/>
                </a:solidFill>
                <a:cs typeface="Arial"/>
              </a:rPr>
              <a:t>služeb</a:t>
            </a:r>
            <a:endParaRPr lang="cs-CZ" sz="1800" dirty="0">
              <a:cs typeface="Arial"/>
            </a:endParaRPr>
          </a:p>
          <a:p>
            <a:pPr>
              <a:spcAft>
                <a:spcPts val="0"/>
              </a:spcAft>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16</a:t>
            </a:fld>
            <a:endParaRPr lang="cs-CZ" dirty="0"/>
          </a:p>
        </p:txBody>
      </p:sp>
    </p:spTree>
    <p:extLst>
      <p:ext uri="{BB962C8B-B14F-4D97-AF65-F5344CB8AC3E}">
        <p14:creationId xmlns:p14="http://schemas.microsoft.com/office/powerpoint/2010/main" val="1226519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CÍLOVÉ SKUPINY</a:t>
            </a:r>
            <a:endParaRPr lang="cs-CZ" dirty="0"/>
          </a:p>
        </p:txBody>
      </p:sp>
      <p:sp>
        <p:nvSpPr>
          <p:cNvPr id="3" name="Zástupný symbol pro obsah 2"/>
          <p:cNvSpPr>
            <a:spLocks noGrp="1"/>
          </p:cNvSpPr>
          <p:nvPr>
            <p:ph idx="1"/>
          </p:nvPr>
        </p:nvSpPr>
        <p:spPr/>
        <p:txBody>
          <a:bodyPr wrap="none"/>
          <a:lstStyle/>
          <a:p>
            <a:pPr marL="12700">
              <a:lnSpc>
                <a:spcPct val="100000"/>
              </a:lnSpc>
              <a:spcAft>
                <a:spcPts val="300"/>
              </a:spcAft>
              <a:buFont typeface="Courier New" panose="02070309020205020404" pitchFamily="49" charset="0"/>
              <a:buChar char="o"/>
            </a:pPr>
            <a:endParaRPr lang="cs-CZ" sz="1800" spc="-5" dirty="0" smtClean="0">
              <a:solidFill>
                <a:srgbClr val="08498A"/>
              </a:solidFill>
              <a:cs typeface="Arial"/>
            </a:endParaRPr>
          </a:p>
          <a:p>
            <a:pPr marL="12700">
              <a:lnSpc>
                <a:spcPct val="100000"/>
              </a:lnSpc>
              <a:spcAft>
                <a:spcPts val="300"/>
              </a:spcAft>
              <a:buFont typeface="Courier New" panose="02070309020205020404" pitchFamily="49" charset="0"/>
              <a:buChar char="o"/>
            </a:pPr>
            <a:endParaRPr lang="cs-CZ" sz="1800" spc="-5" dirty="0" smtClean="0">
              <a:solidFill>
                <a:srgbClr val="08498A"/>
              </a:solidFill>
              <a:cs typeface="Arial"/>
            </a:endParaRPr>
          </a:p>
          <a:p>
            <a:pPr marL="12700">
              <a:lnSpc>
                <a:spcPct val="100000"/>
              </a:lnSpc>
              <a:spcAft>
                <a:spcPts val="300"/>
              </a:spcAft>
              <a:buFont typeface="Courier New" panose="02070309020205020404" pitchFamily="49" charset="0"/>
              <a:buChar char="o"/>
            </a:pPr>
            <a:endParaRPr lang="cs-CZ" sz="1800" spc="-5" dirty="0" smtClean="0">
              <a:solidFill>
                <a:srgbClr val="08498A"/>
              </a:solidFill>
              <a:cs typeface="Arial"/>
            </a:endParaRPr>
          </a:p>
          <a:p>
            <a:pPr marL="12700">
              <a:lnSpc>
                <a:spcPct val="100000"/>
              </a:lnSpc>
              <a:spcAft>
                <a:spcPts val="300"/>
              </a:spcAft>
              <a:buFont typeface="Courier New" panose="02070309020205020404" pitchFamily="49" charset="0"/>
              <a:buChar char="o"/>
            </a:pPr>
            <a:r>
              <a:rPr lang="cs-CZ" sz="1800" spc="-5" dirty="0" smtClean="0">
                <a:solidFill>
                  <a:srgbClr val="08498A"/>
                </a:solidFill>
                <a:cs typeface="Arial"/>
              </a:rPr>
              <a:t>osoby </a:t>
            </a:r>
            <a:r>
              <a:rPr lang="cs-CZ" sz="1800" spc="-40" dirty="0">
                <a:solidFill>
                  <a:srgbClr val="08498A"/>
                </a:solidFill>
                <a:cs typeface="Arial"/>
              </a:rPr>
              <a:t>ve </a:t>
            </a:r>
            <a:r>
              <a:rPr lang="cs-CZ" sz="1800" spc="-30" dirty="0">
                <a:solidFill>
                  <a:srgbClr val="08498A"/>
                </a:solidFill>
                <a:cs typeface="Arial"/>
              </a:rPr>
              <a:t>věku </a:t>
            </a:r>
            <a:r>
              <a:rPr lang="cs-CZ" sz="1800" spc="-15" dirty="0">
                <a:solidFill>
                  <a:srgbClr val="08498A"/>
                </a:solidFill>
                <a:cs typeface="Arial"/>
              </a:rPr>
              <a:t>50 </a:t>
            </a:r>
            <a:r>
              <a:rPr lang="cs-CZ" sz="1800" dirty="0">
                <a:solidFill>
                  <a:srgbClr val="08498A"/>
                </a:solidFill>
                <a:cs typeface="Arial"/>
              </a:rPr>
              <a:t>a </a:t>
            </a:r>
            <a:r>
              <a:rPr lang="cs-CZ" sz="1800" spc="-35" dirty="0">
                <a:solidFill>
                  <a:srgbClr val="08498A"/>
                </a:solidFill>
                <a:cs typeface="Arial"/>
              </a:rPr>
              <a:t>více</a:t>
            </a:r>
            <a:r>
              <a:rPr lang="cs-CZ" sz="1800" spc="350" dirty="0">
                <a:solidFill>
                  <a:srgbClr val="08498A"/>
                </a:solidFill>
                <a:cs typeface="Arial"/>
              </a:rPr>
              <a:t> </a:t>
            </a:r>
            <a:r>
              <a:rPr lang="cs-CZ" sz="1800" spc="5" dirty="0">
                <a:solidFill>
                  <a:srgbClr val="08498A"/>
                </a:solidFill>
                <a:cs typeface="Arial"/>
              </a:rPr>
              <a:t>let</a:t>
            </a:r>
            <a:endParaRPr lang="cs-CZ" sz="1800" dirty="0">
              <a:cs typeface="Arial"/>
            </a:endParaRPr>
          </a:p>
          <a:p>
            <a:pPr marR="5080">
              <a:lnSpc>
                <a:spcPct val="135600"/>
              </a:lnSpc>
              <a:spcBef>
                <a:spcPts val="225"/>
              </a:spcBef>
              <a:spcAft>
                <a:spcPts val="300"/>
              </a:spcAft>
              <a:buFont typeface="Courier New" panose="02070309020205020404" pitchFamily="49" charset="0"/>
              <a:buChar char="o"/>
            </a:pPr>
            <a:r>
              <a:rPr lang="cs-CZ" sz="1800" spc="-5" dirty="0">
                <a:solidFill>
                  <a:srgbClr val="08498A"/>
                </a:solidFill>
                <a:cs typeface="Arial"/>
              </a:rPr>
              <a:t>osoby </a:t>
            </a:r>
            <a:r>
              <a:rPr lang="cs-CZ" sz="1800" spc="10" dirty="0">
                <a:solidFill>
                  <a:srgbClr val="08498A"/>
                </a:solidFill>
                <a:cs typeface="Arial"/>
              </a:rPr>
              <a:t>mladší </a:t>
            </a:r>
            <a:r>
              <a:rPr lang="cs-CZ" sz="1800" spc="-15" dirty="0">
                <a:solidFill>
                  <a:srgbClr val="08498A"/>
                </a:solidFill>
                <a:cs typeface="Arial"/>
              </a:rPr>
              <a:t>25 </a:t>
            </a:r>
            <a:r>
              <a:rPr lang="cs-CZ" sz="1800" spc="5" dirty="0">
                <a:solidFill>
                  <a:srgbClr val="08498A"/>
                </a:solidFill>
                <a:cs typeface="Arial"/>
              </a:rPr>
              <a:t>let </a:t>
            </a:r>
            <a:r>
              <a:rPr lang="cs-CZ" sz="1800" spc="-15" dirty="0" smtClean="0">
                <a:solidFill>
                  <a:srgbClr val="08498A"/>
                </a:solidFill>
                <a:cs typeface="Arial"/>
              </a:rPr>
              <a:t>věku (nikoliv studenti)</a:t>
            </a:r>
          </a:p>
          <a:p>
            <a:pPr marR="5080">
              <a:lnSpc>
                <a:spcPct val="135600"/>
              </a:lnSpc>
              <a:spcBef>
                <a:spcPts val="225"/>
              </a:spcBef>
              <a:spcAft>
                <a:spcPts val="300"/>
              </a:spcAft>
              <a:buFont typeface="Courier New" panose="02070309020205020404" pitchFamily="49" charset="0"/>
              <a:buChar char="o"/>
            </a:pPr>
            <a:r>
              <a:rPr lang="cs-CZ" sz="1800" spc="-5" dirty="0" smtClean="0">
                <a:solidFill>
                  <a:srgbClr val="08498A"/>
                </a:solidFill>
                <a:cs typeface="Arial"/>
              </a:rPr>
              <a:t>osoby </a:t>
            </a:r>
            <a:r>
              <a:rPr lang="cs-CZ" sz="1800" dirty="0" smtClean="0">
                <a:solidFill>
                  <a:srgbClr val="08498A"/>
                </a:solidFill>
                <a:cs typeface="Arial"/>
              </a:rPr>
              <a:t>nezaměstnané </a:t>
            </a:r>
            <a:r>
              <a:rPr lang="cs-CZ" sz="1800" spc="15" dirty="0" smtClean="0">
                <a:solidFill>
                  <a:srgbClr val="08498A"/>
                </a:solidFill>
                <a:cs typeface="Arial"/>
              </a:rPr>
              <a:t>déle </a:t>
            </a:r>
            <a:r>
              <a:rPr lang="cs-CZ" sz="1800" spc="5" dirty="0" smtClean="0">
                <a:solidFill>
                  <a:srgbClr val="08498A"/>
                </a:solidFill>
                <a:cs typeface="Arial"/>
              </a:rPr>
              <a:t>než </a:t>
            </a:r>
            <a:r>
              <a:rPr lang="cs-CZ" sz="1800" dirty="0" smtClean="0">
                <a:solidFill>
                  <a:srgbClr val="08498A"/>
                </a:solidFill>
                <a:cs typeface="Arial"/>
              </a:rPr>
              <a:t>5</a:t>
            </a:r>
            <a:r>
              <a:rPr lang="cs-CZ" sz="1800" spc="-195" dirty="0" smtClean="0">
                <a:solidFill>
                  <a:srgbClr val="08498A"/>
                </a:solidFill>
                <a:cs typeface="Arial"/>
              </a:rPr>
              <a:t> </a:t>
            </a:r>
            <a:r>
              <a:rPr lang="cs-CZ" sz="1800" spc="-15" dirty="0" smtClean="0">
                <a:solidFill>
                  <a:srgbClr val="08498A"/>
                </a:solidFill>
                <a:cs typeface="Arial"/>
              </a:rPr>
              <a:t>měsíců  </a:t>
            </a:r>
          </a:p>
          <a:p>
            <a:pPr marL="12700" marR="2744470">
              <a:lnSpc>
                <a:spcPct val="147700"/>
              </a:lnSpc>
              <a:spcBef>
                <a:spcPts val="40"/>
              </a:spcBef>
              <a:spcAft>
                <a:spcPts val="300"/>
              </a:spcAft>
              <a:buFont typeface="Courier New" panose="02070309020205020404" pitchFamily="49" charset="0"/>
              <a:buChar char="o"/>
            </a:pPr>
            <a:r>
              <a:rPr lang="cs-CZ" sz="1800" spc="-5" dirty="0">
                <a:solidFill>
                  <a:srgbClr val="08498A"/>
                </a:solidFill>
                <a:cs typeface="Arial"/>
              </a:rPr>
              <a:t>o</a:t>
            </a:r>
            <a:r>
              <a:rPr lang="cs-CZ" sz="1800" spc="-5" dirty="0" smtClean="0">
                <a:solidFill>
                  <a:srgbClr val="08498A"/>
                </a:solidFill>
                <a:cs typeface="Arial"/>
              </a:rPr>
              <a:t>soby </a:t>
            </a:r>
            <a:r>
              <a:rPr lang="cs-CZ" sz="1800" dirty="0" smtClean="0">
                <a:solidFill>
                  <a:srgbClr val="08498A"/>
                </a:solidFill>
                <a:cs typeface="Arial"/>
              </a:rPr>
              <a:t>s </a:t>
            </a:r>
            <a:r>
              <a:rPr lang="cs-CZ" sz="1800" spc="-10" dirty="0">
                <a:solidFill>
                  <a:srgbClr val="08498A"/>
                </a:solidFill>
                <a:cs typeface="Arial"/>
              </a:rPr>
              <a:t>nízkou </a:t>
            </a:r>
            <a:r>
              <a:rPr lang="cs-CZ" sz="1800" spc="-5" dirty="0">
                <a:solidFill>
                  <a:srgbClr val="08498A"/>
                </a:solidFill>
                <a:cs typeface="Arial"/>
              </a:rPr>
              <a:t>úrovní </a:t>
            </a:r>
            <a:r>
              <a:rPr lang="cs-CZ" sz="1800" spc="-15" dirty="0">
                <a:solidFill>
                  <a:srgbClr val="08498A"/>
                </a:solidFill>
                <a:cs typeface="Arial"/>
              </a:rPr>
              <a:t>kvalifikace  </a:t>
            </a:r>
            <a:endParaRPr lang="cs-CZ" sz="1800" spc="-15" dirty="0" smtClean="0">
              <a:solidFill>
                <a:srgbClr val="08498A"/>
              </a:solidFill>
              <a:cs typeface="Arial"/>
            </a:endParaRPr>
          </a:p>
          <a:p>
            <a:pPr marL="12700" marR="2744470">
              <a:lnSpc>
                <a:spcPct val="147700"/>
              </a:lnSpc>
              <a:spcBef>
                <a:spcPts val="40"/>
              </a:spcBef>
              <a:spcAft>
                <a:spcPts val="300"/>
              </a:spcAft>
              <a:buFont typeface="Courier New" panose="02070309020205020404" pitchFamily="49" charset="0"/>
              <a:buChar char="o"/>
            </a:pPr>
            <a:r>
              <a:rPr lang="cs-CZ" sz="1800" spc="-5" dirty="0">
                <a:solidFill>
                  <a:srgbClr val="08498A"/>
                </a:solidFill>
                <a:cs typeface="Arial"/>
              </a:rPr>
              <a:t>o</a:t>
            </a:r>
            <a:r>
              <a:rPr lang="cs-CZ" sz="1800" spc="-5" dirty="0" smtClean="0">
                <a:solidFill>
                  <a:srgbClr val="08498A"/>
                </a:solidFill>
                <a:cs typeface="Arial"/>
              </a:rPr>
              <a:t>soby </a:t>
            </a:r>
            <a:r>
              <a:rPr lang="cs-CZ" sz="1800" spc="5" dirty="0" smtClean="0">
                <a:solidFill>
                  <a:srgbClr val="08498A"/>
                </a:solidFill>
                <a:cs typeface="Arial"/>
              </a:rPr>
              <a:t>pečující </a:t>
            </a:r>
            <a:r>
              <a:rPr lang="cs-CZ" sz="1800" dirty="0">
                <a:solidFill>
                  <a:srgbClr val="08498A"/>
                </a:solidFill>
                <a:cs typeface="Arial"/>
              </a:rPr>
              <a:t>o malé</a:t>
            </a:r>
            <a:r>
              <a:rPr lang="cs-CZ" sz="1800" spc="-95" dirty="0">
                <a:solidFill>
                  <a:srgbClr val="08498A"/>
                </a:solidFill>
                <a:cs typeface="Arial"/>
              </a:rPr>
              <a:t> </a:t>
            </a:r>
            <a:r>
              <a:rPr lang="cs-CZ" sz="1800" spc="5" dirty="0" smtClean="0">
                <a:solidFill>
                  <a:srgbClr val="08498A"/>
                </a:solidFill>
                <a:cs typeface="Arial"/>
              </a:rPr>
              <a:t>děti</a:t>
            </a:r>
          </a:p>
          <a:p>
            <a:pPr marR="3319779" defTabSz="3862388">
              <a:lnSpc>
                <a:spcPts val="3229"/>
              </a:lnSpc>
              <a:spcBef>
                <a:spcPts val="210"/>
              </a:spcBef>
              <a:spcAft>
                <a:spcPts val="300"/>
              </a:spcAft>
              <a:buFont typeface="Courier New" panose="02070309020205020404" pitchFamily="49" charset="0"/>
              <a:buChar char="o"/>
              <a:tabLst>
                <a:tab pos="3944938" algn="l"/>
              </a:tabLst>
            </a:pPr>
            <a:r>
              <a:rPr lang="cs-CZ" sz="1800" spc="-5" dirty="0" smtClean="0">
                <a:solidFill>
                  <a:srgbClr val="08498A"/>
                </a:solidFill>
                <a:cs typeface="Arial"/>
              </a:rPr>
              <a:t>osoby </a:t>
            </a:r>
            <a:r>
              <a:rPr lang="cs-CZ" sz="1800" spc="5" dirty="0">
                <a:solidFill>
                  <a:srgbClr val="08498A"/>
                </a:solidFill>
                <a:cs typeface="Arial"/>
              </a:rPr>
              <a:t>pečující </a:t>
            </a:r>
            <a:r>
              <a:rPr lang="cs-CZ" sz="1800" dirty="0">
                <a:solidFill>
                  <a:srgbClr val="08498A"/>
                </a:solidFill>
                <a:cs typeface="Arial"/>
              </a:rPr>
              <a:t>o </a:t>
            </a:r>
            <a:r>
              <a:rPr lang="cs-CZ" sz="1800" spc="15" dirty="0">
                <a:solidFill>
                  <a:srgbClr val="08498A"/>
                </a:solidFill>
                <a:cs typeface="Arial"/>
              </a:rPr>
              <a:t>jiné </a:t>
            </a:r>
            <a:r>
              <a:rPr lang="cs-CZ" sz="1800" spc="-15" dirty="0">
                <a:solidFill>
                  <a:srgbClr val="08498A"/>
                </a:solidFill>
                <a:cs typeface="Arial"/>
              </a:rPr>
              <a:t>závislé</a:t>
            </a:r>
            <a:r>
              <a:rPr lang="cs-CZ" sz="1800" spc="-110" dirty="0">
                <a:solidFill>
                  <a:srgbClr val="08498A"/>
                </a:solidFill>
                <a:cs typeface="Arial"/>
              </a:rPr>
              <a:t> </a:t>
            </a:r>
            <a:r>
              <a:rPr lang="cs-CZ" sz="1800" spc="-5" dirty="0">
                <a:solidFill>
                  <a:srgbClr val="08498A"/>
                </a:solidFill>
                <a:cs typeface="Arial"/>
              </a:rPr>
              <a:t>osoby</a:t>
            </a:r>
          </a:p>
          <a:p>
            <a:pPr marL="12700" marR="2744470">
              <a:lnSpc>
                <a:spcPct val="147700"/>
              </a:lnSpc>
              <a:spcBef>
                <a:spcPts val="40"/>
              </a:spcBef>
              <a:spcAft>
                <a:spcPts val="300"/>
              </a:spcAft>
              <a:buFont typeface="Courier New" panose="02070309020205020404" pitchFamily="49" charset="0"/>
              <a:buChar char="o"/>
            </a:pPr>
            <a:endParaRPr lang="cs-CZ" sz="1800" dirty="0">
              <a:cs typeface="Arial"/>
            </a:endParaRPr>
          </a:p>
        </p:txBody>
      </p:sp>
      <p:sp>
        <p:nvSpPr>
          <p:cNvPr id="6" name="TextovéPole 5"/>
          <p:cNvSpPr txBox="1"/>
          <p:nvPr/>
        </p:nvSpPr>
        <p:spPr>
          <a:xfrm>
            <a:off x="539552" y="1412776"/>
            <a:ext cx="8280920" cy="923330"/>
          </a:xfrm>
          <a:prstGeom prst="rect">
            <a:avLst/>
          </a:prstGeom>
          <a:noFill/>
        </p:spPr>
        <p:txBody>
          <a:bodyPr wrap="square" rtlCol="0">
            <a:spAutoFit/>
          </a:bodyPr>
          <a:lstStyle/>
          <a:p>
            <a:pPr>
              <a:spcAft>
                <a:spcPts val="0"/>
              </a:spcAft>
            </a:pPr>
            <a:r>
              <a:rPr lang="cs-CZ" b="1" spc="10" dirty="0">
                <a:solidFill>
                  <a:srgbClr val="08498A"/>
                </a:solidFill>
                <a:cs typeface="Arial"/>
              </a:rPr>
              <a:t>Vždy se </a:t>
            </a:r>
            <a:r>
              <a:rPr lang="cs-CZ" b="1" dirty="0">
                <a:solidFill>
                  <a:srgbClr val="08498A"/>
                </a:solidFill>
                <a:cs typeface="Arial"/>
              </a:rPr>
              <a:t>jedná </a:t>
            </a:r>
            <a:r>
              <a:rPr lang="cs-CZ" b="1" spc="15" dirty="0">
                <a:solidFill>
                  <a:srgbClr val="08498A"/>
                </a:solidFill>
                <a:cs typeface="Arial"/>
              </a:rPr>
              <a:t>o osoby </a:t>
            </a:r>
            <a:r>
              <a:rPr lang="cs-CZ" b="1" spc="-5" dirty="0">
                <a:solidFill>
                  <a:srgbClr val="08498A"/>
                </a:solidFill>
                <a:cs typeface="Arial"/>
              </a:rPr>
              <a:t>nezaměstnané </a:t>
            </a:r>
            <a:r>
              <a:rPr lang="cs-CZ" b="1" spc="15" dirty="0">
                <a:solidFill>
                  <a:srgbClr val="08498A"/>
                </a:solidFill>
                <a:cs typeface="Arial"/>
              </a:rPr>
              <a:t>= </a:t>
            </a:r>
            <a:r>
              <a:rPr lang="cs-CZ" b="1" spc="-5" dirty="0">
                <a:solidFill>
                  <a:srgbClr val="08498A"/>
                </a:solidFill>
                <a:cs typeface="Arial"/>
              </a:rPr>
              <a:t>uchazeči </a:t>
            </a:r>
            <a:r>
              <a:rPr lang="cs-CZ" b="1" spc="-30" dirty="0">
                <a:solidFill>
                  <a:srgbClr val="08498A"/>
                </a:solidFill>
                <a:cs typeface="Arial"/>
              </a:rPr>
              <a:t>či </a:t>
            </a:r>
            <a:r>
              <a:rPr lang="cs-CZ" b="1" spc="-5" dirty="0">
                <a:solidFill>
                  <a:srgbClr val="08498A"/>
                </a:solidFill>
                <a:cs typeface="Arial"/>
              </a:rPr>
              <a:t>zájemci </a:t>
            </a:r>
            <a:r>
              <a:rPr lang="cs-CZ" b="1" spc="15" dirty="0">
                <a:solidFill>
                  <a:srgbClr val="08498A"/>
                </a:solidFill>
                <a:cs typeface="Arial"/>
              </a:rPr>
              <a:t>o  </a:t>
            </a:r>
            <a:r>
              <a:rPr lang="cs-CZ" b="1" dirty="0">
                <a:solidFill>
                  <a:srgbClr val="08498A"/>
                </a:solidFill>
                <a:cs typeface="Arial"/>
              </a:rPr>
              <a:t>zaměstnání </a:t>
            </a:r>
            <a:r>
              <a:rPr lang="cs-CZ" b="1" spc="10" dirty="0">
                <a:solidFill>
                  <a:srgbClr val="08498A"/>
                </a:solidFill>
                <a:cs typeface="Arial"/>
              </a:rPr>
              <a:t>(v </a:t>
            </a:r>
            <a:r>
              <a:rPr lang="cs-CZ" b="1" spc="-5" dirty="0">
                <a:solidFill>
                  <a:srgbClr val="08498A"/>
                </a:solidFill>
                <a:cs typeface="Arial"/>
              </a:rPr>
              <a:t>evidenci </a:t>
            </a:r>
            <a:r>
              <a:rPr lang="cs-CZ" b="1" dirty="0" smtClean="0">
                <a:solidFill>
                  <a:srgbClr val="08498A"/>
                </a:solidFill>
                <a:cs typeface="Arial"/>
              </a:rPr>
              <a:t>ÚP ČR</a:t>
            </a:r>
            <a:r>
              <a:rPr lang="cs-CZ" b="1" spc="-5" dirty="0" smtClean="0">
                <a:solidFill>
                  <a:srgbClr val="08498A"/>
                </a:solidFill>
                <a:cs typeface="Arial"/>
              </a:rPr>
              <a:t>), </a:t>
            </a:r>
            <a:r>
              <a:rPr lang="cs-CZ" b="1" spc="10" dirty="0">
                <a:solidFill>
                  <a:srgbClr val="08498A"/>
                </a:solidFill>
                <a:cs typeface="Arial"/>
              </a:rPr>
              <a:t>nebo </a:t>
            </a:r>
            <a:r>
              <a:rPr lang="cs-CZ" b="1" spc="15" dirty="0">
                <a:solidFill>
                  <a:srgbClr val="08498A"/>
                </a:solidFill>
                <a:cs typeface="Arial"/>
              </a:rPr>
              <a:t>osoby </a:t>
            </a:r>
            <a:r>
              <a:rPr lang="cs-CZ" b="1" spc="-5" dirty="0">
                <a:solidFill>
                  <a:srgbClr val="08498A"/>
                </a:solidFill>
                <a:cs typeface="Arial"/>
              </a:rPr>
              <a:t>neaktivní  </a:t>
            </a:r>
            <a:r>
              <a:rPr lang="cs-CZ" b="1" spc="5" dirty="0">
                <a:solidFill>
                  <a:srgbClr val="08498A"/>
                </a:solidFill>
                <a:cs typeface="Arial"/>
              </a:rPr>
              <a:t>(osoby </a:t>
            </a:r>
            <a:r>
              <a:rPr lang="cs-CZ" b="1" spc="15" dirty="0">
                <a:solidFill>
                  <a:srgbClr val="08498A"/>
                </a:solidFill>
                <a:cs typeface="Arial"/>
              </a:rPr>
              <a:t>v </a:t>
            </a:r>
            <a:r>
              <a:rPr lang="cs-CZ" b="1" spc="-5" dirty="0">
                <a:solidFill>
                  <a:srgbClr val="08498A"/>
                </a:solidFill>
                <a:cs typeface="Arial"/>
              </a:rPr>
              <a:t>produktivním </a:t>
            </a:r>
            <a:r>
              <a:rPr lang="cs-CZ" b="1" spc="-15" dirty="0">
                <a:solidFill>
                  <a:srgbClr val="08498A"/>
                </a:solidFill>
                <a:cs typeface="Arial"/>
              </a:rPr>
              <a:t>věku, které </a:t>
            </a:r>
            <a:r>
              <a:rPr lang="cs-CZ" b="1" dirty="0">
                <a:solidFill>
                  <a:srgbClr val="08498A"/>
                </a:solidFill>
                <a:cs typeface="Arial"/>
              </a:rPr>
              <a:t>nejsou </a:t>
            </a:r>
            <a:r>
              <a:rPr lang="cs-CZ" b="1" spc="-5" dirty="0">
                <a:solidFill>
                  <a:srgbClr val="08498A"/>
                </a:solidFill>
                <a:cs typeface="Arial"/>
              </a:rPr>
              <a:t>ani </a:t>
            </a:r>
            <a:r>
              <a:rPr lang="cs-CZ" b="1" dirty="0">
                <a:solidFill>
                  <a:srgbClr val="08498A"/>
                </a:solidFill>
                <a:cs typeface="Arial"/>
              </a:rPr>
              <a:t>zaměstnané, </a:t>
            </a:r>
            <a:r>
              <a:rPr lang="cs-CZ" b="1" spc="-10" dirty="0" smtClean="0">
                <a:solidFill>
                  <a:srgbClr val="08498A"/>
                </a:solidFill>
                <a:cs typeface="Arial"/>
              </a:rPr>
              <a:t>SVČ,  </a:t>
            </a:r>
            <a:r>
              <a:rPr lang="cs-CZ" b="1" spc="20" dirty="0">
                <a:solidFill>
                  <a:srgbClr val="08498A"/>
                </a:solidFill>
                <a:cs typeface="Arial"/>
              </a:rPr>
              <a:t>ani </a:t>
            </a:r>
            <a:r>
              <a:rPr lang="cs-CZ" b="1" spc="15" dirty="0">
                <a:solidFill>
                  <a:srgbClr val="08498A"/>
                </a:solidFill>
                <a:cs typeface="Arial"/>
              </a:rPr>
              <a:t>v </a:t>
            </a:r>
            <a:r>
              <a:rPr lang="cs-CZ" b="1" spc="20" dirty="0">
                <a:solidFill>
                  <a:srgbClr val="08498A"/>
                </a:solidFill>
                <a:cs typeface="Arial"/>
              </a:rPr>
              <a:t>evidenci</a:t>
            </a:r>
            <a:r>
              <a:rPr lang="cs-CZ" b="1" spc="-320" dirty="0">
                <a:solidFill>
                  <a:srgbClr val="08498A"/>
                </a:solidFill>
                <a:cs typeface="Arial"/>
              </a:rPr>
              <a:t> </a:t>
            </a:r>
            <a:r>
              <a:rPr lang="cs-CZ" b="1" spc="25" dirty="0" smtClean="0">
                <a:solidFill>
                  <a:srgbClr val="08498A"/>
                </a:solidFill>
                <a:cs typeface="Arial"/>
              </a:rPr>
              <a:t>ÚP ČR)</a:t>
            </a:r>
            <a:endParaRPr lang="cs-CZ" b="1" spc="25" dirty="0">
              <a:solidFill>
                <a:srgbClr val="08498A"/>
              </a:solidFill>
              <a:cs typeface="Arial"/>
            </a:endParaRP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17</a:t>
            </a:fld>
            <a:endParaRPr lang="cs-CZ" dirty="0"/>
          </a:p>
        </p:txBody>
      </p:sp>
    </p:spTree>
    <p:extLst>
      <p:ext uri="{BB962C8B-B14F-4D97-AF65-F5344CB8AC3E}">
        <p14:creationId xmlns:p14="http://schemas.microsoft.com/office/powerpoint/2010/main" val="2098174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CÍLOVÉ SKUPINY</a:t>
            </a:r>
            <a:endParaRPr lang="cs-CZ" dirty="0"/>
          </a:p>
        </p:txBody>
      </p:sp>
      <p:sp>
        <p:nvSpPr>
          <p:cNvPr id="3" name="Zástupný symbol pro obsah 2"/>
          <p:cNvSpPr>
            <a:spLocks noGrp="1"/>
          </p:cNvSpPr>
          <p:nvPr>
            <p:ph idx="1"/>
          </p:nvPr>
        </p:nvSpPr>
        <p:spPr/>
        <p:txBody>
          <a:bodyPr wrap="none"/>
          <a:lstStyle/>
          <a:p>
            <a:pPr marL="12700" marR="3319779" defTabSz="3862388">
              <a:lnSpc>
                <a:spcPts val="3229"/>
              </a:lnSpc>
              <a:spcBef>
                <a:spcPts val="210"/>
              </a:spcBef>
              <a:spcAft>
                <a:spcPts val="0"/>
              </a:spcAft>
              <a:buFont typeface="Courier New" panose="02070309020205020404" pitchFamily="49" charset="0"/>
              <a:buChar char="o"/>
            </a:pPr>
            <a:r>
              <a:rPr lang="cs-CZ" sz="1800" spc="-5" dirty="0" smtClean="0">
                <a:solidFill>
                  <a:srgbClr val="08498A"/>
                </a:solidFill>
                <a:cs typeface="Arial"/>
              </a:rPr>
              <a:t>osoby </a:t>
            </a:r>
            <a:r>
              <a:rPr lang="cs-CZ" sz="1800" spc="-5" dirty="0">
                <a:solidFill>
                  <a:srgbClr val="08498A"/>
                </a:solidFill>
                <a:cs typeface="Arial"/>
              </a:rPr>
              <a:t>vracející se na  trh práce </a:t>
            </a:r>
            <a:r>
              <a:rPr lang="cs-CZ" sz="1800" spc="-5" dirty="0" smtClean="0">
                <a:solidFill>
                  <a:srgbClr val="08498A"/>
                </a:solidFill>
                <a:cs typeface="Arial"/>
              </a:rPr>
              <a:t>po </a:t>
            </a:r>
            <a:r>
              <a:rPr lang="cs-CZ" sz="1800" spc="-5" dirty="0">
                <a:solidFill>
                  <a:srgbClr val="08498A"/>
                </a:solidFill>
                <a:cs typeface="Arial"/>
              </a:rPr>
              <a:t>návratu z MD/RD</a:t>
            </a:r>
          </a:p>
          <a:p>
            <a:pPr marL="12700" marR="3319779" defTabSz="3862388">
              <a:lnSpc>
                <a:spcPts val="3229"/>
              </a:lnSpc>
              <a:spcBef>
                <a:spcPts val="210"/>
              </a:spcBef>
              <a:spcAft>
                <a:spcPts val="0"/>
              </a:spcAft>
              <a:buFont typeface="Courier New" panose="02070309020205020404" pitchFamily="49" charset="0"/>
              <a:buChar char="o"/>
            </a:pPr>
            <a:r>
              <a:rPr lang="cs-CZ" sz="1800" spc="-5" dirty="0" smtClean="0">
                <a:solidFill>
                  <a:srgbClr val="08498A"/>
                </a:solidFill>
                <a:cs typeface="Arial"/>
              </a:rPr>
              <a:t>osoby </a:t>
            </a:r>
            <a:r>
              <a:rPr lang="cs-CZ" sz="1800" spc="-5" dirty="0">
                <a:solidFill>
                  <a:srgbClr val="08498A"/>
                </a:solidFill>
                <a:cs typeface="Arial"/>
              </a:rPr>
              <a:t>se zdravotním postižením</a:t>
            </a:r>
          </a:p>
          <a:p>
            <a:pPr marL="12700" marR="3319779" defTabSz="3862388">
              <a:lnSpc>
                <a:spcPts val="3229"/>
              </a:lnSpc>
              <a:spcBef>
                <a:spcPts val="210"/>
              </a:spcBef>
              <a:spcAft>
                <a:spcPts val="0"/>
              </a:spcAft>
              <a:buFont typeface="Courier New" panose="02070309020205020404" pitchFamily="49" charset="0"/>
              <a:buChar char="o"/>
            </a:pPr>
            <a:r>
              <a:rPr lang="cs-CZ" sz="1800" spc="-5" dirty="0" smtClean="0">
                <a:solidFill>
                  <a:srgbClr val="08498A"/>
                </a:solidFill>
                <a:cs typeface="Arial"/>
              </a:rPr>
              <a:t>národnostní </a:t>
            </a:r>
            <a:r>
              <a:rPr lang="cs-CZ" sz="1800" spc="-5" dirty="0">
                <a:solidFill>
                  <a:srgbClr val="08498A"/>
                </a:solidFill>
                <a:cs typeface="Arial"/>
              </a:rPr>
              <a:t>menšiny</a:t>
            </a:r>
          </a:p>
          <a:p>
            <a:pPr marL="12700" marR="3319779" defTabSz="3862388">
              <a:lnSpc>
                <a:spcPts val="3229"/>
              </a:lnSpc>
              <a:spcBef>
                <a:spcPts val="210"/>
              </a:spcBef>
              <a:spcAft>
                <a:spcPts val="0"/>
              </a:spcAft>
              <a:buFont typeface="Courier New" panose="02070309020205020404" pitchFamily="49" charset="0"/>
              <a:buChar char="o"/>
            </a:pPr>
            <a:r>
              <a:rPr lang="cs-CZ" sz="1800" spc="-5" dirty="0" smtClean="0">
                <a:solidFill>
                  <a:srgbClr val="08498A"/>
                </a:solidFill>
                <a:cs typeface="Arial"/>
              </a:rPr>
              <a:t>osoby </a:t>
            </a:r>
            <a:r>
              <a:rPr lang="cs-CZ" sz="1800" spc="-5" dirty="0">
                <a:solidFill>
                  <a:srgbClr val="08498A"/>
                </a:solidFill>
                <a:cs typeface="Arial"/>
              </a:rPr>
              <a:t>s kumulací hendikepů na trhu práce</a:t>
            </a:r>
          </a:p>
          <a:p>
            <a:pPr marL="12700" marR="3319779" defTabSz="3862388">
              <a:lnSpc>
                <a:spcPts val="3229"/>
              </a:lnSpc>
              <a:spcBef>
                <a:spcPts val="210"/>
              </a:spcBef>
              <a:spcAft>
                <a:spcPts val="0"/>
              </a:spcAft>
              <a:buFont typeface="Courier New" panose="02070309020205020404" pitchFamily="49" charset="0"/>
              <a:buChar char="o"/>
            </a:pPr>
            <a:r>
              <a:rPr lang="cs-CZ" sz="1800" spc="-5" dirty="0" smtClean="0">
                <a:solidFill>
                  <a:srgbClr val="08498A"/>
                </a:solidFill>
                <a:cs typeface="Arial"/>
              </a:rPr>
              <a:t>imigranti </a:t>
            </a:r>
            <a:r>
              <a:rPr lang="cs-CZ" sz="1800" spc="-5" dirty="0">
                <a:solidFill>
                  <a:srgbClr val="08498A"/>
                </a:solidFill>
                <a:cs typeface="Arial"/>
              </a:rPr>
              <a:t>a azylanti</a:t>
            </a:r>
            <a:endParaRPr lang="cs-CZ" sz="1800" dirty="0"/>
          </a:p>
          <a:p>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18</a:t>
            </a:fld>
            <a:endParaRPr lang="cs-CZ" dirty="0"/>
          </a:p>
        </p:txBody>
      </p:sp>
    </p:spTree>
    <p:extLst>
      <p:ext uri="{BB962C8B-B14F-4D97-AF65-F5344CB8AC3E}">
        <p14:creationId xmlns:p14="http://schemas.microsoft.com/office/powerpoint/2010/main" val="3921760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indikátory</a:t>
            </a:r>
            <a:endParaRPr lang="cs-CZ" dirty="0"/>
          </a:p>
        </p:txBody>
      </p:sp>
      <p:sp>
        <p:nvSpPr>
          <p:cNvPr id="3" name="Zástupný symbol pro obsah 2"/>
          <p:cNvSpPr>
            <a:spLocks noGrp="1"/>
          </p:cNvSpPr>
          <p:nvPr>
            <p:ph idx="1"/>
          </p:nvPr>
        </p:nvSpPr>
        <p:spPr/>
        <p:txBody>
          <a:bodyPr/>
          <a:lstStyle/>
          <a:p>
            <a:r>
              <a:rPr lang="cs-CZ" b="1" spc="15" dirty="0">
                <a:solidFill>
                  <a:srgbClr val="08498A"/>
                </a:solidFill>
                <a:cs typeface="Arial"/>
              </a:rPr>
              <a:t>Indikátory</a:t>
            </a:r>
            <a:r>
              <a:rPr lang="cs-CZ" b="1" spc="-190" dirty="0">
                <a:solidFill>
                  <a:srgbClr val="08498A"/>
                </a:solidFill>
                <a:cs typeface="Arial"/>
              </a:rPr>
              <a:t> </a:t>
            </a:r>
            <a:r>
              <a:rPr lang="cs-CZ" b="1" spc="25" dirty="0">
                <a:solidFill>
                  <a:srgbClr val="08498A"/>
                </a:solidFill>
                <a:cs typeface="Arial"/>
              </a:rPr>
              <a:t>povinné</a:t>
            </a:r>
            <a:r>
              <a:rPr lang="cs-CZ" b="1" spc="-190" dirty="0">
                <a:solidFill>
                  <a:srgbClr val="08498A"/>
                </a:solidFill>
                <a:cs typeface="Arial"/>
              </a:rPr>
              <a:t> </a:t>
            </a:r>
            <a:r>
              <a:rPr lang="cs-CZ" b="1" spc="15" dirty="0">
                <a:solidFill>
                  <a:srgbClr val="08498A"/>
                </a:solidFill>
                <a:cs typeface="Arial"/>
              </a:rPr>
              <a:t>k</a:t>
            </a:r>
            <a:r>
              <a:rPr lang="cs-CZ" b="1" spc="-85" dirty="0">
                <a:solidFill>
                  <a:srgbClr val="08498A"/>
                </a:solidFill>
                <a:cs typeface="Arial"/>
              </a:rPr>
              <a:t> </a:t>
            </a:r>
            <a:r>
              <a:rPr lang="cs-CZ" b="1" spc="30" dirty="0">
                <a:solidFill>
                  <a:srgbClr val="08498A"/>
                </a:solidFill>
                <a:cs typeface="Arial"/>
              </a:rPr>
              <a:t>naplnění</a:t>
            </a:r>
            <a:r>
              <a:rPr lang="cs-CZ" b="1" spc="-204" dirty="0">
                <a:solidFill>
                  <a:srgbClr val="08498A"/>
                </a:solidFill>
                <a:cs typeface="Arial"/>
              </a:rPr>
              <a:t> </a:t>
            </a:r>
            <a:r>
              <a:rPr lang="cs-CZ" spc="15" dirty="0">
                <a:solidFill>
                  <a:srgbClr val="08498A"/>
                </a:solidFill>
                <a:cs typeface="Arial"/>
              </a:rPr>
              <a:t>=</a:t>
            </a:r>
            <a:r>
              <a:rPr lang="cs-CZ" spc="-100" dirty="0">
                <a:solidFill>
                  <a:srgbClr val="08498A"/>
                </a:solidFill>
                <a:cs typeface="Arial"/>
              </a:rPr>
              <a:t> </a:t>
            </a:r>
            <a:r>
              <a:rPr lang="cs-CZ" spc="20" dirty="0">
                <a:solidFill>
                  <a:srgbClr val="08498A"/>
                </a:solidFill>
                <a:cs typeface="Arial"/>
              </a:rPr>
              <a:t>„se</a:t>
            </a:r>
            <a:r>
              <a:rPr lang="cs-CZ" spc="-40" dirty="0">
                <a:solidFill>
                  <a:srgbClr val="08498A"/>
                </a:solidFill>
                <a:cs typeface="Arial"/>
              </a:rPr>
              <a:t> </a:t>
            </a:r>
            <a:r>
              <a:rPr lang="cs-CZ" spc="-5" dirty="0">
                <a:solidFill>
                  <a:srgbClr val="08498A"/>
                </a:solidFill>
                <a:cs typeface="Arial"/>
              </a:rPr>
              <a:t>závazkem“</a:t>
            </a:r>
            <a:endParaRPr lang="cs-CZ" dirty="0">
              <a:cs typeface="Arial"/>
            </a:endParaRPr>
          </a:p>
          <a:p>
            <a:endParaRPr lang="cs-CZ" dirty="0"/>
          </a:p>
        </p:txBody>
      </p:sp>
      <p:sp>
        <p:nvSpPr>
          <p:cNvPr id="5" name="object 9"/>
          <p:cNvSpPr/>
          <p:nvPr/>
        </p:nvSpPr>
        <p:spPr>
          <a:xfrm>
            <a:off x="971600" y="2637027"/>
            <a:ext cx="7499350" cy="1335024"/>
          </a:xfrm>
          <a:prstGeom prst="rect">
            <a:avLst/>
          </a:prstGeom>
          <a:blipFill>
            <a:blip r:embed="rId3" cstate="print"/>
            <a:stretch>
              <a:fillRect/>
            </a:stretch>
          </a:blipFill>
        </p:spPr>
        <p:txBody>
          <a:bodyPr wrap="square" lIns="0" tIns="0" rIns="0" bIns="0" rtlCol="0"/>
          <a:lstStyle/>
          <a:p>
            <a:endParaRPr/>
          </a:p>
        </p:txBody>
      </p:sp>
      <p:sp>
        <p:nvSpPr>
          <p:cNvPr id="6" name="TextovéPole 5"/>
          <p:cNvSpPr txBox="1"/>
          <p:nvPr/>
        </p:nvSpPr>
        <p:spPr>
          <a:xfrm>
            <a:off x="827584" y="4437112"/>
            <a:ext cx="8064896" cy="1896160"/>
          </a:xfrm>
          <a:prstGeom prst="rect">
            <a:avLst/>
          </a:prstGeom>
          <a:noFill/>
        </p:spPr>
        <p:txBody>
          <a:bodyPr wrap="square" rtlCol="0">
            <a:spAutoFit/>
          </a:bodyPr>
          <a:lstStyle/>
          <a:p>
            <a:pPr marL="269875" marR="5080" indent="-247650">
              <a:lnSpc>
                <a:spcPct val="100800"/>
              </a:lnSpc>
              <a:buClr>
                <a:srgbClr val="5FBAF5"/>
              </a:buClr>
              <a:buSzPct val="77777"/>
              <a:buFont typeface="Wingdings"/>
              <a:buChar char=""/>
              <a:tabLst>
                <a:tab pos="270510" algn="l"/>
              </a:tabLst>
            </a:pPr>
            <a:r>
              <a:rPr lang="cs-CZ" spc="-5" dirty="0">
                <a:solidFill>
                  <a:srgbClr val="08498A"/>
                </a:solidFill>
                <a:cs typeface="Arial"/>
              </a:rPr>
              <a:t>žadatel </a:t>
            </a:r>
            <a:r>
              <a:rPr lang="cs-CZ" dirty="0">
                <a:solidFill>
                  <a:srgbClr val="08498A"/>
                </a:solidFill>
                <a:cs typeface="Arial"/>
              </a:rPr>
              <a:t>povinně </a:t>
            </a:r>
            <a:r>
              <a:rPr lang="cs-CZ" spc="-10" dirty="0">
                <a:solidFill>
                  <a:srgbClr val="08498A"/>
                </a:solidFill>
                <a:cs typeface="Arial"/>
              </a:rPr>
              <a:t>stanoví </a:t>
            </a:r>
            <a:r>
              <a:rPr lang="cs-CZ" dirty="0">
                <a:solidFill>
                  <a:srgbClr val="08498A"/>
                </a:solidFill>
                <a:cs typeface="Arial"/>
              </a:rPr>
              <a:t>v žádosti </a:t>
            </a:r>
            <a:r>
              <a:rPr lang="cs-CZ" spc="10" dirty="0">
                <a:solidFill>
                  <a:srgbClr val="08498A"/>
                </a:solidFill>
                <a:cs typeface="Arial"/>
              </a:rPr>
              <a:t>hodnotu </a:t>
            </a:r>
            <a:r>
              <a:rPr lang="cs-CZ" dirty="0">
                <a:solidFill>
                  <a:srgbClr val="08498A"/>
                </a:solidFill>
                <a:cs typeface="Arial"/>
              </a:rPr>
              <a:t>indikátorů, </a:t>
            </a:r>
            <a:r>
              <a:rPr lang="cs-CZ" spc="-10" dirty="0">
                <a:solidFill>
                  <a:srgbClr val="08498A"/>
                </a:solidFill>
                <a:cs typeface="Arial"/>
              </a:rPr>
              <a:t>kterou </a:t>
            </a:r>
            <a:r>
              <a:rPr lang="cs-CZ" dirty="0">
                <a:solidFill>
                  <a:srgbClr val="08498A"/>
                </a:solidFill>
                <a:cs typeface="Arial"/>
              </a:rPr>
              <a:t>se</a:t>
            </a:r>
            <a:r>
              <a:rPr lang="cs-CZ" spc="-135" dirty="0">
                <a:solidFill>
                  <a:srgbClr val="08498A"/>
                </a:solidFill>
                <a:cs typeface="Arial"/>
              </a:rPr>
              <a:t> </a:t>
            </a:r>
            <a:r>
              <a:rPr lang="cs-CZ" spc="-10" dirty="0">
                <a:solidFill>
                  <a:srgbClr val="08498A"/>
                </a:solidFill>
                <a:cs typeface="Arial"/>
              </a:rPr>
              <a:t>zavazuje  </a:t>
            </a:r>
            <a:r>
              <a:rPr lang="cs-CZ" spc="5" dirty="0">
                <a:solidFill>
                  <a:srgbClr val="08498A"/>
                </a:solidFill>
                <a:cs typeface="Arial"/>
              </a:rPr>
              <a:t>během projektu</a:t>
            </a:r>
            <a:r>
              <a:rPr lang="cs-CZ" spc="-204" dirty="0">
                <a:solidFill>
                  <a:srgbClr val="08498A"/>
                </a:solidFill>
                <a:cs typeface="Arial"/>
              </a:rPr>
              <a:t> </a:t>
            </a:r>
            <a:r>
              <a:rPr lang="cs-CZ" spc="10" dirty="0">
                <a:solidFill>
                  <a:srgbClr val="08498A"/>
                </a:solidFill>
                <a:cs typeface="Arial"/>
              </a:rPr>
              <a:t>dosáhnout</a:t>
            </a:r>
            <a:endParaRPr lang="cs-CZ" dirty="0">
              <a:cs typeface="Arial"/>
            </a:endParaRPr>
          </a:p>
          <a:p>
            <a:pPr>
              <a:lnSpc>
                <a:spcPct val="100000"/>
              </a:lnSpc>
              <a:spcBef>
                <a:spcPts val="30"/>
              </a:spcBef>
              <a:buClr>
                <a:srgbClr val="5FBAF5"/>
              </a:buClr>
              <a:buFont typeface="Wingdings"/>
              <a:buChar char=""/>
            </a:pPr>
            <a:endParaRPr lang="cs-CZ" sz="2650" dirty="0">
              <a:latin typeface="Times New Roman"/>
              <a:cs typeface="Times New Roman"/>
            </a:endParaRPr>
          </a:p>
          <a:p>
            <a:pPr marL="269875" marR="139065" indent="-257175">
              <a:lnSpc>
                <a:spcPct val="100800"/>
              </a:lnSpc>
              <a:buClr>
                <a:srgbClr val="5FBAF5"/>
              </a:buClr>
              <a:buSzPct val="77777"/>
              <a:buFont typeface="Wingdings"/>
              <a:buChar char=""/>
              <a:tabLst>
                <a:tab pos="270510" algn="l"/>
              </a:tabLst>
            </a:pPr>
            <a:r>
              <a:rPr lang="cs-CZ" spc="10" dirty="0">
                <a:solidFill>
                  <a:srgbClr val="08498A"/>
                </a:solidFill>
                <a:cs typeface="Arial"/>
              </a:rPr>
              <a:t>tyto</a:t>
            </a:r>
            <a:r>
              <a:rPr lang="cs-CZ" spc="-75" dirty="0">
                <a:solidFill>
                  <a:srgbClr val="08498A"/>
                </a:solidFill>
                <a:cs typeface="Arial"/>
              </a:rPr>
              <a:t> </a:t>
            </a:r>
            <a:r>
              <a:rPr lang="cs-CZ" spc="10" dirty="0">
                <a:solidFill>
                  <a:srgbClr val="08498A"/>
                </a:solidFill>
                <a:cs typeface="Arial"/>
              </a:rPr>
              <a:t>hodnoty</a:t>
            </a:r>
            <a:r>
              <a:rPr lang="cs-CZ" spc="-125" dirty="0">
                <a:solidFill>
                  <a:srgbClr val="08498A"/>
                </a:solidFill>
                <a:cs typeface="Arial"/>
              </a:rPr>
              <a:t> </a:t>
            </a:r>
            <a:r>
              <a:rPr lang="cs-CZ" spc="20" dirty="0">
                <a:solidFill>
                  <a:srgbClr val="08498A"/>
                </a:solidFill>
                <a:cs typeface="Arial"/>
              </a:rPr>
              <a:t>budou</a:t>
            </a:r>
            <a:r>
              <a:rPr lang="cs-CZ" spc="-75" dirty="0">
                <a:solidFill>
                  <a:srgbClr val="08498A"/>
                </a:solidFill>
                <a:cs typeface="Arial"/>
              </a:rPr>
              <a:t> </a:t>
            </a:r>
            <a:r>
              <a:rPr lang="cs-CZ" dirty="0">
                <a:solidFill>
                  <a:srgbClr val="08498A"/>
                </a:solidFill>
                <a:cs typeface="Arial"/>
              </a:rPr>
              <a:t>součástí</a:t>
            </a:r>
            <a:r>
              <a:rPr lang="cs-CZ" spc="-25" dirty="0">
                <a:solidFill>
                  <a:srgbClr val="08498A"/>
                </a:solidFill>
                <a:cs typeface="Arial"/>
              </a:rPr>
              <a:t> </a:t>
            </a:r>
            <a:r>
              <a:rPr lang="cs-CZ" spc="-5" dirty="0">
                <a:solidFill>
                  <a:srgbClr val="08498A"/>
                </a:solidFill>
                <a:cs typeface="Arial"/>
              </a:rPr>
              <a:t>právního</a:t>
            </a:r>
            <a:r>
              <a:rPr lang="cs-CZ" dirty="0">
                <a:solidFill>
                  <a:srgbClr val="08498A"/>
                </a:solidFill>
                <a:cs typeface="Arial"/>
              </a:rPr>
              <a:t> </a:t>
            </a:r>
            <a:r>
              <a:rPr lang="cs-CZ" spc="-5" dirty="0">
                <a:solidFill>
                  <a:srgbClr val="08498A"/>
                </a:solidFill>
                <a:cs typeface="Arial"/>
              </a:rPr>
              <a:t>aktu</a:t>
            </a:r>
            <a:r>
              <a:rPr lang="cs-CZ" spc="60" dirty="0">
                <a:solidFill>
                  <a:srgbClr val="08498A"/>
                </a:solidFill>
                <a:cs typeface="Arial"/>
              </a:rPr>
              <a:t> </a:t>
            </a:r>
            <a:r>
              <a:rPr lang="cs-CZ" dirty="0">
                <a:solidFill>
                  <a:srgbClr val="08498A"/>
                </a:solidFill>
                <a:cs typeface="Arial"/>
              </a:rPr>
              <a:t>–</a:t>
            </a:r>
            <a:r>
              <a:rPr lang="cs-CZ" spc="5" dirty="0">
                <a:solidFill>
                  <a:srgbClr val="08498A"/>
                </a:solidFill>
                <a:cs typeface="Arial"/>
              </a:rPr>
              <a:t> </a:t>
            </a:r>
            <a:r>
              <a:rPr lang="cs-CZ" spc="15" dirty="0">
                <a:solidFill>
                  <a:srgbClr val="08498A"/>
                </a:solidFill>
                <a:cs typeface="Arial"/>
              </a:rPr>
              <a:t>pro</a:t>
            </a:r>
            <a:r>
              <a:rPr lang="cs-CZ" spc="-75" dirty="0">
                <a:solidFill>
                  <a:srgbClr val="08498A"/>
                </a:solidFill>
                <a:cs typeface="Arial"/>
              </a:rPr>
              <a:t> </a:t>
            </a:r>
            <a:r>
              <a:rPr lang="cs-CZ" spc="15" dirty="0">
                <a:solidFill>
                  <a:srgbClr val="08498A"/>
                </a:solidFill>
                <a:cs typeface="Arial"/>
              </a:rPr>
              <a:t>nenaplnění</a:t>
            </a:r>
            <a:r>
              <a:rPr lang="cs-CZ" spc="-254" dirty="0">
                <a:solidFill>
                  <a:srgbClr val="08498A"/>
                </a:solidFill>
                <a:cs typeface="Arial"/>
              </a:rPr>
              <a:t> </a:t>
            </a:r>
            <a:r>
              <a:rPr lang="cs-CZ" spc="-10" dirty="0">
                <a:solidFill>
                  <a:srgbClr val="08498A"/>
                </a:solidFill>
                <a:cs typeface="Arial"/>
              </a:rPr>
              <a:t>stanovené  </a:t>
            </a:r>
            <a:r>
              <a:rPr lang="cs-CZ" spc="-20" dirty="0">
                <a:solidFill>
                  <a:srgbClr val="08498A"/>
                </a:solidFill>
                <a:cs typeface="Arial"/>
              </a:rPr>
              <a:t>cílové </a:t>
            </a:r>
            <a:r>
              <a:rPr lang="cs-CZ" spc="10" dirty="0">
                <a:solidFill>
                  <a:srgbClr val="08498A"/>
                </a:solidFill>
                <a:cs typeface="Arial"/>
              </a:rPr>
              <a:t>hodnoty </a:t>
            </a:r>
            <a:r>
              <a:rPr lang="cs-CZ" spc="20" dirty="0">
                <a:solidFill>
                  <a:srgbClr val="08498A"/>
                </a:solidFill>
                <a:cs typeface="Arial"/>
              </a:rPr>
              <a:t>budou </a:t>
            </a:r>
            <a:r>
              <a:rPr lang="cs-CZ" dirty="0">
                <a:solidFill>
                  <a:srgbClr val="08498A"/>
                </a:solidFill>
                <a:cs typeface="Arial"/>
              </a:rPr>
              <a:t>v </a:t>
            </a:r>
            <a:r>
              <a:rPr lang="cs-CZ" spc="-10" dirty="0">
                <a:solidFill>
                  <a:srgbClr val="08498A"/>
                </a:solidFill>
                <a:cs typeface="Arial"/>
              </a:rPr>
              <a:t>právním </a:t>
            </a:r>
            <a:r>
              <a:rPr lang="cs-CZ" spc="-5" dirty="0">
                <a:solidFill>
                  <a:srgbClr val="08498A"/>
                </a:solidFill>
                <a:cs typeface="Arial"/>
              </a:rPr>
              <a:t>aktu </a:t>
            </a:r>
            <a:r>
              <a:rPr lang="cs-CZ" spc="-10" dirty="0">
                <a:solidFill>
                  <a:srgbClr val="08498A"/>
                </a:solidFill>
                <a:cs typeface="Arial"/>
              </a:rPr>
              <a:t>stanovené</a:t>
            </a:r>
            <a:r>
              <a:rPr lang="cs-CZ" spc="-80" dirty="0">
                <a:solidFill>
                  <a:srgbClr val="08498A"/>
                </a:solidFill>
                <a:cs typeface="Arial"/>
              </a:rPr>
              <a:t> </a:t>
            </a:r>
            <a:r>
              <a:rPr lang="cs-CZ" dirty="0">
                <a:solidFill>
                  <a:srgbClr val="08498A"/>
                </a:solidFill>
                <a:cs typeface="Arial"/>
              </a:rPr>
              <a:t>sankce</a:t>
            </a:r>
            <a:endParaRPr lang="cs-CZ" dirty="0">
              <a:cs typeface="Arial"/>
            </a:endParaRPr>
          </a:p>
          <a:p>
            <a:endParaRPr lang="cs-CZ" dirty="0"/>
          </a:p>
        </p:txBody>
      </p:sp>
      <p:sp>
        <p:nvSpPr>
          <p:cNvPr id="7" name="Zástupný symbol pro číslo snímku 6"/>
          <p:cNvSpPr>
            <a:spLocks noGrp="1"/>
          </p:cNvSpPr>
          <p:nvPr>
            <p:ph type="sldNum" sz="quarter" idx="12"/>
          </p:nvPr>
        </p:nvSpPr>
        <p:spPr/>
        <p:txBody>
          <a:bodyPr/>
          <a:lstStyle/>
          <a:p>
            <a:fld id="{479BF083-4774-43B1-9AB0-5CC1AC5DD8EE}" type="slidenum">
              <a:rPr lang="cs-CZ" smtClean="0"/>
              <a:pPr/>
              <a:t>19</a:t>
            </a:fld>
            <a:endParaRPr lang="cs-CZ" dirty="0"/>
          </a:p>
        </p:txBody>
      </p:sp>
    </p:spTree>
    <p:extLst>
      <p:ext uri="{BB962C8B-B14F-4D97-AF65-F5344CB8AC3E}">
        <p14:creationId xmlns:p14="http://schemas.microsoft.com/office/powerpoint/2010/main" val="3132510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PROGRAM</a:t>
            </a:r>
            <a:endParaRPr lang="cs-CZ" dirty="0"/>
          </a:p>
        </p:txBody>
      </p:sp>
      <p:sp>
        <p:nvSpPr>
          <p:cNvPr id="3" name="Zástupný symbol pro obsah 2"/>
          <p:cNvSpPr>
            <a:spLocks noGrp="1"/>
          </p:cNvSpPr>
          <p:nvPr>
            <p:ph idx="1"/>
          </p:nvPr>
        </p:nvSpPr>
        <p:spPr>
          <a:xfrm>
            <a:off x="540000" y="1340768"/>
            <a:ext cx="8064000" cy="5040560"/>
          </a:xfrm>
        </p:spPr>
        <p:txBody>
          <a:bodyPr/>
          <a:lstStyle/>
          <a:p>
            <a:pPr marL="12700">
              <a:lnSpc>
                <a:spcPct val="100000"/>
              </a:lnSpc>
              <a:spcAft>
                <a:spcPts val="0"/>
              </a:spcAft>
              <a:buFont typeface="Arial" panose="020B0604020202020204" pitchFamily="34" charset="0"/>
              <a:buChar char="•"/>
              <a:tabLst>
                <a:tab pos="403225" algn="l"/>
              </a:tabLst>
            </a:pPr>
            <a:r>
              <a:rPr lang="cs-CZ" sz="2000" spc="20" dirty="0" smtClean="0">
                <a:solidFill>
                  <a:srgbClr val="08498A"/>
                </a:solidFill>
                <a:cs typeface="Arial"/>
              </a:rPr>
              <a:t>9:30 </a:t>
            </a:r>
            <a:r>
              <a:rPr lang="cs-CZ" sz="2000" spc="15" dirty="0">
                <a:solidFill>
                  <a:srgbClr val="08498A"/>
                </a:solidFill>
                <a:cs typeface="Arial"/>
              </a:rPr>
              <a:t>–</a:t>
            </a:r>
            <a:r>
              <a:rPr lang="cs-CZ" sz="2000" spc="-254" dirty="0">
                <a:solidFill>
                  <a:srgbClr val="08498A"/>
                </a:solidFill>
                <a:cs typeface="Arial"/>
              </a:rPr>
              <a:t> </a:t>
            </a:r>
            <a:r>
              <a:rPr lang="cs-CZ" sz="2000" spc="20" dirty="0" smtClean="0">
                <a:solidFill>
                  <a:srgbClr val="08498A"/>
                </a:solidFill>
                <a:cs typeface="Arial"/>
              </a:rPr>
              <a:t>9:40		Registrace</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20" dirty="0" smtClean="0">
                <a:solidFill>
                  <a:srgbClr val="08498A"/>
                </a:solidFill>
                <a:cs typeface="Arial"/>
              </a:rPr>
              <a:t>9:40 </a:t>
            </a:r>
            <a:r>
              <a:rPr lang="cs-CZ" sz="2000" spc="15" dirty="0">
                <a:solidFill>
                  <a:srgbClr val="08498A"/>
                </a:solidFill>
                <a:cs typeface="Arial"/>
              </a:rPr>
              <a:t>–</a:t>
            </a:r>
            <a:r>
              <a:rPr lang="cs-CZ" sz="2000" spc="-254" dirty="0">
                <a:solidFill>
                  <a:srgbClr val="08498A"/>
                </a:solidFill>
                <a:cs typeface="Arial"/>
              </a:rPr>
              <a:t> </a:t>
            </a:r>
            <a:r>
              <a:rPr lang="cs-CZ" sz="2000" spc="20" dirty="0" smtClean="0">
                <a:solidFill>
                  <a:srgbClr val="08498A"/>
                </a:solidFill>
                <a:cs typeface="Arial"/>
              </a:rPr>
              <a:t>9:45		Zahájení</a:t>
            </a:r>
            <a:endParaRPr lang="cs-CZ" sz="2000" dirty="0">
              <a:cs typeface="Arial"/>
            </a:endParaRPr>
          </a:p>
          <a:p>
            <a:pPr marL="12700">
              <a:lnSpc>
                <a:spcPct val="100000"/>
              </a:lnSpc>
              <a:spcAft>
                <a:spcPts val="0"/>
              </a:spcAft>
              <a:buFont typeface="Arial" panose="020B0604020202020204" pitchFamily="34" charset="0"/>
              <a:buChar char="•"/>
              <a:tabLst>
                <a:tab pos="403225" algn="l"/>
              </a:tabLst>
            </a:pPr>
            <a:r>
              <a:rPr lang="cs-CZ" sz="2000" spc="20" dirty="0" smtClean="0">
                <a:solidFill>
                  <a:srgbClr val="08498A"/>
                </a:solidFill>
                <a:cs typeface="Arial"/>
              </a:rPr>
              <a:t>9:45 </a:t>
            </a:r>
            <a:r>
              <a:rPr lang="cs-CZ" sz="2000" spc="15" dirty="0">
                <a:solidFill>
                  <a:srgbClr val="08498A"/>
                </a:solidFill>
                <a:cs typeface="Arial"/>
              </a:rPr>
              <a:t>–</a:t>
            </a:r>
            <a:r>
              <a:rPr lang="cs-CZ" sz="2000" spc="-235" dirty="0">
                <a:solidFill>
                  <a:srgbClr val="08498A"/>
                </a:solidFill>
                <a:cs typeface="Arial"/>
              </a:rPr>
              <a:t> </a:t>
            </a:r>
            <a:r>
              <a:rPr lang="cs-CZ" sz="2000" spc="15" dirty="0" smtClean="0">
                <a:solidFill>
                  <a:srgbClr val="08498A"/>
                </a:solidFill>
                <a:cs typeface="Arial"/>
              </a:rPr>
              <a:t>10:45	Představení výzev</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b="1" spc="25" dirty="0" smtClean="0">
                <a:cs typeface="Arial"/>
              </a:rPr>
              <a:t>10:45 </a:t>
            </a:r>
            <a:r>
              <a:rPr lang="cs-CZ" sz="2000" b="1" spc="15" dirty="0">
                <a:cs typeface="Arial"/>
              </a:rPr>
              <a:t>–</a:t>
            </a:r>
            <a:r>
              <a:rPr lang="cs-CZ" sz="2000" b="1" spc="-245" dirty="0">
                <a:cs typeface="Arial"/>
              </a:rPr>
              <a:t> </a:t>
            </a:r>
            <a:r>
              <a:rPr lang="cs-CZ" sz="2000" b="1" spc="10" dirty="0" smtClean="0">
                <a:cs typeface="Arial"/>
              </a:rPr>
              <a:t>11:00	Přestávka</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15" dirty="0" smtClean="0">
                <a:cs typeface="Arial"/>
              </a:rPr>
              <a:t>11:00 </a:t>
            </a:r>
            <a:r>
              <a:rPr lang="cs-CZ" sz="2000" spc="15" dirty="0">
                <a:cs typeface="Arial"/>
              </a:rPr>
              <a:t>–</a:t>
            </a:r>
            <a:r>
              <a:rPr lang="cs-CZ" sz="2000" spc="-185" dirty="0">
                <a:cs typeface="Arial"/>
              </a:rPr>
              <a:t> </a:t>
            </a:r>
            <a:r>
              <a:rPr lang="cs-CZ" sz="2000" spc="-15" dirty="0" smtClean="0">
                <a:cs typeface="Arial"/>
              </a:rPr>
              <a:t>11:45	Finanční aspekty výzev</a:t>
            </a:r>
            <a:endParaRPr lang="cs-CZ" sz="2000" dirty="0">
              <a:cs typeface="Arial"/>
            </a:endParaRPr>
          </a:p>
          <a:p>
            <a:pPr marL="12700">
              <a:lnSpc>
                <a:spcPct val="100000"/>
              </a:lnSpc>
              <a:spcAft>
                <a:spcPts val="0"/>
              </a:spcAft>
              <a:buFont typeface="Arial" panose="020B0604020202020204" pitchFamily="34" charset="0"/>
              <a:buChar char="•"/>
              <a:tabLst>
                <a:tab pos="403225" algn="l"/>
              </a:tabLst>
            </a:pPr>
            <a:r>
              <a:rPr lang="cs-CZ" sz="2000" b="1" spc="10" dirty="0" smtClean="0">
                <a:cs typeface="Arial"/>
              </a:rPr>
              <a:t>11:50 </a:t>
            </a:r>
            <a:r>
              <a:rPr lang="cs-CZ" sz="2000" b="1" spc="15" dirty="0">
                <a:cs typeface="Arial"/>
              </a:rPr>
              <a:t>–</a:t>
            </a:r>
            <a:r>
              <a:rPr lang="cs-CZ" sz="2000" b="1" spc="-305" dirty="0">
                <a:cs typeface="Arial"/>
              </a:rPr>
              <a:t> </a:t>
            </a:r>
            <a:r>
              <a:rPr lang="cs-CZ" sz="2000" b="1" spc="25" dirty="0" smtClean="0">
                <a:cs typeface="Arial"/>
              </a:rPr>
              <a:t>12:35	Přestávka</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15" dirty="0" smtClean="0">
                <a:cs typeface="Arial"/>
              </a:rPr>
              <a:t>12:35 </a:t>
            </a:r>
            <a:r>
              <a:rPr lang="cs-CZ" sz="2000" spc="15" dirty="0">
                <a:cs typeface="Arial"/>
              </a:rPr>
              <a:t>–</a:t>
            </a:r>
            <a:r>
              <a:rPr lang="cs-CZ" sz="2000" spc="-204" dirty="0">
                <a:cs typeface="Arial"/>
              </a:rPr>
              <a:t> </a:t>
            </a:r>
            <a:r>
              <a:rPr lang="cs-CZ" sz="2000" spc="15" dirty="0" smtClean="0">
                <a:cs typeface="Arial"/>
              </a:rPr>
              <a:t>12:45	Hodnocení žádosti</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15" dirty="0" smtClean="0">
                <a:cs typeface="Arial"/>
              </a:rPr>
              <a:t>12:45 </a:t>
            </a:r>
            <a:r>
              <a:rPr lang="cs-CZ" sz="2000" spc="15" dirty="0">
                <a:cs typeface="Arial"/>
              </a:rPr>
              <a:t>–</a:t>
            </a:r>
            <a:r>
              <a:rPr lang="cs-CZ" sz="2000" spc="-225" dirty="0">
                <a:cs typeface="Arial"/>
              </a:rPr>
              <a:t> </a:t>
            </a:r>
            <a:r>
              <a:rPr lang="cs-CZ" sz="2000" spc="15" dirty="0" smtClean="0">
                <a:cs typeface="Arial"/>
              </a:rPr>
              <a:t>13:00	Veřejná podpora</a:t>
            </a:r>
            <a:endParaRPr lang="cs-CZ" sz="2000" dirty="0">
              <a:cs typeface="Arial"/>
            </a:endParaRPr>
          </a:p>
          <a:p>
            <a:pPr marL="12700">
              <a:lnSpc>
                <a:spcPct val="100000"/>
              </a:lnSpc>
              <a:spcAft>
                <a:spcPts val="0"/>
              </a:spcAft>
              <a:buFont typeface="Arial" panose="020B0604020202020204" pitchFamily="34" charset="0"/>
              <a:buChar char="•"/>
              <a:tabLst>
                <a:tab pos="403225" algn="l"/>
              </a:tabLst>
            </a:pPr>
            <a:r>
              <a:rPr lang="cs-CZ" sz="2000" spc="15" dirty="0" smtClean="0">
                <a:cs typeface="Arial"/>
              </a:rPr>
              <a:t>13:00 </a:t>
            </a:r>
            <a:r>
              <a:rPr lang="cs-CZ" sz="2000" spc="15" dirty="0">
                <a:cs typeface="Arial"/>
              </a:rPr>
              <a:t>–</a:t>
            </a:r>
            <a:r>
              <a:rPr lang="cs-CZ" sz="2000" spc="-204" dirty="0">
                <a:cs typeface="Arial"/>
              </a:rPr>
              <a:t> </a:t>
            </a:r>
            <a:r>
              <a:rPr lang="cs-CZ" sz="2000" spc="15" dirty="0" smtClean="0">
                <a:cs typeface="Arial"/>
              </a:rPr>
              <a:t>13:15	Veřejné zakázky</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15" dirty="0" smtClean="0">
                <a:cs typeface="Arial"/>
              </a:rPr>
              <a:t>13:15 </a:t>
            </a:r>
            <a:r>
              <a:rPr lang="cs-CZ" sz="2000" spc="15" dirty="0">
                <a:cs typeface="Arial"/>
              </a:rPr>
              <a:t>–</a:t>
            </a:r>
            <a:r>
              <a:rPr lang="cs-CZ" sz="2000" spc="-204" dirty="0">
                <a:cs typeface="Arial"/>
              </a:rPr>
              <a:t> </a:t>
            </a:r>
            <a:r>
              <a:rPr lang="cs-CZ" sz="2000" spc="15" dirty="0" smtClean="0">
                <a:cs typeface="Arial"/>
              </a:rPr>
              <a:t>13:25	Komunikační aktivity</a:t>
            </a:r>
            <a:endParaRPr lang="cs-CZ" sz="2000" dirty="0">
              <a:cs typeface="Arial"/>
            </a:endParaRPr>
          </a:p>
          <a:p>
            <a:pPr marL="12700">
              <a:lnSpc>
                <a:spcPct val="100000"/>
              </a:lnSpc>
              <a:spcAft>
                <a:spcPts val="0"/>
              </a:spcAft>
              <a:buFont typeface="Arial" panose="020B0604020202020204" pitchFamily="34" charset="0"/>
              <a:buChar char="•"/>
              <a:tabLst>
                <a:tab pos="403225" algn="l"/>
              </a:tabLst>
            </a:pPr>
            <a:r>
              <a:rPr lang="cs-CZ" sz="2000" spc="15" dirty="0" smtClean="0">
                <a:cs typeface="Arial"/>
              </a:rPr>
              <a:t>13:25 </a:t>
            </a:r>
            <a:r>
              <a:rPr lang="cs-CZ" sz="2000" spc="15" dirty="0">
                <a:cs typeface="Arial"/>
              </a:rPr>
              <a:t>–</a:t>
            </a:r>
            <a:r>
              <a:rPr lang="cs-CZ" sz="2000" spc="-204" dirty="0">
                <a:cs typeface="Arial"/>
              </a:rPr>
              <a:t> </a:t>
            </a:r>
            <a:r>
              <a:rPr lang="cs-CZ" sz="2000" spc="15" dirty="0" smtClean="0">
                <a:cs typeface="Arial"/>
              </a:rPr>
              <a:t>13:45	Náležitosti vyplnění žádosti + povinné přílohy</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15" dirty="0" smtClean="0">
                <a:cs typeface="Arial"/>
              </a:rPr>
              <a:t>13:45 </a:t>
            </a:r>
            <a:r>
              <a:rPr lang="cs-CZ" sz="2000" spc="15" dirty="0">
                <a:cs typeface="Arial"/>
              </a:rPr>
              <a:t>–</a:t>
            </a:r>
            <a:r>
              <a:rPr lang="cs-CZ" sz="2000" spc="-204" dirty="0">
                <a:cs typeface="Arial"/>
              </a:rPr>
              <a:t> </a:t>
            </a:r>
            <a:r>
              <a:rPr lang="cs-CZ" sz="2000" spc="15" dirty="0" smtClean="0">
                <a:cs typeface="Arial"/>
              </a:rPr>
              <a:t>14:00	Vyplnění žádosti v IS KP14+</a:t>
            </a:r>
            <a:endParaRPr lang="cs-CZ" sz="2000" dirty="0">
              <a:cs typeface="Arial"/>
            </a:endParaRPr>
          </a:p>
          <a:p>
            <a:pPr marL="12700">
              <a:lnSpc>
                <a:spcPct val="100000"/>
              </a:lnSpc>
              <a:spcBef>
                <a:spcPts val="605"/>
              </a:spcBef>
              <a:spcAft>
                <a:spcPts val="0"/>
              </a:spcAft>
              <a:buFont typeface="Arial" panose="020B0604020202020204" pitchFamily="34" charset="0"/>
              <a:buChar char="•"/>
              <a:tabLst>
                <a:tab pos="403225" algn="l"/>
              </a:tabLst>
            </a:pPr>
            <a:r>
              <a:rPr lang="cs-CZ" sz="2000" spc="15" dirty="0" smtClean="0">
                <a:cs typeface="Arial"/>
              </a:rPr>
              <a:t>14:00 </a:t>
            </a:r>
            <a:r>
              <a:rPr lang="cs-CZ" sz="2000" spc="15" dirty="0">
                <a:cs typeface="Arial"/>
              </a:rPr>
              <a:t>–</a:t>
            </a:r>
            <a:r>
              <a:rPr lang="cs-CZ" sz="2000" spc="-204" dirty="0">
                <a:cs typeface="Arial"/>
              </a:rPr>
              <a:t> </a:t>
            </a:r>
            <a:r>
              <a:rPr lang="cs-CZ" sz="2000" spc="15" dirty="0" smtClean="0">
                <a:cs typeface="Arial"/>
              </a:rPr>
              <a:t>14:30	Závěr, dotazy</a:t>
            </a:r>
            <a:endParaRPr lang="cs-CZ" sz="20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435743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INDIKÁTORY</a:t>
            </a:r>
            <a:endParaRPr lang="cs-CZ" dirty="0"/>
          </a:p>
        </p:txBody>
      </p:sp>
      <p:sp>
        <p:nvSpPr>
          <p:cNvPr id="3" name="Zástupný symbol pro obsah 2"/>
          <p:cNvSpPr>
            <a:spLocks noGrp="1"/>
          </p:cNvSpPr>
          <p:nvPr>
            <p:ph idx="1"/>
          </p:nvPr>
        </p:nvSpPr>
        <p:spPr/>
        <p:txBody>
          <a:bodyPr/>
          <a:lstStyle/>
          <a:p>
            <a:pPr marL="374650" indent="-361950" algn="just">
              <a:lnSpc>
                <a:spcPct val="151000"/>
              </a:lnSpc>
              <a:buClr>
                <a:srgbClr val="5FBAF5"/>
              </a:buClr>
              <a:buFont typeface="Wingdings"/>
              <a:buChar char=""/>
              <a:tabLst>
                <a:tab pos="375285" algn="l"/>
              </a:tabLst>
            </a:pPr>
            <a:r>
              <a:rPr lang="cs-CZ" sz="1800" spc="15" dirty="0">
                <a:solidFill>
                  <a:srgbClr val="08498A"/>
                </a:solidFill>
                <a:cs typeface="Arial"/>
              </a:rPr>
              <a:t>při   </a:t>
            </a:r>
            <a:r>
              <a:rPr lang="cs-CZ" sz="1800" spc="-15" dirty="0">
                <a:solidFill>
                  <a:srgbClr val="08498A"/>
                </a:solidFill>
                <a:cs typeface="Arial"/>
              </a:rPr>
              <a:t>stanovení   </a:t>
            </a:r>
            <a:r>
              <a:rPr lang="cs-CZ" sz="1800" spc="-5" dirty="0">
                <a:solidFill>
                  <a:srgbClr val="08498A"/>
                </a:solidFill>
                <a:cs typeface="Arial"/>
              </a:rPr>
              <a:t>cílových   </a:t>
            </a:r>
            <a:r>
              <a:rPr lang="cs-CZ" sz="1800" dirty="0">
                <a:solidFill>
                  <a:srgbClr val="08498A"/>
                </a:solidFill>
                <a:cs typeface="Arial"/>
              </a:rPr>
              <a:t>hodnot   </a:t>
            </a:r>
            <a:r>
              <a:rPr lang="cs-CZ" sz="1800" spc="-5" dirty="0">
                <a:solidFill>
                  <a:srgbClr val="08498A"/>
                </a:solidFill>
                <a:cs typeface="Arial"/>
              </a:rPr>
              <a:t>vycházejte   </a:t>
            </a:r>
            <a:r>
              <a:rPr lang="cs-CZ" sz="1800" dirty="0">
                <a:solidFill>
                  <a:srgbClr val="08498A"/>
                </a:solidFill>
                <a:cs typeface="Arial"/>
              </a:rPr>
              <a:t>z   </a:t>
            </a:r>
            <a:r>
              <a:rPr lang="cs-CZ" sz="1800" spc="-5" dirty="0">
                <a:solidFill>
                  <a:srgbClr val="08498A"/>
                </a:solidFill>
                <a:cs typeface="Arial"/>
              </a:rPr>
              <a:t>plánovaných   </a:t>
            </a:r>
            <a:r>
              <a:rPr lang="cs-CZ" sz="1800" spc="-25" dirty="0">
                <a:solidFill>
                  <a:srgbClr val="08498A"/>
                </a:solidFill>
                <a:cs typeface="Arial"/>
              </a:rPr>
              <a:t>aktivit </a:t>
            </a:r>
            <a:r>
              <a:rPr lang="cs-CZ" sz="1800" spc="370" dirty="0">
                <a:solidFill>
                  <a:srgbClr val="08498A"/>
                </a:solidFill>
                <a:cs typeface="Arial"/>
              </a:rPr>
              <a:t> </a:t>
            </a:r>
            <a:r>
              <a:rPr lang="cs-CZ" sz="1800" dirty="0" smtClean="0">
                <a:solidFill>
                  <a:srgbClr val="08498A"/>
                </a:solidFill>
                <a:cs typeface="Arial"/>
              </a:rPr>
              <a:t>a</a:t>
            </a:r>
            <a:r>
              <a:rPr lang="cs-CZ" sz="1800" dirty="0">
                <a:cs typeface="Arial"/>
              </a:rPr>
              <a:t> </a:t>
            </a:r>
            <a:r>
              <a:rPr lang="cs-CZ" sz="1800" spc="-5" dirty="0" smtClean="0">
                <a:solidFill>
                  <a:srgbClr val="08498A"/>
                </a:solidFill>
                <a:cs typeface="Arial"/>
              </a:rPr>
              <a:t>zaměření </a:t>
            </a:r>
            <a:r>
              <a:rPr lang="cs-CZ" sz="1800" spc="10" dirty="0">
                <a:solidFill>
                  <a:srgbClr val="08498A"/>
                </a:solidFill>
                <a:cs typeface="Arial"/>
              </a:rPr>
              <a:t>projektu. </a:t>
            </a:r>
            <a:r>
              <a:rPr lang="cs-CZ" sz="1800" dirty="0">
                <a:solidFill>
                  <a:srgbClr val="08498A"/>
                </a:solidFill>
                <a:cs typeface="Arial"/>
              </a:rPr>
              <a:t>V </a:t>
            </a:r>
            <a:r>
              <a:rPr lang="cs-CZ" sz="1800" spc="-20" dirty="0">
                <a:solidFill>
                  <a:srgbClr val="08498A"/>
                </a:solidFill>
                <a:cs typeface="Arial"/>
              </a:rPr>
              <a:t>MS2014+ </a:t>
            </a:r>
            <a:r>
              <a:rPr lang="cs-CZ" sz="1800" dirty="0">
                <a:solidFill>
                  <a:srgbClr val="08498A"/>
                </a:solidFill>
                <a:cs typeface="Arial"/>
              </a:rPr>
              <a:t>v </a:t>
            </a:r>
            <a:r>
              <a:rPr lang="cs-CZ" sz="1800" spc="15" dirty="0">
                <a:solidFill>
                  <a:srgbClr val="08498A"/>
                </a:solidFill>
                <a:cs typeface="Arial"/>
              </a:rPr>
              <a:t>poli </a:t>
            </a:r>
            <a:r>
              <a:rPr lang="cs-CZ" sz="1800" b="1" spc="15" dirty="0">
                <a:solidFill>
                  <a:srgbClr val="08498A"/>
                </a:solidFill>
                <a:cs typeface="Arial"/>
              </a:rPr>
              <a:t>„popis </a:t>
            </a:r>
            <a:r>
              <a:rPr lang="cs-CZ" sz="1800" b="1" dirty="0">
                <a:solidFill>
                  <a:srgbClr val="08498A"/>
                </a:solidFill>
                <a:cs typeface="Arial"/>
              </a:rPr>
              <a:t>hodnoty“ </a:t>
            </a:r>
            <a:r>
              <a:rPr lang="cs-CZ" sz="1800" spc="20" dirty="0">
                <a:solidFill>
                  <a:srgbClr val="08498A"/>
                </a:solidFill>
                <a:cs typeface="Arial"/>
              </a:rPr>
              <a:t>je </a:t>
            </a:r>
            <a:r>
              <a:rPr lang="cs-CZ" sz="1800" spc="15" dirty="0">
                <a:solidFill>
                  <a:srgbClr val="08498A"/>
                </a:solidFill>
                <a:cs typeface="Arial"/>
              </a:rPr>
              <a:t>nutno </a:t>
            </a:r>
            <a:r>
              <a:rPr lang="cs-CZ" sz="1800" spc="5" dirty="0">
                <a:solidFill>
                  <a:srgbClr val="08498A"/>
                </a:solidFill>
                <a:cs typeface="Arial"/>
              </a:rPr>
              <a:t>popsat,  </a:t>
            </a:r>
            <a:r>
              <a:rPr lang="cs-CZ" sz="1800" dirty="0">
                <a:solidFill>
                  <a:srgbClr val="08498A"/>
                </a:solidFill>
                <a:cs typeface="Arial"/>
              </a:rPr>
              <a:t>jakým způsobem byla </a:t>
            </a:r>
            <a:r>
              <a:rPr lang="cs-CZ" sz="1800" spc="-20" dirty="0">
                <a:solidFill>
                  <a:srgbClr val="08498A"/>
                </a:solidFill>
                <a:cs typeface="Arial"/>
              </a:rPr>
              <a:t>cílová </a:t>
            </a:r>
            <a:r>
              <a:rPr lang="cs-CZ" sz="1800" spc="10" dirty="0">
                <a:solidFill>
                  <a:srgbClr val="08498A"/>
                </a:solidFill>
                <a:cs typeface="Arial"/>
              </a:rPr>
              <a:t>hodnota </a:t>
            </a:r>
            <a:r>
              <a:rPr lang="cs-CZ" sz="1800" spc="-10" dirty="0" smtClean="0">
                <a:solidFill>
                  <a:srgbClr val="08498A"/>
                </a:solidFill>
                <a:cs typeface="Arial"/>
              </a:rPr>
              <a:t>stanovena.</a:t>
            </a:r>
            <a:endParaRPr lang="cs-CZ" sz="1800" dirty="0">
              <a:latin typeface="Times New Roman"/>
              <a:cs typeface="Times New Roman"/>
            </a:endParaRPr>
          </a:p>
          <a:p>
            <a:pPr marL="374650" marR="10795" indent="-361950" algn="just">
              <a:lnSpc>
                <a:spcPct val="150700"/>
              </a:lnSpc>
              <a:buClr>
                <a:srgbClr val="5FBAF5"/>
              </a:buClr>
              <a:buFont typeface="Wingdings"/>
              <a:buChar char=""/>
              <a:tabLst>
                <a:tab pos="375285" algn="l"/>
              </a:tabLst>
            </a:pPr>
            <a:r>
              <a:rPr lang="cs-CZ" sz="1800" b="1" spc="-15" dirty="0">
                <a:solidFill>
                  <a:srgbClr val="08498A"/>
                </a:solidFill>
                <a:cs typeface="Arial"/>
              </a:rPr>
              <a:t>ve </a:t>
            </a:r>
            <a:r>
              <a:rPr lang="cs-CZ" sz="1800" b="1" spc="-10" dirty="0">
                <a:solidFill>
                  <a:srgbClr val="08498A"/>
                </a:solidFill>
                <a:cs typeface="Arial"/>
              </a:rPr>
              <a:t>všech </a:t>
            </a:r>
            <a:r>
              <a:rPr lang="cs-CZ" sz="1800" b="1" spc="-5" dirty="0">
                <a:solidFill>
                  <a:srgbClr val="08498A"/>
                </a:solidFill>
                <a:cs typeface="Arial"/>
              </a:rPr>
              <a:t>indikátorech </a:t>
            </a:r>
            <a:r>
              <a:rPr lang="cs-CZ" sz="1800" dirty="0">
                <a:solidFill>
                  <a:srgbClr val="08498A"/>
                </a:solidFill>
                <a:cs typeface="Arial"/>
              </a:rPr>
              <a:t>jsou </a:t>
            </a:r>
            <a:r>
              <a:rPr lang="cs-CZ" sz="1800" spc="-5" dirty="0">
                <a:solidFill>
                  <a:srgbClr val="08498A"/>
                </a:solidFill>
                <a:cs typeface="Arial"/>
              </a:rPr>
              <a:t>účastníci započítáváni </a:t>
            </a:r>
            <a:r>
              <a:rPr lang="cs-CZ" sz="1800" spc="10" dirty="0">
                <a:solidFill>
                  <a:srgbClr val="08498A"/>
                </a:solidFill>
                <a:cs typeface="Arial"/>
              </a:rPr>
              <a:t>pouze </a:t>
            </a:r>
            <a:r>
              <a:rPr lang="cs-CZ" sz="1800" dirty="0">
                <a:solidFill>
                  <a:srgbClr val="08498A"/>
                </a:solidFill>
                <a:cs typeface="Arial"/>
              </a:rPr>
              <a:t>jednou </a:t>
            </a:r>
            <a:r>
              <a:rPr lang="cs-CZ" sz="1800" spc="5" dirty="0">
                <a:solidFill>
                  <a:srgbClr val="08498A"/>
                </a:solidFill>
                <a:cs typeface="Arial"/>
              </a:rPr>
              <a:t>bez  </a:t>
            </a:r>
            <a:r>
              <a:rPr lang="cs-CZ" sz="1800" dirty="0">
                <a:solidFill>
                  <a:srgbClr val="08498A"/>
                </a:solidFill>
                <a:cs typeface="Arial"/>
              </a:rPr>
              <a:t>ohledu </a:t>
            </a:r>
            <a:r>
              <a:rPr lang="cs-CZ" sz="1800" spc="25" dirty="0">
                <a:solidFill>
                  <a:srgbClr val="08498A"/>
                </a:solidFill>
                <a:cs typeface="Arial"/>
              </a:rPr>
              <a:t>na </a:t>
            </a:r>
            <a:r>
              <a:rPr lang="cs-CZ" sz="1800" spc="-5" dirty="0">
                <a:solidFill>
                  <a:srgbClr val="08498A"/>
                </a:solidFill>
                <a:cs typeface="Arial"/>
              </a:rPr>
              <a:t>počet získaných </a:t>
            </a:r>
            <a:r>
              <a:rPr lang="cs-CZ" sz="1800" dirty="0">
                <a:solidFill>
                  <a:srgbClr val="08498A"/>
                </a:solidFill>
                <a:cs typeface="Arial"/>
              </a:rPr>
              <a:t>podpor </a:t>
            </a:r>
            <a:r>
              <a:rPr lang="cs-CZ" sz="1800" spc="-5" dirty="0">
                <a:solidFill>
                  <a:srgbClr val="08498A"/>
                </a:solidFill>
                <a:cs typeface="Arial"/>
              </a:rPr>
              <a:t>(6 </a:t>
            </a:r>
            <a:r>
              <a:rPr lang="cs-CZ" sz="1800" spc="-15" dirty="0">
                <a:solidFill>
                  <a:srgbClr val="08498A"/>
                </a:solidFill>
                <a:cs typeface="Arial"/>
              </a:rPr>
              <a:t>26 00 </a:t>
            </a:r>
            <a:r>
              <a:rPr lang="cs-CZ" sz="1800" dirty="0">
                <a:solidFill>
                  <a:srgbClr val="08498A"/>
                </a:solidFill>
                <a:cs typeface="Arial"/>
              </a:rPr>
              <a:t>– </a:t>
            </a:r>
            <a:r>
              <a:rPr lang="cs-CZ" sz="1800" spc="-10" dirty="0">
                <a:solidFill>
                  <a:srgbClr val="08498A"/>
                </a:solidFill>
                <a:cs typeface="Arial"/>
              </a:rPr>
              <a:t>účastnící, </a:t>
            </a:r>
            <a:r>
              <a:rPr lang="cs-CZ" sz="1800" spc="-5" dirty="0">
                <a:solidFill>
                  <a:srgbClr val="08498A"/>
                </a:solidFill>
                <a:cs typeface="Arial"/>
              </a:rPr>
              <a:t>kteří získali  </a:t>
            </a:r>
            <a:r>
              <a:rPr lang="cs-CZ" sz="1800" spc="-10" dirty="0">
                <a:solidFill>
                  <a:srgbClr val="08498A"/>
                </a:solidFill>
                <a:cs typeface="Arial"/>
              </a:rPr>
              <a:t>kvalifikaci, </a:t>
            </a:r>
            <a:r>
              <a:rPr lang="cs-CZ" sz="1800" spc="-5" dirty="0">
                <a:solidFill>
                  <a:srgbClr val="08498A"/>
                </a:solidFill>
                <a:cs typeface="Arial"/>
              </a:rPr>
              <a:t>se započítají </a:t>
            </a:r>
            <a:r>
              <a:rPr lang="cs-CZ" sz="1800" dirty="0">
                <a:solidFill>
                  <a:srgbClr val="08498A"/>
                </a:solidFill>
                <a:cs typeface="Arial"/>
              </a:rPr>
              <a:t>jednou – </a:t>
            </a:r>
            <a:r>
              <a:rPr lang="cs-CZ" sz="1800" spc="5" dirty="0">
                <a:solidFill>
                  <a:srgbClr val="08498A"/>
                </a:solidFill>
                <a:cs typeface="Arial"/>
              </a:rPr>
              <a:t>bez </a:t>
            </a:r>
            <a:r>
              <a:rPr lang="cs-CZ" sz="1800" spc="-15" dirty="0">
                <a:solidFill>
                  <a:srgbClr val="08498A"/>
                </a:solidFill>
                <a:cs typeface="Arial"/>
              </a:rPr>
              <a:t>ohledu </a:t>
            </a:r>
            <a:r>
              <a:rPr lang="cs-CZ" sz="1800" spc="25" dirty="0">
                <a:solidFill>
                  <a:srgbClr val="08498A"/>
                </a:solidFill>
                <a:cs typeface="Arial"/>
              </a:rPr>
              <a:t>na </a:t>
            </a:r>
            <a:r>
              <a:rPr lang="cs-CZ" sz="1800" spc="-5" dirty="0">
                <a:solidFill>
                  <a:srgbClr val="08498A"/>
                </a:solidFill>
                <a:cs typeface="Arial"/>
              </a:rPr>
              <a:t>počet </a:t>
            </a:r>
            <a:r>
              <a:rPr lang="cs-CZ" sz="1800" spc="-10" dirty="0">
                <a:solidFill>
                  <a:srgbClr val="08498A"/>
                </a:solidFill>
                <a:cs typeface="Arial"/>
              </a:rPr>
              <a:t>absolvovaných  </a:t>
            </a:r>
            <a:r>
              <a:rPr lang="cs-CZ" sz="1800" spc="15" dirty="0">
                <a:solidFill>
                  <a:srgbClr val="08498A"/>
                </a:solidFill>
                <a:cs typeface="Arial"/>
              </a:rPr>
              <a:t>kurzů)</a:t>
            </a:r>
            <a:endParaRPr lang="cs-CZ" sz="1800" dirty="0">
              <a:cs typeface="Arial"/>
            </a:endParaRPr>
          </a:p>
          <a:p>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20</a:t>
            </a:fld>
            <a:endParaRPr lang="cs-CZ" dirty="0"/>
          </a:p>
        </p:txBody>
      </p:sp>
    </p:spTree>
    <p:extLst>
      <p:ext uri="{BB962C8B-B14F-4D97-AF65-F5344CB8AC3E}">
        <p14:creationId xmlns:p14="http://schemas.microsoft.com/office/powerpoint/2010/main" val="2995571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indikátory</a:t>
            </a:r>
            <a:endParaRPr lang="cs-CZ" dirty="0"/>
          </a:p>
        </p:txBody>
      </p:sp>
      <p:sp>
        <p:nvSpPr>
          <p:cNvPr id="3" name="Zástupný symbol pro obsah 2"/>
          <p:cNvSpPr>
            <a:spLocks noGrp="1"/>
          </p:cNvSpPr>
          <p:nvPr>
            <p:ph idx="1"/>
          </p:nvPr>
        </p:nvSpPr>
        <p:spPr>
          <a:xfrm>
            <a:off x="540000" y="1628800"/>
            <a:ext cx="8064000" cy="4752528"/>
          </a:xfrm>
        </p:spPr>
        <p:txBody>
          <a:bodyPr/>
          <a:lstStyle/>
          <a:p>
            <a:pPr marL="441325" indent="-428625">
              <a:lnSpc>
                <a:spcPct val="100000"/>
              </a:lnSpc>
              <a:buClr>
                <a:srgbClr val="5FBAF5"/>
              </a:buClr>
              <a:buFont typeface="Wingdings"/>
              <a:buChar char=""/>
              <a:tabLst>
                <a:tab pos="441325" algn="l"/>
                <a:tab pos="441959" algn="l"/>
              </a:tabLst>
            </a:pPr>
            <a:r>
              <a:rPr lang="cs-CZ" sz="2000" spc="15" dirty="0">
                <a:solidFill>
                  <a:srgbClr val="08498A"/>
                </a:solidFill>
                <a:cs typeface="Arial"/>
              </a:rPr>
              <a:t>Bagatelní</a:t>
            </a:r>
            <a:r>
              <a:rPr lang="cs-CZ" sz="2000" spc="-210" dirty="0">
                <a:solidFill>
                  <a:srgbClr val="08498A"/>
                </a:solidFill>
                <a:cs typeface="Arial"/>
              </a:rPr>
              <a:t> </a:t>
            </a:r>
            <a:r>
              <a:rPr lang="cs-CZ" sz="2000" spc="10" dirty="0">
                <a:solidFill>
                  <a:srgbClr val="08498A"/>
                </a:solidFill>
                <a:cs typeface="Arial"/>
              </a:rPr>
              <a:t>podpora</a:t>
            </a:r>
            <a:endParaRPr lang="cs-CZ" sz="2000" dirty="0">
              <a:cs typeface="Arial"/>
            </a:endParaRPr>
          </a:p>
          <a:p>
            <a:pPr marL="822960" marR="10795" lvl="1" indent="-400685" algn="just">
              <a:lnSpc>
                <a:spcPct val="100800"/>
              </a:lnSpc>
              <a:spcBef>
                <a:spcPts val="560"/>
              </a:spcBef>
              <a:buClr>
                <a:srgbClr val="5FBAF5"/>
              </a:buClr>
              <a:buSzPct val="77777"/>
              <a:buFont typeface="Wingdings"/>
              <a:buChar char=""/>
              <a:tabLst>
                <a:tab pos="823594" algn="l"/>
              </a:tabLst>
            </a:pPr>
            <a:r>
              <a:rPr lang="cs-CZ" sz="1800" spc="20" dirty="0">
                <a:solidFill>
                  <a:srgbClr val="08498A"/>
                </a:solidFill>
                <a:cs typeface="Arial"/>
              </a:rPr>
              <a:t>do </a:t>
            </a:r>
            <a:r>
              <a:rPr lang="cs-CZ" sz="1800" spc="-10" dirty="0">
                <a:solidFill>
                  <a:srgbClr val="08498A"/>
                </a:solidFill>
                <a:cs typeface="Arial"/>
              </a:rPr>
              <a:t>indikátorů </a:t>
            </a:r>
            <a:r>
              <a:rPr lang="cs-CZ" sz="1800" spc="-5" dirty="0">
                <a:solidFill>
                  <a:srgbClr val="08498A"/>
                </a:solidFill>
                <a:cs typeface="Arial"/>
              </a:rPr>
              <a:t>se </a:t>
            </a:r>
            <a:r>
              <a:rPr lang="cs-CZ" sz="1800" spc="-15" dirty="0">
                <a:solidFill>
                  <a:srgbClr val="08498A"/>
                </a:solidFill>
                <a:cs typeface="Arial"/>
              </a:rPr>
              <a:t>započítávají </a:t>
            </a:r>
            <a:r>
              <a:rPr lang="cs-CZ" sz="1800" spc="10" dirty="0">
                <a:solidFill>
                  <a:srgbClr val="08498A"/>
                </a:solidFill>
                <a:cs typeface="Arial"/>
              </a:rPr>
              <a:t>pouze </a:t>
            </a:r>
            <a:r>
              <a:rPr lang="cs-CZ" sz="1800" spc="-30" dirty="0">
                <a:solidFill>
                  <a:srgbClr val="08498A"/>
                </a:solidFill>
                <a:cs typeface="Arial"/>
              </a:rPr>
              <a:t>osoby, </a:t>
            </a:r>
            <a:r>
              <a:rPr lang="cs-CZ" sz="1800" spc="-20" dirty="0">
                <a:solidFill>
                  <a:srgbClr val="08498A"/>
                </a:solidFill>
                <a:cs typeface="Arial"/>
              </a:rPr>
              <a:t>které </a:t>
            </a:r>
            <a:r>
              <a:rPr lang="cs-CZ" sz="1800" spc="-5" dirty="0">
                <a:solidFill>
                  <a:srgbClr val="08498A"/>
                </a:solidFill>
                <a:cs typeface="Arial"/>
              </a:rPr>
              <a:t>získaly </a:t>
            </a:r>
            <a:r>
              <a:rPr lang="cs-CZ" sz="1800" dirty="0">
                <a:solidFill>
                  <a:srgbClr val="08498A"/>
                </a:solidFill>
                <a:cs typeface="Arial"/>
              </a:rPr>
              <a:t>v </a:t>
            </a:r>
            <a:r>
              <a:rPr lang="cs-CZ" sz="1800" spc="-10" dirty="0">
                <a:solidFill>
                  <a:srgbClr val="08498A"/>
                </a:solidFill>
                <a:cs typeface="Arial"/>
              </a:rPr>
              <a:t>daném </a:t>
            </a:r>
            <a:r>
              <a:rPr lang="cs-CZ" sz="1800" spc="-5" dirty="0">
                <a:solidFill>
                  <a:srgbClr val="08498A"/>
                </a:solidFill>
                <a:cs typeface="Arial"/>
              </a:rPr>
              <a:t>projektu  </a:t>
            </a:r>
            <a:r>
              <a:rPr lang="cs-CZ" sz="1800" dirty="0">
                <a:solidFill>
                  <a:srgbClr val="08498A"/>
                </a:solidFill>
                <a:cs typeface="Arial"/>
              </a:rPr>
              <a:t>podporu v </a:t>
            </a:r>
            <a:r>
              <a:rPr lang="cs-CZ" sz="1800" spc="-5" dirty="0">
                <a:solidFill>
                  <a:srgbClr val="08498A"/>
                </a:solidFill>
                <a:cs typeface="Arial"/>
              </a:rPr>
              <a:t>rozsahu minimálně </a:t>
            </a:r>
            <a:r>
              <a:rPr lang="cs-CZ" sz="1800" spc="-15" dirty="0">
                <a:solidFill>
                  <a:srgbClr val="08498A"/>
                </a:solidFill>
                <a:cs typeface="Arial"/>
              </a:rPr>
              <a:t>40 </a:t>
            </a:r>
            <a:r>
              <a:rPr lang="cs-CZ" sz="1800" spc="-10" dirty="0">
                <a:solidFill>
                  <a:srgbClr val="08498A"/>
                </a:solidFill>
                <a:cs typeface="Arial"/>
              </a:rPr>
              <a:t>hodin </a:t>
            </a:r>
            <a:r>
              <a:rPr lang="cs-CZ" sz="1800" spc="-5" dirty="0">
                <a:solidFill>
                  <a:srgbClr val="08498A"/>
                </a:solidFill>
                <a:cs typeface="Arial"/>
              </a:rPr>
              <a:t>(z </a:t>
            </a:r>
            <a:r>
              <a:rPr lang="cs-CZ" sz="1800" spc="5" dirty="0">
                <a:solidFill>
                  <a:srgbClr val="08498A"/>
                </a:solidFill>
                <a:cs typeface="Arial"/>
              </a:rPr>
              <a:t>toho </a:t>
            </a:r>
            <a:r>
              <a:rPr lang="cs-CZ" sz="1800" spc="-35" dirty="0">
                <a:solidFill>
                  <a:srgbClr val="08498A"/>
                </a:solidFill>
                <a:cs typeface="Arial"/>
              </a:rPr>
              <a:t>min </a:t>
            </a:r>
            <a:r>
              <a:rPr lang="cs-CZ" sz="1800" spc="-15" dirty="0">
                <a:solidFill>
                  <a:srgbClr val="08498A"/>
                </a:solidFill>
                <a:cs typeface="Arial"/>
              </a:rPr>
              <a:t>20 </a:t>
            </a:r>
            <a:r>
              <a:rPr lang="cs-CZ" sz="1800" spc="-5" dirty="0">
                <a:solidFill>
                  <a:srgbClr val="08498A"/>
                </a:solidFill>
                <a:cs typeface="Arial"/>
              </a:rPr>
              <a:t>hod. </a:t>
            </a:r>
            <a:r>
              <a:rPr lang="cs-CZ" sz="1800" spc="-10" dirty="0">
                <a:solidFill>
                  <a:srgbClr val="08498A"/>
                </a:solidFill>
                <a:cs typeface="Arial"/>
              </a:rPr>
              <a:t>jinou formou  </a:t>
            </a:r>
            <a:r>
              <a:rPr lang="cs-CZ" sz="1800" spc="5" dirty="0">
                <a:solidFill>
                  <a:srgbClr val="08498A"/>
                </a:solidFill>
                <a:cs typeface="Arial"/>
              </a:rPr>
              <a:t>než </a:t>
            </a:r>
            <a:r>
              <a:rPr lang="cs-CZ" sz="1800" dirty="0">
                <a:solidFill>
                  <a:srgbClr val="08498A"/>
                </a:solidFill>
                <a:cs typeface="Arial"/>
              </a:rPr>
              <a:t>elektronickou) = </a:t>
            </a:r>
            <a:r>
              <a:rPr lang="cs-CZ" sz="1800" spc="-15" dirty="0">
                <a:solidFill>
                  <a:srgbClr val="08498A"/>
                </a:solidFill>
                <a:cs typeface="Arial"/>
              </a:rPr>
              <a:t>vyšší </a:t>
            </a:r>
            <a:r>
              <a:rPr lang="cs-CZ" sz="1800" spc="5" dirty="0">
                <a:solidFill>
                  <a:srgbClr val="08498A"/>
                </a:solidFill>
                <a:cs typeface="Arial"/>
              </a:rPr>
              <a:t>než </a:t>
            </a:r>
            <a:r>
              <a:rPr lang="cs-CZ" sz="1800" spc="10" dirty="0">
                <a:solidFill>
                  <a:srgbClr val="08498A"/>
                </a:solidFill>
                <a:cs typeface="Arial"/>
              </a:rPr>
              <a:t>bagatelní</a:t>
            </a:r>
            <a:r>
              <a:rPr lang="cs-CZ" sz="1800" spc="-190" dirty="0">
                <a:solidFill>
                  <a:srgbClr val="08498A"/>
                </a:solidFill>
                <a:cs typeface="Arial"/>
              </a:rPr>
              <a:t> </a:t>
            </a:r>
            <a:r>
              <a:rPr lang="cs-CZ" sz="1800" spc="10" dirty="0" smtClean="0">
                <a:solidFill>
                  <a:srgbClr val="08498A"/>
                </a:solidFill>
                <a:cs typeface="Arial"/>
              </a:rPr>
              <a:t>podpora </a:t>
            </a:r>
            <a:endParaRPr lang="cs-CZ" sz="1800" dirty="0">
              <a:cs typeface="Arial"/>
            </a:endParaRPr>
          </a:p>
          <a:p>
            <a:pPr marL="822960" lvl="1" indent="-400685">
              <a:lnSpc>
                <a:spcPct val="100000"/>
              </a:lnSpc>
              <a:spcBef>
                <a:spcPts val="545"/>
              </a:spcBef>
              <a:buClr>
                <a:srgbClr val="5FBAF5"/>
              </a:buClr>
              <a:buSzPct val="77777"/>
              <a:buFont typeface="Wingdings"/>
              <a:buChar char=""/>
              <a:tabLst>
                <a:tab pos="822960" algn="l"/>
                <a:tab pos="823594" algn="l"/>
              </a:tabLst>
            </a:pPr>
            <a:r>
              <a:rPr lang="cs-CZ" sz="1800" spc="-5" dirty="0">
                <a:solidFill>
                  <a:srgbClr val="08498A"/>
                </a:solidFill>
                <a:cs typeface="Arial"/>
              </a:rPr>
              <a:t>počet </a:t>
            </a:r>
            <a:r>
              <a:rPr lang="cs-CZ" sz="1800" spc="5" dirty="0">
                <a:solidFill>
                  <a:srgbClr val="08498A"/>
                </a:solidFill>
                <a:cs typeface="Arial"/>
              </a:rPr>
              <a:t>podpořených </a:t>
            </a:r>
            <a:r>
              <a:rPr lang="cs-CZ" sz="1800" spc="-15" dirty="0">
                <a:solidFill>
                  <a:srgbClr val="08498A"/>
                </a:solidFill>
                <a:cs typeface="Arial"/>
              </a:rPr>
              <a:t>osob </a:t>
            </a:r>
            <a:r>
              <a:rPr lang="cs-CZ" sz="1800" b="1" dirty="0">
                <a:solidFill>
                  <a:srgbClr val="08498A"/>
                </a:solidFill>
                <a:cs typeface="Arial"/>
              </a:rPr>
              <a:t>≠ </a:t>
            </a:r>
            <a:r>
              <a:rPr lang="cs-CZ" sz="1800" spc="-15" dirty="0">
                <a:solidFill>
                  <a:srgbClr val="08498A"/>
                </a:solidFill>
                <a:cs typeface="Arial"/>
              </a:rPr>
              <a:t>celkový </a:t>
            </a:r>
            <a:r>
              <a:rPr lang="cs-CZ" sz="1800" spc="-5" dirty="0">
                <a:solidFill>
                  <a:srgbClr val="08498A"/>
                </a:solidFill>
                <a:cs typeface="Arial"/>
              </a:rPr>
              <a:t>počet </a:t>
            </a:r>
            <a:r>
              <a:rPr lang="cs-CZ" sz="1800" dirty="0">
                <a:solidFill>
                  <a:srgbClr val="08498A"/>
                </a:solidFill>
                <a:cs typeface="Arial"/>
              </a:rPr>
              <a:t>účastníků </a:t>
            </a:r>
            <a:r>
              <a:rPr lang="cs-CZ" sz="1800" spc="-5" dirty="0">
                <a:solidFill>
                  <a:srgbClr val="08498A"/>
                </a:solidFill>
                <a:cs typeface="Arial"/>
              </a:rPr>
              <a:t>(6 </a:t>
            </a:r>
            <a:r>
              <a:rPr lang="cs-CZ" sz="1800" spc="-15" dirty="0">
                <a:solidFill>
                  <a:srgbClr val="08498A"/>
                </a:solidFill>
                <a:cs typeface="Arial"/>
              </a:rPr>
              <a:t>00</a:t>
            </a:r>
            <a:r>
              <a:rPr lang="cs-CZ" sz="1800" spc="90" dirty="0">
                <a:solidFill>
                  <a:srgbClr val="08498A"/>
                </a:solidFill>
                <a:cs typeface="Arial"/>
              </a:rPr>
              <a:t> </a:t>
            </a:r>
            <a:r>
              <a:rPr lang="cs-CZ" sz="1800" spc="-20" dirty="0">
                <a:solidFill>
                  <a:srgbClr val="08498A"/>
                </a:solidFill>
                <a:cs typeface="Arial"/>
              </a:rPr>
              <a:t>00)</a:t>
            </a:r>
            <a:endParaRPr lang="cs-CZ" sz="1800" dirty="0">
              <a:cs typeface="Arial"/>
            </a:endParaRPr>
          </a:p>
          <a:p>
            <a:pPr marL="822960" marR="10795" lvl="1" indent="-400685" algn="just">
              <a:lnSpc>
                <a:spcPct val="100800"/>
              </a:lnSpc>
              <a:spcBef>
                <a:spcPts val="600"/>
              </a:spcBef>
              <a:buClr>
                <a:srgbClr val="5FBAF5"/>
              </a:buClr>
              <a:buSzPct val="77777"/>
              <a:buFont typeface="Wingdings"/>
              <a:buChar char=""/>
              <a:tabLst>
                <a:tab pos="823594" algn="l"/>
              </a:tabLst>
            </a:pPr>
            <a:r>
              <a:rPr lang="cs-CZ" sz="1800" spc="-5" dirty="0">
                <a:solidFill>
                  <a:srgbClr val="08498A"/>
                </a:solidFill>
                <a:cs typeface="Arial"/>
              </a:rPr>
              <a:t>metodika </a:t>
            </a:r>
            <a:r>
              <a:rPr lang="cs-CZ" sz="1800" dirty="0">
                <a:solidFill>
                  <a:srgbClr val="08498A"/>
                </a:solidFill>
                <a:cs typeface="Arial"/>
              </a:rPr>
              <a:t>nestanovuje, </a:t>
            </a:r>
            <a:r>
              <a:rPr lang="cs-CZ" sz="1800" spc="-5" dirty="0">
                <a:solidFill>
                  <a:srgbClr val="08498A"/>
                </a:solidFill>
                <a:cs typeface="Arial"/>
              </a:rPr>
              <a:t>že všechny </a:t>
            </a:r>
            <a:r>
              <a:rPr lang="cs-CZ" sz="1800" dirty="0">
                <a:solidFill>
                  <a:srgbClr val="08498A"/>
                </a:solidFill>
                <a:cs typeface="Arial"/>
              </a:rPr>
              <a:t>podpořené </a:t>
            </a:r>
            <a:r>
              <a:rPr lang="cs-CZ" sz="1800" spc="-5" dirty="0">
                <a:solidFill>
                  <a:srgbClr val="08498A"/>
                </a:solidFill>
                <a:cs typeface="Arial"/>
              </a:rPr>
              <a:t>osoby </a:t>
            </a:r>
            <a:r>
              <a:rPr lang="cs-CZ" sz="1800" spc="-10" dirty="0">
                <a:solidFill>
                  <a:srgbClr val="08498A"/>
                </a:solidFill>
                <a:cs typeface="Arial"/>
              </a:rPr>
              <a:t>musí </a:t>
            </a:r>
            <a:r>
              <a:rPr lang="cs-CZ" sz="1800" spc="15" dirty="0">
                <a:solidFill>
                  <a:srgbClr val="08498A"/>
                </a:solidFill>
                <a:cs typeface="Arial"/>
              </a:rPr>
              <a:t>být </a:t>
            </a:r>
            <a:r>
              <a:rPr lang="cs-CZ" sz="1800" spc="-5" dirty="0">
                <a:solidFill>
                  <a:srgbClr val="08498A"/>
                </a:solidFill>
                <a:cs typeface="Arial"/>
              </a:rPr>
              <a:t>současně  </a:t>
            </a:r>
            <a:r>
              <a:rPr lang="cs-CZ" sz="1800" dirty="0">
                <a:solidFill>
                  <a:srgbClr val="08498A"/>
                </a:solidFill>
                <a:cs typeface="Arial"/>
              </a:rPr>
              <a:t>účastníky </a:t>
            </a:r>
            <a:r>
              <a:rPr lang="cs-CZ" sz="1800" spc="-5" dirty="0">
                <a:solidFill>
                  <a:srgbClr val="08498A"/>
                </a:solidFill>
                <a:cs typeface="Arial"/>
              </a:rPr>
              <a:t>(čerpat </a:t>
            </a:r>
            <a:r>
              <a:rPr lang="cs-CZ" sz="1800" spc="10" dirty="0">
                <a:solidFill>
                  <a:srgbClr val="08498A"/>
                </a:solidFill>
                <a:cs typeface="Arial"/>
              </a:rPr>
              <a:t>podporu </a:t>
            </a:r>
            <a:r>
              <a:rPr lang="cs-CZ" sz="1800" spc="5" dirty="0">
                <a:solidFill>
                  <a:srgbClr val="08498A"/>
                </a:solidFill>
                <a:cs typeface="Arial"/>
              </a:rPr>
              <a:t>nad </a:t>
            </a:r>
            <a:r>
              <a:rPr lang="cs-CZ" sz="1800" spc="-10" dirty="0">
                <a:solidFill>
                  <a:srgbClr val="08498A"/>
                </a:solidFill>
                <a:cs typeface="Arial"/>
              </a:rPr>
              <a:t>stanovený</a:t>
            </a:r>
            <a:r>
              <a:rPr lang="cs-CZ" sz="1800" spc="-80" dirty="0">
                <a:solidFill>
                  <a:srgbClr val="08498A"/>
                </a:solidFill>
                <a:cs typeface="Arial"/>
              </a:rPr>
              <a:t> </a:t>
            </a:r>
            <a:r>
              <a:rPr lang="cs-CZ" sz="1800" dirty="0">
                <a:solidFill>
                  <a:srgbClr val="08498A"/>
                </a:solidFill>
                <a:cs typeface="Arial"/>
              </a:rPr>
              <a:t>limit)</a:t>
            </a:r>
            <a:endParaRPr lang="cs-CZ" sz="1800" dirty="0">
              <a:cs typeface="Arial"/>
            </a:endParaRPr>
          </a:p>
          <a:p>
            <a:pPr marL="822960" marR="10160" lvl="1" indent="-400685" algn="just">
              <a:lnSpc>
                <a:spcPct val="100800"/>
              </a:lnSpc>
              <a:spcBef>
                <a:spcPts val="525"/>
              </a:spcBef>
              <a:buClr>
                <a:srgbClr val="5FBAF5"/>
              </a:buClr>
              <a:buSzPct val="77777"/>
              <a:buFont typeface="Wingdings"/>
              <a:buChar char=""/>
              <a:tabLst>
                <a:tab pos="823594" algn="l"/>
              </a:tabLst>
            </a:pPr>
            <a:r>
              <a:rPr lang="cs-CZ" sz="1800" spc="-5" dirty="0" smtClean="0">
                <a:solidFill>
                  <a:srgbClr val="08498A"/>
                </a:solidFill>
                <a:cs typeface="Arial"/>
              </a:rPr>
              <a:t>žadatel </a:t>
            </a:r>
            <a:r>
              <a:rPr lang="cs-CZ" sz="1800" spc="-5" dirty="0">
                <a:solidFill>
                  <a:srgbClr val="08498A"/>
                </a:solidFill>
                <a:cs typeface="Arial"/>
              </a:rPr>
              <a:t>nebude </a:t>
            </a:r>
            <a:r>
              <a:rPr lang="cs-CZ" sz="1800" spc="-15" dirty="0">
                <a:solidFill>
                  <a:srgbClr val="08498A"/>
                </a:solidFill>
                <a:cs typeface="Arial"/>
              </a:rPr>
              <a:t>znevýhodněn oproti </a:t>
            </a:r>
            <a:r>
              <a:rPr lang="cs-CZ" sz="1800" dirty="0">
                <a:solidFill>
                  <a:srgbClr val="08498A"/>
                </a:solidFill>
                <a:cs typeface="Arial"/>
              </a:rPr>
              <a:t>projektům s </a:t>
            </a:r>
            <a:r>
              <a:rPr lang="cs-CZ" sz="1800" spc="-20" dirty="0">
                <a:solidFill>
                  <a:srgbClr val="08498A"/>
                </a:solidFill>
                <a:cs typeface="Arial"/>
              </a:rPr>
              <a:t>vyššími </a:t>
            </a:r>
            <a:r>
              <a:rPr lang="cs-CZ" sz="1800" spc="-10" dirty="0">
                <a:solidFill>
                  <a:srgbClr val="08498A"/>
                </a:solidFill>
                <a:cs typeface="Arial"/>
              </a:rPr>
              <a:t>cílovými  </a:t>
            </a:r>
            <a:r>
              <a:rPr lang="cs-CZ" sz="1800" dirty="0">
                <a:solidFill>
                  <a:srgbClr val="08498A"/>
                </a:solidFill>
                <a:cs typeface="Arial"/>
              </a:rPr>
              <a:t>hodnotami </a:t>
            </a:r>
            <a:r>
              <a:rPr lang="cs-CZ" sz="1800" spc="-5" dirty="0">
                <a:solidFill>
                  <a:srgbClr val="08498A"/>
                </a:solidFill>
                <a:cs typeface="Arial"/>
              </a:rPr>
              <a:t>indikátorů za předpokladu, že zapojení osob, které nelze  </a:t>
            </a:r>
            <a:r>
              <a:rPr lang="cs-CZ" sz="1800" spc="-30" dirty="0">
                <a:solidFill>
                  <a:srgbClr val="08498A"/>
                </a:solidFill>
                <a:cs typeface="Arial"/>
              </a:rPr>
              <a:t>vykazovat </a:t>
            </a:r>
            <a:r>
              <a:rPr lang="cs-CZ" sz="1800" dirty="0">
                <a:solidFill>
                  <a:srgbClr val="08498A"/>
                </a:solidFill>
                <a:cs typeface="Arial"/>
              </a:rPr>
              <a:t>v indikátoru, </a:t>
            </a:r>
            <a:r>
              <a:rPr lang="cs-CZ" sz="1800" spc="10" dirty="0">
                <a:solidFill>
                  <a:srgbClr val="08498A"/>
                </a:solidFill>
                <a:cs typeface="Arial"/>
              </a:rPr>
              <a:t>řádně </a:t>
            </a:r>
            <a:r>
              <a:rPr lang="cs-CZ" sz="1800" spc="5" dirty="0">
                <a:solidFill>
                  <a:srgbClr val="08498A"/>
                </a:solidFill>
                <a:cs typeface="Arial"/>
              </a:rPr>
              <a:t>odůvodní </a:t>
            </a:r>
            <a:r>
              <a:rPr lang="cs-CZ" sz="1800" dirty="0">
                <a:solidFill>
                  <a:srgbClr val="08498A"/>
                </a:solidFill>
                <a:cs typeface="Arial"/>
              </a:rPr>
              <a:t>a popíše zamýšlené</a:t>
            </a:r>
            <a:r>
              <a:rPr lang="cs-CZ" sz="1800" spc="60" dirty="0">
                <a:solidFill>
                  <a:srgbClr val="08498A"/>
                </a:solidFill>
                <a:cs typeface="Arial"/>
              </a:rPr>
              <a:t> </a:t>
            </a:r>
            <a:r>
              <a:rPr lang="cs-CZ" sz="1800" spc="-5" dirty="0">
                <a:solidFill>
                  <a:srgbClr val="08498A"/>
                </a:solidFill>
                <a:cs typeface="Arial"/>
              </a:rPr>
              <a:t>efekty</a:t>
            </a:r>
            <a:endParaRPr lang="cs-CZ" sz="1800" dirty="0">
              <a:cs typeface="Arial"/>
            </a:endParaRPr>
          </a:p>
          <a:p>
            <a:pPr marL="822960" marR="20955" lvl="1" indent="-400685" algn="just">
              <a:lnSpc>
                <a:spcPct val="100800"/>
              </a:lnSpc>
              <a:spcBef>
                <a:spcPts val="600"/>
              </a:spcBef>
              <a:buClr>
                <a:srgbClr val="5FBAF5"/>
              </a:buClr>
              <a:buSzPct val="77777"/>
              <a:buFont typeface="Wingdings"/>
              <a:buChar char=""/>
              <a:tabLst>
                <a:tab pos="823594" algn="l"/>
              </a:tabLst>
            </a:pPr>
            <a:r>
              <a:rPr lang="cs-CZ" sz="1800" spc="-5" dirty="0">
                <a:solidFill>
                  <a:srgbClr val="08498A"/>
                </a:solidFill>
                <a:cs typeface="Arial"/>
              </a:rPr>
              <a:t>hodnotitel </a:t>
            </a:r>
            <a:r>
              <a:rPr lang="cs-CZ" sz="1800" dirty="0">
                <a:solidFill>
                  <a:srgbClr val="08498A"/>
                </a:solidFill>
                <a:cs typeface="Arial"/>
              </a:rPr>
              <a:t>hodnotí </a:t>
            </a:r>
            <a:r>
              <a:rPr lang="cs-CZ" sz="1800" spc="-5" dirty="0">
                <a:solidFill>
                  <a:srgbClr val="08498A"/>
                </a:solidFill>
                <a:cs typeface="Arial"/>
              </a:rPr>
              <a:t>žádost </a:t>
            </a:r>
            <a:r>
              <a:rPr lang="cs-CZ" sz="1800" dirty="0">
                <a:solidFill>
                  <a:srgbClr val="08498A"/>
                </a:solidFill>
                <a:cs typeface="Arial"/>
              </a:rPr>
              <a:t>jako </a:t>
            </a:r>
            <a:r>
              <a:rPr lang="cs-CZ" sz="1800" spc="-5" dirty="0">
                <a:solidFill>
                  <a:srgbClr val="08498A"/>
                </a:solidFill>
                <a:cs typeface="Arial"/>
              </a:rPr>
              <a:t>celek, </a:t>
            </a:r>
            <a:r>
              <a:rPr lang="cs-CZ" sz="1800" spc="5" dirty="0">
                <a:solidFill>
                  <a:srgbClr val="08498A"/>
                </a:solidFill>
                <a:cs typeface="Arial"/>
              </a:rPr>
              <a:t>nikoli jen </a:t>
            </a:r>
            <a:r>
              <a:rPr lang="cs-CZ" sz="1800" dirty="0">
                <a:solidFill>
                  <a:srgbClr val="08498A"/>
                </a:solidFill>
                <a:cs typeface="Arial"/>
              </a:rPr>
              <a:t>s </a:t>
            </a:r>
            <a:r>
              <a:rPr lang="cs-CZ" sz="1800" spc="-5" dirty="0">
                <a:solidFill>
                  <a:srgbClr val="08498A"/>
                </a:solidFill>
                <a:cs typeface="Arial"/>
              </a:rPr>
              <a:t>ohledem </a:t>
            </a:r>
            <a:r>
              <a:rPr lang="cs-CZ" sz="1800" spc="20" dirty="0">
                <a:solidFill>
                  <a:srgbClr val="08498A"/>
                </a:solidFill>
                <a:cs typeface="Arial"/>
              </a:rPr>
              <a:t>na </a:t>
            </a:r>
            <a:r>
              <a:rPr lang="cs-CZ" sz="1800" spc="-10" dirty="0">
                <a:solidFill>
                  <a:srgbClr val="08498A"/>
                </a:solidFill>
                <a:cs typeface="Arial"/>
              </a:rPr>
              <a:t>plánované  </a:t>
            </a:r>
            <a:r>
              <a:rPr lang="cs-CZ" sz="1800" spc="10" dirty="0">
                <a:solidFill>
                  <a:srgbClr val="08498A"/>
                </a:solidFill>
                <a:cs typeface="Arial"/>
              </a:rPr>
              <a:t>hodnoty</a:t>
            </a:r>
            <a:r>
              <a:rPr lang="cs-CZ" sz="1800" spc="-135" dirty="0">
                <a:solidFill>
                  <a:srgbClr val="08498A"/>
                </a:solidFill>
                <a:cs typeface="Arial"/>
              </a:rPr>
              <a:t> </a:t>
            </a:r>
            <a:r>
              <a:rPr lang="cs-CZ" sz="1800" spc="-5" dirty="0" smtClean="0">
                <a:solidFill>
                  <a:srgbClr val="08498A"/>
                </a:solidFill>
                <a:cs typeface="Arial"/>
              </a:rPr>
              <a:t>indikátorů</a:t>
            </a:r>
          </a:p>
          <a:p>
            <a:pPr marL="822960" marR="20955" lvl="1" indent="-400685" algn="just">
              <a:lnSpc>
                <a:spcPct val="100800"/>
              </a:lnSpc>
              <a:spcBef>
                <a:spcPts val="600"/>
              </a:spcBef>
              <a:buClr>
                <a:srgbClr val="5FBAF5"/>
              </a:buClr>
              <a:buSzPct val="77777"/>
              <a:buFont typeface="Wingdings"/>
              <a:buChar char=""/>
              <a:tabLst>
                <a:tab pos="823594" algn="l"/>
              </a:tabLst>
            </a:pPr>
            <a:r>
              <a:rPr lang="cs-CZ" sz="1800" spc="-5" dirty="0" smtClean="0">
                <a:solidFill>
                  <a:srgbClr val="08498A"/>
                </a:solidFill>
                <a:cs typeface="Arial"/>
              </a:rPr>
              <a:t>kap. 18.1.3 Obecných pravidel</a:t>
            </a:r>
          </a:p>
          <a:p>
            <a:pPr marL="822960" marR="20955" lvl="1" indent="-400685" algn="just">
              <a:lnSpc>
                <a:spcPct val="100800"/>
              </a:lnSpc>
              <a:spcBef>
                <a:spcPts val="600"/>
              </a:spcBef>
              <a:buClr>
                <a:srgbClr val="5FBAF5"/>
              </a:buClr>
              <a:buSzPct val="77777"/>
              <a:buFont typeface="Wingdings"/>
              <a:buChar char=""/>
              <a:tabLst>
                <a:tab pos="823594" algn="l"/>
              </a:tabLst>
            </a:pP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21</a:t>
            </a:fld>
            <a:endParaRPr lang="cs-CZ" dirty="0"/>
          </a:p>
        </p:txBody>
      </p:sp>
    </p:spTree>
    <p:extLst>
      <p:ext uri="{BB962C8B-B14F-4D97-AF65-F5344CB8AC3E}">
        <p14:creationId xmlns:p14="http://schemas.microsoft.com/office/powerpoint/2010/main" val="2264122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INDIKÁTORY</a:t>
            </a:r>
            <a:endParaRPr lang="cs-CZ" dirty="0"/>
          </a:p>
        </p:txBody>
      </p:sp>
      <p:sp>
        <p:nvSpPr>
          <p:cNvPr id="3" name="Zástupný symbol pro obsah 2"/>
          <p:cNvSpPr>
            <a:spLocks noGrp="1"/>
          </p:cNvSpPr>
          <p:nvPr>
            <p:ph idx="1"/>
          </p:nvPr>
        </p:nvSpPr>
        <p:spPr/>
        <p:txBody>
          <a:bodyPr/>
          <a:lstStyle/>
          <a:p>
            <a:pPr marL="441325" indent="-428625">
              <a:lnSpc>
                <a:spcPct val="100000"/>
              </a:lnSpc>
              <a:buClr>
                <a:srgbClr val="5FBAF5"/>
              </a:buClr>
              <a:buFont typeface="Wingdings"/>
              <a:buChar char=""/>
              <a:tabLst>
                <a:tab pos="441325" algn="l"/>
                <a:tab pos="441959" algn="l"/>
              </a:tabLst>
            </a:pPr>
            <a:r>
              <a:rPr lang="cs-CZ" sz="2000" b="1" spc="15" dirty="0">
                <a:solidFill>
                  <a:srgbClr val="08498A"/>
                </a:solidFill>
                <a:cs typeface="Arial"/>
              </a:rPr>
              <a:t>Indikátory</a:t>
            </a:r>
            <a:r>
              <a:rPr lang="cs-CZ" sz="2000" b="1" spc="-170" dirty="0">
                <a:solidFill>
                  <a:srgbClr val="08498A"/>
                </a:solidFill>
                <a:cs typeface="Arial"/>
              </a:rPr>
              <a:t> </a:t>
            </a:r>
            <a:r>
              <a:rPr lang="cs-CZ" sz="2000" b="1" spc="25" dirty="0">
                <a:solidFill>
                  <a:srgbClr val="08498A"/>
                </a:solidFill>
                <a:cs typeface="Arial"/>
              </a:rPr>
              <a:t>povinné</a:t>
            </a:r>
            <a:r>
              <a:rPr lang="cs-CZ" sz="2000" b="1" spc="-185" dirty="0">
                <a:solidFill>
                  <a:srgbClr val="08498A"/>
                </a:solidFill>
                <a:cs typeface="Arial"/>
              </a:rPr>
              <a:t> </a:t>
            </a:r>
            <a:r>
              <a:rPr lang="cs-CZ" sz="2000" b="1" spc="15" dirty="0">
                <a:solidFill>
                  <a:srgbClr val="08498A"/>
                </a:solidFill>
                <a:cs typeface="Arial"/>
              </a:rPr>
              <a:t>k</a:t>
            </a:r>
            <a:r>
              <a:rPr lang="cs-CZ" sz="2000" b="1" spc="-95" dirty="0">
                <a:solidFill>
                  <a:srgbClr val="08498A"/>
                </a:solidFill>
                <a:cs typeface="Arial"/>
              </a:rPr>
              <a:t> </a:t>
            </a:r>
            <a:r>
              <a:rPr lang="cs-CZ" sz="2000" b="1" spc="20" dirty="0">
                <a:solidFill>
                  <a:srgbClr val="08498A"/>
                </a:solidFill>
                <a:cs typeface="Arial"/>
              </a:rPr>
              <a:t>vykazování</a:t>
            </a:r>
            <a:r>
              <a:rPr lang="cs-CZ" sz="2000" b="1" spc="-150" dirty="0">
                <a:solidFill>
                  <a:srgbClr val="08498A"/>
                </a:solidFill>
                <a:cs typeface="Arial"/>
              </a:rPr>
              <a:t> </a:t>
            </a:r>
            <a:r>
              <a:rPr lang="cs-CZ" sz="2000" b="1" spc="15" dirty="0">
                <a:solidFill>
                  <a:srgbClr val="08498A"/>
                </a:solidFill>
                <a:cs typeface="Arial"/>
              </a:rPr>
              <a:t>v</a:t>
            </a:r>
            <a:r>
              <a:rPr lang="cs-CZ" sz="2000" b="1" spc="-110" dirty="0">
                <a:solidFill>
                  <a:srgbClr val="08498A"/>
                </a:solidFill>
                <a:cs typeface="Arial"/>
              </a:rPr>
              <a:t> </a:t>
            </a:r>
            <a:r>
              <a:rPr lang="cs-CZ" sz="2000" b="1" spc="35" dirty="0">
                <a:solidFill>
                  <a:srgbClr val="08498A"/>
                </a:solidFill>
                <a:cs typeface="Arial"/>
              </a:rPr>
              <a:t>průběhu</a:t>
            </a:r>
            <a:r>
              <a:rPr lang="cs-CZ" sz="2000" b="1" spc="-220" dirty="0">
                <a:solidFill>
                  <a:srgbClr val="08498A"/>
                </a:solidFill>
                <a:cs typeface="Arial"/>
              </a:rPr>
              <a:t> </a:t>
            </a:r>
            <a:r>
              <a:rPr lang="cs-CZ" sz="2000" b="1" spc="15" dirty="0">
                <a:solidFill>
                  <a:srgbClr val="08498A"/>
                </a:solidFill>
                <a:cs typeface="Arial"/>
              </a:rPr>
              <a:t>realizace</a:t>
            </a:r>
            <a:endParaRPr lang="cs-CZ" sz="2000" dirty="0">
              <a:cs typeface="Arial"/>
            </a:endParaRPr>
          </a:p>
          <a:p>
            <a:pPr marL="822960" marR="751840" lvl="1" indent="-400685">
              <a:lnSpc>
                <a:spcPct val="108200"/>
              </a:lnSpc>
              <a:spcBef>
                <a:spcPts val="944"/>
              </a:spcBef>
              <a:buClr>
                <a:srgbClr val="5FBAF5"/>
              </a:buClr>
              <a:buSzPct val="81081"/>
              <a:buFont typeface="Wingdings"/>
              <a:buChar char=""/>
              <a:tabLst>
                <a:tab pos="822325" algn="l"/>
                <a:tab pos="822960" algn="l"/>
              </a:tabLst>
            </a:pPr>
            <a:r>
              <a:rPr lang="cs-CZ" sz="1800" spc="10" dirty="0">
                <a:solidFill>
                  <a:srgbClr val="08498A"/>
                </a:solidFill>
                <a:cs typeface="Arial"/>
              </a:rPr>
              <a:t>není </a:t>
            </a:r>
            <a:r>
              <a:rPr lang="cs-CZ" sz="1800" spc="5" dirty="0">
                <a:solidFill>
                  <a:srgbClr val="08498A"/>
                </a:solidFill>
                <a:cs typeface="Arial"/>
              </a:rPr>
              <a:t>stanovena </a:t>
            </a:r>
            <a:r>
              <a:rPr lang="cs-CZ" sz="1800" dirty="0">
                <a:solidFill>
                  <a:srgbClr val="08498A"/>
                </a:solidFill>
                <a:cs typeface="Arial"/>
              </a:rPr>
              <a:t>cílová </a:t>
            </a:r>
            <a:r>
              <a:rPr lang="cs-CZ" sz="1800" spc="10" dirty="0">
                <a:solidFill>
                  <a:srgbClr val="08498A"/>
                </a:solidFill>
                <a:cs typeface="Arial"/>
              </a:rPr>
              <a:t>hodnota </a:t>
            </a:r>
            <a:r>
              <a:rPr lang="cs-CZ" sz="1800" spc="-5" dirty="0">
                <a:solidFill>
                  <a:srgbClr val="08498A"/>
                </a:solidFill>
                <a:cs typeface="Arial"/>
              </a:rPr>
              <a:t>(v </a:t>
            </a:r>
            <a:r>
              <a:rPr lang="cs-CZ" sz="1800" spc="20" dirty="0">
                <a:solidFill>
                  <a:srgbClr val="08498A"/>
                </a:solidFill>
                <a:cs typeface="Arial"/>
              </a:rPr>
              <a:t>MS2014+ </a:t>
            </a:r>
            <a:r>
              <a:rPr lang="cs-CZ" sz="1800" spc="25" dirty="0">
                <a:solidFill>
                  <a:srgbClr val="08498A"/>
                </a:solidFill>
                <a:cs typeface="Arial"/>
              </a:rPr>
              <a:t>se </a:t>
            </a:r>
            <a:r>
              <a:rPr lang="cs-CZ" sz="1800" spc="10" dirty="0">
                <a:solidFill>
                  <a:srgbClr val="08498A"/>
                </a:solidFill>
                <a:cs typeface="Arial"/>
              </a:rPr>
              <a:t>v </a:t>
            </a:r>
            <a:r>
              <a:rPr lang="cs-CZ" sz="1800" spc="15" dirty="0">
                <a:solidFill>
                  <a:srgbClr val="08498A"/>
                </a:solidFill>
                <a:cs typeface="Arial"/>
              </a:rPr>
              <a:t>poli </a:t>
            </a:r>
            <a:r>
              <a:rPr lang="cs-CZ" sz="1800" b="1" spc="20" dirty="0">
                <a:solidFill>
                  <a:srgbClr val="08498A"/>
                </a:solidFill>
                <a:cs typeface="Arial"/>
              </a:rPr>
              <a:t>„cílová  </a:t>
            </a:r>
            <a:r>
              <a:rPr lang="cs-CZ" sz="1800" b="1" spc="-5" dirty="0">
                <a:solidFill>
                  <a:srgbClr val="08498A"/>
                </a:solidFill>
                <a:cs typeface="Arial"/>
              </a:rPr>
              <a:t>hodnota“ </a:t>
            </a:r>
            <a:r>
              <a:rPr lang="cs-CZ" sz="1800" b="1" spc="5" dirty="0">
                <a:solidFill>
                  <a:srgbClr val="08498A"/>
                </a:solidFill>
                <a:cs typeface="Arial"/>
              </a:rPr>
              <a:t>vyplňuje</a:t>
            </a:r>
            <a:r>
              <a:rPr lang="cs-CZ" sz="1800" b="1" spc="365" dirty="0">
                <a:solidFill>
                  <a:srgbClr val="08498A"/>
                </a:solidFill>
                <a:cs typeface="Arial"/>
              </a:rPr>
              <a:t> </a:t>
            </a:r>
            <a:r>
              <a:rPr lang="cs-CZ" sz="1800" b="1" spc="25" dirty="0">
                <a:solidFill>
                  <a:srgbClr val="08498A"/>
                </a:solidFill>
                <a:cs typeface="Arial"/>
              </a:rPr>
              <a:t>„0“)</a:t>
            </a:r>
            <a:endParaRPr lang="cs-CZ" sz="1800" dirty="0">
              <a:cs typeface="Arial"/>
            </a:endParaRPr>
          </a:p>
          <a:p>
            <a:pPr marL="822960" marR="5080" lvl="1" indent="-400685" algn="just">
              <a:lnSpc>
                <a:spcPct val="108300"/>
              </a:lnSpc>
              <a:spcBef>
                <a:spcPts val="600"/>
              </a:spcBef>
              <a:buClr>
                <a:srgbClr val="5FBAF5"/>
              </a:buClr>
              <a:buSzPct val="81081"/>
              <a:buFont typeface="Wingdings"/>
              <a:buChar char=""/>
              <a:tabLst>
                <a:tab pos="822960" algn="l"/>
              </a:tabLst>
            </a:pPr>
            <a:r>
              <a:rPr lang="cs-CZ" sz="1800" spc="15" dirty="0">
                <a:solidFill>
                  <a:srgbClr val="08498A"/>
                </a:solidFill>
                <a:cs typeface="Arial"/>
              </a:rPr>
              <a:t>plnění bude </a:t>
            </a:r>
            <a:r>
              <a:rPr lang="cs-CZ" sz="1800" spc="20" dirty="0">
                <a:solidFill>
                  <a:srgbClr val="08498A"/>
                </a:solidFill>
                <a:cs typeface="Arial"/>
              </a:rPr>
              <a:t>sledováno prostřednictvím </a:t>
            </a:r>
            <a:r>
              <a:rPr lang="cs-CZ" sz="1800" spc="5" dirty="0" err="1">
                <a:solidFill>
                  <a:srgbClr val="08498A"/>
                </a:solidFill>
                <a:cs typeface="Arial"/>
              </a:rPr>
              <a:t>ZoR</a:t>
            </a:r>
            <a:r>
              <a:rPr lang="cs-CZ" sz="1800" spc="5" dirty="0">
                <a:solidFill>
                  <a:srgbClr val="08498A"/>
                </a:solidFill>
                <a:cs typeface="Arial"/>
              </a:rPr>
              <a:t> </a:t>
            </a:r>
            <a:r>
              <a:rPr lang="cs-CZ" sz="1800" spc="15" dirty="0">
                <a:solidFill>
                  <a:srgbClr val="08498A"/>
                </a:solidFill>
                <a:cs typeface="Arial"/>
              </a:rPr>
              <a:t>– </a:t>
            </a:r>
            <a:r>
              <a:rPr lang="cs-CZ" sz="1800" spc="30" dirty="0">
                <a:solidFill>
                  <a:srgbClr val="08498A"/>
                </a:solidFill>
                <a:cs typeface="Arial"/>
              </a:rPr>
              <a:t>ke </a:t>
            </a:r>
            <a:r>
              <a:rPr lang="cs-CZ" sz="1800" spc="10" dirty="0">
                <a:solidFill>
                  <a:srgbClr val="08498A"/>
                </a:solidFill>
                <a:cs typeface="Arial"/>
              </a:rPr>
              <a:t>každé </a:t>
            </a:r>
            <a:r>
              <a:rPr lang="cs-CZ" sz="1800" spc="25" dirty="0">
                <a:solidFill>
                  <a:srgbClr val="08498A"/>
                </a:solidFill>
                <a:cs typeface="Arial"/>
              </a:rPr>
              <a:t>podpořené  </a:t>
            </a:r>
            <a:r>
              <a:rPr lang="cs-CZ" sz="1800" spc="20" dirty="0">
                <a:solidFill>
                  <a:srgbClr val="08498A"/>
                </a:solidFill>
                <a:cs typeface="Arial"/>
              </a:rPr>
              <a:t>osobě </a:t>
            </a:r>
            <a:r>
              <a:rPr lang="cs-CZ" sz="1800" spc="40" dirty="0">
                <a:solidFill>
                  <a:srgbClr val="08498A"/>
                </a:solidFill>
                <a:cs typeface="Arial"/>
              </a:rPr>
              <a:t>musí </a:t>
            </a:r>
            <a:r>
              <a:rPr lang="cs-CZ" sz="1800" spc="35" dirty="0">
                <a:solidFill>
                  <a:srgbClr val="08498A"/>
                </a:solidFill>
                <a:cs typeface="Arial"/>
              </a:rPr>
              <a:t>mít </a:t>
            </a:r>
            <a:r>
              <a:rPr lang="cs-CZ" sz="1800" spc="15" dirty="0">
                <a:solidFill>
                  <a:srgbClr val="08498A"/>
                </a:solidFill>
                <a:cs typeface="Arial"/>
              </a:rPr>
              <a:t>příjemce </a:t>
            </a:r>
            <a:r>
              <a:rPr lang="cs-CZ" sz="1800" spc="10" dirty="0">
                <a:solidFill>
                  <a:srgbClr val="08498A"/>
                </a:solidFill>
                <a:cs typeface="Arial"/>
              </a:rPr>
              <a:t>k </a:t>
            </a:r>
            <a:r>
              <a:rPr lang="cs-CZ" sz="1800" spc="20" dirty="0">
                <a:solidFill>
                  <a:srgbClr val="08498A"/>
                </a:solidFill>
                <a:cs typeface="Arial"/>
              </a:rPr>
              <a:t>dispozici minimální </a:t>
            </a:r>
            <a:r>
              <a:rPr lang="cs-CZ" sz="1800" spc="25" dirty="0">
                <a:solidFill>
                  <a:srgbClr val="08498A"/>
                </a:solidFill>
                <a:cs typeface="Arial"/>
              </a:rPr>
              <a:t>informace </a:t>
            </a:r>
            <a:r>
              <a:rPr lang="cs-CZ" sz="1800" spc="10" dirty="0">
                <a:solidFill>
                  <a:srgbClr val="08498A"/>
                </a:solidFill>
                <a:cs typeface="Arial"/>
              </a:rPr>
              <a:t>stanovené  Obecnou </a:t>
            </a:r>
            <a:r>
              <a:rPr lang="cs-CZ" sz="1800" spc="20" dirty="0">
                <a:solidFill>
                  <a:srgbClr val="08498A"/>
                </a:solidFill>
                <a:cs typeface="Arial"/>
              </a:rPr>
              <a:t>částí </a:t>
            </a:r>
            <a:r>
              <a:rPr lang="cs-CZ" sz="1800" spc="15" dirty="0">
                <a:solidFill>
                  <a:srgbClr val="08498A"/>
                </a:solidFill>
                <a:cs typeface="Arial"/>
              </a:rPr>
              <a:t>pravidel </a:t>
            </a:r>
            <a:r>
              <a:rPr lang="cs-CZ" sz="1800" spc="25" dirty="0">
                <a:solidFill>
                  <a:srgbClr val="08498A"/>
                </a:solidFill>
                <a:cs typeface="Arial"/>
              </a:rPr>
              <a:t>pro </a:t>
            </a:r>
            <a:r>
              <a:rPr lang="cs-CZ" sz="1800" spc="20" dirty="0">
                <a:solidFill>
                  <a:srgbClr val="08498A"/>
                </a:solidFill>
                <a:cs typeface="Arial"/>
              </a:rPr>
              <a:t>žadatele </a:t>
            </a:r>
            <a:r>
              <a:rPr lang="cs-CZ" sz="1800" spc="15" dirty="0">
                <a:solidFill>
                  <a:srgbClr val="08498A"/>
                </a:solidFill>
                <a:cs typeface="Arial"/>
              </a:rPr>
              <a:t>a </a:t>
            </a:r>
            <a:r>
              <a:rPr lang="cs-CZ" sz="1800" spc="35" dirty="0">
                <a:solidFill>
                  <a:srgbClr val="08498A"/>
                </a:solidFill>
                <a:cs typeface="Arial"/>
              </a:rPr>
              <a:t>příjemce </a:t>
            </a:r>
            <a:r>
              <a:rPr lang="cs-CZ" sz="1800" spc="15" dirty="0">
                <a:solidFill>
                  <a:srgbClr val="08498A"/>
                </a:solidFill>
                <a:cs typeface="Arial"/>
              </a:rPr>
              <a:t>(možno </a:t>
            </a:r>
            <a:r>
              <a:rPr lang="cs-CZ" sz="1800" dirty="0">
                <a:solidFill>
                  <a:srgbClr val="08498A"/>
                </a:solidFill>
                <a:cs typeface="Arial"/>
              </a:rPr>
              <a:t>využít  </a:t>
            </a:r>
            <a:r>
              <a:rPr lang="cs-CZ" sz="1800" spc="10" dirty="0">
                <a:solidFill>
                  <a:srgbClr val="08498A"/>
                </a:solidFill>
                <a:cs typeface="Arial"/>
              </a:rPr>
              <a:t>vzorového </a:t>
            </a:r>
            <a:r>
              <a:rPr lang="cs-CZ" sz="1800" spc="20" dirty="0">
                <a:solidFill>
                  <a:srgbClr val="08498A"/>
                </a:solidFill>
                <a:cs typeface="Arial"/>
              </a:rPr>
              <a:t>Monitorovacího </a:t>
            </a:r>
            <a:r>
              <a:rPr lang="cs-CZ" sz="1800" spc="25" dirty="0">
                <a:solidFill>
                  <a:srgbClr val="08498A"/>
                </a:solidFill>
                <a:cs typeface="Arial"/>
              </a:rPr>
              <a:t>listu </a:t>
            </a:r>
            <a:r>
              <a:rPr lang="cs-CZ" sz="1800" spc="20" dirty="0">
                <a:solidFill>
                  <a:srgbClr val="08498A"/>
                </a:solidFill>
                <a:cs typeface="Arial"/>
              </a:rPr>
              <a:t>podpořené osoby </a:t>
            </a:r>
            <a:r>
              <a:rPr lang="cs-CZ" sz="1800" spc="15" dirty="0">
                <a:solidFill>
                  <a:srgbClr val="08498A"/>
                </a:solidFill>
                <a:cs typeface="Arial"/>
              </a:rPr>
              <a:t>– </a:t>
            </a:r>
            <a:r>
              <a:rPr lang="cs-CZ" sz="1800" spc="10" dirty="0">
                <a:solidFill>
                  <a:srgbClr val="08498A"/>
                </a:solidFill>
                <a:cs typeface="Arial"/>
              </a:rPr>
              <a:t>k </a:t>
            </a:r>
            <a:r>
              <a:rPr lang="cs-CZ" sz="1800" spc="20" dirty="0">
                <a:solidFill>
                  <a:srgbClr val="08498A"/>
                </a:solidFill>
                <a:cs typeface="Arial"/>
              </a:rPr>
              <a:t>dispozici na  </a:t>
            </a:r>
            <a:r>
              <a:rPr lang="cs-CZ" sz="1800" u="heavy" spc="20" dirty="0">
                <a:solidFill>
                  <a:srgbClr val="08498A"/>
                </a:solidFill>
                <a:cs typeface="Arial"/>
                <a:hlinkClick r:id="rId3"/>
              </a:rPr>
              <a:t>www.esfcr.cz</a:t>
            </a:r>
            <a:r>
              <a:rPr lang="cs-CZ" sz="1800" spc="20" dirty="0">
                <a:solidFill>
                  <a:srgbClr val="08498A"/>
                </a:solidFill>
                <a:cs typeface="Arial"/>
              </a:rPr>
              <a:t>)</a:t>
            </a:r>
            <a:endParaRPr lang="cs-CZ" sz="1800" dirty="0">
              <a:cs typeface="Arial"/>
            </a:endParaRPr>
          </a:p>
          <a:p>
            <a:pPr marL="804863" marR="5080" indent="-354013">
              <a:lnSpc>
                <a:spcPct val="108200"/>
              </a:lnSpc>
              <a:buClr>
                <a:srgbClr val="5FBAF5"/>
              </a:buClr>
              <a:buSzPct val="81081"/>
              <a:buFont typeface="Wingdings"/>
              <a:buChar char=""/>
              <a:tabLst>
                <a:tab pos="804863" algn="l"/>
              </a:tabLst>
            </a:pPr>
            <a:r>
              <a:rPr lang="cs-CZ" sz="1800" spc="5" dirty="0">
                <a:solidFill>
                  <a:srgbClr val="08498A"/>
                </a:solidFill>
                <a:cs typeface="Arial"/>
              </a:rPr>
              <a:t>zadáním	</a:t>
            </a:r>
            <a:r>
              <a:rPr lang="cs-CZ" sz="1800" spc="15" dirty="0">
                <a:solidFill>
                  <a:srgbClr val="08498A"/>
                </a:solidFill>
                <a:cs typeface="Arial"/>
              </a:rPr>
              <a:t>těchto	</a:t>
            </a:r>
            <a:r>
              <a:rPr lang="cs-CZ" sz="1800" spc="25" dirty="0" smtClean="0">
                <a:solidFill>
                  <a:srgbClr val="08498A"/>
                </a:solidFill>
                <a:cs typeface="Arial"/>
              </a:rPr>
              <a:t>informací </a:t>
            </a:r>
            <a:r>
              <a:rPr lang="cs-CZ" sz="1800" spc="15" dirty="0" smtClean="0">
                <a:solidFill>
                  <a:srgbClr val="08498A"/>
                </a:solidFill>
                <a:cs typeface="Arial"/>
              </a:rPr>
              <a:t>do </a:t>
            </a:r>
            <a:r>
              <a:rPr lang="cs-CZ" sz="1800" spc="20" dirty="0" smtClean="0">
                <a:solidFill>
                  <a:srgbClr val="08498A"/>
                </a:solidFill>
                <a:cs typeface="Arial"/>
              </a:rPr>
              <a:t>MS2014+ </a:t>
            </a:r>
            <a:r>
              <a:rPr lang="cs-CZ" sz="1800" spc="30" dirty="0" smtClean="0">
                <a:solidFill>
                  <a:srgbClr val="08498A"/>
                </a:solidFill>
                <a:cs typeface="Arial"/>
              </a:rPr>
              <a:t>se budou </a:t>
            </a:r>
            <a:r>
              <a:rPr lang="cs-CZ" sz="1800" spc="10" dirty="0" smtClean="0">
                <a:solidFill>
                  <a:srgbClr val="08498A"/>
                </a:solidFill>
                <a:cs typeface="Arial"/>
              </a:rPr>
              <a:t>v systému  </a:t>
            </a:r>
            <a:r>
              <a:rPr lang="cs-CZ" sz="1800" spc="25" dirty="0">
                <a:solidFill>
                  <a:srgbClr val="08498A"/>
                </a:solidFill>
                <a:cs typeface="Arial"/>
              </a:rPr>
              <a:t>automaticky </a:t>
            </a:r>
            <a:r>
              <a:rPr lang="cs-CZ" sz="1800" spc="-5" dirty="0">
                <a:solidFill>
                  <a:srgbClr val="08498A"/>
                </a:solidFill>
                <a:cs typeface="Arial"/>
              </a:rPr>
              <a:t>generovat  </a:t>
            </a:r>
            <a:r>
              <a:rPr lang="cs-CZ" sz="1800" spc="10" dirty="0">
                <a:solidFill>
                  <a:srgbClr val="08498A"/>
                </a:solidFill>
                <a:cs typeface="Arial"/>
              </a:rPr>
              <a:t>dosažené hodnoty </a:t>
            </a:r>
            <a:r>
              <a:rPr lang="cs-CZ" sz="1800" dirty="0">
                <a:solidFill>
                  <a:srgbClr val="08498A"/>
                </a:solidFill>
                <a:cs typeface="Arial"/>
              </a:rPr>
              <a:t>všech</a:t>
            </a:r>
            <a:r>
              <a:rPr lang="cs-CZ" sz="1800" spc="145" dirty="0">
                <a:solidFill>
                  <a:srgbClr val="08498A"/>
                </a:solidFill>
                <a:cs typeface="Arial"/>
              </a:rPr>
              <a:t> </a:t>
            </a:r>
            <a:r>
              <a:rPr lang="cs-CZ" sz="1800" spc="15" dirty="0">
                <a:solidFill>
                  <a:srgbClr val="08498A"/>
                </a:solidFill>
                <a:cs typeface="Arial"/>
              </a:rPr>
              <a:t>indikátorů</a:t>
            </a:r>
            <a:endParaRPr lang="cs-CZ" sz="1800" dirty="0">
              <a:cs typeface="Arial"/>
            </a:endParaRPr>
          </a:p>
          <a:p>
            <a:pPr marL="808038" indent="-357188">
              <a:lnSpc>
                <a:spcPct val="100000"/>
              </a:lnSpc>
              <a:spcBef>
                <a:spcPts val="785"/>
              </a:spcBef>
              <a:buClr>
                <a:srgbClr val="5FBAF5"/>
              </a:buClr>
              <a:buSzPct val="81081"/>
              <a:buFont typeface="Wingdings"/>
              <a:buChar char=""/>
              <a:tabLst>
                <a:tab pos="804863" algn="l"/>
                <a:tab pos="4749800" algn="l"/>
              </a:tabLst>
            </a:pPr>
            <a:r>
              <a:rPr lang="cs-CZ" sz="1800" spc="15" dirty="0">
                <a:solidFill>
                  <a:srgbClr val="08498A"/>
                </a:solidFill>
                <a:cs typeface="Arial"/>
              </a:rPr>
              <a:t>systém </a:t>
            </a:r>
            <a:r>
              <a:rPr lang="cs-CZ" sz="1800" spc="25" dirty="0">
                <a:solidFill>
                  <a:srgbClr val="08498A"/>
                </a:solidFill>
                <a:cs typeface="Arial"/>
              </a:rPr>
              <a:t>je </a:t>
            </a:r>
            <a:r>
              <a:rPr lang="cs-CZ" sz="1800" spc="-10" dirty="0">
                <a:solidFill>
                  <a:srgbClr val="08498A"/>
                </a:solidFill>
                <a:cs typeface="Arial"/>
              </a:rPr>
              <a:t>navázán  </a:t>
            </a:r>
            <a:r>
              <a:rPr lang="cs-CZ" sz="1800" spc="10" dirty="0">
                <a:solidFill>
                  <a:srgbClr val="08498A"/>
                </a:solidFill>
                <a:cs typeface="Arial"/>
              </a:rPr>
              <a:t>též </a:t>
            </a:r>
            <a:r>
              <a:rPr lang="cs-CZ" sz="1800" spc="15" dirty="0">
                <a:solidFill>
                  <a:srgbClr val="08498A"/>
                </a:solidFill>
                <a:cs typeface="Arial"/>
              </a:rPr>
              <a:t>na</a:t>
            </a:r>
            <a:r>
              <a:rPr lang="cs-CZ" sz="1800" spc="-110" dirty="0">
                <a:solidFill>
                  <a:srgbClr val="08498A"/>
                </a:solidFill>
                <a:cs typeface="Arial"/>
              </a:rPr>
              <a:t> </a:t>
            </a:r>
            <a:r>
              <a:rPr lang="cs-CZ" sz="1800" spc="10" dirty="0">
                <a:solidFill>
                  <a:srgbClr val="08498A"/>
                </a:solidFill>
                <a:cs typeface="Arial"/>
              </a:rPr>
              <a:t>registry</a:t>
            </a:r>
            <a:r>
              <a:rPr lang="cs-CZ" sz="1800" spc="145" dirty="0">
                <a:solidFill>
                  <a:srgbClr val="08498A"/>
                </a:solidFill>
                <a:cs typeface="Arial"/>
              </a:rPr>
              <a:t> </a:t>
            </a:r>
            <a:r>
              <a:rPr lang="cs-CZ" sz="1800" spc="10" dirty="0" smtClean="0">
                <a:solidFill>
                  <a:srgbClr val="08498A"/>
                </a:solidFill>
                <a:cs typeface="Arial"/>
              </a:rPr>
              <a:t>ÚP ČR</a:t>
            </a:r>
            <a:r>
              <a:rPr lang="cs-CZ" sz="1800" spc="10" dirty="0">
                <a:solidFill>
                  <a:srgbClr val="08498A"/>
                </a:solidFill>
                <a:cs typeface="Arial"/>
              </a:rPr>
              <a:t> </a:t>
            </a:r>
            <a:r>
              <a:rPr lang="cs-CZ" sz="1800" spc="15" dirty="0" smtClean="0">
                <a:solidFill>
                  <a:srgbClr val="08498A"/>
                </a:solidFill>
                <a:cs typeface="Arial"/>
              </a:rPr>
              <a:t>a</a:t>
            </a:r>
            <a:r>
              <a:rPr lang="cs-CZ" sz="1800" spc="-80" dirty="0" smtClean="0">
                <a:solidFill>
                  <a:srgbClr val="08498A"/>
                </a:solidFill>
                <a:cs typeface="Arial"/>
              </a:rPr>
              <a:t> </a:t>
            </a:r>
            <a:r>
              <a:rPr lang="cs-CZ" sz="1800" spc="25" dirty="0">
                <a:solidFill>
                  <a:srgbClr val="08498A"/>
                </a:solidFill>
                <a:cs typeface="Arial"/>
              </a:rPr>
              <a:t>ČSSZ</a:t>
            </a:r>
            <a:endParaRPr lang="cs-CZ" sz="1800" dirty="0">
              <a:cs typeface="Arial"/>
            </a:endParaRPr>
          </a:p>
          <a:p>
            <a:endParaRPr lang="cs-CZ" sz="1800" b="1"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2823920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INDIKÁTORY</a:t>
            </a:r>
            <a:endParaRPr lang="cs-CZ" dirty="0"/>
          </a:p>
        </p:txBody>
      </p:sp>
      <p:sp>
        <p:nvSpPr>
          <p:cNvPr id="3" name="Zástupný symbol pro obsah 2"/>
          <p:cNvSpPr>
            <a:spLocks noGrp="1"/>
          </p:cNvSpPr>
          <p:nvPr>
            <p:ph idx="1"/>
          </p:nvPr>
        </p:nvSpPr>
        <p:spPr/>
        <p:txBody>
          <a:bodyPr/>
          <a:lstStyle/>
          <a:p>
            <a:pPr marL="0" lvl="0" indent="0">
              <a:lnSpc>
                <a:spcPct val="100000"/>
              </a:lnSpc>
              <a:spcBef>
                <a:spcPts val="0"/>
              </a:spcBef>
              <a:spcAft>
                <a:spcPts val="0"/>
              </a:spcAft>
              <a:buClrTx/>
              <a:buSzTx/>
              <a:buNone/>
            </a:pPr>
            <a:r>
              <a:rPr lang="cs-CZ" sz="2000" dirty="0" smtClean="0">
                <a:latin typeface="Arial" panose="020B0604020202020204" pitchFamily="34" charset="0"/>
                <a:cs typeface="Arial" panose="020B0604020202020204" pitchFamily="34" charset="0"/>
              </a:rPr>
              <a:t>Indikátory </a:t>
            </a:r>
            <a:r>
              <a:rPr lang="cs-CZ" sz="2000" dirty="0">
                <a:latin typeface="Arial" panose="020B0604020202020204" pitchFamily="34" charset="0"/>
                <a:cs typeface="Arial" panose="020B0604020202020204" pitchFamily="34" charset="0"/>
              </a:rPr>
              <a:t>bez závazku (tj. stanovené cílové hodnoty), žadatel/příjemce je však povinen je </a:t>
            </a:r>
            <a:r>
              <a:rPr lang="cs-CZ" sz="2000" dirty="0" smtClean="0">
                <a:latin typeface="Arial" panose="020B0604020202020204" pitchFamily="34" charset="0"/>
                <a:cs typeface="Arial" panose="020B0604020202020204" pitchFamily="34" charset="0"/>
              </a:rPr>
              <a:t>sledovat:</a:t>
            </a:r>
          </a:p>
          <a:p>
            <a:pPr marL="0" lvl="0" indent="0">
              <a:lnSpc>
                <a:spcPct val="100000"/>
              </a:lnSpc>
              <a:spcBef>
                <a:spcPts val="0"/>
              </a:spcBef>
              <a:spcAft>
                <a:spcPts val="0"/>
              </a:spcAft>
              <a:buClrTx/>
              <a:buSzTx/>
              <a:buNone/>
            </a:pPr>
            <a:endParaRPr lang="cs-CZ" sz="2000" dirty="0">
              <a:solidFill>
                <a:prstClr val="black"/>
              </a:solidFill>
              <a:latin typeface="Arial" panose="020B0604020202020204" pitchFamily="34" charset="0"/>
              <a:cs typeface="Arial" panose="020B0604020202020204" pitchFamily="34" charset="0"/>
            </a:endParaRPr>
          </a:p>
          <a:p>
            <a:endParaRPr lang="cs-CZ" sz="1800" b="1"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23</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40" y="2996952"/>
            <a:ext cx="8278813"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61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1156970">
              <a:lnSpc>
                <a:spcPct val="100000"/>
              </a:lnSpc>
            </a:pPr>
            <a:r>
              <a:rPr spc="-30" dirty="0"/>
              <a:t>FINANČNÍ </a:t>
            </a:r>
            <a:r>
              <a:rPr spc="-15" dirty="0"/>
              <a:t>ASPEKTY</a:t>
            </a:r>
            <a:r>
              <a:rPr spc="240" dirty="0"/>
              <a:t> </a:t>
            </a:r>
            <a:r>
              <a:rPr spc="5" dirty="0"/>
              <a:t>VÝZVY</a:t>
            </a:r>
          </a:p>
        </p:txBody>
      </p:sp>
      <p:sp>
        <p:nvSpPr>
          <p:cNvPr id="7" name="object 7"/>
          <p:cNvSpPr txBox="1"/>
          <p:nvPr/>
        </p:nvSpPr>
        <p:spPr>
          <a:xfrm>
            <a:off x="959802" y="2008759"/>
            <a:ext cx="4109085" cy="2757805"/>
          </a:xfrm>
          <a:prstGeom prst="rect">
            <a:avLst/>
          </a:prstGeom>
        </p:spPr>
        <p:txBody>
          <a:bodyPr vert="horz" wrap="square" lIns="0" tIns="0" rIns="0" bIns="0" rtlCol="0">
            <a:spAutoFit/>
          </a:bodyPr>
          <a:lstStyle/>
          <a:p>
            <a:pPr marL="441325" indent="-428625">
              <a:buClr>
                <a:srgbClr val="5FBAF5"/>
              </a:buClr>
              <a:buFont typeface="Wingdings"/>
              <a:buChar char=""/>
              <a:tabLst>
                <a:tab pos="441325" algn="l"/>
                <a:tab pos="441959" algn="l"/>
              </a:tabLst>
            </a:pPr>
            <a:r>
              <a:rPr sz="2000" spc="-10" dirty="0">
                <a:solidFill>
                  <a:srgbClr val="08498A"/>
                </a:solidFill>
                <a:latin typeface="Arial"/>
                <a:cs typeface="Arial"/>
              </a:rPr>
              <a:t>Míra </a:t>
            </a:r>
            <a:r>
              <a:rPr sz="2000" spc="10" dirty="0">
                <a:solidFill>
                  <a:srgbClr val="08498A"/>
                </a:solidFill>
                <a:latin typeface="Arial"/>
                <a:cs typeface="Arial"/>
              </a:rPr>
              <a:t>podpory</a:t>
            </a:r>
            <a:r>
              <a:rPr sz="2000" spc="-135" dirty="0">
                <a:solidFill>
                  <a:srgbClr val="08498A"/>
                </a:solidFill>
                <a:latin typeface="Arial"/>
                <a:cs typeface="Arial"/>
              </a:rPr>
              <a:t> </a:t>
            </a:r>
            <a:r>
              <a:rPr sz="2000" spc="5" dirty="0">
                <a:solidFill>
                  <a:srgbClr val="08498A"/>
                </a:solidFill>
                <a:latin typeface="Arial"/>
                <a:cs typeface="Arial"/>
              </a:rPr>
              <a:t>(spolufinancování)</a:t>
            </a:r>
            <a:endParaRPr sz="2000" dirty="0">
              <a:solidFill>
                <a:prstClr val="black"/>
              </a:solidFill>
              <a:latin typeface="Arial"/>
              <a:cs typeface="Arial"/>
            </a:endParaRPr>
          </a:p>
          <a:p>
            <a:pPr>
              <a:spcBef>
                <a:spcPts val="50"/>
              </a:spcBef>
              <a:buClr>
                <a:srgbClr val="5FBAF5"/>
              </a:buClr>
              <a:buFont typeface="Wingdings"/>
              <a:buChar char=""/>
            </a:pPr>
            <a:endParaRPr sz="2050" dirty="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z="2000" spc="15" dirty="0">
                <a:solidFill>
                  <a:srgbClr val="08498A"/>
                </a:solidFill>
                <a:latin typeface="Arial"/>
                <a:cs typeface="Arial"/>
              </a:rPr>
              <a:t>Forma</a:t>
            </a:r>
            <a:r>
              <a:rPr sz="2000" spc="-170" dirty="0">
                <a:solidFill>
                  <a:srgbClr val="08498A"/>
                </a:solidFill>
                <a:latin typeface="Arial"/>
                <a:cs typeface="Arial"/>
              </a:rPr>
              <a:t> </a:t>
            </a:r>
            <a:r>
              <a:rPr sz="2000" spc="5" dirty="0">
                <a:solidFill>
                  <a:srgbClr val="08498A"/>
                </a:solidFill>
                <a:latin typeface="Arial"/>
                <a:cs typeface="Arial"/>
              </a:rPr>
              <a:t>financování</a:t>
            </a:r>
            <a:endParaRPr sz="2000" dirty="0">
              <a:solidFill>
                <a:prstClr val="black"/>
              </a:solidFill>
              <a:latin typeface="Arial"/>
              <a:cs typeface="Arial"/>
            </a:endParaRPr>
          </a:p>
          <a:p>
            <a:pPr>
              <a:spcBef>
                <a:spcPts val="45"/>
              </a:spcBef>
              <a:buClr>
                <a:srgbClr val="5FBAF5"/>
              </a:buClr>
              <a:buFont typeface="Wingdings"/>
              <a:buChar char=""/>
            </a:pPr>
            <a:endParaRPr sz="2050" dirty="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z="2000" spc="15" dirty="0">
                <a:solidFill>
                  <a:srgbClr val="08498A"/>
                </a:solidFill>
                <a:latin typeface="Arial"/>
                <a:cs typeface="Arial"/>
              </a:rPr>
              <a:t>Rozpočet</a:t>
            </a:r>
            <a:endParaRPr sz="2000" dirty="0">
              <a:solidFill>
                <a:prstClr val="black"/>
              </a:solidFill>
              <a:latin typeface="Arial"/>
              <a:cs typeface="Arial"/>
            </a:endParaRPr>
          </a:p>
          <a:p>
            <a:pPr>
              <a:spcBef>
                <a:spcPts val="45"/>
              </a:spcBef>
              <a:buClr>
                <a:srgbClr val="5FBAF5"/>
              </a:buClr>
              <a:buFont typeface="Wingdings"/>
              <a:buChar char=""/>
            </a:pPr>
            <a:endParaRPr sz="2050" dirty="0">
              <a:solidFill>
                <a:prstClr val="black"/>
              </a:solidFill>
              <a:latin typeface="Times New Roman"/>
              <a:cs typeface="Times New Roman"/>
            </a:endParaRPr>
          </a:p>
          <a:p>
            <a:pPr marL="441325" indent="-428625">
              <a:spcBef>
                <a:spcPts val="5"/>
              </a:spcBef>
              <a:buClr>
                <a:srgbClr val="5FBAF5"/>
              </a:buClr>
              <a:buFont typeface="Wingdings"/>
              <a:buChar char=""/>
              <a:tabLst>
                <a:tab pos="441325" algn="l"/>
                <a:tab pos="441959" algn="l"/>
              </a:tabLst>
            </a:pPr>
            <a:r>
              <a:rPr sz="2000" spc="25" dirty="0">
                <a:solidFill>
                  <a:srgbClr val="08498A"/>
                </a:solidFill>
                <a:latin typeface="Arial"/>
                <a:cs typeface="Arial"/>
              </a:rPr>
              <a:t>Daň </a:t>
            </a:r>
            <a:r>
              <a:rPr sz="2000" spc="10" dirty="0">
                <a:solidFill>
                  <a:srgbClr val="08498A"/>
                </a:solidFill>
                <a:latin typeface="Arial"/>
                <a:cs typeface="Arial"/>
              </a:rPr>
              <a:t>z přidané</a:t>
            </a:r>
            <a:r>
              <a:rPr sz="2000" spc="-290" dirty="0">
                <a:solidFill>
                  <a:srgbClr val="08498A"/>
                </a:solidFill>
                <a:latin typeface="Arial"/>
                <a:cs typeface="Arial"/>
              </a:rPr>
              <a:t> </a:t>
            </a:r>
            <a:r>
              <a:rPr sz="2000" spc="15" dirty="0">
                <a:solidFill>
                  <a:srgbClr val="08498A"/>
                </a:solidFill>
                <a:latin typeface="Arial"/>
                <a:cs typeface="Arial"/>
              </a:rPr>
              <a:t>hodnoty</a:t>
            </a:r>
            <a:endParaRPr sz="2000" dirty="0">
              <a:solidFill>
                <a:prstClr val="black"/>
              </a:solidFill>
              <a:latin typeface="Arial"/>
              <a:cs typeface="Arial"/>
            </a:endParaRPr>
          </a:p>
          <a:p>
            <a:pPr>
              <a:spcBef>
                <a:spcPts val="50"/>
              </a:spcBef>
              <a:buClr>
                <a:srgbClr val="5FBAF5"/>
              </a:buClr>
              <a:buFont typeface="Wingdings"/>
              <a:buChar char=""/>
            </a:pPr>
            <a:endParaRPr sz="2050" dirty="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z="2000" spc="20" dirty="0">
                <a:solidFill>
                  <a:srgbClr val="08498A"/>
                </a:solidFill>
                <a:latin typeface="Arial"/>
                <a:cs typeface="Arial"/>
              </a:rPr>
              <a:t>Nejčastější</a:t>
            </a:r>
            <a:r>
              <a:rPr sz="2000" spc="-295" dirty="0">
                <a:solidFill>
                  <a:srgbClr val="08498A"/>
                </a:solidFill>
                <a:latin typeface="Arial"/>
                <a:cs typeface="Arial"/>
              </a:rPr>
              <a:t> </a:t>
            </a:r>
            <a:r>
              <a:rPr sz="2000" spc="25" dirty="0">
                <a:solidFill>
                  <a:srgbClr val="08498A"/>
                </a:solidFill>
                <a:latin typeface="Arial"/>
                <a:cs typeface="Arial"/>
              </a:rPr>
              <a:t>chyby</a:t>
            </a:r>
            <a:endParaRPr sz="2000"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24</a:t>
            </a:fld>
            <a:endParaRPr lang="cs-CZ" dirty="0"/>
          </a:p>
        </p:txBody>
      </p:sp>
    </p:spTree>
    <p:extLst>
      <p:ext uri="{BB962C8B-B14F-4D97-AF65-F5344CB8AC3E}">
        <p14:creationId xmlns:p14="http://schemas.microsoft.com/office/powerpoint/2010/main" val="1600743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1864995">
              <a:lnSpc>
                <a:spcPct val="100000"/>
              </a:lnSpc>
            </a:pPr>
            <a:r>
              <a:rPr spc="-10" dirty="0"/>
              <a:t>MÍRA </a:t>
            </a:r>
            <a:r>
              <a:rPr spc="5" dirty="0"/>
              <a:t>PODPORY</a:t>
            </a:r>
            <a:r>
              <a:rPr spc="-120" dirty="0"/>
              <a:t> </a:t>
            </a:r>
            <a:r>
              <a:rPr dirty="0"/>
              <a:t>1</a:t>
            </a:r>
          </a:p>
        </p:txBody>
      </p:sp>
      <p:sp>
        <p:nvSpPr>
          <p:cNvPr id="7" name="object 7"/>
          <p:cNvSpPr txBox="1"/>
          <p:nvPr/>
        </p:nvSpPr>
        <p:spPr>
          <a:xfrm>
            <a:off x="455294" y="2233543"/>
            <a:ext cx="8111490" cy="2745105"/>
          </a:xfrm>
          <a:prstGeom prst="rect">
            <a:avLst/>
          </a:prstGeom>
        </p:spPr>
        <p:txBody>
          <a:bodyPr vert="horz" wrap="square" lIns="0" tIns="0" rIns="0" bIns="0" rtlCol="0">
            <a:spAutoFit/>
          </a:bodyPr>
          <a:lstStyle/>
          <a:p>
            <a:pPr marL="441959" marR="17145" indent="-429259" algn="just">
              <a:lnSpc>
                <a:spcPct val="134400"/>
              </a:lnSpc>
              <a:buClr>
                <a:srgbClr val="5FBAF5"/>
              </a:buClr>
              <a:buFont typeface="Wingdings"/>
              <a:buChar char=""/>
              <a:tabLst>
                <a:tab pos="441959" algn="l"/>
              </a:tabLst>
            </a:pPr>
            <a:r>
              <a:rPr spc="-10" dirty="0">
                <a:solidFill>
                  <a:srgbClr val="08498A"/>
                </a:solidFill>
                <a:latin typeface="Arial"/>
                <a:cs typeface="Arial"/>
              </a:rPr>
              <a:t>Rozpad </a:t>
            </a:r>
            <a:r>
              <a:rPr spc="-15" dirty="0">
                <a:solidFill>
                  <a:srgbClr val="08498A"/>
                </a:solidFill>
                <a:latin typeface="Arial"/>
                <a:cs typeface="Arial"/>
              </a:rPr>
              <a:t>zdrojů </a:t>
            </a:r>
            <a:r>
              <a:rPr spc="-10" dirty="0">
                <a:solidFill>
                  <a:srgbClr val="08498A"/>
                </a:solidFill>
                <a:latin typeface="Arial"/>
                <a:cs typeface="Arial"/>
              </a:rPr>
              <a:t>financování </a:t>
            </a:r>
            <a:r>
              <a:rPr spc="20" dirty="0">
                <a:solidFill>
                  <a:srgbClr val="08498A"/>
                </a:solidFill>
                <a:latin typeface="Arial"/>
                <a:cs typeface="Arial"/>
              </a:rPr>
              <a:t>je </a:t>
            </a:r>
            <a:r>
              <a:rPr spc="-20" dirty="0">
                <a:solidFill>
                  <a:srgbClr val="08498A"/>
                </a:solidFill>
                <a:latin typeface="Arial"/>
                <a:cs typeface="Arial"/>
              </a:rPr>
              <a:t>dán </a:t>
            </a:r>
            <a:r>
              <a:rPr dirty="0">
                <a:solidFill>
                  <a:srgbClr val="08498A"/>
                </a:solidFill>
                <a:latin typeface="Arial"/>
                <a:cs typeface="Arial"/>
              </a:rPr>
              <a:t>dokumentem </a:t>
            </a:r>
            <a:r>
              <a:rPr spc="-10" dirty="0">
                <a:solidFill>
                  <a:srgbClr val="08498A"/>
                </a:solidFill>
                <a:latin typeface="Arial"/>
                <a:cs typeface="Arial"/>
              </a:rPr>
              <a:t>Pravidla </a:t>
            </a:r>
            <a:r>
              <a:rPr spc="-5" dirty="0">
                <a:solidFill>
                  <a:srgbClr val="08498A"/>
                </a:solidFill>
                <a:latin typeface="Arial"/>
                <a:cs typeface="Arial"/>
              </a:rPr>
              <a:t>spolufinancování  </a:t>
            </a:r>
            <a:r>
              <a:rPr spc="-10" dirty="0">
                <a:solidFill>
                  <a:srgbClr val="08498A"/>
                </a:solidFill>
                <a:latin typeface="Arial"/>
                <a:cs typeface="Arial"/>
              </a:rPr>
              <a:t>Evropských strukturálních </a:t>
            </a:r>
            <a:r>
              <a:rPr dirty="0">
                <a:solidFill>
                  <a:srgbClr val="08498A"/>
                </a:solidFill>
                <a:latin typeface="Arial"/>
                <a:cs typeface="Arial"/>
              </a:rPr>
              <a:t>a </a:t>
            </a:r>
            <a:r>
              <a:rPr spc="-15" dirty="0">
                <a:solidFill>
                  <a:srgbClr val="08498A"/>
                </a:solidFill>
                <a:latin typeface="Arial"/>
                <a:cs typeface="Arial"/>
              </a:rPr>
              <a:t>investičních </a:t>
            </a:r>
            <a:r>
              <a:rPr dirty="0">
                <a:solidFill>
                  <a:srgbClr val="08498A"/>
                </a:solidFill>
                <a:latin typeface="Arial"/>
                <a:cs typeface="Arial"/>
              </a:rPr>
              <a:t>fondů v </a:t>
            </a:r>
            <a:r>
              <a:rPr spc="-20" dirty="0">
                <a:solidFill>
                  <a:srgbClr val="08498A"/>
                </a:solidFill>
                <a:latin typeface="Arial"/>
                <a:cs typeface="Arial"/>
              </a:rPr>
              <a:t>programovém </a:t>
            </a:r>
            <a:r>
              <a:rPr spc="10" dirty="0">
                <a:solidFill>
                  <a:srgbClr val="08498A"/>
                </a:solidFill>
                <a:latin typeface="Arial"/>
                <a:cs typeface="Arial"/>
              </a:rPr>
              <a:t>období  </a:t>
            </a:r>
            <a:r>
              <a:rPr spc="-10" dirty="0">
                <a:solidFill>
                  <a:srgbClr val="08498A"/>
                </a:solidFill>
                <a:latin typeface="Arial"/>
                <a:cs typeface="Arial"/>
              </a:rPr>
              <a:t>2014–2020, </a:t>
            </a:r>
            <a:r>
              <a:rPr spc="-5" dirty="0">
                <a:solidFill>
                  <a:srgbClr val="08498A"/>
                </a:solidFill>
                <a:latin typeface="Arial"/>
                <a:cs typeface="Arial"/>
              </a:rPr>
              <a:t>který </a:t>
            </a:r>
            <a:r>
              <a:rPr dirty="0">
                <a:solidFill>
                  <a:srgbClr val="08498A"/>
                </a:solidFill>
                <a:latin typeface="Arial"/>
                <a:cs typeface="Arial"/>
              </a:rPr>
              <a:t>schválila </a:t>
            </a:r>
            <a:r>
              <a:rPr spc="-5" dirty="0">
                <a:solidFill>
                  <a:srgbClr val="08498A"/>
                </a:solidFill>
                <a:latin typeface="Arial"/>
                <a:cs typeface="Arial"/>
              </a:rPr>
              <a:t>vláda </a:t>
            </a:r>
            <a:r>
              <a:rPr spc="-15" dirty="0">
                <a:solidFill>
                  <a:srgbClr val="08498A"/>
                </a:solidFill>
                <a:latin typeface="Arial"/>
                <a:cs typeface="Arial"/>
              </a:rPr>
              <a:t>ČR </a:t>
            </a:r>
            <a:r>
              <a:rPr spc="-5" dirty="0">
                <a:solidFill>
                  <a:srgbClr val="08498A"/>
                </a:solidFill>
                <a:latin typeface="Arial"/>
                <a:cs typeface="Arial"/>
              </a:rPr>
              <a:t>svým </a:t>
            </a:r>
            <a:r>
              <a:rPr dirty="0">
                <a:solidFill>
                  <a:srgbClr val="08498A"/>
                </a:solidFill>
                <a:latin typeface="Arial"/>
                <a:cs typeface="Arial"/>
              </a:rPr>
              <a:t>usnesením č. </a:t>
            </a:r>
            <a:r>
              <a:rPr spc="-20" dirty="0">
                <a:solidFill>
                  <a:srgbClr val="08498A"/>
                </a:solidFill>
                <a:latin typeface="Arial"/>
                <a:cs typeface="Arial"/>
              </a:rPr>
              <a:t>583 </a:t>
            </a:r>
            <a:r>
              <a:rPr spc="-5" dirty="0">
                <a:solidFill>
                  <a:srgbClr val="08498A"/>
                </a:solidFill>
                <a:latin typeface="Arial"/>
                <a:cs typeface="Arial"/>
              </a:rPr>
              <a:t>ze </a:t>
            </a:r>
            <a:r>
              <a:rPr spc="30" dirty="0">
                <a:solidFill>
                  <a:srgbClr val="08498A"/>
                </a:solidFill>
                <a:latin typeface="Arial"/>
                <a:cs typeface="Arial"/>
              </a:rPr>
              <a:t>dne </a:t>
            </a:r>
            <a:r>
              <a:rPr spc="-20" dirty="0">
                <a:solidFill>
                  <a:srgbClr val="08498A"/>
                </a:solidFill>
                <a:latin typeface="Arial"/>
                <a:cs typeface="Arial"/>
              </a:rPr>
              <a:t>14.  </a:t>
            </a:r>
            <a:r>
              <a:rPr spc="-15" dirty="0">
                <a:solidFill>
                  <a:srgbClr val="08498A"/>
                </a:solidFill>
                <a:latin typeface="Arial"/>
                <a:cs typeface="Arial"/>
              </a:rPr>
              <a:t>července</a:t>
            </a:r>
            <a:r>
              <a:rPr spc="20" dirty="0">
                <a:solidFill>
                  <a:srgbClr val="08498A"/>
                </a:solidFill>
                <a:latin typeface="Arial"/>
                <a:cs typeface="Arial"/>
              </a:rPr>
              <a:t> </a:t>
            </a:r>
            <a:r>
              <a:rPr spc="-25" dirty="0">
                <a:solidFill>
                  <a:srgbClr val="08498A"/>
                </a:solidFill>
                <a:latin typeface="Arial"/>
                <a:cs typeface="Arial"/>
              </a:rPr>
              <a:t>2014.</a:t>
            </a:r>
            <a:endParaRPr dirty="0">
              <a:solidFill>
                <a:prstClr val="black"/>
              </a:solidFill>
              <a:latin typeface="Arial"/>
              <a:cs typeface="Arial"/>
            </a:endParaRPr>
          </a:p>
          <a:p>
            <a:pPr marL="441959" marR="5080" indent="-429259" algn="just">
              <a:lnSpc>
                <a:spcPct val="133900"/>
              </a:lnSpc>
              <a:spcBef>
                <a:spcPts val="1235"/>
              </a:spcBef>
              <a:buClr>
                <a:srgbClr val="5FBAF5"/>
              </a:buClr>
              <a:buFont typeface="Wingdings"/>
              <a:buChar char=""/>
              <a:tabLst>
                <a:tab pos="441959" algn="l"/>
              </a:tabLst>
            </a:pPr>
            <a:r>
              <a:rPr spc="-5" dirty="0">
                <a:solidFill>
                  <a:srgbClr val="08498A"/>
                </a:solidFill>
                <a:latin typeface="Arial"/>
                <a:cs typeface="Arial"/>
              </a:rPr>
              <a:t>Informace </a:t>
            </a:r>
            <a:r>
              <a:rPr dirty="0">
                <a:solidFill>
                  <a:srgbClr val="08498A"/>
                </a:solidFill>
                <a:latin typeface="Arial"/>
                <a:cs typeface="Arial"/>
              </a:rPr>
              <a:t>o případném </a:t>
            </a:r>
            <a:r>
              <a:rPr spc="-10" dirty="0">
                <a:solidFill>
                  <a:srgbClr val="08498A"/>
                </a:solidFill>
                <a:latin typeface="Arial"/>
                <a:cs typeface="Arial"/>
              </a:rPr>
              <a:t>spolufinancování </a:t>
            </a:r>
            <a:r>
              <a:rPr dirty="0">
                <a:solidFill>
                  <a:srgbClr val="08498A"/>
                </a:solidFill>
                <a:latin typeface="Arial"/>
                <a:cs typeface="Arial"/>
              </a:rPr>
              <a:t>jsou k dispozici v Obecné </a:t>
            </a:r>
            <a:r>
              <a:rPr spc="-5" dirty="0">
                <a:solidFill>
                  <a:srgbClr val="08498A"/>
                </a:solidFill>
                <a:latin typeface="Arial"/>
                <a:cs typeface="Arial"/>
              </a:rPr>
              <a:t>části  </a:t>
            </a:r>
            <a:r>
              <a:rPr spc="-10" dirty="0">
                <a:solidFill>
                  <a:srgbClr val="08498A"/>
                </a:solidFill>
                <a:latin typeface="Arial"/>
                <a:cs typeface="Arial"/>
              </a:rPr>
              <a:t>pravidel </a:t>
            </a:r>
            <a:r>
              <a:rPr spc="15" dirty="0">
                <a:solidFill>
                  <a:srgbClr val="08498A"/>
                </a:solidFill>
                <a:latin typeface="Arial"/>
                <a:cs typeface="Arial"/>
              </a:rPr>
              <a:t>pro </a:t>
            </a:r>
            <a:r>
              <a:rPr dirty="0">
                <a:solidFill>
                  <a:srgbClr val="08498A"/>
                </a:solidFill>
                <a:latin typeface="Arial"/>
                <a:cs typeface="Arial"/>
              </a:rPr>
              <a:t>žadatele a příjemce v </a:t>
            </a:r>
            <a:r>
              <a:rPr spc="-5" dirty="0">
                <a:solidFill>
                  <a:srgbClr val="08498A"/>
                </a:solidFill>
                <a:latin typeface="Arial"/>
                <a:cs typeface="Arial"/>
              </a:rPr>
              <a:t>rámci </a:t>
            </a:r>
            <a:r>
              <a:rPr spc="10" dirty="0">
                <a:solidFill>
                  <a:srgbClr val="08498A"/>
                </a:solidFill>
                <a:latin typeface="Arial"/>
                <a:cs typeface="Arial"/>
              </a:rPr>
              <a:t>OPZ. </a:t>
            </a:r>
            <a:r>
              <a:rPr spc="-20" dirty="0">
                <a:solidFill>
                  <a:srgbClr val="08498A"/>
                </a:solidFill>
                <a:latin typeface="Arial"/>
                <a:cs typeface="Arial"/>
              </a:rPr>
              <a:t>Vyhlašovatel </a:t>
            </a:r>
            <a:r>
              <a:rPr spc="-5" dirty="0">
                <a:solidFill>
                  <a:srgbClr val="08498A"/>
                </a:solidFill>
                <a:latin typeface="Arial"/>
                <a:cs typeface="Arial"/>
              </a:rPr>
              <a:t>stanovil </a:t>
            </a:r>
            <a:r>
              <a:rPr spc="50" dirty="0">
                <a:solidFill>
                  <a:srgbClr val="08498A"/>
                </a:solidFill>
                <a:latin typeface="Arial"/>
                <a:cs typeface="Arial"/>
              </a:rPr>
              <a:t>dle  </a:t>
            </a:r>
            <a:r>
              <a:rPr spc="15" dirty="0">
                <a:solidFill>
                  <a:srgbClr val="08498A"/>
                </a:solidFill>
                <a:latin typeface="Arial"/>
                <a:cs typeface="Arial"/>
              </a:rPr>
              <a:t>typu </a:t>
            </a:r>
            <a:r>
              <a:rPr dirty="0">
                <a:solidFill>
                  <a:srgbClr val="08498A"/>
                </a:solidFill>
                <a:latin typeface="Arial"/>
                <a:cs typeface="Arial"/>
              </a:rPr>
              <a:t>příjemce </a:t>
            </a:r>
            <a:r>
              <a:rPr spc="10" dirty="0">
                <a:solidFill>
                  <a:srgbClr val="08498A"/>
                </a:solidFill>
                <a:latin typeface="Arial"/>
                <a:cs typeface="Arial"/>
              </a:rPr>
              <a:t>následující </a:t>
            </a:r>
            <a:r>
              <a:rPr spc="-15" dirty="0">
                <a:solidFill>
                  <a:srgbClr val="08498A"/>
                </a:solidFill>
                <a:latin typeface="Arial"/>
                <a:cs typeface="Arial"/>
              </a:rPr>
              <a:t>míru</a:t>
            </a:r>
            <a:r>
              <a:rPr spc="-225" dirty="0">
                <a:solidFill>
                  <a:srgbClr val="08498A"/>
                </a:solidFill>
                <a:latin typeface="Arial"/>
                <a:cs typeface="Arial"/>
              </a:rPr>
              <a:t> </a:t>
            </a:r>
            <a:r>
              <a:rPr spc="5" dirty="0">
                <a:solidFill>
                  <a:srgbClr val="08498A"/>
                </a:solidFill>
                <a:latin typeface="Arial"/>
                <a:cs typeface="Arial"/>
              </a:rPr>
              <a:t>podpory:</a:t>
            </a:r>
            <a:endParaRPr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25</a:t>
            </a:fld>
            <a:endParaRPr lang="cs-CZ" dirty="0"/>
          </a:p>
        </p:txBody>
      </p:sp>
    </p:spTree>
    <p:extLst>
      <p:ext uri="{BB962C8B-B14F-4D97-AF65-F5344CB8AC3E}">
        <p14:creationId xmlns:p14="http://schemas.microsoft.com/office/powerpoint/2010/main" val="3072509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1864995">
              <a:lnSpc>
                <a:spcPct val="100000"/>
              </a:lnSpc>
            </a:pPr>
            <a:r>
              <a:rPr spc="-10" dirty="0"/>
              <a:t>MÍRA </a:t>
            </a:r>
            <a:r>
              <a:rPr spc="5" dirty="0"/>
              <a:t>PODPORY</a:t>
            </a:r>
            <a:r>
              <a:rPr spc="-120" dirty="0"/>
              <a:t> </a:t>
            </a:r>
            <a:r>
              <a:rPr dirty="0"/>
              <a:t>2</a:t>
            </a:r>
          </a:p>
        </p:txBody>
      </p:sp>
      <p:graphicFrame>
        <p:nvGraphicFramePr>
          <p:cNvPr id="7" name="object 7"/>
          <p:cNvGraphicFramePr>
            <a:graphicFrameLocks noGrp="1"/>
          </p:cNvGraphicFramePr>
          <p:nvPr>
            <p:extLst>
              <p:ext uri="{D42A27DB-BD31-4B8C-83A1-F6EECF244321}">
                <p14:modId xmlns:p14="http://schemas.microsoft.com/office/powerpoint/2010/main" val="764719585"/>
              </p:ext>
            </p:extLst>
          </p:nvPr>
        </p:nvGraphicFramePr>
        <p:xfrm>
          <a:off x="611560" y="1205991"/>
          <a:ext cx="7344866" cy="5183792"/>
        </p:xfrm>
        <a:graphic>
          <a:graphicData uri="http://schemas.openxmlformats.org/drawingml/2006/table">
            <a:tbl>
              <a:tblPr firstRow="1" bandRow="1">
                <a:tableStyleId>{2D5ABB26-0587-4C30-8999-92F81FD0307C}</a:tableStyleId>
              </a:tblPr>
              <a:tblGrid>
                <a:gridCol w="3591763"/>
                <a:gridCol w="699388"/>
                <a:gridCol w="1173988"/>
                <a:gridCol w="1879727"/>
              </a:tblGrid>
              <a:tr h="494817">
                <a:tc>
                  <a:txBody>
                    <a:bodyPr/>
                    <a:lstStyle/>
                    <a:p>
                      <a:pPr marL="79375">
                        <a:lnSpc>
                          <a:spcPts val="1855"/>
                        </a:lnSpc>
                      </a:pPr>
                      <a:r>
                        <a:rPr sz="1550" b="1" spc="15" dirty="0">
                          <a:solidFill>
                            <a:srgbClr val="F5F5F5"/>
                          </a:solidFill>
                          <a:latin typeface="Arial"/>
                          <a:cs typeface="Arial"/>
                        </a:rPr>
                        <a:t>Příjemce/žadatel</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c>
                  <a:txBody>
                    <a:bodyPr/>
                    <a:lstStyle/>
                    <a:p>
                      <a:pPr marR="187325">
                        <a:lnSpc>
                          <a:spcPts val="1880"/>
                        </a:lnSpc>
                        <a:spcBef>
                          <a:spcPts val="40"/>
                        </a:spcBef>
                      </a:pPr>
                      <a:r>
                        <a:rPr sz="1550" b="1" dirty="0">
                          <a:solidFill>
                            <a:srgbClr val="F5F5F5"/>
                          </a:solidFill>
                          <a:latin typeface="Arial"/>
                          <a:cs typeface="Arial"/>
                        </a:rPr>
                        <a:t>P</a:t>
                      </a:r>
                      <a:r>
                        <a:rPr sz="1550" b="1" spc="5" dirty="0">
                          <a:solidFill>
                            <a:srgbClr val="F5F5F5"/>
                          </a:solidFill>
                          <a:latin typeface="Arial"/>
                          <a:cs typeface="Arial"/>
                        </a:rPr>
                        <a:t>odí</a:t>
                      </a:r>
                      <a:r>
                        <a:rPr sz="1550" b="1" dirty="0">
                          <a:solidFill>
                            <a:srgbClr val="F5F5F5"/>
                          </a:solidFill>
                          <a:latin typeface="Arial"/>
                          <a:cs typeface="Arial"/>
                        </a:rPr>
                        <a:t>l  </a:t>
                      </a:r>
                      <a:r>
                        <a:rPr sz="1550" b="1" spc="10" dirty="0">
                          <a:solidFill>
                            <a:srgbClr val="F5F5F5"/>
                          </a:solidFill>
                          <a:latin typeface="Arial"/>
                          <a:cs typeface="Arial"/>
                        </a:rPr>
                        <a:t>EU</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c>
                  <a:txBody>
                    <a:bodyPr/>
                    <a:lstStyle/>
                    <a:p>
                      <a:pPr marR="307975">
                        <a:lnSpc>
                          <a:spcPts val="1880"/>
                        </a:lnSpc>
                        <a:spcBef>
                          <a:spcPts val="40"/>
                        </a:spcBef>
                      </a:pPr>
                      <a:r>
                        <a:rPr sz="1550" b="1" spc="15" dirty="0">
                          <a:solidFill>
                            <a:srgbClr val="F5F5F5"/>
                          </a:solidFill>
                          <a:latin typeface="Arial"/>
                          <a:cs typeface="Arial"/>
                        </a:rPr>
                        <a:t>Státní  </a:t>
                      </a:r>
                      <a:r>
                        <a:rPr sz="1550" b="1" spc="-15" dirty="0">
                          <a:solidFill>
                            <a:srgbClr val="F5F5F5"/>
                          </a:solidFill>
                          <a:latin typeface="Arial"/>
                          <a:cs typeface="Arial"/>
                        </a:rPr>
                        <a:t>r</a:t>
                      </a:r>
                      <a:r>
                        <a:rPr sz="1550" b="1" spc="5" dirty="0">
                          <a:solidFill>
                            <a:srgbClr val="F5F5F5"/>
                          </a:solidFill>
                          <a:latin typeface="Arial"/>
                          <a:cs typeface="Arial"/>
                        </a:rPr>
                        <a:t>o</a:t>
                      </a:r>
                      <a:r>
                        <a:rPr sz="1550" b="1" spc="30" dirty="0">
                          <a:solidFill>
                            <a:srgbClr val="F5F5F5"/>
                          </a:solidFill>
                          <a:latin typeface="Arial"/>
                          <a:cs typeface="Arial"/>
                        </a:rPr>
                        <a:t>z</a:t>
                      </a:r>
                      <a:r>
                        <a:rPr sz="1550" b="1" spc="5" dirty="0">
                          <a:solidFill>
                            <a:srgbClr val="F5F5F5"/>
                          </a:solidFill>
                          <a:latin typeface="Arial"/>
                          <a:cs typeface="Arial"/>
                        </a:rPr>
                        <a:t>po</a:t>
                      </a:r>
                      <a:r>
                        <a:rPr sz="1550" b="1" spc="20" dirty="0">
                          <a:solidFill>
                            <a:srgbClr val="F5F5F5"/>
                          </a:solidFill>
                          <a:latin typeface="Arial"/>
                          <a:cs typeface="Arial"/>
                        </a:rPr>
                        <a:t>če</a:t>
                      </a:r>
                      <a:r>
                        <a:rPr sz="1550" b="1" dirty="0">
                          <a:solidFill>
                            <a:srgbClr val="F5F5F5"/>
                          </a:solidFill>
                          <a:latin typeface="Arial"/>
                          <a:cs typeface="Arial"/>
                        </a:rPr>
                        <a:t>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c>
                  <a:txBody>
                    <a:bodyPr/>
                    <a:lstStyle/>
                    <a:p>
                      <a:pPr>
                        <a:lnSpc>
                          <a:spcPts val="1855"/>
                        </a:lnSpc>
                      </a:pPr>
                      <a:r>
                        <a:rPr sz="1550" b="1" spc="15" dirty="0">
                          <a:solidFill>
                            <a:srgbClr val="F5F5F5"/>
                          </a:solidFill>
                          <a:latin typeface="Arial"/>
                          <a:cs typeface="Arial"/>
                        </a:rPr>
                        <a:t>Příjemce/žadatel</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r>
              <a:tr h="243839">
                <a:tc>
                  <a:txBody>
                    <a:bodyPr/>
                    <a:lstStyle/>
                    <a:p>
                      <a:pPr marL="79375">
                        <a:lnSpc>
                          <a:spcPts val="1760"/>
                        </a:lnSpc>
                      </a:pPr>
                      <a:r>
                        <a:rPr sz="1550" b="1" spc="15" dirty="0">
                          <a:solidFill>
                            <a:srgbClr val="F5F5F5"/>
                          </a:solidFill>
                          <a:latin typeface="Arial"/>
                          <a:cs typeface="Arial"/>
                        </a:rPr>
                        <a:t>Neziskové</a:t>
                      </a:r>
                      <a:r>
                        <a:rPr sz="1550" b="1" spc="20" dirty="0">
                          <a:solidFill>
                            <a:srgbClr val="F5F5F5"/>
                          </a:solidFill>
                          <a:latin typeface="Arial"/>
                          <a:cs typeface="Arial"/>
                        </a:rPr>
                        <a:t> </a:t>
                      </a:r>
                      <a:r>
                        <a:rPr sz="1550" b="1" spc="15" dirty="0">
                          <a:solidFill>
                            <a:srgbClr val="F5F5F5"/>
                          </a:solidFill>
                          <a:latin typeface="Arial"/>
                          <a:cs typeface="Arial"/>
                        </a:rPr>
                        <a:t>organizace</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08498A"/>
                    </a:solidFill>
                  </a:tcPr>
                </a:tc>
                <a:tc>
                  <a:txBody>
                    <a:bodyPr/>
                    <a:lstStyle/>
                    <a:p>
                      <a:pPr marL="112395">
                        <a:lnSpc>
                          <a:spcPts val="1760"/>
                        </a:lnSpc>
                      </a:pPr>
                      <a:r>
                        <a:rPr sz="1550" spc="25" dirty="0">
                          <a:solidFill>
                            <a:srgbClr val="08498A"/>
                          </a:solidFill>
                          <a:latin typeface="Arial"/>
                          <a:cs typeface="Arial"/>
                        </a:rPr>
                        <a:t>85</a:t>
                      </a:r>
                      <a:r>
                        <a:rPr sz="1550" spc="-65"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c>
                  <a:txBody>
                    <a:bodyPr/>
                    <a:lstStyle/>
                    <a:p>
                      <a:pPr marL="6350" algn="ctr">
                        <a:lnSpc>
                          <a:spcPts val="1760"/>
                        </a:lnSpc>
                      </a:pPr>
                      <a:r>
                        <a:rPr sz="1550" spc="25" dirty="0">
                          <a:solidFill>
                            <a:srgbClr val="08498A"/>
                          </a:solidFill>
                          <a:latin typeface="Arial"/>
                          <a:cs typeface="Arial"/>
                        </a:rPr>
                        <a:t>15</a:t>
                      </a:r>
                      <a:r>
                        <a:rPr sz="1550" spc="-60"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c>
                  <a:txBody>
                    <a:bodyPr/>
                    <a:lstStyle/>
                    <a:p>
                      <a:pPr marL="7620" algn="ctr">
                        <a:lnSpc>
                          <a:spcPts val="1760"/>
                        </a:lnSpc>
                      </a:pPr>
                      <a:r>
                        <a:rPr sz="1550" spc="15" dirty="0">
                          <a:solidFill>
                            <a:srgbClr val="08498A"/>
                          </a:solidFill>
                          <a:latin typeface="Arial"/>
                          <a:cs typeface="Arial"/>
                        </a:rPr>
                        <a:t>0</a:t>
                      </a:r>
                      <a:r>
                        <a:rPr sz="1550" spc="-60"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r>
              <a:tr h="836281">
                <a:tc>
                  <a:txBody>
                    <a:bodyPr/>
                    <a:lstStyle/>
                    <a:p>
                      <a:pPr marL="79375" algn="just">
                        <a:lnSpc>
                          <a:spcPct val="100000"/>
                        </a:lnSpc>
                      </a:pPr>
                      <a:r>
                        <a:rPr lang="cs-CZ" sz="1550" b="1" spc="15" dirty="0" smtClean="0">
                          <a:solidFill>
                            <a:srgbClr val="F5F5F5"/>
                          </a:solidFill>
                          <a:latin typeface="Arial"/>
                          <a:cs typeface="Arial"/>
                        </a:rPr>
                        <a:t>Státní vysoké školy;</a:t>
                      </a:r>
                      <a:r>
                        <a:rPr lang="cs-CZ" sz="1550" b="1" spc="15" baseline="0" dirty="0" smtClean="0">
                          <a:solidFill>
                            <a:srgbClr val="F5F5F5"/>
                          </a:solidFill>
                          <a:latin typeface="Arial"/>
                          <a:cs typeface="Arial"/>
                        </a:rPr>
                        <a:t> školy a školská zařízení zřizovaná ministerstvy dle školského zákona (č. 561/2004 Sb.)</a:t>
                      </a:r>
                      <a:endParaRPr lang="cs-CZ" sz="1550" b="1" spc="15" dirty="0" smtClean="0">
                        <a:solidFill>
                          <a:srgbClr val="F5F5F5"/>
                        </a:solidFill>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112395">
                        <a:lnSpc>
                          <a:spcPct val="100000"/>
                        </a:lnSpc>
                      </a:pPr>
                      <a:r>
                        <a:rPr sz="1550" spc="25" dirty="0">
                          <a:solidFill>
                            <a:srgbClr val="08498A"/>
                          </a:solidFill>
                          <a:latin typeface="Arial"/>
                          <a:cs typeface="Arial"/>
                        </a:rPr>
                        <a:t>85</a:t>
                      </a:r>
                      <a:r>
                        <a:rPr sz="1550" spc="-65"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E7E9ED"/>
                    </a:solidFill>
                  </a:tcPr>
                </a:tc>
                <a:tc>
                  <a:txBody>
                    <a:bodyPr/>
                    <a:lstStyle/>
                    <a:p>
                      <a:pPr marL="6350" algn="ctr">
                        <a:lnSpc>
                          <a:spcPct val="100000"/>
                        </a:lnSpc>
                      </a:pPr>
                      <a:r>
                        <a:rPr sz="1550" spc="25" dirty="0">
                          <a:solidFill>
                            <a:srgbClr val="08498A"/>
                          </a:solidFill>
                          <a:latin typeface="Arial"/>
                          <a:cs typeface="Arial"/>
                        </a:rPr>
                        <a:t>15</a:t>
                      </a:r>
                      <a:r>
                        <a:rPr sz="1550" spc="-60"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E7E9ED"/>
                    </a:solidFill>
                  </a:tcPr>
                </a:tc>
                <a:tc>
                  <a:txBody>
                    <a:bodyPr/>
                    <a:lstStyle/>
                    <a:p>
                      <a:pPr marL="7620" algn="ctr">
                        <a:lnSpc>
                          <a:spcPct val="100000"/>
                        </a:lnSpc>
                      </a:pPr>
                      <a:r>
                        <a:rPr sz="1550" spc="15" dirty="0">
                          <a:solidFill>
                            <a:srgbClr val="08498A"/>
                          </a:solidFill>
                          <a:latin typeface="Arial"/>
                          <a:cs typeface="Arial"/>
                        </a:rPr>
                        <a:t>0</a:t>
                      </a:r>
                      <a:r>
                        <a:rPr sz="1550" spc="-60"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E7E9ED"/>
                    </a:solidFill>
                  </a:tcPr>
                </a:tc>
              </a:tr>
              <a:tr h="487680">
                <a:tc>
                  <a:txBody>
                    <a:bodyPr/>
                    <a:lstStyle/>
                    <a:p>
                      <a:pPr marL="79375">
                        <a:lnSpc>
                          <a:spcPct val="100899"/>
                        </a:lnSpc>
                        <a:tabLst>
                          <a:tab pos="1090295" algn="l"/>
                          <a:tab pos="2082164" algn="l"/>
                          <a:tab pos="2901950" algn="l"/>
                        </a:tabLst>
                      </a:pPr>
                      <a:r>
                        <a:rPr sz="1550" b="1" spc="-150" dirty="0">
                          <a:solidFill>
                            <a:srgbClr val="F5F5F5"/>
                          </a:solidFill>
                          <a:latin typeface="Arial"/>
                          <a:cs typeface="Arial"/>
                        </a:rPr>
                        <a:t>V</a:t>
                      </a:r>
                      <a:r>
                        <a:rPr sz="1550" b="1" spc="20" dirty="0">
                          <a:solidFill>
                            <a:srgbClr val="F5F5F5"/>
                          </a:solidFill>
                          <a:latin typeface="Arial"/>
                          <a:cs typeface="Arial"/>
                        </a:rPr>
                        <a:t>e</a:t>
                      </a:r>
                      <a:r>
                        <a:rPr sz="1550" b="1" spc="-15" dirty="0">
                          <a:solidFill>
                            <a:srgbClr val="F5F5F5"/>
                          </a:solidFill>
                          <a:latin typeface="Arial"/>
                          <a:cs typeface="Arial"/>
                        </a:rPr>
                        <a:t>ř</a:t>
                      </a:r>
                      <a:r>
                        <a:rPr sz="1550" b="1" spc="95" dirty="0">
                          <a:solidFill>
                            <a:srgbClr val="F5F5F5"/>
                          </a:solidFill>
                          <a:latin typeface="Arial"/>
                          <a:cs typeface="Arial"/>
                        </a:rPr>
                        <a:t>e</a:t>
                      </a:r>
                      <a:r>
                        <a:rPr sz="1550" b="1" spc="-65" dirty="0">
                          <a:solidFill>
                            <a:srgbClr val="F5F5F5"/>
                          </a:solidFill>
                          <a:latin typeface="Arial"/>
                          <a:cs typeface="Arial"/>
                        </a:rPr>
                        <a:t>j</a:t>
                      </a:r>
                      <a:r>
                        <a:rPr sz="1550" b="1" spc="10" dirty="0">
                          <a:solidFill>
                            <a:srgbClr val="F5F5F5"/>
                          </a:solidFill>
                          <a:latin typeface="Arial"/>
                          <a:cs typeface="Arial"/>
                        </a:rPr>
                        <a:t>n</a:t>
                      </a:r>
                      <a:r>
                        <a:rPr sz="1550" b="1" dirty="0">
                          <a:solidFill>
                            <a:srgbClr val="F5F5F5"/>
                          </a:solidFill>
                          <a:latin typeface="Arial"/>
                          <a:cs typeface="Arial"/>
                        </a:rPr>
                        <a:t>é	</a:t>
                      </a:r>
                      <a:r>
                        <a:rPr sz="1550" b="1" spc="95" dirty="0">
                          <a:solidFill>
                            <a:srgbClr val="F5F5F5"/>
                          </a:solidFill>
                          <a:latin typeface="Arial"/>
                          <a:cs typeface="Arial"/>
                        </a:rPr>
                        <a:t>v</a:t>
                      </a:r>
                      <a:r>
                        <a:rPr sz="1550" b="1" spc="-50" dirty="0">
                          <a:solidFill>
                            <a:srgbClr val="F5F5F5"/>
                          </a:solidFill>
                          <a:latin typeface="Arial"/>
                          <a:cs typeface="Arial"/>
                        </a:rPr>
                        <a:t>y</a:t>
                      </a:r>
                      <a:r>
                        <a:rPr sz="1550" b="1" spc="20" dirty="0">
                          <a:solidFill>
                            <a:srgbClr val="F5F5F5"/>
                          </a:solidFill>
                          <a:latin typeface="Arial"/>
                          <a:cs typeface="Arial"/>
                        </a:rPr>
                        <a:t>s</a:t>
                      </a:r>
                      <a:r>
                        <a:rPr sz="1550" b="1" spc="10" dirty="0">
                          <a:solidFill>
                            <a:srgbClr val="F5F5F5"/>
                          </a:solidFill>
                          <a:latin typeface="Arial"/>
                          <a:cs typeface="Arial"/>
                        </a:rPr>
                        <a:t>o</a:t>
                      </a:r>
                      <a:r>
                        <a:rPr sz="1550" b="1" spc="20" dirty="0">
                          <a:solidFill>
                            <a:srgbClr val="F5F5F5"/>
                          </a:solidFill>
                          <a:latin typeface="Arial"/>
                          <a:cs typeface="Arial"/>
                        </a:rPr>
                        <a:t>k</a:t>
                      </a:r>
                      <a:r>
                        <a:rPr sz="1550" b="1" dirty="0">
                          <a:solidFill>
                            <a:srgbClr val="F5F5F5"/>
                          </a:solidFill>
                          <a:latin typeface="Arial"/>
                          <a:cs typeface="Arial"/>
                        </a:rPr>
                        <a:t>é	</a:t>
                      </a:r>
                      <a:r>
                        <a:rPr sz="1550" b="1" spc="20" dirty="0">
                          <a:solidFill>
                            <a:srgbClr val="F5F5F5"/>
                          </a:solidFill>
                          <a:latin typeface="Arial"/>
                          <a:cs typeface="Arial"/>
                        </a:rPr>
                        <a:t>šk</a:t>
                      </a:r>
                      <a:r>
                        <a:rPr sz="1550" b="1" spc="10" dirty="0">
                          <a:solidFill>
                            <a:srgbClr val="F5F5F5"/>
                          </a:solidFill>
                          <a:latin typeface="Arial"/>
                          <a:cs typeface="Arial"/>
                        </a:rPr>
                        <a:t>o</a:t>
                      </a:r>
                      <a:r>
                        <a:rPr sz="1550" b="1" spc="5" dirty="0">
                          <a:solidFill>
                            <a:srgbClr val="F5F5F5"/>
                          </a:solidFill>
                          <a:latin typeface="Arial"/>
                          <a:cs typeface="Arial"/>
                        </a:rPr>
                        <a:t>l</a:t>
                      </a:r>
                      <a:r>
                        <a:rPr sz="1550" b="1" dirty="0">
                          <a:solidFill>
                            <a:srgbClr val="F5F5F5"/>
                          </a:solidFill>
                          <a:latin typeface="Arial"/>
                          <a:cs typeface="Arial"/>
                        </a:rPr>
                        <a:t>y	(</a:t>
                      </a:r>
                      <a:r>
                        <a:rPr sz="1550" b="1" spc="20" dirty="0">
                          <a:solidFill>
                            <a:srgbClr val="F5F5F5"/>
                          </a:solidFill>
                          <a:latin typeface="Arial"/>
                          <a:cs typeface="Arial"/>
                        </a:rPr>
                        <a:t>k</a:t>
                      </a:r>
                      <a:r>
                        <a:rPr sz="1550" b="1" spc="-15" dirty="0">
                          <a:solidFill>
                            <a:srgbClr val="F5F5F5"/>
                          </a:solidFill>
                          <a:latin typeface="Arial"/>
                          <a:cs typeface="Arial"/>
                        </a:rPr>
                        <a:t>r</a:t>
                      </a:r>
                      <a:r>
                        <a:rPr sz="1550" b="1" spc="10" dirty="0">
                          <a:solidFill>
                            <a:srgbClr val="F5F5F5"/>
                          </a:solidFill>
                          <a:latin typeface="Arial"/>
                          <a:cs typeface="Arial"/>
                        </a:rPr>
                        <a:t>o</a:t>
                      </a:r>
                      <a:r>
                        <a:rPr sz="1550" b="1" spc="20" dirty="0">
                          <a:solidFill>
                            <a:srgbClr val="F5F5F5"/>
                          </a:solidFill>
                          <a:latin typeface="Arial"/>
                          <a:cs typeface="Arial"/>
                        </a:rPr>
                        <a:t>m</a:t>
                      </a:r>
                      <a:r>
                        <a:rPr sz="1550" b="1" dirty="0">
                          <a:solidFill>
                            <a:srgbClr val="F5F5F5"/>
                          </a:solidFill>
                          <a:latin typeface="Arial"/>
                          <a:cs typeface="Arial"/>
                        </a:rPr>
                        <a:t>ě  </a:t>
                      </a:r>
                      <a:r>
                        <a:rPr sz="1550" b="1" spc="10" dirty="0">
                          <a:solidFill>
                            <a:srgbClr val="F5F5F5"/>
                          </a:solidFill>
                          <a:latin typeface="Arial"/>
                          <a:cs typeface="Arial"/>
                        </a:rPr>
                        <a:t>státních </a:t>
                      </a:r>
                      <a:r>
                        <a:rPr sz="1550" b="1" spc="20" dirty="0">
                          <a:solidFill>
                            <a:srgbClr val="F5F5F5"/>
                          </a:solidFill>
                          <a:latin typeface="Arial"/>
                          <a:cs typeface="Arial"/>
                        </a:rPr>
                        <a:t>vysokých</a:t>
                      </a:r>
                      <a:r>
                        <a:rPr sz="1550" b="1" spc="100" dirty="0">
                          <a:solidFill>
                            <a:srgbClr val="F5F5F5"/>
                          </a:solidFill>
                          <a:latin typeface="Arial"/>
                          <a:cs typeface="Arial"/>
                        </a:rPr>
                        <a:t> </a:t>
                      </a:r>
                      <a:r>
                        <a:rPr sz="1550" b="1" spc="5" dirty="0">
                          <a:solidFill>
                            <a:srgbClr val="F5F5F5"/>
                          </a:solidFill>
                          <a:latin typeface="Arial"/>
                          <a:cs typeface="Arial"/>
                        </a:rPr>
                        <a:t>škol)</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112395">
                        <a:lnSpc>
                          <a:spcPct val="100000"/>
                        </a:lnSpc>
                        <a:spcBef>
                          <a:spcPts val="15"/>
                        </a:spcBef>
                      </a:pPr>
                      <a:r>
                        <a:rPr sz="1550" spc="25" dirty="0">
                          <a:solidFill>
                            <a:srgbClr val="08498A"/>
                          </a:solidFill>
                          <a:latin typeface="Arial"/>
                          <a:cs typeface="Arial"/>
                        </a:rPr>
                        <a:t>85</a:t>
                      </a:r>
                      <a:r>
                        <a:rPr sz="1550" spc="-65"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CCD0DA"/>
                    </a:solidFill>
                  </a:tcPr>
                </a:tc>
                <a:tc>
                  <a:txBody>
                    <a:bodyPr/>
                    <a:lstStyle/>
                    <a:p>
                      <a:pPr marL="6350" algn="ctr">
                        <a:lnSpc>
                          <a:spcPct val="100000"/>
                        </a:lnSpc>
                        <a:spcBef>
                          <a:spcPts val="15"/>
                        </a:spcBef>
                      </a:pPr>
                      <a:r>
                        <a:rPr sz="1550" spc="25" dirty="0">
                          <a:solidFill>
                            <a:srgbClr val="08498A"/>
                          </a:solidFill>
                          <a:latin typeface="Arial"/>
                          <a:cs typeface="Arial"/>
                        </a:rPr>
                        <a:t>10</a:t>
                      </a:r>
                      <a:r>
                        <a:rPr sz="1550" spc="-60"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CCD0DA"/>
                    </a:solidFill>
                  </a:tcPr>
                </a:tc>
                <a:tc>
                  <a:txBody>
                    <a:bodyPr/>
                    <a:lstStyle/>
                    <a:p>
                      <a:pPr marL="7620" algn="ctr">
                        <a:lnSpc>
                          <a:spcPct val="100000"/>
                        </a:lnSpc>
                        <a:spcBef>
                          <a:spcPts val="15"/>
                        </a:spcBef>
                      </a:pPr>
                      <a:r>
                        <a:rPr sz="1550" spc="15" dirty="0">
                          <a:solidFill>
                            <a:srgbClr val="08498A"/>
                          </a:solidFill>
                          <a:latin typeface="Arial"/>
                          <a:cs typeface="Arial"/>
                        </a:rPr>
                        <a:t>5</a:t>
                      </a:r>
                      <a:r>
                        <a:rPr sz="1550" spc="-60"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CCD0DA"/>
                    </a:solidFill>
                  </a:tcPr>
                </a:tc>
              </a:tr>
              <a:tr h="731519">
                <a:tc>
                  <a:txBody>
                    <a:bodyPr/>
                    <a:lstStyle/>
                    <a:p>
                      <a:pPr marL="79375">
                        <a:lnSpc>
                          <a:spcPct val="101000"/>
                        </a:lnSpc>
                        <a:tabLst>
                          <a:tab pos="928369" algn="l"/>
                          <a:tab pos="1414780" algn="l"/>
                          <a:tab pos="1710055" algn="l"/>
                          <a:tab pos="2377440" algn="l"/>
                          <a:tab pos="2825750" algn="l"/>
                        </a:tabLst>
                      </a:pPr>
                      <a:r>
                        <a:rPr sz="1550" b="1" dirty="0">
                          <a:solidFill>
                            <a:srgbClr val="F5F5F5"/>
                          </a:solidFill>
                          <a:latin typeface="Arial"/>
                          <a:cs typeface="Arial"/>
                        </a:rPr>
                        <a:t>P</a:t>
                      </a:r>
                      <a:r>
                        <a:rPr sz="1550" b="1" spc="-15" dirty="0">
                          <a:solidFill>
                            <a:srgbClr val="F5F5F5"/>
                          </a:solidFill>
                          <a:latin typeface="Arial"/>
                          <a:cs typeface="Arial"/>
                        </a:rPr>
                        <a:t>r</a:t>
                      </a:r>
                      <a:r>
                        <a:rPr sz="1550" b="1" spc="20" dirty="0">
                          <a:solidFill>
                            <a:srgbClr val="F5F5F5"/>
                          </a:solidFill>
                          <a:latin typeface="Arial"/>
                          <a:cs typeface="Arial"/>
                        </a:rPr>
                        <a:t>á</a:t>
                      </a:r>
                      <a:r>
                        <a:rPr sz="1550" b="1" spc="95" dirty="0">
                          <a:solidFill>
                            <a:srgbClr val="F5F5F5"/>
                          </a:solidFill>
                          <a:latin typeface="Arial"/>
                          <a:cs typeface="Arial"/>
                        </a:rPr>
                        <a:t>v</a:t>
                      </a:r>
                      <a:r>
                        <a:rPr sz="1550" b="1" spc="10" dirty="0">
                          <a:solidFill>
                            <a:srgbClr val="F5F5F5"/>
                          </a:solidFill>
                          <a:latin typeface="Arial"/>
                          <a:cs typeface="Arial"/>
                        </a:rPr>
                        <a:t>n</a:t>
                      </a:r>
                      <a:r>
                        <a:rPr sz="1550" b="1" spc="-65" dirty="0">
                          <a:solidFill>
                            <a:srgbClr val="F5F5F5"/>
                          </a:solidFill>
                          <a:latin typeface="Arial"/>
                          <a:cs typeface="Arial"/>
                        </a:rPr>
                        <a:t>i</a:t>
                      </a:r>
                      <a:r>
                        <a:rPr sz="1550" b="1" spc="20" dirty="0">
                          <a:solidFill>
                            <a:srgbClr val="F5F5F5"/>
                          </a:solidFill>
                          <a:latin typeface="Arial"/>
                          <a:cs typeface="Arial"/>
                        </a:rPr>
                        <a:t>ck</a:t>
                      </a:r>
                      <a:r>
                        <a:rPr sz="1550" b="1" dirty="0">
                          <a:solidFill>
                            <a:srgbClr val="F5F5F5"/>
                          </a:solidFill>
                          <a:latin typeface="Arial"/>
                          <a:cs typeface="Arial"/>
                        </a:rPr>
                        <a:t>é	</a:t>
                      </a:r>
                      <a:r>
                        <a:rPr sz="1550" b="1" spc="10" dirty="0">
                          <a:solidFill>
                            <a:srgbClr val="F5F5F5"/>
                          </a:solidFill>
                          <a:latin typeface="Arial"/>
                          <a:cs typeface="Arial"/>
                        </a:rPr>
                        <a:t>o</a:t>
                      </a:r>
                      <a:r>
                        <a:rPr sz="1550" b="1" spc="20" dirty="0">
                          <a:solidFill>
                            <a:srgbClr val="F5F5F5"/>
                          </a:solidFill>
                          <a:latin typeface="Arial"/>
                          <a:cs typeface="Arial"/>
                        </a:rPr>
                        <a:t>s</a:t>
                      </a:r>
                      <a:r>
                        <a:rPr sz="1550" b="1" spc="10" dirty="0">
                          <a:solidFill>
                            <a:srgbClr val="F5F5F5"/>
                          </a:solidFill>
                          <a:latin typeface="Arial"/>
                          <a:cs typeface="Arial"/>
                        </a:rPr>
                        <a:t>ob</a:t>
                      </a:r>
                      <a:r>
                        <a:rPr sz="1550" b="1" dirty="0">
                          <a:solidFill>
                            <a:srgbClr val="F5F5F5"/>
                          </a:solidFill>
                          <a:latin typeface="Arial"/>
                          <a:cs typeface="Arial"/>
                        </a:rPr>
                        <a:t>y	</a:t>
                      </a:r>
                      <a:r>
                        <a:rPr sz="1550" b="1" spc="95" dirty="0">
                          <a:solidFill>
                            <a:srgbClr val="F5F5F5"/>
                          </a:solidFill>
                          <a:latin typeface="Arial"/>
                          <a:cs typeface="Arial"/>
                        </a:rPr>
                        <a:t>v</a:t>
                      </a:r>
                      <a:r>
                        <a:rPr sz="1550" b="1" spc="-50" dirty="0">
                          <a:solidFill>
                            <a:srgbClr val="F5F5F5"/>
                          </a:solidFill>
                          <a:latin typeface="Arial"/>
                          <a:cs typeface="Arial"/>
                        </a:rPr>
                        <a:t>y</a:t>
                      </a:r>
                      <a:r>
                        <a:rPr sz="1550" b="1" spc="20" dirty="0">
                          <a:solidFill>
                            <a:srgbClr val="F5F5F5"/>
                          </a:solidFill>
                          <a:latin typeface="Arial"/>
                          <a:cs typeface="Arial"/>
                        </a:rPr>
                        <a:t>k</a:t>
                      </a:r>
                      <a:r>
                        <a:rPr sz="1550" b="1" spc="10" dirty="0">
                          <a:solidFill>
                            <a:srgbClr val="F5F5F5"/>
                          </a:solidFill>
                          <a:latin typeface="Arial"/>
                          <a:cs typeface="Arial"/>
                        </a:rPr>
                        <a:t>on</a:t>
                      </a:r>
                      <a:r>
                        <a:rPr sz="1550" b="1" spc="-50" dirty="0">
                          <a:solidFill>
                            <a:srgbClr val="F5F5F5"/>
                          </a:solidFill>
                          <a:latin typeface="Arial"/>
                          <a:cs typeface="Arial"/>
                        </a:rPr>
                        <a:t>á</a:t>
                      </a:r>
                      <a:r>
                        <a:rPr sz="1550" b="1" spc="95" dirty="0">
                          <a:solidFill>
                            <a:srgbClr val="F5F5F5"/>
                          </a:solidFill>
                          <a:latin typeface="Arial"/>
                          <a:cs typeface="Arial"/>
                        </a:rPr>
                        <a:t>v</a:t>
                      </a:r>
                      <a:r>
                        <a:rPr sz="1550" b="1" spc="20" dirty="0">
                          <a:solidFill>
                            <a:srgbClr val="F5F5F5"/>
                          </a:solidFill>
                          <a:latin typeface="Arial"/>
                          <a:cs typeface="Arial"/>
                        </a:rPr>
                        <a:t>a</a:t>
                      </a:r>
                      <a:r>
                        <a:rPr sz="1550" b="1" spc="-65" dirty="0">
                          <a:solidFill>
                            <a:srgbClr val="F5F5F5"/>
                          </a:solidFill>
                          <a:latin typeface="Arial"/>
                          <a:cs typeface="Arial"/>
                        </a:rPr>
                        <a:t>jí</a:t>
                      </a:r>
                      <a:r>
                        <a:rPr sz="1550" b="1" spc="95" dirty="0">
                          <a:solidFill>
                            <a:srgbClr val="F5F5F5"/>
                          </a:solidFill>
                          <a:latin typeface="Arial"/>
                          <a:cs typeface="Arial"/>
                        </a:rPr>
                        <a:t>c</a:t>
                      </a:r>
                      <a:r>
                        <a:rPr sz="1550" b="1" dirty="0">
                          <a:solidFill>
                            <a:srgbClr val="F5F5F5"/>
                          </a:solidFill>
                          <a:latin typeface="Arial"/>
                          <a:cs typeface="Arial"/>
                        </a:rPr>
                        <a:t>í  </a:t>
                      </a:r>
                      <a:r>
                        <a:rPr sz="1550" b="1" spc="20" dirty="0">
                          <a:solidFill>
                            <a:srgbClr val="F5F5F5"/>
                          </a:solidFill>
                          <a:latin typeface="Arial"/>
                          <a:cs typeface="Arial"/>
                        </a:rPr>
                        <a:t>č</a:t>
                      </a:r>
                      <a:r>
                        <a:rPr sz="1550" b="1" spc="-65" dirty="0">
                          <a:solidFill>
                            <a:srgbClr val="F5F5F5"/>
                          </a:solidFill>
                          <a:latin typeface="Arial"/>
                          <a:cs typeface="Arial"/>
                        </a:rPr>
                        <a:t>i</a:t>
                      </a:r>
                      <a:r>
                        <a:rPr sz="1550" b="1" spc="10" dirty="0">
                          <a:solidFill>
                            <a:srgbClr val="F5F5F5"/>
                          </a:solidFill>
                          <a:latin typeface="Arial"/>
                          <a:cs typeface="Arial"/>
                        </a:rPr>
                        <a:t>nno</a:t>
                      </a:r>
                      <a:r>
                        <a:rPr sz="1550" b="1" spc="20" dirty="0">
                          <a:solidFill>
                            <a:srgbClr val="F5F5F5"/>
                          </a:solidFill>
                          <a:latin typeface="Arial"/>
                          <a:cs typeface="Arial"/>
                        </a:rPr>
                        <a:t>s</a:t>
                      </a:r>
                      <a:r>
                        <a:rPr sz="1550" b="1" dirty="0">
                          <a:solidFill>
                            <a:srgbClr val="F5F5F5"/>
                          </a:solidFill>
                          <a:latin typeface="Arial"/>
                          <a:cs typeface="Arial"/>
                        </a:rPr>
                        <a:t>t	</a:t>
                      </a:r>
                      <a:r>
                        <a:rPr sz="1550" b="1" spc="20" dirty="0">
                          <a:solidFill>
                            <a:srgbClr val="F5F5F5"/>
                          </a:solidFill>
                          <a:latin typeface="Arial"/>
                          <a:cs typeface="Arial"/>
                        </a:rPr>
                        <a:t>šk</a:t>
                      </a:r>
                      <a:r>
                        <a:rPr sz="1550" b="1" spc="10" dirty="0">
                          <a:solidFill>
                            <a:srgbClr val="F5F5F5"/>
                          </a:solidFill>
                          <a:latin typeface="Arial"/>
                          <a:cs typeface="Arial"/>
                        </a:rPr>
                        <a:t>o</a:t>
                      </a:r>
                      <a:r>
                        <a:rPr sz="1550" b="1" dirty="0">
                          <a:solidFill>
                            <a:srgbClr val="F5F5F5"/>
                          </a:solidFill>
                          <a:latin typeface="Arial"/>
                          <a:cs typeface="Arial"/>
                        </a:rPr>
                        <a:t>l </a:t>
                      </a:r>
                      <a:r>
                        <a:rPr sz="1550" b="1" spc="125" dirty="0">
                          <a:solidFill>
                            <a:srgbClr val="F5F5F5"/>
                          </a:solidFill>
                          <a:latin typeface="Arial"/>
                          <a:cs typeface="Arial"/>
                        </a:rPr>
                        <a:t> </a:t>
                      </a:r>
                      <a:r>
                        <a:rPr sz="1550" b="1" dirty="0">
                          <a:solidFill>
                            <a:srgbClr val="F5F5F5"/>
                          </a:solidFill>
                          <a:latin typeface="Arial"/>
                          <a:cs typeface="Arial"/>
                        </a:rPr>
                        <a:t>a	</a:t>
                      </a:r>
                      <a:r>
                        <a:rPr sz="1550" b="1" spc="20" dirty="0">
                          <a:solidFill>
                            <a:srgbClr val="F5F5F5"/>
                          </a:solidFill>
                          <a:latin typeface="Arial"/>
                          <a:cs typeface="Arial"/>
                        </a:rPr>
                        <a:t>šk</a:t>
                      </a:r>
                      <a:r>
                        <a:rPr sz="1550" b="1" spc="85" dirty="0">
                          <a:solidFill>
                            <a:srgbClr val="F5F5F5"/>
                          </a:solidFill>
                          <a:latin typeface="Arial"/>
                          <a:cs typeface="Arial"/>
                        </a:rPr>
                        <a:t>o</a:t>
                      </a:r>
                      <a:r>
                        <a:rPr sz="1550" b="1" spc="-65" dirty="0">
                          <a:solidFill>
                            <a:srgbClr val="F5F5F5"/>
                          </a:solidFill>
                          <a:latin typeface="Arial"/>
                          <a:cs typeface="Arial"/>
                        </a:rPr>
                        <a:t>l</a:t>
                      </a:r>
                      <a:r>
                        <a:rPr sz="1550" b="1" spc="20" dirty="0">
                          <a:solidFill>
                            <a:srgbClr val="F5F5F5"/>
                          </a:solidFill>
                          <a:latin typeface="Arial"/>
                          <a:cs typeface="Arial"/>
                        </a:rPr>
                        <a:t>sk</a:t>
                      </a:r>
                      <a:r>
                        <a:rPr sz="1550" b="1" spc="-50" dirty="0">
                          <a:solidFill>
                            <a:srgbClr val="F5F5F5"/>
                          </a:solidFill>
                          <a:latin typeface="Arial"/>
                          <a:cs typeface="Arial"/>
                        </a:rPr>
                        <a:t>ý</a:t>
                      </a:r>
                      <a:r>
                        <a:rPr sz="1550" b="1" spc="20" dirty="0">
                          <a:solidFill>
                            <a:srgbClr val="F5F5F5"/>
                          </a:solidFill>
                          <a:latin typeface="Arial"/>
                          <a:cs typeface="Arial"/>
                        </a:rPr>
                        <a:t>c</a:t>
                      </a:r>
                      <a:r>
                        <a:rPr sz="1550" b="1" dirty="0">
                          <a:solidFill>
                            <a:srgbClr val="F5F5F5"/>
                          </a:solidFill>
                          <a:latin typeface="Arial"/>
                          <a:cs typeface="Arial"/>
                        </a:rPr>
                        <a:t>h	</a:t>
                      </a:r>
                      <a:r>
                        <a:rPr sz="1550" b="1" spc="35" dirty="0">
                          <a:solidFill>
                            <a:srgbClr val="F5F5F5"/>
                          </a:solidFill>
                          <a:latin typeface="Arial"/>
                          <a:cs typeface="Arial"/>
                        </a:rPr>
                        <a:t>z</a:t>
                      </a:r>
                      <a:r>
                        <a:rPr sz="1550" b="1" spc="20" dirty="0">
                          <a:solidFill>
                            <a:srgbClr val="F5F5F5"/>
                          </a:solidFill>
                          <a:latin typeface="Arial"/>
                          <a:cs typeface="Arial"/>
                        </a:rPr>
                        <a:t>a</a:t>
                      </a:r>
                      <a:r>
                        <a:rPr sz="1550" b="1" spc="60" dirty="0">
                          <a:solidFill>
                            <a:srgbClr val="F5F5F5"/>
                          </a:solidFill>
                          <a:latin typeface="Arial"/>
                          <a:cs typeface="Arial"/>
                        </a:rPr>
                        <a:t>ř</a:t>
                      </a:r>
                      <a:r>
                        <a:rPr sz="1550" b="1" spc="-65" dirty="0">
                          <a:solidFill>
                            <a:srgbClr val="F5F5F5"/>
                          </a:solidFill>
                          <a:latin typeface="Arial"/>
                          <a:cs typeface="Arial"/>
                        </a:rPr>
                        <a:t>í</a:t>
                      </a:r>
                      <a:r>
                        <a:rPr sz="1550" b="1" spc="35" dirty="0">
                          <a:solidFill>
                            <a:srgbClr val="F5F5F5"/>
                          </a:solidFill>
                          <a:latin typeface="Arial"/>
                          <a:cs typeface="Arial"/>
                        </a:rPr>
                        <a:t>z</a:t>
                      </a:r>
                      <a:r>
                        <a:rPr sz="1550" b="1" spc="20" dirty="0">
                          <a:solidFill>
                            <a:srgbClr val="F5F5F5"/>
                          </a:solidFill>
                          <a:latin typeface="Arial"/>
                          <a:cs typeface="Arial"/>
                        </a:rPr>
                        <a:t>e</a:t>
                      </a:r>
                      <a:r>
                        <a:rPr sz="1550" b="1" spc="85" dirty="0">
                          <a:solidFill>
                            <a:srgbClr val="F5F5F5"/>
                          </a:solidFill>
                          <a:latin typeface="Arial"/>
                          <a:cs typeface="Arial"/>
                        </a:rPr>
                        <a:t>n</a:t>
                      </a:r>
                      <a:r>
                        <a:rPr sz="1550" b="1" dirty="0">
                          <a:solidFill>
                            <a:srgbClr val="F5F5F5"/>
                          </a:solidFill>
                          <a:latin typeface="Arial"/>
                          <a:cs typeface="Arial"/>
                        </a:rPr>
                        <a:t>í</a:t>
                      </a:r>
                      <a:endParaRPr sz="1550" dirty="0">
                        <a:latin typeface="Arial"/>
                        <a:cs typeface="Arial"/>
                      </a:endParaRPr>
                    </a:p>
                    <a:p>
                      <a:pPr marL="79375">
                        <a:lnSpc>
                          <a:spcPct val="100000"/>
                        </a:lnSpc>
                        <a:spcBef>
                          <a:spcPts val="90"/>
                        </a:spcBef>
                      </a:pPr>
                      <a:r>
                        <a:rPr sz="1550" b="1" spc="30" dirty="0">
                          <a:solidFill>
                            <a:srgbClr val="F5F5F5"/>
                          </a:solidFill>
                          <a:latin typeface="Arial"/>
                          <a:cs typeface="Arial"/>
                        </a:rPr>
                        <a:t>zapsané </a:t>
                      </a:r>
                      <a:r>
                        <a:rPr sz="1550" b="1" spc="65" dirty="0">
                          <a:solidFill>
                            <a:srgbClr val="F5F5F5"/>
                          </a:solidFill>
                          <a:latin typeface="Arial"/>
                          <a:cs typeface="Arial"/>
                        </a:rPr>
                        <a:t>ve </a:t>
                      </a:r>
                      <a:r>
                        <a:rPr sz="1550" b="1" spc="20" dirty="0">
                          <a:solidFill>
                            <a:srgbClr val="F5F5F5"/>
                          </a:solidFill>
                          <a:latin typeface="Arial"/>
                          <a:cs typeface="Arial"/>
                        </a:rPr>
                        <a:t>školském</a:t>
                      </a:r>
                      <a:r>
                        <a:rPr sz="1550" b="1" spc="-200" dirty="0">
                          <a:solidFill>
                            <a:srgbClr val="F5F5F5"/>
                          </a:solidFill>
                          <a:latin typeface="Arial"/>
                          <a:cs typeface="Arial"/>
                        </a:rPr>
                        <a:t> </a:t>
                      </a:r>
                      <a:r>
                        <a:rPr sz="1550" b="1" dirty="0">
                          <a:solidFill>
                            <a:srgbClr val="F5F5F5"/>
                          </a:solidFill>
                          <a:latin typeface="Arial"/>
                          <a:cs typeface="Arial"/>
                        </a:rPr>
                        <a:t>rejstříku</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112395">
                        <a:lnSpc>
                          <a:spcPct val="100000"/>
                        </a:lnSpc>
                        <a:spcBef>
                          <a:spcPts val="20"/>
                        </a:spcBef>
                      </a:pPr>
                      <a:r>
                        <a:rPr sz="1550" spc="25" dirty="0">
                          <a:solidFill>
                            <a:srgbClr val="08498A"/>
                          </a:solidFill>
                          <a:latin typeface="Arial"/>
                          <a:cs typeface="Arial"/>
                        </a:rPr>
                        <a:t>85</a:t>
                      </a:r>
                      <a:r>
                        <a:rPr sz="1550" spc="-65" dirty="0">
                          <a:solidFill>
                            <a:srgbClr val="08498A"/>
                          </a:solidFill>
                          <a:latin typeface="Arial"/>
                          <a:cs typeface="Arial"/>
                        </a:rPr>
                        <a:t> </a:t>
                      </a:r>
                      <a:r>
                        <a:rPr sz="1550" spc="20" dirty="0">
                          <a:solidFill>
                            <a:srgbClr val="08498A"/>
                          </a:solidFill>
                          <a:latin typeface="Arial"/>
                          <a:cs typeface="Arial"/>
                        </a:rPr>
                        <a:t>%</a:t>
                      </a:r>
                      <a:endParaRPr sz="155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cap="flat" cmpd="sng" algn="ctr">
                      <a:solidFill>
                        <a:srgbClr val="F5F5F5"/>
                      </a:solidFill>
                      <a:prstDash val="solid"/>
                      <a:round/>
                      <a:headEnd type="none" w="med" len="med"/>
                      <a:tailEnd type="none" w="med" len="med"/>
                    </a:lnB>
                    <a:solidFill>
                      <a:srgbClr val="E7E9ED"/>
                    </a:solidFill>
                  </a:tcPr>
                </a:tc>
                <a:tc>
                  <a:txBody>
                    <a:bodyPr/>
                    <a:lstStyle/>
                    <a:p>
                      <a:pPr marL="6350" algn="ctr">
                        <a:lnSpc>
                          <a:spcPct val="100000"/>
                        </a:lnSpc>
                        <a:spcBef>
                          <a:spcPts val="20"/>
                        </a:spcBef>
                      </a:pPr>
                      <a:r>
                        <a:rPr sz="1550" spc="25" dirty="0">
                          <a:solidFill>
                            <a:srgbClr val="08498A"/>
                          </a:solidFill>
                          <a:latin typeface="Arial"/>
                          <a:cs typeface="Arial"/>
                        </a:rPr>
                        <a:t>10</a:t>
                      </a:r>
                      <a:r>
                        <a:rPr sz="1550" spc="-60"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cap="flat" cmpd="sng" algn="ctr">
                      <a:solidFill>
                        <a:srgbClr val="F5F5F5"/>
                      </a:solidFill>
                      <a:prstDash val="solid"/>
                      <a:round/>
                      <a:headEnd type="none" w="med" len="med"/>
                      <a:tailEnd type="none" w="med" len="med"/>
                    </a:lnB>
                    <a:solidFill>
                      <a:srgbClr val="E7E9ED"/>
                    </a:solidFill>
                  </a:tcPr>
                </a:tc>
                <a:tc>
                  <a:txBody>
                    <a:bodyPr/>
                    <a:lstStyle/>
                    <a:p>
                      <a:pPr marL="7620" algn="ctr">
                        <a:lnSpc>
                          <a:spcPct val="100000"/>
                        </a:lnSpc>
                        <a:spcBef>
                          <a:spcPts val="20"/>
                        </a:spcBef>
                      </a:pPr>
                      <a:r>
                        <a:rPr sz="1550" spc="15" dirty="0">
                          <a:solidFill>
                            <a:srgbClr val="08498A"/>
                          </a:solidFill>
                          <a:latin typeface="Arial"/>
                          <a:cs typeface="Arial"/>
                        </a:rPr>
                        <a:t>5</a:t>
                      </a:r>
                      <a:r>
                        <a:rPr sz="1550" spc="-60"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cap="flat" cmpd="sng" algn="ctr">
                      <a:solidFill>
                        <a:srgbClr val="F5F5F5"/>
                      </a:solidFill>
                      <a:prstDash val="solid"/>
                      <a:round/>
                      <a:headEnd type="none" w="med" len="med"/>
                      <a:tailEnd type="none" w="med" len="med"/>
                    </a:lnB>
                    <a:solidFill>
                      <a:srgbClr val="E7E9ED"/>
                    </a:solidFill>
                  </a:tcPr>
                </a:tc>
              </a:tr>
              <a:tr h="731519">
                <a:tc>
                  <a:txBody>
                    <a:bodyPr/>
                    <a:lstStyle/>
                    <a:p>
                      <a:pPr marL="79375">
                        <a:lnSpc>
                          <a:spcPct val="101000"/>
                        </a:lnSpc>
                        <a:tabLst>
                          <a:tab pos="928369" algn="l"/>
                          <a:tab pos="1414780" algn="l"/>
                          <a:tab pos="1710055" algn="l"/>
                          <a:tab pos="2377440" algn="l"/>
                          <a:tab pos="2825750" algn="l"/>
                        </a:tabLst>
                      </a:pPr>
                      <a:r>
                        <a:rPr lang="cs-CZ" sz="1550" b="1" dirty="0" smtClean="0">
                          <a:solidFill>
                            <a:srgbClr val="F5F5F5"/>
                          </a:solidFill>
                          <a:latin typeface="+mn-lt"/>
                          <a:cs typeface="Arial"/>
                        </a:rPr>
                        <a:t>Obce a jimi zřizované příspěvkové organizace, dobrovolné svazky obcí</a:t>
                      </a:r>
                      <a:endParaRPr lang="cs-CZ" sz="1550" dirty="0" smtClean="0">
                        <a:latin typeface="+mn-lt"/>
                        <a:cs typeface="Arial"/>
                      </a:endParaRPr>
                    </a:p>
                    <a:p>
                      <a:pPr marL="79375">
                        <a:lnSpc>
                          <a:spcPct val="100000"/>
                        </a:lnSpc>
                        <a:spcBef>
                          <a:spcPts val="90"/>
                        </a:spcBef>
                      </a:pPr>
                      <a:endParaRPr sz="1550" dirty="0">
                        <a:latin typeface="Arial"/>
                        <a:cs typeface="Arial"/>
                      </a:endParaRPr>
                    </a:p>
                  </a:txBody>
                  <a:tcPr marL="0" marR="0" marT="0" marB="0">
                    <a:lnL w="12700">
                      <a:solidFill>
                        <a:srgbClr val="F5F5F5"/>
                      </a:solidFill>
                      <a:prstDash val="solid"/>
                    </a:lnL>
                    <a:lnR w="12700" cap="flat" cmpd="sng" algn="ctr">
                      <a:solidFill>
                        <a:srgbClr val="F5F5F5"/>
                      </a:solidFill>
                      <a:prstDash val="solid"/>
                      <a:round/>
                      <a:headEnd type="none" w="med" len="med"/>
                      <a:tailEnd type="none" w="med" len="med"/>
                    </a:lnR>
                    <a:lnT w="12700" cap="flat" cmpd="sng" algn="ctr">
                      <a:solidFill>
                        <a:srgbClr val="F5F5F5"/>
                      </a:solidFill>
                      <a:prstDash val="solid"/>
                      <a:round/>
                      <a:headEnd type="none" w="med" len="med"/>
                      <a:tailEnd type="none" w="med" len="med"/>
                    </a:lnT>
                    <a:lnB w="12700">
                      <a:solidFill>
                        <a:srgbClr val="F5F5F5"/>
                      </a:solidFill>
                      <a:prstDash val="solid"/>
                    </a:lnB>
                    <a:solidFill>
                      <a:srgbClr val="08498A"/>
                    </a:solidFill>
                  </a:tcPr>
                </a:tc>
                <a:tc>
                  <a:txBody>
                    <a:bodyPr/>
                    <a:lstStyle/>
                    <a:p>
                      <a:pPr marL="112395">
                        <a:lnSpc>
                          <a:spcPct val="100000"/>
                        </a:lnSpc>
                        <a:spcBef>
                          <a:spcPts val="25"/>
                        </a:spcBef>
                      </a:pPr>
                      <a:r>
                        <a:rPr sz="1550" spc="25" dirty="0">
                          <a:solidFill>
                            <a:srgbClr val="08498A"/>
                          </a:solidFill>
                          <a:latin typeface="Arial"/>
                          <a:cs typeface="Arial"/>
                        </a:rPr>
                        <a:t>85</a:t>
                      </a:r>
                      <a:r>
                        <a:rPr sz="1550" spc="-65"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cap="flat" cmpd="sng" algn="ctr">
                      <a:solidFill>
                        <a:srgbClr val="F5F5F5"/>
                      </a:solidFill>
                      <a:prstDash val="solid"/>
                      <a:round/>
                      <a:headEnd type="none" w="med" len="med"/>
                      <a:tailEnd type="none" w="med" len="med"/>
                    </a:lnL>
                    <a:lnR w="12700" cap="flat" cmpd="sng" algn="ctr">
                      <a:solidFill>
                        <a:srgbClr val="F5F5F5"/>
                      </a:solidFill>
                      <a:prstDash val="solid"/>
                      <a:round/>
                      <a:headEnd type="none" w="med" len="med"/>
                      <a:tailEnd type="none" w="med" len="med"/>
                    </a:lnR>
                    <a:lnT w="12700" cap="flat" cmpd="sng" algn="ctr">
                      <a:solidFill>
                        <a:srgbClr val="F5F5F5"/>
                      </a:solidFill>
                      <a:prstDash val="solid"/>
                      <a:round/>
                      <a:headEnd type="none" w="med" len="med"/>
                      <a:tailEnd type="none" w="med" len="med"/>
                    </a:lnT>
                    <a:lnB w="12700">
                      <a:solidFill>
                        <a:srgbClr val="F5F5F5"/>
                      </a:solidFill>
                      <a:prstDash val="solid"/>
                    </a:lnB>
                    <a:solidFill>
                      <a:srgbClr val="E7E9ED"/>
                    </a:solidFill>
                  </a:tcPr>
                </a:tc>
                <a:tc>
                  <a:txBody>
                    <a:bodyPr/>
                    <a:lstStyle/>
                    <a:p>
                      <a:pPr marL="5715" algn="ctr">
                        <a:lnSpc>
                          <a:spcPct val="100000"/>
                        </a:lnSpc>
                        <a:spcBef>
                          <a:spcPts val="25"/>
                        </a:spcBef>
                      </a:pPr>
                      <a:r>
                        <a:rPr sz="1550" spc="15" dirty="0">
                          <a:solidFill>
                            <a:srgbClr val="08498A"/>
                          </a:solidFill>
                          <a:latin typeface="Arial"/>
                          <a:cs typeface="Arial"/>
                        </a:rPr>
                        <a:t>0</a:t>
                      </a:r>
                      <a:r>
                        <a:rPr sz="1550" spc="-65"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cap="flat" cmpd="sng" algn="ctr">
                      <a:solidFill>
                        <a:srgbClr val="F5F5F5"/>
                      </a:solidFill>
                      <a:prstDash val="solid"/>
                      <a:round/>
                      <a:headEnd type="none" w="med" len="med"/>
                      <a:tailEnd type="none" w="med" len="med"/>
                    </a:lnL>
                    <a:lnR w="12700" cap="flat" cmpd="sng" algn="ctr">
                      <a:solidFill>
                        <a:srgbClr val="F5F5F5"/>
                      </a:solidFill>
                      <a:prstDash val="solid"/>
                      <a:round/>
                      <a:headEnd type="none" w="med" len="med"/>
                      <a:tailEnd type="none" w="med" len="med"/>
                    </a:lnR>
                    <a:lnT w="12700" cap="flat" cmpd="sng" algn="ctr">
                      <a:solidFill>
                        <a:srgbClr val="F5F5F5"/>
                      </a:solidFill>
                      <a:prstDash val="solid"/>
                      <a:round/>
                      <a:headEnd type="none" w="med" len="med"/>
                      <a:tailEnd type="none" w="med" len="med"/>
                    </a:lnT>
                    <a:lnB w="12700">
                      <a:solidFill>
                        <a:srgbClr val="F5F5F5"/>
                      </a:solidFill>
                      <a:prstDash val="solid"/>
                    </a:lnB>
                    <a:solidFill>
                      <a:srgbClr val="E7E9ED"/>
                    </a:solidFill>
                  </a:tcPr>
                </a:tc>
                <a:tc>
                  <a:txBody>
                    <a:bodyPr/>
                    <a:lstStyle/>
                    <a:p>
                      <a:pPr marL="7620" algn="ctr">
                        <a:lnSpc>
                          <a:spcPct val="100000"/>
                        </a:lnSpc>
                        <a:spcBef>
                          <a:spcPts val="25"/>
                        </a:spcBef>
                      </a:pPr>
                      <a:r>
                        <a:rPr sz="1550" spc="25" dirty="0">
                          <a:solidFill>
                            <a:srgbClr val="08498A"/>
                          </a:solidFill>
                          <a:latin typeface="Arial"/>
                          <a:cs typeface="Arial"/>
                        </a:rPr>
                        <a:t>15</a:t>
                      </a:r>
                      <a:r>
                        <a:rPr sz="1550" spc="-60"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cap="flat" cmpd="sng" algn="ctr">
                      <a:solidFill>
                        <a:srgbClr val="F5F5F5"/>
                      </a:solidFill>
                      <a:prstDash val="solid"/>
                      <a:round/>
                      <a:headEnd type="none" w="med" len="med"/>
                      <a:tailEnd type="none" w="med" len="med"/>
                    </a:lnL>
                    <a:lnR w="12700">
                      <a:solidFill>
                        <a:srgbClr val="F5F5F5"/>
                      </a:solidFill>
                      <a:prstDash val="solid"/>
                    </a:lnR>
                    <a:lnT w="12700" cap="flat" cmpd="sng" algn="ctr">
                      <a:solidFill>
                        <a:srgbClr val="F5F5F5"/>
                      </a:solidFill>
                      <a:prstDash val="solid"/>
                      <a:round/>
                      <a:headEnd type="none" w="med" len="med"/>
                      <a:tailEnd type="none" w="med" len="med"/>
                    </a:lnT>
                    <a:lnB w="12700">
                      <a:solidFill>
                        <a:srgbClr val="F5F5F5"/>
                      </a:solidFill>
                      <a:prstDash val="solid"/>
                    </a:lnB>
                    <a:solidFill>
                      <a:srgbClr val="E7E9ED"/>
                    </a:solidFill>
                  </a:tcPr>
                </a:tc>
              </a:tr>
              <a:tr h="1658137">
                <a:tc>
                  <a:txBody>
                    <a:bodyPr/>
                    <a:lstStyle/>
                    <a:p>
                      <a:pPr marL="79375" marR="635">
                        <a:lnSpc>
                          <a:spcPct val="100899"/>
                        </a:lnSpc>
                        <a:spcBef>
                          <a:spcPts val="10"/>
                        </a:spcBef>
                        <a:tabLst>
                          <a:tab pos="956944" algn="l"/>
                          <a:tab pos="1967864" algn="l"/>
                          <a:tab pos="3321685" algn="l"/>
                        </a:tabLst>
                      </a:pPr>
                      <a:r>
                        <a:rPr sz="1550" b="1" spc="-30" dirty="0">
                          <a:solidFill>
                            <a:srgbClr val="F5F5F5"/>
                          </a:solidFill>
                          <a:latin typeface="Arial"/>
                          <a:cs typeface="Arial"/>
                        </a:rPr>
                        <a:t>O</a:t>
                      </a:r>
                      <a:r>
                        <a:rPr sz="1550" b="1" spc="20" dirty="0">
                          <a:solidFill>
                            <a:srgbClr val="F5F5F5"/>
                          </a:solidFill>
                          <a:latin typeface="Arial"/>
                          <a:cs typeface="Arial"/>
                        </a:rPr>
                        <a:t>s</a:t>
                      </a:r>
                      <a:r>
                        <a:rPr sz="1550" b="1" dirty="0">
                          <a:solidFill>
                            <a:srgbClr val="F5F5F5"/>
                          </a:solidFill>
                          <a:latin typeface="Arial"/>
                          <a:cs typeface="Arial"/>
                        </a:rPr>
                        <a:t>t</a:t>
                      </a:r>
                      <a:r>
                        <a:rPr sz="1550" b="1" spc="20" dirty="0">
                          <a:solidFill>
                            <a:srgbClr val="F5F5F5"/>
                          </a:solidFill>
                          <a:latin typeface="Arial"/>
                          <a:cs typeface="Arial"/>
                        </a:rPr>
                        <a:t>a</a:t>
                      </a:r>
                      <a:r>
                        <a:rPr sz="1550" b="1" dirty="0">
                          <a:solidFill>
                            <a:srgbClr val="F5F5F5"/>
                          </a:solidFill>
                          <a:latin typeface="Arial"/>
                          <a:cs typeface="Arial"/>
                        </a:rPr>
                        <a:t>t</a:t>
                      </a:r>
                      <a:r>
                        <a:rPr sz="1550" b="1" spc="85" dirty="0">
                          <a:solidFill>
                            <a:srgbClr val="F5F5F5"/>
                          </a:solidFill>
                          <a:latin typeface="Arial"/>
                          <a:cs typeface="Arial"/>
                        </a:rPr>
                        <a:t>n</a:t>
                      </a:r>
                      <a:r>
                        <a:rPr sz="1550" b="1" dirty="0">
                          <a:solidFill>
                            <a:srgbClr val="F5F5F5"/>
                          </a:solidFill>
                          <a:latin typeface="Arial"/>
                          <a:cs typeface="Arial"/>
                        </a:rPr>
                        <a:t>í	</a:t>
                      </a:r>
                      <a:r>
                        <a:rPr sz="1550" b="1" spc="20" dirty="0">
                          <a:solidFill>
                            <a:srgbClr val="F5F5F5"/>
                          </a:solidFill>
                          <a:latin typeface="Arial"/>
                          <a:cs typeface="Arial"/>
                        </a:rPr>
                        <a:t>s</a:t>
                      </a:r>
                      <a:r>
                        <a:rPr sz="1550" b="1" spc="10" dirty="0">
                          <a:solidFill>
                            <a:srgbClr val="F5F5F5"/>
                          </a:solidFill>
                          <a:latin typeface="Arial"/>
                          <a:cs typeface="Arial"/>
                        </a:rPr>
                        <a:t>u</a:t>
                      </a:r>
                      <a:r>
                        <a:rPr sz="1550" b="1" spc="85" dirty="0">
                          <a:solidFill>
                            <a:srgbClr val="F5F5F5"/>
                          </a:solidFill>
                          <a:latin typeface="Arial"/>
                          <a:cs typeface="Arial"/>
                        </a:rPr>
                        <a:t>b</a:t>
                      </a:r>
                      <a:r>
                        <a:rPr sz="1550" b="1" spc="-65" dirty="0">
                          <a:solidFill>
                            <a:srgbClr val="F5F5F5"/>
                          </a:solidFill>
                          <a:latin typeface="Arial"/>
                          <a:cs typeface="Arial"/>
                        </a:rPr>
                        <a:t>j</a:t>
                      </a:r>
                      <a:r>
                        <a:rPr sz="1550" b="1" spc="20" dirty="0">
                          <a:solidFill>
                            <a:srgbClr val="F5F5F5"/>
                          </a:solidFill>
                          <a:latin typeface="Arial"/>
                          <a:cs typeface="Arial"/>
                        </a:rPr>
                        <a:t>ek</a:t>
                      </a:r>
                      <a:r>
                        <a:rPr sz="1550" b="1" spc="70" dirty="0">
                          <a:solidFill>
                            <a:srgbClr val="F5F5F5"/>
                          </a:solidFill>
                          <a:latin typeface="Arial"/>
                          <a:cs typeface="Arial"/>
                        </a:rPr>
                        <a:t>t</a:t>
                      </a:r>
                      <a:r>
                        <a:rPr sz="1550" b="1" dirty="0">
                          <a:solidFill>
                            <a:srgbClr val="F5F5F5"/>
                          </a:solidFill>
                          <a:latin typeface="Arial"/>
                          <a:cs typeface="Arial"/>
                        </a:rPr>
                        <a:t>y	</a:t>
                      </a:r>
                      <a:r>
                        <a:rPr sz="1550" b="1" spc="10" dirty="0">
                          <a:solidFill>
                            <a:srgbClr val="F5F5F5"/>
                          </a:solidFill>
                          <a:latin typeface="Arial"/>
                          <a:cs typeface="Arial"/>
                        </a:rPr>
                        <a:t>n</a:t>
                      </a:r>
                      <a:r>
                        <a:rPr sz="1550" b="1" spc="20" dirty="0">
                          <a:solidFill>
                            <a:srgbClr val="F5F5F5"/>
                          </a:solidFill>
                          <a:latin typeface="Arial"/>
                          <a:cs typeface="Arial"/>
                        </a:rPr>
                        <a:t>e</a:t>
                      </a:r>
                      <a:r>
                        <a:rPr sz="1550" b="1" spc="10" dirty="0">
                          <a:solidFill>
                            <a:srgbClr val="F5F5F5"/>
                          </a:solidFill>
                          <a:latin typeface="Arial"/>
                          <a:cs typeface="Arial"/>
                        </a:rPr>
                        <a:t>ob</a:t>
                      </a:r>
                      <a:r>
                        <a:rPr sz="1550" b="1" spc="20" dirty="0">
                          <a:solidFill>
                            <a:srgbClr val="F5F5F5"/>
                          </a:solidFill>
                          <a:latin typeface="Arial"/>
                          <a:cs typeface="Arial"/>
                        </a:rPr>
                        <a:t>sa</a:t>
                      </a:r>
                      <a:r>
                        <a:rPr sz="1550" b="1" spc="35" dirty="0">
                          <a:solidFill>
                            <a:srgbClr val="F5F5F5"/>
                          </a:solidFill>
                          <a:latin typeface="Arial"/>
                          <a:cs typeface="Arial"/>
                        </a:rPr>
                        <a:t>ž</a:t>
                      </a:r>
                      <a:r>
                        <a:rPr sz="1550" b="1" spc="20" dirty="0">
                          <a:solidFill>
                            <a:srgbClr val="F5F5F5"/>
                          </a:solidFill>
                          <a:latin typeface="Arial"/>
                          <a:cs typeface="Arial"/>
                        </a:rPr>
                        <a:t>e</a:t>
                      </a:r>
                      <a:r>
                        <a:rPr sz="1550" b="1" spc="10" dirty="0">
                          <a:solidFill>
                            <a:srgbClr val="F5F5F5"/>
                          </a:solidFill>
                          <a:latin typeface="Arial"/>
                          <a:cs typeface="Arial"/>
                        </a:rPr>
                        <a:t>n</a:t>
                      </a:r>
                      <a:r>
                        <a:rPr sz="1550" b="1" dirty="0">
                          <a:solidFill>
                            <a:srgbClr val="F5F5F5"/>
                          </a:solidFill>
                          <a:latin typeface="Arial"/>
                          <a:cs typeface="Arial"/>
                        </a:rPr>
                        <a:t>é	</a:t>
                      </a:r>
                      <a:r>
                        <a:rPr sz="1550" b="1" spc="100" dirty="0">
                          <a:solidFill>
                            <a:srgbClr val="F5F5F5"/>
                          </a:solidFill>
                          <a:latin typeface="Arial"/>
                          <a:cs typeface="Arial"/>
                        </a:rPr>
                        <a:t>ve  </a:t>
                      </a:r>
                      <a:r>
                        <a:rPr sz="1550" b="1" spc="30" dirty="0">
                          <a:solidFill>
                            <a:srgbClr val="F5F5F5"/>
                          </a:solidFill>
                          <a:latin typeface="Arial"/>
                          <a:cs typeface="Arial"/>
                        </a:rPr>
                        <a:t>výše uvedených </a:t>
                      </a:r>
                      <a:r>
                        <a:rPr sz="1550" b="1" spc="10" dirty="0">
                          <a:solidFill>
                            <a:srgbClr val="F5F5F5"/>
                          </a:solidFill>
                          <a:latin typeface="Arial"/>
                          <a:cs typeface="Arial"/>
                        </a:rPr>
                        <a:t>kategoriích,</a:t>
                      </a:r>
                      <a:r>
                        <a:rPr sz="1550" b="1" spc="-55" dirty="0">
                          <a:solidFill>
                            <a:srgbClr val="F5F5F5"/>
                          </a:solidFill>
                          <a:latin typeface="Arial"/>
                          <a:cs typeface="Arial"/>
                        </a:rPr>
                        <a:t> </a:t>
                      </a:r>
                      <a:r>
                        <a:rPr sz="1550" b="1" spc="20" dirty="0">
                          <a:solidFill>
                            <a:srgbClr val="F5F5F5"/>
                          </a:solidFill>
                          <a:latin typeface="Arial"/>
                          <a:cs typeface="Arial"/>
                        </a:rPr>
                        <a:t>např.:</a:t>
                      </a:r>
                      <a:endParaRPr sz="1550" dirty="0">
                        <a:latin typeface="Arial"/>
                        <a:cs typeface="Arial"/>
                      </a:endParaRPr>
                    </a:p>
                    <a:p>
                      <a:pPr marL="795020" indent="-343535">
                        <a:lnSpc>
                          <a:spcPts val="1400"/>
                        </a:lnSpc>
                        <a:buSzPct val="77419"/>
                        <a:buFont typeface="Symbol"/>
                        <a:buChar char=""/>
                        <a:tabLst>
                          <a:tab pos="795020" algn="l"/>
                          <a:tab pos="795655" algn="l"/>
                        </a:tabLst>
                      </a:pPr>
                      <a:r>
                        <a:rPr sz="1550" dirty="0">
                          <a:solidFill>
                            <a:srgbClr val="F5F5F5"/>
                          </a:solidFill>
                          <a:latin typeface="Arial"/>
                          <a:cs typeface="Arial"/>
                        </a:rPr>
                        <a:t>fyzické</a:t>
                      </a:r>
                      <a:r>
                        <a:rPr sz="1550" spc="55" dirty="0">
                          <a:solidFill>
                            <a:srgbClr val="F5F5F5"/>
                          </a:solidFill>
                          <a:latin typeface="Arial"/>
                          <a:cs typeface="Arial"/>
                        </a:rPr>
                        <a:t> </a:t>
                      </a:r>
                      <a:r>
                        <a:rPr sz="1550" spc="20" dirty="0">
                          <a:solidFill>
                            <a:srgbClr val="F5F5F5"/>
                          </a:solidFill>
                          <a:latin typeface="Arial"/>
                          <a:cs typeface="Arial"/>
                        </a:rPr>
                        <a:t>osoby;</a:t>
                      </a:r>
                      <a:endParaRPr sz="1550" dirty="0">
                        <a:latin typeface="Arial"/>
                        <a:cs typeface="Arial"/>
                      </a:endParaRPr>
                    </a:p>
                    <a:p>
                      <a:pPr marL="795020" indent="-343535">
                        <a:lnSpc>
                          <a:spcPts val="1540"/>
                        </a:lnSpc>
                        <a:buSzPct val="77419"/>
                        <a:buFont typeface="Symbol"/>
                        <a:buChar char=""/>
                        <a:tabLst>
                          <a:tab pos="795020" algn="l"/>
                          <a:tab pos="795655" algn="l"/>
                        </a:tabLst>
                      </a:pPr>
                      <a:r>
                        <a:rPr sz="1550" spc="-5" dirty="0">
                          <a:solidFill>
                            <a:srgbClr val="F5F5F5"/>
                          </a:solidFill>
                          <a:latin typeface="Arial"/>
                          <a:cs typeface="Arial"/>
                        </a:rPr>
                        <a:t>obchodní</a:t>
                      </a:r>
                      <a:r>
                        <a:rPr sz="1550" spc="175" dirty="0">
                          <a:solidFill>
                            <a:srgbClr val="F5F5F5"/>
                          </a:solidFill>
                          <a:latin typeface="Arial"/>
                          <a:cs typeface="Arial"/>
                        </a:rPr>
                        <a:t> </a:t>
                      </a:r>
                      <a:r>
                        <a:rPr sz="1550" spc="15" dirty="0">
                          <a:solidFill>
                            <a:srgbClr val="F5F5F5"/>
                          </a:solidFill>
                          <a:latin typeface="Arial"/>
                          <a:cs typeface="Arial"/>
                        </a:rPr>
                        <a:t>společnosti;</a:t>
                      </a:r>
                      <a:endParaRPr sz="1550" dirty="0">
                        <a:latin typeface="Arial"/>
                        <a:cs typeface="Arial"/>
                      </a:endParaRPr>
                    </a:p>
                    <a:p>
                      <a:pPr marL="795020" indent="-343535">
                        <a:lnSpc>
                          <a:spcPts val="1540"/>
                        </a:lnSpc>
                        <a:buSzPct val="77419"/>
                        <a:buFont typeface="Symbol"/>
                        <a:buChar char=""/>
                        <a:tabLst>
                          <a:tab pos="795020" algn="l"/>
                          <a:tab pos="795655" algn="l"/>
                        </a:tabLst>
                      </a:pPr>
                      <a:r>
                        <a:rPr sz="1550" spc="5" dirty="0">
                          <a:solidFill>
                            <a:srgbClr val="F5F5F5"/>
                          </a:solidFill>
                          <a:latin typeface="Arial"/>
                          <a:cs typeface="Arial"/>
                        </a:rPr>
                        <a:t>veřejné </a:t>
                      </a:r>
                      <a:r>
                        <a:rPr sz="1550" spc="-5" dirty="0">
                          <a:solidFill>
                            <a:srgbClr val="F5F5F5"/>
                          </a:solidFill>
                          <a:latin typeface="Arial"/>
                          <a:cs typeface="Arial"/>
                        </a:rPr>
                        <a:t>obchodní</a:t>
                      </a:r>
                      <a:r>
                        <a:rPr sz="1550" spc="229" dirty="0">
                          <a:solidFill>
                            <a:srgbClr val="F5F5F5"/>
                          </a:solidFill>
                          <a:latin typeface="Arial"/>
                          <a:cs typeface="Arial"/>
                        </a:rPr>
                        <a:t> </a:t>
                      </a:r>
                      <a:r>
                        <a:rPr sz="1550" spc="15" dirty="0">
                          <a:solidFill>
                            <a:srgbClr val="F5F5F5"/>
                          </a:solidFill>
                          <a:latin typeface="Arial"/>
                          <a:cs typeface="Arial"/>
                        </a:rPr>
                        <a:t>společnosti;</a:t>
                      </a:r>
                      <a:endParaRPr sz="1550" dirty="0">
                        <a:latin typeface="Arial"/>
                        <a:cs typeface="Arial"/>
                      </a:endParaRPr>
                    </a:p>
                    <a:p>
                      <a:pPr marL="795020" indent="-343535">
                        <a:lnSpc>
                          <a:spcPts val="1540"/>
                        </a:lnSpc>
                        <a:buSzPct val="77419"/>
                        <a:buFont typeface="Symbol"/>
                        <a:buChar char=""/>
                        <a:tabLst>
                          <a:tab pos="795020" algn="l"/>
                          <a:tab pos="795655" algn="l"/>
                        </a:tabLst>
                      </a:pPr>
                      <a:r>
                        <a:rPr sz="1550" spc="10" dirty="0">
                          <a:solidFill>
                            <a:srgbClr val="F5F5F5"/>
                          </a:solidFill>
                          <a:latin typeface="Arial"/>
                          <a:cs typeface="Arial"/>
                        </a:rPr>
                        <a:t>společnosti s</a:t>
                      </a:r>
                      <a:r>
                        <a:rPr sz="1550" spc="45" dirty="0">
                          <a:solidFill>
                            <a:srgbClr val="F5F5F5"/>
                          </a:solidFill>
                          <a:latin typeface="Arial"/>
                          <a:cs typeface="Arial"/>
                        </a:rPr>
                        <a:t> </a:t>
                      </a:r>
                      <a:r>
                        <a:rPr sz="1550" spc="5" dirty="0">
                          <a:solidFill>
                            <a:srgbClr val="F5F5F5"/>
                          </a:solidFill>
                          <a:latin typeface="Arial"/>
                          <a:cs typeface="Arial"/>
                        </a:rPr>
                        <a:t>ručením</a:t>
                      </a:r>
                      <a:endParaRPr sz="1550" dirty="0">
                        <a:latin typeface="Arial"/>
                        <a:cs typeface="Arial"/>
                      </a:endParaRPr>
                    </a:p>
                    <a:p>
                      <a:pPr marL="795020">
                        <a:lnSpc>
                          <a:spcPts val="1540"/>
                        </a:lnSpc>
                      </a:pPr>
                      <a:r>
                        <a:rPr sz="1550" spc="-20" dirty="0">
                          <a:solidFill>
                            <a:srgbClr val="F5F5F5"/>
                          </a:solidFill>
                          <a:latin typeface="Arial"/>
                          <a:cs typeface="Arial"/>
                        </a:rPr>
                        <a:t>omezeným;</a:t>
                      </a:r>
                      <a:endParaRPr sz="1550" dirty="0">
                        <a:latin typeface="Arial"/>
                        <a:cs typeface="Arial"/>
                      </a:endParaRPr>
                    </a:p>
                    <a:p>
                      <a:pPr marL="795020" indent="-343535">
                        <a:lnSpc>
                          <a:spcPts val="1680"/>
                        </a:lnSpc>
                        <a:buSzPct val="77419"/>
                        <a:buFont typeface="Symbol"/>
                        <a:buChar char=""/>
                        <a:tabLst>
                          <a:tab pos="795020" algn="l"/>
                          <a:tab pos="795655" algn="l"/>
                        </a:tabLst>
                      </a:pPr>
                      <a:r>
                        <a:rPr sz="1550" spc="25" dirty="0">
                          <a:solidFill>
                            <a:srgbClr val="F5F5F5"/>
                          </a:solidFill>
                          <a:latin typeface="Arial"/>
                          <a:cs typeface="Arial"/>
                        </a:rPr>
                        <a:t>akciové </a:t>
                      </a:r>
                      <a:r>
                        <a:rPr sz="1550" spc="15" dirty="0">
                          <a:solidFill>
                            <a:srgbClr val="F5F5F5"/>
                          </a:solidFill>
                          <a:latin typeface="Arial"/>
                          <a:cs typeface="Arial"/>
                        </a:rPr>
                        <a:t>společnosti;</a:t>
                      </a:r>
                      <a:r>
                        <a:rPr sz="1550" spc="-55" dirty="0">
                          <a:solidFill>
                            <a:srgbClr val="F5F5F5"/>
                          </a:solidFill>
                          <a:latin typeface="Arial"/>
                          <a:cs typeface="Arial"/>
                        </a:rPr>
                        <a:t> </a:t>
                      </a:r>
                      <a:r>
                        <a:rPr sz="1550" spc="5" dirty="0">
                          <a:solidFill>
                            <a:srgbClr val="F5F5F5"/>
                          </a:solidFill>
                          <a:latin typeface="Arial"/>
                          <a:cs typeface="Arial"/>
                        </a:rPr>
                        <a:t>atd.</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112395">
                        <a:lnSpc>
                          <a:spcPct val="100000"/>
                        </a:lnSpc>
                        <a:spcBef>
                          <a:spcPts val="25"/>
                        </a:spcBef>
                      </a:pPr>
                      <a:r>
                        <a:rPr sz="1550" spc="25" dirty="0">
                          <a:solidFill>
                            <a:srgbClr val="08498A"/>
                          </a:solidFill>
                          <a:latin typeface="Arial"/>
                          <a:cs typeface="Arial"/>
                        </a:rPr>
                        <a:t>85</a:t>
                      </a:r>
                      <a:r>
                        <a:rPr sz="1550" spc="-65"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cap="flat" cmpd="sng" algn="ctr">
                      <a:solidFill>
                        <a:srgbClr val="F5F5F5"/>
                      </a:solidFill>
                      <a:prstDash val="solid"/>
                      <a:round/>
                      <a:headEnd type="none" w="med" len="med"/>
                      <a:tailEnd type="none" w="med" len="med"/>
                    </a:lnT>
                    <a:lnB w="12700">
                      <a:solidFill>
                        <a:srgbClr val="F5F5F5"/>
                      </a:solidFill>
                      <a:prstDash val="solid"/>
                    </a:lnB>
                    <a:solidFill>
                      <a:srgbClr val="CCD0DA"/>
                    </a:solidFill>
                  </a:tcPr>
                </a:tc>
                <a:tc>
                  <a:txBody>
                    <a:bodyPr/>
                    <a:lstStyle/>
                    <a:p>
                      <a:pPr marL="5715" algn="ctr">
                        <a:lnSpc>
                          <a:spcPct val="100000"/>
                        </a:lnSpc>
                        <a:spcBef>
                          <a:spcPts val="25"/>
                        </a:spcBef>
                      </a:pPr>
                      <a:r>
                        <a:rPr sz="1550" spc="15" dirty="0">
                          <a:solidFill>
                            <a:srgbClr val="08498A"/>
                          </a:solidFill>
                          <a:latin typeface="Arial"/>
                          <a:cs typeface="Arial"/>
                        </a:rPr>
                        <a:t>0</a:t>
                      </a:r>
                      <a:r>
                        <a:rPr sz="1550" spc="-65"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cap="flat" cmpd="sng" algn="ctr">
                      <a:solidFill>
                        <a:srgbClr val="F5F5F5"/>
                      </a:solidFill>
                      <a:prstDash val="solid"/>
                      <a:round/>
                      <a:headEnd type="none" w="med" len="med"/>
                      <a:tailEnd type="none" w="med" len="med"/>
                    </a:lnT>
                    <a:lnB w="12700">
                      <a:solidFill>
                        <a:srgbClr val="F5F5F5"/>
                      </a:solidFill>
                      <a:prstDash val="solid"/>
                    </a:lnB>
                    <a:solidFill>
                      <a:srgbClr val="CCD0DA"/>
                    </a:solidFill>
                  </a:tcPr>
                </a:tc>
                <a:tc>
                  <a:txBody>
                    <a:bodyPr/>
                    <a:lstStyle/>
                    <a:p>
                      <a:pPr marL="7620" algn="ctr">
                        <a:lnSpc>
                          <a:spcPct val="100000"/>
                        </a:lnSpc>
                        <a:spcBef>
                          <a:spcPts val="25"/>
                        </a:spcBef>
                      </a:pPr>
                      <a:r>
                        <a:rPr sz="1550" spc="25" dirty="0">
                          <a:solidFill>
                            <a:srgbClr val="08498A"/>
                          </a:solidFill>
                          <a:latin typeface="Arial"/>
                          <a:cs typeface="Arial"/>
                        </a:rPr>
                        <a:t>15</a:t>
                      </a:r>
                      <a:r>
                        <a:rPr sz="1550" spc="-60" dirty="0">
                          <a:solidFill>
                            <a:srgbClr val="08498A"/>
                          </a:solidFill>
                          <a:latin typeface="Arial"/>
                          <a:cs typeface="Arial"/>
                        </a:rPr>
                        <a:t> </a:t>
                      </a:r>
                      <a:r>
                        <a:rPr sz="1550" spc="20" dirty="0">
                          <a:solidFill>
                            <a:srgbClr val="08498A"/>
                          </a:solidFill>
                          <a:latin typeface="Arial"/>
                          <a:cs typeface="Arial"/>
                        </a:rPr>
                        <a:t>%</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cap="flat" cmpd="sng" algn="ctr">
                      <a:solidFill>
                        <a:srgbClr val="F5F5F5"/>
                      </a:solidFill>
                      <a:prstDash val="solid"/>
                      <a:round/>
                      <a:headEnd type="none" w="med" len="med"/>
                      <a:tailEnd type="none" w="med" len="med"/>
                    </a:lnT>
                    <a:lnB w="12700">
                      <a:solidFill>
                        <a:srgbClr val="F5F5F5"/>
                      </a:solidFill>
                      <a:prstDash val="solid"/>
                    </a:lnB>
                    <a:solidFill>
                      <a:srgbClr val="CCD0DA"/>
                    </a:solidFill>
                  </a:tcPr>
                </a:tc>
              </a:tr>
            </a:tbl>
          </a:graphicData>
        </a:graphic>
      </p:graphicFrame>
      <p:sp>
        <p:nvSpPr>
          <p:cNvPr id="9" name="Zástupný symbol pro číslo snímku 8"/>
          <p:cNvSpPr>
            <a:spLocks noGrp="1"/>
          </p:cNvSpPr>
          <p:nvPr>
            <p:ph type="sldNum" sz="quarter" idx="12"/>
          </p:nvPr>
        </p:nvSpPr>
        <p:spPr/>
        <p:txBody>
          <a:bodyPr/>
          <a:lstStyle/>
          <a:p>
            <a:fld id="{479BF083-4774-43B1-9AB0-5CC1AC5DD8EE}" type="slidenum">
              <a:rPr lang="cs-CZ" smtClean="0"/>
              <a:pPr/>
              <a:t>26</a:t>
            </a:fld>
            <a:endParaRPr lang="cs-CZ" dirty="0"/>
          </a:p>
        </p:txBody>
      </p:sp>
    </p:spTree>
    <p:extLst>
      <p:ext uri="{BB962C8B-B14F-4D97-AF65-F5344CB8AC3E}">
        <p14:creationId xmlns:p14="http://schemas.microsoft.com/office/powerpoint/2010/main" val="841406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1273810">
              <a:lnSpc>
                <a:spcPct val="100000"/>
              </a:lnSpc>
            </a:pPr>
            <a:r>
              <a:rPr spc="-15" dirty="0"/>
              <a:t>FORMA </a:t>
            </a:r>
            <a:r>
              <a:rPr spc="-20" dirty="0"/>
              <a:t>FINANCOVÁNÍ</a:t>
            </a:r>
            <a:r>
              <a:rPr spc="225" dirty="0"/>
              <a:t> </a:t>
            </a:r>
            <a:r>
              <a:rPr dirty="0"/>
              <a:t>1</a:t>
            </a:r>
          </a:p>
        </p:txBody>
      </p:sp>
      <p:sp>
        <p:nvSpPr>
          <p:cNvPr id="7" name="object 7"/>
          <p:cNvSpPr txBox="1"/>
          <p:nvPr/>
        </p:nvSpPr>
        <p:spPr>
          <a:xfrm>
            <a:off x="455294" y="1942084"/>
            <a:ext cx="8107680" cy="3940175"/>
          </a:xfrm>
          <a:prstGeom prst="rect">
            <a:avLst/>
          </a:prstGeom>
        </p:spPr>
        <p:txBody>
          <a:bodyPr vert="horz" wrap="square" lIns="0" tIns="0" rIns="0" bIns="0" rtlCol="0">
            <a:spAutoFit/>
          </a:bodyPr>
          <a:lstStyle/>
          <a:p>
            <a:pPr marL="441959" indent="-429259">
              <a:buClr>
                <a:srgbClr val="5FBAF5"/>
              </a:buClr>
              <a:buFont typeface="Wingdings"/>
              <a:buChar char=""/>
              <a:tabLst>
                <a:tab pos="441325" algn="l"/>
                <a:tab pos="441959" algn="l"/>
              </a:tabLst>
            </a:pPr>
            <a:r>
              <a:rPr sz="2000" b="1" spc="50" dirty="0">
                <a:solidFill>
                  <a:srgbClr val="08498A"/>
                </a:solidFill>
                <a:latin typeface="Arial"/>
                <a:cs typeface="Arial"/>
              </a:rPr>
              <a:t>Forma </a:t>
            </a:r>
            <a:r>
              <a:rPr sz="2000" b="1" spc="20" dirty="0">
                <a:solidFill>
                  <a:srgbClr val="08498A"/>
                </a:solidFill>
                <a:latin typeface="Arial"/>
                <a:cs typeface="Arial"/>
              </a:rPr>
              <a:t>financování </a:t>
            </a:r>
            <a:r>
              <a:rPr sz="2000" b="1" spc="5" dirty="0">
                <a:solidFill>
                  <a:srgbClr val="08498A"/>
                </a:solidFill>
                <a:latin typeface="Arial"/>
                <a:cs typeface="Arial"/>
              </a:rPr>
              <a:t>- </a:t>
            </a:r>
            <a:r>
              <a:rPr sz="2000" spc="15" dirty="0">
                <a:solidFill>
                  <a:srgbClr val="08498A"/>
                </a:solidFill>
                <a:latin typeface="Arial"/>
                <a:cs typeface="Arial"/>
              </a:rPr>
              <a:t>Ex</a:t>
            </a:r>
            <a:r>
              <a:rPr sz="2000" spc="-190" dirty="0">
                <a:solidFill>
                  <a:srgbClr val="08498A"/>
                </a:solidFill>
                <a:latin typeface="Arial"/>
                <a:cs typeface="Arial"/>
              </a:rPr>
              <a:t> </a:t>
            </a:r>
            <a:r>
              <a:rPr sz="2000" spc="20" dirty="0">
                <a:solidFill>
                  <a:srgbClr val="08498A"/>
                </a:solidFill>
                <a:latin typeface="Arial"/>
                <a:cs typeface="Arial"/>
              </a:rPr>
              <a:t>ante</a:t>
            </a:r>
            <a:endParaRPr sz="2000" dirty="0">
              <a:solidFill>
                <a:prstClr val="black"/>
              </a:solidFill>
              <a:latin typeface="Arial"/>
              <a:cs typeface="Arial"/>
            </a:endParaRPr>
          </a:p>
          <a:p>
            <a:pPr marL="441959" marR="5715" indent="-429259" algn="just">
              <a:lnSpc>
                <a:spcPct val="120500"/>
              </a:lnSpc>
              <a:spcBef>
                <a:spcPts val="1235"/>
              </a:spcBef>
              <a:buClr>
                <a:srgbClr val="5FBAF5"/>
              </a:buClr>
              <a:buFont typeface="Wingdings"/>
              <a:buChar char=""/>
              <a:tabLst>
                <a:tab pos="441959" algn="l"/>
              </a:tabLst>
            </a:pPr>
            <a:r>
              <a:rPr sz="2000" b="1" spc="10" dirty="0">
                <a:solidFill>
                  <a:srgbClr val="08498A"/>
                </a:solidFill>
                <a:latin typeface="Arial"/>
                <a:cs typeface="Arial"/>
              </a:rPr>
              <a:t>První </a:t>
            </a:r>
            <a:r>
              <a:rPr sz="2000" b="1" spc="-5" dirty="0">
                <a:solidFill>
                  <a:srgbClr val="08498A"/>
                </a:solidFill>
                <a:latin typeface="Arial"/>
                <a:cs typeface="Arial"/>
              </a:rPr>
              <a:t>zálohová </a:t>
            </a:r>
            <a:r>
              <a:rPr sz="2000" b="1" spc="15" dirty="0">
                <a:solidFill>
                  <a:srgbClr val="08498A"/>
                </a:solidFill>
                <a:latin typeface="Arial"/>
                <a:cs typeface="Arial"/>
              </a:rPr>
              <a:t>platba v </a:t>
            </a:r>
            <a:r>
              <a:rPr sz="2000" b="1" dirty="0">
                <a:solidFill>
                  <a:srgbClr val="08498A"/>
                </a:solidFill>
                <a:latin typeface="Arial"/>
                <a:cs typeface="Arial"/>
              </a:rPr>
              <a:t>souladu </a:t>
            </a:r>
            <a:r>
              <a:rPr sz="2000" spc="10" dirty="0">
                <a:solidFill>
                  <a:srgbClr val="08498A"/>
                </a:solidFill>
                <a:latin typeface="Arial"/>
                <a:cs typeface="Arial"/>
              </a:rPr>
              <a:t>s </a:t>
            </a:r>
            <a:r>
              <a:rPr sz="2000" spc="-10" dirty="0">
                <a:solidFill>
                  <a:srgbClr val="08498A"/>
                </a:solidFill>
                <a:latin typeface="Arial"/>
                <a:cs typeface="Arial"/>
              </a:rPr>
              <a:t>Rozhodnutím </a:t>
            </a:r>
            <a:r>
              <a:rPr sz="2000" spc="15" dirty="0">
                <a:solidFill>
                  <a:srgbClr val="08498A"/>
                </a:solidFill>
                <a:latin typeface="Arial"/>
                <a:cs typeface="Arial"/>
              </a:rPr>
              <a:t>o </a:t>
            </a:r>
            <a:r>
              <a:rPr sz="2000" spc="5" dirty="0">
                <a:solidFill>
                  <a:srgbClr val="08498A"/>
                </a:solidFill>
                <a:latin typeface="Arial"/>
                <a:cs typeface="Arial"/>
              </a:rPr>
              <a:t>poskytnutí  </a:t>
            </a:r>
            <a:r>
              <a:rPr sz="2000" spc="-5" dirty="0">
                <a:solidFill>
                  <a:srgbClr val="08498A"/>
                </a:solidFill>
                <a:latin typeface="Arial"/>
                <a:cs typeface="Arial"/>
              </a:rPr>
              <a:t>dotace. </a:t>
            </a:r>
            <a:r>
              <a:rPr sz="2000" spc="20" dirty="0">
                <a:solidFill>
                  <a:srgbClr val="08498A"/>
                </a:solidFill>
                <a:latin typeface="Arial"/>
                <a:cs typeface="Arial"/>
              </a:rPr>
              <a:t>V </a:t>
            </a:r>
            <a:r>
              <a:rPr sz="2000" spc="-5" dirty="0">
                <a:solidFill>
                  <a:srgbClr val="08498A"/>
                </a:solidFill>
                <a:latin typeface="Arial"/>
                <a:cs typeface="Arial"/>
              </a:rPr>
              <a:t>případě </a:t>
            </a:r>
            <a:r>
              <a:rPr sz="2000" spc="5" dirty="0">
                <a:solidFill>
                  <a:srgbClr val="08498A"/>
                </a:solidFill>
                <a:latin typeface="Arial"/>
                <a:cs typeface="Arial"/>
              </a:rPr>
              <a:t>spolufinancování je vyplacena jen část </a:t>
            </a:r>
            <a:r>
              <a:rPr sz="2000" spc="-5" dirty="0">
                <a:solidFill>
                  <a:srgbClr val="08498A"/>
                </a:solidFill>
                <a:latin typeface="Arial"/>
                <a:cs typeface="Arial"/>
              </a:rPr>
              <a:t>ponížená  </a:t>
            </a:r>
            <a:r>
              <a:rPr sz="2000" spc="15" dirty="0">
                <a:solidFill>
                  <a:srgbClr val="08498A"/>
                </a:solidFill>
                <a:latin typeface="Arial"/>
                <a:cs typeface="Arial"/>
              </a:rPr>
              <a:t>o </a:t>
            </a:r>
            <a:r>
              <a:rPr sz="2000" spc="20" dirty="0">
                <a:solidFill>
                  <a:srgbClr val="08498A"/>
                </a:solidFill>
                <a:latin typeface="Arial"/>
                <a:cs typeface="Arial"/>
              </a:rPr>
              <a:t>%</a:t>
            </a:r>
            <a:r>
              <a:rPr sz="2000" spc="-105" dirty="0">
                <a:solidFill>
                  <a:srgbClr val="08498A"/>
                </a:solidFill>
                <a:latin typeface="Arial"/>
                <a:cs typeface="Arial"/>
              </a:rPr>
              <a:t> </a:t>
            </a:r>
            <a:r>
              <a:rPr sz="2000" dirty="0">
                <a:solidFill>
                  <a:srgbClr val="08498A"/>
                </a:solidFill>
                <a:latin typeface="Arial"/>
                <a:cs typeface="Arial"/>
              </a:rPr>
              <a:t>spolufinancování.</a:t>
            </a:r>
            <a:endParaRPr sz="2000" dirty="0">
              <a:solidFill>
                <a:prstClr val="black"/>
              </a:solidFill>
              <a:latin typeface="Arial"/>
              <a:cs typeface="Arial"/>
            </a:endParaRPr>
          </a:p>
          <a:p>
            <a:pPr marL="441959" marR="5080" indent="-429259" algn="just">
              <a:lnSpc>
                <a:spcPct val="120800"/>
              </a:lnSpc>
              <a:spcBef>
                <a:spcPts val="1230"/>
              </a:spcBef>
              <a:buClr>
                <a:srgbClr val="5FBAF5"/>
              </a:buClr>
              <a:buFont typeface="Wingdings"/>
              <a:buChar char=""/>
              <a:tabLst>
                <a:tab pos="441959" algn="l"/>
              </a:tabLst>
            </a:pPr>
            <a:r>
              <a:rPr sz="2000" b="1" spc="10" dirty="0">
                <a:solidFill>
                  <a:srgbClr val="08498A"/>
                </a:solidFill>
                <a:latin typeface="Arial"/>
                <a:cs typeface="Arial"/>
              </a:rPr>
              <a:t>Další </a:t>
            </a:r>
            <a:r>
              <a:rPr sz="2000" b="1" spc="5" dirty="0">
                <a:solidFill>
                  <a:srgbClr val="08498A"/>
                </a:solidFill>
                <a:latin typeface="Arial"/>
                <a:cs typeface="Arial"/>
              </a:rPr>
              <a:t>zálohové platby </a:t>
            </a:r>
            <a:r>
              <a:rPr sz="2000" spc="-10" dirty="0">
                <a:solidFill>
                  <a:srgbClr val="08498A"/>
                </a:solidFill>
                <a:latin typeface="Arial"/>
                <a:cs typeface="Arial"/>
              </a:rPr>
              <a:t>(maximálně ve </a:t>
            </a:r>
            <a:r>
              <a:rPr sz="2000" dirty="0">
                <a:solidFill>
                  <a:srgbClr val="08498A"/>
                </a:solidFill>
                <a:latin typeface="Arial"/>
                <a:cs typeface="Arial"/>
              </a:rPr>
              <a:t>výši </a:t>
            </a:r>
            <a:r>
              <a:rPr sz="2000" spc="5" dirty="0">
                <a:solidFill>
                  <a:srgbClr val="08498A"/>
                </a:solidFill>
                <a:latin typeface="Arial"/>
                <a:cs typeface="Arial"/>
              </a:rPr>
              <a:t>součtu </a:t>
            </a:r>
            <a:r>
              <a:rPr sz="2000" spc="-5" dirty="0">
                <a:solidFill>
                  <a:srgbClr val="08498A"/>
                </a:solidFill>
                <a:latin typeface="Arial"/>
                <a:cs typeface="Arial"/>
              </a:rPr>
              <a:t>vzniklých </a:t>
            </a:r>
            <a:r>
              <a:rPr sz="2000" spc="15" dirty="0">
                <a:solidFill>
                  <a:srgbClr val="08498A"/>
                </a:solidFill>
                <a:latin typeface="Arial"/>
                <a:cs typeface="Arial"/>
              </a:rPr>
              <a:t>a  </a:t>
            </a:r>
            <a:r>
              <a:rPr sz="2000" dirty="0">
                <a:solidFill>
                  <a:srgbClr val="08498A"/>
                </a:solidFill>
                <a:latin typeface="Arial"/>
                <a:cs typeface="Arial"/>
              </a:rPr>
              <a:t>vyúčtovaných </a:t>
            </a:r>
            <a:r>
              <a:rPr sz="2000" spc="5" dirty="0">
                <a:solidFill>
                  <a:srgbClr val="08498A"/>
                </a:solidFill>
                <a:latin typeface="Arial"/>
                <a:cs typeface="Arial"/>
              </a:rPr>
              <a:t>způsobilých </a:t>
            </a:r>
            <a:r>
              <a:rPr sz="2000" spc="-5" dirty="0">
                <a:solidFill>
                  <a:srgbClr val="08498A"/>
                </a:solidFill>
                <a:latin typeface="Arial"/>
                <a:cs typeface="Arial"/>
              </a:rPr>
              <a:t>výdajů </a:t>
            </a:r>
            <a:r>
              <a:rPr sz="2000" dirty="0">
                <a:solidFill>
                  <a:srgbClr val="08498A"/>
                </a:solidFill>
                <a:latin typeface="Arial"/>
                <a:cs typeface="Arial"/>
              </a:rPr>
              <a:t>projektu </a:t>
            </a:r>
            <a:r>
              <a:rPr sz="2000" spc="-5" dirty="0">
                <a:solidFill>
                  <a:srgbClr val="08498A"/>
                </a:solidFill>
                <a:latin typeface="Arial"/>
                <a:cs typeface="Arial"/>
              </a:rPr>
              <a:t>očištěných </a:t>
            </a:r>
            <a:r>
              <a:rPr sz="2000" spc="15" dirty="0">
                <a:solidFill>
                  <a:srgbClr val="08498A"/>
                </a:solidFill>
                <a:latin typeface="Arial"/>
                <a:cs typeface="Arial"/>
              </a:rPr>
              <a:t>o čisté </a:t>
            </a:r>
            <a:r>
              <a:rPr sz="2000" spc="-30" dirty="0">
                <a:solidFill>
                  <a:srgbClr val="08498A"/>
                </a:solidFill>
                <a:latin typeface="Arial"/>
                <a:cs typeface="Arial"/>
              </a:rPr>
              <a:t>příjmy,  </a:t>
            </a:r>
            <a:r>
              <a:rPr sz="2000" spc="10" dirty="0">
                <a:solidFill>
                  <a:srgbClr val="08498A"/>
                </a:solidFill>
                <a:latin typeface="Arial"/>
                <a:cs typeface="Arial"/>
              </a:rPr>
              <a:t>které </a:t>
            </a:r>
            <a:r>
              <a:rPr sz="2000" dirty="0">
                <a:solidFill>
                  <a:srgbClr val="08498A"/>
                </a:solidFill>
                <a:latin typeface="Arial"/>
                <a:cs typeface="Arial"/>
              </a:rPr>
              <a:t>jsou </a:t>
            </a:r>
            <a:r>
              <a:rPr sz="2000" spc="-10" dirty="0">
                <a:solidFill>
                  <a:srgbClr val="08498A"/>
                </a:solidFill>
                <a:latin typeface="Arial"/>
                <a:cs typeface="Arial"/>
              </a:rPr>
              <a:t>zařazeny </a:t>
            </a:r>
            <a:r>
              <a:rPr sz="2000" spc="15" dirty="0">
                <a:solidFill>
                  <a:srgbClr val="08498A"/>
                </a:solidFill>
                <a:latin typeface="Arial"/>
                <a:cs typeface="Arial"/>
              </a:rPr>
              <a:t>do </a:t>
            </a:r>
            <a:r>
              <a:rPr sz="2000" spc="-5" dirty="0">
                <a:solidFill>
                  <a:srgbClr val="08498A"/>
                </a:solidFill>
                <a:latin typeface="Arial"/>
                <a:cs typeface="Arial"/>
              </a:rPr>
              <a:t>jednotlivých </a:t>
            </a:r>
            <a:r>
              <a:rPr sz="2000" spc="5" dirty="0">
                <a:solidFill>
                  <a:srgbClr val="08498A"/>
                </a:solidFill>
                <a:latin typeface="Arial"/>
                <a:cs typeface="Arial"/>
              </a:rPr>
              <a:t>zpráv </a:t>
            </a:r>
            <a:r>
              <a:rPr sz="2000" spc="15" dirty="0">
                <a:solidFill>
                  <a:srgbClr val="08498A"/>
                </a:solidFill>
                <a:latin typeface="Arial"/>
                <a:cs typeface="Arial"/>
              </a:rPr>
              <a:t>o </a:t>
            </a:r>
            <a:r>
              <a:rPr sz="2000" spc="-5" dirty="0">
                <a:solidFill>
                  <a:srgbClr val="08498A"/>
                </a:solidFill>
                <a:latin typeface="Arial"/>
                <a:cs typeface="Arial"/>
              </a:rPr>
              <a:t>realizaci, </a:t>
            </a:r>
            <a:r>
              <a:rPr sz="2000" dirty="0">
                <a:solidFill>
                  <a:srgbClr val="08498A"/>
                </a:solidFill>
                <a:latin typeface="Arial"/>
                <a:cs typeface="Arial"/>
              </a:rPr>
              <a:t>resp. </a:t>
            </a:r>
            <a:r>
              <a:rPr sz="2000" spc="5" dirty="0">
                <a:solidFill>
                  <a:srgbClr val="08498A"/>
                </a:solidFill>
                <a:latin typeface="Arial"/>
                <a:cs typeface="Arial"/>
              </a:rPr>
              <a:t>žádostí  </a:t>
            </a:r>
            <a:r>
              <a:rPr sz="2000" spc="15" dirty="0">
                <a:solidFill>
                  <a:srgbClr val="08498A"/>
                </a:solidFill>
                <a:latin typeface="Arial"/>
                <a:cs typeface="Arial"/>
              </a:rPr>
              <a:t>o </a:t>
            </a:r>
            <a:r>
              <a:rPr sz="2000" spc="-10" dirty="0">
                <a:solidFill>
                  <a:srgbClr val="08498A"/>
                </a:solidFill>
                <a:latin typeface="Arial"/>
                <a:cs typeface="Arial"/>
              </a:rPr>
              <a:t>platbu, </a:t>
            </a:r>
            <a:r>
              <a:rPr sz="2000" dirty="0">
                <a:solidFill>
                  <a:srgbClr val="08498A"/>
                </a:solidFill>
                <a:latin typeface="Arial"/>
                <a:cs typeface="Arial"/>
              </a:rPr>
              <a:t>přičemž </a:t>
            </a:r>
            <a:r>
              <a:rPr sz="2000" spc="5" dirty="0">
                <a:solidFill>
                  <a:srgbClr val="08498A"/>
                </a:solidFill>
                <a:latin typeface="Arial"/>
                <a:cs typeface="Arial"/>
              </a:rPr>
              <a:t>přesnou </a:t>
            </a:r>
            <a:r>
              <a:rPr sz="2000" dirty="0">
                <a:solidFill>
                  <a:srgbClr val="08498A"/>
                </a:solidFill>
                <a:latin typeface="Arial"/>
                <a:cs typeface="Arial"/>
              </a:rPr>
              <a:t>výši </a:t>
            </a:r>
            <a:r>
              <a:rPr sz="2000" spc="5" dirty="0">
                <a:solidFill>
                  <a:srgbClr val="08498A"/>
                </a:solidFill>
                <a:latin typeface="Arial"/>
                <a:cs typeface="Arial"/>
              </a:rPr>
              <a:t>této </a:t>
            </a:r>
            <a:r>
              <a:rPr sz="2000" spc="-10" dirty="0">
                <a:solidFill>
                  <a:srgbClr val="08498A"/>
                </a:solidFill>
                <a:latin typeface="Arial"/>
                <a:cs typeface="Arial"/>
              </a:rPr>
              <a:t>platby </a:t>
            </a:r>
            <a:r>
              <a:rPr sz="2000" spc="5" dirty="0">
                <a:solidFill>
                  <a:srgbClr val="08498A"/>
                </a:solidFill>
                <a:latin typeface="Arial"/>
                <a:cs typeface="Arial"/>
              </a:rPr>
              <a:t>stanoví </a:t>
            </a:r>
            <a:r>
              <a:rPr sz="2000" spc="15" dirty="0">
                <a:solidFill>
                  <a:srgbClr val="08498A"/>
                </a:solidFill>
                <a:latin typeface="Arial"/>
                <a:cs typeface="Arial"/>
              </a:rPr>
              <a:t>na </a:t>
            </a:r>
            <a:r>
              <a:rPr sz="2000" dirty="0">
                <a:solidFill>
                  <a:srgbClr val="08498A"/>
                </a:solidFill>
                <a:latin typeface="Arial"/>
                <a:cs typeface="Arial"/>
              </a:rPr>
              <a:t>základě  kontroly </a:t>
            </a:r>
            <a:r>
              <a:rPr sz="2000" spc="5" dirty="0">
                <a:solidFill>
                  <a:srgbClr val="08498A"/>
                </a:solidFill>
                <a:latin typeface="Arial"/>
                <a:cs typeface="Arial"/>
              </a:rPr>
              <a:t>vzniklých </a:t>
            </a:r>
            <a:r>
              <a:rPr sz="2000" spc="-5" dirty="0">
                <a:solidFill>
                  <a:srgbClr val="08498A"/>
                </a:solidFill>
                <a:latin typeface="Arial"/>
                <a:cs typeface="Arial"/>
              </a:rPr>
              <a:t>výdajů </a:t>
            </a:r>
            <a:r>
              <a:rPr sz="2000" dirty="0">
                <a:solidFill>
                  <a:srgbClr val="08498A"/>
                </a:solidFill>
                <a:latin typeface="Arial"/>
                <a:cs typeface="Arial"/>
              </a:rPr>
              <a:t>projektu ŘO). </a:t>
            </a:r>
            <a:r>
              <a:rPr sz="2000" spc="15" dirty="0">
                <a:solidFill>
                  <a:srgbClr val="08498A"/>
                </a:solidFill>
                <a:latin typeface="Arial"/>
                <a:cs typeface="Arial"/>
              </a:rPr>
              <a:t>V </a:t>
            </a:r>
            <a:r>
              <a:rPr sz="2000" spc="-15" dirty="0">
                <a:solidFill>
                  <a:srgbClr val="08498A"/>
                </a:solidFill>
                <a:latin typeface="Arial"/>
                <a:cs typeface="Arial"/>
              </a:rPr>
              <a:t>případě </a:t>
            </a:r>
            <a:r>
              <a:rPr sz="2000" spc="5" dirty="0">
                <a:solidFill>
                  <a:srgbClr val="08498A"/>
                </a:solidFill>
                <a:latin typeface="Arial"/>
                <a:cs typeface="Arial"/>
              </a:rPr>
              <a:t>spolufinancování  je </a:t>
            </a:r>
            <a:r>
              <a:rPr sz="2000" spc="15" dirty="0">
                <a:solidFill>
                  <a:srgbClr val="08498A"/>
                </a:solidFill>
                <a:latin typeface="Arial"/>
                <a:cs typeface="Arial"/>
              </a:rPr>
              <a:t>vyplacena </a:t>
            </a:r>
            <a:r>
              <a:rPr sz="2000" spc="5" dirty="0">
                <a:solidFill>
                  <a:srgbClr val="08498A"/>
                </a:solidFill>
                <a:latin typeface="Arial"/>
                <a:cs typeface="Arial"/>
              </a:rPr>
              <a:t>jen </a:t>
            </a:r>
            <a:r>
              <a:rPr sz="2000" spc="30" dirty="0">
                <a:solidFill>
                  <a:srgbClr val="08498A"/>
                </a:solidFill>
                <a:latin typeface="Arial"/>
                <a:cs typeface="Arial"/>
              </a:rPr>
              <a:t>část </a:t>
            </a:r>
            <a:r>
              <a:rPr sz="2000" spc="-10" dirty="0">
                <a:solidFill>
                  <a:srgbClr val="08498A"/>
                </a:solidFill>
                <a:latin typeface="Arial"/>
                <a:cs typeface="Arial"/>
              </a:rPr>
              <a:t>ponížená </a:t>
            </a:r>
            <a:r>
              <a:rPr sz="2000" spc="15" dirty="0">
                <a:solidFill>
                  <a:srgbClr val="08498A"/>
                </a:solidFill>
                <a:latin typeface="Arial"/>
                <a:cs typeface="Arial"/>
              </a:rPr>
              <a:t>o </a:t>
            </a:r>
            <a:r>
              <a:rPr sz="2000" spc="20" dirty="0">
                <a:solidFill>
                  <a:srgbClr val="08498A"/>
                </a:solidFill>
                <a:latin typeface="Arial"/>
                <a:cs typeface="Arial"/>
              </a:rPr>
              <a:t>%</a:t>
            </a:r>
            <a:r>
              <a:rPr sz="2000" spc="-365" dirty="0">
                <a:solidFill>
                  <a:srgbClr val="08498A"/>
                </a:solidFill>
                <a:latin typeface="Arial"/>
                <a:cs typeface="Arial"/>
              </a:rPr>
              <a:t> </a:t>
            </a:r>
            <a:r>
              <a:rPr sz="2000" dirty="0">
                <a:solidFill>
                  <a:srgbClr val="08498A"/>
                </a:solidFill>
                <a:latin typeface="Arial"/>
                <a:cs typeface="Arial"/>
              </a:rPr>
              <a:t>spolufinancování.</a:t>
            </a:r>
            <a:endParaRPr sz="2000"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27</a:t>
            </a:fld>
            <a:endParaRPr lang="cs-CZ" dirty="0"/>
          </a:p>
        </p:txBody>
      </p:sp>
    </p:spTree>
    <p:extLst>
      <p:ext uri="{BB962C8B-B14F-4D97-AF65-F5344CB8AC3E}">
        <p14:creationId xmlns:p14="http://schemas.microsoft.com/office/powerpoint/2010/main" val="1344476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1273810">
              <a:lnSpc>
                <a:spcPct val="100000"/>
              </a:lnSpc>
            </a:pPr>
            <a:r>
              <a:rPr spc="-15" dirty="0"/>
              <a:t>FORMA </a:t>
            </a:r>
            <a:r>
              <a:rPr spc="-20" dirty="0"/>
              <a:t>FINANCOVÁNÍ</a:t>
            </a:r>
            <a:r>
              <a:rPr spc="225" dirty="0"/>
              <a:t> </a:t>
            </a:r>
            <a:r>
              <a:rPr dirty="0"/>
              <a:t>2</a:t>
            </a:r>
          </a:p>
        </p:txBody>
      </p:sp>
      <p:sp>
        <p:nvSpPr>
          <p:cNvPr id="7" name="object 7"/>
          <p:cNvSpPr txBox="1"/>
          <p:nvPr/>
        </p:nvSpPr>
        <p:spPr>
          <a:xfrm>
            <a:off x="383222" y="2236114"/>
            <a:ext cx="8101965" cy="2757805"/>
          </a:xfrm>
          <a:prstGeom prst="rect">
            <a:avLst/>
          </a:prstGeom>
        </p:spPr>
        <p:txBody>
          <a:bodyPr vert="horz" wrap="square" lIns="0" tIns="0" rIns="0" bIns="0" rtlCol="0">
            <a:spAutoFit/>
          </a:bodyPr>
          <a:lstStyle/>
          <a:p>
            <a:pPr marL="441325" marR="5080" indent="-428625" algn="just">
              <a:lnSpc>
                <a:spcPct val="150200"/>
              </a:lnSpc>
              <a:buClr>
                <a:srgbClr val="5FBAF5"/>
              </a:buClr>
              <a:buFont typeface="Wingdings"/>
              <a:buChar char=""/>
              <a:tabLst>
                <a:tab pos="441959" algn="l"/>
              </a:tabLst>
            </a:pPr>
            <a:r>
              <a:rPr sz="2000" b="1" spc="5" dirty="0">
                <a:solidFill>
                  <a:srgbClr val="08498A"/>
                </a:solidFill>
                <a:latin typeface="Arial"/>
                <a:cs typeface="Arial"/>
              </a:rPr>
              <a:t>Závěrečná platba </a:t>
            </a:r>
            <a:r>
              <a:rPr sz="2000" spc="-10" dirty="0">
                <a:solidFill>
                  <a:srgbClr val="08498A"/>
                </a:solidFill>
                <a:latin typeface="Arial"/>
                <a:cs typeface="Arial"/>
              </a:rPr>
              <a:t>(maximálně </a:t>
            </a:r>
            <a:r>
              <a:rPr sz="2000" spc="15" dirty="0">
                <a:solidFill>
                  <a:srgbClr val="08498A"/>
                </a:solidFill>
                <a:latin typeface="Arial"/>
                <a:cs typeface="Arial"/>
              </a:rPr>
              <a:t>do </a:t>
            </a:r>
            <a:r>
              <a:rPr sz="2000" dirty="0">
                <a:solidFill>
                  <a:srgbClr val="08498A"/>
                </a:solidFill>
                <a:latin typeface="Arial"/>
                <a:cs typeface="Arial"/>
              </a:rPr>
              <a:t>výše </a:t>
            </a:r>
            <a:r>
              <a:rPr sz="2000" spc="-15" dirty="0">
                <a:solidFill>
                  <a:srgbClr val="08498A"/>
                </a:solidFill>
                <a:latin typeface="Arial"/>
                <a:cs typeface="Arial"/>
              </a:rPr>
              <a:t>rozdílu</a:t>
            </a:r>
            <a:r>
              <a:rPr sz="2000" spc="525" dirty="0">
                <a:solidFill>
                  <a:srgbClr val="08498A"/>
                </a:solidFill>
                <a:latin typeface="Arial"/>
                <a:cs typeface="Arial"/>
              </a:rPr>
              <a:t> </a:t>
            </a:r>
            <a:r>
              <a:rPr sz="2000" spc="-10" dirty="0">
                <a:solidFill>
                  <a:srgbClr val="08498A"/>
                </a:solidFill>
                <a:latin typeface="Arial"/>
                <a:cs typeface="Arial"/>
              </a:rPr>
              <a:t>mezi </a:t>
            </a:r>
            <a:r>
              <a:rPr sz="2000" spc="20" dirty="0">
                <a:solidFill>
                  <a:srgbClr val="08498A"/>
                </a:solidFill>
                <a:latin typeface="Arial"/>
                <a:cs typeface="Arial"/>
              </a:rPr>
              <a:t>dosud  </a:t>
            </a:r>
            <a:r>
              <a:rPr sz="2000" spc="5" dirty="0">
                <a:solidFill>
                  <a:srgbClr val="08498A"/>
                </a:solidFill>
                <a:latin typeface="Arial"/>
                <a:cs typeface="Arial"/>
              </a:rPr>
              <a:t>poskytnutou </a:t>
            </a:r>
            <a:r>
              <a:rPr sz="2000" dirty="0">
                <a:solidFill>
                  <a:srgbClr val="08498A"/>
                </a:solidFill>
                <a:latin typeface="Arial"/>
                <a:cs typeface="Arial"/>
              </a:rPr>
              <a:t>podporou </a:t>
            </a:r>
            <a:r>
              <a:rPr sz="2000" spc="10" dirty="0">
                <a:solidFill>
                  <a:srgbClr val="08498A"/>
                </a:solidFill>
                <a:latin typeface="Arial"/>
                <a:cs typeface="Arial"/>
              </a:rPr>
              <a:t>z </a:t>
            </a:r>
            <a:r>
              <a:rPr sz="2000" spc="-10" dirty="0">
                <a:solidFill>
                  <a:srgbClr val="08498A"/>
                </a:solidFill>
                <a:latin typeface="Arial"/>
                <a:cs typeface="Arial"/>
              </a:rPr>
              <a:t>OPZ </a:t>
            </a:r>
            <a:r>
              <a:rPr sz="2000" spc="15" dirty="0">
                <a:solidFill>
                  <a:srgbClr val="08498A"/>
                </a:solidFill>
                <a:latin typeface="Arial"/>
                <a:cs typeface="Arial"/>
              </a:rPr>
              <a:t>a </a:t>
            </a:r>
            <a:r>
              <a:rPr sz="2000" spc="5" dirty="0">
                <a:solidFill>
                  <a:srgbClr val="08498A"/>
                </a:solidFill>
                <a:latin typeface="Arial"/>
                <a:cs typeface="Arial"/>
              </a:rPr>
              <a:t>celkovou </a:t>
            </a:r>
            <a:r>
              <a:rPr sz="2000" spc="-5" dirty="0">
                <a:solidFill>
                  <a:srgbClr val="08498A"/>
                </a:solidFill>
                <a:latin typeface="Arial"/>
                <a:cs typeface="Arial"/>
              </a:rPr>
              <a:t>výší </a:t>
            </a:r>
            <a:r>
              <a:rPr sz="2000" dirty="0">
                <a:solidFill>
                  <a:srgbClr val="08498A"/>
                </a:solidFill>
                <a:latin typeface="Arial"/>
                <a:cs typeface="Arial"/>
              </a:rPr>
              <a:t>způsobilých </a:t>
            </a:r>
            <a:r>
              <a:rPr sz="2000" spc="-5" dirty="0">
                <a:solidFill>
                  <a:srgbClr val="08498A"/>
                </a:solidFill>
                <a:latin typeface="Arial"/>
                <a:cs typeface="Arial"/>
              </a:rPr>
              <a:t>výdajů  </a:t>
            </a:r>
            <a:r>
              <a:rPr sz="2000" spc="10" dirty="0">
                <a:solidFill>
                  <a:srgbClr val="08498A"/>
                </a:solidFill>
                <a:latin typeface="Arial"/>
                <a:cs typeface="Arial"/>
              </a:rPr>
              <a:t>projektu </a:t>
            </a:r>
            <a:r>
              <a:rPr sz="2000" spc="-5" dirty="0">
                <a:solidFill>
                  <a:srgbClr val="08498A"/>
                </a:solidFill>
                <a:latin typeface="Arial"/>
                <a:cs typeface="Arial"/>
              </a:rPr>
              <a:t>očištěných </a:t>
            </a:r>
            <a:r>
              <a:rPr sz="2000" spc="15" dirty="0">
                <a:solidFill>
                  <a:srgbClr val="08498A"/>
                </a:solidFill>
                <a:latin typeface="Arial"/>
                <a:cs typeface="Arial"/>
              </a:rPr>
              <a:t>o </a:t>
            </a:r>
            <a:r>
              <a:rPr sz="2000" dirty="0">
                <a:solidFill>
                  <a:srgbClr val="08498A"/>
                </a:solidFill>
                <a:latin typeface="Arial"/>
                <a:cs typeface="Arial"/>
              </a:rPr>
              <a:t>čisté </a:t>
            </a:r>
            <a:r>
              <a:rPr sz="2000" spc="-30" dirty="0">
                <a:solidFill>
                  <a:srgbClr val="08498A"/>
                </a:solidFill>
                <a:latin typeface="Arial"/>
                <a:cs typeface="Arial"/>
              </a:rPr>
              <a:t>příjmy, </a:t>
            </a:r>
            <a:r>
              <a:rPr sz="2000" spc="10" dirty="0">
                <a:solidFill>
                  <a:srgbClr val="08498A"/>
                </a:solidFill>
                <a:latin typeface="Arial"/>
                <a:cs typeface="Arial"/>
              </a:rPr>
              <a:t>které </a:t>
            </a:r>
            <a:r>
              <a:rPr sz="2000" dirty="0">
                <a:solidFill>
                  <a:srgbClr val="08498A"/>
                </a:solidFill>
                <a:latin typeface="Arial"/>
                <a:cs typeface="Arial"/>
              </a:rPr>
              <a:t>mají </a:t>
            </a:r>
            <a:r>
              <a:rPr sz="2000" spc="-5" dirty="0">
                <a:solidFill>
                  <a:srgbClr val="08498A"/>
                </a:solidFill>
                <a:latin typeface="Arial"/>
                <a:cs typeface="Arial"/>
              </a:rPr>
              <a:t>být </a:t>
            </a:r>
            <a:r>
              <a:rPr sz="2000" dirty="0">
                <a:solidFill>
                  <a:srgbClr val="08498A"/>
                </a:solidFill>
                <a:latin typeface="Arial"/>
                <a:cs typeface="Arial"/>
              </a:rPr>
              <a:t>kryty </a:t>
            </a:r>
            <a:r>
              <a:rPr sz="2000" spc="10" dirty="0">
                <a:solidFill>
                  <a:srgbClr val="08498A"/>
                </a:solidFill>
                <a:latin typeface="Arial"/>
                <a:cs typeface="Arial"/>
              </a:rPr>
              <a:t>z </a:t>
            </a:r>
            <a:r>
              <a:rPr sz="2000" spc="-5" dirty="0">
                <a:solidFill>
                  <a:srgbClr val="08498A"/>
                </a:solidFill>
                <a:latin typeface="Arial"/>
                <a:cs typeface="Arial"/>
              </a:rPr>
              <a:t>prostředků  </a:t>
            </a:r>
            <a:r>
              <a:rPr sz="2000" spc="5" dirty="0">
                <a:solidFill>
                  <a:srgbClr val="08498A"/>
                </a:solidFill>
                <a:latin typeface="Arial"/>
                <a:cs typeface="Arial"/>
              </a:rPr>
              <a:t>OPZ; </a:t>
            </a:r>
            <a:r>
              <a:rPr sz="2000" spc="-5" dirty="0">
                <a:solidFill>
                  <a:srgbClr val="08498A"/>
                </a:solidFill>
                <a:latin typeface="Arial"/>
                <a:cs typeface="Arial"/>
              </a:rPr>
              <a:t>přesnou výši </a:t>
            </a:r>
            <a:r>
              <a:rPr sz="2000" spc="5" dirty="0">
                <a:solidFill>
                  <a:srgbClr val="08498A"/>
                </a:solidFill>
                <a:latin typeface="Arial"/>
                <a:cs typeface="Arial"/>
              </a:rPr>
              <a:t>této </a:t>
            </a:r>
            <a:r>
              <a:rPr sz="2000" spc="-10" dirty="0">
                <a:solidFill>
                  <a:srgbClr val="08498A"/>
                </a:solidFill>
                <a:latin typeface="Arial"/>
                <a:cs typeface="Arial"/>
              </a:rPr>
              <a:t>platby </a:t>
            </a:r>
            <a:r>
              <a:rPr sz="2000" spc="5" dirty="0">
                <a:solidFill>
                  <a:srgbClr val="08498A"/>
                </a:solidFill>
                <a:latin typeface="Arial"/>
                <a:cs typeface="Arial"/>
              </a:rPr>
              <a:t>stanoví </a:t>
            </a:r>
            <a:r>
              <a:rPr sz="2000" spc="35" dirty="0">
                <a:solidFill>
                  <a:srgbClr val="08498A"/>
                </a:solidFill>
                <a:latin typeface="Arial"/>
                <a:cs typeface="Arial"/>
              </a:rPr>
              <a:t>ŘO </a:t>
            </a:r>
            <a:r>
              <a:rPr sz="2000" spc="15" dirty="0">
                <a:solidFill>
                  <a:srgbClr val="08498A"/>
                </a:solidFill>
                <a:latin typeface="Arial"/>
                <a:cs typeface="Arial"/>
              </a:rPr>
              <a:t>na </a:t>
            </a:r>
            <a:r>
              <a:rPr sz="2000" dirty="0">
                <a:solidFill>
                  <a:srgbClr val="08498A"/>
                </a:solidFill>
                <a:latin typeface="Arial"/>
                <a:cs typeface="Arial"/>
              </a:rPr>
              <a:t>základě kontroly  </a:t>
            </a:r>
            <a:r>
              <a:rPr sz="2000" spc="5" dirty="0">
                <a:solidFill>
                  <a:srgbClr val="08498A"/>
                </a:solidFill>
                <a:latin typeface="Arial"/>
                <a:cs typeface="Arial"/>
              </a:rPr>
              <a:t>závěrečného </a:t>
            </a:r>
            <a:r>
              <a:rPr sz="2000" spc="-10" dirty="0">
                <a:solidFill>
                  <a:srgbClr val="08498A"/>
                </a:solidFill>
                <a:latin typeface="Arial"/>
                <a:cs typeface="Arial"/>
              </a:rPr>
              <a:t>vyúčtování). </a:t>
            </a:r>
            <a:r>
              <a:rPr sz="2000" spc="15" dirty="0">
                <a:solidFill>
                  <a:srgbClr val="08498A"/>
                </a:solidFill>
                <a:latin typeface="Arial"/>
                <a:cs typeface="Arial"/>
              </a:rPr>
              <a:t>V </a:t>
            </a:r>
            <a:r>
              <a:rPr sz="2000" spc="-5" dirty="0">
                <a:solidFill>
                  <a:srgbClr val="08498A"/>
                </a:solidFill>
                <a:latin typeface="Arial"/>
                <a:cs typeface="Arial"/>
              </a:rPr>
              <a:t>případě </a:t>
            </a:r>
            <a:r>
              <a:rPr sz="2000" dirty="0">
                <a:solidFill>
                  <a:srgbClr val="08498A"/>
                </a:solidFill>
                <a:latin typeface="Arial"/>
                <a:cs typeface="Arial"/>
              </a:rPr>
              <a:t>spolufinancování </a:t>
            </a:r>
            <a:r>
              <a:rPr sz="2000" spc="5" dirty="0">
                <a:solidFill>
                  <a:srgbClr val="08498A"/>
                </a:solidFill>
                <a:latin typeface="Arial"/>
                <a:cs typeface="Arial"/>
              </a:rPr>
              <a:t>je </a:t>
            </a:r>
            <a:r>
              <a:rPr sz="2000" spc="-5" dirty="0">
                <a:solidFill>
                  <a:srgbClr val="08498A"/>
                </a:solidFill>
                <a:latin typeface="Arial"/>
                <a:cs typeface="Arial"/>
              </a:rPr>
              <a:t>vyplacena  </a:t>
            </a:r>
            <a:r>
              <a:rPr sz="2000" spc="5" dirty="0">
                <a:solidFill>
                  <a:srgbClr val="08498A"/>
                </a:solidFill>
                <a:latin typeface="Arial"/>
                <a:cs typeface="Arial"/>
              </a:rPr>
              <a:t>jen </a:t>
            </a:r>
            <a:r>
              <a:rPr sz="2000" spc="25" dirty="0">
                <a:solidFill>
                  <a:srgbClr val="08498A"/>
                </a:solidFill>
                <a:latin typeface="Arial"/>
                <a:cs typeface="Arial"/>
              </a:rPr>
              <a:t>část </a:t>
            </a:r>
            <a:r>
              <a:rPr sz="2000" spc="-10" dirty="0">
                <a:solidFill>
                  <a:srgbClr val="08498A"/>
                </a:solidFill>
                <a:latin typeface="Arial"/>
                <a:cs typeface="Arial"/>
              </a:rPr>
              <a:t>ponížená </a:t>
            </a:r>
            <a:r>
              <a:rPr sz="2000" spc="15" dirty="0">
                <a:solidFill>
                  <a:srgbClr val="08498A"/>
                </a:solidFill>
                <a:latin typeface="Arial"/>
                <a:cs typeface="Arial"/>
              </a:rPr>
              <a:t>o </a:t>
            </a:r>
            <a:r>
              <a:rPr sz="2000" spc="20" dirty="0">
                <a:solidFill>
                  <a:srgbClr val="08498A"/>
                </a:solidFill>
                <a:latin typeface="Arial"/>
                <a:cs typeface="Arial"/>
              </a:rPr>
              <a:t>%</a:t>
            </a:r>
            <a:r>
              <a:rPr sz="2000" spc="-215" dirty="0">
                <a:solidFill>
                  <a:srgbClr val="08498A"/>
                </a:solidFill>
                <a:latin typeface="Arial"/>
                <a:cs typeface="Arial"/>
              </a:rPr>
              <a:t> </a:t>
            </a:r>
            <a:r>
              <a:rPr sz="2000" dirty="0">
                <a:solidFill>
                  <a:srgbClr val="08498A"/>
                </a:solidFill>
                <a:latin typeface="Arial"/>
                <a:cs typeface="Arial"/>
              </a:rPr>
              <a:t>spolufinancování.</a:t>
            </a:r>
            <a:endParaRPr sz="200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28</a:t>
            </a:fld>
            <a:endParaRPr lang="cs-CZ" dirty="0"/>
          </a:p>
        </p:txBody>
      </p:sp>
    </p:spTree>
    <p:extLst>
      <p:ext uri="{BB962C8B-B14F-4D97-AF65-F5344CB8AC3E}">
        <p14:creationId xmlns:p14="http://schemas.microsoft.com/office/powerpoint/2010/main" val="2304854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2455545">
              <a:lnSpc>
                <a:spcPct val="100000"/>
              </a:lnSpc>
            </a:pPr>
            <a:r>
              <a:rPr spc="5" dirty="0"/>
              <a:t>R</a:t>
            </a:r>
            <a:r>
              <a:rPr dirty="0"/>
              <a:t>O</a:t>
            </a:r>
            <a:r>
              <a:rPr spc="-40" dirty="0"/>
              <a:t>Z</a:t>
            </a:r>
            <a:r>
              <a:rPr spc="20" dirty="0"/>
              <a:t>P</a:t>
            </a:r>
            <a:r>
              <a:rPr dirty="0"/>
              <a:t>OČ</a:t>
            </a:r>
            <a:r>
              <a:rPr spc="20" dirty="0"/>
              <a:t>E</a:t>
            </a:r>
            <a:r>
              <a:rPr dirty="0"/>
              <a:t>T</a:t>
            </a:r>
          </a:p>
        </p:txBody>
      </p:sp>
      <p:sp>
        <p:nvSpPr>
          <p:cNvPr id="7" name="object 7"/>
          <p:cNvSpPr txBox="1"/>
          <p:nvPr/>
        </p:nvSpPr>
        <p:spPr>
          <a:xfrm>
            <a:off x="527367" y="2158365"/>
            <a:ext cx="3611245" cy="316230"/>
          </a:xfrm>
          <a:prstGeom prst="rect">
            <a:avLst/>
          </a:prstGeom>
        </p:spPr>
        <p:txBody>
          <a:bodyPr vert="horz" wrap="square" lIns="0" tIns="0" rIns="0" bIns="0" rtlCol="0">
            <a:spAutoFit/>
          </a:bodyPr>
          <a:lstStyle/>
          <a:p>
            <a:pPr marL="441959" indent="-429259">
              <a:buClr>
                <a:srgbClr val="5FBAF5"/>
              </a:buClr>
              <a:buFont typeface="Wingdings"/>
              <a:buChar char=""/>
              <a:tabLst>
                <a:tab pos="441325" algn="l"/>
                <a:tab pos="441959" algn="l"/>
              </a:tabLst>
            </a:pPr>
            <a:r>
              <a:rPr sz="2000" spc="10" dirty="0">
                <a:solidFill>
                  <a:srgbClr val="08498A"/>
                </a:solidFill>
                <a:latin typeface="Arial"/>
                <a:cs typeface="Arial"/>
              </a:rPr>
              <a:t>1. </a:t>
            </a:r>
            <a:r>
              <a:rPr sz="2000" spc="15" dirty="0">
                <a:solidFill>
                  <a:srgbClr val="08498A"/>
                </a:solidFill>
                <a:latin typeface="Arial"/>
                <a:cs typeface="Arial"/>
              </a:rPr>
              <a:t>Celkové </a:t>
            </a:r>
            <a:r>
              <a:rPr sz="2000" spc="10" dirty="0">
                <a:solidFill>
                  <a:srgbClr val="08498A"/>
                </a:solidFill>
                <a:latin typeface="Arial"/>
                <a:cs typeface="Arial"/>
              </a:rPr>
              <a:t>způsobilé</a:t>
            </a:r>
            <a:r>
              <a:rPr sz="2000" spc="-370" dirty="0">
                <a:solidFill>
                  <a:srgbClr val="08498A"/>
                </a:solidFill>
                <a:latin typeface="Arial"/>
                <a:cs typeface="Arial"/>
              </a:rPr>
              <a:t> </a:t>
            </a:r>
            <a:r>
              <a:rPr sz="2000" spc="10" dirty="0">
                <a:solidFill>
                  <a:srgbClr val="08498A"/>
                </a:solidFill>
                <a:latin typeface="Arial"/>
                <a:cs typeface="Arial"/>
              </a:rPr>
              <a:t>výdaje</a:t>
            </a:r>
            <a:endParaRPr sz="2000" dirty="0">
              <a:solidFill>
                <a:prstClr val="black"/>
              </a:solidFill>
              <a:latin typeface="Arial"/>
              <a:cs typeface="Arial"/>
            </a:endParaRPr>
          </a:p>
        </p:txBody>
      </p:sp>
      <p:sp>
        <p:nvSpPr>
          <p:cNvPr id="8" name="object 8"/>
          <p:cNvSpPr txBox="1"/>
          <p:nvPr/>
        </p:nvSpPr>
        <p:spPr>
          <a:xfrm>
            <a:off x="975677" y="2749550"/>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9" name="object 9"/>
          <p:cNvSpPr txBox="1"/>
          <p:nvPr/>
        </p:nvSpPr>
        <p:spPr>
          <a:xfrm>
            <a:off x="1709801" y="2698750"/>
            <a:ext cx="1941195" cy="285115"/>
          </a:xfrm>
          <a:prstGeom prst="rect">
            <a:avLst/>
          </a:prstGeom>
        </p:spPr>
        <p:txBody>
          <a:bodyPr vert="horz" wrap="square" lIns="0" tIns="0" rIns="0" bIns="0" rtlCol="0">
            <a:spAutoFit/>
          </a:bodyPr>
          <a:lstStyle/>
          <a:p>
            <a:pPr marL="12700">
              <a:tabLst>
                <a:tab pos="459740" algn="l"/>
              </a:tabLst>
            </a:pPr>
            <a:r>
              <a:rPr spc="-5" dirty="0">
                <a:solidFill>
                  <a:srgbClr val="08498A"/>
                </a:solidFill>
                <a:latin typeface="Arial"/>
                <a:cs typeface="Arial"/>
              </a:rPr>
              <a:t>1.1	</a:t>
            </a:r>
            <a:r>
              <a:rPr spc="-10" dirty="0">
                <a:solidFill>
                  <a:srgbClr val="08498A"/>
                </a:solidFill>
                <a:latin typeface="Arial"/>
                <a:cs typeface="Arial"/>
              </a:rPr>
              <a:t>Přímé</a:t>
            </a:r>
            <a:r>
              <a:rPr spc="-95" dirty="0">
                <a:solidFill>
                  <a:srgbClr val="08498A"/>
                </a:solidFill>
                <a:latin typeface="Arial"/>
                <a:cs typeface="Arial"/>
              </a:rPr>
              <a:t> </a:t>
            </a:r>
            <a:r>
              <a:rPr spc="10" dirty="0">
                <a:solidFill>
                  <a:srgbClr val="08498A"/>
                </a:solidFill>
                <a:latin typeface="Arial"/>
                <a:cs typeface="Arial"/>
              </a:rPr>
              <a:t>náklady</a:t>
            </a:r>
            <a:endParaRPr>
              <a:solidFill>
                <a:prstClr val="black"/>
              </a:solidFill>
              <a:latin typeface="Arial"/>
              <a:cs typeface="Arial"/>
            </a:endParaRPr>
          </a:p>
        </p:txBody>
      </p:sp>
      <p:sp>
        <p:nvSpPr>
          <p:cNvPr id="10" name="object 10"/>
          <p:cNvSpPr txBox="1"/>
          <p:nvPr/>
        </p:nvSpPr>
        <p:spPr>
          <a:xfrm>
            <a:off x="975677" y="3274440"/>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1" name="object 11"/>
          <p:cNvSpPr txBox="1"/>
          <p:nvPr/>
        </p:nvSpPr>
        <p:spPr>
          <a:xfrm>
            <a:off x="1709801" y="3223640"/>
            <a:ext cx="2152015" cy="285115"/>
          </a:xfrm>
          <a:prstGeom prst="rect">
            <a:avLst/>
          </a:prstGeom>
        </p:spPr>
        <p:txBody>
          <a:bodyPr vert="horz" wrap="square" lIns="0" tIns="0" rIns="0" bIns="0" rtlCol="0">
            <a:spAutoFit/>
          </a:bodyPr>
          <a:lstStyle/>
          <a:p>
            <a:pPr marL="12700"/>
            <a:r>
              <a:rPr spc="-5" dirty="0">
                <a:solidFill>
                  <a:srgbClr val="08498A"/>
                </a:solidFill>
                <a:latin typeface="Arial"/>
                <a:cs typeface="Arial"/>
              </a:rPr>
              <a:t>1.2 </a:t>
            </a:r>
            <a:r>
              <a:rPr spc="-10" dirty="0">
                <a:solidFill>
                  <a:srgbClr val="08498A"/>
                </a:solidFill>
                <a:latin typeface="Arial"/>
                <a:cs typeface="Arial"/>
              </a:rPr>
              <a:t>Nepřímé</a:t>
            </a:r>
            <a:r>
              <a:rPr spc="5" dirty="0">
                <a:solidFill>
                  <a:srgbClr val="08498A"/>
                </a:solidFill>
                <a:latin typeface="Arial"/>
                <a:cs typeface="Arial"/>
              </a:rPr>
              <a:t> </a:t>
            </a:r>
            <a:r>
              <a:rPr spc="10" dirty="0">
                <a:solidFill>
                  <a:srgbClr val="08498A"/>
                </a:solidFill>
                <a:latin typeface="Arial"/>
                <a:cs typeface="Arial"/>
              </a:rPr>
              <a:t>náklady</a:t>
            </a:r>
            <a:endParaRPr>
              <a:solidFill>
                <a:prstClr val="black"/>
              </a:solidFill>
              <a:latin typeface="Arial"/>
              <a:cs typeface="Arial"/>
            </a:endParaRPr>
          </a:p>
        </p:txBody>
      </p:sp>
      <p:sp>
        <p:nvSpPr>
          <p:cNvPr id="12" name="object 12"/>
          <p:cNvSpPr txBox="1"/>
          <p:nvPr/>
        </p:nvSpPr>
        <p:spPr>
          <a:xfrm>
            <a:off x="527367" y="4094352"/>
            <a:ext cx="6957695" cy="755015"/>
          </a:xfrm>
          <a:prstGeom prst="rect">
            <a:avLst/>
          </a:prstGeom>
        </p:spPr>
        <p:txBody>
          <a:bodyPr vert="horz" wrap="square" lIns="0" tIns="0" rIns="0" bIns="0" rtlCol="0">
            <a:spAutoFit/>
          </a:bodyPr>
          <a:lstStyle/>
          <a:p>
            <a:pPr marL="441959" marR="5080" indent="-429259">
              <a:lnSpc>
                <a:spcPct val="122000"/>
              </a:lnSpc>
              <a:buClr>
                <a:srgbClr val="5FBAF5"/>
              </a:buClr>
              <a:buFont typeface="Wingdings"/>
              <a:buChar char=""/>
              <a:tabLst>
                <a:tab pos="441325" algn="l"/>
                <a:tab pos="441959" algn="l"/>
              </a:tabLst>
            </a:pPr>
            <a:r>
              <a:rPr sz="2000" spc="10" dirty="0">
                <a:solidFill>
                  <a:srgbClr val="08498A"/>
                </a:solidFill>
                <a:latin typeface="Arial"/>
                <a:cs typeface="Arial"/>
              </a:rPr>
              <a:t>2.</a:t>
            </a:r>
            <a:r>
              <a:rPr sz="2000" spc="-75" dirty="0">
                <a:solidFill>
                  <a:srgbClr val="08498A"/>
                </a:solidFill>
                <a:latin typeface="Arial"/>
                <a:cs typeface="Arial"/>
              </a:rPr>
              <a:t> </a:t>
            </a:r>
            <a:r>
              <a:rPr sz="2000" spc="15" dirty="0">
                <a:solidFill>
                  <a:srgbClr val="08498A"/>
                </a:solidFill>
                <a:latin typeface="Arial"/>
                <a:cs typeface="Arial"/>
              </a:rPr>
              <a:t>Celkové</a:t>
            </a:r>
            <a:r>
              <a:rPr sz="2000" spc="-110" dirty="0">
                <a:solidFill>
                  <a:srgbClr val="08498A"/>
                </a:solidFill>
                <a:latin typeface="Arial"/>
                <a:cs typeface="Arial"/>
              </a:rPr>
              <a:t> </a:t>
            </a:r>
            <a:r>
              <a:rPr sz="2000" spc="10" dirty="0">
                <a:solidFill>
                  <a:srgbClr val="08498A"/>
                </a:solidFill>
                <a:latin typeface="Arial"/>
                <a:cs typeface="Arial"/>
              </a:rPr>
              <a:t>nezpůsobilé</a:t>
            </a:r>
            <a:r>
              <a:rPr sz="2000" spc="-120" dirty="0">
                <a:solidFill>
                  <a:srgbClr val="08498A"/>
                </a:solidFill>
                <a:latin typeface="Arial"/>
                <a:cs typeface="Arial"/>
              </a:rPr>
              <a:t> </a:t>
            </a:r>
            <a:r>
              <a:rPr sz="2000" spc="10" dirty="0">
                <a:solidFill>
                  <a:srgbClr val="08498A"/>
                </a:solidFill>
                <a:latin typeface="Arial"/>
                <a:cs typeface="Arial"/>
              </a:rPr>
              <a:t>výdaje</a:t>
            </a:r>
            <a:r>
              <a:rPr sz="2000" spc="-35" dirty="0">
                <a:solidFill>
                  <a:srgbClr val="08498A"/>
                </a:solidFill>
                <a:latin typeface="Arial"/>
                <a:cs typeface="Arial"/>
              </a:rPr>
              <a:t> </a:t>
            </a:r>
            <a:r>
              <a:rPr sz="2000" spc="5" dirty="0">
                <a:solidFill>
                  <a:srgbClr val="08498A"/>
                </a:solidFill>
                <a:latin typeface="Arial"/>
                <a:cs typeface="Arial"/>
              </a:rPr>
              <a:t>-</a:t>
            </a:r>
            <a:r>
              <a:rPr sz="2000" spc="-35" dirty="0">
                <a:solidFill>
                  <a:srgbClr val="08498A"/>
                </a:solidFill>
                <a:latin typeface="Arial"/>
                <a:cs typeface="Arial"/>
              </a:rPr>
              <a:t> </a:t>
            </a:r>
            <a:r>
              <a:rPr sz="2000" spc="20" dirty="0">
                <a:solidFill>
                  <a:srgbClr val="08498A"/>
                </a:solidFill>
                <a:latin typeface="Arial"/>
                <a:cs typeface="Arial"/>
              </a:rPr>
              <a:t>tento</a:t>
            </a:r>
            <a:r>
              <a:rPr sz="2000" spc="-180" dirty="0">
                <a:solidFill>
                  <a:srgbClr val="08498A"/>
                </a:solidFill>
                <a:latin typeface="Arial"/>
                <a:cs typeface="Arial"/>
              </a:rPr>
              <a:t> </a:t>
            </a:r>
            <a:r>
              <a:rPr sz="2000" spc="10" dirty="0">
                <a:solidFill>
                  <a:srgbClr val="08498A"/>
                </a:solidFill>
                <a:latin typeface="Arial"/>
                <a:cs typeface="Arial"/>
              </a:rPr>
              <a:t>řádek</a:t>
            </a:r>
            <a:r>
              <a:rPr sz="2000" spc="-70" dirty="0">
                <a:solidFill>
                  <a:srgbClr val="08498A"/>
                </a:solidFill>
                <a:latin typeface="Arial"/>
                <a:cs typeface="Arial"/>
              </a:rPr>
              <a:t> </a:t>
            </a:r>
            <a:r>
              <a:rPr sz="2000" spc="30" dirty="0">
                <a:solidFill>
                  <a:srgbClr val="08498A"/>
                </a:solidFill>
                <a:latin typeface="Arial"/>
                <a:cs typeface="Arial"/>
              </a:rPr>
              <a:t>se</a:t>
            </a:r>
            <a:r>
              <a:rPr sz="2000" spc="-35" dirty="0">
                <a:solidFill>
                  <a:srgbClr val="08498A"/>
                </a:solidFill>
                <a:latin typeface="Arial"/>
                <a:cs typeface="Arial"/>
              </a:rPr>
              <a:t> </a:t>
            </a:r>
            <a:r>
              <a:rPr sz="2000" spc="10" dirty="0">
                <a:solidFill>
                  <a:srgbClr val="08498A"/>
                </a:solidFill>
                <a:latin typeface="Arial"/>
                <a:cs typeface="Arial"/>
              </a:rPr>
              <a:t>v</a:t>
            </a:r>
            <a:r>
              <a:rPr sz="2000" spc="-70" dirty="0">
                <a:solidFill>
                  <a:srgbClr val="08498A"/>
                </a:solidFill>
                <a:latin typeface="Arial"/>
                <a:cs typeface="Arial"/>
              </a:rPr>
              <a:t> </a:t>
            </a:r>
            <a:r>
              <a:rPr sz="2000" spc="25" dirty="0">
                <a:solidFill>
                  <a:srgbClr val="08498A"/>
                </a:solidFill>
                <a:latin typeface="Arial"/>
                <a:cs typeface="Arial"/>
              </a:rPr>
              <a:t>systému  </a:t>
            </a:r>
            <a:r>
              <a:rPr sz="2000" dirty="0">
                <a:solidFill>
                  <a:srgbClr val="08498A"/>
                </a:solidFill>
                <a:latin typeface="Arial"/>
                <a:cs typeface="Arial"/>
              </a:rPr>
              <a:t>zobrazuje, </a:t>
            </a:r>
            <a:r>
              <a:rPr sz="2000" spc="10" dirty="0">
                <a:solidFill>
                  <a:srgbClr val="08498A"/>
                </a:solidFill>
                <a:latin typeface="Arial"/>
                <a:cs typeface="Arial"/>
              </a:rPr>
              <a:t>ale </a:t>
            </a:r>
            <a:r>
              <a:rPr sz="2000" spc="35" dirty="0">
                <a:solidFill>
                  <a:srgbClr val="08498A"/>
                </a:solidFill>
                <a:latin typeface="Arial"/>
                <a:cs typeface="Arial"/>
              </a:rPr>
              <a:t>tyto </a:t>
            </a:r>
            <a:r>
              <a:rPr sz="2000" spc="10" dirty="0">
                <a:solidFill>
                  <a:srgbClr val="08498A"/>
                </a:solidFill>
                <a:latin typeface="Arial"/>
                <a:cs typeface="Arial"/>
              </a:rPr>
              <a:t>výdaje </a:t>
            </a:r>
            <a:r>
              <a:rPr sz="2000" spc="-10" dirty="0">
                <a:solidFill>
                  <a:srgbClr val="08498A"/>
                </a:solidFill>
                <a:latin typeface="Arial"/>
                <a:cs typeface="Arial"/>
              </a:rPr>
              <a:t>OPZ</a:t>
            </a:r>
            <a:r>
              <a:rPr sz="2000" spc="-365" dirty="0">
                <a:solidFill>
                  <a:srgbClr val="08498A"/>
                </a:solidFill>
                <a:latin typeface="Arial"/>
                <a:cs typeface="Arial"/>
              </a:rPr>
              <a:t> </a:t>
            </a:r>
            <a:r>
              <a:rPr sz="2000" spc="-10" dirty="0">
                <a:solidFill>
                  <a:srgbClr val="08498A"/>
                </a:solidFill>
                <a:latin typeface="Arial"/>
                <a:cs typeface="Arial"/>
              </a:rPr>
              <a:t>nepoužívá.</a:t>
            </a:r>
            <a:endParaRPr sz="2000" dirty="0">
              <a:solidFill>
                <a:prstClr val="black"/>
              </a:solidFill>
              <a:latin typeface="Arial"/>
              <a:cs typeface="Arial"/>
            </a:endParaRPr>
          </a:p>
        </p:txBody>
      </p:sp>
      <p:sp>
        <p:nvSpPr>
          <p:cNvPr id="14" name="Zástupný symbol pro číslo snímku 13"/>
          <p:cNvSpPr>
            <a:spLocks noGrp="1"/>
          </p:cNvSpPr>
          <p:nvPr>
            <p:ph type="sldNum" sz="quarter" idx="12"/>
          </p:nvPr>
        </p:nvSpPr>
        <p:spPr/>
        <p:txBody>
          <a:bodyPr/>
          <a:lstStyle/>
          <a:p>
            <a:fld id="{479BF083-4774-43B1-9AB0-5CC1AC5DD8EE}" type="slidenum">
              <a:rPr lang="cs-CZ" smtClean="0"/>
              <a:pPr/>
              <a:t>29</a:t>
            </a:fld>
            <a:endParaRPr lang="cs-CZ" dirty="0"/>
          </a:p>
        </p:txBody>
      </p:sp>
    </p:spTree>
    <p:extLst>
      <p:ext uri="{BB962C8B-B14F-4D97-AF65-F5344CB8AC3E}">
        <p14:creationId xmlns:p14="http://schemas.microsoft.com/office/powerpoint/2010/main" val="3690731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Představení výzev</a:t>
            </a:r>
            <a:endParaRPr lang="cs-CZ" dirty="0"/>
          </a:p>
        </p:txBody>
      </p:sp>
      <p:sp>
        <p:nvSpPr>
          <p:cNvPr id="3" name="Zástupný symbol pro obsah 2"/>
          <p:cNvSpPr>
            <a:spLocks noGrp="1"/>
          </p:cNvSpPr>
          <p:nvPr>
            <p:ph idx="1"/>
          </p:nvPr>
        </p:nvSpPr>
        <p:spPr>
          <a:xfrm>
            <a:off x="251520" y="1340768"/>
            <a:ext cx="8892480" cy="5256584"/>
          </a:xfrm>
        </p:spPr>
        <p:txBody>
          <a:bodyPr/>
          <a:lstStyle/>
          <a:p>
            <a:pPr marL="0" indent="0">
              <a:buNone/>
            </a:pPr>
            <a:r>
              <a:rPr lang="cs-CZ" dirty="0" smtClean="0"/>
              <a:t>Výzva č. 03_16_045 </a:t>
            </a:r>
            <a:r>
              <a:rPr lang="cs-CZ" b="1" dirty="0" smtClean="0"/>
              <a:t>Integrované územní investice (ITI)</a:t>
            </a:r>
          </a:p>
          <a:p>
            <a:pPr marL="0" indent="0">
              <a:buNone/>
            </a:pPr>
            <a:r>
              <a:rPr lang="cs-CZ" dirty="0" smtClean="0"/>
              <a:t>Výzva č. 03_16_046 </a:t>
            </a:r>
            <a:r>
              <a:rPr lang="cs-CZ" b="1" dirty="0" smtClean="0"/>
              <a:t>Integrovaný plán rozvoje území (IPRÚ)</a:t>
            </a:r>
          </a:p>
          <a:p>
            <a:pPr>
              <a:spcBef>
                <a:spcPts val="0"/>
              </a:spcBef>
              <a:spcAft>
                <a:spcPts val="0"/>
              </a:spcAft>
              <a:buFont typeface="Arial" panose="020B0604020202020204" pitchFamily="34" charset="0"/>
              <a:buChar char="●"/>
            </a:pPr>
            <a:r>
              <a:rPr lang="cs-CZ" sz="1800" dirty="0" smtClean="0"/>
              <a:t>Vyhlášeny 31. 3. 2016</a:t>
            </a:r>
          </a:p>
          <a:p>
            <a:pPr>
              <a:spcBef>
                <a:spcPts val="0"/>
              </a:spcBef>
              <a:spcAft>
                <a:spcPts val="0"/>
              </a:spcAft>
              <a:buFont typeface="Arial" panose="020B0604020202020204" pitchFamily="34" charset="0"/>
              <a:buChar char="●"/>
            </a:pPr>
            <a:r>
              <a:rPr lang="cs-CZ" sz="1800" dirty="0" smtClean="0"/>
              <a:t>Zahájení přijmu žádostí 4. 4. 2016</a:t>
            </a:r>
          </a:p>
          <a:p>
            <a:pPr>
              <a:spcBef>
                <a:spcPts val="0"/>
              </a:spcBef>
              <a:spcAft>
                <a:spcPts val="0"/>
              </a:spcAft>
              <a:buFont typeface="Arial" panose="020B0604020202020204" pitchFamily="34" charset="0"/>
              <a:buChar char="●"/>
            </a:pPr>
            <a:r>
              <a:rPr lang="cs-CZ" sz="1800" dirty="0" smtClean="0"/>
              <a:t>Ukončení přijmu žádostí 14. 12. 2018</a:t>
            </a:r>
          </a:p>
          <a:p>
            <a:pPr lvl="1">
              <a:spcBef>
                <a:spcPts val="0"/>
              </a:spcBef>
              <a:spcAft>
                <a:spcPts val="0"/>
              </a:spcAft>
              <a:buFont typeface="Courier New" panose="02070309020205020404" pitchFamily="49" charset="0"/>
              <a:buChar char="o"/>
            </a:pPr>
            <a:r>
              <a:rPr lang="cs-CZ" sz="1800" dirty="0" smtClean="0"/>
              <a:t>Texty výzev s přílohami na </a:t>
            </a:r>
            <a:r>
              <a:rPr lang="cs-CZ" sz="1800" dirty="0" smtClean="0">
                <a:hlinkClick r:id="rId3"/>
              </a:rPr>
              <a:t>www.esfcr.cz/vyzva-045-opz</a:t>
            </a:r>
            <a:r>
              <a:rPr lang="cs-CZ" sz="1800" dirty="0"/>
              <a:t> a </a:t>
            </a:r>
            <a:r>
              <a:rPr lang="cs-CZ" sz="1800" dirty="0">
                <a:hlinkClick r:id="rId4"/>
              </a:rPr>
              <a:t>https://</a:t>
            </a:r>
            <a:r>
              <a:rPr lang="cs-CZ" sz="1800" dirty="0" smtClean="0">
                <a:hlinkClick r:id="rId4"/>
              </a:rPr>
              <a:t>www.esfcr.cz/vyzva-046-opz</a:t>
            </a:r>
            <a:r>
              <a:rPr lang="cs-CZ" sz="1800" dirty="0" smtClean="0"/>
              <a:t> </a:t>
            </a:r>
          </a:p>
          <a:p>
            <a:pPr lvl="1">
              <a:spcBef>
                <a:spcPts val="0"/>
              </a:spcBef>
              <a:spcAft>
                <a:spcPts val="0"/>
              </a:spcAft>
              <a:buFont typeface="Courier New" panose="02070309020205020404" pitchFamily="49" charset="0"/>
              <a:buChar char="o"/>
            </a:pPr>
            <a:endParaRPr lang="cs-CZ" sz="1800" dirty="0" smtClean="0"/>
          </a:p>
          <a:p>
            <a:pPr marL="0" lvl="1" indent="0">
              <a:spcBef>
                <a:spcPts val="0"/>
              </a:spcBef>
              <a:spcAft>
                <a:spcPts val="0"/>
              </a:spcAft>
              <a:buNone/>
            </a:pPr>
            <a:r>
              <a:rPr lang="cs-CZ" sz="1800" b="1" dirty="0" smtClean="0"/>
              <a:t>Důležité dokumenty </a:t>
            </a:r>
          </a:p>
          <a:p>
            <a:pPr marL="537750" lvl="2" indent="-285750">
              <a:spcBef>
                <a:spcPts val="0"/>
              </a:spcBef>
              <a:spcAft>
                <a:spcPts val="0"/>
              </a:spcAft>
              <a:buFont typeface="Courier New" panose="02070309020205020404" pitchFamily="49" charset="0"/>
              <a:buChar char="o"/>
            </a:pPr>
            <a:r>
              <a:rPr lang="cs-CZ" sz="1800" dirty="0" smtClean="0"/>
              <a:t>Obecná část pravidel pro žadatele a příjemce, Specifická část </a:t>
            </a:r>
            <a:r>
              <a:rPr lang="cs-CZ" sz="1800" dirty="0"/>
              <a:t>pro žadatele a příjemce </a:t>
            </a:r>
            <a:r>
              <a:rPr lang="cs-CZ" sz="1800" dirty="0">
                <a:hlinkClick r:id="rId5"/>
              </a:rPr>
              <a:t>https://</a:t>
            </a:r>
            <a:r>
              <a:rPr lang="cs-CZ" sz="1800" dirty="0" smtClean="0">
                <a:hlinkClick r:id="rId5"/>
              </a:rPr>
              <a:t>www.esfcr.cz/pravidla-pro-zadatele-a-prijemce-opz</a:t>
            </a:r>
            <a:endParaRPr lang="cs-CZ" sz="1800" dirty="0" smtClean="0"/>
          </a:p>
          <a:p>
            <a:pPr marL="537750" lvl="2" indent="-285750">
              <a:spcBef>
                <a:spcPts val="0"/>
              </a:spcBef>
              <a:spcAft>
                <a:spcPts val="0"/>
              </a:spcAft>
              <a:buFont typeface="Courier New" panose="02070309020205020404" pitchFamily="49" charset="0"/>
              <a:buChar char="o"/>
            </a:pPr>
            <a:endParaRPr lang="cs-CZ" sz="1800" dirty="0" smtClean="0"/>
          </a:p>
          <a:p>
            <a:pPr marL="537750" lvl="2" indent="-285750">
              <a:spcBef>
                <a:spcPts val="0"/>
              </a:spcBef>
              <a:spcAft>
                <a:spcPts val="0"/>
              </a:spcAft>
              <a:buFont typeface="Courier New" panose="02070309020205020404" pitchFamily="49" charset="0"/>
              <a:buChar char="o"/>
            </a:pPr>
            <a:r>
              <a:rPr lang="cs-CZ" sz="1800" dirty="0" smtClean="0"/>
              <a:t>Pokyny k vyplnění žádosti </a:t>
            </a:r>
            <a:r>
              <a:rPr lang="cs-CZ" sz="1800" u="heavy" spc="-5" dirty="0">
                <a:solidFill>
                  <a:srgbClr val="08498A"/>
                </a:solidFill>
                <a:cs typeface="Arial"/>
                <a:hlinkClick r:id="rId6"/>
              </a:rPr>
              <a:t>http://www.esfcr.cz/file/9143</a:t>
            </a:r>
            <a:r>
              <a:rPr lang="cs-CZ" sz="1800" u="heavy" spc="-5" dirty="0" smtClean="0">
                <a:solidFill>
                  <a:srgbClr val="08498A"/>
                </a:solidFill>
                <a:cs typeface="Arial"/>
                <a:hlinkClick r:id="rId6"/>
              </a:rPr>
              <a:t>/</a:t>
            </a:r>
            <a:endParaRPr lang="cs-CZ" sz="1800" u="heavy" spc="-5" dirty="0">
              <a:solidFill>
                <a:srgbClr val="08498A"/>
              </a:solidFill>
              <a:cs typeface="Arial"/>
            </a:endParaRPr>
          </a:p>
          <a:p>
            <a:pPr marL="954850" lvl="3" indent="-450850">
              <a:spcBef>
                <a:spcPts val="0"/>
              </a:spcBef>
              <a:spcAft>
                <a:spcPts val="0"/>
              </a:spcAft>
              <a:buFont typeface="Arial" panose="020B0604020202020204" pitchFamily="34" charset="0"/>
              <a:buChar char="•"/>
            </a:pPr>
            <a:r>
              <a:rPr lang="cs-CZ" sz="1800" spc="-5" dirty="0" smtClean="0">
                <a:solidFill>
                  <a:srgbClr val="08498A"/>
                </a:solidFill>
                <a:cs typeface="Arial"/>
              </a:rPr>
              <a:t>Žádost se podává pouze elektronicky </a:t>
            </a:r>
            <a:r>
              <a:rPr lang="pl-PL" sz="1800" spc="-5" dirty="0">
                <a:solidFill>
                  <a:srgbClr val="08498A"/>
                </a:solidFill>
                <a:cs typeface="Arial"/>
              </a:rPr>
              <a:t>prostřednictvím </a:t>
            </a:r>
            <a:r>
              <a:rPr lang="pl-PL" sz="1800" spc="5" dirty="0">
                <a:solidFill>
                  <a:srgbClr val="08498A"/>
                </a:solidFill>
                <a:cs typeface="Arial"/>
              </a:rPr>
              <a:t>formuláře</a:t>
            </a:r>
            <a:r>
              <a:rPr lang="pl-PL" sz="1800" spc="-225" dirty="0">
                <a:solidFill>
                  <a:srgbClr val="08498A"/>
                </a:solidFill>
                <a:cs typeface="Arial"/>
              </a:rPr>
              <a:t> </a:t>
            </a:r>
            <a:r>
              <a:rPr lang="pl-PL" sz="1800" spc="20" dirty="0">
                <a:solidFill>
                  <a:srgbClr val="08498A"/>
                </a:solidFill>
                <a:cs typeface="Arial"/>
              </a:rPr>
              <a:t>na  </a:t>
            </a:r>
            <a:r>
              <a:rPr lang="pl-PL" sz="1800" u="heavy" spc="10" dirty="0">
                <a:solidFill>
                  <a:srgbClr val="08498A"/>
                </a:solidFill>
                <a:cs typeface="Arial"/>
                <a:hlinkClick r:id="rId7"/>
              </a:rPr>
              <a:t>https://mseu.mssf.cz</a:t>
            </a:r>
            <a:r>
              <a:rPr lang="pl-PL" sz="1800" spc="10" dirty="0">
                <a:solidFill>
                  <a:srgbClr val="08498A"/>
                </a:solidFill>
                <a:cs typeface="Arial"/>
              </a:rPr>
              <a:t>.</a:t>
            </a:r>
            <a:endParaRPr lang="pl-PL" sz="1800" dirty="0">
              <a:cs typeface="Arial"/>
            </a:endParaRPr>
          </a:p>
          <a:p>
            <a:pPr marL="504000" lvl="3" indent="0">
              <a:spcBef>
                <a:spcPts val="0"/>
              </a:spcBef>
              <a:spcAft>
                <a:spcPts val="0"/>
              </a:spcAft>
              <a:buNone/>
            </a:pPr>
            <a:endParaRPr lang="cs-CZ" sz="1800" dirty="0" smtClean="0"/>
          </a:p>
          <a:p>
            <a:pPr lvl="1">
              <a:spcBef>
                <a:spcPts val="0"/>
              </a:spcBef>
              <a:spcAft>
                <a:spcPts val="0"/>
              </a:spcAft>
              <a:buFont typeface="Courier New" panose="02070309020205020404" pitchFamily="49" charset="0"/>
              <a:buChar char="o"/>
            </a:pPr>
            <a:endParaRPr lang="cs-CZ" sz="1800" dirty="0" smtClean="0"/>
          </a:p>
          <a:p>
            <a:pPr lvl="1">
              <a:spcBef>
                <a:spcPts val="0"/>
              </a:spcBef>
              <a:spcAft>
                <a:spcPts val="0"/>
              </a:spcAft>
              <a:buFont typeface="Courier New" panose="02070309020205020404" pitchFamily="49" charset="0"/>
              <a:buChar char="o"/>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2966012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376554" y="415671"/>
            <a:ext cx="8381365" cy="429259"/>
          </a:xfrm>
          <a:prstGeom prst="rect">
            <a:avLst/>
          </a:prstGeom>
        </p:spPr>
        <p:txBody>
          <a:bodyPr vert="horz" wrap="square" lIns="0" tIns="0" rIns="0" bIns="0" rtlCol="0">
            <a:spAutoFit/>
          </a:bodyPr>
          <a:lstStyle/>
          <a:p>
            <a:pPr marL="12700">
              <a:lnSpc>
                <a:spcPct val="100000"/>
              </a:lnSpc>
            </a:pPr>
            <a:r>
              <a:rPr sz="2750" spc="30" dirty="0"/>
              <a:t>ROZPOČET </a:t>
            </a:r>
            <a:r>
              <a:rPr sz="2750" spc="10" dirty="0"/>
              <a:t>– </a:t>
            </a:r>
            <a:r>
              <a:rPr sz="2750" spc="30" dirty="0"/>
              <a:t>CELKOVÉ </a:t>
            </a:r>
            <a:r>
              <a:rPr sz="2750" spc="20" dirty="0"/>
              <a:t>ZPŮSOBILÉ </a:t>
            </a:r>
            <a:r>
              <a:rPr sz="2750" spc="30" dirty="0"/>
              <a:t>NÁKLADY</a:t>
            </a:r>
            <a:r>
              <a:rPr sz="2750" dirty="0"/>
              <a:t> </a:t>
            </a:r>
            <a:r>
              <a:rPr sz="2750" spc="10" dirty="0"/>
              <a:t>1</a:t>
            </a:r>
            <a:endParaRPr sz="2750"/>
          </a:p>
        </p:txBody>
      </p:sp>
      <p:sp>
        <p:nvSpPr>
          <p:cNvPr id="7" name="object 7"/>
          <p:cNvSpPr txBox="1"/>
          <p:nvPr/>
        </p:nvSpPr>
        <p:spPr>
          <a:xfrm>
            <a:off x="455294" y="1514043"/>
            <a:ext cx="7395845" cy="755650"/>
          </a:xfrm>
          <a:prstGeom prst="rect">
            <a:avLst/>
          </a:prstGeom>
        </p:spPr>
        <p:txBody>
          <a:bodyPr vert="horz" wrap="square" lIns="0" tIns="0" rIns="0" bIns="0" rtlCol="0">
            <a:spAutoFit/>
          </a:bodyPr>
          <a:lstStyle/>
          <a:p>
            <a:pPr marL="441959" marR="5080" indent="-429259">
              <a:lnSpc>
                <a:spcPct val="122100"/>
              </a:lnSpc>
              <a:buClr>
                <a:srgbClr val="5FBAF5"/>
              </a:buClr>
              <a:buFont typeface="Wingdings"/>
              <a:buChar char=""/>
              <a:tabLst>
                <a:tab pos="441325" algn="l"/>
                <a:tab pos="441959" algn="l"/>
                <a:tab pos="5952490" algn="l"/>
              </a:tabLst>
            </a:pPr>
            <a:r>
              <a:rPr sz="2000" spc="20" dirty="0">
                <a:solidFill>
                  <a:srgbClr val="08498A"/>
                </a:solidFill>
                <a:latin typeface="Arial"/>
                <a:cs typeface="Arial"/>
              </a:rPr>
              <a:t>Způsobilý</a:t>
            </a:r>
            <a:r>
              <a:rPr sz="2000" spc="-140" dirty="0">
                <a:solidFill>
                  <a:srgbClr val="08498A"/>
                </a:solidFill>
                <a:latin typeface="Arial"/>
                <a:cs typeface="Arial"/>
              </a:rPr>
              <a:t> </a:t>
            </a:r>
            <a:r>
              <a:rPr sz="2000" spc="10" dirty="0">
                <a:solidFill>
                  <a:srgbClr val="08498A"/>
                </a:solidFill>
                <a:latin typeface="Arial"/>
                <a:cs typeface="Arial"/>
              </a:rPr>
              <a:t>výdaj</a:t>
            </a:r>
            <a:r>
              <a:rPr sz="2000" spc="-105" dirty="0">
                <a:solidFill>
                  <a:srgbClr val="08498A"/>
                </a:solidFill>
                <a:latin typeface="Arial"/>
                <a:cs typeface="Arial"/>
              </a:rPr>
              <a:t> </a:t>
            </a:r>
            <a:r>
              <a:rPr sz="2000" spc="10" dirty="0">
                <a:solidFill>
                  <a:srgbClr val="08498A"/>
                </a:solidFill>
                <a:latin typeface="Arial"/>
                <a:cs typeface="Arial"/>
              </a:rPr>
              <a:t>je</a:t>
            </a:r>
            <a:r>
              <a:rPr sz="2000" spc="-30" dirty="0">
                <a:solidFill>
                  <a:srgbClr val="08498A"/>
                </a:solidFill>
                <a:latin typeface="Arial"/>
                <a:cs typeface="Arial"/>
              </a:rPr>
              <a:t> </a:t>
            </a:r>
            <a:r>
              <a:rPr sz="2000" spc="20" dirty="0">
                <a:solidFill>
                  <a:srgbClr val="08498A"/>
                </a:solidFill>
                <a:latin typeface="Arial"/>
                <a:cs typeface="Arial"/>
              </a:rPr>
              <a:t>takový,</a:t>
            </a:r>
            <a:r>
              <a:rPr sz="2000" spc="-145" dirty="0">
                <a:solidFill>
                  <a:srgbClr val="08498A"/>
                </a:solidFill>
                <a:latin typeface="Arial"/>
                <a:cs typeface="Arial"/>
              </a:rPr>
              <a:t> </a:t>
            </a:r>
            <a:r>
              <a:rPr sz="2000" spc="25" dirty="0">
                <a:solidFill>
                  <a:srgbClr val="08498A"/>
                </a:solidFill>
                <a:latin typeface="Arial"/>
                <a:cs typeface="Arial"/>
              </a:rPr>
              <a:t>který</a:t>
            </a:r>
            <a:r>
              <a:rPr sz="2000" spc="-140" dirty="0">
                <a:solidFill>
                  <a:srgbClr val="08498A"/>
                </a:solidFill>
                <a:latin typeface="Arial"/>
                <a:cs typeface="Arial"/>
              </a:rPr>
              <a:t> </a:t>
            </a:r>
            <a:r>
              <a:rPr sz="2000" dirty="0">
                <a:solidFill>
                  <a:srgbClr val="08498A"/>
                </a:solidFill>
                <a:latin typeface="Arial"/>
                <a:cs typeface="Arial"/>
              </a:rPr>
              <a:t>zároveň</a:t>
            </a:r>
            <a:r>
              <a:rPr sz="2000" spc="-30" dirty="0">
                <a:solidFill>
                  <a:srgbClr val="08498A"/>
                </a:solidFill>
                <a:latin typeface="Arial"/>
                <a:cs typeface="Arial"/>
              </a:rPr>
              <a:t> </a:t>
            </a:r>
            <a:r>
              <a:rPr sz="2000" u="heavy" spc="15" dirty="0">
                <a:solidFill>
                  <a:srgbClr val="08498A"/>
                </a:solidFill>
                <a:latin typeface="Arial"/>
                <a:cs typeface="Arial"/>
              </a:rPr>
              <a:t>splňuje	všechny</a:t>
            </a:r>
            <a:r>
              <a:rPr sz="2000" u="heavy" spc="-225" dirty="0">
                <a:solidFill>
                  <a:srgbClr val="08498A"/>
                </a:solidFill>
                <a:latin typeface="Arial"/>
                <a:cs typeface="Arial"/>
              </a:rPr>
              <a:t> </a:t>
            </a:r>
            <a:r>
              <a:rPr sz="2000" u="heavy" spc="35" dirty="0">
                <a:solidFill>
                  <a:srgbClr val="08498A"/>
                </a:solidFill>
                <a:latin typeface="Arial"/>
                <a:cs typeface="Arial"/>
              </a:rPr>
              <a:t>tyto </a:t>
            </a:r>
            <a:r>
              <a:rPr sz="2000" spc="5" dirty="0">
                <a:solidFill>
                  <a:srgbClr val="08498A"/>
                </a:solidFill>
                <a:latin typeface="Arial"/>
                <a:cs typeface="Arial"/>
              </a:rPr>
              <a:t> </a:t>
            </a:r>
            <a:r>
              <a:rPr sz="2000" u="heavy" dirty="0">
                <a:solidFill>
                  <a:srgbClr val="08498A"/>
                </a:solidFill>
                <a:latin typeface="Arial"/>
                <a:cs typeface="Arial"/>
              </a:rPr>
              <a:t>podmínky</a:t>
            </a:r>
            <a:r>
              <a:rPr sz="2000" dirty="0">
                <a:solidFill>
                  <a:srgbClr val="08498A"/>
                </a:solidFill>
                <a:latin typeface="Arial"/>
                <a:cs typeface="Arial"/>
              </a:rPr>
              <a:t>:</a:t>
            </a:r>
            <a:endParaRPr sz="2000">
              <a:solidFill>
                <a:prstClr val="black"/>
              </a:solidFill>
              <a:latin typeface="Arial"/>
              <a:cs typeface="Arial"/>
            </a:endParaRPr>
          </a:p>
        </p:txBody>
      </p:sp>
      <p:sp>
        <p:nvSpPr>
          <p:cNvPr id="8" name="object 8"/>
          <p:cNvSpPr txBox="1"/>
          <p:nvPr/>
        </p:nvSpPr>
        <p:spPr>
          <a:xfrm>
            <a:off x="903605" y="2439923"/>
            <a:ext cx="186690"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9" name="object 9"/>
          <p:cNvSpPr txBox="1"/>
          <p:nvPr/>
        </p:nvSpPr>
        <p:spPr>
          <a:xfrm>
            <a:off x="903605" y="2840354"/>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0" name="object 10"/>
          <p:cNvSpPr txBox="1"/>
          <p:nvPr/>
        </p:nvSpPr>
        <p:spPr>
          <a:xfrm>
            <a:off x="903605" y="3508120"/>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1" name="object 11"/>
          <p:cNvSpPr txBox="1"/>
          <p:nvPr/>
        </p:nvSpPr>
        <p:spPr>
          <a:xfrm>
            <a:off x="903605" y="4185284"/>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2" name="object 12"/>
          <p:cNvSpPr txBox="1"/>
          <p:nvPr/>
        </p:nvSpPr>
        <p:spPr>
          <a:xfrm>
            <a:off x="903605" y="4862448"/>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3" name="object 13"/>
          <p:cNvSpPr txBox="1"/>
          <p:nvPr/>
        </p:nvSpPr>
        <p:spPr>
          <a:xfrm>
            <a:off x="903605" y="5253608"/>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4" name="object 14"/>
          <p:cNvSpPr txBox="1"/>
          <p:nvPr/>
        </p:nvSpPr>
        <p:spPr>
          <a:xfrm>
            <a:off x="1618614" y="2389123"/>
            <a:ext cx="6948170" cy="3098800"/>
          </a:xfrm>
          <a:prstGeom prst="rect">
            <a:avLst/>
          </a:prstGeom>
        </p:spPr>
        <p:txBody>
          <a:bodyPr vert="horz" wrap="square" lIns="0" tIns="0" rIns="0" bIns="0" rtlCol="0">
            <a:spAutoFit/>
          </a:bodyPr>
          <a:lstStyle/>
          <a:p>
            <a:pPr marL="12700"/>
            <a:r>
              <a:rPr spc="20" dirty="0">
                <a:solidFill>
                  <a:srgbClr val="08498A"/>
                </a:solidFill>
                <a:latin typeface="Arial"/>
                <a:cs typeface="Arial"/>
              </a:rPr>
              <a:t>je </a:t>
            </a:r>
            <a:r>
              <a:rPr dirty="0">
                <a:solidFill>
                  <a:srgbClr val="08498A"/>
                </a:solidFill>
                <a:latin typeface="Arial"/>
                <a:cs typeface="Arial"/>
              </a:rPr>
              <a:t>v </a:t>
            </a:r>
            <a:r>
              <a:rPr spc="10" dirty="0">
                <a:solidFill>
                  <a:srgbClr val="08498A"/>
                </a:solidFill>
                <a:latin typeface="Arial"/>
                <a:cs typeface="Arial"/>
              </a:rPr>
              <a:t>souladu </a:t>
            </a:r>
            <a:r>
              <a:rPr dirty="0">
                <a:solidFill>
                  <a:srgbClr val="08498A"/>
                </a:solidFill>
                <a:latin typeface="Arial"/>
                <a:cs typeface="Arial"/>
              </a:rPr>
              <a:t>s </a:t>
            </a:r>
            <a:r>
              <a:rPr spc="-10" dirty="0">
                <a:solidFill>
                  <a:srgbClr val="08498A"/>
                </a:solidFill>
                <a:latin typeface="Arial"/>
                <a:cs typeface="Arial"/>
              </a:rPr>
              <a:t>právními </a:t>
            </a:r>
            <a:r>
              <a:rPr spc="10" dirty="0">
                <a:solidFill>
                  <a:srgbClr val="08498A"/>
                </a:solidFill>
                <a:latin typeface="Arial"/>
                <a:cs typeface="Arial"/>
              </a:rPr>
              <a:t>předpisy</a:t>
            </a:r>
            <a:r>
              <a:rPr spc="-360" dirty="0">
                <a:solidFill>
                  <a:srgbClr val="08498A"/>
                </a:solidFill>
                <a:latin typeface="Arial"/>
                <a:cs typeface="Arial"/>
              </a:rPr>
              <a:t> </a:t>
            </a:r>
            <a:r>
              <a:rPr spc="15" dirty="0">
                <a:solidFill>
                  <a:srgbClr val="08498A"/>
                </a:solidFill>
                <a:latin typeface="Arial"/>
                <a:cs typeface="Arial"/>
              </a:rPr>
              <a:t>(tj. </a:t>
            </a:r>
            <a:r>
              <a:rPr spc="5" dirty="0">
                <a:solidFill>
                  <a:srgbClr val="08498A"/>
                </a:solidFill>
                <a:latin typeface="Arial"/>
                <a:cs typeface="Arial"/>
              </a:rPr>
              <a:t>zejména </a:t>
            </a:r>
            <a:r>
              <a:rPr spc="-10" dirty="0">
                <a:solidFill>
                  <a:srgbClr val="08498A"/>
                </a:solidFill>
                <a:latin typeface="Arial"/>
                <a:cs typeface="Arial"/>
              </a:rPr>
              <a:t>legislativou </a:t>
            </a:r>
            <a:r>
              <a:rPr dirty="0">
                <a:solidFill>
                  <a:srgbClr val="08498A"/>
                </a:solidFill>
                <a:latin typeface="Arial"/>
                <a:cs typeface="Arial"/>
              </a:rPr>
              <a:t>EU a </a:t>
            </a:r>
            <a:r>
              <a:rPr spc="-25" dirty="0">
                <a:solidFill>
                  <a:srgbClr val="08498A"/>
                </a:solidFill>
                <a:latin typeface="Arial"/>
                <a:cs typeface="Arial"/>
              </a:rPr>
              <a:t>ČR)</a:t>
            </a:r>
            <a:endParaRPr>
              <a:solidFill>
                <a:prstClr val="black"/>
              </a:solidFill>
              <a:latin typeface="Arial"/>
              <a:cs typeface="Arial"/>
            </a:endParaRPr>
          </a:p>
          <a:p>
            <a:pPr marL="12700" marR="8890">
              <a:lnSpc>
                <a:spcPct val="100899"/>
              </a:lnSpc>
              <a:spcBef>
                <a:spcPts val="969"/>
              </a:spcBef>
              <a:tabLst>
                <a:tab pos="355600" algn="l"/>
                <a:tab pos="622300" algn="l"/>
                <a:tab pos="1585595" algn="l"/>
                <a:tab pos="1842770" algn="l"/>
                <a:tab pos="2787015" algn="l"/>
                <a:tab pos="3931285" algn="l"/>
                <a:tab pos="4217035" algn="l"/>
                <a:tab pos="4483735" algn="l"/>
                <a:tab pos="5885815" algn="l"/>
              </a:tabLst>
            </a:pPr>
            <a:r>
              <a:rPr spc="45" dirty="0">
                <a:solidFill>
                  <a:srgbClr val="08498A"/>
                </a:solidFill>
                <a:latin typeface="Arial"/>
                <a:cs typeface="Arial"/>
              </a:rPr>
              <a:t>j</a:t>
            </a:r>
            <a:r>
              <a:rPr dirty="0">
                <a:solidFill>
                  <a:srgbClr val="08498A"/>
                </a:solidFill>
                <a:latin typeface="Arial"/>
                <a:cs typeface="Arial"/>
              </a:rPr>
              <a:t>e	v	s</a:t>
            </a:r>
            <a:r>
              <a:rPr spc="-30" dirty="0">
                <a:solidFill>
                  <a:srgbClr val="08498A"/>
                </a:solidFill>
                <a:latin typeface="Arial"/>
                <a:cs typeface="Arial"/>
              </a:rPr>
              <a:t>ou</a:t>
            </a:r>
            <a:r>
              <a:rPr spc="45" dirty="0">
                <a:solidFill>
                  <a:srgbClr val="08498A"/>
                </a:solidFill>
                <a:latin typeface="Arial"/>
                <a:cs typeface="Arial"/>
              </a:rPr>
              <a:t>l</a:t>
            </a:r>
            <a:r>
              <a:rPr spc="-30" dirty="0">
                <a:solidFill>
                  <a:srgbClr val="08498A"/>
                </a:solidFill>
                <a:latin typeface="Arial"/>
                <a:cs typeface="Arial"/>
              </a:rPr>
              <a:t>ad</a:t>
            </a:r>
            <a:r>
              <a:rPr dirty="0">
                <a:solidFill>
                  <a:srgbClr val="08498A"/>
                </a:solidFill>
                <a:latin typeface="Arial"/>
                <a:cs typeface="Arial"/>
              </a:rPr>
              <a:t>u	s	</a:t>
            </a:r>
            <a:r>
              <a:rPr spc="45" dirty="0">
                <a:solidFill>
                  <a:srgbClr val="08498A"/>
                </a:solidFill>
                <a:latin typeface="Arial"/>
                <a:cs typeface="Arial"/>
              </a:rPr>
              <a:t>p</a:t>
            </a:r>
            <a:r>
              <a:rPr dirty="0">
                <a:solidFill>
                  <a:srgbClr val="08498A"/>
                </a:solidFill>
                <a:latin typeface="Arial"/>
                <a:cs typeface="Arial"/>
              </a:rPr>
              <a:t>r</a:t>
            </a:r>
            <a:r>
              <a:rPr spc="-30" dirty="0">
                <a:solidFill>
                  <a:srgbClr val="08498A"/>
                </a:solidFill>
                <a:latin typeface="Arial"/>
                <a:cs typeface="Arial"/>
              </a:rPr>
              <a:t>a</a:t>
            </a:r>
            <a:r>
              <a:rPr spc="-80" dirty="0">
                <a:solidFill>
                  <a:srgbClr val="08498A"/>
                </a:solidFill>
                <a:latin typeface="Arial"/>
                <a:cs typeface="Arial"/>
              </a:rPr>
              <a:t>v</a:t>
            </a:r>
            <a:r>
              <a:rPr spc="-30" dirty="0">
                <a:solidFill>
                  <a:srgbClr val="08498A"/>
                </a:solidFill>
                <a:latin typeface="Arial"/>
                <a:cs typeface="Arial"/>
              </a:rPr>
              <a:t>i</a:t>
            </a:r>
            <a:r>
              <a:rPr spc="45" dirty="0">
                <a:solidFill>
                  <a:srgbClr val="08498A"/>
                </a:solidFill>
                <a:latin typeface="Arial"/>
                <a:cs typeface="Arial"/>
              </a:rPr>
              <a:t>dl</a:t>
            </a:r>
            <a:r>
              <a:rPr dirty="0">
                <a:solidFill>
                  <a:srgbClr val="08498A"/>
                </a:solidFill>
                <a:latin typeface="Arial"/>
                <a:cs typeface="Arial"/>
              </a:rPr>
              <a:t>y	</a:t>
            </a:r>
            <a:r>
              <a:rPr spc="45" dirty="0">
                <a:solidFill>
                  <a:srgbClr val="08498A"/>
                </a:solidFill>
                <a:latin typeface="Arial"/>
                <a:cs typeface="Arial"/>
              </a:rPr>
              <a:t>p</a:t>
            </a:r>
            <a:r>
              <a:rPr dirty="0">
                <a:solidFill>
                  <a:srgbClr val="08498A"/>
                </a:solidFill>
                <a:latin typeface="Arial"/>
                <a:cs typeface="Arial"/>
              </a:rPr>
              <a:t>r</a:t>
            </a:r>
            <a:r>
              <a:rPr spc="-30" dirty="0">
                <a:solidFill>
                  <a:srgbClr val="08498A"/>
                </a:solidFill>
                <a:latin typeface="Arial"/>
                <a:cs typeface="Arial"/>
              </a:rPr>
              <a:t>o</a:t>
            </a:r>
            <a:r>
              <a:rPr spc="45" dirty="0">
                <a:solidFill>
                  <a:srgbClr val="08498A"/>
                </a:solidFill>
                <a:latin typeface="Arial"/>
                <a:cs typeface="Arial"/>
              </a:rPr>
              <a:t>g</a:t>
            </a:r>
            <a:r>
              <a:rPr dirty="0">
                <a:solidFill>
                  <a:srgbClr val="08498A"/>
                </a:solidFill>
                <a:latin typeface="Arial"/>
                <a:cs typeface="Arial"/>
              </a:rPr>
              <a:t>r</a:t>
            </a:r>
            <a:r>
              <a:rPr spc="-30" dirty="0">
                <a:solidFill>
                  <a:srgbClr val="08498A"/>
                </a:solidFill>
                <a:latin typeface="Arial"/>
                <a:cs typeface="Arial"/>
              </a:rPr>
              <a:t>a</a:t>
            </a:r>
            <a:r>
              <a:rPr dirty="0">
                <a:solidFill>
                  <a:srgbClr val="08498A"/>
                </a:solidFill>
                <a:latin typeface="Arial"/>
                <a:cs typeface="Arial"/>
              </a:rPr>
              <a:t>mu	a	s	</a:t>
            </a:r>
            <a:r>
              <a:rPr spc="45" dirty="0">
                <a:solidFill>
                  <a:srgbClr val="08498A"/>
                </a:solidFill>
                <a:latin typeface="Arial"/>
                <a:cs typeface="Arial"/>
              </a:rPr>
              <a:t>p</a:t>
            </a:r>
            <a:r>
              <a:rPr spc="-105" dirty="0">
                <a:solidFill>
                  <a:srgbClr val="08498A"/>
                </a:solidFill>
                <a:latin typeface="Arial"/>
                <a:cs typeface="Arial"/>
              </a:rPr>
              <a:t>o</a:t>
            </a:r>
            <a:r>
              <a:rPr spc="45" dirty="0">
                <a:solidFill>
                  <a:srgbClr val="08498A"/>
                </a:solidFill>
                <a:latin typeface="Arial"/>
                <a:cs typeface="Arial"/>
              </a:rPr>
              <a:t>d</a:t>
            </a:r>
            <a:r>
              <a:rPr dirty="0">
                <a:solidFill>
                  <a:srgbClr val="08498A"/>
                </a:solidFill>
                <a:latin typeface="Arial"/>
                <a:cs typeface="Arial"/>
              </a:rPr>
              <a:t>m</a:t>
            </a:r>
            <a:r>
              <a:rPr spc="-55" dirty="0">
                <a:solidFill>
                  <a:srgbClr val="08498A"/>
                </a:solidFill>
                <a:latin typeface="Arial"/>
                <a:cs typeface="Arial"/>
              </a:rPr>
              <a:t>í</a:t>
            </a:r>
            <a:r>
              <a:rPr spc="45" dirty="0">
                <a:solidFill>
                  <a:srgbClr val="08498A"/>
                </a:solidFill>
                <a:latin typeface="Arial"/>
                <a:cs typeface="Arial"/>
              </a:rPr>
              <a:t>n</a:t>
            </a:r>
            <a:r>
              <a:rPr dirty="0">
                <a:solidFill>
                  <a:srgbClr val="08498A"/>
                </a:solidFill>
                <a:latin typeface="Arial"/>
                <a:cs typeface="Arial"/>
              </a:rPr>
              <a:t>k</a:t>
            </a:r>
            <a:r>
              <a:rPr spc="-30" dirty="0">
                <a:solidFill>
                  <a:srgbClr val="08498A"/>
                </a:solidFill>
                <a:latin typeface="Arial"/>
                <a:cs typeface="Arial"/>
              </a:rPr>
              <a:t>a</a:t>
            </a:r>
            <a:r>
              <a:rPr dirty="0">
                <a:solidFill>
                  <a:srgbClr val="08498A"/>
                </a:solidFill>
                <a:latin typeface="Arial"/>
                <a:cs typeface="Arial"/>
              </a:rPr>
              <a:t>mi	</a:t>
            </a:r>
            <a:r>
              <a:rPr spc="45" dirty="0">
                <a:solidFill>
                  <a:srgbClr val="08498A"/>
                </a:solidFill>
                <a:latin typeface="Arial"/>
                <a:cs typeface="Arial"/>
              </a:rPr>
              <a:t>p</a:t>
            </a:r>
            <a:r>
              <a:rPr spc="-30" dirty="0">
                <a:solidFill>
                  <a:srgbClr val="08498A"/>
                </a:solidFill>
                <a:latin typeface="Arial"/>
                <a:cs typeface="Arial"/>
              </a:rPr>
              <a:t>o</a:t>
            </a:r>
            <a:r>
              <a:rPr dirty="0">
                <a:solidFill>
                  <a:srgbClr val="08498A"/>
                </a:solidFill>
                <a:latin typeface="Arial"/>
                <a:cs typeface="Arial"/>
              </a:rPr>
              <a:t>sky</a:t>
            </a:r>
            <a:r>
              <a:rPr spc="-55" dirty="0">
                <a:solidFill>
                  <a:srgbClr val="08498A"/>
                </a:solidFill>
                <a:latin typeface="Arial"/>
                <a:cs typeface="Arial"/>
              </a:rPr>
              <a:t>t</a:t>
            </a:r>
            <a:r>
              <a:rPr spc="-30" dirty="0">
                <a:solidFill>
                  <a:srgbClr val="08498A"/>
                </a:solidFill>
                <a:latin typeface="Arial"/>
                <a:cs typeface="Arial"/>
              </a:rPr>
              <a:t>n</a:t>
            </a:r>
            <a:r>
              <a:rPr spc="45" dirty="0">
                <a:solidFill>
                  <a:srgbClr val="08498A"/>
                </a:solidFill>
                <a:latin typeface="Arial"/>
                <a:cs typeface="Arial"/>
              </a:rPr>
              <a:t>u</a:t>
            </a:r>
            <a:r>
              <a:rPr spc="20" dirty="0">
                <a:solidFill>
                  <a:srgbClr val="08498A"/>
                </a:solidFill>
                <a:latin typeface="Arial"/>
                <a:cs typeface="Arial"/>
              </a:rPr>
              <a:t>t</a:t>
            </a:r>
            <a:r>
              <a:rPr dirty="0">
                <a:solidFill>
                  <a:srgbClr val="08498A"/>
                </a:solidFill>
                <a:latin typeface="Arial"/>
                <a:cs typeface="Arial"/>
              </a:rPr>
              <a:t>í  </a:t>
            </a:r>
            <a:r>
              <a:rPr spc="10" dirty="0">
                <a:solidFill>
                  <a:srgbClr val="08498A"/>
                </a:solidFill>
                <a:latin typeface="Arial"/>
                <a:cs typeface="Arial"/>
              </a:rPr>
              <a:t>podpory</a:t>
            </a:r>
            <a:endParaRPr>
              <a:solidFill>
                <a:prstClr val="black"/>
              </a:solidFill>
              <a:latin typeface="Arial"/>
              <a:cs typeface="Arial"/>
            </a:endParaRPr>
          </a:p>
          <a:p>
            <a:pPr marL="12700" marR="12065">
              <a:lnSpc>
                <a:spcPct val="104400"/>
              </a:lnSpc>
              <a:spcBef>
                <a:spcPts val="819"/>
              </a:spcBef>
            </a:pPr>
            <a:r>
              <a:rPr spc="20" dirty="0">
                <a:solidFill>
                  <a:srgbClr val="08498A"/>
                </a:solidFill>
                <a:latin typeface="Arial"/>
                <a:cs typeface="Arial"/>
              </a:rPr>
              <a:t>je </a:t>
            </a:r>
            <a:r>
              <a:rPr dirty="0">
                <a:solidFill>
                  <a:srgbClr val="08498A"/>
                </a:solidFill>
                <a:latin typeface="Arial"/>
                <a:cs typeface="Arial"/>
              </a:rPr>
              <a:t>přiměřený </a:t>
            </a:r>
            <a:r>
              <a:rPr spc="-30" dirty="0">
                <a:solidFill>
                  <a:srgbClr val="08498A"/>
                </a:solidFill>
                <a:latin typeface="Arial"/>
                <a:cs typeface="Arial"/>
              </a:rPr>
              <a:t>(viz </a:t>
            </a:r>
            <a:r>
              <a:rPr dirty="0">
                <a:solidFill>
                  <a:srgbClr val="08498A"/>
                </a:solidFill>
                <a:latin typeface="Arial"/>
                <a:cs typeface="Arial"/>
              </a:rPr>
              <a:t>kapitola </a:t>
            </a:r>
            <a:r>
              <a:rPr spc="-5" dirty="0">
                <a:solidFill>
                  <a:srgbClr val="08498A"/>
                </a:solidFill>
                <a:latin typeface="Arial"/>
                <a:cs typeface="Arial"/>
              </a:rPr>
              <a:t>6.1 </a:t>
            </a:r>
            <a:r>
              <a:rPr spc="-10" dirty="0">
                <a:solidFill>
                  <a:srgbClr val="08498A"/>
                </a:solidFill>
                <a:latin typeface="Arial"/>
                <a:cs typeface="Arial"/>
              </a:rPr>
              <a:t>Specifické </a:t>
            </a:r>
            <a:r>
              <a:rPr spc="-5" dirty="0">
                <a:solidFill>
                  <a:srgbClr val="08498A"/>
                </a:solidFill>
                <a:latin typeface="Arial"/>
                <a:cs typeface="Arial"/>
              </a:rPr>
              <a:t>části </a:t>
            </a:r>
            <a:r>
              <a:rPr spc="-10" dirty="0">
                <a:solidFill>
                  <a:srgbClr val="08498A"/>
                </a:solidFill>
                <a:latin typeface="Arial"/>
                <a:cs typeface="Arial"/>
              </a:rPr>
              <a:t>pravidel </a:t>
            </a:r>
            <a:r>
              <a:rPr spc="15" dirty="0">
                <a:solidFill>
                  <a:srgbClr val="08498A"/>
                </a:solidFill>
                <a:latin typeface="Arial"/>
                <a:cs typeface="Arial"/>
              </a:rPr>
              <a:t>pro </a:t>
            </a:r>
            <a:r>
              <a:rPr spc="-10" dirty="0">
                <a:solidFill>
                  <a:srgbClr val="08498A"/>
                </a:solidFill>
                <a:latin typeface="Arial"/>
                <a:cs typeface="Arial"/>
              </a:rPr>
              <a:t>žadatele  </a:t>
            </a:r>
            <a:r>
              <a:rPr dirty="0">
                <a:solidFill>
                  <a:srgbClr val="08498A"/>
                </a:solidFill>
                <a:latin typeface="Arial"/>
                <a:cs typeface="Arial"/>
              </a:rPr>
              <a:t>a</a:t>
            </a:r>
            <a:r>
              <a:rPr spc="-70" dirty="0">
                <a:solidFill>
                  <a:srgbClr val="08498A"/>
                </a:solidFill>
                <a:latin typeface="Arial"/>
                <a:cs typeface="Arial"/>
              </a:rPr>
              <a:t> </a:t>
            </a:r>
            <a:r>
              <a:rPr spc="-5" dirty="0">
                <a:solidFill>
                  <a:srgbClr val="08498A"/>
                </a:solidFill>
                <a:latin typeface="Arial"/>
                <a:cs typeface="Arial"/>
              </a:rPr>
              <a:t>příjemce)</a:t>
            </a:r>
            <a:endParaRPr>
              <a:solidFill>
                <a:prstClr val="black"/>
              </a:solidFill>
              <a:latin typeface="Arial"/>
              <a:cs typeface="Arial"/>
            </a:endParaRPr>
          </a:p>
          <a:p>
            <a:pPr marL="12700">
              <a:spcBef>
                <a:spcPts val="915"/>
              </a:spcBef>
              <a:tabLst>
                <a:tab pos="746125" algn="l"/>
                <a:tab pos="1013460" algn="l"/>
                <a:tab pos="1690370" algn="l"/>
                <a:tab pos="2758440" algn="l"/>
                <a:tab pos="3749675" algn="l"/>
                <a:tab pos="4036060" algn="l"/>
                <a:tab pos="4493895" algn="l"/>
                <a:tab pos="5475605" algn="l"/>
                <a:tab pos="6667500" algn="l"/>
              </a:tabLst>
            </a:pPr>
            <a:r>
              <a:rPr spc="-80" dirty="0">
                <a:solidFill>
                  <a:srgbClr val="08498A"/>
                </a:solidFill>
                <a:latin typeface="Arial"/>
                <a:cs typeface="Arial"/>
              </a:rPr>
              <a:t>v</a:t>
            </a:r>
            <a:r>
              <a:rPr dirty="0">
                <a:solidFill>
                  <a:srgbClr val="08498A"/>
                </a:solidFill>
                <a:latin typeface="Arial"/>
                <a:cs typeface="Arial"/>
              </a:rPr>
              <a:t>z</a:t>
            </a:r>
            <a:r>
              <a:rPr spc="45" dirty="0">
                <a:solidFill>
                  <a:srgbClr val="08498A"/>
                </a:solidFill>
                <a:latin typeface="Arial"/>
                <a:cs typeface="Arial"/>
              </a:rPr>
              <a:t>n</a:t>
            </a:r>
            <a:r>
              <a:rPr spc="-30" dirty="0">
                <a:solidFill>
                  <a:srgbClr val="08498A"/>
                </a:solidFill>
                <a:latin typeface="Arial"/>
                <a:cs typeface="Arial"/>
              </a:rPr>
              <a:t>i</a:t>
            </a:r>
            <a:r>
              <a:rPr dirty="0">
                <a:solidFill>
                  <a:srgbClr val="08498A"/>
                </a:solidFill>
                <a:latin typeface="Arial"/>
                <a:cs typeface="Arial"/>
              </a:rPr>
              <a:t>kl	v	</a:t>
            </a:r>
            <a:r>
              <a:rPr spc="45" dirty="0">
                <a:solidFill>
                  <a:srgbClr val="08498A"/>
                </a:solidFill>
                <a:latin typeface="Arial"/>
                <a:cs typeface="Arial"/>
              </a:rPr>
              <a:t>d</a:t>
            </a:r>
            <a:r>
              <a:rPr spc="-30" dirty="0">
                <a:solidFill>
                  <a:srgbClr val="08498A"/>
                </a:solidFill>
                <a:latin typeface="Arial"/>
                <a:cs typeface="Arial"/>
              </a:rPr>
              <a:t>o</a:t>
            </a:r>
            <a:r>
              <a:rPr spc="45" dirty="0">
                <a:solidFill>
                  <a:srgbClr val="08498A"/>
                </a:solidFill>
                <a:latin typeface="Arial"/>
                <a:cs typeface="Arial"/>
              </a:rPr>
              <a:t>b</a:t>
            </a:r>
            <a:r>
              <a:rPr dirty="0">
                <a:solidFill>
                  <a:srgbClr val="08498A"/>
                </a:solidFill>
                <a:latin typeface="Arial"/>
                <a:cs typeface="Arial"/>
              </a:rPr>
              <a:t>ě	r</a:t>
            </a:r>
            <a:r>
              <a:rPr spc="-30" dirty="0">
                <a:solidFill>
                  <a:srgbClr val="08498A"/>
                </a:solidFill>
                <a:latin typeface="Arial"/>
                <a:cs typeface="Arial"/>
              </a:rPr>
              <a:t>ea</a:t>
            </a:r>
            <a:r>
              <a:rPr spc="45" dirty="0">
                <a:solidFill>
                  <a:srgbClr val="08498A"/>
                </a:solidFill>
                <a:latin typeface="Arial"/>
                <a:cs typeface="Arial"/>
              </a:rPr>
              <a:t>l</a:t>
            </a:r>
            <a:r>
              <a:rPr spc="-30" dirty="0">
                <a:solidFill>
                  <a:srgbClr val="08498A"/>
                </a:solidFill>
                <a:latin typeface="Arial"/>
                <a:cs typeface="Arial"/>
              </a:rPr>
              <a:t>i</a:t>
            </a:r>
            <a:r>
              <a:rPr dirty="0">
                <a:solidFill>
                  <a:srgbClr val="08498A"/>
                </a:solidFill>
                <a:latin typeface="Arial"/>
                <a:cs typeface="Arial"/>
              </a:rPr>
              <a:t>z</a:t>
            </a:r>
            <a:r>
              <a:rPr spc="-30" dirty="0">
                <a:solidFill>
                  <a:srgbClr val="08498A"/>
                </a:solidFill>
                <a:latin typeface="Arial"/>
                <a:cs typeface="Arial"/>
              </a:rPr>
              <a:t>a</a:t>
            </a:r>
            <a:r>
              <a:rPr dirty="0">
                <a:solidFill>
                  <a:srgbClr val="08498A"/>
                </a:solidFill>
                <a:latin typeface="Arial"/>
                <a:cs typeface="Arial"/>
              </a:rPr>
              <a:t>ce	</a:t>
            </a:r>
            <a:r>
              <a:rPr spc="45" dirty="0">
                <a:solidFill>
                  <a:srgbClr val="08498A"/>
                </a:solidFill>
                <a:latin typeface="Arial"/>
                <a:cs typeface="Arial"/>
              </a:rPr>
              <a:t>p</a:t>
            </a:r>
            <a:r>
              <a:rPr dirty="0">
                <a:solidFill>
                  <a:srgbClr val="08498A"/>
                </a:solidFill>
                <a:latin typeface="Arial"/>
                <a:cs typeface="Arial"/>
              </a:rPr>
              <a:t>r</a:t>
            </a:r>
            <a:r>
              <a:rPr spc="-30" dirty="0">
                <a:solidFill>
                  <a:srgbClr val="08498A"/>
                </a:solidFill>
                <a:latin typeface="Arial"/>
                <a:cs typeface="Arial"/>
              </a:rPr>
              <a:t>o</a:t>
            </a:r>
            <a:r>
              <a:rPr spc="45" dirty="0">
                <a:solidFill>
                  <a:srgbClr val="08498A"/>
                </a:solidFill>
                <a:latin typeface="Arial"/>
                <a:cs typeface="Arial"/>
              </a:rPr>
              <a:t>j</a:t>
            </a:r>
            <a:r>
              <a:rPr spc="-30" dirty="0">
                <a:solidFill>
                  <a:srgbClr val="08498A"/>
                </a:solidFill>
                <a:latin typeface="Arial"/>
                <a:cs typeface="Arial"/>
              </a:rPr>
              <a:t>e</a:t>
            </a:r>
            <a:r>
              <a:rPr dirty="0">
                <a:solidFill>
                  <a:srgbClr val="08498A"/>
                </a:solidFill>
                <a:latin typeface="Arial"/>
                <a:cs typeface="Arial"/>
              </a:rPr>
              <a:t>k</a:t>
            </a:r>
            <a:r>
              <a:rPr spc="20" dirty="0">
                <a:solidFill>
                  <a:srgbClr val="08498A"/>
                </a:solidFill>
                <a:latin typeface="Arial"/>
                <a:cs typeface="Arial"/>
              </a:rPr>
              <a:t>t</a:t>
            </a:r>
            <a:r>
              <a:rPr dirty="0">
                <a:solidFill>
                  <a:srgbClr val="08498A"/>
                </a:solidFill>
                <a:latin typeface="Arial"/>
                <a:cs typeface="Arial"/>
              </a:rPr>
              <a:t>u	a	</a:t>
            </a:r>
            <a:r>
              <a:rPr spc="45" dirty="0">
                <a:solidFill>
                  <a:srgbClr val="08498A"/>
                </a:solidFill>
                <a:latin typeface="Arial"/>
                <a:cs typeface="Arial"/>
              </a:rPr>
              <a:t>b</a:t>
            </a:r>
            <a:r>
              <a:rPr spc="-80" dirty="0">
                <a:solidFill>
                  <a:srgbClr val="08498A"/>
                </a:solidFill>
                <a:latin typeface="Arial"/>
                <a:cs typeface="Arial"/>
              </a:rPr>
              <a:t>y</a:t>
            </a:r>
            <a:r>
              <a:rPr dirty="0">
                <a:solidFill>
                  <a:srgbClr val="08498A"/>
                </a:solidFill>
                <a:latin typeface="Arial"/>
                <a:cs typeface="Arial"/>
              </a:rPr>
              <a:t>l	</a:t>
            </a:r>
            <a:r>
              <a:rPr spc="-30" dirty="0">
                <a:solidFill>
                  <a:srgbClr val="08498A"/>
                </a:solidFill>
                <a:latin typeface="Arial"/>
                <a:cs typeface="Arial"/>
              </a:rPr>
              <a:t>u</a:t>
            </a:r>
            <a:r>
              <a:rPr spc="45" dirty="0">
                <a:solidFill>
                  <a:srgbClr val="08498A"/>
                </a:solidFill>
                <a:latin typeface="Arial"/>
                <a:cs typeface="Arial"/>
              </a:rPr>
              <a:t>h</a:t>
            </a:r>
            <a:r>
              <a:rPr dirty="0">
                <a:solidFill>
                  <a:srgbClr val="08498A"/>
                </a:solidFill>
                <a:latin typeface="Arial"/>
                <a:cs typeface="Arial"/>
              </a:rPr>
              <a:t>r</a:t>
            </a:r>
            <a:r>
              <a:rPr spc="-30" dirty="0">
                <a:solidFill>
                  <a:srgbClr val="08498A"/>
                </a:solidFill>
                <a:latin typeface="Arial"/>
                <a:cs typeface="Arial"/>
              </a:rPr>
              <a:t>a</a:t>
            </a:r>
            <a:r>
              <a:rPr dirty="0">
                <a:solidFill>
                  <a:srgbClr val="08498A"/>
                </a:solidFill>
                <a:latin typeface="Arial"/>
                <a:cs typeface="Arial"/>
              </a:rPr>
              <a:t>z</a:t>
            </a:r>
            <a:r>
              <a:rPr spc="-30" dirty="0">
                <a:solidFill>
                  <a:srgbClr val="08498A"/>
                </a:solidFill>
                <a:latin typeface="Arial"/>
                <a:cs typeface="Arial"/>
              </a:rPr>
              <a:t>e</a:t>
            </a:r>
            <a:r>
              <a:rPr dirty="0">
                <a:solidFill>
                  <a:srgbClr val="08498A"/>
                </a:solidFill>
                <a:latin typeface="Arial"/>
                <a:cs typeface="Arial"/>
              </a:rPr>
              <a:t>n	</a:t>
            </a:r>
            <a:r>
              <a:rPr spc="45" dirty="0">
                <a:solidFill>
                  <a:srgbClr val="08498A"/>
                </a:solidFill>
                <a:latin typeface="Arial"/>
                <a:cs typeface="Arial"/>
              </a:rPr>
              <a:t>n</a:t>
            </a:r>
            <a:r>
              <a:rPr spc="-30" dirty="0">
                <a:solidFill>
                  <a:srgbClr val="08498A"/>
                </a:solidFill>
                <a:latin typeface="Arial"/>
                <a:cs typeface="Arial"/>
              </a:rPr>
              <a:t>ej</a:t>
            </a:r>
            <a:r>
              <a:rPr spc="45" dirty="0">
                <a:solidFill>
                  <a:srgbClr val="08498A"/>
                </a:solidFill>
                <a:latin typeface="Arial"/>
                <a:cs typeface="Arial"/>
              </a:rPr>
              <a:t>p</a:t>
            </a:r>
            <a:r>
              <a:rPr spc="-30" dirty="0">
                <a:solidFill>
                  <a:srgbClr val="08498A"/>
                </a:solidFill>
                <a:latin typeface="Arial"/>
                <a:cs typeface="Arial"/>
              </a:rPr>
              <a:t>o</a:t>
            </a:r>
            <a:r>
              <a:rPr dirty="0">
                <a:solidFill>
                  <a:srgbClr val="08498A"/>
                </a:solidFill>
                <a:latin typeface="Arial"/>
                <a:cs typeface="Arial"/>
              </a:rPr>
              <a:t>z</a:t>
            </a:r>
            <a:r>
              <a:rPr spc="45" dirty="0">
                <a:solidFill>
                  <a:srgbClr val="08498A"/>
                </a:solidFill>
                <a:latin typeface="Arial"/>
                <a:cs typeface="Arial"/>
              </a:rPr>
              <a:t>d</a:t>
            </a:r>
            <a:r>
              <a:rPr spc="-30" dirty="0">
                <a:solidFill>
                  <a:srgbClr val="08498A"/>
                </a:solidFill>
                <a:latin typeface="Arial"/>
                <a:cs typeface="Arial"/>
              </a:rPr>
              <a:t>ě</a:t>
            </a:r>
            <a:r>
              <a:rPr spc="45" dirty="0">
                <a:solidFill>
                  <a:srgbClr val="08498A"/>
                </a:solidFill>
                <a:latin typeface="Arial"/>
                <a:cs typeface="Arial"/>
              </a:rPr>
              <a:t>j</a:t>
            </a:r>
            <a:r>
              <a:rPr dirty="0">
                <a:solidFill>
                  <a:srgbClr val="08498A"/>
                </a:solidFill>
                <a:latin typeface="Arial"/>
                <a:cs typeface="Arial"/>
              </a:rPr>
              <a:t>i	</a:t>
            </a:r>
            <a:r>
              <a:rPr spc="50" dirty="0">
                <a:solidFill>
                  <a:srgbClr val="08498A"/>
                </a:solidFill>
                <a:latin typeface="Arial"/>
                <a:cs typeface="Arial"/>
              </a:rPr>
              <a:t>do</a:t>
            </a:r>
            <a:endParaRPr>
              <a:solidFill>
                <a:prstClr val="black"/>
              </a:solidFill>
              <a:latin typeface="Arial"/>
              <a:cs typeface="Arial"/>
            </a:endParaRPr>
          </a:p>
          <a:p>
            <a:pPr marL="12700">
              <a:spcBef>
                <a:spcPts val="15"/>
              </a:spcBef>
            </a:pPr>
            <a:r>
              <a:rPr spc="-10" dirty="0">
                <a:solidFill>
                  <a:srgbClr val="08498A"/>
                </a:solidFill>
                <a:latin typeface="Arial"/>
                <a:cs typeface="Arial"/>
              </a:rPr>
              <a:t>okamžiku </a:t>
            </a:r>
            <a:r>
              <a:rPr spc="10" dirty="0">
                <a:solidFill>
                  <a:srgbClr val="08498A"/>
                </a:solidFill>
                <a:latin typeface="Arial"/>
                <a:cs typeface="Arial"/>
              </a:rPr>
              <a:t>ukončení </a:t>
            </a:r>
            <a:r>
              <a:rPr dirty="0">
                <a:solidFill>
                  <a:srgbClr val="08498A"/>
                </a:solidFill>
                <a:latin typeface="Arial"/>
                <a:cs typeface="Arial"/>
              </a:rPr>
              <a:t>administrace</a:t>
            </a:r>
            <a:r>
              <a:rPr spc="-85" dirty="0">
                <a:solidFill>
                  <a:srgbClr val="08498A"/>
                </a:solidFill>
                <a:latin typeface="Arial"/>
                <a:cs typeface="Arial"/>
              </a:rPr>
              <a:t> </a:t>
            </a:r>
            <a:r>
              <a:rPr spc="-20" dirty="0">
                <a:solidFill>
                  <a:srgbClr val="08498A"/>
                </a:solidFill>
                <a:latin typeface="Arial"/>
                <a:cs typeface="Arial"/>
              </a:rPr>
              <a:t>ZMZ</a:t>
            </a:r>
            <a:endParaRPr>
              <a:solidFill>
                <a:prstClr val="black"/>
              </a:solidFill>
              <a:latin typeface="Arial"/>
              <a:cs typeface="Arial"/>
            </a:endParaRPr>
          </a:p>
          <a:p>
            <a:pPr marL="12700" marR="1136650">
              <a:lnSpc>
                <a:spcPct val="142600"/>
              </a:lnSpc>
              <a:spcBef>
                <a:spcPts val="70"/>
              </a:spcBef>
            </a:pPr>
            <a:r>
              <a:rPr spc="-30" dirty="0">
                <a:solidFill>
                  <a:srgbClr val="08498A"/>
                </a:solidFill>
                <a:latin typeface="Arial"/>
                <a:cs typeface="Arial"/>
              </a:rPr>
              <a:t>váže </a:t>
            </a:r>
            <a:r>
              <a:rPr spc="-5" dirty="0">
                <a:solidFill>
                  <a:srgbClr val="08498A"/>
                </a:solidFill>
                <a:latin typeface="Arial"/>
                <a:cs typeface="Arial"/>
              </a:rPr>
              <a:t>se </a:t>
            </a:r>
            <a:r>
              <a:rPr spc="25" dirty="0">
                <a:solidFill>
                  <a:srgbClr val="08498A"/>
                </a:solidFill>
                <a:latin typeface="Arial"/>
                <a:cs typeface="Arial"/>
              </a:rPr>
              <a:t>na </a:t>
            </a:r>
            <a:r>
              <a:rPr spc="-20" dirty="0">
                <a:solidFill>
                  <a:srgbClr val="08498A"/>
                </a:solidFill>
                <a:latin typeface="Arial"/>
                <a:cs typeface="Arial"/>
              </a:rPr>
              <a:t>aktivity </a:t>
            </a:r>
            <a:r>
              <a:rPr spc="10" dirty="0">
                <a:solidFill>
                  <a:srgbClr val="08498A"/>
                </a:solidFill>
                <a:latin typeface="Arial"/>
                <a:cs typeface="Arial"/>
              </a:rPr>
              <a:t>projektu, </a:t>
            </a:r>
            <a:r>
              <a:rPr spc="-5" dirty="0">
                <a:solidFill>
                  <a:srgbClr val="08498A"/>
                </a:solidFill>
                <a:latin typeface="Arial"/>
                <a:cs typeface="Arial"/>
              </a:rPr>
              <a:t>které </a:t>
            </a:r>
            <a:r>
              <a:rPr dirty="0">
                <a:solidFill>
                  <a:srgbClr val="08498A"/>
                </a:solidFill>
                <a:latin typeface="Arial"/>
                <a:cs typeface="Arial"/>
              </a:rPr>
              <a:t>jsou </a:t>
            </a:r>
            <a:r>
              <a:rPr spc="10" dirty="0">
                <a:solidFill>
                  <a:srgbClr val="08498A"/>
                </a:solidFill>
                <a:latin typeface="Arial"/>
                <a:cs typeface="Arial"/>
              </a:rPr>
              <a:t>územně způsobilé  </a:t>
            </a:r>
            <a:r>
              <a:rPr spc="20" dirty="0">
                <a:solidFill>
                  <a:srgbClr val="08498A"/>
                </a:solidFill>
                <a:latin typeface="Arial"/>
                <a:cs typeface="Arial"/>
              </a:rPr>
              <a:t>je </a:t>
            </a:r>
            <a:r>
              <a:rPr spc="10" dirty="0">
                <a:solidFill>
                  <a:srgbClr val="08498A"/>
                </a:solidFill>
                <a:latin typeface="Arial"/>
                <a:cs typeface="Arial"/>
              </a:rPr>
              <a:t>řádně </a:t>
            </a:r>
            <a:r>
              <a:rPr spc="-5" dirty="0">
                <a:solidFill>
                  <a:srgbClr val="08498A"/>
                </a:solidFill>
                <a:latin typeface="Arial"/>
                <a:cs typeface="Arial"/>
              </a:rPr>
              <a:t>identifikovatelný, </a:t>
            </a:r>
            <a:r>
              <a:rPr dirty="0">
                <a:solidFill>
                  <a:srgbClr val="08498A"/>
                </a:solidFill>
                <a:latin typeface="Arial"/>
                <a:cs typeface="Arial"/>
              </a:rPr>
              <a:t>prokazatelný a</a:t>
            </a:r>
            <a:r>
              <a:rPr spc="-195" dirty="0">
                <a:solidFill>
                  <a:srgbClr val="08498A"/>
                </a:solidFill>
                <a:latin typeface="Arial"/>
                <a:cs typeface="Arial"/>
              </a:rPr>
              <a:t> </a:t>
            </a:r>
            <a:r>
              <a:rPr spc="5" dirty="0">
                <a:solidFill>
                  <a:srgbClr val="08498A"/>
                </a:solidFill>
                <a:latin typeface="Arial"/>
                <a:cs typeface="Arial"/>
              </a:rPr>
              <a:t>doložitelný</a:t>
            </a:r>
            <a:endParaRPr>
              <a:solidFill>
                <a:prstClr val="black"/>
              </a:solidFill>
              <a:latin typeface="Arial"/>
              <a:cs typeface="Arial"/>
            </a:endParaRPr>
          </a:p>
        </p:txBody>
      </p:sp>
      <p:sp>
        <p:nvSpPr>
          <p:cNvPr id="16" name="Zástupný symbol pro číslo snímku 15"/>
          <p:cNvSpPr>
            <a:spLocks noGrp="1"/>
          </p:cNvSpPr>
          <p:nvPr>
            <p:ph type="sldNum" sz="quarter" idx="12"/>
          </p:nvPr>
        </p:nvSpPr>
        <p:spPr/>
        <p:txBody>
          <a:bodyPr/>
          <a:lstStyle/>
          <a:p>
            <a:fld id="{479BF083-4774-43B1-9AB0-5CC1AC5DD8EE}" type="slidenum">
              <a:rPr lang="cs-CZ" smtClean="0"/>
              <a:pPr/>
              <a:t>30</a:t>
            </a:fld>
            <a:endParaRPr lang="cs-CZ" dirty="0"/>
          </a:p>
        </p:txBody>
      </p:sp>
    </p:spTree>
    <p:extLst>
      <p:ext uri="{BB962C8B-B14F-4D97-AF65-F5344CB8AC3E}">
        <p14:creationId xmlns:p14="http://schemas.microsoft.com/office/powerpoint/2010/main" val="2917973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2366"/>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471805" y="415671"/>
            <a:ext cx="8376920" cy="429259"/>
          </a:xfrm>
          <a:prstGeom prst="rect">
            <a:avLst/>
          </a:prstGeom>
        </p:spPr>
        <p:txBody>
          <a:bodyPr vert="horz" wrap="square" lIns="0" tIns="0" rIns="0" bIns="0" rtlCol="0">
            <a:spAutoFit/>
          </a:bodyPr>
          <a:lstStyle/>
          <a:p>
            <a:pPr marL="12700">
              <a:lnSpc>
                <a:spcPct val="100000"/>
              </a:lnSpc>
            </a:pPr>
            <a:r>
              <a:rPr sz="2750" spc="30" dirty="0"/>
              <a:t>ROZPOČET </a:t>
            </a:r>
            <a:r>
              <a:rPr sz="2750" spc="10" dirty="0"/>
              <a:t>– </a:t>
            </a:r>
            <a:r>
              <a:rPr sz="2750" spc="30" dirty="0"/>
              <a:t>CELKOVÉ </a:t>
            </a:r>
            <a:r>
              <a:rPr sz="2750" spc="20" dirty="0"/>
              <a:t>ZPŮSOBILÉ </a:t>
            </a:r>
            <a:r>
              <a:rPr sz="2750" spc="30" dirty="0"/>
              <a:t>NÁKLADY</a:t>
            </a:r>
            <a:r>
              <a:rPr sz="2750" spc="-35" dirty="0"/>
              <a:t> </a:t>
            </a:r>
            <a:r>
              <a:rPr sz="2750" spc="10" dirty="0"/>
              <a:t>2</a:t>
            </a:r>
            <a:endParaRPr sz="2750"/>
          </a:p>
        </p:txBody>
      </p:sp>
      <p:sp>
        <p:nvSpPr>
          <p:cNvPr id="8" name="object 8"/>
          <p:cNvSpPr txBox="1"/>
          <p:nvPr/>
        </p:nvSpPr>
        <p:spPr>
          <a:xfrm>
            <a:off x="8789416" y="6547697"/>
            <a:ext cx="177800" cy="158750"/>
          </a:xfrm>
          <a:prstGeom prst="rect">
            <a:avLst/>
          </a:prstGeom>
        </p:spPr>
        <p:txBody>
          <a:bodyPr vert="horz" wrap="square" lIns="0" tIns="0" rIns="0" bIns="0" rtlCol="0">
            <a:spAutoFit/>
          </a:bodyPr>
          <a:lstStyle/>
          <a:p>
            <a:pPr marL="12700">
              <a:lnSpc>
                <a:spcPts val="1160"/>
              </a:lnSpc>
            </a:pPr>
            <a:r>
              <a:rPr sz="1050" b="1" spc="5" dirty="0">
                <a:solidFill>
                  <a:srgbClr val="08498A"/>
                </a:solidFill>
                <a:latin typeface="Arial"/>
                <a:cs typeface="Arial"/>
              </a:rPr>
              <a:t>30</a:t>
            </a:r>
            <a:endParaRPr sz="1050">
              <a:solidFill>
                <a:prstClr val="black"/>
              </a:solidFill>
              <a:latin typeface="Arial"/>
              <a:cs typeface="Arial"/>
            </a:endParaRPr>
          </a:p>
        </p:txBody>
      </p:sp>
      <p:sp>
        <p:nvSpPr>
          <p:cNvPr id="7" name="object 7"/>
          <p:cNvSpPr txBox="1"/>
          <p:nvPr/>
        </p:nvSpPr>
        <p:spPr>
          <a:xfrm>
            <a:off x="528002" y="1390650"/>
            <a:ext cx="7273925" cy="4453255"/>
          </a:xfrm>
          <a:prstGeom prst="rect">
            <a:avLst/>
          </a:prstGeom>
        </p:spPr>
        <p:txBody>
          <a:bodyPr vert="horz" wrap="square" lIns="0" tIns="0" rIns="0" bIns="0" rtlCol="0">
            <a:spAutoFit/>
          </a:bodyPr>
          <a:lstStyle/>
          <a:p>
            <a:pPr marL="441325" indent="-428625">
              <a:buClr>
                <a:srgbClr val="5FBAF5"/>
              </a:buClr>
              <a:buFont typeface="Wingdings"/>
              <a:buChar char=""/>
              <a:tabLst>
                <a:tab pos="441325" algn="l"/>
                <a:tab pos="441959" algn="l"/>
              </a:tabLst>
            </a:pPr>
            <a:r>
              <a:rPr spc="-5" dirty="0">
                <a:solidFill>
                  <a:srgbClr val="08498A"/>
                </a:solidFill>
                <a:latin typeface="Arial"/>
                <a:cs typeface="Arial"/>
              </a:rPr>
              <a:t>1.1 </a:t>
            </a:r>
            <a:r>
              <a:rPr spc="-10" dirty="0">
                <a:solidFill>
                  <a:srgbClr val="08498A"/>
                </a:solidFill>
                <a:latin typeface="Arial"/>
                <a:cs typeface="Arial"/>
              </a:rPr>
              <a:t>Přímé</a:t>
            </a:r>
            <a:r>
              <a:rPr spc="-15" dirty="0">
                <a:solidFill>
                  <a:srgbClr val="08498A"/>
                </a:solidFill>
                <a:latin typeface="Arial"/>
                <a:cs typeface="Arial"/>
              </a:rPr>
              <a:t> </a:t>
            </a:r>
            <a:r>
              <a:rPr spc="10" dirty="0">
                <a:solidFill>
                  <a:srgbClr val="08498A"/>
                </a:solidFill>
                <a:latin typeface="Arial"/>
                <a:cs typeface="Arial"/>
              </a:rPr>
              <a:t>náklady</a:t>
            </a:r>
            <a:endParaRPr>
              <a:solidFill>
                <a:prstClr val="black"/>
              </a:solidFill>
              <a:latin typeface="Arial"/>
              <a:cs typeface="Arial"/>
            </a:endParaRPr>
          </a:p>
          <a:p>
            <a:pPr>
              <a:spcBef>
                <a:spcPts val="15"/>
              </a:spcBef>
              <a:buClr>
                <a:srgbClr val="5FBAF5"/>
              </a:buClr>
              <a:buFont typeface="Wingdings"/>
              <a:buChar char=""/>
            </a:pPr>
            <a:endParaRPr sz="17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1.1.1 </a:t>
            </a:r>
            <a:r>
              <a:rPr spc="10" dirty="0">
                <a:solidFill>
                  <a:srgbClr val="08498A"/>
                </a:solidFill>
                <a:latin typeface="Arial"/>
                <a:cs typeface="Arial"/>
              </a:rPr>
              <a:t>Osobní</a:t>
            </a:r>
            <a:r>
              <a:rPr spc="-155" dirty="0">
                <a:solidFill>
                  <a:srgbClr val="08498A"/>
                </a:solidFill>
                <a:latin typeface="Arial"/>
                <a:cs typeface="Arial"/>
              </a:rPr>
              <a:t> </a:t>
            </a:r>
            <a:r>
              <a:rPr spc="10" dirty="0">
                <a:solidFill>
                  <a:srgbClr val="08498A"/>
                </a:solidFill>
                <a:latin typeface="Arial"/>
                <a:cs typeface="Arial"/>
              </a:rPr>
              <a:t>náklady</a:t>
            </a:r>
            <a:endParaRPr>
              <a:solidFill>
                <a:prstClr val="black"/>
              </a:solidFill>
              <a:latin typeface="Arial"/>
              <a:cs typeface="Arial"/>
            </a:endParaRPr>
          </a:p>
          <a:p>
            <a:pPr>
              <a:spcBef>
                <a:spcPts val="55"/>
              </a:spcBef>
              <a:buClr>
                <a:srgbClr val="5FBAF5"/>
              </a:buClr>
              <a:buFont typeface="Wingdings"/>
              <a:buChar char=""/>
            </a:pPr>
            <a:endParaRPr sz="16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1.1.2</a:t>
            </a:r>
            <a:r>
              <a:rPr spc="-75" dirty="0">
                <a:solidFill>
                  <a:srgbClr val="08498A"/>
                </a:solidFill>
                <a:latin typeface="Arial"/>
                <a:cs typeface="Arial"/>
              </a:rPr>
              <a:t> </a:t>
            </a:r>
            <a:r>
              <a:rPr spc="-15" dirty="0">
                <a:solidFill>
                  <a:srgbClr val="08498A"/>
                </a:solidFill>
                <a:latin typeface="Arial"/>
                <a:cs typeface="Arial"/>
              </a:rPr>
              <a:t>Cestovné</a:t>
            </a:r>
            <a:endParaRPr>
              <a:solidFill>
                <a:prstClr val="black"/>
              </a:solidFill>
              <a:latin typeface="Arial"/>
              <a:cs typeface="Arial"/>
            </a:endParaRPr>
          </a:p>
          <a:p>
            <a:pPr>
              <a:spcBef>
                <a:spcPts val="15"/>
              </a:spcBef>
              <a:buClr>
                <a:srgbClr val="5FBAF5"/>
              </a:buClr>
              <a:buFont typeface="Wingdings"/>
              <a:buChar char=""/>
            </a:pPr>
            <a:endParaRPr sz="17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1.1.3 Zařízení </a:t>
            </a:r>
            <a:r>
              <a:rPr dirty="0">
                <a:solidFill>
                  <a:srgbClr val="08498A"/>
                </a:solidFill>
                <a:latin typeface="Arial"/>
                <a:cs typeface="Arial"/>
              </a:rPr>
              <a:t>a </a:t>
            </a:r>
            <a:r>
              <a:rPr spc="-20" dirty="0">
                <a:solidFill>
                  <a:srgbClr val="08498A"/>
                </a:solidFill>
                <a:latin typeface="Arial"/>
                <a:cs typeface="Arial"/>
              </a:rPr>
              <a:t>vybavení, </a:t>
            </a:r>
            <a:r>
              <a:rPr spc="-10" dirty="0">
                <a:solidFill>
                  <a:srgbClr val="08498A"/>
                </a:solidFill>
                <a:latin typeface="Arial"/>
                <a:cs typeface="Arial"/>
              </a:rPr>
              <a:t>včetně </a:t>
            </a:r>
            <a:r>
              <a:rPr spc="10" dirty="0">
                <a:solidFill>
                  <a:srgbClr val="08498A"/>
                </a:solidFill>
                <a:latin typeface="Arial"/>
                <a:cs typeface="Arial"/>
              </a:rPr>
              <a:t>pronájmu </a:t>
            </a:r>
            <a:r>
              <a:rPr dirty="0">
                <a:solidFill>
                  <a:srgbClr val="08498A"/>
                </a:solidFill>
                <a:latin typeface="Arial"/>
                <a:cs typeface="Arial"/>
              </a:rPr>
              <a:t>(i </a:t>
            </a:r>
            <a:r>
              <a:rPr spc="-15" dirty="0">
                <a:solidFill>
                  <a:srgbClr val="08498A"/>
                </a:solidFill>
                <a:latin typeface="Arial"/>
                <a:cs typeface="Arial"/>
              </a:rPr>
              <a:t>nemovitostí) </a:t>
            </a:r>
            <a:r>
              <a:rPr dirty="0">
                <a:solidFill>
                  <a:srgbClr val="08498A"/>
                </a:solidFill>
                <a:latin typeface="Arial"/>
                <a:cs typeface="Arial"/>
              </a:rPr>
              <a:t>a</a:t>
            </a:r>
            <a:r>
              <a:rPr spc="165" dirty="0">
                <a:solidFill>
                  <a:srgbClr val="08498A"/>
                </a:solidFill>
                <a:latin typeface="Arial"/>
                <a:cs typeface="Arial"/>
              </a:rPr>
              <a:t> </a:t>
            </a:r>
            <a:r>
              <a:rPr spc="5" dirty="0">
                <a:solidFill>
                  <a:srgbClr val="08498A"/>
                </a:solidFill>
                <a:latin typeface="Arial"/>
                <a:cs typeface="Arial"/>
              </a:rPr>
              <a:t>odpisů</a:t>
            </a:r>
            <a:endParaRPr>
              <a:solidFill>
                <a:prstClr val="black"/>
              </a:solidFill>
              <a:latin typeface="Arial"/>
              <a:cs typeface="Arial"/>
            </a:endParaRPr>
          </a:p>
          <a:p>
            <a:pPr>
              <a:spcBef>
                <a:spcPts val="15"/>
              </a:spcBef>
              <a:buClr>
                <a:srgbClr val="5FBAF5"/>
              </a:buClr>
              <a:buFont typeface="Wingdings"/>
              <a:buChar char=""/>
            </a:pPr>
            <a:endParaRPr sz="17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1.1.4 Nákup</a:t>
            </a:r>
            <a:r>
              <a:rPr spc="-75" dirty="0">
                <a:solidFill>
                  <a:srgbClr val="08498A"/>
                </a:solidFill>
                <a:latin typeface="Arial"/>
                <a:cs typeface="Arial"/>
              </a:rPr>
              <a:t> </a:t>
            </a:r>
            <a:r>
              <a:rPr spc="10" dirty="0">
                <a:solidFill>
                  <a:srgbClr val="08498A"/>
                </a:solidFill>
                <a:latin typeface="Arial"/>
                <a:cs typeface="Arial"/>
              </a:rPr>
              <a:t>služeb</a:t>
            </a:r>
            <a:endParaRPr>
              <a:solidFill>
                <a:prstClr val="black"/>
              </a:solidFill>
              <a:latin typeface="Arial"/>
              <a:cs typeface="Arial"/>
            </a:endParaRPr>
          </a:p>
          <a:p>
            <a:pPr>
              <a:spcBef>
                <a:spcPts val="50"/>
              </a:spcBef>
              <a:buClr>
                <a:srgbClr val="5FBAF5"/>
              </a:buClr>
              <a:buFont typeface="Wingdings"/>
              <a:buChar char=""/>
            </a:pPr>
            <a:endParaRPr sz="1600">
              <a:solidFill>
                <a:prstClr val="black"/>
              </a:solidFill>
              <a:latin typeface="Times New Roman"/>
              <a:cs typeface="Times New Roman"/>
            </a:endParaRPr>
          </a:p>
          <a:p>
            <a:pPr marL="441325" indent="-428625">
              <a:spcBef>
                <a:spcPts val="5"/>
              </a:spcBef>
              <a:buClr>
                <a:srgbClr val="5FBAF5"/>
              </a:buClr>
              <a:buFont typeface="Wingdings"/>
              <a:buChar char=""/>
              <a:tabLst>
                <a:tab pos="441325" algn="l"/>
                <a:tab pos="441959" algn="l"/>
              </a:tabLst>
            </a:pPr>
            <a:r>
              <a:rPr spc="-5" dirty="0">
                <a:solidFill>
                  <a:srgbClr val="08498A"/>
                </a:solidFill>
                <a:latin typeface="Arial"/>
                <a:cs typeface="Arial"/>
              </a:rPr>
              <a:t>1.1.5 </a:t>
            </a:r>
            <a:r>
              <a:rPr spc="5" dirty="0">
                <a:solidFill>
                  <a:srgbClr val="08498A"/>
                </a:solidFill>
                <a:latin typeface="Arial"/>
                <a:cs typeface="Arial"/>
              </a:rPr>
              <a:t>Drobné </a:t>
            </a:r>
            <a:r>
              <a:rPr spc="-5" dirty="0">
                <a:solidFill>
                  <a:srgbClr val="08498A"/>
                </a:solidFill>
                <a:latin typeface="Arial"/>
                <a:cs typeface="Arial"/>
              </a:rPr>
              <a:t>stavební</a:t>
            </a:r>
            <a:r>
              <a:rPr spc="-90" dirty="0">
                <a:solidFill>
                  <a:srgbClr val="08498A"/>
                </a:solidFill>
                <a:latin typeface="Arial"/>
                <a:cs typeface="Arial"/>
              </a:rPr>
              <a:t> </a:t>
            </a:r>
            <a:r>
              <a:rPr spc="-5" dirty="0">
                <a:solidFill>
                  <a:srgbClr val="08498A"/>
                </a:solidFill>
                <a:latin typeface="Arial"/>
                <a:cs typeface="Arial"/>
              </a:rPr>
              <a:t>úpravy</a:t>
            </a:r>
            <a:endParaRPr>
              <a:solidFill>
                <a:prstClr val="black"/>
              </a:solidFill>
              <a:latin typeface="Arial"/>
              <a:cs typeface="Arial"/>
            </a:endParaRPr>
          </a:p>
          <a:p>
            <a:pPr>
              <a:spcBef>
                <a:spcPts val="15"/>
              </a:spcBef>
              <a:buClr>
                <a:srgbClr val="5FBAF5"/>
              </a:buClr>
              <a:buFont typeface="Wingdings"/>
              <a:buChar char=""/>
            </a:pPr>
            <a:endParaRPr sz="17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1.1.6 </a:t>
            </a:r>
            <a:r>
              <a:rPr spc="-10" dirty="0">
                <a:solidFill>
                  <a:srgbClr val="08498A"/>
                </a:solidFill>
                <a:latin typeface="Arial"/>
                <a:cs typeface="Arial"/>
              </a:rPr>
              <a:t>Přímá </a:t>
            </a:r>
            <a:r>
              <a:rPr spc="10" dirty="0">
                <a:solidFill>
                  <a:srgbClr val="08498A"/>
                </a:solidFill>
                <a:latin typeface="Arial"/>
                <a:cs typeface="Arial"/>
              </a:rPr>
              <a:t>podpora </a:t>
            </a:r>
            <a:r>
              <a:rPr spc="-20" dirty="0">
                <a:solidFill>
                  <a:srgbClr val="08498A"/>
                </a:solidFill>
                <a:latin typeface="Arial"/>
                <a:cs typeface="Arial"/>
              </a:rPr>
              <a:t>cílové</a:t>
            </a:r>
            <a:r>
              <a:rPr spc="-15" dirty="0">
                <a:solidFill>
                  <a:srgbClr val="08498A"/>
                </a:solidFill>
                <a:latin typeface="Arial"/>
                <a:cs typeface="Arial"/>
              </a:rPr>
              <a:t> </a:t>
            </a:r>
            <a:r>
              <a:rPr spc="15" dirty="0">
                <a:solidFill>
                  <a:srgbClr val="08498A"/>
                </a:solidFill>
                <a:latin typeface="Arial"/>
                <a:cs typeface="Arial"/>
              </a:rPr>
              <a:t>skupiny</a:t>
            </a:r>
            <a:endParaRPr>
              <a:solidFill>
                <a:prstClr val="black"/>
              </a:solidFill>
              <a:latin typeface="Arial"/>
              <a:cs typeface="Arial"/>
            </a:endParaRPr>
          </a:p>
          <a:p>
            <a:pPr>
              <a:spcBef>
                <a:spcPts val="15"/>
              </a:spcBef>
              <a:buClr>
                <a:srgbClr val="5FBAF5"/>
              </a:buClr>
              <a:buFont typeface="Wingdings"/>
              <a:buChar char=""/>
            </a:pPr>
            <a:endParaRPr sz="17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1.1.7 </a:t>
            </a:r>
            <a:r>
              <a:rPr spc="-25" dirty="0">
                <a:solidFill>
                  <a:srgbClr val="08498A"/>
                </a:solidFill>
                <a:latin typeface="Arial"/>
                <a:cs typeface="Arial"/>
              </a:rPr>
              <a:t>Křížové</a:t>
            </a:r>
            <a:r>
              <a:rPr spc="90" dirty="0">
                <a:solidFill>
                  <a:srgbClr val="08498A"/>
                </a:solidFill>
                <a:latin typeface="Arial"/>
                <a:cs typeface="Arial"/>
              </a:rPr>
              <a:t> </a:t>
            </a:r>
            <a:r>
              <a:rPr spc="-5" dirty="0">
                <a:solidFill>
                  <a:srgbClr val="08498A"/>
                </a:solidFill>
                <a:latin typeface="Arial"/>
                <a:cs typeface="Arial"/>
              </a:rPr>
              <a:t>financování</a:t>
            </a:r>
            <a:endParaRPr>
              <a:solidFill>
                <a:prstClr val="black"/>
              </a:solidFill>
              <a:latin typeface="Arial"/>
              <a:cs typeface="Arial"/>
            </a:endParaRPr>
          </a:p>
          <a:p>
            <a:pPr>
              <a:spcBef>
                <a:spcPts val="55"/>
              </a:spcBef>
              <a:buClr>
                <a:srgbClr val="5FBAF5"/>
              </a:buClr>
              <a:buFont typeface="Wingdings"/>
              <a:buChar char=""/>
            </a:pPr>
            <a:endParaRPr sz="160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spc="-5" dirty="0">
                <a:solidFill>
                  <a:srgbClr val="08498A"/>
                </a:solidFill>
                <a:latin typeface="Arial"/>
                <a:cs typeface="Arial"/>
              </a:rPr>
              <a:t>1.2 </a:t>
            </a:r>
            <a:r>
              <a:rPr spc="-15" dirty="0">
                <a:solidFill>
                  <a:srgbClr val="08498A"/>
                </a:solidFill>
                <a:latin typeface="Arial"/>
                <a:cs typeface="Arial"/>
              </a:rPr>
              <a:t>Nepřímé</a:t>
            </a:r>
            <a:r>
              <a:rPr spc="10" dirty="0">
                <a:solidFill>
                  <a:srgbClr val="08498A"/>
                </a:solidFill>
                <a:latin typeface="Arial"/>
                <a:cs typeface="Arial"/>
              </a:rPr>
              <a:t> náklady</a:t>
            </a:r>
            <a:endParaRPr>
              <a:solidFill>
                <a:prstClr val="black"/>
              </a:solidFill>
              <a:latin typeface="Arial"/>
              <a:cs typeface="Arial"/>
            </a:endParaRPr>
          </a:p>
        </p:txBody>
      </p:sp>
      <p:sp>
        <p:nvSpPr>
          <p:cNvPr id="10" name="Zástupný symbol pro číslo snímku 9"/>
          <p:cNvSpPr>
            <a:spLocks noGrp="1"/>
          </p:cNvSpPr>
          <p:nvPr>
            <p:ph type="sldNum" sz="quarter" idx="12"/>
          </p:nvPr>
        </p:nvSpPr>
        <p:spPr/>
        <p:txBody>
          <a:bodyPr/>
          <a:lstStyle/>
          <a:p>
            <a:fld id="{479BF083-4774-43B1-9AB0-5CC1AC5DD8EE}" type="slidenum">
              <a:rPr lang="cs-CZ" smtClean="0"/>
              <a:pPr/>
              <a:t>31</a:t>
            </a:fld>
            <a:endParaRPr lang="cs-CZ" dirty="0"/>
          </a:p>
        </p:txBody>
      </p:sp>
    </p:spTree>
    <p:extLst>
      <p:ext uri="{BB962C8B-B14F-4D97-AF65-F5344CB8AC3E}">
        <p14:creationId xmlns:p14="http://schemas.microsoft.com/office/powerpoint/2010/main" val="893050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1616710">
              <a:lnSpc>
                <a:spcPct val="100000"/>
              </a:lnSpc>
            </a:pPr>
            <a:r>
              <a:rPr dirty="0"/>
              <a:t>OSOBNÍ </a:t>
            </a:r>
            <a:r>
              <a:rPr spc="-25" dirty="0"/>
              <a:t>NÁKLADY</a:t>
            </a:r>
            <a:r>
              <a:rPr spc="20" dirty="0"/>
              <a:t> </a:t>
            </a:r>
            <a:r>
              <a:rPr dirty="0"/>
              <a:t>1</a:t>
            </a:r>
          </a:p>
        </p:txBody>
      </p:sp>
      <p:sp>
        <p:nvSpPr>
          <p:cNvPr id="7" name="object 7"/>
          <p:cNvSpPr txBox="1"/>
          <p:nvPr/>
        </p:nvSpPr>
        <p:spPr>
          <a:xfrm>
            <a:off x="940435" y="1691330"/>
            <a:ext cx="7479030" cy="3816985"/>
          </a:xfrm>
          <a:prstGeom prst="rect">
            <a:avLst/>
          </a:prstGeom>
        </p:spPr>
        <p:txBody>
          <a:bodyPr vert="horz" wrap="square" lIns="0" tIns="0" rIns="0" bIns="0" rtlCol="0">
            <a:spAutoFit/>
          </a:bodyPr>
          <a:lstStyle/>
          <a:p>
            <a:pPr marL="374650" marR="5715" indent="-361950" algn="just">
              <a:lnSpc>
                <a:spcPct val="100899"/>
              </a:lnSpc>
              <a:buClr>
                <a:srgbClr val="5FBAF5"/>
              </a:buClr>
              <a:buSzPct val="77777"/>
              <a:buFont typeface="Wingdings"/>
              <a:buChar char=""/>
              <a:tabLst>
                <a:tab pos="375285" algn="l"/>
              </a:tabLst>
            </a:pPr>
            <a:r>
              <a:rPr lang="cs-CZ" b="1" spc="-5" dirty="0" smtClean="0">
                <a:solidFill>
                  <a:srgbClr val="08498A"/>
                </a:solidFill>
                <a:latin typeface="Arial"/>
                <a:cs typeface="Arial"/>
              </a:rPr>
              <a:t>mzdy </a:t>
            </a:r>
            <a:r>
              <a:rPr lang="cs-CZ" b="1" dirty="0" smtClean="0">
                <a:solidFill>
                  <a:srgbClr val="08498A"/>
                </a:solidFill>
                <a:latin typeface="Arial"/>
                <a:cs typeface="Arial"/>
              </a:rPr>
              <a:t>a platy </a:t>
            </a:r>
            <a:r>
              <a:rPr lang="cs-CZ" spc="-10" dirty="0" smtClean="0">
                <a:solidFill>
                  <a:srgbClr val="08498A"/>
                </a:solidFill>
                <a:latin typeface="Arial"/>
                <a:cs typeface="Arial"/>
              </a:rPr>
              <a:t>pracovníků </a:t>
            </a:r>
            <a:r>
              <a:rPr lang="cs-CZ" spc="-5" dirty="0" smtClean="0">
                <a:solidFill>
                  <a:srgbClr val="08498A"/>
                </a:solidFill>
                <a:latin typeface="Arial"/>
                <a:cs typeface="Arial"/>
              </a:rPr>
              <a:t>(členů </a:t>
            </a:r>
            <a:r>
              <a:rPr lang="cs-CZ" spc="-20" dirty="0" smtClean="0">
                <a:solidFill>
                  <a:srgbClr val="08498A"/>
                </a:solidFill>
                <a:latin typeface="Arial"/>
                <a:cs typeface="Arial"/>
              </a:rPr>
              <a:t>RT), kteří </a:t>
            </a:r>
            <a:r>
              <a:rPr lang="cs-CZ" spc="-5" dirty="0" smtClean="0">
                <a:solidFill>
                  <a:srgbClr val="08498A"/>
                </a:solidFill>
                <a:latin typeface="Arial"/>
                <a:cs typeface="Arial"/>
              </a:rPr>
              <a:t>přímo </a:t>
            </a:r>
            <a:r>
              <a:rPr lang="cs-CZ" spc="5" dirty="0" smtClean="0">
                <a:solidFill>
                  <a:srgbClr val="08498A"/>
                </a:solidFill>
                <a:latin typeface="Arial"/>
                <a:cs typeface="Arial"/>
              </a:rPr>
              <a:t>pracují </a:t>
            </a:r>
            <a:r>
              <a:rPr lang="cs-CZ" dirty="0" smtClean="0">
                <a:solidFill>
                  <a:srgbClr val="08498A"/>
                </a:solidFill>
                <a:latin typeface="Arial"/>
                <a:cs typeface="Arial"/>
              </a:rPr>
              <a:t>s </a:t>
            </a:r>
            <a:r>
              <a:rPr lang="cs-CZ" spc="-25" dirty="0" smtClean="0">
                <a:solidFill>
                  <a:srgbClr val="08498A"/>
                </a:solidFill>
                <a:latin typeface="Arial"/>
                <a:cs typeface="Arial"/>
              </a:rPr>
              <a:t>cílovou  </a:t>
            </a:r>
            <a:r>
              <a:rPr lang="cs-CZ" spc="5" dirty="0" smtClean="0">
                <a:solidFill>
                  <a:srgbClr val="08498A"/>
                </a:solidFill>
                <a:latin typeface="Arial"/>
                <a:cs typeface="Arial"/>
              </a:rPr>
              <a:t>skupinou, </a:t>
            </a:r>
            <a:r>
              <a:rPr lang="cs-CZ" spc="15" dirty="0" smtClean="0">
                <a:solidFill>
                  <a:srgbClr val="08498A"/>
                </a:solidFill>
                <a:latin typeface="Arial"/>
                <a:cs typeface="Arial"/>
              </a:rPr>
              <a:t>nebo </a:t>
            </a:r>
            <a:r>
              <a:rPr lang="cs-CZ" spc="-10" dirty="0" smtClean="0">
                <a:solidFill>
                  <a:srgbClr val="08498A"/>
                </a:solidFill>
                <a:latin typeface="Arial"/>
                <a:cs typeface="Arial"/>
              </a:rPr>
              <a:t>zajišťují výstup, </a:t>
            </a:r>
            <a:r>
              <a:rPr lang="cs-CZ" spc="-20" dirty="0" smtClean="0">
                <a:solidFill>
                  <a:srgbClr val="08498A"/>
                </a:solidFill>
                <a:latin typeface="Arial"/>
                <a:cs typeface="Arial"/>
              </a:rPr>
              <a:t>který </a:t>
            </a:r>
            <a:r>
              <a:rPr lang="cs-CZ" spc="20" dirty="0" smtClean="0">
                <a:solidFill>
                  <a:srgbClr val="08498A"/>
                </a:solidFill>
                <a:latin typeface="Arial"/>
                <a:cs typeface="Arial"/>
              </a:rPr>
              <a:t>je </a:t>
            </a:r>
            <a:r>
              <a:rPr lang="cs-CZ" spc="10" dirty="0" smtClean="0">
                <a:solidFill>
                  <a:srgbClr val="08498A"/>
                </a:solidFill>
                <a:latin typeface="Arial"/>
                <a:cs typeface="Arial"/>
              </a:rPr>
              <a:t>určený </a:t>
            </a:r>
            <a:r>
              <a:rPr lang="cs-CZ" dirty="0" smtClean="0">
                <a:solidFill>
                  <a:srgbClr val="08498A"/>
                </a:solidFill>
                <a:latin typeface="Arial"/>
                <a:cs typeface="Arial"/>
              </a:rPr>
              <a:t>k </a:t>
            </a:r>
            <a:r>
              <a:rPr lang="cs-CZ" spc="-5" dirty="0" smtClean="0">
                <a:solidFill>
                  <a:srgbClr val="08498A"/>
                </a:solidFill>
                <a:latin typeface="Arial"/>
                <a:cs typeface="Arial"/>
              </a:rPr>
              <a:t>přímému </a:t>
            </a:r>
            <a:r>
              <a:rPr lang="cs-CZ" spc="-10" dirty="0" smtClean="0">
                <a:solidFill>
                  <a:srgbClr val="08498A"/>
                </a:solidFill>
                <a:latin typeface="Arial"/>
                <a:cs typeface="Arial"/>
              </a:rPr>
              <a:t>využití  </a:t>
            </a:r>
            <a:r>
              <a:rPr lang="cs-CZ" spc="-25" dirty="0" smtClean="0">
                <a:solidFill>
                  <a:srgbClr val="08498A"/>
                </a:solidFill>
                <a:latin typeface="Arial"/>
                <a:cs typeface="Arial"/>
              </a:rPr>
              <a:t>cílovou</a:t>
            </a:r>
            <a:r>
              <a:rPr lang="cs-CZ" spc="125" dirty="0" smtClean="0">
                <a:solidFill>
                  <a:srgbClr val="08498A"/>
                </a:solidFill>
                <a:latin typeface="Arial"/>
                <a:cs typeface="Arial"/>
              </a:rPr>
              <a:t> </a:t>
            </a:r>
            <a:r>
              <a:rPr lang="cs-CZ" spc="5" dirty="0" smtClean="0">
                <a:solidFill>
                  <a:srgbClr val="08498A"/>
                </a:solidFill>
                <a:latin typeface="Arial"/>
                <a:cs typeface="Arial"/>
              </a:rPr>
              <a:t>skupinou</a:t>
            </a:r>
            <a:endParaRPr lang="cs-CZ" dirty="0" smtClean="0">
              <a:solidFill>
                <a:prstClr val="black"/>
              </a:solidFill>
              <a:latin typeface="Arial"/>
              <a:cs typeface="Arial"/>
            </a:endParaRPr>
          </a:p>
          <a:p>
            <a:pPr marL="374650" marR="8890" indent="-361950" algn="just">
              <a:lnSpc>
                <a:spcPct val="99700"/>
              </a:lnSpc>
              <a:spcBef>
                <a:spcPts val="925"/>
              </a:spcBef>
              <a:buClr>
                <a:srgbClr val="5FBAF5"/>
              </a:buClr>
              <a:buSzPct val="77777"/>
              <a:buFont typeface="Wingdings"/>
              <a:buChar char=""/>
              <a:tabLst>
                <a:tab pos="375285" algn="l"/>
              </a:tabLst>
            </a:pPr>
            <a:r>
              <a:rPr lang="cs-CZ" spc="10" dirty="0" smtClean="0">
                <a:solidFill>
                  <a:srgbClr val="08498A"/>
                </a:solidFill>
                <a:latin typeface="Arial"/>
                <a:cs typeface="Arial"/>
              </a:rPr>
              <a:t>mzdy </a:t>
            </a:r>
            <a:r>
              <a:rPr lang="cs-CZ" spc="-10" dirty="0" smtClean="0">
                <a:solidFill>
                  <a:srgbClr val="08498A"/>
                </a:solidFill>
                <a:latin typeface="Arial"/>
                <a:cs typeface="Arial"/>
              </a:rPr>
              <a:t>pracovníků </a:t>
            </a:r>
            <a:r>
              <a:rPr lang="cs-CZ" spc="10" dirty="0" smtClean="0">
                <a:solidFill>
                  <a:srgbClr val="08498A"/>
                </a:solidFill>
                <a:latin typeface="Arial"/>
                <a:cs typeface="Arial"/>
              </a:rPr>
              <a:t>musí </a:t>
            </a:r>
            <a:r>
              <a:rPr lang="cs-CZ" spc="-15" dirty="0" smtClean="0">
                <a:solidFill>
                  <a:srgbClr val="08498A"/>
                </a:solidFill>
                <a:latin typeface="Arial"/>
                <a:cs typeface="Arial"/>
              </a:rPr>
              <a:t>respektovat </a:t>
            </a:r>
            <a:r>
              <a:rPr lang="cs-CZ" spc="-5" dirty="0" smtClean="0">
                <a:solidFill>
                  <a:srgbClr val="08498A"/>
                </a:solidFill>
                <a:latin typeface="Arial"/>
                <a:cs typeface="Arial"/>
              </a:rPr>
              <a:t>obvyklé </a:t>
            </a:r>
            <a:r>
              <a:rPr lang="cs-CZ" spc="-10" dirty="0" smtClean="0">
                <a:solidFill>
                  <a:srgbClr val="08498A"/>
                </a:solidFill>
                <a:latin typeface="Arial"/>
                <a:cs typeface="Arial"/>
              </a:rPr>
              <a:t>mzdy </a:t>
            </a:r>
            <a:r>
              <a:rPr lang="cs-CZ" dirty="0" smtClean="0">
                <a:solidFill>
                  <a:srgbClr val="08498A"/>
                </a:solidFill>
                <a:latin typeface="Arial"/>
                <a:cs typeface="Arial"/>
              </a:rPr>
              <a:t>a platy v </a:t>
            </a:r>
            <a:r>
              <a:rPr lang="cs-CZ" spc="-10" dirty="0" smtClean="0">
                <a:solidFill>
                  <a:srgbClr val="08498A"/>
                </a:solidFill>
                <a:latin typeface="Arial"/>
                <a:cs typeface="Arial"/>
              </a:rPr>
              <a:t>místě,  čase </a:t>
            </a:r>
            <a:r>
              <a:rPr lang="cs-CZ" spc="-5" dirty="0" smtClean="0">
                <a:solidFill>
                  <a:srgbClr val="08498A"/>
                </a:solidFill>
                <a:latin typeface="Arial"/>
                <a:cs typeface="Arial"/>
              </a:rPr>
              <a:t>a oboru – informace </a:t>
            </a:r>
            <a:r>
              <a:rPr lang="cs-CZ" spc="20" dirty="0" smtClean="0">
                <a:solidFill>
                  <a:srgbClr val="08498A"/>
                </a:solidFill>
                <a:latin typeface="Arial"/>
                <a:cs typeface="Arial"/>
              </a:rPr>
              <a:t>na </a:t>
            </a:r>
            <a:r>
              <a:rPr lang="cs-CZ" dirty="0" smtClean="0">
                <a:solidFill>
                  <a:srgbClr val="08498A"/>
                </a:solidFill>
                <a:latin typeface="Arial"/>
                <a:cs typeface="Arial"/>
              </a:rPr>
              <a:t>stránkách </a:t>
            </a:r>
            <a:r>
              <a:rPr lang="cs-CZ" u="heavy" spc="-25" dirty="0" smtClean="0">
                <a:solidFill>
                  <a:srgbClr val="08498A"/>
                </a:solidFill>
                <a:latin typeface="Arial"/>
                <a:cs typeface="Arial"/>
                <a:hlinkClick r:id="rId3"/>
              </a:rPr>
              <a:t>www.mpsv.cz/ISPV.php </a:t>
            </a:r>
            <a:r>
              <a:rPr lang="cs-CZ" spc="-5" dirty="0" smtClean="0">
                <a:solidFill>
                  <a:srgbClr val="08498A"/>
                </a:solidFill>
                <a:latin typeface="Arial"/>
                <a:cs typeface="Arial"/>
              </a:rPr>
              <a:t>nebo  </a:t>
            </a:r>
            <a:r>
              <a:rPr lang="cs-CZ" spc="20" dirty="0" smtClean="0">
                <a:solidFill>
                  <a:srgbClr val="08498A"/>
                </a:solidFill>
                <a:latin typeface="Arial"/>
                <a:cs typeface="Arial"/>
              </a:rPr>
              <a:t>na </a:t>
            </a:r>
            <a:r>
              <a:rPr lang="cs-CZ" u="heavy" spc="-15" dirty="0" smtClean="0">
                <a:solidFill>
                  <a:srgbClr val="08498A"/>
                </a:solidFill>
                <a:latin typeface="Arial"/>
                <a:cs typeface="Arial"/>
                <a:hlinkClick r:id="rId4"/>
              </a:rPr>
              <a:t>www.esfcr.cz</a:t>
            </a:r>
            <a:r>
              <a:rPr lang="cs-CZ" spc="-15" dirty="0" smtClean="0">
                <a:solidFill>
                  <a:srgbClr val="08498A"/>
                </a:solidFill>
                <a:latin typeface="Arial"/>
                <a:cs typeface="Arial"/>
              </a:rPr>
              <a:t>, </a:t>
            </a:r>
            <a:r>
              <a:rPr lang="cs-CZ" dirty="0" smtClean="0">
                <a:solidFill>
                  <a:srgbClr val="08498A"/>
                </a:solidFill>
                <a:latin typeface="Arial"/>
                <a:cs typeface="Arial"/>
              </a:rPr>
              <a:t>jsou </a:t>
            </a:r>
            <a:r>
              <a:rPr lang="cs-CZ" spc="15" dirty="0" smtClean="0">
                <a:solidFill>
                  <a:srgbClr val="08498A"/>
                </a:solidFill>
                <a:latin typeface="Arial"/>
                <a:cs typeface="Arial"/>
              </a:rPr>
              <a:t>dány </a:t>
            </a:r>
            <a:r>
              <a:rPr lang="cs-CZ" dirty="0" smtClean="0">
                <a:solidFill>
                  <a:srgbClr val="08498A"/>
                </a:solidFill>
                <a:latin typeface="Arial"/>
                <a:cs typeface="Arial"/>
              </a:rPr>
              <a:t>dokumentem </a:t>
            </a:r>
            <a:r>
              <a:rPr lang="cs-CZ" spc="-5" dirty="0" smtClean="0">
                <a:solidFill>
                  <a:srgbClr val="08498A"/>
                </a:solidFill>
                <a:latin typeface="Arial"/>
                <a:cs typeface="Arial"/>
              </a:rPr>
              <a:t>zveřejněným </a:t>
            </a:r>
            <a:r>
              <a:rPr lang="cs-CZ" spc="20" dirty="0" smtClean="0">
                <a:solidFill>
                  <a:srgbClr val="08498A"/>
                </a:solidFill>
                <a:latin typeface="Arial"/>
                <a:cs typeface="Arial"/>
              </a:rPr>
              <a:t>na </a:t>
            </a:r>
            <a:r>
              <a:rPr lang="cs-CZ" dirty="0" smtClean="0">
                <a:solidFill>
                  <a:srgbClr val="08498A"/>
                </a:solidFill>
                <a:latin typeface="Arial"/>
                <a:cs typeface="Arial"/>
              </a:rPr>
              <a:t>této  </a:t>
            </a:r>
            <a:r>
              <a:rPr lang="cs-CZ" spc="-5" dirty="0" smtClean="0">
                <a:solidFill>
                  <a:srgbClr val="08498A"/>
                </a:solidFill>
                <a:latin typeface="Arial"/>
                <a:cs typeface="Arial"/>
              </a:rPr>
              <a:t>adrese:</a:t>
            </a:r>
            <a:r>
              <a:rPr lang="cs-CZ" spc="65" dirty="0" smtClean="0">
                <a:solidFill>
                  <a:srgbClr val="08498A"/>
                </a:solidFill>
                <a:latin typeface="Arial"/>
                <a:cs typeface="Arial"/>
              </a:rPr>
              <a:t> </a:t>
            </a:r>
            <a:r>
              <a:rPr lang="cs-CZ" spc="-5" dirty="0" smtClean="0">
                <a:solidFill>
                  <a:srgbClr val="08498A"/>
                </a:solidFill>
                <a:latin typeface="Arial"/>
                <a:cs typeface="Arial"/>
                <a:hlinkClick r:id="rId5"/>
              </a:rPr>
              <a:t>http://www.esfcr.cz/dokumenty-opz</a:t>
            </a:r>
            <a:endParaRPr lang="cs-CZ" dirty="0" smtClean="0">
              <a:solidFill>
                <a:prstClr val="black"/>
              </a:solidFill>
              <a:latin typeface="Arial"/>
              <a:cs typeface="Arial"/>
            </a:endParaRPr>
          </a:p>
          <a:p>
            <a:pPr marL="374650" marR="5080" indent="-361950" algn="just">
              <a:lnSpc>
                <a:spcPct val="100099"/>
              </a:lnSpc>
              <a:spcBef>
                <a:spcPts val="915"/>
              </a:spcBef>
              <a:buClr>
                <a:srgbClr val="5FBAF5"/>
              </a:buClr>
              <a:buSzPct val="77777"/>
              <a:buFont typeface="Wingdings"/>
              <a:buChar char=""/>
              <a:tabLst>
                <a:tab pos="375285" algn="l"/>
              </a:tabLst>
            </a:pPr>
            <a:r>
              <a:rPr lang="cs-CZ" spc="10" dirty="0" smtClean="0">
                <a:solidFill>
                  <a:srgbClr val="08498A"/>
                </a:solidFill>
                <a:latin typeface="Arial"/>
                <a:cs typeface="Arial"/>
              </a:rPr>
              <a:t>mzdy </a:t>
            </a:r>
            <a:r>
              <a:rPr lang="cs-CZ" spc="-10" dirty="0" smtClean="0">
                <a:solidFill>
                  <a:srgbClr val="08498A"/>
                </a:solidFill>
                <a:latin typeface="Arial"/>
                <a:cs typeface="Arial"/>
              </a:rPr>
              <a:t>pracovníků </a:t>
            </a:r>
            <a:r>
              <a:rPr lang="cs-CZ" dirty="0" smtClean="0">
                <a:solidFill>
                  <a:srgbClr val="08498A"/>
                </a:solidFill>
                <a:latin typeface="Arial"/>
                <a:cs typeface="Arial"/>
              </a:rPr>
              <a:t>v kapitole </a:t>
            </a:r>
            <a:r>
              <a:rPr lang="cs-CZ" spc="5" dirty="0" smtClean="0">
                <a:solidFill>
                  <a:srgbClr val="08498A"/>
                </a:solidFill>
                <a:latin typeface="Arial"/>
                <a:cs typeface="Arial"/>
              </a:rPr>
              <a:t>osobní </a:t>
            </a:r>
            <a:r>
              <a:rPr lang="cs-CZ" spc="10" dirty="0" smtClean="0">
                <a:solidFill>
                  <a:srgbClr val="08498A"/>
                </a:solidFill>
                <a:latin typeface="Arial"/>
                <a:cs typeface="Arial"/>
              </a:rPr>
              <a:t>náklady </a:t>
            </a:r>
            <a:r>
              <a:rPr lang="cs-CZ" spc="5" dirty="0" smtClean="0">
                <a:solidFill>
                  <a:srgbClr val="08498A"/>
                </a:solidFill>
                <a:latin typeface="Arial"/>
                <a:cs typeface="Arial"/>
              </a:rPr>
              <a:t>představují </a:t>
            </a:r>
            <a:r>
              <a:rPr lang="cs-CZ" spc="-10" dirty="0" err="1" smtClean="0">
                <a:solidFill>
                  <a:srgbClr val="08498A"/>
                </a:solidFill>
                <a:latin typeface="Arial"/>
                <a:cs typeface="Arial"/>
              </a:rPr>
              <a:t>superhrubou</a:t>
            </a:r>
            <a:r>
              <a:rPr lang="cs-CZ" spc="-10" dirty="0" smtClean="0">
                <a:solidFill>
                  <a:srgbClr val="08498A"/>
                </a:solidFill>
                <a:latin typeface="Arial"/>
                <a:cs typeface="Arial"/>
              </a:rPr>
              <a:t>  </a:t>
            </a:r>
            <a:r>
              <a:rPr lang="cs-CZ" spc="10" dirty="0" smtClean="0">
                <a:solidFill>
                  <a:srgbClr val="08498A"/>
                </a:solidFill>
                <a:latin typeface="Arial"/>
                <a:cs typeface="Arial"/>
              </a:rPr>
              <a:t>mzdu </a:t>
            </a:r>
            <a:r>
              <a:rPr lang="cs-CZ" dirty="0" smtClean="0">
                <a:solidFill>
                  <a:srgbClr val="08498A"/>
                </a:solidFill>
                <a:latin typeface="Arial"/>
                <a:cs typeface="Arial"/>
              </a:rPr>
              <a:t>= </a:t>
            </a:r>
            <a:r>
              <a:rPr lang="cs-CZ" spc="10" dirty="0" smtClean="0">
                <a:solidFill>
                  <a:srgbClr val="08498A"/>
                </a:solidFill>
                <a:latin typeface="Arial"/>
                <a:cs typeface="Arial"/>
              </a:rPr>
              <a:t>hrubá </a:t>
            </a:r>
            <a:r>
              <a:rPr lang="cs-CZ" spc="-10" dirty="0" smtClean="0">
                <a:solidFill>
                  <a:srgbClr val="08498A"/>
                </a:solidFill>
                <a:latin typeface="Arial"/>
                <a:cs typeface="Arial"/>
              </a:rPr>
              <a:t>mzda </a:t>
            </a:r>
            <a:r>
              <a:rPr lang="cs-CZ" dirty="0" smtClean="0">
                <a:solidFill>
                  <a:srgbClr val="08498A"/>
                </a:solidFill>
                <a:latin typeface="Arial"/>
                <a:cs typeface="Arial"/>
              </a:rPr>
              <a:t>+ </a:t>
            </a:r>
            <a:r>
              <a:rPr lang="cs-CZ" spc="-10" dirty="0" smtClean="0">
                <a:solidFill>
                  <a:srgbClr val="08498A"/>
                </a:solidFill>
                <a:latin typeface="Arial"/>
                <a:cs typeface="Arial"/>
              </a:rPr>
              <a:t>odvody </a:t>
            </a:r>
            <a:r>
              <a:rPr lang="cs-CZ" spc="-5" dirty="0" smtClean="0">
                <a:solidFill>
                  <a:srgbClr val="08498A"/>
                </a:solidFill>
                <a:latin typeface="Arial"/>
                <a:cs typeface="Arial"/>
              </a:rPr>
              <a:t>zaměstnavatele </a:t>
            </a:r>
            <a:r>
              <a:rPr lang="cs-CZ" spc="20" dirty="0" smtClean="0">
                <a:solidFill>
                  <a:srgbClr val="08498A"/>
                </a:solidFill>
                <a:latin typeface="Arial"/>
                <a:cs typeface="Arial"/>
              </a:rPr>
              <a:t>na </a:t>
            </a:r>
            <a:r>
              <a:rPr lang="cs-CZ" dirty="0" smtClean="0">
                <a:solidFill>
                  <a:srgbClr val="08498A"/>
                </a:solidFill>
                <a:latin typeface="Arial"/>
                <a:cs typeface="Arial"/>
              </a:rPr>
              <a:t>sociální a </a:t>
            </a:r>
            <a:r>
              <a:rPr lang="cs-CZ" spc="5" dirty="0" smtClean="0">
                <a:solidFill>
                  <a:srgbClr val="08498A"/>
                </a:solidFill>
                <a:latin typeface="Arial"/>
                <a:cs typeface="Arial"/>
              </a:rPr>
              <a:t>zdravotní  pojištění </a:t>
            </a:r>
            <a:r>
              <a:rPr lang="cs-CZ" dirty="0" smtClean="0">
                <a:solidFill>
                  <a:srgbClr val="08498A"/>
                </a:solidFill>
                <a:latin typeface="Arial"/>
                <a:cs typeface="Arial"/>
              </a:rPr>
              <a:t>a </a:t>
            </a:r>
            <a:r>
              <a:rPr lang="cs-CZ" spc="10" dirty="0" smtClean="0">
                <a:solidFill>
                  <a:srgbClr val="08498A"/>
                </a:solidFill>
                <a:latin typeface="Arial"/>
                <a:cs typeface="Arial"/>
              </a:rPr>
              <a:t>další </a:t>
            </a:r>
            <a:r>
              <a:rPr lang="cs-CZ" dirty="0" smtClean="0">
                <a:solidFill>
                  <a:srgbClr val="08498A"/>
                </a:solidFill>
                <a:latin typeface="Arial"/>
                <a:cs typeface="Arial"/>
              </a:rPr>
              <a:t>poplatky spojené </a:t>
            </a:r>
            <a:r>
              <a:rPr lang="cs-CZ" spc="-5" dirty="0" smtClean="0">
                <a:solidFill>
                  <a:srgbClr val="08498A"/>
                </a:solidFill>
                <a:latin typeface="Arial"/>
                <a:cs typeface="Arial"/>
              </a:rPr>
              <a:t>se </a:t>
            </a:r>
            <a:r>
              <a:rPr lang="cs-CZ" spc="-10" dirty="0" smtClean="0">
                <a:solidFill>
                  <a:srgbClr val="08498A"/>
                </a:solidFill>
                <a:latin typeface="Arial"/>
                <a:cs typeface="Arial"/>
              </a:rPr>
              <a:t>zaměstnancem </a:t>
            </a:r>
            <a:r>
              <a:rPr lang="cs-CZ" spc="5" dirty="0" smtClean="0">
                <a:solidFill>
                  <a:srgbClr val="08498A"/>
                </a:solidFill>
                <a:latin typeface="Arial"/>
                <a:cs typeface="Arial"/>
              </a:rPr>
              <a:t>hrazené  </a:t>
            </a:r>
            <a:r>
              <a:rPr lang="cs-CZ" spc="-10" dirty="0" smtClean="0">
                <a:solidFill>
                  <a:srgbClr val="08498A"/>
                </a:solidFill>
                <a:latin typeface="Arial"/>
                <a:cs typeface="Arial"/>
              </a:rPr>
              <a:t>zaměstnavatelem </a:t>
            </a:r>
            <a:r>
              <a:rPr lang="cs-CZ" spc="10" dirty="0" smtClean="0">
                <a:solidFill>
                  <a:srgbClr val="08498A"/>
                </a:solidFill>
                <a:latin typeface="Arial"/>
                <a:cs typeface="Arial"/>
              </a:rPr>
              <a:t>povinně </a:t>
            </a:r>
            <a:r>
              <a:rPr lang="cs-CZ" spc="20" dirty="0" smtClean="0">
                <a:solidFill>
                  <a:srgbClr val="08498A"/>
                </a:solidFill>
                <a:latin typeface="Arial"/>
                <a:cs typeface="Arial"/>
              </a:rPr>
              <a:t>na </a:t>
            </a:r>
            <a:r>
              <a:rPr lang="cs-CZ" spc="5" dirty="0" smtClean="0">
                <a:solidFill>
                  <a:srgbClr val="08498A"/>
                </a:solidFill>
                <a:latin typeface="Arial"/>
                <a:cs typeface="Arial"/>
              </a:rPr>
              <a:t>základě </a:t>
            </a:r>
            <a:r>
              <a:rPr lang="cs-CZ" spc="-10" dirty="0" smtClean="0">
                <a:solidFill>
                  <a:srgbClr val="08498A"/>
                </a:solidFill>
                <a:latin typeface="Arial"/>
                <a:cs typeface="Arial"/>
              </a:rPr>
              <a:t>právních předpisů </a:t>
            </a:r>
            <a:r>
              <a:rPr lang="cs-CZ" dirty="0" smtClean="0">
                <a:solidFill>
                  <a:srgbClr val="08498A"/>
                </a:solidFill>
                <a:latin typeface="Arial"/>
                <a:cs typeface="Arial"/>
              </a:rPr>
              <a:t>– </a:t>
            </a:r>
            <a:r>
              <a:rPr lang="cs-CZ" spc="10" dirty="0" smtClean="0">
                <a:solidFill>
                  <a:srgbClr val="08498A"/>
                </a:solidFill>
                <a:latin typeface="Arial"/>
                <a:cs typeface="Arial"/>
              </a:rPr>
              <a:t>např.  </a:t>
            </a:r>
            <a:r>
              <a:rPr lang="cs-CZ" spc="5" dirty="0" smtClean="0">
                <a:solidFill>
                  <a:srgbClr val="08498A"/>
                </a:solidFill>
                <a:latin typeface="Arial"/>
                <a:cs typeface="Arial"/>
              </a:rPr>
              <a:t>zákonné </a:t>
            </a:r>
            <a:r>
              <a:rPr lang="cs-CZ" spc="-5" dirty="0" smtClean="0">
                <a:solidFill>
                  <a:srgbClr val="08498A"/>
                </a:solidFill>
                <a:latin typeface="Arial"/>
                <a:cs typeface="Arial"/>
              </a:rPr>
              <a:t>pojištění </a:t>
            </a:r>
            <a:r>
              <a:rPr lang="cs-CZ" spc="-10" dirty="0" smtClean="0">
                <a:solidFill>
                  <a:srgbClr val="08498A"/>
                </a:solidFill>
                <a:latin typeface="Arial"/>
                <a:cs typeface="Arial"/>
              </a:rPr>
              <a:t>odpovědnosti zaměstnavatele </a:t>
            </a:r>
            <a:r>
              <a:rPr lang="cs-CZ" spc="-5" dirty="0" smtClean="0">
                <a:solidFill>
                  <a:srgbClr val="08498A"/>
                </a:solidFill>
                <a:latin typeface="Arial"/>
                <a:cs typeface="Arial"/>
              </a:rPr>
              <a:t>za </a:t>
            </a:r>
            <a:r>
              <a:rPr lang="cs-CZ" dirty="0" smtClean="0">
                <a:solidFill>
                  <a:srgbClr val="08498A"/>
                </a:solidFill>
                <a:latin typeface="Arial"/>
                <a:cs typeface="Arial"/>
              </a:rPr>
              <a:t>škodu </a:t>
            </a:r>
            <a:r>
              <a:rPr lang="cs-CZ" spc="15" dirty="0" smtClean="0">
                <a:solidFill>
                  <a:srgbClr val="08498A"/>
                </a:solidFill>
                <a:latin typeface="Arial"/>
                <a:cs typeface="Arial"/>
              </a:rPr>
              <a:t>při  </a:t>
            </a:r>
            <a:r>
              <a:rPr lang="cs-CZ" spc="-15" dirty="0" smtClean="0">
                <a:solidFill>
                  <a:srgbClr val="08498A"/>
                </a:solidFill>
                <a:latin typeface="Arial"/>
                <a:cs typeface="Arial"/>
              </a:rPr>
              <a:t>pracovním </a:t>
            </a:r>
            <a:r>
              <a:rPr lang="cs-CZ" dirty="0" smtClean="0">
                <a:solidFill>
                  <a:srgbClr val="08498A"/>
                </a:solidFill>
                <a:latin typeface="Arial"/>
                <a:cs typeface="Arial"/>
              </a:rPr>
              <a:t>úrazu </a:t>
            </a:r>
            <a:r>
              <a:rPr lang="cs-CZ" spc="15" dirty="0" smtClean="0">
                <a:solidFill>
                  <a:srgbClr val="08498A"/>
                </a:solidFill>
                <a:latin typeface="Arial"/>
                <a:cs typeface="Arial"/>
              </a:rPr>
              <a:t>nebo </a:t>
            </a:r>
            <a:r>
              <a:rPr lang="cs-CZ" spc="-5" dirty="0" smtClean="0">
                <a:solidFill>
                  <a:srgbClr val="08498A"/>
                </a:solidFill>
                <a:latin typeface="Arial"/>
                <a:cs typeface="Arial"/>
              </a:rPr>
              <a:t>nemoci </a:t>
            </a:r>
            <a:r>
              <a:rPr lang="cs-CZ" dirty="0" smtClean="0">
                <a:solidFill>
                  <a:srgbClr val="08498A"/>
                </a:solidFill>
                <a:latin typeface="Arial"/>
                <a:cs typeface="Arial"/>
              </a:rPr>
              <a:t>z</a:t>
            </a:r>
            <a:r>
              <a:rPr lang="cs-CZ" spc="-10" dirty="0" smtClean="0">
                <a:solidFill>
                  <a:srgbClr val="08498A"/>
                </a:solidFill>
                <a:latin typeface="Arial"/>
                <a:cs typeface="Arial"/>
              </a:rPr>
              <a:t> </a:t>
            </a:r>
            <a:r>
              <a:rPr lang="cs-CZ" spc="-5" dirty="0" smtClean="0">
                <a:solidFill>
                  <a:srgbClr val="08498A"/>
                </a:solidFill>
                <a:latin typeface="Arial"/>
                <a:cs typeface="Arial"/>
              </a:rPr>
              <a:t>povolání</a:t>
            </a:r>
            <a:endParaRPr lang="cs-CZ"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32</a:t>
            </a:fld>
            <a:endParaRPr lang="cs-CZ" dirty="0"/>
          </a:p>
        </p:txBody>
      </p:sp>
    </p:spTree>
    <p:extLst>
      <p:ext uri="{BB962C8B-B14F-4D97-AF65-F5344CB8AC3E}">
        <p14:creationId xmlns:p14="http://schemas.microsoft.com/office/powerpoint/2010/main" val="4070870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13309" rIns="0" bIns="0" rtlCol="0">
            <a:spAutoFit/>
          </a:bodyPr>
          <a:lstStyle/>
          <a:p>
            <a:pPr marL="1616710">
              <a:lnSpc>
                <a:spcPct val="100000"/>
              </a:lnSpc>
            </a:pPr>
            <a:r>
              <a:rPr spc="5" dirty="0"/>
              <a:t>OSOBNÍ </a:t>
            </a:r>
            <a:r>
              <a:rPr spc="-25" dirty="0"/>
              <a:t>NÁKLADY</a:t>
            </a:r>
            <a:r>
              <a:rPr dirty="0"/>
              <a:t> 2</a:t>
            </a:r>
          </a:p>
        </p:txBody>
      </p:sp>
      <p:sp>
        <p:nvSpPr>
          <p:cNvPr id="7" name="object 7"/>
          <p:cNvSpPr txBox="1"/>
          <p:nvPr/>
        </p:nvSpPr>
        <p:spPr>
          <a:xfrm>
            <a:off x="998855" y="1821413"/>
            <a:ext cx="7561580" cy="3878579"/>
          </a:xfrm>
          <a:prstGeom prst="rect">
            <a:avLst/>
          </a:prstGeom>
        </p:spPr>
        <p:txBody>
          <a:bodyPr vert="horz" wrap="square" lIns="0" tIns="0" rIns="0" bIns="0" rtlCol="0">
            <a:spAutoFit/>
          </a:bodyPr>
          <a:lstStyle/>
          <a:p>
            <a:pPr marL="365125" marR="5080" indent="-352425" algn="just">
              <a:lnSpc>
                <a:spcPct val="102600"/>
              </a:lnSpc>
              <a:buClr>
                <a:srgbClr val="5FBAF5"/>
              </a:buClr>
              <a:buSzPct val="77777"/>
              <a:buFont typeface="Wingdings"/>
              <a:buChar char=""/>
              <a:tabLst>
                <a:tab pos="365760" algn="l"/>
              </a:tabLst>
            </a:pPr>
            <a:r>
              <a:rPr lang="cs-CZ" b="1" spc="5" dirty="0" smtClean="0">
                <a:solidFill>
                  <a:srgbClr val="08498A"/>
                </a:solidFill>
                <a:latin typeface="Arial"/>
                <a:cs typeface="Arial"/>
              </a:rPr>
              <a:t>hrubá </a:t>
            </a:r>
            <a:r>
              <a:rPr lang="cs-CZ" b="1" spc="-5" dirty="0" smtClean="0">
                <a:solidFill>
                  <a:srgbClr val="08498A"/>
                </a:solidFill>
                <a:latin typeface="Arial"/>
                <a:cs typeface="Arial"/>
              </a:rPr>
              <a:t>mzda </a:t>
            </a:r>
            <a:r>
              <a:rPr lang="cs-CZ" spc="-5" dirty="0" smtClean="0">
                <a:solidFill>
                  <a:srgbClr val="08498A"/>
                </a:solidFill>
                <a:latin typeface="Arial"/>
                <a:cs typeface="Arial"/>
              </a:rPr>
              <a:t>– </a:t>
            </a:r>
            <a:r>
              <a:rPr lang="cs-CZ" spc="10" dirty="0" smtClean="0">
                <a:solidFill>
                  <a:srgbClr val="08498A"/>
                </a:solidFill>
                <a:latin typeface="Arial"/>
                <a:cs typeface="Arial"/>
              </a:rPr>
              <a:t>základní mzda </a:t>
            </a:r>
            <a:r>
              <a:rPr lang="cs-CZ" spc="15" dirty="0" smtClean="0">
                <a:solidFill>
                  <a:srgbClr val="08498A"/>
                </a:solidFill>
                <a:latin typeface="Arial"/>
                <a:cs typeface="Arial"/>
              </a:rPr>
              <a:t>nebo </a:t>
            </a:r>
            <a:r>
              <a:rPr lang="cs-CZ" dirty="0" smtClean="0">
                <a:solidFill>
                  <a:srgbClr val="08498A"/>
                </a:solidFill>
                <a:latin typeface="Arial"/>
                <a:cs typeface="Arial"/>
              </a:rPr>
              <a:t>plat, příplatky </a:t>
            </a:r>
            <a:r>
              <a:rPr lang="cs-CZ" spc="-5" dirty="0" smtClean="0">
                <a:solidFill>
                  <a:srgbClr val="08498A"/>
                </a:solidFill>
                <a:latin typeface="Arial"/>
                <a:cs typeface="Arial"/>
              </a:rPr>
              <a:t>a </a:t>
            </a:r>
            <a:r>
              <a:rPr lang="cs-CZ" dirty="0" smtClean="0">
                <a:solidFill>
                  <a:srgbClr val="08498A"/>
                </a:solidFill>
                <a:latin typeface="Arial"/>
                <a:cs typeface="Arial"/>
              </a:rPr>
              <a:t>doplatky </a:t>
            </a:r>
            <a:r>
              <a:rPr lang="cs-CZ" spc="-5" dirty="0" smtClean="0">
                <a:solidFill>
                  <a:srgbClr val="08498A"/>
                </a:solidFill>
                <a:latin typeface="Arial"/>
                <a:cs typeface="Arial"/>
              </a:rPr>
              <a:t>ke </a:t>
            </a:r>
            <a:r>
              <a:rPr lang="cs-CZ" spc="-10" dirty="0" smtClean="0">
                <a:solidFill>
                  <a:srgbClr val="08498A"/>
                </a:solidFill>
                <a:latin typeface="Arial"/>
                <a:cs typeface="Arial"/>
              </a:rPr>
              <a:t>mzdě  </a:t>
            </a:r>
            <a:r>
              <a:rPr lang="cs-CZ" spc="15" dirty="0" smtClean="0">
                <a:solidFill>
                  <a:srgbClr val="08498A"/>
                </a:solidFill>
                <a:latin typeface="Arial"/>
                <a:cs typeface="Arial"/>
              </a:rPr>
              <a:t>nebo </a:t>
            </a:r>
            <a:r>
              <a:rPr lang="cs-CZ" spc="5" dirty="0" smtClean="0">
                <a:solidFill>
                  <a:srgbClr val="08498A"/>
                </a:solidFill>
                <a:latin typeface="Arial"/>
                <a:cs typeface="Arial"/>
              </a:rPr>
              <a:t>platu, </a:t>
            </a:r>
            <a:r>
              <a:rPr lang="cs-CZ" spc="-5" dirty="0" smtClean="0">
                <a:solidFill>
                  <a:srgbClr val="08498A"/>
                </a:solidFill>
                <a:latin typeface="Arial"/>
                <a:cs typeface="Arial"/>
              </a:rPr>
              <a:t>prémie </a:t>
            </a:r>
            <a:r>
              <a:rPr lang="cs-CZ" dirty="0" smtClean="0">
                <a:solidFill>
                  <a:srgbClr val="08498A"/>
                </a:solidFill>
                <a:latin typeface="Arial"/>
                <a:cs typeface="Arial"/>
              </a:rPr>
              <a:t>a </a:t>
            </a:r>
            <a:r>
              <a:rPr lang="cs-CZ" spc="-20" dirty="0" smtClean="0">
                <a:solidFill>
                  <a:srgbClr val="08498A"/>
                </a:solidFill>
                <a:latin typeface="Arial"/>
                <a:cs typeface="Arial"/>
              </a:rPr>
              <a:t>odměny, </a:t>
            </a:r>
            <a:r>
              <a:rPr lang="cs-CZ" dirty="0" smtClean="0">
                <a:solidFill>
                  <a:srgbClr val="08498A"/>
                </a:solidFill>
                <a:latin typeface="Arial"/>
                <a:cs typeface="Arial"/>
              </a:rPr>
              <a:t>náhrady </a:t>
            </a:r>
            <a:r>
              <a:rPr lang="cs-CZ" spc="-5" dirty="0" smtClean="0">
                <a:solidFill>
                  <a:srgbClr val="08498A"/>
                </a:solidFill>
                <a:latin typeface="Arial"/>
                <a:cs typeface="Arial"/>
              </a:rPr>
              <a:t>mezd </a:t>
            </a:r>
            <a:r>
              <a:rPr lang="cs-CZ" dirty="0" smtClean="0">
                <a:solidFill>
                  <a:srgbClr val="08498A"/>
                </a:solidFill>
                <a:latin typeface="Arial"/>
                <a:cs typeface="Arial"/>
              </a:rPr>
              <a:t>a </a:t>
            </a:r>
            <a:r>
              <a:rPr lang="cs-CZ" spc="5" dirty="0" smtClean="0">
                <a:solidFill>
                  <a:srgbClr val="08498A"/>
                </a:solidFill>
                <a:latin typeface="Arial"/>
                <a:cs typeface="Arial"/>
              </a:rPr>
              <a:t>platů, odměny </a:t>
            </a:r>
            <a:r>
              <a:rPr lang="cs-CZ" spc="-5" dirty="0" smtClean="0">
                <a:solidFill>
                  <a:srgbClr val="08498A"/>
                </a:solidFill>
                <a:latin typeface="Arial"/>
                <a:cs typeface="Arial"/>
              </a:rPr>
              <a:t>za  </a:t>
            </a:r>
            <a:r>
              <a:rPr lang="cs-CZ" spc="-10" dirty="0" smtClean="0">
                <a:solidFill>
                  <a:srgbClr val="08498A"/>
                </a:solidFill>
                <a:latin typeface="Arial"/>
                <a:cs typeface="Arial"/>
              </a:rPr>
              <a:t>pracovní pohotovost, </a:t>
            </a:r>
            <a:r>
              <a:rPr lang="cs-CZ" spc="15" dirty="0" smtClean="0">
                <a:solidFill>
                  <a:srgbClr val="08498A"/>
                </a:solidFill>
                <a:latin typeface="Arial"/>
                <a:cs typeface="Arial"/>
              </a:rPr>
              <a:t>jiné </a:t>
            </a:r>
            <a:r>
              <a:rPr lang="cs-CZ" dirty="0" smtClean="0">
                <a:solidFill>
                  <a:srgbClr val="08498A"/>
                </a:solidFill>
                <a:latin typeface="Arial"/>
                <a:cs typeface="Arial"/>
              </a:rPr>
              <a:t>složky </a:t>
            </a:r>
            <a:r>
              <a:rPr lang="cs-CZ" spc="-5" dirty="0" smtClean="0">
                <a:solidFill>
                  <a:srgbClr val="08498A"/>
                </a:solidFill>
                <a:latin typeface="Arial"/>
                <a:cs typeface="Arial"/>
              </a:rPr>
              <a:t>mezd </a:t>
            </a:r>
            <a:r>
              <a:rPr lang="cs-CZ" spc="15" dirty="0" smtClean="0">
                <a:solidFill>
                  <a:srgbClr val="08498A"/>
                </a:solidFill>
                <a:latin typeface="Arial"/>
                <a:cs typeface="Arial"/>
              </a:rPr>
              <a:t>nebo</a:t>
            </a:r>
            <a:r>
              <a:rPr lang="cs-CZ" spc="-80" dirty="0" smtClean="0">
                <a:solidFill>
                  <a:srgbClr val="08498A"/>
                </a:solidFill>
                <a:latin typeface="Arial"/>
                <a:cs typeface="Arial"/>
              </a:rPr>
              <a:t> </a:t>
            </a:r>
            <a:r>
              <a:rPr lang="cs-CZ" spc="15" dirty="0" smtClean="0">
                <a:solidFill>
                  <a:srgbClr val="08498A"/>
                </a:solidFill>
                <a:latin typeface="Arial"/>
                <a:cs typeface="Arial"/>
              </a:rPr>
              <a:t>platů</a:t>
            </a:r>
            <a:endParaRPr lang="cs-CZ" dirty="0" smtClean="0">
              <a:solidFill>
                <a:prstClr val="black"/>
              </a:solidFill>
              <a:latin typeface="Arial"/>
              <a:cs typeface="Arial"/>
            </a:endParaRPr>
          </a:p>
          <a:p>
            <a:pPr marL="365125" marR="5080" indent="-352425" algn="just">
              <a:lnSpc>
                <a:spcPct val="102200"/>
              </a:lnSpc>
              <a:spcBef>
                <a:spcPts val="869"/>
              </a:spcBef>
              <a:buClr>
                <a:srgbClr val="5FBAF5"/>
              </a:buClr>
              <a:buSzPct val="77777"/>
              <a:buFont typeface="Wingdings"/>
              <a:buChar char=""/>
              <a:tabLst>
                <a:tab pos="365760" algn="l"/>
              </a:tabLst>
            </a:pPr>
            <a:r>
              <a:rPr lang="cs-CZ" b="1" spc="5" dirty="0" smtClean="0">
                <a:solidFill>
                  <a:srgbClr val="08498A"/>
                </a:solidFill>
                <a:latin typeface="Arial"/>
                <a:cs typeface="Arial"/>
              </a:rPr>
              <a:t>případné </a:t>
            </a:r>
            <a:r>
              <a:rPr lang="cs-CZ" b="1" spc="-5" dirty="0" smtClean="0">
                <a:solidFill>
                  <a:srgbClr val="08498A"/>
                </a:solidFill>
                <a:latin typeface="Arial"/>
                <a:cs typeface="Arial"/>
              </a:rPr>
              <a:t>náklady </a:t>
            </a:r>
            <a:r>
              <a:rPr lang="cs-CZ" b="1" spc="10" dirty="0" smtClean="0">
                <a:solidFill>
                  <a:srgbClr val="08498A"/>
                </a:solidFill>
                <a:latin typeface="Arial"/>
                <a:cs typeface="Arial"/>
              </a:rPr>
              <a:t>na </a:t>
            </a:r>
            <a:r>
              <a:rPr lang="cs-CZ" b="1" dirty="0" smtClean="0">
                <a:solidFill>
                  <a:srgbClr val="08498A"/>
                </a:solidFill>
                <a:latin typeface="Arial"/>
                <a:cs typeface="Arial"/>
              </a:rPr>
              <a:t>odměny </a:t>
            </a:r>
            <a:r>
              <a:rPr lang="cs-CZ" spc="-5" dirty="0" smtClean="0">
                <a:solidFill>
                  <a:srgbClr val="08498A"/>
                </a:solidFill>
                <a:latin typeface="Arial"/>
                <a:cs typeface="Arial"/>
              </a:rPr>
              <a:t>(v rámci osobních </a:t>
            </a:r>
            <a:r>
              <a:rPr lang="cs-CZ" spc="5" dirty="0" smtClean="0">
                <a:solidFill>
                  <a:srgbClr val="08498A"/>
                </a:solidFill>
                <a:latin typeface="Arial"/>
                <a:cs typeface="Arial"/>
              </a:rPr>
              <a:t>nákladů)</a:t>
            </a:r>
            <a:r>
              <a:rPr lang="cs-CZ" spc="5" dirty="0" smtClean="0">
                <a:latin typeface="Arial"/>
                <a:cs typeface="Arial"/>
              </a:rPr>
              <a:t> </a:t>
            </a:r>
            <a:r>
              <a:rPr lang="cs-CZ" u="sng" spc="-10" dirty="0" smtClean="0">
                <a:latin typeface="Arial"/>
                <a:cs typeface="Arial"/>
              </a:rPr>
              <a:t>zadávejte  </a:t>
            </a:r>
            <a:r>
              <a:rPr lang="cs-CZ" u="sng" dirty="0" smtClean="0">
                <a:latin typeface="Arial"/>
                <a:cs typeface="Arial"/>
              </a:rPr>
              <a:t>jako </a:t>
            </a:r>
            <a:r>
              <a:rPr lang="cs-CZ" u="sng" spc="-5" dirty="0" smtClean="0">
                <a:latin typeface="Arial"/>
                <a:cs typeface="Arial"/>
              </a:rPr>
              <a:t>samostatnou </a:t>
            </a:r>
            <a:r>
              <a:rPr lang="cs-CZ" u="sng" spc="-10" dirty="0" smtClean="0">
                <a:latin typeface="Arial"/>
                <a:cs typeface="Arial"/>
              </a:rPr>
              <a:t>skupinu </a:t>
            </a:r>
            <a:r>
              <a:rPr lang="cs-CZ" u="sng" spc="-5" dirty="0" smtClean="0">
                <a:latin typeface="Arial"/>
                <a:cs typeface="Arial"/>
              </a:rPr>
              <a:t>výdajů </a:t>
            </a:r>
            <a:r>
              <a:rPr lang="cs-CZ" u="sng" spc="-20" dirty="0" smtClean="0">
                <a:latin typeface="Arial"/>
                <a:cs typeface="Arial"/>
              </a:rPr>
              <a:t>pod </a:t>
            </a:r>
            <a:r>
              <a:rPr lang="cs-CZ" u="sng" spc="-5" dirty="0" smtClean="0">
                <a:latin typeface="Arial"/>
                <a:cs typeface="Arial"/>
              </a:rPr>
              <a:t>nadřazenou </a:t>
            </a:r>
            <a:r>
              <a:rPr lang="cs-CZ" u="sng" dirty="0" smtClean="0">
                <a:latin typeface="Arial"/>
                <a:cs typeface="Arial"/>
              </a:rPr>
              <a:t>položku</a:t>
            </a:r>
            <a:r>
              <a:rPr lang="cs-CZ" dirty="0" smtClean="0">
                <a:latin typeface="Arial"/>
                <a:cs typeface="Arial"/>
              </a:rPr>
              <a:t>: </a:t>
            </a:r>
            <a:r>
              <a:rPr lang="cs-CZ" spc="-15" dirty="0" smtClean="0">
                <a:latin typeface="Arial"/>
                <a:cs typeface="Arial"/>
              </a:rPr>
              <a:t>Pracovní  </a:t>
            </a:r>
            <a:r>
              <a:rPr lang="cs-CZ" dirty="0" smtClean="0">
                <a:latin typeface="Arial"/>
                <a:cs typeface="Arial"/>
              </a:rPr>
              <a:t>smlouvy/Dohody o </a:t>
            </a:r>
            <a:r>
              <a:rPr lang="cs-CZ" spc="-10" dirty="0" smtClean="0">
                <a:latin typeface="Arial"/>
                <a:cs typeface="Arial"/>
              </a:rPr>
              <a:t>pracovní </a:t>
            </a:r>
            <a:r>
              <a:rPr lang="cs-CZ" dirty="0" smtClean="0">
                <a:latin typeface="Arial"/>
                <a:cs typeface="Arial"/>
              </a:rPr>
              <a:t>činnosti/Dohody o </a:t>
            </a:r>
            <a:r>
              <a:rPr lang="cs-CZ" spc="-5" dirty="0" smtClean="0">
                <a:latin typeface="Arial"/>
                <a:cs typeface="Arial"/>
              </a:rPr>
              <a:t>provedení práce. </a:t>
            </a:r>
            <a:r>
              <a:rPr lang="cs-CZ" spc="-10" dirty="0" smtClean="0">
                <a:latin typeface="Arial"/>
                <a:cs typeface="Arial"/>
              </a:rPr>
              <a:t>Jako  </a:t>
            </a:r>
            <a:r>
              <a:rPr lang="cs-CZ" spc="-5" dirty="0" smtClean="0">
                <a:latin typeface="Arial"/>
                <a:cs typeface="Arial"/>
              </a:rPr>
              <a:t>měrnou </a:t>
            </a:r>
            <a:r>
              <a:rPr lang="cs-CZ" spc="-10" dirty="0" smtClean="0">
                <a:latin typeface="Arial"/>
                <a:cs typeface="Arial"/>
              </a:rPr>
              <a:t>jednotku </a:t>
            </a:r>
            <a:r>
              <a:rPr lang="cs-CZ" spc="-5" dirty="0" smtClean="0">
                <a:latin typeface="Arial"/>
                <a:cs typeface="Arial"/>
              </a:rPr>
              <a:t>uveďte </a:t>
            </a:r>
            <a:r>
              <a:rPr lang="cs-CZ" spc="5" dirty="0" smtClean="0">
                <a:latin typeface="Arial"/>
                <a:cs typeface="Arial"/>
              </a:rPr>
              <a:t>projekt, </a:t>
            </a:r>
            <a:r>
              <a:rPr lang="cs-CZ" spc="-30" dirty="0" smtClean="0">
                <a:latin typeface="Arial"/>
                <a:cs typeface="Arial"/>
              </a:rPr>
              <a:t>viz: </a:t>
            </a:r>
            <a:r>
              <a:rPr lang="cs-CZ" dirty="0" smtClean="0">
                <a:latin typeface="Arial"/>
                <a:cs typeface="Arial"/>
              </a:rPr>
              <a:t>Pokyny k vyplnění </a:t>
            </a:r>
            <a:r>
              <a:rPr lang="cs-CZ" spc="-10" dirty="0" smtClean="0">
                <a:latin typeface="Arial"/>
                <a:cs typeface="Arial"/>
              </a:rPr>
              <a:t>žádosti </a:t>
            </a:r>
            <a:r>
              <a:rPr lang="cs-CZ" dirty="0" smtClean="0">
                <a:latin typeface="Arial"/>
                <a:cs typeface="Arial"/>
              </a:rPr>
              <a:t>v </a:t>
            </a:r>
            <a:r>
              <a:rPr lang="cs-CZ" spc="-55" dirty="0" smtClean="0">
                <a:latin typeface="Arial"/>
                <a:cs typeface="Arial"/>
              </a:rPr>
              <a:t>IS  </a:t>
            </a:r>
            <a:r>
              <a:rPr lang="cs-CZ" spc="-15" dirty="0" smtClean="0">
                <a:latin typeface="Arial"/>
                <a:cs typeface="Arial"/>
              </a:rPr>
              <a:t>KP14+. </a:t>
            </a:r>
            <a:r>
              <a:rPr lang="cs-CZ" dirty="0" smtClean="0">
                <a:solidFill>
                  <a:srgbClr val="08498A"/>
                </a:solidFill>
                <a:latin typeface="Arial"/>
                <a:cs typeface="Arial"/>
              </a:rPr>
              <a:t>Náklady </a:t>
            </a:r>
            <a:r>
              <a:rPr lang="cs-CZ" spc="20" dirty="0" smtClean="0">
                <a:solidFill>
                  <a:srgbClr val="08498A"/>
                </a:solidFill>
                <a:latin typeface="Arial"/>
                <a:cs typeface="Arial"/>
              </a:rPr>
              <a:t>na </a:t>
            </a:r>
            <a:r>
              <a:rPr lang="cs-CZ" spc="-5" dirty="0" smtClean="0">
                <a:solidFill>
                  <a:srgbClr val="08498A"/>
                </a:solidFill>
                <a:latin typeface="Arial"/>
                <a:cs typeface="Arial"/>
              </a:rPr>
              <a:t>odměny u pracovníků, kteří </a:t>
            </a:r>
            <a:r>
              <a:rPr lang="cs-CZ" dirty="0" smtClean="0">
                <a:solidFill>
                  <a:srgbClr val="08498A"/>
                </a:solidFill>
                <a:latin typeface="Arial"/>
                <a:cs typeface="Arial"/>
              </a:rPr>
              <a:t>jsou </a:t>
            </a:r>
            <a:r>
              <a:rPr lang="cs-CZ" spc="5" dirty="0" smtClean="0">
                <a:solidFill>
                  <a:srgbClr val="08498A"/>
                </a:solidFill>
                <a:latin typeface="Arial"/>
                <a:cs typeface="Arial"/>
              </a:rPr>
              <a:t>hrazeni </a:t>
            </a:r>
            <a:r>
              <a:rPr lang="cs-CZ" dirty="0" smtClean="0">
                <a:solidFill>
                  <a:srgbClr val="08498A"/>
                </a:solidFill>
                <a:latin typeface="Arial"/>
                <a:cs typeface="Arial"/>
              </a:rPr>
              <a:t>v </a:t>
            </a:r>
            <a:r>
              <a:rPr lang="cs-CZ" spc="-10" dirty="0" smtClean="0">
                <a:solidFill>
                  <a:srgbClr val="08498A"/>
                </a:solidFill>
                <a:latin typeface="Arial"/>
                <a:cs typeface="Arial"/>
              </a:rPr>
              <a:t>rámci  </a:t>
            </a:r>
            <a:r>
              <a:rPr lang="cs-CZ" spc="-20" dirty="0" smtClean="0">
                <a:solidFill>
                  <a:srgbClr val="08498A"/>
                </a:solidFill>
                <a:latin typeface="Arial"/>
                <a:cs typeface="Arial"/>
              </a:rPr>
              <a:t>NN, </a:t>
            </a:r>
            <a:r>
              <a:rPr lang="cs-CZ" dirty="0" smtClean="0">
                <a:solidFill>
                  <a:srgbClr val="08498A"/>
                </a:solidFill>
                <a:latin typeface="Arial"/>
                <a:cs typeface="Arial"/>
              </a:rPr>
              <a:t>jsou </a:t>
            </a:r>
            <a:r>
              <a:rPr lang="cs-CZ" spc="-15" dirty="0" smtClean="0">
                <a:solidFill>
                  <a:srgbClr val="08498A"/>
                </a:solidFill>
                <a:latin typeface="Arial"/>
                <a:cs typeface="Arial"/>
              </a:rPr>
              <a:t>rovněž </a:t>
            </a:r>
            <a:r>
              <a:rPr lang="cs-CZ" spc="5" dirty="0" smtClean="0">
                <a:solidFill>
                  <a:srgbClr val="08498A"/>
                </a:solidFill>
                <a:latin typeface="Arial"/>
                <a:cs typeface="Arial"/>
              </a:rPr>
              <a:t>hrazeny </a:t>
            </a:r>
            <a:r>
              <a:rPr lang="cs-CZ" dirty="0" smtClean="0">
                <a:solidFill>
                  <a:srgbClr val="08498A"/>
                </a:solidFill>
                <a:latin typeface="Arial"/>
                <a:cs typeface="Arial"/>
              </a:rPr>
              <a:t>z</a:t>
            </a:r>
            <a:r>
              <a:rPr lang="cs-CZ" spc="-50" dirty="0" smtClean="0">
                <a:solidFill>
                  <a:srgbClr val="08498A"/>
                </a:solidFill>
                <a:latin typeface="Arial"/>
                <a:cs typeface="Arial"/>
              </a:rPr>
              <a:t> </a:t>
            </a:r>
            <a:r>
              <a:rPr lang="cs-CZ" spc="-25" dirty="0" smtClean="0">
                <a:solidFill>
                  <a:srgbClr val="08498A"/>
                </a:solidFill>
                <a:latin typeface="Arial"/>
                <a:cs typeface="Arial"/>
              </a:rPr>
              <a:t>NN</a:t>
            </a:r>
            <a:endParaRPr lang="cs-CZ" dirty="0" smtClean="0">
              <a:solidFill>
                <a:prstClr val="black"/>
              </a:solidFill>
              <a:latin typeface="Arial"/>
              <a:cs typeface="Arial"/>
            </a:endParaRPr>
          </a:p>
          <a:p>
            <a:pPr marL="365125" marR="5080" indent="-352425" algn="just">
              <a:lnSpc>
                <a:spcPct val="102000"/>
              </a:lnSpc>
              <a:spcBef>
                <a:spcPts val="869"/>
              </a:spcBef>
              <a:buClr>
                <a:srgbClr val="5FBAF5"/>
              </a:buClr>
              <a:buSzPct val="77777"/>
              <a:buFont typeface="Wingdings"/>
              <a:buChar char=""/>
              <a:tabLst>
                <a:tab pos="365760" algn="l"/>
              </a:tabLst>
            </a:pPr>
            <a:r>
              <a:rPr lang="cs-CZ" b="1" spc="-10" dirty="0" smtClean="0">
                <a:solidFill>
                  <a:srgbClr val="08498A"/>
                </a:solidFill>
                <a:latin typeface="Arial"/>
                <a:cs typeface="Arial"/>
              </a:rPr>
              <a:t>úvazek </a:t>
            </a:r>
            <a:r>
              <a:rPr lang="cs-CZ" spc="-5" dirty="0" smtClean="0">
                <a:solidFill>
                  <a:srgbClr val="08498A"/>
                </a:solidFill>
                <a:latin typeface="Arial"/>
                <a:cs typeface="Arial"/>
              </a:rPr>
              <a:t>pracovníka </a:t>
            </a:r>
            <a:r>
              <a:rPr lang="cs-CZ" dirty="0" smtClean="0">
                <a:solidFill>
                  <a:srgbClr val="08498A"/>
                </a:solidFill>
                <a:latin typeface="Arial"/>
                <a:cs typeface="Arial"/>
              </a:rPr>
              <a:t>v </a:t>
            </a:r>
            <a:r>
              <a:rPr lang="cs-CZ" spc="5" dirty="0" smtClean="0">
                <a:solidFill>
                  <a:srgbClr val="08498A"/>
                </a:solidFill>
                <a:latin typeface="Arial"/>
                <a:cs typeface="Arial"/>
              </a:rPr>
              <a:t>OPZ </a:t>
            </a:r>
            <a:r>
              <a:rPr lang="cs-CZ" spc="10" dirty="0" smtClean="0">
                <a:solidFill>
                  <a:srgbClr val="08498A"/>
                </a:solidFill>
                <a:latin typeface="Arial"/>
                <a:cs typeface="Arial"/>
              </a:rPr>
              <a:t>může </a:t>
            </a:r>
            <a:r>
              <a:rPr lang="cs-CZ" spc="15" dirty="0" smtClean="0">
                <a:solidFill>
                  <a:srgbClr val="08498A"/>
                </a:solidFill>
                <a:latin typeface="Arial"/>
                <a:cs typeface="Arial"/>
              </a:rPr>
              <a:t>být </a:t>
            </a:r>
            <a:r>
              <a:rPr lang="cs-CZ" u="sng" spc="-10" dirty="0" smtClean="0">
                <a:solidFill>
                  <a:srgbClr val="08498A"/>
                </a:solidFill>
                <a:latin typeface="Arial"/>
                <a:cs typeface="Arial"/>
              </a:rPr>
              <a:t>maximálně 1,0</a:t>
            </a:r>
            <a:r>
              <a:rPr lang="cs-CZ" spc="-10" dirty="0" smtClean="0">
                <a:solidFill>
                  <a:srgbClr val="08498A"/>
                </a:solidFill>
                <a:latin typeface="Arial"/>
                <a:cs typeface="Arial"/>
              </a:rPr>
              <a:t>; </a:t>
            </a:r>
            <a:r>
              <a:rPr lang="cs-CZ" spc="-5" dirty="0" smtClean="0">
                <a:solidFill>
                  <a:srgbClr val="08498A"/>
                </a:solidFill>
                <a:latin typeface="Arial"/>
                <a:cs typeface="Arial"/>
              </a:rPr>
              <a:t>tj. </a:t>
            </a:r>
            <a:r>
              <a:rPr lang="cs-CZ" spc="-15" dirty="0" smtClean="0">
                <a:solidFill>
                  <a:srgbClr val="08498A"/>
                </a:solidFill>
                <a:latin typeface="Arial"/>
                <a:cs typeface="Arial"/>
              </a:rPr>
              <a:t>součet </a:t>
            </a:r>
            <a:r>
              <a:rPr lang="cs-CZ" spc="-25" dirty="0" smtClean="0">
                <a:solidFill>
                  <a:srgbClr val="08498A"/>
                </a:solidFill>
                <a:latin typeface="Arial"/>
                <a:cs typeface="Arial"/>
              </a:rPr>
              <a:t>všech  </a:t>
            </a:r>
            <a:r>
              <a:rPr lang="cs-CZ" spc="-10" dirty="0" smtClean="0">
                <a:solidFill>
                  <a:srgbClr val="08498A"/>
                </a:solidFill>
                <a:latin typeface="Arial"/>
                <a:cs typeface="Arial"/>
              </a:rPr>
              <a:t>úvazků pracovníka </a:t>
            </a:r>
            <a:r>
              <a:rPr lang="cs-CZ" dirty="0" smtClean="0">
                <a:solidFill>
                  <a:srgbClr val="08498A"/>
                </a:solidFill>
                <a:latin typeface="Arial"/>
                <a:cs typeface="Arial"/>
              </a:rPr>
              <a:t>u </a:t>
            </a:r>
            <a:r>
              <a:rPr lang="cs-CZ" spc="-25" dirty="0" smtClean="0">
                <a:solidFill>
                  <a:srgbClr val="08498A"/>
                </a:solidFill>
                <a:latin typeface="Arial"/>
                <a:cs typeface="Arial"/>
              </a:rPr>
              <a:t>všech </a:t>
            </a:r>
            <a:r>
              <a:rPr lang="cs-CZ" spc="5" dirty="0" smtClean="0">
                <a:solidFill>
                  <a:srgbClr val="08498A"/>
                </a:solidFill>
                <a:latin typeface="Arial"/>
                <a:cs typeface="Arial"/>
              </a:rPr>
              <a:t>subjektů </a:t>
            </a:r>
            <a:r>
              <a:rPr lang="cs-CZ" spc="-10" dirty="0" smtClean="0">
                <a:solidFill>
                  <a:srgbClr val="08498A"/>
                </a:solidFill>
                <a:latin typeface="Arial"/>
                <a:cs typeface="Arial"/>
              </a:rPr>
              <a:t>(příjemců </a:t>
            </a:r>
            <a:r>
              <a:rPr lang="cs-CZ" dirty="0" smtClean="0">
                <a:solidFill>
                  <a:srgbClr val="08498A"/>
                </a:solidFill>
                <a:latin typeface="Arial"/>
                <a:cs typeface="Arial"/>
              </a:rPr>
              <a:t>a partnerů) </a:t>
            </a:r>
            <a:r>
              <a:rPr lang="cs-CZ" spc="-5" dirty="0" smtClean="0">
                <a:solidFill>
                  <a:srgbClr val="08498A"/>
                </a:solidFill>
                <a:latin typeface="Arial"/>
                <a:cs typeface="Arial"/>
              </a:rPr>
              <a:t>zapojených  </a:t>
            </a:r>
            <a:r>
              <a:rPr lang="cs-CZ" spc="25" dirty="0" smtClean="0">
                <a:solidFill>
                  <a:srgbClr val="08498A"/>
                </a:solidFill>
                <a:latin typeface="Arial"/>
                <a:cs typeface="Arial"/>
              </a:rPr>
              <a:t>do </a:t>
            </a:r>
            <a:r>
              <a:rPr lang="cs-CZ" dirty="0" smtClean="0">
                <a:solidFill>
                  <a:srgbClr val="08498A"/>
                </a:solidFill>
                <a:latin typeface="Arial"/>
                <a:cs typeface="Arial"/>
              </a:rPr>
              <a:t>daného </a:t>
            </a:r>
            <a:r>
              <a:rPr lang="cs-CZ" spc="-5" dirty="0" smtClean="0">
                <a:solidFill>
                  <a:srgbClr val="08498A"/>
                </a:solidFill>
                <a:latin typeface="Arial"/>
                <a:cs typeface="Arial"/>
              </a:rPr>
              <a:t>projektu </a:t>
            </a:r>
            <a:r>
              <a:rPr lang="cs-CZ" spc="-10" dirty="0" smtClean="0">
                <a:solidFill>
                  <a:srgbClr val="08498A"/>
                </a:solidFill>
                <a:latin typeface="Arial"/>
                <a:cs typeface="Arial"/>
              </a:rPr>
              <a:t>(včetně příp. DPP </a:t>
            </a:r>
            <a:r>
              <a:rPr lang="cs-CZ" dirty="0" smtClean="0">
                <a:solidFill>
                  <a:srgbClr val="08498A"/>
                </a:solidFill>
                <a:latin typeface="Arial"/>
                <a:cs typeface="Arial"/>
              </a:rPr>
              <a:t>a </a:t>
            </a:r>
            <a:r>
              <a:rPr lang="cs-CZ" spc="-15" dirty="0" smtClean="0">
                <a:solidFill>
                  <a:srgbClr val="08498A"/>
                </a:solidFill>
                <a:latin typeface="Arial"/>
                <a:cs typeface="Arial"/>
              </a:rPr>
              <a:t>DPČ) </a:t>
            </a:r>
            <a:r>
              <a:rPr lang="cs-CZ" dirty="0" smtClean="0">
                <a:solidFill>
                  <a:srgbClr val="08498A"/>
                </a:solidFill>
                <a:latin typeface="Arial"/>
                <a:cs typeface="Arial"/>
              </a:rPr>
              <a:t>nesmí </a:t>
            </a:r>
            <a:r>
              <a:rPr lang="cs-CZ" spc="-5" dirty="0" smtClean="0">
                <a:solidFill>
                  <a:srgbClr val="08498A"/>
                </a:solidFill>
                <a:latin typeface="Arial"/>
                <a:cs typeface="Arial"/>
              </a:rPr>
              <a:t>překročit </a:t>
            </a:r>
            <a:r>
              <a:rPr lang="cs-CZ" spc="5" dirty="0" smtClean="0">
                <a:solidFill>
                  <a:srgbClr val="08498A"/>
                </a:solidFill>
                <a:latin typeface="Arial"/>
                <a:cs typeface="Arial"/>
              </a:rPr>
              <a:t>jeden  </a:t>
            </a:r>
            <a:r>
              <a:rPr lang="cs-CZ" spc="-10" dirty="0" smtClean="0">
                <a:solidFill>
                  <a:srgbClr val="08498A"/>
                </a:solidFill>
                <a:latin typeface="Arial"/>
                <a:cs typeface="Arial"/>
              </a:rPr>
              <a:t>pracovní </a:t>
            </a:r>
            <a:r>
              <a:rPr lang="cs-CZ" spc="-15" dirty="0" smtClean="0">
                <a:solidFill>
                  <a:srgbClr val="08498A"/>
                </a:solidFill>
                <a:latin typeface="Arial"/>
                <a:cs typeface="Arial"/>
              </a:rPr>
              <a:t>úvazek </a:t>
            </a:r>
            <a:r>
              <a:rPr lang="cs-CZ" dirty="0" smtClean="0">
                <a:solidFill>
                  <a:srgbClr val="08498A"/>
                </a:solidFill>
                <a:latin typeface="Arial"/>
                <a:cs typeface="Arial"/>
              </a:rPr>
              <a:t>a </a:t>
            </a:r>
            <a:r>
              <a:rPr lang="cs-CZ" spc="10" dirty="0" smtClean="0">
                <a:solidFill>
                  <a:srgbClr val="08498A"/>
                </a:solidFill>
                <a:latin typeface="Arial"/>
                <a:cs typeface="Arial"/>
              </a:rPr>
              <a:t>to </a:t>
            </a:r>
            <a:r>
              <a:rPr lang="cs-CZ" spc="25" dirty="0" smtClean="0">
                <a:solidFill>
                  <a:srgbClr val="08498A"/>
                </a:solidFill>
                <a:latin typeface="Arial"/>
                <a:cs typeface="Arial"/>
              </a:rPr>
              <a:t>po </a:t>
            </a:r>
            <a:r>
              <a:rPr lang="cs-CZ" spc="-5" dirty="0" smtClean="0">
                <a:solidFill>
                  <a:srgbClr val="08498A"/>
                </a:solidFill>
                <a:latin typeface="Arial"/>
                <a:cs typeface="Arial"/>
              </a:rPr>
              <a:t>celou </a:t>
            </a:r>
            <a:r>
              <a:rPr lang="cs-CZ" spc="15" dirty="0" smtClean="0">
                <a:solidFill>
                  <a:srgbClr val="08498A"/>
                </a:solidFill>
                <a:latin typeface="Arial"/>
                <a:cs typeface="Arial"/>
              </a:rPr>
              <a:t>dobu </a:t>
            </a:r>
            <a:r>
              <a:rPr lang="cs-CZ" spc="5" dirty="0" smtClean="0">
                <a:solidFill>
                  <a:srgbClr val="08498A"/>
                </a:solidFill>
                <a:latin typeface="Arial"/>
                <a:cs typeface="Arial"/>
              </a:rPr>
              <a:t>zapojení </a:t>
            </a:r>
            <a:r>
              <a:rPr lang="cs-CZ" spc="25" dirty="0" smtClean="0">
                <a:solidFill>
                  <a:srgbClr val="08498A"/>
                </a:solidFill>
                <a:latin typeface="Arial"/>
                <a:cs typeface="Arial"/>
              </a:rPr>
              <a:t>do</a:t>
            </a:r>
            <a:r>
              <a:rPr lang="cs-CZ" spc="-240" dirty="0" smtClean="0">
                <a:solidFill>
                  <a:srgbClr val="08498A"/>
                </a:solidFill>
                <a:latin typeface="Arial"/>
                <a:cs typeface="Arial"/>
              </a:rPr>
              <a:t> </a:t>
            </a:r>
            <a:r>
              <a:rPr lang="cs-CZ" spc="5" dirty="0" smtClean="0">
                <a:solidFill>
                  <a:srgbClr val="08498A"/>
                </a:solidFill>
                <a:latin typeface="Arial"/>
                <a:cs typeface="Arial"/>
              </a:rPr>
              <a:t>projektu</a:t>
            </a:r>
            <a:endParaRPr lang="cs-CZ"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33</a:t>
            </a:fld>
            <a:endParaRPr lang="cs-CZ" dirty="0"/>
          </a:p>
        </p:txBody>
      </p:sp>
    </p:spTree>
    <p:extLst>
      <p:ext uri="{BB962C8B-B14F-4D97-AF65-F5344CB8AC3E}">
        <p14:creationId xmlns:p14="http://schemas.microsoft.com/office/powerpoint/2010/main" val="3127295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49503" rIns="0" bIns="0" rtlCol="0">
            <a:spAutoFit/>
          </a:bodyPr>
          <a:lstStyle/>
          <a:p>
            <a:pPr marL="1659255">
              <a:lnSpc>
                <a:spcPct val="100000"/>
              </a:lnSpc>
            </a:pPr>
            <a:r>
              <a:rPr spc="5" dirty="0"/>
              <a:t>OSOBNÍ </a:t>
            </a:r>
            <a:r>
              <a:rPr spc="-25" dirty="0"/>
              <a:t>NÁKLADY</a:t>
            </a:r>
            <a:r>
              <a:rPr spc="5" dirty="0"/>
              <a:t> </a:t>
            </a:r>
            <a:r>
              <a:rPr dirty="0"/>
              <a:t>3</a:t>
            </a:r>
          </a:p>
        </p:txBody>
      </p:sp>
      <p:sp>
        <p:nvSpPr>
          <p:cNvPr id="7" name="object 7"/>
          <p:cNvSpPr txBox="1"/>
          <p:nvPr/>
        </p:nvSpPr>
        <p:spPr>
          <a:xfrm>
            <a:off x="527367" y="1495450"/>
            <a:ext cx="8106409" cy="3825875"/>
          </a:xfrm>
          <a:prstGeom prst="rect">
            <a:avLst/>
          </a:prstGeom>
        </p:spPr>
        <p:txBody>
          <a:bodyPr vert="horz" wrap="square" lIns="0" tIns="0" rIns="0" bIns="0" rtlCol="0">
            <a:spAutoFit/>
          </a:bodyPr>
          <a:lstStyle/>
          <a:p>
            <a:pPr marL="441959" marR="5080" indent="-429259" algn="just">
              <a:lnSpc>
                <a:spcPct val="150200"/>
              </a:lnSpc>
              <a:buClr>
                <a:srgbClr val="5FBAF5"/>
              </a:buClr>
              <a:buFont typeface="Wingdings"/>
              <a:buChar char=""/>
              <a:tabLst>
                <a:tab pos="441959" algn="l"/>
              </a:tabLst>
            </a:pPr>
            <a:r>
              <a:rPr lang="cs-CZ" sz="2000" spc="5" dirty="0" smtClean="0">
                <a:solidFill>
                  <a:srgbClr val="08498A"/>
                </a:solidFill>
                <a:latin typeface="Arial"/>
                <a:cs typeface="Arial"/>
              </a:rPr>
              <a:t>Pokud </a:t>
            </a:r>
            <a:r>
              <a:rPr lang="cs-CZ" sz="2000" dirty="0" smtClean="0">
                <a:solidFill>
                  <a:srgbClr val="08498A"/>
                </a:solidFill>
                <a:latin typeface="Arial"/>
                <a:cs typeface="Arial"/>
              </a:rPr>
              <a:t>jsou </a:t>
            </a:r>
            <a:r>
              <a:rPr lang="cs-CZ" sz="2000" spc="-10" dirty="0" smtClean="0">
                <a:solidFill>
                  <a:srgbClr val="08498A"/>
                </a:solidFill>
                <a:latin typeface="Arial"/>
                <a:cs typeface="Arial"/>
              </a:rPr>
              <a:t>osobní </a:t>
            </a:r>
            <a:r>
              <a:rPr lang="cs-CZ" sz="2000" spc="10" dirty="0" smtClean="0">
                <a:solidFill>
                  <a:srgbClr val="08498A"/>
                </a:solidFill>
                <a:latin typeface="Arial"/>
                <a:cs typeface="Arial"/>
              </a:rPr>
              <a:t>výdaje </a:t>
            </a:r>
            <a:r>
              <a:rPr lang="cs-CZ" sz="2000" spc="15" dirty="0" smtClean="0">
                <a:solidFill>
                  <a:srgbClr val="08498A"/>
                </a:solidFill>
                <a:latin typeface="Arial"/>
                <a:cs typeface="Arial"/>
              </a:rPr>
              <a:t>na </a:t>
            </a:r>
            <a:r>
              <a:rPr lang="cs-CZ" sz="2000" spc="-5" dirty="0" smtClean="0">
                <a:solidFill>
                  <a:srgbClr val="08498A"/>
                </a:solidFill>
                <a:latin typeface="Arial"/>
                <a:cs typeface="Arial"/>
              </a:rPr>
              <a:t>zaměstnance, </a:t>
            </a:r>
            <a:r>
              <a:rPr lang="cs-CZ" sz="2000" spc="5" dirty="0" smtClean="0">
                <a:solidFill>
                  <a:srgbClr val="08498A"/>
                </a:solidFill>
                <a:latin typeface="Arial"/>
                <a:cs typeface="Arial"/>
              </a:rPr>
              <a:t>kteří </a:t>
            </a:r>
            <a:r>
              <a:rPr lang="cs-CZ" sz="2000" dirty="0" smtClean="0">
                <a:solidFill>
                  <a:srgbClr val="08498A"/>
                </a:solidFill>
                <a:latin typeface="Arial"/>
                <a:cs typeface="Arial"/>
              </a:rPr>
              <a:t>vykonávají práci  </a:t>
            </a:r>
            <a:r>
              <a:rPr lang="cs-CZ" sz="2000" spc="10" dirty="0" smtClean="0">
                <a:solidFill>
                  <a:srgbClr val="08498A"/>
                </a:solidFill>
                <a:latin typeface="Arial"/>
                <a:cs typeface="Arial"/>
              </a:rPr>
              <a:t>pro </a:t>
            </a:r>
            <a:r>
              <a:rPr lang="cs-CZ" sz="2000" spc="-10" dirty="0" smtClean="0">
                <a:solidFill>
                  <a:srgbClr val="08498A"/>
                </a:solidFill>
                <a:latin typeface="Arial"/>
                <a:cs typeface="Arial"/>
              </a:rPr>
              <a:t>projekt, </a:t>
            </a:r>
            <a:r>
              <a:rPr lang="cs-CZ" sz="2000" spc="-5" dirty="0" smtClean="0">
                <a:solidFill>
                  <a:srgbClr val="08498A"/>
                </a:solidFill>
                <a:latin typeface="Arial"/>
                <a:cs typeface="Arial"/>
              </a:rPr>
              <a:t>vymezeny </a:t>
            </a:r>
            <a:r>
              <a:rPr lang="cs-CZ" sz="2000" spc="10" dirty="0" smtClean="0">
                <a:solidFill>
                  <a:srgbClr val="08498A"/>
                </a:solidFill>
                <a:latin typeface="Arial"/>
                <a:cs typeface="Arial"/>
              </a:rPr>
              <a:t>v </a:t>
            </a:r>
            <a:r>
              <a:rPr lang="cs-CZ" sz="2000" spc="-5" dirty="0" smtClean="0">
                <a:solidFill>
                  <a:srgbClr val="08498A"/>
                </a:solidFill>
                <a:latin typeface="Arial"/>
                <a:cs typeface="Arial"/>
              </a:rPr>
              <a:t>rámci nepřímých nákladů, </a:t>
            </a:r>
            <a:r>
              <a:rPr lang="cs-CZ" sz="2000" b="1" dirty="0" smtClean="0">
                <a:solidFill>
                  <a:srgbClr val="08498A"/>
                </a:solidFill>
                <a:latin typeface="Arial"/>
                <a:cs typeface="Arial"/>
              </a:rPr>
              <a:t>nelze</a:t>
            </a:r>
            <a:r>
              <a:rPr lang="cs-CZ" sz="2000" dirty="0" smtClean="0">
                <a:solidFill>
                  <a:srgbClr val="08498A"/>
                </a:solidFill>
                <a:latin typeface="Arial"/>
                <a:cs typeface="Arial"/>
              </a:rPr>
              <a:t> </a:t>
            </a:r>
            <a:r>
              <a:rPr lang="cs-CZ" sz="2000" spc="5" dirty="0" smtClean="0">
                <a:solidFill>
                  <a:srgbClr val="08498A"/>
                </a:solidFill>
                <a:latin typeface="Arial"/>
                <a:cs typeface="Arial"/>
              </a:rPr>
              <a:t>je </a:t>
            </a:r>
            <a:r>
              <a:rPr lang="cs-CZ" sz="2000" spc="-5" dirty="0" smtClean="0">
                <a:solidFill>
                  <a:srgbClr val="08498A"/>
                </a:solidFill>
                <a:latin typeface="Arial"/>
                <a:cs typeface="Arial"/>
              </a:rPr>
              <a:t>zařadit  </a:t>
            </a:r>
            <a:r>
              <a:rPr lang="cs-CZ" sz="2000" spc="-10" dirty="0" smtClean="0">
                <a:solidFill>
                  <a:srgbClr val="08498A"/>
                </a:solidFill>
                <a:latin typeface="Arial"/>
                <a:cs typeface="Arial"/>
              </a:rPr>
              <a:t>mezi </a:t>
            </a:r>
            <a:r>
              <a:rPr lang="cs-CZ" sz="2000" spc="-20" dirty="0" smtClean="0">
                <a:solidFill>
                  <a:srgbClr val="08498A"/>
                </a:solidFill>
                <a:latin typeface="Arial"/>
                <a:cs typeface="Arial"/>
              </a:rPr>
              <a:t>přímé </a:t>
            </a:r>
            <a:r>
              <a:rPr lang="cs-CZ" sz="2000" dirty="0" smtClean="0">
                <a:solidFill>
                  <a:srgbClr val="08498A"/>
                </a:solidFill>
                <a:latin typeface="Arial"/>
                <a:cs typeface="Arial"/>
              </a:rPr>
              <a:t>způsobilé </a:t>
            </a:r>
            <a:r>
              <a:rPr lang="cs-CZ" sz="2000" spc="5" dirty="0" smtClean="0">
                <a:solidFill>
                  <a:srgbClr val="08498A"/>
                </a:solidFill>
                <a:latin typeface="Arial"/>
                <a:cs typeface="Arial"/>
              </a:rPr>
              <a:t>náklady </a:t>
            </a:r>
            <a:r>
              <a:rPr lang="cs-CZ" sz="2000" spc="-15" dirty="0" smtClean="0">
                <a:solidFill>
                  <a:srgbClr val="08498A"/>
                </a:solidFill>
                <a:latin typeface="Arial"/>
                <a:cs typeface="Arial"/>
              </a:rPr>
              <a:t>(např.</a:t>
            </a:r>
            <a:r>
              <a:rPr lang="cs-CZ" sz="2000" spc="525" dirty="0" smtClean="0">
                <a:solidFill>
                  <a:srgbClr val="08498A"/>
                </a:solidFill>
                <a:latin typeface="Arial"/>
                <a:cs typeface="Arial"/>
              </a:rPr>
              <a:t> </a:t>
            </a:r>
            <a:r>
              <a:rPr lang="cs-CZ" sz="2000" spc="-10" dirty="0" smtClean="0">
                <a:solidFill>
                  <a:srgbClr val="08498A"/>
                </a:solidFill>
                <a:latin typeface="Arial"/>
                <a:cs typeface="Arial"/>
              </a:rPr>
              <a:t>účetní, </a:t>
            </a:r>
            <a:r>
              <a:rPr lang="cs-CZ" sz="2000" dirty="0" smtClean="0">
                <a:solidFill>
                  <a:srgbClr val="08498A"/>
                </a:solidFill>
                <a:latin typeface="Arial"/>
                <a:cs typeface="Arial"/>
              </a:rPr>
              <a:t>administrativní  pracovník, věcný i finanční manažer).</a:t>
            </a:r>
            <a:endParaRPr lang="cs-CZ" sz="2000" dirty="0" smtClean="0">
              <a:solidFill>
                <a:prstClr val="black"/>
              </a:solidFill>
              <a:latin typeface="Arial"/>
              <a:cs typeface="Arial"/>
            </a:endParaRPr>
          </a:p>
          <a:p>
            <a:pPr marL="441959" marR="8255" indent="-429259" algn="just">
              <a:lnSpc>
                <a:spcPct val="150200"/>
              </a:lnSpc>
              <a:spcBef>
                <a:spcPts val="1200"/>
              </a:spcBef>
              <a:buClr>
                <a:srgbClr val="5FBAF5"/>
              </a:buClr>
              <a:buFont typeface="Wingdings"/>
              <a:buChar char=""/>
              <a:tabLst>
                <a:tab pos="441959" algn="l"/>
              </a:tabLst>
            </a:pPr>
            <a:r>
              <a:rPr lang="cs-CZ" sz="2000" spc="5" dirty="0" smtClean="0">
                <a:solidFill>
                  <a:srgbClr val="08498A"/>
                </a:solidFill>
                <a:latin typeface="Arial"/>
                <a:cs typeface="Arial"/>
              </a:rPr>
              <a:t>Pokud </a:t>
            </a:r>
            <a:r>
              <a:rPr lang="cs-CZ" sz="2000" spc="-5" dirty="0" smtClean="0">
                <a:solidFill>
                  <a:srgbClr val="08498A"/>
                </a:solidFill>
                <a:latin typeface="Arial"/>
                <a:cs typeface="Arial"/>
              </a:rPr>
              <a:t>zaměstnanec </a:t>
            </a:r>
            <a:r>
              <a:rPr lang="cs-CZ" sz="2000" dirty="0" smtClean="0">
                <a:solidFill>
                  <a:srgbClr val="08498A"/>
                </a:solidFill>
                <a:latin typeface="Arial"/>
                <a:cs typeface="Arial"/>
              </a:rPr>
              <a:t>zajišťuje </a:t>
            </a:r>
            <a:r>
              <a:rPr lang="cs-CZ" sz="2000" spc="10" dirty="0" smtClean="0">
                <a:solidFill>
                  <a:srgbClr val="08498A"/>
                </a:solidFill>
                <a:latin typeface="Arial"/>
                <a:cs typeface="Arial"/>
              </a:rPr>
              <a:t>v </a:t>
            </a:r>
            <a:r>
              <a:rPr lang="cs-CZ" sz="2000" dirty="0" smtClean="0">
                <a:solidFill>
                  <a:srgbClr val="08498A"/>
                </a:solidFill>
                <a:latin typeface="Arial"/>
                <a:cs typeface="Arial"/>
              </a:rPr>
              <a:t>projektu stejnou </a:t>
            </a:r>
            <a:r>
              <a:rPr lang="cs-CZ" sz="2000" spc="25" dirty="0" smtClean="0">
                <a:solidFill>
                  <a:srgbClr val="08498A"/>
                </a:solidFill>
                <a:latin typeface="Arial"/>
                <a:cs typeface="Arial"/>
              </a:rPr>
              <a:t>či </a:t>
            </a:r>
            <a:r>
              <a:rPr lang="cs-CZ" sz="2000" spc="5" dirty="0" smtClean="0">
                <a:solidFill>
                  <a:srgbClr val="08498A"/>
                </a:solidFill>
                <a:latin typeface="Arial"/>
                <a:cs typeface="Arial"/>
              </a:rPr>
              <a:t>obdobnou  činnost, </a:t>
            </a:r>
            <a:r>
              <a:rPr lang="cs-CZ" sz="2000" dirty="0" smtClean="0">
                <a:solidFill>
                  <a:srgbClr val="08498A"/>
                </a:solidFill>
                <a:latin typeface="Arial"/>
                <a:cs typeface="Arial"/>
              </a:rPr>
              <a:t>jakou </a:t>
            </a:r>
            <a:r>
              <a:rPr lang="cs-CZ" sz="2000" spc="-10" dirty="0" smtClean="0">
                <a:solidFill>
                  <a:srgbClr val="08498A"/>
                </a:solidFill>
                <a:latin typeface="Arial"/>
                <a:cs typeface="Arial"/>
              </a:rPr>
              <a:t>vykonává </a:t>
            </a:r>
            <a:r>
              <a:rPr lang="cs-CZ" sz="2000" spc="-5" dirty="0" smtClean="0">
                <a:solidFill>
                  <a:srgbClr val="08498A"/>
                </a:solidFill>
                <a:latin typeface="Arial"/>
                <a:cs typeface="Arial"/>
              </a:rPr>
              <a:t>mimo </a:t>
            </a:r>
            <a:r>
              <a:rPr lang="cs-CZ" sz="2000" spc="-10" dirty="0" smtClean="0">
                <a:solidFill>
                  <a:srgbClr val="08498A"/>
                </a:solidFill>
                <a:latin typeface="Arial"/>
                <a:cs typeface="Arial"/>
              </a:rPr>
              <a:t>projekt, </a:t>
            </a:r>
            <a:r>
              <a:rPr lang="cs-CZ" sz="2000" spc="-15" dirty="0" smtClean="0">
                <a:solidFill>
                  <a:srgbClr val="08498A"/>
                </a:solidFill>
                <a:latin typeface="Arial"/>
                <a:cs typeface="Arial"/>
              </a:rPr>
              <a:t>pak </a:t>
            </a:r>
            <a:r>
              <a:rPr lang="cs-CZ" sz="2000" spc="30" dirty="0" smtClean="0">
                <a:solidFill>
                  <a:srgbClr val="08498A"/>
                </a:solidFill>
                <a:latin typeface="Arial"/>
                <a:cs typeface="Arial"/>
              </a:rPr>
              <a:t>se </a:t>
            </a:r>
            <a:r>
              <a:rPr lang="cs-CZ" sz="2000" dirty="0" smtClean="0">
                <a:solidFill>
                  <a:srgbClr val="08498A"/>
                </a:solidFill>
                <a:latin typeface="Arial"/>
                <a:cs typeface="Arial"/>
              </a:rPr>
              <a:t>výše </a:t>
            </a:r>
            <a:r>
              <a:rPr lang="cs-CZ" sz="2000" spc="-5" dirty="0" smtClean="0">
                <a:solidFill>
                  <a:srgbClr val="08498A"/>
                </a:solidFill>
                <a:latin typeface="Arial"/>
                <a:cs typeface="Arial"/>
              </a:rPr>
              <a:t>sazby </a:t>
            </a:r>
            <a:r>
              <a:rPr lang="cs-CZ" sz="2000" spc="-10" dirty="0" smtClean="0">
                <a:solidFill>
                  <a:srgbClr val="08498A"/>
                </a:solidFill>
                <a:latin typeface="Arial"/>
                <a:cs typeface="Arial"/>
              </a:rPr>
              <a:t>za </a:t>
            </a:r>
            <a:r>
              <a:rPr lang="cs-CZ" sz="2000" dirty="0" smtClean="0">
                <a:solidFill>
                  <a:srgbClr val="08498A"/>
                </a:solidFill>
                <a:latin typeface="Arial"/>
                <a:cs typeface="Arial"/>
              </a:rPr>
              <a:t>práci  </a:t>
            </a:r>
            <a:r>
              <a:rPr lang="cs-CZ" sz="2000" spc="10" dirty="0" smtClean="0">
                <a:solidFill>
                  <a:srgbClr val="08498A"/>
                </a:solidFill>
                <a:latin typeface="Arial"/>
                <a:cs typeface="Arial"/>
              </a:rPr>
              <a:t>pro </a:t>
            </a:r>
            <a:r>
              <a:rPr lang="cs-CZ" sz="2000" spc="-5" dirty="0" smtClean="0">
                <a:solidFill>
                  <a:srgbClr val="08498A"/>
                </a:solidFill>
                <a:latin typeface="Arial"/>
                <a:cs typeface="Arial"/>
              </a:rPr>
              <a:t>projekt </a:t>
            </a:r>
            <a:r>
              <a:rPr lang="cs-CZ" sz="2000" spc="15" dirty="0" smtClean="0">
                <a:solidFill>
                  <a:srgbClr val="08498A"/>
                </a:solidFill>
                <a:latin typeface="Arial"/>
                <a:cs typeface="Arial"/>
              </a:rPr>
              <a:t>a </a:t>
            </a:r>
            <a:r>
              <a:rPr lang="cs-CZ" sz="2000" spc="-10" dirty="0" smtClean="0">
                <a:solidFill>
                  <a:srgbClr val="08498A"/>
                </a:solidFill>
                <a:latin typeface="Arial"/>
                <a:cs typeface="Arial"/>
              </a:rPr>
              <a:t>za </a:t>
            </a:r>
            <a:r>
              <a:rPr lang="cs-CZ" sz="2000" spc="10" dirty="0" smtClean="0">
                <a:solidFill>
                  <a:srgbClr val="08498A"/>
                </a:solidFill>
                <a:latin typeface="Arial"/>
                <a:cs typeface="Arial"/>
              </a:rPr>
              <a:t>stejnou </a:t>
            </a:r>
            <a:r>
              <a:rPr lang="cs-CZ" sz="2000" spc="25" dirty="0" smtClean="0">
                <a:solidFill>
                  <a:srgbClr val="08498A"/>
                </a:solidFill>
                <a:latin typeface="Arial"/>
                <a:cs typeface="Arial"/>
              </a:rPr>
              <a:t>či </a:t>
            </a:r>
            <a:r>
              <a:rPr lang="cs-CZ" sz="2000" spc="-5" dirty="0" smtClean="0">
                <a:solidFill>
                  <a:srgbClr val="08498A"/>
                </a:solidFill>
                <a:latin typeface="Arial"/>
                <a:cs typeface="Arial"/>
              </a:rPr>
              <a:t>obdobnou </a:t>
            </a:r>
            <a:r>
              <a:rPr lang="cs-CZ" sz="2000" dirty="0" smtClean="0">
                <a:solidFill>
                  <a:srgbClr val="08498A"/>
                </a:solidFill>
                <a:latin typeface="Arial"/>
                <a:cs typeface="Arial"/>
              </a:rPr>
              <a:t>práci </a:t>
            </a:r>
            <a:r>
              <a:rPr lang="cs-CZ" sz="2000" spc="10" dirty="0" smtClean="0">
                <a:solidFill>
                  <a:srgbClr val="08498A"/>
                </a:solidFill>
                <a:latin typeface="Arial"/>
                <a:cs typeface="Arial"/>
              </a:rPr>
              <a:t>bez </a:t>
            </a:r>
            <a:r>
              <a:rPr lang="cs-CZ" sz="2000" spc="-5" dirty="0" smtClean="0">
                <a:solidFill>
                  <a:srgbClr val="08498A"/>
                </a:solidFill>
                <a:latin typeface="Arial"/>
                <a:cs typeface="Arial"/>
              </a:rPr>
              <a:t>vazby </a:t>
            </a:r>
            <a:r>
              <a:rPr lang="cs-CZ" sz="2000" spc="15" dirty="0" smtClean="0">
                <a:solidFill>
                  <a:srgbClr val="08498A"/>
                </a:solidFill>
                <a:latin typeface="Arial"/>
                <a:cs typeface="Arial"/>
              </a:rPr>
              <a:t>na </a:t>
            </a:r>
            <a:r>
              <a:rPr lang="cs-CZ" sz="2000" spc="-5" dirty="0" smtClean="0">
                <a:solidFill>
                  <a:srgbClr val="08498A"/>
                </a:solidFill>
                <a:latin typeface="Arial"/>
                <a:cs typeface="Arial"/>
              </a:rPr>
              <a:t>projekt  </a:t>
            </a:r>
            <a:r>
              <a:rPr lang="cs-CZ" sz="2000" spc="10" dirty="0" smtClean="0">
                <a:solidFill>
                  <a:srgbClr val="08498A"/>
                </a:solidFill>
                <a:latin typeface="Arial"/>
                <a:cs typeface="Arial"/>
              </a:rPr>
              <a:t>nemohou</a:t>
            </a:r>
            <a:r>
              <a:rPr lang="cs-CZ" sz="2000" spc="-190" dirty="0" smtClean="0">
                <a:solidFill>
                  <a:srgbClr val="08498A"/>
                </a:solidFill>
                <a:latin typeface="Arial"/>
                <a:cs typeface="Arial"/>
              </a:rPr>
              <a:t> </a:t>
            </a:r>
            <a:r>
              <a:rPr lang="cs-CZ" sz="2000" spc="15" dirty="0" smtClean="0">
                <a:solidFill>
                  <a:srgbClr val="08498A"/>
                </a:solidFill>
                <a:latin typeface="Arial"/>
                <a:cs typeface="Arial"/>
              </a:rPr>
              <a:t>lišit.</a:t>
            </a:r>
            <a:endParaRPr lang="cs-CZ" sz="2000"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34</a:t>
            </a:fld>
            <a:endParaRPr lang="cs-CZ" dirty="0"/>
          </a:p>
        </p:txBody>
      </p:sp>
    </p:spTree>
    <p:extLst>
      <p:ext uri="{BB962C8B-B14F-4D97-AF65-F5344CB8AC3E}">
        <p14:creationId xmlns:p14="http://schemas.microsoft.com/office/powerpoint/2010/main" val="7442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8697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27025" rIns="0" bIns="0" rtlCol="0">
            <a:spAutoFit/>
          </a:bodyPr>
          <a:lstStyle/>
          <a:p>
            <a:pPr marL="2462530">
              <a:lnSpc>
                <a:spcPct val="100000"/>
              </a:lnSpc>
            </a:pPr>
            <a:r>
              <a:rPr dirty="0"/>
              <a:t>CESTOVNÉ</a:t>
            </a:r>
          </a:p>
        </p:txBody>
      </p:sp>
      <p:sp>
        <p:nvSpPr>
          <p:cNvPr id="7" name="object 7"/>
          <p:cNvSpPr txBox="1"/>
          <p:nvPr/>
        </p:nvSpPr>
        <p:spPr>
          <a:xfrm>
            <a:off x="527367" y="1855749"/>
            <a:ext cx="8106409" cy="1789657"/>
          </a:xfrm>
          <a:prstGeom prst="rect">
            <a:avLst/>
          </a:prstGeom>
        </p:spPr>
        <p:txBody>
          <a:bodyPr vert="horz" wrap="square" lIns="0" tIns="0" rIns="0" bIns="0" rtlCol="0">
            <a:spAutoFit/>
          </a:bodyPr>
          <a:lstStyle/>
          <a:p>
            <a:pPr marL="374650" marR="5080" indent="-361950" algn="just">
              <a:lnSpc>
                <a:spcPct val="150200"/>
              </a:lnSpc>
              <a:buClr>
                <a:srgbClr val="5FBAF5"/>
              </a:buClr>
              <a:buFont typeface="Wingdings"/>
              <a:buChar char=""/>
              <a:tabLst>
                <a:tab pos="375285" algn="l"/>
              </a:tabLst>
            </a:pPr>
            <a:r>
              <a:rPr sz="2000" spc="-10" dirty="0">
                <a:solidFill>
                  <a:srgbClr val="08498A"/>
                </a:solidFill>
                <a:latin typeface="Arial"/>
                <a:cs typeface="Arial"/>
              </a:rPr>
              <a:t>Pozor! </a:t>
            </a:r>
            <a:r>
              <a:rPr sz="2000" dirty="0">
                <a:solidFill>
                  <a:srgbClr val="08498A"/>
                </a:solidFill>
                <a:latin typeface="Arial"/>
                <a:cs typeface="Arial"/>
              </a:rPr>
              <a:t>Cestovní </a:t>
            </a:r>
            <a:r>
              <a:rPr sz="2000" spc="10" dirty="0">
                <a:solidFill>
                  <a:srgbClr val="08498A"/>
                </a:solidFill>
                <a:latin typeface="Arial"/>
                <a:cs typeface="Arial"/>
              </a:rPr>
              <a:t>náhrady </a:t>
            </a:r>
            <a:r>
              <a:rPr sz="2000" spc="15" dirty="0">
                <a:solidFill>
                  <a:srgbClr val="08498A"/>
                </a:solidFill>
                <a:latin typeface="Arial"/>
                <a:cs typeface="Arial"/>
              </a:rPr>
              <a:t>spojené </a:t>
            </a:r>
            <a:r>
              <a:rPr sz="2000" spc="10" dirty="0">
                <a:solidFill>
                  <a:srgbClr val="08498A"/>
                </a:solidFill>
                <a:latin typeface="Arial"/>
                <a:cs typeface="Arial"/>
              </a:rPr>
              <a:t>s </a:t>
            </a:r>
            <a:r>
              <a:rPr sz="2000" spc="-15" dirty="0">
                <a:solidFill>
                  <a:srgbClr val="08498A"/>
                </a:solidFill>
                <a:latin typeface="Arial"/>
                <a:cs typeface="Arial"/>
              </a:rPr>
              <a:t>pracovními </a:t>
            </a:r>
            <a:r>
              <a:rPr sz="2000" dirty="0">
                <a:solidFill>
                  <a:srgbClr val="08498A"/>
                </a:solidFill>
                <a:latin typeface="Arial"/>
                <a:cs typeface="Arial"/>
              </a:rPr>
              <a:t>cestami  </a:t>
            </a:r>
            <a:r>
              <a:rPr sz="2000" spc="5" dirty="0">
                <a:solidFill>
                  <a:srgbClr val="08498A"/>
                </a:solidFill>
                <a:latin typeface="Arial"/>
                <a:cs typeface="Arial"/>
              </a:rPr>
              <a:t>(ať </a:t>
            </a:r>
            <a:r>
              <a:rPr sz="2000" spc="10" dirty="0">
                <a:solidFill>
                  <a:srgbClr val="08498A"/>
                </a:solidFill>
                <a:latin typeface="Arial"/>
                <a:cs typeface="Arial"/>
              </a:rPr>
              <a:t>už </a:t>
            </a:r>
            <a:r>
              <a:rPr sz="2000" dirty="0">
                <a:solidFill>
                  <a:srgbClr val="08498A"/>
                </a:solidFill>
                <a:latin typeface="Arial"/>
                <a:cs typeface="Arial"/>
              </a:rPr>
              <a:t>tuzemskými </a:t>
            </a:r>
            <a:r>
              <a:rPr sz="2000" spc="25" dirty="0">
                <a:solidFill>
                  <a:srgbClr val="08498A"/>
                </a:solidFill>
                <a:latin typeface="Arial"/>
                <a:cs typeface="Arial"/>
              </a:rPr>
              <a:t>či </a:t>
            </a:r>
            <a:r>
              <a:rPr sz="2000" spc="-10" dirty="0">
                <a:solidFill>
                  <a:srgbClr val="08498A"/>
                </a:solidFill>
                <a:latin typeface="Arial"/>
                <a:cs typeface="Arial"/>
              </a:rPr>
              <a:t>zahraničními) </a:t>
            </a:r>
            <a:r>
              <a:rPr sz="2000" u="sng" spc="-5" dirty="0">
                <a:solidFill>
                  <a:srgbClr val="08498A"/>
                </a:solidFill>
                <a:latin typeface="Arial"/>
                <a:cs typeface="Arial"/>
              </a:rPr>
              <a:t>realizačního </a:t>
            </a:r>
            <a:r>
              <a:rPr sz="2000" u="sng" spc="20" dirty="0">
                <a:solidFill>
                  <a:srgbClr val="08498A"/>
                </a:solidFill>
                <a:latin typeface="Arial"/>
                <a:cs typeface="Arial"/>
              </a:rPr>
              <a:t>týmu</a:t>
            </a:r>
            <a:r>
              <a:rPr sz="2000" spc="20" dirty="0">
                <a:solidFill>
                  <a:srgbClr val="08498A"/>
                </a:solidFill>
                <a:latin typeface="Arial"/>
                <a:cs typeface="Arial"/>
              </a:rPr>
              <a:t> </a:t>
            </a:r>
            <a:r>
              <a:rPr sz="2000" dirty="0">
                <a:solidFill>
                  <a:srgbClr val="08498A"/>
                </a:solidFill>
                <a:latin typeface="Arial"/>
                <a:cs typeface="Arial"/>
              </a:rPr>
              <a:t>jsou </a:t>
            </a:r>
            <a:r>
              <a:rPr sz="2000" spc="-5" dirty="0">
                <a:solidFill>
                  <a:srgbClr val="08498A"/>
                </a:solidFill>
                <a:latin typeface="Arial"/>
                <a:cs typeface="Arial"/>
              </a:rPr>
              <a:t>hrazeny </a:t>
            </a:r>
            <a:r>
              <a:rPr sz="2000" spc="10" dirty="0">
                <a:solidFill>
                  <a:srgbClr val="08498A"/>
                </a:solidFill>
                <a:latin typeface="Arial"/>
                <a:cs typeface="Arial"/>
              </a:rPr>
              <a:t>z  </a:t>
            </a:r>
            <a:r>
              <a:rPr sz="2000" spc="20" dirty="0">
                <a:solidFill>
                  <a:srgbClr val="08498A"/>
                </a:solidFill>
                <a:latin typeface="Arial"/>
                <a:cs typeface="Arial"/>
              </a:rPr>
              <a:t>NEPŘÍMÝCH</a:t>
            </a:r>
            <a:r>
              <a:rPr sz="2000" spc="-229" dirty="0">
                <a:solidFill>
                  <a:srgbClr val="08498A"/>
                </a:solidFill>
                <a:latin typeface="Arial"/>
                <a:cs typeface="Arial"/>
              </a:rPr>
              <a:t> </a:t>
            </a:r>
            <a:r>
              <a:rPr sz="2000" spc="10" dirty="0">
                <a:solidFill>
                  <a:srgbClr val="08498A"/>
                </a:solidFill>
                <a:latin typeface="Arial"/>
                <a:cs typeface="Arial"/>
              </a:rPr>
              <a:t>NÁKLADŮ</a:t>
            </a:r>
            <a:r>
              <a:rPr sz="2000" spc="10" dirty="0" smtClean="0">
                <a:solidFill>
                  <a:srgbClr val="08498A"/>
                </a:solidFill>
                <a:latin typeface="Arial"/>
                <a:cs typeface="Arial"/>
              </a:rPr>
              <a:t>.</a:t>
            </a:r>
            <a:endParaRPr lang="cs-CZ" sz="2000" spc="10" dirty="0" smtClean="0">
              <a:solidFill>
                <a:srgbClr val="08498A"/>
              </a:solidFill>
              <a:latin typeface="Arial"/>
              <a:cs typeface="Arial"/>
            </a:endParaRPr>
          </a:p>
          <a:p>
            <a:pPr marL="374650" marR="5080" indent="-361950" algn="just">
              <a:lnSpc>
                <a:spcPct val="150200"/>
              </a:lnSpc>
              <a:buClr>
                <a:srgbClr val="5FBAF5"/>
              </a:buClr>
              <a:buFont typeface="Wingdings"/>
              <a:buChar char=""/>
              <a:tabLst>
                <a:tab pos="375285" algn="l"/>
              </a:tabLst>
            </a:pPr>
            <a:endParaRPr sz="2000"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35</a:t>
            </a:fld>
            <a:endParaRPr lang="cs-CZ" dirty="0"/>
          </a:p>
        </p:txBody>
      </p:sp>
    </p:spTree>
    <p:extLst>
      <p:ext uri="{BB962C8B-B14F-4D97-AF65-F5344CB8AC3E}">
        <p14:creationId xmlns:p14="http://schemas.microsoft.com/office/powerpoint/2010/main" val="2204034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6355"/>
            <a:ext cx="9079864"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577215" y="510159"/>
            <a:ext cx="8210550" cy="429259"/>
          </a:xfrm>
          <a:prstGeom prst="rect">
            <a:avLst/>
          </a:prstGeom>
        </p:spPr>
        <p:txBody>
          <a:bodyPr vert="horz" wrap="square" lIns="0" tIns="0" rIns="0" bIns="0" rtlCol="0">
            <a:spAutoFit/>
          </a:bodyPr>
          <a:lstStyle/>
          <a:p>
            <a:pPr marL="12700">
              <a:lnSpc>
                <a:spcPct val="100000"/>
              </a:lnSpc>
            </a:pPr>
            <a:r>
              <a:rPr sz="2750" spc="15" dirty="0"/>
              <a:t>ZAŘÍZENÍ </a:t>
            </a:r>
            <a:r>
              <a:rPr sz="2750" spc="20" dirty="0"/>
              <a:t>A </a:t>
            </a:r>
            <a:r>
              <a:rPr sz="2750" spc="15" dirty="0"/>
              <a:t>VYBAVENÍ, </a:t>
            </a:r>
            <a:r>
              <a:rPr sz="2750" spc="25" dirty="0"/>
              <a:t>VČ. </a:t>
            </a:r>
            <a:r>
              <a:rPr sz="2750" spc="30" dirty="0"/>
              <a:t>NÁJMU </a:t>
            </a:r>
            <a:r>
              <a:rPr sz="2750" spc="20" dirty="0"/>
              <a:t>A </a:t>
            </a:r>
            <a:r>
              <a:rPr sz="2750" spc="10" dirty="0"/>
              <a:t>ODPISŮ</a:t>
            </a:r>
            <a:r>
              <a:rPr sz="2750" spc="285" dirty="0"/>
              <a:t> </a:t>
            </a:r>
            <a:r>
              <a:rPr sz="2750" spc="15" dirty="0"/>
              <a:t>1</a:t>
            </a:r>
            <a:endParaRPr sz="2750"/>
          </a:p>
        </p:txBody>
      </p:sp>
      <p:sp>
        <p:nvSpPr>
          <p:cNvPr id="7" name="object 7"/>
          <p:cNvSpPr txBox="1"/>
          <p:nvPr/>
        </p:nvSpPr>
        <p:spPr>
          <a:xfrm>
            <a:off x="455294" y="1446911"/>
            <a:ext cx="8105140" cy="4913140"/>
          </a:xfrm>
          <a:prstGeom prst="rect">
            <a:avLst/>
          </a:prstGeom>
        </p:spPr>
        <p:txBody>
          <a:bodyPr vert="horz" wrap="square" lIns="0" tIns="0" rIns="0" bIns="0" rtlCol="0">
            <a:spAutoFit/>
          </a:bodyPr>
          <a:lstStyle/>
          <a:p>
            <a:pPr marL="441959" marR="8255" indent="-429259" algn="just">
              <a:lnSpc>
                <a:spcPct val="120500"/>
              </a:lnSpc>
              <a:buClr>
                <a:srgbClr val="5FBAF5"/>
              </a:buClr>
              <a:buFont typeface="Wingdings"/>
              <a:buChar char=""/>
              <a:tabLst>
                <a:tab pos="441959" algn="l"/>
              </a:tabLst>
            </a:pPr>
            <a:r>
              <a:rPr sz="2000" b="1" spc="5" dirty="0">
                <a:solidFill>
                  <a:srgbClr val="08498A"/>
                </a:solidFill>
                <a:latin typeface="Arial"/>
                <a:cs typeface="Arial"/>
              </a:rPr>
              <a:t>Způsobilé </a:t>
            </a:r>
            <a:r>
              <a:rPr sz="2000" b="1" spc="10" dirty="0">
                <a:solidFill>
                  <a:srgbClr val="08498A"/>
                </a:solidFill>
                <a:latin typeface="Arial"/>
                <a:cs typeface="Arial"/>
              </a:rPr>
              <a:t>jsou</a:t>
            </a:r>
            <a:r>
              <a:rPr sz="2000" b="1" spc="575" dirty="0">
                <a:solidFill>
                  <a:srgbClr val="08498A"/>
                </a:solidFill>
                <a:latin typeface="Arial"/>
                <a:cs typeface="Arial"/>
              </a:rPr>
              <a:t> </a:t>
            </a:r>
            <a:r>
              <a:rPr sz="2000" b="1" dirty="0">
                <a:solidFill>
                  <a:srgbClr val="08498A"/>
                </a:solidFill>
                <a:latin typeface="Arial"/>
                <a:cs typeface="Arial"/>
              </a:rPr>
              <a:t>výdaje spojené </a:t>
            </a:r>
            <a:r>
              <a:rPr sz="2000" b="1" spc="15" dirty="0">
                <a:solidFill>
                  <a:srgbClr val="08498A"/>
                </a:solidFill>
                <a:latin typeface="Arial"/>
                <a:cs typeface="Arial"/>
              </a:rPr>
              <a:t>s </a:t>
            </a:r>
            <a:r>
              <a:rPr sz="2000" b="1" dirty="0">
                <a:solidFill>
                  <a:srgbClr val="08498A"/>
                </a:solidFill>
                <a:latin typeface="Arial"/>
                <a:cs typeface="Arial"/>
              </a:rPr>
              <a:t>nákupem </a:t>
            </a:r>
            <a:r>
              <a:rPr sz="2000" b="1" spc="5" dirty="0">
                <a:solidFill>
                  <a:srgbClr val="08498A"/>
                </a:solidFill>
                <a:latin typeface="Arial"/>
                <a:cs typeface="Arial"/>
              </a:rPr>
              <a:t>nového </a:t>
            </a:r>
            <a:r>
              <a:rPr sz="2000" b="1" spc="-5" dirty="0">
                <a:solidFill>
                  <a:srgbClr val="08498A"/>
                </a:solidFill>
                <a:latin typeface="Arial"/>
                <a:cs typeface="Arial"/>
              </a:rPr>
              <a:t>nebo  </a:t>
            </a:r>
            <a:r>
              <a:rPr sz="2000" b="1" dirty="0">
                <a:solidFill>
                  <a:srgbClr val="08498A"/>
                </a:solidFill>
                <a:latin typeface="Arial"/>
                <a:cs typeface="Arial"/>
              </a:rPr>
              <a:t>použitého vybavení </a:t>
            </a:r>
            <a:r>
              <a:rPr sz="2000" b="1" spc="5" dirty="0">
                <a:solidFill>
                  <a:srgbClr val="08498A"/>
                </a:solidFill>
                <a:latin typeface="Arial"/>
                <a:cs typeface="Arial"/>
              </a:rPr>
              <a:t>hmotné povahy </a:t>
            </a:r>
            <a:r>
              <a:rPr sz="2000" b="1" spc="15" dirty="0">
                <a:solidFill>
                  <a:srgbClr val="08498A"/>
                </a:solidFill>
                <a:latin typeface="Arial"/>
                <a:cs typeface="Arial"/>
              </a:rPr>
              <a:t>a </a:t>
            </a:r>
            <a:r>
              <a:rPr sz="2000" b="1" spc="5" dirty="0">
                <a:solidFill>
                  <a:srgbClr val="08498A"/>
                </a:solidFill>
                <a:latin typeface="Arial"/>
                <a:cs typeface="Arial"/>
              </a:rPr>
              <a:t>také </a:t>
            </a:r>
            <a:r>
              <a:rPr sz="2000" b="1" dirty="0">
                <a:solidFill>
                  <a:srgbClr val="08498A"/>
                </a:solidFill>
                <a:latin typeface="Arial"/>
                <a:cs typeface="Arial"/>
              </a:rPr>
              <a:t>výdaje </a:t>
            </a:r>
            <a:r>
              <a:rPr sz="2000" b="1" spc="30" dirty="0">
                <a:solidFill>
                  <a:srgbClr val="08498A"/>
                </a:solidFill>
                <a:latin typeface="Arial"/>
                <a:cs typeface="Arial"/>
              </a:rPr>
              <a:t>na</a:t>
            </a:r>
            <a:r>
              <a:rPr sz="2000" b="1" spc="-114" dirty="0">
                <a:solidFill>
                  <a:srgbClr val="08498A"/>
                </a:solidFill>
                <a:latin typeface="Arial"/>
                <a:cs typeface="Arial"/>
              </a:rPr>
              <a:t> </a:t>
            </a:r>
            <a:r>
              <a:rPr sz="2000" b="1" spc="5" dirty="0">
                <a:solidFill>
                  <a:srgbClr val="08498A"/>
                </a:solidFill>
                <a:latin typeface="Arial"/>
                <a:cs typeface="Arial"/>
              </a:rPr>
              <a:t>nehmotný  </a:t>
            </a:r>
            <a:r>
              <a:rPr sz="2000" b="1" spc="25" dirty="0">
                <a:solidFill>
                  <a:srgbClr val="08498A"/>
                </a:solidFill>
                <a:latin typeface="Arial"/>
                <a:cs typeface="Arial"/>
              </a:rPr>
              <a:t>majetek.</a:t>
            </a:r>
            <a:endParaRPr sz="2000" dirty="0">
              <a:solidFill>
                <a:prstClr val="black"/>
              </a:solidFill>
              <a:latin typeface="Arial"/>
              <a:cs typeface="Arial"/>
            </a:endParaRPr>
          </a:p>
          <a:p>
            <a:pPr marL="908685" marR="5080" lvl="1" indent="-447675" algn="just">
              <a:lnSpc>
                <a:spcPct val="102600"/>
              </a:lnSpc>
              <a:spcBef>
                <a:spcPts val="1050"/>
              </a:spcBef>
              <a:buClr>
                <a:srgbClr val="5FBAF5"/>
              </a:buClr>
              <a:buSzPct val="77777"/>
              <a:buFont typeface="Wingdings"/>
              <a:buChar char=""/>
              <a:tabLst>
                <a:tab pos="909319" algn="l"/>
              </a:tabLst>
            </a:pPr>
            <a:r>
              <a:rPr b="1" spc="-5" dirty="0">
                <a:latin typeface="Arial"/>
                <a:cs typeface="Arial"/>
              </a:rPr>
              <a:t>investiční </a:t>
            </a:r>
            <a:r>
              <a:rPr b="1" spc="-10" dirty="0">
                <a:latin typeface="Arial"/>
                <a:cs typeface="Arial"/>
              </a:rPr>
              <a:t>výdaje </a:t>
            </a:r>
            <a:r>
              <a:rPr dirty="0">
                <a:latin typeface="Arial"/>
                <a:cs typeface="Arial"/>
              </a:rPr>
              <a:t>- </a:t>
            </a:r>
            <a:r>
              <a:rPr spc="-10" dirty="0">
                <a:latin typeface="Arial"/>
                <a:cs typeface="Arial"/>
              </a:rPr>
              <a:t>odpisovaný </a:t>
            </a:r>
            <a:r>
              <a:rPr dirty="0">
                <a:latin typeface="Arial"/>
                <a:cs typeface="Arial"/>
              </a:rPr>
              <a:t>hmotný </a:t>
            </a:r>
            <a:r>
              <a:rPr spc="-5" dirty="0">
                <a:latin typeface="Arial"/>
                <a:cs typeface="Arial"/>
              </a:rPr>
              <a:t>majetek </a:t>
            </a:r>
            <a:r>
              <a:rPr spc="-10" dirty="0">
                <a:latin typeface="Arial"/>
                <a:cs typeface="Arial"/>
              </a:rPr>
              <a:t>(pořizovací </a:t>
            </a:r>
            <a:r>
              <a:rPr dirty="0">
                <a:latin typeface="Arial"/>
                <a:cs typeface="Arial"/>
              </a:rPr>
              <a:t>hodnota  </a:t>
            </a:r>
            <a:r>
              <a:rPr spc="-5" dirty="0">
                <a:latin typeface="Arial"/>
                <a:cs typeface="Arial"/>
              </a:rPr>
              <a:t>vyšší </a:t>
            </a:r>
            <a:r>
              <a:rPr spc="5" dirty="0">
                <a:latin typeface="Arial"/>
                <a:cs typeface="Arial"/>
              </a:rPr>
              <a:t>než </a:t>
            </a:r>
            <a:r>
              <a:rPr spc="-15" dirty="0">
                <a:latin typeface="Arial"/>
                <a:cs typeface="Arial"/>
              </a:rPr>
              <a:t>40 </a:t>
            </a:r>
            <a:r>
              <a:rPr spc="-5" dirty="0">
                <a:latin typeface="Arial"/>
                <a:cs typeface="Arial"/>
              </a:rPr>
              <a:t>tis. </a:t>
            </a:r>
            <a:r>
              <a:rPr dirty="0">
                <a:latin typeface="Arial"/>
                <a:cs typeface="Arial"/>
              </a:rPr>
              <a:t>Kč) a </a:t>
            </a:r>
            <a:r>
              <a:rPr spc="10" dirty="0">
                <a:latin typeface="Arial"/>
                <a:cs typeface="Arial"/>
              </a:rPr>
              <a:t>nehmotný </a:t>
            </a:r>
            <a:r>
              <a:rPr spc="-5" dirty="0">
                <a:latin typeface="Arial"/>
                <a:cs typeface="Arial"/>
              </a:rPr>
              <a:t>majetek </a:t>
            </a:r>
            <a:r>
              <a:rPr spc="-10" dirty="0">
                <a:latin typeface="Arial"/>
                <a:cs typeface="Arial"/>
              </a:rPr>
              <a:t>(pořizovací </a:t>
            </a:r>
            <a:r>
              <a:rPr dirty="0">
                <a:latin typeface="Arial"/>
                <a:cs typeface="Arial"/>
              </a:rPr>
              <a:t>cena </a:t>
            </a:r>
            <a:r>
              <a:rPr spc="-5" dirty="0">
                <a:latin typeface="Arial"/>
                <a:cs typeface="Arial"/>
              </a:rPr>
              <a:t>vyšší </a:t>
            </a:r>
            <a:r>
              <a:rPr spc="5" dirty="0">
                <a:latin typeface="Arial"/>
                <a:cs typeface="Arial"/>
              </a:rPr>
              <a:t>než  </a:t>
            </a:r>
            <a:r>
              <a:rPr spc="-15" dirty="0">
                <a:latin typeface="Arial"/>
                <a:cs typeface="Arial"/>
              </a:rPr>
              <a:t>60 </a:t>
            </a:r>
            <a:r>
              <a:rPr spc="-5" dirty="0">
                <a:latin typeface="Arial"/>
                <a:cs typeface="Arial"/>
              </a:rPr>
              <a:t>tis.</a:t>
            </a:r>
            <a:r>
              <a:rPr spc="-25" dirty="0">
                <a:latin typeface="Arial"/>
                <a:cs typeface="Arial"/>
              </a:rPr>
              <a:t> </a:t>
            </a:r>
            <a:r>
              <a:rPr dirty="0" err="1">
                <a:latin typeface="Arial"/>
                <a:cs typeface="Arial"/>
              </a:rPr>
              <a:t>Kč</a:t>
            </a:r>
            <a:r>
              <a:rPr dirty="0" smtClean="0">
                <a:latin typeface="Arial"/>
                <a:cs typeface="Arial"/>
              </a:rPr>
              <a:t>)</a:t>
            </a:r>
            <a:r>
              <a:rPr lang="cs-CZ" dirty="0" smtClean="0">
                <a:latin typeface="Arial"/>
                <a:cs typeface="Arial"/>
              </a:rPr>
              <a:t> – </a:t>
            </a:r>
            <a:r>
              <a:rPr lang="cs-CZ" dirty="0" smtClean="0">
                <a:solidFill>
                  <a:srgbClr val="FF0000"/>
                </a:solidFill>
                <a:latin typeface="Arial"/>
                <a:cs typeface="Arial"/>
              </a:rPr>
              <a:t>v rámci výzvy není přípustné křížové financování - &gt; tedy ani investice</a:t>
            </a:r>
            <a:endParaRPr dirty="0">
              <a:solidFill>
                <a:srgbClr val="FF0000"/>
              </a:solidFill>
              <a:latin typeface="Arial"/>
              <a:cs typeface="Arial"/>
            </a:endParaRPr>
          </a:p>
          <a:p>
            <a:pPr marL="908685" marR="5080" lvl="1" indent="-447675" algn="just">
              <a:lnSpc>
                <a:spcPct val="102600"/>
              </a:lnSpc>
              <a:spcBef>
                <a:spcPts val="860"/>
              </a:spcBef>
              <a:buClr>
                <a:srgbClr val="5FBAF5"/>
              </a:buClr>
              <a:buSzPct val="77777"/>
              <a:buFont typeface="Wingdings"/>
              <a:buChar char=""/>
              <a:tabLst>
                <a:tab pos="909319" algn="l"/>
              </a:tabLst>
            </a:pPr>
            <a:r>
              <a:rPr b="1" spc="-5" dirty="0">
                <a:solidFill>
                  <a:srgbClr val="08498A"/>
                </a:solidFill>
                <a:latin typeface="Arial"/>
                <a:cs typeface="Arial"/>
              </a:rPr>
              <a:t>neinvestiční </a:t>
            </a:r>
            <a:r>
              <a:rPr b="1" spc="-10" dirty="0">
                <a:solidFill>
                  <a:srgbClr val="08498A"/>
                </a:solidFill>
                <a:latin typeface="Arial"/>
                <a:cs typeface="Arial"/>
              </a:rPr>
              <a:t>výdaje </a:t>
            </a:r>
            <a:r>
              <a:rPr dirty="0">
                <a:solidFill>
                  <a:srgbClr val="08498A"/>
                </a:solidFill>
                <a:latin typeface="Arial"/>
                <a:cs typeface="Arial"/>
              </a:rPr>
              <a:t>– </a:t>
            </a:r>
            <a:r>
              <a:rPr spc="-5" dirty="0">
                <a:solidFill>
                  <a:srgbClr val="08498A"/>
                </a:solidFill>
                <a:latin typeface="Arial"/>
                <a:cs typeface="Arial"/>
              </a:rPr>
              <a:t>neodpisovaný </a:t>
            </a:r>
            <a:r>
              <a:rPr spc="15" dirty="0">
                <a:solidFill>
                  <a:srgbClr val="08498A"/>
                </a:solidFill>
                <a:latin typeface="Arial"/>
                <a:cs typeface="Arial"/>
              </a:rPr>
              <a:t>hmotný </a:t>
            </a:r>
            <a:r>
              <a:rPr spc="-15" dirty="0">
                <a:solidFill>
                  <a:srgbClr val="08498A"/>
                </a:solidFill>
                <a:latin typeface="Arial"/>
                <a:cs typeface="Arial"/>
              </a:rPr>
              <a:t>(pořizovací </a:t>
            </a:r>
            <a:r>
              <a:rPr spc="10" dirty="0">
                <a:solidFill>
                  <a:srgbClr val="08498A"/>
                </a:solidFill>
                <a:latin typeface="Arial"/>
                <a:cs typeface="Arial"/>
              </a:rPr>
              <a:t>hodnota  </a:t>
            </a:r>
            <a:r>
              <a:rPr dirty="0">
                <a:solidFill>
                  <a:srgbClr val="08498A"/>
                </a:solidFill>
                <a:latin typeface="Arial"/>
                <a:cs typeface="Arial"/>
              </a:rPr>
              <a:t>nižší </a:t>
            </a:r>
            <a:r>
              <a:rPr spc="5" dirty="0">
                <a:solidFill>
                  <a:srgbClr val="08498A"/>
                </a:solidFill>
                <a:latin typeface="Arial"/>
                <a:cs typeface="Arial"/>
              </a:rPr>
              <a:t>než </a:t>
            </a:r>
            <a:r>
              <a:rPr spc="-15" dirty="0">
                <a:solidFill>
                  <a:srgbClr val="08498A"/>
                </a:solidFill>
                <a:latin typeface="Arial"/>
                <a:cs typeface="Arial"/>
              </a:rPr>
              <a:t>40 </a:t>
            </a:r>
            <a:r>
              <a:rPr spc="-5" dirty="0">
                <a:solidFill>
                  <a:srgbClr val="08498A"/>
                </a:solidFill>
                <a:latin typeface="Arial"/>
                <a:cs typeface="Arial"/>
              </a:rPr>
              <a:t>tis. </a:t>
            </a:r>
            <a:r>
              <a:rPr dirty="0">
                <a:solidFill>
                  <a:srgbClr val="08498A"/>
                </a:solidFill>
                <a:latin typeface="Arial"/>
                <a:cs typeface="Arial"/>
              </a:rPr>
              <a:t>Kč) a </a:t>
            </a:r>
            <a:r>
              <a:rPr spc="10" dirty="0">
                <a:solidFill>
                  <a:srgbClr val="08498A"/>
                </a:solidFill>
                <a:latin typeface="Arial"/>
                <a:cs typeface="Arial"/>
              </a:rPr>
              <a:t>nehmotný </a:t>
            </a:r>
            <a:r>
              <a:rPr spc="-5" dirty="0">
                <a:solidFill>
                  <a:srgbClr val="08498A"/>
                </a:solidFill>
                <a:latin typeface="Arial"/>
                <a:cs typeface="Arial"/>
              </a:rPr>
              <a:t>majetek </a:t>
            </a:r>
            <a:r>
              <a:rPr spc="-10" dirty="0">
                <a:solidFill>
                  <a:srgbClr val="08498A"/>
                </a:solidFill>
                <a:latin typeface="Arial"/>
                <a:cs typeface="Arial"/>
              </a:rPr>
              <a:t>(pořizovací </a:t>
            </a:r>
            <a:r>
              <a:rPr dirty="0">
                <a:solidFill>
                  <a:srgbClr val="08498A"/>
                </a:solidFill>
                <a:latin typeface="Arial"/>
                <a:cs typeface="Arial"/>
              </a:rPr>
              <a:t>cena nižší </a:t>
            </a:r>
            <a:r>
              <a:rPr spc="5" dirty="0">
                <a:solidFill>
                  <a:srgbClr val="08498A"/>
                </a:solidFill>
                <a:latin typeface="Arial"/>
                <a:cs typeface="Arial"/>
              </a:rPr>
              <a:t>než </a:t>
            </a:r>
            <a:r>
              <a:rPr spc="50" dirty="0">
                <a:solidFill>
                  <a:srgbClr val="08498A"/>
                </a:solidFill>
                <a:latin typeface="Arial"/>
                <a:cs typeface="Arial"/>
              </a:rPr>
              <a:t>60  </a:t>
            </a:r>
            <a:r>
              <a:rPr spc="-5" dirty="0">
                <a:solidFill>
                  <a:srgbClr val="08498A"/>
                </a:solidFill>
                <a:latin typeface="Arial"/>
                <a:cs typeface="Arial"/>
              </a:rPr>
              <a:t>tis. </a:t>
            </a:r>
            <a:r>
              <a:rPr dirty="0" err="1">
                <a:solidFill>
                  <a:srgbClr val="08498A"/>
                </a:solidFill>
                <a:latin typeface="Arial"/>
                <a:cs typeface="Arial"/>
              </a:rPr>
              <a:t>Kč</a:t>
            </a:r>
            <a:r>
              <a:rPr dirty="0" smtClean="0">
                <a:solidFill>
                  <a:srgbClr val="08498A"/>
                </a:solidFill>
                <a:latin typeface="Arial"/>
                <a:cs typeface="Arial"/>
              </a:rPr>
              <a:t>)</a:t>
            </a:r>
            <a:endParaRPr lang="cs-CZ" dirty="0" smtClean="0">
              <a:solidFill>
                <a:srgbClr val="08498A"/>
              </a:solidFill>
              <a:latin typeface="Arial"/>
              <a:cs typeface="Arial"/>
            </a:endParaRPr>
          </a:p>
          <a:p>
            <a:pPr marL="908685" marR="5080" lvl="1" indent="-447675" algn="just">
              <a:lnSpc>
                <a:spcPct val="102600"/>
              </a:lnSpc>
              <a:spcBef>
                <a:spcPts val="860"/>
              </a:spcBef>
              <a:buClr>
                <a:srgbClr val="5FBAF5"/>
              </a:buClr>
              <a:buSzPct val="77777"/>
              <a:buFont typeface="Wingdings"/>
              <a:buChar char=""/>
              <a:tabLst>
                <a:tab pos="909319" algn="l"/>
              </a:tabLst>
            </a:pPr>
            <a:r>
              <a:rPr dirty="0" smtClean="0">
                <a:solidFill>
                  <a:srgbClr val="08498A"/>
                </a:solidFill>
                <a:latin typeface="Arial"/>
                <a:cs typeface="Arial"/>
              </a:rPr>
              <a:t> </a:t>
            </a:r>
            <a:r>
              <a:rPr b="1" spc="-5" dirty="0" err="1" smtClean="0">
                <a:solidFill>
                  <a:srgbClr val="08498A"/>
                </a:solidFill>
                <a:latin typeface="Arial"/>
                <a:cs typeface="Arial"/>
              </a:rPr>
              <a:t>zařízení</a:t>
            </a:r>
            <a:r>
              <a:rPr b="1" spc="-5" dirty="0" smtClean="0">
                <a:solidFill>
                  <a:srgbClr val="08498A"/>
                </a:solidFill>
                <a:latin typeface="Arial"/>
                <a:cs typeface="Arial"/>
              </a:rPr>
              <a:t> </a:t>
            </a:r>
            <a:r>
              <a:rPr b="1" dirty="0">
                <a:solidFill>
                  <a:srgbClr val="08498A"/>
                </a:solidFill>
                <a:latin typeface="Arial"/>
                <a:cs typeface="Arial"/>
              </a:rPr>
              <a:t>a </a:t>
            </a:r>
            <a:r>
              <a:rPr b="1" spc="-15" dirty="0">
                <a:solidFill>
                  <a:srgbClr val="08498A"/>
                </a:solidFill>
                <a:latin typeface="Arial"/>
                <a:cs typeface="Arial"/>
              </a:rPr>
              <a:t>vybavení </a:t>
            </a:r>
            <a:r>
              <a:rPr b="1" spc="-5" dirty="0">
                <a:solidFill>
                  <a:srgbClr val="08498A"/>
                </a:solidFill>
                <a:latin typeface="Arial"/>
                <a:cs typeface="Arial"/>
              </a:rPr>
              <a:t>pro členy RT</a:t>
            </a:r>
            <a:r>
              <a:rPr spc="-5" dirty="0">
                <a:solidFill>
                  <a:srgbClr val="08498A"/>
                </a:solidFill>
                <a:latin typeface="Arial"/>
                <a:cs typeface="Arial"/>
              </a:rPr>
              <a:t>, </a:t>
            </a:r>
            <a:r>
              <a:rPr spc="-20" dirty="0">
                <a:solidFill>
                  <a:srgbClr val="08498A"/>
                </a:solidFill>
                <a:latin typeface="Arial"/>
                <a:cs typeface="Arial"/>
              </a:rPr>
              <a:t>kteří </a:t>
            </a:r>
            <a:r>
              <a:rPr u="heavy" spc="-5" dirty="0">
                <a:solidFill>
                  <a:srgbClr val="08498A"/>
                </a:solidFill>
                <a:latin typeface="Arial"/>
                <a:cs typeface="Arial"/>
              </a:rPr>
              <a:t>přímo </a:t>
            </a:r>
            <a:r>
              <a:rPr u="heavy" spc="5" dirty="0">
                <a:solidFill>
                  <a:srgbClr val="08498A"/>
                </a:solidFill>
                <a:latin typeface="Arial"/>
                <a:cs typeface="Arial"/>
              </a:rPr>
              <a:t>pracují </a:t>
            </a:r>
            <a:r>
              <a:rPr dirty="0">
                <a:solidFill>
                  <a:srgbClr val="08498A"/>
                </a:solidFill>
                <a:latin typeface="Arial"/>
                <a:cs typeface="Arial"/>
              </a:rPr>
              <a:t>s </a:t>
            </a:r>
            <a:r>
              <a:rPr spc="-25" dirty="0">
                <a:solidFill>
                  <a:srgbClr val="08498A"/>
                </a:solidFill>
                <a:latin typeface="Arial"/>
                <a:cs typeface="Arial"/>
              </a:rPr>
              <a:t>cílovou  </a:t>
            </a:r>
            <a:r>
              <a:rPr dirty="0">
                <a:solidFill>
                  <a:srgbClr val="08498A"/>
                </a:solidFill>
                <a:latin typeface="Arial"/>
                <a:cs typeface="Arial"/>
              </a:rPr>
              <a:t>skupinou </a:t>
            </a:r>
            <a:r>
              <a:rPr spc="-5" dirty="0">
                <a:solidFill>
                  <a:srgbClr val="08498A"/>
                </a:solidFill>
                <a:latin typeface="Arial"/>
                <a:cs typeface="Arial"/>
              </a:rPr>
              <a:t>nebo </a:t>
            </a:r>
            <a:r>
              <a:rPr spc="-10" dirty="0">
                <a:solidFill>
                  <a:srgbClr val="08498A"/>
                </a:solidFill>
                <a:latin typeface="Arial"/>
                <a:cs typeface="Arial"/>
              </a:rPr>
              <a:t>zajišťují výstup, </a:t>
            </a:r>
            <a:r>
              <a:rPr spc="-5" dirty="0">
                <a:solidFill>
                  <a:srgbClr val="08498A"/>
                </a:solidFill>
                <a:latin typeface="Arial"/>
                <a:cs typeface="Arial"/>
              </a:rPr>
              <a:t>který </a:t>
            </a:r>
            <a:r>
              <a:rPr spc="20" dirty="0">
                <a:solidFill>
                  <a:srgbClr val="08498A"/>
                </a:solidFill>
                <a:latin typeface="Arial"/>
                <a:cs typeface="Arial"/>
              </a:rPr>
              <a:t>je </a:t>
            </a:r>
            <a:r>
              <a:rPr spc="-5" dirty="0">
                <a:solidFill>
                  <a:srgbClr val="08498A"/>
                </a:solidFill>
                <a:latin typeface="Arial"/>
                <a:cs typeface="Arial"/>
              </a:rPr>
              <a:t>určený </a:t>
            </a:r>
            <a:r>
              <a:rPr dirty="0">
                <a:solidFill>
                  <a:srgbClr val="08498A"/>
                </a:solidFill>
                <a:latin typeface="Arial"/>
                <a:cs typeface="Arial"/>
              </a:rPr>
              <a:t>k </a:t>
            </a:r>
            <a:r>
              <a:rPr spc="-5" dirty="0">
                <a:solidFill>
                  <a:srgbClr val="08498A"/>
                </a:solidFill>
                <a:latin typeface="Arial"/>
                <a:cs typeface="Arial"/>
              </a:rPr>
              <a:t>přímému </a:t>
            </a:r>
            <a:r>
              <a:rPr spc="-10" dirty="0">
                <a:solidFill>
                  <a:srgbClr val="08498A"/>
                </a:solidFill>
                <a:latin typeface="Arial"/>
                <a:cs typeface="Arial"/>
              </a:rPr>
              <a:t>využití  cílovou </a:t>
            </a:r>
            <a:r>
              <a:rPr dirty="0">
                <a:solidFill>
                  <a:srgbClr val="08498A"/>
                </a:solidFill>
                <a:latin typeface="Arial"/>
                <a:cs typeface="Arial"/>
              </a:rPr>
              <a:t>skupinou (náklady </a:t>
            </a:r>
            <a:r>
              <a:rPr spc="25" dirty="0">
                <a:solidFill>
                  <a:srgbClr val="08498A"/>
                </a:solidFill>
                <a:latin typeface="Arial"/>
                <a:cs typeface="Arial"/>
              </a:rPr>
              <a:t>na </a:t>
            </a:r>
            <a:r>
              <a:rPr spc="-10" dirty="0">
                <a:solidFill>
                  <a:srgbClr val="08498A"/>
                </a:solidFill>
                <a:latin typeface="Arial"/>
                <a:cs typeface="Arial"/>
              </a:rPr>
              <a:t>zařízení </a:t>
            </a:r>
            <a:r>
              <a:rPr dirty="0">
                <a:solidFill>
                  <a:srgbClr val="08498A"/>
                </a:solidFill>
                <a:latin typeface="Arial"/>
                <a:cs typeface="Arial"/>
              </a:rPr>
              <a:t>a </a:t>
            </a:r>
            <a:r>
              <a:rPr spc="-10" dirty="0">
                <a:solidFill>
                  <a:srgbClr val="08498A"/>
                </a:solidFill>
                <a:latin typeface="Arial"/>
                <a:cs typeface="Arial"/>
              </a:rPr>
              <a:t>vybavení </a:t>
            </a:r>
            <a:r>
              <a:rPr spc="15" dirty="0">
                <a:solidFill>
                  <a:srgbClr val="08498A"/>
                </a:solidFill>
                <a:latin typeface="Arial"/>
                <a:cs typeface="Arial"/>
              </a:rPr>
              <a:t>pro </a:t>
            </a:r>
            <a:r>
              <a:rPr spc="-20" dirty="0">
                <a:solidFill>
                  <a:srgbClr val="08498A"/>
                </a:solidFill>
                <a:latin typeface="Arial"/>
                <a:cs typeface="Arial"/>
              </a:rPr>
              <a:t>pracovníky,  </a:t>
            </a:r>
            <a:r>
              <a:rPr spc="10" dirty="0">
                <a:solidFill>
                  <a:srgbClr val="08498A"/>
                </a:solidFill>
                <a:latin typeface="Arial"/>
                <a:cs typeface="Arial"/>
              </a:rPr>
              <a:t>jejichž mzdy </a:t>
            </a:r>
            <a:r>
              <a:rPr spc="-15" dirty="0">
                <a:solidFill>
                  <a:srgbClr val="08498A"/>
                </a:solidFill>
                <a:latin typeface="Arial"/>
                <a:cs typeface="Arial"/>
              </a:rPr>
              <a:t>jsou </a:t>
            </a:r>
            <a:r>
              <a:rPr spc="5" dirty="0">
                <a:solidFill>
                  <a:srgbClr val="08498A"/>
                </a:solidFill>
                <a:latin typeface="Arial"/>
                <a:cs typeface="Arial"/>
              </a:rPr>
              <a:t>hrazené </a:t>
            </a:r>
            <a:r>
              <a:rPr dirty="0">
                <a:solidFill>
                  <a:srgbClr val="08498A"/>
                </a:solidFill>
                <a:latin typeface="Arial"/>
                <a:cs typeface="Arial"/>
              </a:rPr>
              <a:t>z </a:t>
            </a:r>
            <a:r>
              <a:rPr spc="-10" dirty="0">
                <a:solidFill>
                  <a:srgbClr val="08498A"/>
                </a:solidFill>
                <a:latin typeface="Arial"/>
                <a:cs typeface="Arial"/>
              </a:rPr>
              <a:t>nepřímých </a:t>
            </a:r>
            <a:r>
              <a:rPr spc="5" dirty="0">
                <a:solidFill>
                  <a:srgbClr val="08498A"/>
                </a:solidFill>
                <a:latin typeface="Arial"/>
                <a:cs typeface="Arial"/>
              </a:rPr>
              <a:t>nákladů, patří </a:t>
            </a:r>
            <a:r>
              <a:rPr spc="25" dirty="0">
                <a:solidFill>
                  <a:srgbClr val="08498A"/>
                </a:solidFill>
                <a:latin typeface="Arial"/>
                <a:cs typeface="Arial"/>
              </a:rPr>
              <a:t>do </a:t>
            </a:r>
            <a:r>
              <a:rPr dirty="0">
                <a:solidFill>
                  <a:srgbClr val="08498A"/>
                </a:solidFill>
                <a:latin typeface="Arial"/>
                <a:cs typeface="Arial"/>
              </a:rPr>
              <a:t>nepřímých  </a:t>
            </a:r>
            <a:r>
              <a:rPr spc="15" dirty="0">
                <a:solidFill>
                  <a:srgbClr val="08498A"/>
                </a:solidFill>
                <a:latin typeface="Arial"/>
                <a:cs typeface="Arial"/>
              </a:rPr>
              <a:t>nákladů)</a:t>
            </a:r>
            <a:endParaRPr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36</a:t>
            </a:fld>
            <a:endParaRPr lang="cs-CZ" dirty="0"/>
          </a:p>
        </p:txBody>
      </p:sp>
    </p:spTree>
    <p:extLst>
      <p:ext uri="{BB962C8B-B14F-4D97-AF65-F5344CB8AC3E}">
        <p14:creationId xmlns:p14="http://schemas.microsoft.com/office/powerpoint/2010/main" val="3704153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469582" y="573023"/>
            <a:ext cx="8203565" cy="429259"/>
          </a:xfrm>
          <a:prstGeom prst="rect">
            <a:avLst/>
          </a:prstGeom>
        </p:spPr>
        <p:txBody>
          <a:bodyPr vert="horz" wrap="square" lIns="0" tIns="0" rIns="0" bIns="0" rtlCol="0">
            <a:spAutoFit/>
          </a:bodyPr>
          <a:lstStyle/>
          <a:p>
            <a:pPr marL="12700">
              <a:lnSpc>
                <a:spcPct val="100000"/>
              </a:lnSpc>
            </a:pPr>
            <a:r>
              <a:rPr sz="2750" spc="15" dirty="0"/>
              <a:t>ZAŘÍZENÍ </a:t>
            </a:r>
            <a:r>
              <a:rPr sz="2750" spc="20" dirty="0"/>
              <a:t>A </a:t>
            </a:r>
            <a:r>
              <a:rPr sz="2750" spc="15" dirty="0"/>
              <a:t>VYBAVENÍ, </a:t>
            </a:r>
            <a:r>
              <a:rPr sz="2750" spc="25" dirty="0"/>
              <a:t>VČ. </a:t>
            </a:r>
            <a:r>
              <a:rPr sz="2750" spc="30" dirty="0"/>
              <a:t>NÁJMU </a:t>
            </a:r>
            <a:r>
              <a:rPr sz="2750" spc="20" dirty="0"/>
              <a:t>A </a:t>
            </a:r>
            <a:r>
              <a:rPr sz="2750" spc="10" dirty="0"/>
              <a:t>ODPISŮ</a:t>
            </a:r>
            <a:r>
              <a:rPr sz="2750" spc="235" dirty="0"/>
              <a:t> </a:t>
            </a:r>
            <a:r>
              <a:rPr sz="2750" spc="15" dirty="0"/>
              <a:t>2</a:t>
            </a:r>
            <a:endParaRPr sz="2750"/>
          </a:p>
        </p:txBody>
      </p:sp>
      <p:sp>
        <p:nvSpPr>
          <p:cNvPr id="7" name="object 7"/>
          <p:cNvSpPr txBox="1"/>
          <p:nvPr/>
        </p:nvSpPr>
        <p:spPr>
          <a:xfrm>
            <a:off x="903605" y="1569638"/>
            <a:ext cx="7663180" cy="4362450"/>
          </a:xfrm>
          <a:prstGeom prst="rect">
            <a:avLst/>
          </a:prstGeom>
        </p:spPr>
        <p:txBody>
          <a:bodyPr vert="horz" wrap="square" lIns="0" tIns="137795" rIns="0" bIns="0" rtlCol="0">
            <a:spAutoFit/>
          </a:bodyPr>
          <a:lstStyle/>
          <a:p>
            <a:pPr marL="460375" indent="-447675" algn="just">
              <a:spcBef>
                <a:spcPts val="1085"/>
              </a:spcBef>
              <a:buClr>
                <a:srgbClr val="5FBAF5"/>
              </a:buClr>
              <a:buSzPct val="77777"/>
              <a:buFont typeface="Wingdings"/>
              <a:buChar char=""/>
              <a:tabLst>
                <a:tab pos="461009" algn="l"/>
              </a:tabLst>
            </a:pPr>
            <a:r>
              <a:rPr spc="15" dirty="0">
                <a:solidFill>
                  <a:srgbClr val="08498A"/>
                </a:solidFill>
                <a:latin typeface="Arial"/>
                <a:cs typeface="Arial"/>
              </a:rPr>
              <a:t>pro  </a:t>
            </a:r>
            <a:r>
              <a:rPr spc="-10" dirty="0">
                <a:solidFill>
                  <a:srgbClr val="08498A"/>
                </a:solidFill>
                <a:latin typeface="Arial"/>
                <a:cs typeface="Arial"/>
              </a:rPr>
              <a:t>pracovníky  </a:t>
            </a:r>
            <a:r>
              <a:rPr spc="-15" dirty="0">
                <a:solidFill>
                  <a:srgbClr val="08498A"/>
                </a:solidFill>
                <a:latin typeface="Arial"/>
                <a:cs typeface="Arial"/>
              </a:rPr>
              <a:t>RT  </a:t>
            </a:r>
            <a:r>
              <a:rPr spc="15" dirty="0">
                <a:solidFill>
                  <a:srgbClr val="08498A"/>
                </a:solidFill>
                <a:latin typeface="Arial"/>
                <a:cs typeface="Arial"/>
              </a:rPr>
              <a:t>lze  </a:t>
            </a:r>
            <a:r>
              <a:rPr spc="-5" dirty="0">
                <a:solidFill>
                  <a:srgbClr val="08498A"/>
                </a:solidFill>
                <a:latin typeface="Arial"/>
                <a:cs typeface="Arial"/>
              </a:rPr>
              <a:t>pořídit  </a:t>
            </a:r>
            <a:r>
              <a:rPr spc="10" dirty="0">
                <a:solidFill>
                  <a:srgbClr val="08498A"/>
                </a:solidFill>
                <a:latin typeface="Arial"/>
                <a:cs typeface="Arial"/>
              </a:rPr>
              <a:t>pouze  </a:t>
            </a:r>
            <a:r>
              <a:rPr spc="-20" dirty="0">
                <a:solidFill>
                  <a:srgbClr val="08498A"/>
                </a:solidFill>
                <a:latin typeface="Arial"/>
                <a:cs typeface="Arial"/>
              </a:rPr>
              <a:t>takový  </a:t>
            </a:r>
            <a:r>
              <a:rPr spc="-5" dirty="0">
                <a:solidFill>
                  <a:srgbClr val="08498A"/>
                </a:solidFill>
                <a:latin typeface="Arial"/>
                <a:cs typeface="Arial"/>
              </a:rPr>
              <a:t>počet  </a:t>
            </a:r>
            <a:r>
              <a:rPr spc="10" dirty="0">
                <a:solidFill>
                  <a:srgbClr val="08498A"/>
                </a:solidFill>
                <a:latin typeface="Arial"/>
                <a:cs typeface="Arial"/>
              </a:rPr>
              <a:t>kusů  </a:t>
            </a:r>
            <a:r>
              <a:rPr spc="-10" dirty="0">
                <a:solidFill>
                  <a:srgbClr val="08498A"/>
                </a:solidFill>
                <a:latin typeface="Arial"/>
                <a:cs typeface="Arial"/>
              </a:rPr>
              <a:t>zařízení</a:t>
            </a:r>
            <a:r>
              <a:rPr spc="235" dirty="0">
                <a:solidFill>
                  <a:srgbClr val="08498A"/>
                </a:solidFill>
                <a:latin typeface="Arial"/>
                <a:cs typeface="Arial"/>
              </a:rPr>
              <a:t> </a:t>
            </a:r>
            <a:r>
              <a:rPr dirty="0">
                <a:solidFill>
                  <a:srgbClr val="08498A"/>
                </a:solidFill>
                <a:latin typeface="Arial"/>
                <a:cs typeface="Arial"/>
              </a:rPr>
              <a:t>a</a:t>
            </a:r>
            <a:endParaRPr dirty="0">
              <a:solidFill>
                <a:prstClr val="black"/>
              </a:solidFill>
              <a:latin typeface="Arial"/>
              <a:cs typeface="Arial"/>
            </a:endParaRPr>
          </a:p>
          <a:p>
            <a:pPr marL="460375" marR="5080" algn="just">
              <a:lnSpc>
                <a:spcPct val="149500"/>
              </a:lnSpc>
              <a:spcBef>
                <a:spcPts val="70"/>
              </a:spcBef>
            </a:pPr>
            <a:r>
              <a:rPr spc="-15" dirty="0">
                <a:solidFill>
                  <a:srgbClr val="08498A"/>
                </a:solidFill>
                <a:latin typeface="Arial"/>
                <a:cs typeface="Arial"/>
              </a:rPr>
              <a:t>vybavení, </a:t>
            </a:r>
            <a:r>
              <a:rPr spc="-5" dirty="0">
                <a:solidFill>
                  <a:srgbClr val="08498A"/>
                </a:solidFill>
                <a:latin typeface="Arial"/>
                <a:cs typeface="Arial"/>
              </a:rPr>
              <a:t>který </a:t>
            </a:r>
            <a:r>
              <a:rPr dirty="0">
                <a:solidFill>
                  <a:srgbClr val="08498A"/>
                </a:solidFill>
                <a:latin typeface="Arial"/>
                <a:cs typeface="Arial"/>
              </a:rPr>
              <a:t>odpovídá </a:t>
            </a:r>
            <a:r>
              <a:rPr spc="-20" dirty="0">
                <a:solidFill>
                  <a:srgbClr val="08498A"/>
                </a:solidFill>
                <a:latin typeface="Arial"/>
                <a:cs typeface="Arial"/>
              </a:rPr>
              <a:t>výši </a:t>
            </a:r>
            <a:r>
              <a:rPr dirty="0">
                <a:solidFill>
                  <a:srgbClr val="08498A"/>
                </a:solidFill>
                <a:latin typeface="Arial"/>
                <a:cs typeface="Arial"/>
              </a:rPr>
              <a:t>úvazků </a:t>
            </a:r>
            <a:r>
              <a:rPr spc="10" dirty="0">
                <a:solidFill>
                  <a:srgbClr val="08498A"/>
                </a:solidFill>
                <a:latin typeface="Arial"/>
                <a:cs typeface="Arial"/>
              </a:rPr>
              <a:t>členů </a:t>
            </a:r>
            <a:r>
              <a:rPr spc="-15" dirty="0">
                <a:solidFill>
                  <a:srgbClr val="08498A"/>
                </a:solidFill>
                <a:latin typeface="Arial"/>
                <a:cs typeface="Arial"/>
              </a:rPr>
              <a:t>RT </a:t>
            </a:r>
            <a:r>
              <a:rPr spc="-10" dirty="0">
                <a:solidFill>
                  <a:srgbClr val="08498A"/>
                </a:solidFill>
                <a:latin typeface="Arial"/>
                <a:cs typeface="Arial"/>
              </a:rPr>
              <a:t>(úvazky </a:t>
            </a:r>
            <a:r>
              <a:rPr spc="-5" dirty="0">
                <a:solidFill>
                  <a:srgbClr val="08498A"/>
                </a:solidFill>
                <a:latin typeface="Arial"/>
                <a:cs typeface="Arial"/>
              </a:rPr>
              <a:t>členů </a:t>
            </a:r>
            <a:r>
              <a:rPr spc="-15" dirty="0">
                <a:solidFill>
                  <a:srgbClr val="08498A"/>
                </a:solidFill>
                <a:latin typeface="Arial"/>
                <a:cs typeface="Arial"/>
              </a:rPr>
              <a:t>RT </a:t>
            </a:r>
            <a:r>
              <a:rPr spc="15" dirty="0">
                <a:solidFill>
                  <a:srgbClr val="08498A"/>
                </a:solidFill>
                <a:latin typeface="Arial"/>
                <a:cs typeface="Arial"/>
              </a:rPr>
              <a:t>lze  </a:t>
            </a:r>
            <a:r>
              <a:rPr spc="-5" dirty="0">
                <a:solidFill>
                  <a:srgbClr val="08498A"/>
                </a:solidFill>
                <a:latin typeface="Arial"/>
                <a:cs typeface="Arial"/>
              </a:rPr>
              <a:t>sčítat), např. </a:t>
            </a:r>
            <a:r>
              <a:rPr spc="25" dirty="0">
                <a:solidFill>
                  <a:srgbClr val="08498A"/>
                </a:solidFill>
                <a:latin typeface="Arial"/>
                <a:cs typeface="Arial"/>
              </a:rPr>
              <a:t>na </a:t>
            </a:r>
            <a:r>
              <a:rPr spc="-5" dirty="0">
                <a:solidFill>
                  <a:srgbClr val="08498A"/>
                </a:solidFill>
                <a:latin typeface="Arial"/>
                <a:cs typeface="Arial"/>
              </a:rPr>
              <a:t>1,0 </a:t>
            </a:r>
            <a:r>
              <a:rPr spc="-15" dirty="0">
                <a:solidFill>
                  <a:srgbClr val="08498A"/>
                </a:solidFill>
                <a:latin typeface="Arial"/>
                <a:cs typeface="Arial"/>
              </a:rPr>
              <a:t>úvazek </a:t>
            </a:r>
            <a:r>
              <a:rPr dirty="0">
                <a:solidFill>
                  <a:srgbClr val="08498A"/>
                </a:solidFill>
                <a:latin typeface="Arial"/>
                <a:cs typeface="Arial"/>
              </a:rPr>
              <a:t>= </a:t>
            </a:r>
            <a:r>
              <a:rPr spc="-20" dirty="0">
                <a:solidFill>
                  <a:srgbClr val="08498A"/>
                </a:solidFill>
                <a:latin typeface="Arial"/>
                <a:cs typeface="Arial"/>
              </a:rPr>
              <a:t>max.1 </a:t>
            </a:r>
            <a:r>
              <a:rPr spc="-5" dirty="0">
                <a:solidFill>
                  <a:srgbClr val="08498A"/>
                </a:solidFill>
                <a:latin typeface="Arial"/>
                <a:cs typeface="Arial"/>
              </a:rPr>
              <a:t>ks </a:t>
            </a:r>
            <a:r>
              <a:rPr dirty="0">
                <a:solidFill>
                  <a:srgbClr val="08498A"/>
                </a:solidFill>
                <a:latin typeface="Arial"/>
                <a:cs typeface="Arial"/>
              </a:rPr>
              <a:t>zařízení a </a:t>
            </a:r>
            <a:r>
              <a:rPr spc="-15" dirty="0">
                <a:solidFill>
                  <a:srgbClr val="08498A"/>
                </a:solidFill>
                <a:latin typeface="Arial"/>
                <a:cs typeface="Arial"/>
              </a:rPr>
              <a:t>vybavení, </a:t>
            </a:r>
            <a:r>
              <a:rPr spc="10" dirty="0">
                <a:solidFill>
                  <a:srgbClr val="08498A"/>
                </a:solidFill>
                <a:latin typeface="Arial"/>
                <a:cs typeface="Arial"/>
              </a:rPr>
              <a:t>pokud </a:t>
            </a:r>
            <a:r>
              <a:rPr spc="45" dirty="0">
                <a:solidFill>
                  <a:srgbClr val="08498A"/>
                </a:solidFill>
                <a:latin typeface="Arial"/>
                <a:cs typeface="Arial"/>
              </a:rPr>
              <a:t>je  </a:t>
            </a:r>
            <a:r>
              <a:rPr spc="-15" dirty="0">
                <a:solidFill>
                  <a:srgbClr val="08498A"/>
                </a:solidFill>
                <a:latin typeface="Arial"/>
                <a:cs typeface="Arial"/>
              </a:rPr>
              <a:t>úvazek </a:t>
            </a:r>
            <a:r>
              <a:rPr spc="10" dirty="0">
                <a:solidFill>
                  <a:srgbClr val="08498A"/>
                </a:solidFill>
                <a:latin typeface="Arial"/>
                <a:cs typeface="Arial"/>
              </a:rPr>
              <a:t>členů </a:t>
            </a:r>
            <a:r>
              <a:rPr spc="-15" dirty="0">
                <a:solidFill>
                  <a:srgbClr val="08498A"/>
                </a:solidFill>
                <a:latin typeface="Arial"/>
                <a:cs typeface="Arial"/>
              </a:rPr>
              <a:t>RT </a:t>
            </a:r>
            <a:r>
              <a:rPr spc="-10" dirty="0">
                <a:solidFill>
                  <a:srgbClr val="08498A"/>
                </a:solidFill>
                <a:latin typeface="Arial"/>
                <a:cs typeface="Arial"/>
              </a:rPr>
              <a:t>nižší, </a:t>
            </a:r>
            <a:r>
              <a:rPr spc="15" dirty="0">
                <a:solidFill>
                  <a:srgbClr val="08498A"/>
                </a:solidFill>
                <a:latin typeface="Arial"/>
                <a:cs typeface="Arial"/>
              </a:rPr>
              <a:t>lze </a:t>
            </a:r>
            <a:r>
              <a:rPr spc="-10" dirty="0">
                <a:solidFill>
                  <a:srgbClr val="08498A"/>
                </a:solidFill>
                <a:latin typeface="Arial"/>
                <a:cs typeface="Arial"/>
              </a:rPr>
              <a:t>nárokovat </a:t>
            </a:r>
            <a:r>
              <a:rPr spc="10" dirty="0">
                <a:solidFill>
                  <a:srgbClr val="08498A"/>
                </a:solidFill>
                <a:latin typeface="Arial"/>
                <a:cs typeface="Arial"/>
              </a:rPr>
              <a:t>pouze </a:t>
            </a:r>
            <a:r>
              <a:rPr dirty="0">
                <a:solidFill>
                  <a:srgbClr val="08498A"/>
                </a:solidFill>
                <a:latin typeface="Arial"/>
                <a:cs typeface="Arial"/>
              </a:rPr>
              <a:t>poměrnou </a:t>
            </a:r>
            <a:r>
              <a:rPr spc="-5" dirty="0">
                <a:solidFill>
                  <a:srgbClr val="08498A"/>
                </a:solidFill>
                <a:latin typeface="Arial"/>
                <a:cs typeface="Arial"/>
              </a:rPr>
              <a:t>část, </a:t>
            </a:r>
            <a:r>
              <a:rPr spc="10" dirty="0">
                <a:solidFill>
                  <a:srgbClr val="08498A"/>
                </a:solidFill>
                <a:latin typeface="Arial"/>
                <a:cs typeface="Arial"/>
              </a:rPr>
              <a:t>např. </a:t>
            </a:r>
            <a:r>
              <a:rPr spc="-5" dirty="0">
                <a:solidFill>
                  <a:srgbClr val="08498A"/>
                </a:solidFill>
                <a:latin typeface="Arial"/>
                <a:cs typeface="Arial"/>
              </a:rPr>
              <a:t>0,3  </a:t>
            </a:r>
            <a:r>
              <a:rPr spc="-15" dirty="0">
                <a:solidFill>
                  <a:srgbClr val="08498A"/>
                </a:solidFill>
                <a:latin typeface="Arial"/>
                <a:cs typeface="Arial"/>
              </a:rPr>
              <a:t>úvazek </a:t>
            </a:r>
            <a:r>
              <a:rPr dirty="0">
                <a:solidFill>
                  <a:srgbClr val="08498A"/>
                </a:solidFill>
                <a:latin typeface="Arial"/>
                <a:cs typeface="Arial"/>
              </a:rPr>
              <a:t>= </a:t>
            </a:r>
            <a:r>
              <a:rPr spc="-25" dirty="0">
                <a:solidFill>
                  <a:srgbClr val="08498A"/>
                </a:solidFill>
                <a:latin typeface="Arial"/>
                <a:cs typeface="Arial"/>
              </a:rPr>
              <a:t>max. </a:t>
            </a:r>
            <a:r>
              <a:rPr spc="-5" dirty="0">
                <a:solidFill>
                  <a:srgbClr val="08498A"/>
                </a:solidFill>
                <a:latin typeface="Arial"/>
                <a:cs typeface="Arial"/>
              </a:rPr>
              <a:t>0,3 ks </a:t>
            </a:r>
            <a:r>
              <a:rPr spc="-10" dirty="0">
                <a:solidFill>
                  <a:srgbClr val="08498A"/>
                </a:solidFill>
                <a:latin typeface="Arial"/>
                <a:cs typeface="Arial"/>
              </a:rPr>
              <a:t>zařízení </a:t>
            </a:r>
            <a:r>
              <a:rPr dirty="0">
                <a:solidFill>
                  <a:srgbClr val="08498A"/>
                </a:solidFill>
                <a:latin typeface="Arial"/>
                <a:cs typeface="Arial"/>
              </a:rPr>
              <a:t>a</a:t>
            </a:r>
            <a:r>
              <a:rPr spc="265" dirty="0">
                <a:solidFill>
                  <a:srgbClr val="08498A"/>
                </a:solidFill>
                <a:latin typeface="Arial"/>
                <a:cs typeface="Arial"/>
              </a:rPr>
              <a:t> </a:t>
            </a:r>
            <a:r>
              <a:rPr spc="-20" dirty="0">
                <a:solidFill>
                  <a:srgbClr val="08498A"/>
                </a:solidFill>
                <a:latin typeface="Arial"/>
                <a:cs typeface="Arial"/>
              </a:rPr>
              <a:t>vybavení</a:t>
            </a:r>
            <a:endParaRPr dirty="0">
              <a:solidFill>
                <a:prstClr val="black"/>
              </a:solidFill>
              <a:latin typeface="Arial"/>
              <a:cs typeface="Arial"/>
            </a:endParaRPr>
          </a:p>
          <a:p>
            <a:pPr marL="460375" marR="8255" indent="-447675" algn="just">
              <a:lnSpc>
                <a:spcPct val="151300"/>
              </a:lnSpc>
              <a:spcBef>
                <a:spcPts val="860"/>
              </a:spcBef>
              <a:buClr>
                <a:srgbClr val="5FBAF5"/>
              </a:buClr>
              <a:buSzPct val="77777"/>
              <a:buFont typeface="Wingdings"/>
              <a:buChar char=""/>
              <a:tabLst>
                <a:tab pos="461009" algn="l"/>
              </a:tabLst>
            </a:pPr>
            <a:r>
              <a:rPr spc="-10" dirty="0">
                <a:solidFill>
                  <a:srgbClr val="08498A"/>
                </a:solidFill>
                <a:latin typeface="Arial"/>
                <a:cs typeface="Arial"/>
              </a:rPr>
              <a:t>vždy </a:t>
            </a:r>
            <a:r>
              <a:rPr spc="5" dirty="0">
                <a:solidFill>
                  <a:srgbClr val="08498A"/>
                </a:solidFill>
                <a:latin typeface="Arial"/>
                <a:cs typeface="Arial"/>
              </a:rPr>
              <a:t>platí, </a:t>
            </a:r>
            <a:r>
              <a:rPr spc="-5" dirty="0">
                <a:solidFill>
                  <a:srgbClr val="08498A"/>
                </a:solidFill>
                <a:latin typeface="Arial"/>
                <a:cs typeface="Arial"/>
              </a:rPr>
              <a:t>že </a:t>
            </a:r>
            <a:r>
              <a:rPr spc="15" dirty="0">
                <a:solidFill>
                  <a:srgbClr val="08498A"/>
                </a:solidFill>
                <a:latin typeface="Arial"/>
                <a:cs typeface="Arial"/>
              </a:rPr>
              <a:t>lze </a:t>
            </a:r>
            <a:r>
              <a:rPr spc="-10" dirty="0">
                <a:solidFill>
                  <a:srgbClr val="08498A"/>
                </a:solidFill>
                <a:latin typeface="Arial"/>
                <a:cs typeface="Arial"/>
              </a:rPr>
              <a:t>koupit </a:t>
            </a:r>
            <a:r>
              <a:rPr spc="10" dirty="0">
                <a:solidFill>
                  <a:srgbClr val="08498A"/>
                </a:solidFill>
                <a:latin typeface="Arial"/>
                <a:cs typeface="Arial"/>
              </a:rPr>
              <a:t>pouze </a:t>
            </a:r>
            <a:r>
              <a:rPr spc="5" dirty="0">
                <a:solidFill>
                  <a:srgbClr val="08498A"/>
                </a:solidFill>
                <a:latin typeface="Arial"/>
                <a:cs typeface="Arial"/>
              </a:rPr>
              <a:t>jen </a:t>
            </a:r>
            <a:r>
              <a:rPr spc="-10" dirty="0">
                <a:solidFill>
                  <a:srgbClr val="08498A"/>
                </a:solidFill>
                <a:latin typeface="Arial"/>
                <a:cs typeface="Arial"/>
              </a:rPr>
              <a:t>jeden </a:t>
            </a:r>
            <a:r>
              <a:rPr dirty="0">
                <a:solidFill>
                  <a:srgbClr val="08498A"/>
                </a:solidFill>
                <a:latin typeface="Arial"/>
                <a:cs typeface="Arial"/>
              </a:rPr>
              <a:t>druh </a:t>
            </a:r>
            <a:r>
              <a:rPr spc="-5" dirty="0">
                <a:solidFill>
                  <a:srgbClr val="08498A"/>
                </a:solidFill>
                <a:latin typeface="Arial"/>
                <a:cs typeface="Arial"/>
              </a:rPr>
              <a:t>výpočetní techniky (např.  </a:t>
            </a:r>
            <a:r>
              <a:rPr spc="10" dirty="0">
                <a:solidFill>
                  <a:srgbClr val="08498A"/>
                </a:solidFill>
                <a:latin typeface="Arial"/>
                <a:cs typeface="Arial"/>
              </a:rPr>
              <a:t>je-li </a:t>
            </a:r>
            <a:r>
              <a:rPr spc="-10" dirty="0">
                <a:solidFill>
                  <a:srgbClr val="08498A"/>
                </a:solidFill>
                <a:latin typeface="Arial"/>
                <a:cs typeface="Arial"/>
              </a:rPr>
              <a:t>zakoupen </a:t>
            </a:r>
            <a:r>
              <a:rPr dirty="0">
                <a:solidFill>
                  <a:srgbClr val="08498A"/>
                </a:solidFill>
                <a:latin typeface="Arial"/>
                <a:cs typeface="Arial"/>
              </a:rPr>
              <a:t>1 stolní </a:t>
            </a:r>
            <a:r>
              <a:rPr spc="-10" dirty="0">
                <a:solidFill>
                  <a:srgbClr val="08498A"/>
                </a:solidFill>
                <a:latin typeface="Arial"/>
                <a:cs typeface="Arial"/>
              </a:rPr>
              <a:t>počítač, </a:t>
            </a:r>
            <a:r>
              <a:rPr spc="15" dirty="0">
                <a:solidFill>
                  <a:srgbClr val="08498A"/>
                </a:solidFill>
                <a:latin typeface="Arial"/>
                <a:cs typeface="Arial"/>
              </a:rPr>
              <a:t>není </a:t>
            </a:r>
            <a:r>
              <a:rPr spc="5" dirty="0">
                <a:solidFill>
                  <a:srgbClr val="08498A"/>
                </a:solidFill>
                <a:latin typeface="Arial"/>
                <a:cs typeface="Arial"/>
              </a:rPr>
              <a:t>možné </a:t>
            </a:r>
            <a:r>
              <a:rPr spc="15" dirty="0">
                <a:solidFill>
                  <a:srgbClr val="08498A"/>
                </a:solidFill>
                <a:latin typeface="Arial"/>
                <a:cs typeface="Arial"/>
              </a:rPr>
              <a:t>pro </a:t>
            </a:r>
            <a:r>
              <a:rPr dirty="0">
                <a:solidFill>
                  <a:srgbClr val="08498A"/>
                </a:solidFill>
                <a:latin typeface="Arial"/>
                <a:cs typeface="Arial"/>
              </a:rPr>
              <a:t>daného </a:t>
            </a:r>
            <a:r>
              <a:rPr spc="-5" dirty="0">
                <a:solidFill>
                  <a:srgbClr val="08498A"/>
                </a:solidFill>
                <a:latin typeface="Arial"/>
                <a:cs typeface="Arial"/>
              </a:rPr>
              <a:t>člena  realizačního </a:t>
            </a:r>
            <a:r>
              <a:rPr spc="5" dirty="0">
                <a:solidFill>
                  <a:srgbClr val="08498A"/>
                </a:solidFill>
                <a:latin typeface="Arial"/>
                <a:cs typeface="Arial"/>
              </a:rPr>
              <a:t>týmu </a:t>
            </a:r>
            <a:r>
              <a:rPr dirty="0">
                <a:solidFill>
                  <a:srgbClr val="08498A"/>
                </a:solidFill>
                <a:latin typeface="Arial"/>
                <a:cs typeface="Arial"/>
              </a:rPr>
              <a:t>zakoupit </a:t>
            </a:r>
            <a:r>
              <a:rPr spc="5" dirty="0">
                <a:solidFill>
                  <a:srgbClr val="08498A"/>
                </a:solidFill>
                <a:latin typeface="Arial"/>
                <a:cs typeface="Arial"/>
              </a:rPr>
              <a:t>ještě </a:t>
            </a:r>
            <a:r>
              <a:rPr spc="-5" dirty="0">
                <a:solidFill>
                  <a:srgbClr val="08498A"/>
                </a:solidFill>
                <a:latin typeface="Arial"/>
                <a:cs typeface="Arial"/>
              </a:rPr>
              <a:t>notebook</a:t>
            </a:r>
            <a:r>
              <a:rPr spc="-150" dirty="0">
                <a:solidFill>
                  <a:srgbClr val="08498A"/>
                </a:solidFill>
                <a:latin typeface="Arial"/>
                <a:cs typeface="Arial"/>
              </a:rPr>
              <a:t> </a:t>
            </a:r>
            <a:r>
              <a:rPr spc="5" dirty="0">
                <a:solidFill>
                  <a:srgbClr val="08498A"/>
                </a:solidFill>
                <a:latin typeface="Arial"/>
                <a:cs typeface="Arial"/>
              </a:rPr>
              <a:t>apod.)</a:t>
            </a:r>
            <a:endParaRPr dirty="0">
              <a:solidFill>
                <a:prstClr val="black"/>
              </a:solidFill>
              <a:latin typeface="Arial"/>
              <a:cs typeface="Arial"/>
            </a:endParaRPr>
          </a:p>
          <a:p>
            <a:pPr marL="460375" marR="11430" indent="-447675" algn="just">
              <a:lnSpc>
                <a:spcPct val="149500"/>
              </a:lnSpc>
              <a:spcBef>
                <a:spcPts val="900"/>
              </a:spcBef>
              <a:buClr>
                <a:srgbClr val="5FBAF5"/>
              </a:buClr>
              <a:buSzPct val="77777"/>
              <a:buFont typeface="Wingdings"/>
              <a:buChar char=""/>
              <a:tabLst>
                <a:tab pos="461009" algn="l"/>
              </a:tabLst>
            </a:pPr>
            <a:r>
              <a:rPr spc="-20" dirty="0">
                <a:solidFill>
                  <a:srgbClr val="08498A"/>
                </a:solidFill>
                <a:latin typeface="Arial"/>
                <a:cs typeface="Arial"/>
              </a:rPr>
              <a:t>nově </a:t>
            </a:r>
            <a:r>
              <a:rPr spc="20" dirty="0">
                <a:solidFill>
                  <a:srgbClr val="08498A"/>
                </a:solidFill>
                <a:latin typeface="Arial"/>
                <a:cs typeface="Arial"/>
              </a:rPr>
              <a:t>je </a:t>
            </a:r>
            <a:r>
              <a:rPr spc="25" dirty="0">
                <a:solidFill>
                  <a:srgbClr val="08498A"/>
                </a:solidFill>
                <a:latin typeface="Arial"/>
                <a:cs typeface="Arial"/>
              </a:rPr>
              <a:t>do </a:t>
            </a:r>
            <a:r>
              <a:rPr dirty="0">
                <a:solidFill>
                  <a:srgbClr val="08498A"/>
                </a:solidFill>
                <a:latin typeface="Arial"/>
                <a:cs typeface="Arial"/>
              </a:rPr>
              <a:t>této </a:t>
            </a:r>
            <a:r>
              <a:rPr spc="-10" dirty="0">
                <a:solidFill>
                  <a:srgbClr val="08498A"/>
                </a:solidFill>
                <a:latin typeface="Arial"/>
                <a:cs typeface="Arial"/>
              </a:rPr>
              <a:t>kapitoly </a:t>
            </a:r>
            <a:r>
              <a:rPr spc="-15" dirty="0">
                <a:solidFill>
                  <a:srgbClr val="08498A"/>
                </a:solidFill>
                <a:latin typeface="Arial"/>
                <a:cs typeface="Arial"/>
              </a:rPr>
              <a:t>zařazen </a:t>
            </a:r>
            <a:r>
              <a:rPr spc="-5" dirty="0">
                <a:solidFill>
                  <a:srgbClr val="08498A"/>
                </a:solidFill>
                <a:latin typeface="Arial"/>
                <a:cs typeface="Arial"/>
              </a:rPr>
              <a:t>nábytek (rozdíl </a:t>
            </a:r>
            <a:r>
              <a:rPr spc="-15" dirty="0">
                <a:solidFill>
                  <a:srgbClr val="08498A"/>
                </a:solidFill>
                <a:latin typeface="Arial"/>
                <a:cs typeface="Arial"/>
              </a:rPr>
              <a:t>oproti </a:t>
            </a:r>
            <a:r>
              <a:rPr spc="-25" dirty="0">
                <a:solidFill>
                  <a:srgbClr val="08498A"/>
                </a:solidFill>
                <a:latin typeface="Arial"/>
                <a:cs typeface="Arial"/>
              </a:rPr>
              <a:t>OP </a:t>
            </a:r>
            <a:r>
              <a:rPr spc="-15" dirty="0">
                <a:solidFill>
                  <a:srgbClr val="08498A"/>
                </a:solidFill>
                <a:latin typeface="Arial"/>
                <a:cs typeface="Arial"/>
              </a:rPr>
              <a:t>LZZ, kde  </a:t>
            </a:r>
            <a:r>
              <a:rPr spc="15" dirty="0">
                <a:solidFill>
                  <a:srgbClr val="08498A"/>
                </a:solidFill>
                <a:latin typeface="Arial"/>
                <a:cs typeface="Arial"/>
              </a:rPr>
              <a:t>byl </a:t>
            </a:r>
            <a:r>
              <a:rPr spc="5" dirty="0">
                <a:solidFill>
                  <a:srgbClr val="08498A"/>
                </a:solidFill>
                <a:latin typeface="Arial"/>
                <a:cs typeface="Arial"/>
              </a:rPr>
              <a:t>nábytek </a:t>
            </a:r>
            <a:r>
              <a:rPr spc="-5" dirty="0">
                <a:solidFill>
                  <a:srgbClr val="08498A"/>
                </a:solidFill>
                <a:latin typeface="Arial"/>
                <a:cs typeface="Arial"/>
              </a:rPr>
              <a:t>zařazený </a:t>
            </a:r>
            <a:r>
              <a:rPr dirty="0">
                <a:solidFill>
                  <a:srgbClr val="08498A"/>
                </a:solidFill>
                <a:latin typeface="Arial"/>
                <a:cs typeface="Arial"/>
              </a:rPr>
              <a:t>v kapitole </a:t>
            </a:r>
            <a:r>
              <a:rPr spc="-25" dirty="0">
                <a:solidFill>
                  <a:srgbClr val="08498A"/>
                </a:solidFill>
                <a:latin typeface="Arial"/>
                <a:cs typeface="Arial"/>
              </a:rPr>
              <a:t>křížové</a:t>
            </a:r>
            <a:r>
              <a:rPr spc="-15" dirty="0">
                <a:solidFill>
                  <a:srgbClr val="08498A"/>
                </a:solidFill>
                <a:latin typeface="Arial"/>
                <a:cs typeface="Arial"/>
              </a:rPr>
              <a:t> </a:t>
            </a:r>
            <a:r>
              <a:rPr spc="-10" dirty="0">
                <a:solidFill>
                  <a:srgbClr val="08498A"/>
                </a:solidFill>
                <a:latin typeface="Arial"/>
                <a:cs typeface="Arial"/>
              </a:rPr>
              <a:t>financování).</a:t>
            </a:r>
            <a:endParaRPr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37</a:t>
            </a:fld>
            <a:endParaRPr lang="cs-CZ" dirty="0"/>
          </a:p>
        </p:txBody>
      </p:sp>
    </p:spTree>
    <p:extLst>
      <p:ext uri="{BB962C8B-B14F-4D97-AF65-F5344CB8AC3E}">
        <p14:creationId xmlns:p14="http://schemas.microsoft.com/office/powerpoint/2010/main" val="3096816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469582" y="573023"/>
            <a:ext cx="8203565" cy="429259"/>
          </a:xfrm>
          <a:prstGeom prst="rect">
            <a:avLst/>
          </a:prstGeom>
        </p:spPr>
        <p:txBody>
          <a:bodyPr vert="horz" wrap="square" lIns="0" tIns="0" rIns="0" bIns="0" rtlCol="0">
            <a:spAutoFit/>
          </a:bodyPr>
          <a:lstStyle/>
          <a:p>
            <a:pPr marL="12700">
              <a:lnSpc>
                <a:spcPct val="100000"/>
              </a:lnSpc>
            </a:pPr>
            <a:r>
              <a:rPr sz="2750" spc="15" dirty="0"/>
              <a:t>ZAŘÍZENÍ </a:t>
            </a:r>
            <a:r>
              <a:rPr sz="2750" spc="20" dirty="0"/>
              <a:t>A </a:t>
            </a:r>
            <a:r>
              <a:rPr sz="2750" spc="15" dirty="0"/>
              <a:t>VYBAVENÍ, </a:t>
            </a:r>
            <a:r>
              <a:rPr sz="2750" spc="25" dirty="0"/>
              <a:t>VČ. </a:t>
            </a:r>
            <a:r>
              <a:rPr sz="2750" spc="30" dirty="0"/>
              <a:t>NÁJMU </a:t>
            </a:r>
            <a:r>
              <a:rPr sz="2750" spc="20" dirty="0"/>
              <a:t>A </a:t>
            </a:r>
            <a:r>
              <a:rPr sz="2750" spc="10" dirty="0"/>
              <a:t>ODPISŮ</a:t>
            </a:r>
            <a:r>
              <a:rPr sz="2750" spc="235" dirty="0"/>
              <a:t> </a:t>
            </a:r>
            <a:r>
              <a:rPr sz="2750" spc="15" dirty="0"/>
              <a:t>3</a:t>
            </a:r>
            <a:endParaRPr sz="2750"/>
          </a:p>
        </p:txBody>
      </p:sp>
      <p:sp>
        <p:nvSpPr>
          <p:cNvPr id="7" name="object 7"/>
          <p:cNvSpPr txBox="1"/>
          <p:nvPr/>
        </p:nvSpPr>
        <p:spPr>
          <a:xfrm>
            <a:off x="527367" y="1437259"/>
            <a:ext cx="8110855" cy="4984115"/>
          </a:xfrm>
          <a:prstGeom prst="rect">
            <a:avLst/>
          </a:prstGeom>
        </p:spPr>
        <p:txBody>
          <a:bodyPr vert="horz" wrap="square" lIns="0" tIns="0" rIns="0" bIns="0" rtlCol="0">
            <a:spAutoFit/>
          </a:bodyPr>
          <a:lstStyle/>
          <a:p>
            <a:pPr marL="441959" indent="-429259">
              <a:buClr>
                <a:srgbClr val="5FBAF5"/>
              </a:buClr>
              <a:buFont typeface="Wingdings"/>
              <a:buChar char=""/>
              <a:tabLst>
                <a:tab pos="441325" algn="l"/>
                <a:tab pos="441959" algn="l"/>
              </a:tabLst>
            </a:pPr>
            <a:r>
              <a:rPr sz="2000" spc="15" dirty="0">
                <a:solidFill>
                  <a:srgbClr val="08498A"/>
                </a:solidFill>
                <a:latin typeface="Arial"/>
                <a:cs typeface="Arial"/>
              </a:rPr>
              <a:t>V </a:t>
            </a:r>
            <a:r>
              <a:rPr sz="2000" spc="10" dirty="0">
                <a:solidFill>
                  <a:srgbClr val="08498A"/>
                </a:solidFill>
                <a:latin typeface="Arial"/>
                <a:cs typeface="Arial"/>
              </a:rPr>
              <a:t>rámci </a:t>
            </a:r>
            <a:r>
              <a:rPr sz="2000" spc="15" dirty="0">
                <a:solidFill>
                  <a:srgbClr val="08498A"/>
                </a:solidFill>
                <a:latin typeface="Arial"/>
                <a:cs typeface="Arial"/>
              </a:rPr>
              <a:t>kapitoly </a:t>
            </a:r>
            <a:r>
              <a:rPr sz="2000" spc="-15" dirty="0">
                <a:solidFill>
                  <a:srgbClr val="08498A"/>
                </a:solidFill>
                <a:latin typeface="Arial"/>
                <a:cs typeface="Arial"/>
              </a:rPr>
              <a:t>zařízení </a:t>
            </a:r>
            <a:r>
              <a:rPr sz="2000" spc="15" dirty="0">
                <a:solidFill>
                  <a:srgbClr val="08498A"/>
                </a:solidFill>
                <a:latin typeface="Arial"/>
                <a:cs typeface="Arial"/>
              </a:rPr>
              <a:t>a </a:t>
            </a:r>
            <a:r>
              <a:rPr sz="2000" spc="5" dirty="0">
                <a:solidFill>
                  <a:srgbClr val="08498A"/>
                </a:solidFill>
                <a:latin typeface="Arial"/>
                <a:cs typeface="Arial"/>
              </a:rPr>
              <a:t>vybavení </a:t>
            </a:r>
            <a:r>
              <a:rPr sz="2000" spc="-5" dirty="0">
                <a:solidFill>
                  <a:srgbClr val="08498A"/>
                </a:solidFill>
                <a:latin typeface="Arial"/>
                <a:cs typeface="Arial"/>
              </a:rPr>
              <a:t>lze </a:t>
            </a:r>
            <a:r>
              <a:rPr sz="2000" spc="20" dirty="0">
                <a:solidFill>
                  <a:srgbClr val="08498A"/>
                </a:solidFill>
                <a:latin typeface="Arial"/>
                <a:cs typeface="Arial"/>
              </a:rPr>
              <a:t>ještě</a:t>
            </a:r>
            <a:r>
              <a:rPr sz="2000" spc="-405" dirty="0">
                <a:solidFill>
                  <a:srgbClr val="08498A"/>
                </a:solidFill>
                <a:latin typeface="Arial"/>
                <a:cs typeface="Arial"/>
              </a:rPr>
              <a:t> </a:t>
            </a:r>
            <a:r>
              <a:rPr sz="2000" spc="15" dirty="0">
                <a:solidFill>
                  <a:srgbClr val="08498A"/>
                </a:solidFill>
                <a:latin typeface="Arial"/>
                <a:cs typeface="Arial"/>
              </a:rPr>
              <a:t>hradit:</a:t>
            </a:r>
            <a:endParaRPr sz="2000" dirty="0">
              <a:solidFill>
                <a:prstClr val="black"/>
              </a:solidFill>
              <a:latin typeface="Arial"/>
              <a:cs typeface="Arial"/>
            </a:endParaRPr>
          </a:p>
          <a:p>
            <a:pPr marL="908685" lvl="1" indent="-447675">
              <a:spcBef>
                <a:spcPts val="1105"/>
              </a:spcBef>
              <a:buClr>
                <a:srgbClr val="5FBAF5"/>
              </a:buClr>
              <a:buSzPct val="77777"/>
              <a:buFont typeface="Wingdings"/>
              <a:buChar char=""/>
              <a:tabLst>
                <a:tab pos="908685" algn="l"/>
                <a:tab pos="909319" algn="l"/>
              </a:tabLst>
            </a:pPr>
            <a:r>
              <a:rPr spc="10" dirty="0">
                <a:solidFill>
                  <a:srgbClr val="08498A"/>
                </a:solidFill>
                <a:latin typeface="Arial"/>
                <a:cs typeface="Arial"/>
              </a:rPr>
              <a:t>nájem/splátky </a:t>
            </a:r>
            <a:r>
              <a:rPr spc="25" dirty="0">
                <a:solidFill>
                  <a:srgbClr val="08498A"/>
                </a:solidFill>
                <a:latin typeface="Arial"/>
                <a:cs typeface="Arial"/>
              </a:rPr>
              <a:t>na </a:t>
            </a:r>
            <a:r>
              <a:rPr spc="-10" dirty="0">
                <a:solidFill>
                  <a:srgbClr val="08498A"/>
                </a:solidFill>
                <a:latin typeface="Arial"/>
                <a:cs typeface="Arial"/>
              </a:rPr>
              <a:t>operativní </a:t>
            </a:r>
            <a:r>
              <a:rPr dirty="0">
                <a:solidFill>
                  <a:srgbClr val="08498A"/>
                </a:solidFill>
                <a:latin typeface="Arial"/>
                <a:cs typeface="Arial"/>
              </a:rPr>
              <a:t>leasing </a:t>
            </a:r>
            <a:r>
              <a:rPr spc="-15" dirty="0">
                <a:solidFill>
                  <a:srgbClr val="08498A"/>
                </a:solidFill>
                <a:latin typeface="Arial"/>
                <a:cs typeface="Arial"/>
              </a:rPr>
              <a:t>zařízení,</a:t>
            </a:r>
            <a:r>
              <a:rPr spc="-130" dirty="0">
                <a:solidFill>
                  <a:srgbClr val="08498A"/>
                </a:solidFill>
                <a:latin typeface="Arial"/>
                <a:cs typeface="Arial"/>
              </a:rPr>
              <a:t> </a:t>
            </a:r>
            <a:r>
              <a:rPr spc="-20" dirty="0">
                <a:solidFill>
                  <a:srgbClr val="08498A"/>
                </a:solidFill>
                <a:latin typeface="Arial"/>
                <a:cs typeface="Arial"/>
              </a:rPr>
              <a:t>vybavení</a:t>
            </a:r>
            <a:endParaRPr dirty="0">
              <a:solidFill>
                <a:prstClr val="black"/>
              </a:solidFill>
              <a:latin typeface="Arial"/>
              <a:cs typeface="Arial"/>
            </a:endParaRPr>
          </a:p>
          <a:p>
            <a:pPr marL="908685" lvl="1" indent="-447675">
              <a:spcBef>
                <a:spcPts val="915"/>
              </a:spcBef>
              <a:buClr>
                <a:srgbClr val="5FBAF5"/>
              </a:buClr>
              <a:buSzPct val="77777"/>
              <a:buFont typeface="Wingdings"/>
              <a:buChar char=""/>
              <a:tabLst>
                <a:tab pos="908685" algn="l"/>
                <a:tab pos="909319" algn="l"/>
              </a:tabLst>
            </a:pPr>
            <a:r>
              <a:rPr spc="10" dirty="0">
                <a:solidFill>
                  <a:srgbClr val="08498A"/>
                </a:solidFill>
                <a:latin typeface="Arial"/>
                <a:cs typeface="Arial"/>
              </a:rPr>
              <a:t>splátky finančního</a:t>
            </a:r>
            <a:r>
              <a:rPr spc="-254" dirty="0">
                <a:solidFill>
                  <a:srgbClr val="08498A"/>
                </a:solidFill>
                <a:latin typeface="Arial"/>
                <a:cs typeface="Arial"/>
              </a:rPr>
              <a:t> </a:t>
            </a:r>
            <a:r>
              <a:rPr spc="5" dirty="0">
                <a:solidFill>
                  <a:srgbClr val="08498A"/>
                </a:solidFill>
                <a:latin typeface="Arial"/>
                <a:cs typeface="Arial"/>
              </a:rPr>
              <a:t>leasingu</a:t>
            </a:r>
            <a:endParaRPr dirty="0">
              <a:solidFill>
                <a:prstClr val="black"/>
              </a:solidFill>
              <a:latin typeface="Arial"/>
              <a:cs typeface="Arial"/>
            </a:endParaRPr>
          </a:p>
          <a:p>
            <a:pPr marL="908685" marR="7620" lvl="1" indent="-447675" algn="just">
              <a:lnSpc>
                <a:spcPct val="102200"/>
              </a:lnSpc>
              <a:spcBef>
                <a:spcPts val="869"/>
              </a:spcBef>
              <a:buClr>
                <a:srgbClr val="5FBAF5"/>
              </a:buClr>
              <a:buSzPct val="77777"/>
              <a:buFont typeface="Wingdings"/>
              <a:buChar char=""/>
              <a:tabLst>
                <a:tab pos="909319" algn="l"/>
              </a:tabLst>
            </a:pPr>
            <a:r>
              <a:rPr spc="5" dirty="0">
                <a:solidFill>
                  <a:srgbClr val="08498A"/>
                </a:solidFill>
                <a:latin typeface="Arial"/>
                <a:cs typeface="Arial"/>
              </a:rPr>
              <a:t>odpisy </a:t>
            </a:r>
            <a:r>
              <a:rPr spc="-10" dirty="0">
                <a:solidFill>
                  <a:srgbClr val="08498A"/>
                </a:solidFill>
                <a:latin typeface="Arial"/>
                <a:cs typeface="Arial"/>
              </a:rPr>
              <a:t>zařízení </a:t>
            </a:r>
            <a:r>
              <a:rPr dirty="0">
                <a:solidFill>
                  <a:srgbClr val="08498A"/>
                </a:solidFill>
                <a:latin typeface="Arial"/>
                <a:cs typeface="Arial"/>
              </a:rPr>
              <a:t>a </a:t>
            </a:r>
            <a:r>
              <a:rPr spc="-10" dirty="0">
                <a:solidFill>
                  <a:srgbClr val="08498A"/>
                </a:solidFill>
                <a:latin typeface="Arial"/>
                <a:cs typeface="Arial"/>
              </a:rPr>
              <a:t>vybavení </a:t>
            </a:r>
            <a:r>
              <a:rPr spc="-5" dirty="0">
                <a:solidFill>
                  <a:srgbClr val="08498A"/>
                </a:solidFill>
                <a:latin typeface="Arial"/>
                <a:cs typeface="Arial"/>
              </a:rPr>
              <a:t>které </a:t>
            </a:r>
            <a:r>
              <a:rPr spc="-15" dirty="0">
                <a:solidFill>
                  <a:srgbClr val="08498A"/>
                </a:solidFill>
                <a:latin typeface="Arial"/>
                <a:cs typeface="Arial"/>
              </a:rPr>
              <a:t>využívá </a:t>
            </a:r>
            <a:r>
              <a:rPr spc="-10" dirty="0">
                <a:solidFill>
                  <a:srgbClr val="08498A"/>
                </a:solidFill>
                <a:latin typeface="Arial"/>
                <a:cs typeface="Arial"/>
              </a:rPr>
              <a:t>cílová </a:t>
            </a:r>
            <a:r>
              <a:rPr spc="15" dirty="0">
                <a:solidFill>
                  <a:srgbClr val="08498A"/>
                </a:solidFill>
                <a:latin typeface="Arial"/>
                <a:cs typeface="Arial"/>
              </a:rPr>
              <a:t>skupina </a:t>
            </a:r>
            <a:r>
              <a:rPr dirty="0">
                <a:solidFill>
                  <a:srgbClr val="08498A"/>
                </a:solidFill>
                <a:latin typeface="Arial"/>
                <a:cs typeface="Arial"/>
              </a:rPr>
              <a:t>- </a:t>
            </a:r>
            <a:r>
              <a:rPr spc="-20" dirty="0">
                <a:solidFill>
                  <a:srgbClr val="08498A"/>
                </a:solidFill>
                <a:latin typeface="Arial"/>
                <a:cs typeface="Arial"/>
              </a:rPr>
              <a:t>daňový  </a:t>
            </a:r>
            <a:r>
              <a:rPr spc="5" dirty="0">
                <a:solidFill>
                  <a:srgbClr val="08498A"/>
                </a:solidFill>
                <a:latin typeface="Arial"/>
                <a:cs typeface="Arial"/>
              </a:rPr>
              <a:t>odpis, </a:t>
            </a:r>
            <a:r>
              <a:rPr spc="-10" dirty="0">
                <a:solidFill>
                  <a:srgbClr val="08498A"/>
                </a:solidFill>
                <a:latin typeface="Arial"/>
                <a:cs typeface="Arial"/>
              </a:rPr>
              <a:t>maximálně </a:t>
            </a:r>
            <a:r>
              <a:rPr spc="25" dirty="0">
                <a:solidFill>
                  <a:srgbClr val="08498A"/>
                </a:solidFill>
                <a:latin typeface="Arial"/>
                <a:cs typeface="Arial"/>
              </a:rPr>
              <a:t>do </a:t>
            </a:r>
            <a:r>
              <a:rPr spc="-20" dirty="0">
                <a:solidFill>
                  <a:srgbClr val="08498A"/>
                </a:solidFill>
                <a:latin typeface="Arial"/>
                <a:cs typeface="Arial"/>
              </a:rPr>
              <a:t>výše </a:t>
            </a:r>
            <a:r>
              <a:rPr spc="5" dirty="0">
                <a:solidFill>
                  <a:srgbClr val="08498A"/>
                </a:solidFill>
                <a:latin typeface="Arial"/>
                <a:cs typeface="Arial"/>
              </a:rPr>
              <a:t>poměrné </a:t>
            </a:r>
            <a:r>
              <a:rPr spc="-5" dirty="0">
                <a:solidFill>
                  <a:srgbClr val="08498A"/>
                </a:solidFill>
                <a:latin typeface="Arial"/>
                <a:cs typeface="Arial"/>
              </a:rPr>
              <a:t>části ročních </a:t>
            </a:r>
            <a:r>
              <a:rPr spc="5" dirty="0">
                <a:solidFill>
                  <a:srgbClr val="08498A"/>
                </a:solidFill>
                <a:latin typeface="Arial"/>
                <a:cs typeface="Arial"/>
              </a:rPr>
              <a:t>odpisů </a:t>
            </a:r>
            <a:r>
              <a:rPr spc="-15" dirty="0">
                <a:solidFill>
                  <a:srgbClr val="08498A"/>
                </a:solidFill>
                <a:latin typeface="Arial"/>
                <a:cs typeface="Arial"/>
              </a:rPr>
              <a:t>stanovené </a:t>
            </a:r>
            <a:r>
              <a:rPr dirty="0">
                <a:solidFill>
                  <a:srgbClr val="08498A"/>
                </a:solidFill>
                <a:latin typeface="Arial"/>
                <a:cs typeface="Arial"/>
              </a:rPr>
              <a:t>s  </a:t>
            </a:r>
            <a:r>
              <a:rPr spc="5" dirty="0">
                <a:solidFill>
                  <a:srgbClr val="08498A"/>
                </a:solidFill>
                <a:latin typeface="Arial"/>
                <a:cs typeface="Arial"/>
              </a:rPr>
              <a:t>přesností </a:t>
            </a:r>
            <a:r>
              <a:rPr spc="25" dirty="0">
                <a:solidFill>
                  <a:srgbClr val="08498A"/>
                </a:solidFill>
                <a:latin typeface="Arial"/>
                <a:cs typeface="Arial"/>
              </a:rPr>
              <a:t>na </a:t>
            </a:r>
            <a:r>
              <a:rPr spc="-15" dirty="0">
                <a:solidFill>
                  <a:srgbClr val="08498A"/>
                </a:solidFill>
                <a:latin typeface="Arial"/>
                <a:cs typeface="Arial"/>
              </a:rPr>
              <a:t>měsíce </a:t>
            </a:r>
            <a:r>
              <a:rPr spc="-5" dirty="0">
                <a:solidFill>
                  <a:srgbClr val="08498A"/>
                </a:solidFill>
                <a:latin typeface="Arial"/>
                <a:cs typeface="Arial"/>
              </a:rPr>
              <a:t>či </a:t>
            </a:r>
            <a:r>
              <a:rPr spc="30" dirty="0">
                <a:solidFill>
                  <a:srgbClr val="08498A"/>
                </a:solidFill>
                <a:latin typeface="Arial"/>
                <a:cs typeface="Arial"/>
              </a:rPr>
              <a:t>dny </a:t>
            </a:r>
            <a:r>
              <a:rPr spc="-5" dirty="0">
                <a:solidFill>
                  <a:srgbClr val="08498A"/>
                </a:solidFill>
                <a:latin typeface="Arial"/>
                <a:cs typeface="Arial"/>
              </a:rPr>
              <a:t>připadající </a:t>
            </a:r>
            <a:r>
              <a:rPr spc="25" dirty="0">
                <a:solidFill>
                  <a:srgbClr val="08498A"/>
                </a:solidFill>
                <a:latin typeface="Arial"/>
                <a:cs typeface="Arial"/>
              </a:rPr>
              <a:t>na </a:t>
            </a:r>
            <a:r>
              <a:rPr spc="-5" dirty="0">
                <a:solidFill>
                  <a:srgbClr val="08498A"/>
                </a:solidFill>
                <a:latin typeface="Arial"/>
                <a:cs typeface="Arial"/>
              </a:rPr>
              <a:t>dobu </a:t>
            </a:r>
            <a:r>
              <a:rPr spc="-10" dirty="0">
                <a:solidFill>
                  <a:srgbClr val="08498A"/>
                </a:solidFill>
                <a:latin typeface="Arial"/>
                <a:cs typeface="Arial"/>
              </a:rPr>
              <a:t>realizace </a:t>
            </a:r>
            <a:r>
              <a:rPr dirty="0">
                <a:solidFill>
                  <a:srgbClr val="08498A"/>
                </a:solidFill>
                <a:latin typeface="Arial"/>
                <a:cs typeface="Arial"/>
              </a:rPr>
              <a:t>projektu.  Pokud </a:t>
            </a:r>
            <a:r>
              <a:rPr spc="-5" dirty="0">
                <a:solidFill>
                  <a:srgbClr val="08498A"/>
                </a:solidFill>
                <a:latin typeface="Arial"/>
                <a:cs typeface="Arial"/>
              </a:rPr>
              <a:t>se majetek </a:t>
            </a:r>
            <a:r>
              <a:rPr spc="-15" dirty="0">
                <a:solidFill>
                  <a:srgbClr val="08498A"/>
                </a:solidFill>
                <a:latin typeface="Arial"/>
                <a:cs typeface="Arial"/>
              </a:rPr>
              <a:t>využívá </a:t>
            </a:r>
            <a:r>
              <a:rPr spc="15" dirty="0">
                <a:solidFill>
                  <a:srgbClr val="08498A"/>
                </a:solidFill>
                <a:latin typeface="Arial"/>
                <a:cs typeface="Arial"/>
              </a:rPr>
              <a:t>pro </a:t>
            </a:r>
            <a:r>
              <a:rPr spc="-10" dirty="0">
                <a:solidFill>
                  <a:srgbClr val="08498A"/>
                </a:solidFill>
                <a:latin typeface="Arial"/>
                <a:cs typeface="Arial"/>
              </a:rPr>
              <a:t>realizaci </a:t>
            </a:r>
            <a:r>
              <a:rPr spc="5" dirty="0">
                <a:solidFill>
                  <a:srgbClr val="08498A"/>
                </a:solidFill>
                <a:latin typeface="Arial"/>
                <a:cs typeface="Arial"/>
              </a:rPr>
              <a:t>projektu </a:t>
            </a:r>
            <a:r>
              <a:rPr spc="-5" dirty="0">
                <a:solidFill>
                  <a:srgbClr val="08498A"/>
                </a:solidFill>
                <a:latin typeface="Arial"/>
                <a:cs typeface="Arial"/>
              </a:rPr>
              <a:t>pouze </a:t>
            </a:r>
            <a:r>
              <a:rPr dirty="0">
                <a:solidFill>
                  <a:srgbClr val="08498A"/>
                </a:solidFill>
                <a:latin typeface="Arial"/>
                <a:cs typeface="Arial"/>
              </a:rPr>
              <a:t>z </a:t>
            </a:r>
            <a:r>
              <a:rPr spc="-10" dirty="0">
                <a:solidFill>
                  <a:srgbClr val="08498A"/>
                </a:solidFill>
                <a:latin typeface="Arial"/>
                <a:cs typeface="Arial"/>
              </a:rPr>
              <a:t>části,  </a:t>
            </a:r>
            <a:r>
              <a:rPr dirty="0">
                <a:solidFill>
                  <a:srgbClr val="08498A"/>
                </a:solidFill>
                <a:latin typeface="Arial"/>
                <a:cs typeface="Arial"/>
              </a:rPr>
              <a:t>uvedené </a:t>
            </a:r>
            <a:r>
              <a:rPr spc="-10" dirty="0">
                <a:solidFill>
                  <a:srgbClr val="08498A"/>
                </a:solidFill>
                <a:latin typeface="Arial"/>
                <a:cs typeface="Arial"/>
              </a:rPr>
              <a:t>odpisy </a:t>
            </a:r>
            <a:r>
              <a:rPr spc="-5" dirty="0">
                <a:solidFill>
                  <a:srgbClr val="08498A"/>
                </a:solidFill>
                <a:latin typeface="Arial"/>
                <a:cs typeface="Arial"/>
              </a:rPr>
              <a:t>se </a:t>
            </a:r>
            <a:r>
              <a:rPr spc="-20" dirty="0">
                <a:solidFill>
                  <a:srgbClr val="08498A"/>
                </a:solidFill>
                <a:latin typeface="Arial"/>
                <a:cs typeface="Arial"/>
              </a:rPr>
              <a:t>zahrnou </a:t>
            </a:r>
            <a:r>
              <a:rPr spc="25" dirty="0">
                <a:solidFill>
                  <a:srgbClr val="08498A"/>
                </a:solidFill>
                <a:latin typeface="Arial"/>
                <a:cs typeface="Arial"/>
              </a:rPr>
              <a:t>do </a:t>
            </a:r>
            <a:r>
              <a:rPr spc="-5" dirty="0">
                <a:solidFill>
                  <a:srgbClr val="08498A"/>
                </a:solidFill>
                <a:latin typeface="Arial"/>
                <a:cs typeface="Arial"/>
              </a:rPr>
              <a:t>způsobilých </a:t>
            </a:r>
            <a:r>
              <a:rPr spc="-15" dirty="0">
                <a:solidFill>
                  <a:srgbClr val="08498A"/>
                </a:solidFill>
                <a:latin typeface="Arial"/>
                <a:cs typeface="Arial"/>
              </a:rPr>
              <a:t>výdajů </a:t>
            </a:r>
            <a:r>
              <a:rPr spc="10" dirty="0">
                <a:solidFill>
                  <a:srgbClr val="08498A"/>
                </a:solidFill>
                <a:latin typeface="Arial"/>
                <a:cs typeface="Arial"/>
              </a:rPr>
              <a:t>pouze </a:t>
            </a:r>
            <a:r>
              <a:rPr dirty="0">
                <a:solidFill>
                  <a:srgbClr val="08498A"/>
                </a:solidFill>
                <a:latin typeface="Arial"/>
                <a:cs typeface="Arial"/>
              </a:rPr>
              <a:t>v </a:t>
            </a:r>
            <a:r>
              <a:rPr spc="-10" dirty="0">
                <a:solidFill>
                  <a:srgbClr val="08498A"/>
                </a:solidFill>
                <a:latin typeface="Arial"/>
                <a:cs typeface="Arial"/>
              </a:rPr>
              <a:t>alikvotní  </a:t>
            </a:r>
            <a:r>
              <a:rPr spc="-5" dirty="0">
                <a:solidFill>
                  <a:srgbClr val="08498A"/>
                </a:solidFill>
                <a:latin typeface="Arial"/>
                <a:cs typeface="Arial"/>
              </a:rPr>
              <a:t>části</a:t>
            </a:r>
            <a:endParaRPr dirty="0">
              <a:solidFill>
                <a:prstClr val="black"/>
              </a:solidFill>
              <a:latin typeface="Arial"/>
              <a:cs typeface="Arial"/>
            </a:endParaRPr>
          </a:p>
          <a:p>
            <a:pPr marL="908685" marR="17145" lvl="1" indent="-447675" algn="just">
              <a:lnSpc>
                <a:spcPct val="104299"/>
              </a:lnSpc>
              <a:spcBef>
                <a:spcPts val="825"/>
              </a:spcBef>
              <a:buClr>
                <a:srgbClr val="5FBAF5"/>
              </a:buClr>
              <a:buSzPct val="77777"/>
              <a:buFont typeface="Wingdings"/>
              <a:buChar char=""/>
              <a:tabLst>
                <a:tab pos="909319" algn="l"/>
              </a:tabLst>
            </a:pPr>
            <a:r>
              <a:rPr spc="-5" dirty="0">
                <a:solidFill>
                  <a:srgbClr val="08498A"/>
                </a:solidFill>
                <a:latin typeface="Arial"/>
                <a:cs typeface="Arial"/>
              </a:rPr>
              <a:t>pokud </a:t>
            </a:r>
            <a:r>
              <a:rPr dirty="0">
                <a:solidFill>
                  <a:srgbClr val="08498A"/>
                </a:solidFill>
                <a:latin typeface="Arial"/>
                <a:cs typeface="Arial"/>
              </a:rPr>
              <a:t>jakýkoliv </a:t>
            </a:r>
            <a:r>
              <a:rPr spc="10" dirty="0">
                <a:solidFill>
                  <a:srgbClr val="08498A"/>
                </a:solidFill>
                <a:latin typeface="Arial"/>
                <a:cs typeface="Arial"/>
              </a:rPr>
              <a:t>nákup </a:t>
            </a:r>
            <a:r>
              <a:rPr spc="-10" dirty="0">
                <a:solidFill>
                  <a:srgbClr val="08498A"/>
                </a:solidFill>
                <a:latin typeface="Arial"/>
                <a:cs typeface="Arial"/>
              </a:rPr>
              <a:t>zařízení </a:t>
            </a:r>
            <a:r>
              <a:rPr dirty="0">
                <a:solidFill>
                  <a:srgbClr val="08498A"/>
                </a:solidFill>
                <a:latin typeface="Arial"/>
                <a:cs typeface="Arial"/>
              </a:rPr>
              <a:t>a </a:t>
            </a:r>
            <a:r>
              <a:rPr spc="-10" dirty="0">
                <a:solidFill>
                  <a:srgbClr val="08498A"/>
                </a:solidFill>
                <a:latin typeface="Arial"/>
                <a:cs typeface="Arial"/>
              </a:rPr>
              <a:t>vybavení </a:t>
            </a:r>
            <a:r>
              <a:rPr spc="10" dirty="0">
                <a:solidFill>
                  <a:srgbClr val="08498A"/>
                </a:solidFill>
                <a:latin typeface="Arial"/>
                <a:cs typeface="Arial"/>
              </a:rPr>
              <a:t>atd. </a:t>
            </a:r>
            <a:r>
              <a:rPr dirty="0">
                <a:solidFill>
                  <a:srgbClr val="08498A"/>
                </a:solidFill>
                <a:latin typeface="Arial"/>
                <a:cs typeface="Arial"/>
              </a:rPr>
              <a:t>v </a:t>
            </a:r>
            <a:r>
              <a:rPr spc="10" dirty="0">
                <a:solidFill>
                  <a:srgbClr val="08498A"/>
                </a:solidFill>
                <a:latin typeface="Arial"/>
                <a:cs typeface="Arial"/>
              </a:rPr>
              <a:t>rámci </a:t>
            </a:r>
            <a:r>
              <a:rPr dirty="0">
                <a:solidFill>
                  <a:srgbClr val="08498A"/>
                </a:solidFill>
                <a:latin typeface="Arial"/>
                <a:cs typeface="Arial"/>
              </a:rPr>
              <a:t>kapitoly </a:t>
            </a:r>
            <a:r>
              <a:rPr spc="-5" dirty="0">
                <a:solidFill>
                  <a:srgbClr val="08498A"/>
                </a:solidFill>
                <a:latin typeface="Arial"/>
                <a:cs typeface="Arial"/>
              </a:rPr>
              <a:t>1.1.3  </a:t>
            </a:r>
            <a:r>
              <a:rPr spc="5" dirty="0">
                <a:solidFill>
                  <a:srgbClr val="08498A"/>
                </a:solidFill>
                <a:latin typeface="Arial"/>
                <a:cs typeface="Arial"/>
              </a:rPr>
              <a:t>patří  </a:t>
            </a:r>
            <a:r>
              <a:rPr spc="25" dirty="0">
                <a:solidFill>
                  <a:srgbClr val="08498A"/>
                </a:solidFill>
                <a:latin typeface="Arial"/>
                <a:cs typeface="Arial"/>
              </a:rPr>
              <a:t>na  </a:t>
            </a:r>
            <a:r>
              <a:rPr spc="5" dirty="0">
                <a:solidFill>
                  <a:srgbClr val="08498A"/>
                </a:solidFill>
                <a:latin typeface="Arial"/>
                <a:cs typeface="Arial"/>
              </a:rPr>
              <a:t>základě  </a:t>
            </a:r>
            <a:r>
              <a:rPr spc="-15" dirty="0">
                <a:solidFill>
                  <a:srgbClr val="08498A"/>
                </a:solidFill>
                <a:latin typeface="Arial"/>
                <a:cs typeface="Arial"/>
              </a:rPr>
              <a:t>vymezení  </a:t>
            </a:r>
            <a:r>
              <a:rPr dirty="0">
                <a:solidFill>
                  <a:srgbClr val="08498A"/>
                </a:solidFill>
                <a:latin typeface="Arial"/>
                <a:cs typeface="Arial"/>
              </a:rPr>
              <a:t>nepřímých  nákladů  uvedeného  v  </a:t>
            </a:r>
            <a:r>
              <a:rPr spc="305" dirty="0">
                <a:solidFill>
                  <a:srgbClr val="08498A"/>
                </a:solidFill>
                <a:latin typeface="Arial"/>
                <a:cs typeface="Arial"/>
              </a:rPr>
              <a:t> </a:t>
            </a:r>
            <a:r>
              <a:rPr dirty="0">
                <a:solidFill>
                  <a:srgbClr val="08498A"/>
                </a:solidFill>
                <a:latin typeface="Arial"/>
                <a:cs typeface="Arial"/>
              </a:rPr>
              <a:t>kap.</a:t>
            </a:r>
            <a:endParaRPr dirty="0">
              <a:solidFill>
                <a:prstClr val="black"/>
              </a:solidFill>
              <a:latin typeface="Arial"/>
              <a:cs typeface="Arial"/>
            </a:endParaRPr>
          </a:p>
          <a:p>
            <a:pPr marL="908685" marR="13970" algn="just">
              <a:lnSpc>
                <a:spcPts val="2180"/>
              </a:lnSpc>
              <a:spcBef>
                <a:spcPts val="70"/>
              </a:spcBef>
            </a:pPr>
            <a:r>
              <a:rPr spc="-10" dirty="0">
                <a:solidFill>
                  <a:srgbClr val="08498A"/>
                </a:solidFill>
                <a:latin typeface="Arial"/>
                <a:cs typeface="Arial"/>
              </a:rPr>
              <a:t>6.4.16 </a:t>
            </a:r>
            <a:r>
              <a:rPr spc="-5" dirty="0">
                <a:solidFill>
                  <a:srgbClr val="08498A"/>
                </a:solidFill>
                <a:latin typeface="Arial"/>
                <a:cs typeface="Arial"/>
              </a:rPr>
              <a:t>mezi </a:t>
            </a:r>
            <a:r>
              <a:rPr dirty="0">
                <a:solidFill>
                  <a:srgbClr val="08498A"/>
                </a:solidFill>
                <a:latin typeface="Arial"/>
                <a:cs typeface="Arial"/>
              </a:rPr>
              <a:t>nepřímé </a:t>
            </a:r>
            <a:r>
              <a:rPr spc="-10" dirty="0">
                <a:solidFill>
                  <a:srgbClr val="08498A"/>
                </a:solidFill>
                <a:latin typeface="Arial"/>
                <a:cs typeface="Arial"/>
              </a:rPr>
              <a:t>náklady, </a:t>
            </a:r>
            <a:r>
              <a:rPr spc="5" dirty="0">
                <a:solidFill>
                  <a:srgbClr val="08498A"/>
                </a:solidFill>
                <a:latin typeface="Arial"/>
                <a:cs typeface="Arial"/>
              </a:rPr>
              <a:t>pak </a:t>
            </a:r>
            <a:r>
              <a:rPr spc="10" dirty="0">
                <a:solidFill>
                  <a:srgbClr val="08498A"/>
                </a:solidFill>
                <a:latin typeface="Arial"/>
                <a:cs typeface="Arial"/>
              </a:rPr>
              <a:t>tyto </a:t>
            </a:r>
            <a:r>
              <a:rPr spc="-5" dirty="0">
                <a:solidFill>
                  <a:srgbClr val="08498A"/>
                </a:solidFill>
                <a:latin typeface="Arial"/>
                <a:cs typeface="Arial"/>
              </a:rPr>
              <a:t>výdaje </a:t>
            </a:r>
            <a:r>
              <a:rPr spc="10" dirty="0">
                <a:solidFill>
                  <a:srgbClr val="08498A"/>
                </a:solidFill>
                <a:latin typeface="Arial"/>
                <a:cs typeface="Arial"/>
              </a:rPr>
              <a:t>nelze </a:t>
            </a:r>
            <a:r>
              <a:rPr spc="-10" dirty="0">
                <a:solidFill>
                  <a:srgbClr val="08498A"/>
                </a:solidFill>
                <a:latin typeface="Arial"/>
                <a:cs typeface="Arial"/>
              </a:rPr>
              <a:t>zařadit </a:t>
            </a:r>
            <a:r>
              <a:rPr spc="-5" dirty="0">
                <a:solidFill>
                  <a:srgbClr val="08498A"/>
                </a:solidFill>
                <a:latin typeface="Arial"/>
                <a:cs typeface="Arial"/>
              </a:rPr>
              <a:t>mezi přímé  </a:t>
            </a:r>
            <a:r>
              <a:rPr spc="5" dirty="0">
                <a:solidFill>
                  <a:srgbClr val="08498A"/>
                </a:solidFill>
                <a:latin typeface="Arial"/>
                <a:cs typeface="Arial"/>
              </a:rPr>
              <a:t>způsobilé   </a:t>
            </a:r>
            <a:r>
              <a:rPr spc="-5" dirty="0">
                <a:solidFill>
                  <a:srgbClr val="08498A"/>
                </a:solidFill>
                <a:latin typeface="Arial"/>
                <a:cs typeface="Arial"/>
              </a:rPr>
              <a:t>výdaje   </a:t>
            </a:r>
            <a:r>
              <a:rPr spc="-20" dirty="0">
                <a:solidFill>
                  <a:srgbClr val="08498A"/>
                </a:solidFill>
                <a:latin typeface="Arial"/>
                <a:cs typeface="Arial"/>
              </a:rPr>
              <a:t>(např.   </a:t>
            </a:r>
            <a:r>
              <a:rPr spc="-5" dirty="0">
                <a:solidFill>
                  <a:srgbClr val="08498A"/>
                </a:solidFill>
                <a:latin typeface="Arial"/>
                <a:cs typeface="Arial"/>
              </a:rPr>
              <a:t>nákup   papírů,   psacích   </a:t>
            </a:r>
            <a:r>
              <a:rPr spc="5" dirty="0">
                <a:solidFill>
                  <a:srgbClr val="08498A"/>
                </a:solidFill>
                <a:latin typeface="Arial"/>
                <a:cs typeface="Arial"/>
              </a:rPr>
              <a:t>potřeb, </a:t>
            </a:r>
            <a:r>
              <a:rPr spc="355" dirty="0">
                <a:solidFill>
                  <a:srgbClr val="08498A"/>
                </a:solidFill>
                <a:latin typeface="Arial"/>
                <a:cs typeface="Arial"/>
              </a:rPr>
              <a:t> </a:t>
            </a:r>
            <a:r>
              <a:rPr spc="-10" dirty="0">
                <a:solidFill>
                  <a:srgbClr val="08498A"/>
                </a:solidFill>
                <a:latin typeface="Arial"/>
                <a:cs typeface="Arial"/>
              </a:rPr>
              <a:t>čisticích</a:t>
            </a:r>
            <a:endParaRPr dirty="0">
              <a:solidFill>
                <a:prstClr val="black"/>
              </a:solidFill>
              <a:latin typeface="Arial"/>
              <a:cs typeface="Arial"/>
            </a:endParaRPr>
          </a:p>
          <a:p>
            <a:pPr marL="908685" marR="5080" algn="just">
              <a:lnSpc>
                <a:spcPct val="100800"/>
              </a:lnSpc>
            </a:pPr>
            <a:r>
              <a:rPr dirty="0">
                <a:solidFill>
                  <a:srgbClr val="08498A"/>
                </a:solidFill>
                <a:latin typeface="Arial"/>
                <a:cs typeface="Arial"/>
              </a:rPr>
              <a:t>prostředků, </a:t>
            </a:r>
            <a:r>
              <a:rPr spc="-30" dirty="0">
                <a:solidFill>
                  <a:srgbClr val="08498A"/>
                </a:solidFill>
                <a:latin typeface="Arial"/>
                <a:cs typeface="Arial"/>
              </a:rPr>
              <a:t>odpisy, </a:t>
            </a:r>
            <a:r>
              <a:rPr spc="5" dirty="0">
                <a:solidFill>
                  <a:srgbClr val="08498A"/>
                </a:solidFill>
                <a:latin typeface="Arial"/>
                <a:cs typeface="Arial"/>
              </a:rPr>
              <a:t>nájem </a:t>
            </a:r>
            <a:r>
              <a:rPr spc="-5" dirty="0">
                <a:solidFill>
                  <a:srgbClr val="08498A"/>
                </a:solidFill>
                <a:latin typeface="Arial"/>
                <a:cs typeface="Arial"/>
              </a:rPr>
              <a:t>či </a:t>
            </a:r>
            <a:r>
              <a:rPr spc="-20" dirty="0">
                <a:solidFill>
                  <a:srgbClr val="08498A"/>
                </a:solidFill>
                <a:latin typeface="Arial"/>
                <a:cs typeface="Arial"/>
              </a:rPr>
              <a:t>operativní </a:t>
            </a:r>
            <a:r>
              <a:rPr dirty="0">
                <a:solidFill>
                  <a:srgbClr val="08498A"/>
                </a:solidFill>
                <a:latin typeface="Arial"/>
                <a:cs typeface="Arial"/>
              </a:rPr>
              <a:t>leasing </a:t>
            </a:r>
            <a:r>
              <a:rPr spc="-10" dirty="0">
                <a:solidFill>
                  <a:srgbClr val="08498A"/>
                </a:solidFill>
                <a:latin typeface="Arial"/>
                <a:cs typeface="Arial"/>
              </a:rPr>
              <a:t>zařízení </a:t>
            </a:r>
            <a:r>
              <a:rPr dirty="0">
                <a:solidFill>
                  <a:srgbClr val="08498A"/>
                </a:solidFill>
                <a:latin typeface="Arial"/>
                <a:cs typeface="Arial"/>
              </a:rPr>
              <a:t>sloužící k  administraci projektu, </a:t>
            </a:r>
            <a:r>
              <a:rPr spc="-10" dirty="0">
                <a:solidFill>
                  <a:srgbClr val="08498A"/>
                </a:solidFill>
                <a:latin typeface="Arial"/>
                <a:cs typeface="Arial"/>
              </a:rPr>
              <a:t>zařízení </a:t>
            </a:r>
            <a:r>
              <a:rPr dirty="0">
                <a:solidFill>
                  <a:srgbClr val="08498A"/>
                </a:solidFill>
                <a:latin typeface="Arial"/>
                <a:cs typeface="Arial"/>
              </a:rPr>
              <a:t>a </a:t>
            </a:r>
            <a:r>
              <a:rPr spc="-10" dirty="0">
                <a:solidFill>
                  <a:srgbClr val="08498A"/>
                </a:solidFill>
                <a:latin typeface="Arial"/>
                <a:cs typeface="Arial"/>
              </a:rPr>
              <a:t>vybavení </a:t>
            </a:r>
            <a:r>
              <a:rPr spc="15" dirty="0">
                <a:solidFill>
                  <a:srgbClr val="08498A"/>
                </a:solidFill>
                <a:latin typeface="Arial"/>
                <a:cs typeface="Arial"/>
              </a:rPr>
              <a:t>pro </a:t>
            </a:r>
            <a:r>
              <a:rPr spc="-10" dirty="0">
                <a:solidFill>
                  <a:srgbClr val="08498A"/>
                </a:solidFill>
                <a:latin typeface="Arial"/>
                <a:cs typeface="Arial"/>
              </a:rPr>
              <a:t>pracovní pozice, </a:t>
            </a:r>
            <a:r>
              <a:rPr spc="10" dirty="0">
                <a:solidFill>
                  <a:srgbClr val="08498A"/>
                </a:solidFill>
                <a:latin typeface="Arial"/>
                <a:cs typeface="Arial"/>
              </a:rPr>
              <a:t>jejichž  </a:t>
            </a:r>
            <a:r>
              <a:rPr spc="5" dirty="0">
                <a:solidFill>
                  <a:srgbClr val="08498A"/>
                </a:solidFill>
                <a:latin typeface="Arial"/>
                <a:cs typeface="Arial"/>
              </a:rPr>
              <a:t>osobní </a:t>
            </a:r>
            <a:r>
              <a:rPr spc="10" dirty="0">
                <a:solidFill>
                  <a:srgbClr val="08498A"/>
                </a:solidFill>
                <a:latin typeface="Arial"/>
                <a:cs typeface="Arial"/>
              </a:rPr>
              <a:t>náklady </a:t>
            </a:r>
            <a:r>
              <a:rPr dirty="0">
                <a:solidFill>
                  <a:srgbClr val="08498A"/>
                </a:solidFill>
                <a:latin typeface="Arial"/>
                <a:cs typeface="Arial"/>
              </a:rPr>
              <a:t>jsou </a:t>
            </a:r>
            <a:r>
              <a:rPr spc="5" dirty="0">
                <a:solidFill>
                  <a:srgbClr val="08498A"/>
                </a:solidFill>
                <a:latin typeface="Arial"/>
                <a:cs typeface="Arial"/>
              </a:rPr>
              <a:t>hrazeny </a:t>
            </a:r>
            <a:r>
              <a:rPr dirty="0">
                <a:solidFill>
                  <a:srgbClr val="08498A"/>
                </a:solidFill>
                <a:latin typeface="Arial"/>
                <a:cs typeface="Arial"/>
              </a:rPr>
              <a:t>z</a:t>
            </a:r>
            <a:r>
              <a:rPr spc="-350" dirty="0">
                <a:solidFill>
                  <a:srgbClr val="08498A"/>
                </a:solidFill>
                <a:latin typeface="Arial"/>
                <a:cs typeface="Arial"/>
              </a:rPr>
              <a:t> </a:t>
            </a:r>
            <a:r>
              <a:rPr spc="-25" dirty="0">
                <a:solidFill>
                  <a:srgbClr val="08498A"/>
                </a:solidFill>
                <a:latin typeface="Arial"/>
                <a:cs typeface="Arial"/>
              </a:rPr>
              <a:t>NN)</a:t>
            </a:r>
            <a:endParaRPr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38</a:t>
            </a:fld>
            <a:endParaRPr lang="cs-CZ" dirty="0"/>
          </a:p>
        </p:txBody>
      </p:sp>
    </p:spTree>
    <p:extLst>
      <p:ext uri="{BB962C8B-B14F-4D97-AF65-F5344CB8AC3E}">
        <p14:creationId xmlns:p14="http://schemas.microsoft.com/office/powerpoint/2010/main" val="1830053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63220" rIns="0" bIns="0" rtlCol="0">
            <a:spAutoFit/>
          </a:bodyPr>
          <a:lstStyle/>
          <a:p>
            <a:pPr marL="1862455">
              <a:lnSpc>
                <a:spcPct val="100000"/>
              </a:lnSpc>
            </a:pPr>
            <a:r>
              <a:rPr spc="5" dirty="0"/>
              <a:t>NÁKUP </a:t>
            </a:r>
            <a:r>
              <a:rPr spc="-5" dirty="0"/>
              <a:t>SLUŽEB</a:t>
            </a:r>
            <a:r>
              <a:rPr spc="-135" dirty="0"/>
              <a:t> </a:t>
            </a:r>
            <a:r>
              <a:rPr dirty="0"/>
              <a:t>1</a:t>
            </a:r>
          </a:p>
        </p:txBody>
      </p:sp>
      <p:sp>
        <p:nvSpPr>
          <p:cNvPr id="7" name="object 7"/>
          <p:cNvSpPr txBox="1"/>
          <p:nvPr/>
        </p:nvSpPr>
        <p:spPr>
          <a:xfrm>
            <a:off x="527367" y="1591056"/>
            <a:ext cx="8107045" cy="1113155"/>
          </a:xfrm>
          <a:prstGeom prst="rect">
            <a:avLst/>
          </a:prstGeom>
        </p:spPr>
        <p:txBody>
          <a:bodyPr vert="horz" wrap="square" lIns="0" tIns="0" rIns="0" bIns="0" rtlCol="0">
            <a:spAutoFit/>
          </a:bodyPr>
          <a:lstStyle/>
          <a:p>
            <a:pPr marL="441959" marR="5080" indent="-429259" algn="just">
              <a:lnSpc>
                <a:spcPct val="120500"/>
              </a:lnSpc>
              <a:buClr>
                <a:srgbClr val="5FBAF5"/>
              </a:buClr>
              <a:buFont typeface="Wingdings"/>
              <a:buChar char=""/>
              <a:tabLst>
                <a:tab pos="441959" algn="l"/>
              </a:tabLst>
            </a:pPr>
            <a:r>
              <a:rPr sz="2000" spc="20" dirty="0">
                <a:solidFill>
                  <a:srgbClr val="08498A"/>
                </a:solidFill>
                <a:latin typeface="Arial"/>
                <a:cs typeface="Arial"/>
              </a:rPr>
              <a:t>Dodání </a:t>
            </a:r>
            <a:r>
              <a:rPr sz="2000" spc="-5" dirty="0">
                <a:solidFill>
                  <a:srgbClr val="08498A"/>
                </a:solidFill>
                <a:latin typeface="Arial"/>
                <a:cs typeface="Arial"/>
              </a:rPr>
              <a:t>služby </a:t>
            </a:r>
            <a:r>
              <a:rPr sz="2000" spc="-10" dirty="0">
                <a:solidFill>
                  <a:srgbClr val="08498A"/>
                </a:solidFill>
                <a:latin typeface="Arial"/>
                <a:cs typeface="Arial"/>
              </a:rPr>
              <a:t>musí </a:t>
            </a:r>
            <a:r>
              <a:rPr sz="2000" spc="20" dirty="0">
                <a:solidFill>
                  <a:srgbClr val="08498A"/>
                </a:solidFill>
                <a:latin typeface="Arial"/>
                <a:cs typeface="Arial"/>
              </a:rPr>
              <a:t>být </a:t>
            </a:r>
            <a:r>
              <a:rPr sz="2000" spc="-5" dirty="0">
                <a:solidFill>
                  <a:srgbClr val="08498A"/>
                </a:solidFill>
                <a:latin typeface="Arial"/>
                <a:cs typeface="Arial"/>
              </a:rPr>
              <a:t>nezbytné </a:t>
            </a:r>
            <a:r>
              <a:rPr sz="2000" spc="10" dirty="0">
                <a:solidFill>
                  <a:srgbClr val="08498A"/>
                </a:solidFill>
                <a:latin typeface="Arial"/>
                <a:cs typeface="Arial"/>
              </a:rPr>
              <a:t>k </a:t>
            </a:r>
            <a:r>
              <a:rPr sz="2000" dirty="0">
                <a:solidFill>
                  <a:srgbClr val="08498A"/>
                </a:solidFill>
                <a:latin typeface="Arial"/>
                <a:cs typeface="Arial"/>
              </a:rPr>
              <a:t>realizaci projektu </a:t>
            </a:r>
            <a:r>
              <a:rPr sz="2000" spc="15" dirty="0">
                <a:solidFill>
                  <a:srgbClr val="08498A"/>
                </a:solidFill>
                <a:latin typeface="Arial"/>
                <a:cs typeface="Arial"/>
              </a:rPr>
              <a:t>a </a:t>
            </a:r>
            <a:r>
              <a:rPr sz="2000" spc="-10" dirty="0">
                <a:solidFill>
                  <a:srgbClr val="08498A"/>
                </a:solidFill>
                <a:latin typeface="Arial"/>
                <a:cs typeface="Arial"/>
              </a:rPr>
              <a:t>musí  </a:t>
            </a:r>
            <a:r>
              <a:rPr sz="2000" dirty="0">
                <a:solidFill>
                  <a:srgbClr val="08498A"/>
                </a:solidFill>
                <a:latin typeface="Arial"/>
                <a:cs typeface="Arial"/>
              </a:rPr>
              <a:t>vytvářet </a:t>
            </a:r>
            <a:r>
              <a:rPr sz="2000" spc="-10" dirty="0">
                <a:solidFill>
                  <a:srgbClr val="08498A"/>
                </a:solidFill>
                <a:latin typeface="Arial"/>
                <a:cs typeface="Arial"/>
              </a:rPr>
              <a:t>novou </a:t>
            </a:r>
            <a:r>
              <a:rPr sz="2000" spc="-5" dirty="0">
                <a:solidFill>
                  <a:srgbClr val="08498A"/>
                </a:solidFill>
                <a:latin typeface="Arial"/>
                <a:cs typeface="Arial"/>
              </a:rPr>
              <a:t>hodnotu. Předmětem nákupu </a:t>
            </a:r>
            <a:r>
              <a:rPr sz="2000" spc="5" dirty="0">
                <a:solidFill>
                  <a:srgbClr val="08498A"/>
                </a:solidFill>
                <a:latin typeface="Arial"/>
                <a:cs typeface="Arial"/>
              </a:rPr>
              <a:t>mohou </a:t>
            </a:r>
            <a:r>
              <a:rPr sz="2000" spc="-5" dirty="0">
                <a:solidFill>
                  <a:srgbClr val="08498A"/>
                </a:solidFill>
                <a:latin typeface="Arial"/>
                <a:cs typeface="Arial"/>
              </a:rPr>
              <a:t>být </a:t>
            </a:r>
            <a:r>
              <a:rPr sz="2000" dirty="0">
                <a:solidFill>
                  <a:srgbClr val="08498A"/>
                </a:solidFill>
                <a:latin typeface="Arial"/>
                <a:cs typeface="Arial"/>
              </a:rPr>
              <a:t>zejména  </a:t>
            </a:r>
            <a:r>
              <a:rPr sz="2000" spc="5" dirty="0">
                <a:solidFill>
                  <a:srgbClr val="08498A"/>
                </a:solidFill>
                <a:latin typeface="Arial"/>
                <a:cs typeface="Arial"/>
              </a:rPr>
              <a:t>následující</a:t>
            </a:r>
            <a:r>
              <a:rPr sz="2000" spc="-145" dirty="0">
                <a:solidFill>
                  <a:srgbClr val="08498A"/>
                </a:solidFill>
                <a:latin typeface="Arial"/>
                <a:cs typeface="Arial"/>
              </a:rPr>
              <a:t> </a:t>
            </a:r>
            <a:r>
              <a:rPr sz="2000" spc="15" dirty="0">
                <a:solidFill>
                  <a:srgbClr val="08498A"/>
                </a:solidFill>
                <a:latin typeface="Arial"/>
                <a:cs typeface="Arial"/>
              </a:rPr>
              <a:t>služby:</a:t>
            </a:r>
            <a:endParaRPr sz="2000">
              <a:solidFill>
                <a:prstClr val="black"/>
              </a:solidFill>
              <a:latin typeface="Arial"/>
              <a:cs typeface="Arial"/>
            </a:endParaRPr>
          </a:p>
        </p:txBody>
      </p:sp>
      <p:sp>
        <p:nvSpPr>
          <p:cNvPr id="8" name="object 8"/>
          <p:cNvSpPr txBox="1"/>
          <p:nvPr/>
        </p:nvSpPr>
        <p:spPr>
          <a:xfrm>
            <a:off x="975677" y="2893440"/>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9" name="object 9"/>
          <p:cNvSpPr txBox="1"/>
          <p:nvPr/>
        </p:nvSpPr>
        <p:spPr>
          <a:xfrm>
            <a:off x="975677" y="3284473"/>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0" name="object 10"/>
          <p:cNvSpPr txBox="1"/>
          <p:nvPr/>
        </p:nvSpPr>
        <p:spPr>
          <a:xfrm>
            <a:off x="975677" y="3675633"/>
            <a:ext cx="186690"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1" name="object 11"/>
          <p:cNvSpPr txBox="1"/>
          <p:nvPr/>
        </p:nvSpPr>
        <p:spPr>
          <a:xfrm>
            <a:off x="975677" y="4343400"/>
            <a:ext cx="186690"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13" name="object 13"/>
          <p:cNvSpPr txBox="1">
            <a:spLocks noGrp="1"/>
          </p:cNvSpPr>
          <p:nvPr>
            <p:ph type="body" idx="1"/>
          </p:nvPr>
        </p:nvSpPr>
        <p:spPr>
          <a:xfrm>
            <a:off x="511810" y="1670303"/>
            <a:ext cx="8120379" cy="2925673"/>
          </a:xfrm>
          <a:prstGeom prst="rect">
            <a:avLst/>
          </a:prstGeom>
        </p:spPr>
        <p:txBody>
          <a:bodyPr vert="horz" wrap="square" lIns="0" tIns="1055751" rIns="0" bIns="0" rtlCol="0">
            <a:spAutoFit/>
          </a:bodyPr>
          <a:lstStyle/>
          <a:p>
            <a:pPr marL="1019810" marR="5191760">
              <a:lnSpc>
                <a:spcPct val="142500"/>
              </a:lnSpc>
            </a:pPr>
            <a:r>
              <a:rPr dirty="0"/>
              <a:t>lektorské</a:t>
            </a:r>
            <a:r>
              <a:rPr spc="-70" dirty="0"/>
              <a:t> </a:t>
            </a:r>
            <a:r>
              <a:rPr spc="20" dirty="0"/>
              <a:t>služby  </a:t>
            </a:r>
            <a:r>
              <a:rPr spc="5" dirty="0"/>
              <a:t>školení </a:t>
            </a:r>
            <a:r>
              <a:rPr dirty="0"/>
              <a:t>a</a:t>
            </a:r>
            <a:r>
              <a:rPr spc="-130" dirty="0"/>
              <a:t> </a:t>
            </a:r>
            <a:r>
              <a:rPr spc="10" dirty="0"/>
              <a:t>kurzy</a:t>
            </a:r>
          </a:p>
          <a:p>
            <a:pPr marL="1019810" marR="123825">
              <a:lnSpc>
                <a:spcPct val="100800"/>
              </a:lnSpc>
              <a:spcBef>
                <a:spcPts val="900"/>
              </a:spcBef>
            </a:pPr>
            <a:r>
              <a:rPr spc="-20" dirty="0"/>
              <a:t>vytvoření </a:t>
            </a:r>
            <a:r>
              <a:rPr spc="-10" dirty="0"/>
              <a:t>nových </a:t>
            </a:r>
            <a:r>
              <a:rPr spc="5" dirty="0"/>
              <a:t>publikací, </a:t>
            </a:r>
            <a:r>
              <a:rPr spc="-10" dirty="0"/>
              <a:t>školicích </a:t>
            </a:r>
            <a:r>
              <a:rPr spc="-5" dirty="0"/>
              <a:t>materiálů </a:t>
            </a:r>
            <a:r>
              <a:rPr spc="15" dirty="0"/>
              <a:t>nebo manuálů, </a:t>
            </a:r>
            <a:r>
              <a:rPr spc="-20" dirty="0"/>
              <a:t>CD,  </a:t>
            </a:r>
            <a:r>
              <a:rPr spc="-35" dirty="0"/>
              <a:t>DVD </a:t>
            </a:r>
            <a:r>
              <a:rPr spc="5" dirty="0"/>
              <a:t>atd. </a:t>
            </a:r>
            <a:r>
              <a:rPr spc="10" dirty="0"/>
              <a:t>(pozn. </a:t>
            </a:r>
            <a:r>
              <a:rPr spc="15" dirty="0"/>
              <a:t>nejedná </a:t>
            </a:r>
            <a:r>
              <a:rPr dirty="0"/>
              <a:t>se o </a:t>
            </a:r>
            <a:r>
              <a:rPr spc="10" dirty="0"/>
              <a:t>nákup </a:t>
            </a:r>
            <a:r>
              <a:rPr dirty="0"/>
              <a:t>původních</a:t>
            </a:r>
            <a:r>
              <a:rPr spc="-305" dirty="0"/>
              <a:t> </a:t>
            </a:r>
            <a:r>
              <a:rPr spc="15" dirty="0"/>
              <a:t>děl)</a:t>
            </a:r>
          </a:p>
          <a:p>
            <a:pPr marL="1019810">
              <a:lnSpc>
                <a:spcPct val="100000"/>
              </a:lnSpc>
              <a:spcBef>
                <a:spcPts val="920"/>
              </a:spcBef>
            </a:pPr>
            <a:r>
              <a:rPr lang="cs-CZ" spc="-5" dirty="0" smtClean="0"/>
              <a:t>zprostředkování</a:t>
            </a:r>
            <a:r>
              <a:rPr spc="-5" dirty="0" smtClean="0"/>
              <a:t> </a:t>
            </a:r>
            <a:r>
              <a:rPr dirty="0"/>
              <a:t>zaměstnání </a:t>
            </a:r>
            <a:r>
              <a:rPr spc="5" dirty="0"/>
              <a:t>agenturou</a:t>
            </a:r>
            <a:r>
              <a:rPr spc="-105" dirty="0"/>
              <a:t> </a:t>
            </a:r>
            <a:r>
              <a:rPr dirty="0"/>
              <a:t>práce</a:t>
            </a:r>
          </a:p>
        </p:txBody>
      </p:sp>
      <p:sp>
        <p:nvSpPr>
          <p:cNvPr id="15" name="Zástupný symbol pro číslo snímku 14"/>
          <p:cNvSpPr>
            <a:spLocks noGrp="1"/>
          </p:cNvSpPr>
          <p:nvPr>
            <p:ph type="sldNum" sz="quarter" idx="7"/>
          </p:nvPr>
        </p:nvSpPr>
        <p:spPr/>
        <p:txBody>
          <a:bodyPr/>
          <a:lstStyle/>
          <a:p>
            <a:pPr marL="101600">
              <a:lnSpc>
                <a:spcPts val="1160"/>
              </a:lnSpc>
            </a:pPr>
            <a:fld id="{81D60167-4931-47E6-BA6A-407CBD079E47}" type="slidenum">
              <a:rPr lang="cs-CZ" spc="-5" smtClean="0"/>
              <a:pPr marL="101600">
                <a:lnSpc>
                  <a:spcPts val="1160"/>
                </a:lnSpc>
              </a:pPr>
              <a:t>39</a:t>
            </a:fld>
            <a:endParaRPr lang="cs-CZ" spc="-5" dirty="0"/>
          </a:p>
        </p:txBody>
      </p:sp>
    </p:spTree>
    <p:extLst>
      <p:ext uri="{BB962C8B-B14F-4D97-AF65-F5344CB8AC3E}">
        <p14:creationId xmlns:p14="http://schemas.microsoft.com/office/powerpoint/2010/main" val="941871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PŘEDSTAVENÍ VÝZEV</a:t>
            </a:r>
            <a:endParaRPr lang="cs-CZ" dirty="0"/>
          </a:p>
        </p:txBody>
      </p:sp>
      <p:sp>
        <p:nvSpPr>
          <p:cNvPr id="3" name="Zástupný symbol pro obsah 2"/>
          <p:cNvSpPr>
            <a:spLocks noGrp="1"/>
          </p:cNvSpPr>
          <p:nvPr>
            <p:ph idx="1"/>
          </p:nvPr>
        </p:nvSpPr>
        <p:spPr>
          <a:xfrm>
            <a:off x="540000" y="1484784"/>
            <a:ext cx="8064000" cy="4635216"/>
          </a:xfrm>
        </p:spPr>
        <p:txBody>
          <a:bodyPr/>
          <a:lstStyle/>
          <a:p>
            <a:pPr marL="298450" marR="5080" indent="-285750">
              <a:lnSpc>
                <a:spcPct val="100800"/>
              </a:lnSpc>
              <a:buClr>
                <a:srgbClr val="5FBAF5"/>
              </a:buClr>
              <a:buSzPct val="77777"/>
              <a:buFont typeface="Wingdings"/>
              <a:buChar char=""/>
              <a:tabLst>
                <a:tab pos="298450" algn="l"/>
                <a:tab pos="299085" algn="l"/>
              </a:tabLst>
            </a:pPr>
            <a:r>
              <a:rPr lang="cs-CZ" sz="1800" dirty="0">
                <a:solidFill>
                  <a:srgbClr val="08498A"/>
                </a:solidFill>
                <a:cs typeface="Arial"/>
              </a:rPr>
              <a:t>Otázky a </a:t>
            </a:r>
            <a:r>
              <a:rPr lang="cs-CZ" sz="1800" spc="-5" dirty="0">
                <a:solidFill>
                  <a:srgbClr val="08498A"/>
                </a:solidFill>
                <a:cs typeface="Arial"/>
              </a:rPr>
              <a:t>odpovědi </a:t>
            </a:r>
            <a:r>
              <a:rPr lang="cs-CZ" sz="1800" dirty="0">
                <a:solidFill>
                  <a:srgbClr val="08498A"/>
                </a:solidFill>
                <a:cs typeface="Arial"/>
              </a:rPr>
              <a:t>k </a:t>
            </a:r>
            <a:r>
              <a:rPr lang="cs-CZ" sz="1800" spc="-10" dirty="0">
                <a:solidFill>
                  <a:srgbClr val="08498A"/>
                </a:solidFill>
                <a:cs typeface="Arial"/>
              </a:rPr>
              <a:t>výzvě/prezentace </a:t>
            </a:r>
            <a:r>
              <a:rPr lang="cs-CZ" sz="1800" dirty="0">
                <a:solidFill>
                  <a:srgbClr val="08498A"/>
                </a:solidFill>
                <a:cs typeface="Arial"/>
              </a:rPr>
              <a:t>k </a:t>
            </a:r>
            <a:r>
              <a:rPr lang="cs-CZ" sz="1800" spc="-5" dirty="0">
                <a:solidFill>
                  <a:srgbClr val="08498A"/>
                </a:solidFill>
                <a:cs typeface="Arial"/>
              </a:rPr>
              <a:t>semináři </a:t>
            </a:r>
            <a:r>
              <a:rPr lang="cs-CZ" sz="1800" spc="15" dirty="0">
                <a:solidFill>
                  <a:srgbClr val="08498A"/>
                </a:solidFill>
                <a:cs typeface="Arial"/>
              </a:rPr>
              <a:t>pro </a:t>
            </a:r>
            <a:r>
              <a:rPr lang="cs-CZ" sz="1800" dirty="0">
                <a:solidFill>
                  <a:srgbClr val="08498A"/>
                </a:solidFill>
                <a:cs typeface="Arial"/>
              </a:rPr>
              <a:t>žadatele </a:t>
            </a:r>
            <a:r>
              <a:rPr lang="cs-CZ" sz="1800" spc="20" dirty="0">
                <a:solidFill>
                  <a:srgbClr val="08498A"/>
                </a:solidFill>
                <a:cs typeface="Arial"/>
              </a:rPr>
              <a:t>budou</a:t>
            </a:r>
            <a:r>
              <a:rPr lang="cs-CZ" sz="1800" spc="-195" dirty="0">
                <a:solidFill>
                  <a:srgbClr val="08498A"/>
                </a:solidFill>
                <a:cs typeface="Arial"/>
              </a:rPr>
              <a:t> </a:t>
            </a:r>
            <a:r>
              <a:rPr lang="cs-CZ" sz="1800" dirty="0">
                <a:solidFill>
                  <a:srgbClr val="08498A"/>
                </a:solidFill>
                <a:cs typeface="Arial"/>
              </a:rPr>
              <a:t>k  dispozici v </a:t>
            </a:r>
            <a:r>
              <a:rPr lang="cs-CZ" sz="1800" spc="5" dirty="0">
                <a:solidFill>
                  <a:srgbClr val="08498A"/>
                </a:solidFill>
                <a:cs typeface="Arial"/>
              </a:rPr>
              <a:t>diskuzním </a:t>
            </a:r>
            <a:r>
              <a:rPr lang="cs-CZ" sz="1800" spc="25" dirty="0">
                <a:solidFill>
                  <a:srgbClr val="08498A"/>
                </a:solidFill>
                <a:cs typeface="Arial"/>
              </a:rPr>
              <a:t>klubu </a:t>
            </a:r>
            <a:r>
              <a:rPr lang="cs-CZ" sz="1800" spc="20" dirty="0">
                <a:solidFill>
                  <a:srgbClr val="08498A"/>
                </a:solidFill>
                <a:cs typeface="Arial"/>
              </a:rPr>
              <a:t>na </a:t>
            </a:r>
            <a:r>
              <a:rPr lang="cs-CZ" sz="1800" dirty="0">
                <a:solidFill>
                  <a:srgbClr val="08498A"/>
                </a:solidFill>
                <a:cs typeface="Arial"/>
              </a:rPr>
              <a:t>ESF</a:t>
            </a:r>
            <a:r>
              <a:rPr lang="cs-CZ" sz="1800" spc="95" dirty="0">
                <a:solidFill>
                  <a:srgbClr val="08498A"/>
                </a:solidFill>
                <a:cs typeface="Arial"/>
              </a:rPr>
              <a:t> </a:t>
            </a:r>
            <a:r>
              <a:rPr lang="cs-CZ" sz="1800" spc="5" dirty="0">
                <a:solidFill>
                  <a:srgbClr val="08498A"/>
                </a:solidFill>
                <a:cs typeface="Arial"/>
              </a:rPr>
              <a:t>Fóru.</a:t>
            </a:r>
            <a:endParaRPr lang="cs-CZ" sz="1800" dirty="0">
              <a:cs typeface="Arial"/>
            </a:endParaRPr>
          </a:p>
          <a:p>
            <a:pPr>
              <a:lnSpc>
                <a:spcPct val="100000"/>
              </a:lnSpc>
              <a:spcBef>
                <a:spcPts val="5"/>
              </a:spcBef>
              <a:buClr>
                <a:srgbClr val="5FBAF5"/>
              </a:buClr>
              <a:buFont typeface="Wingdings"/>
              <a:buChar char=""/>
            </a:pPr>
            <a:endParaRPr lang="cs-CZ" sz="1850" dirty="0">
              <a:latin typeface="Times New Roman"/>
              <a:cs typeface="Times New Roman"/>
            </a:endParaRPr>
          </a:p>
          <a:p>
            <a:pPr marL="775335" marR="60960" lvl="1" indent="-448309">
              <a:lnSpc>
                <a:spcPts val="2330"/>
              </a:lnSpc>
              <a:buClr>
                <a:srgbClr val="5FBAF5"/>
              </a:buClr>
              <a:buSzPct val="77777"/>
              <a:buFont typeface="Wingdings"/>
              <a:buChar char=""/>
              <a:tabLst>
                <a:tab pos="774700" algn="l"/>
                <a:tab pos="775335" algn="l"/>
              </a:tabLst>
            </a:pPr>
            <a:r>
              <a:rPr lang="cs-CZ" sz="1800" u="heavy" spc="45" dirty="0">
                <a:solidFill>
                  <a:srgbClr val="08498A"/>
                </a:solidFill>
                <a:cs typeface="Arial"/>
                <a:hlinkClick r:id="rId3"/>
              </a:rPr>
              <a:t>https://</a:t>
            </a:r>
            <a:r>
              <a:rPr lang="cs-CZ" sz="1800" u="heavy" spc="45" dirty="0" smtClean="0">
                <a:solidFill>
                  <a:srgbClr val="08498A"/>
                </a:solidFill>
                <a:cs typeface="Arial"/>
                <a:hlinkClick r:id="rId3"/>
              </a:rPr>
              <a:t>www.esfcr.cz/vyzvy-na-podporu-zamestnanosti-cilovych-skupin</a:t>
            </a:r>
            <a:endParaRPr lang="cs-CZ" sz="1800" u="heavy" spc="45" dirty="0" smtClean="0">
              <a:solidFill>
                <a:srgbClr val="08498A"/>
              </a:solidFill>
              <a:cs typeface="Arial"/>
            </a:endParaRPr>
          </a:p>
          <a:p>
            <a:pPr marL="327026" marR="60960" lvl="1" indent="0">
              <a:lnSpc>
                <a:spcPts val="2330"/>
              </a:lnSpc>
              <a:buClr>
                <a:srgbClr val="5FBAF5"/>
              </a:buClr>
              <a:buSzPct val="77777"/>
              <a:buNone/>
              <a:tabLst>
                <a:tab pos="774700" algn="l"/>
                <a:tab pos="775335" algn="l"/>
              </a:tabLst>
            </a:pPr>
            <a:endParaRPr lang="cs-CZ" sz="1800" dirty="0">
              <a:latin typeface="Times New Roman"/>
              <a:cs typeface="Times New Roman"/>
            </a:endParaRPr>
          </a:p>
          <a:p>
            <a:pPr marL="298450" indent="-285750">
              <a:lnSpc>
                <a:spcPct val="100000"/>
              </a:lnSpc>
              <a:spcBef>
                <a:spcPts val="5"/>
              </a:spcBef>
              <a:buClr>
                <a:srgbClr val="5FBAF5"/>
              </a:buClr>
              <a:buSzPct val="77777"/>
              <a:buFont typeface="Wingdings"/>
              <a:buChar char=""/>
              <a:tabLst>
                <a:tab pos="298450" algn="l"/>
                <a:tab pos="299085" algn="l"/>
              </a:tabLst>
            </a:pPr>
            <a:r>
              <a:rPr lang="cs-CZ" sz="1800" dirty="0">
                <a:solidFill>
                  <a:srgbClr val="08498A"/>
                </a:solidFill>
                <a:cs typeface="Arial"/>
              </a:rPr>
              <a:t>Pro</a:t>
            </a:r>
            <a:r>
              <a:rPr lang="cs-CZ" sz="1800" spc="-10" dirty="0">
                <a:solidFill>
                  <a:srgbClr val="08498A"/>
                </a:solidFill>
                <a:cs typeface="Arial"/>
              </a:rPr>
              <a:t> </a:t>
            </a:r>
            <a:r>
              <a:rPr lang="cs-CZ" sz="1800" spc="-5" dirty="0">
                <a:solidFill>
                  <a:srgbClr val="08498A"/>
                </a:solidFill>
                <a:cs typeface="Arial"/>
              </a:rPr>
              <a:t>vstup </a:t>
            </a:r>
            <a:r>
              <a:rPr lang="cs-CZ" sz="1800" spc="20" dirty="0">
                <a:solidFill>
                  <a:srgbClr val="08498A"/>
                </a:solidFill>
                <a:cs typeface="Arial"/>
              </a:rPr>
              <a:t>do</a:t>
            </a:r>
            <a:r>
              <a:rPr lang="cs-CZ" sz="1800" spc="-80" dirty="0">
                <a:solidFill>
                  <a:srgbClr val="08498A"/>
                </a:solidFill>
                <a:cs typeface="Arial"/>
              </a:rPr>
              <a:t> </a:t>
            </a:r>
            <a:r>
              <a:rPr lang="cs-CZ" sz="1800" spc="25" dirty="0">
                <a:solidFill>
                  <a:srgbClr val="08498A"/>
                </a:solidFill>
                <a:cs typeface="Arial"/>
              </a:rPr>
              <a:t>klubu</a:t>
            </a:r>
            <a:r>
              <a:rPr lang="cs-CZ" sz="1800" spc="-155" dirty="0">
                <a:solidFill>
                  <a:srgbClr val="08498A"/>
                </a:solidFill>
                <a:cs typeface="Arial"/>
              </a:rPr>
              <a:t> </a:t>
            </a:r>
            <a:r>
              <a:rPr lang="cs-CZ" sz="1800" spc="20" dirty="0">
                <a:solidFill>
                  <a:srgbClr val="08498A"/>
                </a:solidFill>
                <a:cs typeface="Arial"/>
              </a:rPr>
              <a:t>je</a:t>
            </a:r>
            <a:r>
              <a:rPr lang="cs-CZ" sz="1800" spc="-5" dirty="0">
                <a:solidFill>
                  <a:srgbClr val="08498A"/>
                </a:solidFill>
                <a:cs typeface="Arial"/>
              </a:rPr>
              <a:t> </a:t>
            </a:r>
            <a:r>
              <a:rPr lang="cs-CZ" sz="1800" spc="30" dirty="0">
                <a:solidFill>
                  <a:srgbClr val="08498A"/>
                </a:solidFill>
                <a:cs typeface="Arial"/>
              </a:rPr>
              <a:t>nutná</a:t>
            </a:r>
            <a:r>
              <a:rPr lang="cs-CZ" sz="1800" spc="-229" dirty="0">
                <a:solidFill>
                  <a:srgbClr val="08498A"/>
                </a:solidFill>
                <a:cs typeface="Arial"/>
              </a:rPr>
              <a:t> </a:t>
            </a:r>
            <a:r>
              <a:rPr lang="cs-CZ" sz="1800" spc="-5" dirty="0">
                <a:solidFill>
                  <a:srgbClr val="08498A"/>
                </a:solidFill>
                <a:cs typeface="Arial"/>
              </a:rPr>
              <a:t>registrace</a:t>
            </a:r>
            <a:r>
              <a:rPr lang="cs-CZ" sz="1800" spc="-10" dirty="0">
                <a:solidFill>
                  <a:srgbClr val="08498A"/>
                </a:solidFill>
                <a:cs typeface="Arial"/>
              </a:rPr>
              <a:t> </a:t>
            </a:r>
            <a:r>
              <a:rPr lang="cs-CZ" sz="1800" spc="20" dirty="0">
                <a:solidFill>
                  <a:srgbClr val="08498A"/>
                </a:solidFill>
                <a:cs typeface="Arial"/>
              </a:rPr>
              <a:t>na</a:t>
            </a:r>
            <a:r>
              <a:rPr lang="cs-CZ" sz="1800" spc="-5" dirty="0">
                <a:solidFill>
                  <a:srgbClr val="08498A"/>
                </a:solidFill>
                <a:cs typeface="Arial"/>
              </a:rPr>
              <a:t> Fóru</a:t>
            </a:r>
            <a:r>
              <a:rPr lang="cs-CZ" sz="1800" spc="65" dirty="0">
                <a:solidFill>
                  <a:srgbClr val="08498A"/>
                </a:solidFill>
                <a:cs typeface="Arial"/>
              </a:rPr>
              <a:t> </a:t>
            </a:r>
            <a:r>
              <a:rPr lang="cs-CZ" sz="1800" dirty="0">
                <a:solidFill>
                  <a:srgbClr val="08498A"/>
                </a:solidFill>
                <a:cs typeface="Arial"/>
              </a:rPr>
              <a:t>ESF….</a:t>
            </a:r>
            <a:endParaRPr lang="cs-CZ" sz="1800" dirty="0">
              <a:cs typeface="Arial"/>
            </a:endParaRPr>
          </a:p>
          <a:p>
            <a:endParaRPr lang="cs-CZ" dirty="0"/>
          </a:p>
        </p:txBody>
      </p:sp>
      <p:sp>
        <p:nvSpPr>
          <p:cNvPr id="5" name="object 8"/>
          <p:cNvSpPr/>
          <p:nvPr/>
        </p:nvSpPr>
        <p:spPr>
          <a:xfrm>
            <a:off x="1018767" y="3789040"/>
            <a:ext cx="7092315" cy="2713609"/>
          </a:xfrm>
          <a:prstGeom prst="rect">
            <a:avLst/>
          </a:prstGeom>
          <a:blipFill>
            <a:blip r:embed="rId4" cstate="print"/>
            <a:stretch>
              <a:fillRect/>
            </a:stretch>
          </a:blipFill>
        </p:spPr>
        <p:txBody>
          <a:bodyPr wrap="square" lIns="0" tIns="0" rIns="0" bIns="0" rtlCol="0"/>
          <a:lstStyle/>
          <a:p>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4026254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360000" y="178235"/>
            <a:ext cx="8424000" cy="723530"/>
          </a:xfrm>
          <a:prstGeom prst="rect">
            <a:avLst/>
          </a:prstGeom>
        </p:spPr>
        <p:txBody>
          <a:bodyPr vert="horz" wrap="square" lIns="0" tIns="228853" rIns="0" bIns="0" rtlCol="0">
            <a:spAutoFit/>
          </a:bodyPr>
          <a:lstStyle/>
          <a:p>
            <a:pPr marL="1528763" indent="-804863">
              <a:lnSpc>
                <a:spcPct val="100000"/>
              </a:lnSpc>
            </a:pPr>
            <a:r>
              <a:rPr spc="5" dirty="0"/>
              <a:t>NÁKUP </a:t>
            </a:r>
            <a:r>
              <a:rPr spc="-5" dirty="0"/>
              <a:t>SLUŽEB</a:t>
            </a:r>
            <a:r>
              <a:rPr spc="-135" dirty="0"/>
              <a:t> </a:t>
            </a:r>
            <a:r>
              <a:rPr dirty="0" smtClean="0"/>
              <a:t>2</a:t>
            </a:r>
            <a:r>
              <a:rPr lang="cs-CZ" dirty="0" smtClean="0"/>
              <a:t> - Upozornění</a:t>
            </a:r>
            <a:endParaRPr dirty="0"/>
          </a:p>
        </p:txBody>
      </p:sp>
      <p:sp>
        <p:nvSpPr>
          <p:cNvPr id="7" name="object 7"/>
          <p:cNvSpPr txBox="1"/>
          <p:nvPr/>
        </p:nvSpPr>
        <p:spPr>
          <a:xfrm>
            <a:off x="527367" y="1412776"/>
            <a:ext cx="8149089" cy="4001095"/>
          </a:xfrm>
          <a:prstGeom prst="rect">
            <a:avLst/>
          </a:prstGeom>
        </p:spPr>
        <p:txBody>
          <a:bodyPr vert="horz" wrap="square" lIns="0" tIns="0" rIns="0" bIns="0" rtlCol="0">
            <a:spAutoFit/>
          </a:bodyPr>
          <a:lstStyle/>
          <a:p>
            <a:pPr marL="441959" indent="-429259">
              <a:buClr>
                <a:srgbClr val="5FBAF5"/>
              </a:buClr>
              <a:buFont typeface="Wingdings"/>
              <a:buChar char=""/>
              <a:tabLst>
                <a:tab pos="441325" algn="l"/>
                <a:tab pos="441959" algn="l"/>
              </a:tabLst>
            </a:pPr>
            <a:r>
              <a:rPr lang="cs-CZ" sz="2000" spc="5" dirty="0" smtClean="0"/>
              <a:t>Pronájem </a:t>
            </a:r>
            <a:r>
              <a:rPr lang="cs-CZ" sz="2000" dirty="0" smtClean="0"/>
              <a:t>prostor </a:t>
            </a:r>
            <a:r>
              <a:rPr lang="cs-CZ" sz="2000" spc="15" dirty="0" smtClean="0"/>
              <a:t>pro </a:t>
            </a:r>
            <a:r>
              <a:rPr lang="cs-CZ" sz="2000" dirty="0" smtClean="0"/>
              <a:t>práci s </a:t>
            </a:r>
            <a:r>
              <a:rPr lang="cs-CZ" sz="2000" spc="-25" dirty="0" smtClean="0"/>
              <a:t>cílovou </a:t>
            </a:r>
            <a:r>
              <a:rPr lang="cs-CZ" sz="2000" spc="10" dirty="0" smtClean="0"/>
              <a:t>skupinou (např. </a:t>
            </a:r>
            <a:r>
              <a:rPr lang="cs-CZ" sz="2000" spc="5" dirty="0" smtClean="0"/>
              <a:t>pronájem  </a:t>
            </a:r>
            <a:r>
              <a:rPr lang="cs-CZ" sz="2000" spc="-10" dirty="0" smtClean="0"/>
              <a:t>učebny</a:t>
            </a:r>
            <a:r>
              <a:rPr lang="cs-CZ" sz="2000" spc="20" dirty="0" smtClean="0"/>
              <a:t>);</a:t>
            </a:r>
            <a:r>
              <a:rPr lang="cs-CZ" sz="2000" spc="-105" dirty="0" smtClean="0"/>
              <a:t> </a:t>
            </a:r>
            <a:r>
              <a:rPr lang="cs-CZ" sz="2000" spc="-15" dirty="0" smtClean="0"/>
              <a:t>související</a:t>
            </a:r>
            <a:r>
              <a:rPr lang="cs-CZ" sz="2000" spc="45" dirty="0" smtClean="0"/>
              <a:t> </a:t>
            </a:r>
            <a:r>
              <a:rPr lang="cs-CZ" sz="2000" spc="20" dirty="0" smtClean="0"/>
              <a:t>služby</a:t>
            </a:r>
            <a:r>
              <a:rPr lang="cs-CZ" sz="2000" spc="-130" dirty="0" smtClean="0"/>
              <a:t> </a:t>
            </a:r>
            <a:r>
              <a:rPr lang="cs-CZ" sz="2000" dirty="0" smtClean="0"/>
              <a:t>s  </a:t>
            </a:r>
            <a:r>
              <a:rPr lang="cs-CZ" sz="2000" spc="5" dirty="0" smtClean="0"/>
              <a:t>pronájmem </a:t>
            </a:r>
            <a:r>
              <a:rPr lang="cs-CZ" sz="2000" spc="-10" dirty="0" smtClean="0"/>
              <a:t>(vodné, </a:t>
            </a:r>
            <a:r>
              <a:rPr lang="cs-CZ" sz="2000" dirty="0" smtClean="0"/>
              <a:t>stočné, </a:t>
            </a:r>
            <a:r>
              <a:rPr lang="cs-CZ" sz="2000" spc="15" dirty="0" smtClean="0"/>
              <a:t>úklid, </a:t>
            </a:r>
            <a:r>
              <a:rPr lang="cs-CZ" sz="2000" spc="5" dirty="0" err="1" smtClean="0"/>
              <a:t>spotř</a:t>
            </a:r>
            <a:r>
              <a:rPr lang="cs-CZ" sz="2000" spc="5" dirty="0" smtClean="0"/>
              <a:t>. </a:t>
            </a:r>
            <a:r>
              <a:rPr lang="cs-CZ" sz="2000" spc="-5" dirty="0" smtClean="0"/>
              <a:t>energie) </a:t>
            </a:r>
            <a:r>
              <a:rPr lang="cs-CZ" sz="2000" b="1" spc="5" dirty="0" smtClean="0"/>
              <a:t>patří </a:t>
            </a:r>
            <a:r>
              <a:rPr lang="cs-CZ" sz="2000" b="1" spc="-10" dirty="0" smtClean="0"/>
              <a:t>vždy </a:t>
            </a:r>
            <a:r>
              <a:rPr lang="cs-CZ" sz="2000" b="1" spc="20" dirty="0" smtClean="0"/>
              <a:t>do  </a:t>
            </a:r>
            <a:r>
              <a:rPr lang="cs-CZ" sz="2000" b="1" dirty="0" smtClean="0"/>
              <a:t>nepřímých</a:t>
            </a:r>
            <a:r>
              <a:rPr lang="cs-CZ" sz="2000" b="1" spc="-80" dirty="0" smtClean="0"/>
              <a:t> </a:t>
            </a:r>
            <a:r>
              <a:rPr lang="cs-CZ" sz="2000" b="1" spc="10" dirty="0" smtClean="0"/>
              <a:t>nákladů.</a:t>
            </a:r>
          </a:p>
          <a:p>
            <a:pPr marL="441959" indent="-429259">
              <a:buClr>
                <a:srgbClr val="5FBAF5"/>
              </a:buClr>
              <a:buFont typeface="Wingdings"/>
              <a:buChar char=""/>
              <a:tabLst>
                <a:tab pos="441325" algn="l"/>
                <a:tab pos="441959" algn="l"/>
              </a:tabLst>
            </a:pPr>
            <a:endParaRPr lang="cs-CZ" sz="2000" b="1" spc="10" dirty="0" smtClean="0"/>
          </a:p>
          <a:p>
            <a:pPr marL="12700">
              <a:buClr>
                <a:srgbClr val="5FBAF5"/>
              </a:buClr>
              <a:tabLst>
                <a:tab pos="441325" algn="l"/>
                <a:tab pos="441959" algn="l"/>
              </a:tabLst>
            </a:pPr>
            <a:endParaRPr lang="cs-CZ" sz="2000" spc="15" dirty="0" smtClean="0">
              <a:solidFill>
                <a:srgbClr val="08498A"/>
              </a:solidFill>
              <a:latin typeface="Arial"/>
              <a:cs typeface="Arial"/>
            </a:endParaRPr>
          </a:p>
          <a:p>
            <a:pPr marL="441959" indent="-429259">
              <a:buClr>
                <a:srgbClr val="5FBAF5"/>
              </a:buClr>
              <a:buFont typeface="Wingdings"/>
              <a:buChar char=""/>
              <a:tabLst>
                <a:tab pos="441325" algn="l"/>
                <a:tab pos="441959" algn="l"/>
              </a:tabLst>
            </a:pPr>
            <a:r>
              <a:rPr lang="cs-CZ" sz="2000" spc="15" dirty="0" smtClean="0">
                <a:solidFill>
                  <a:srgbClr val="08498A"/>
                </a:solidFill>
                <a:cs typeface="Arial"/>
              </a:rPr>
              <a:t>Způsobilými</a:t>
            </a:r>
            <a:r>
              <a:rPr lang="cs-CZ" sz="2000" spc="-185" dirty="0" smtClean="0">
                <a:solidFill>
                  <a:srgbClr val="08498A"/>
                </a:solidFill>
                <a:cs typeface="Arial"/>
              </a:rPr>
              <a:t> </a:t>
            </a:r>
            <a:r>
              <a:rPr lang="cs-CZ" sz="2000" spc="10" dirty="0" smtClean="0">
                <a:solidFill>
                  <a:srgbClr val="08498A"/>
                </a:solidFill>
                <a:cs typeface="Arial"/>
              </a:rPr>
              <a:t>výdaji</a:t>
            </a:r>
            <a:r>
              <a:rPr lang="cs-CZ" sz="2000" spc="-110" dirty="0" smtClean="0">
                <a:solidFill>
                  <a:srgbClr val="08498A"/>
                </a:solidFill>
                <a:cs typeface="Arial"/>
              </a:rPr>
              <a:t> </a:t>
            </a:r>
            <a:r>
              <a:rPr lang="cs-CZ" sz="2000" b="1" spc="15" dirty="0" smtClean="0">
                <a:solidFill>
                  <a:srgbClr val="08498A"/>
                </a:solidFill>
                <a:cs typeface="Arial"/>
              </a:rPr>
              <a:t>nejsou</a:t>
            </a:r>
            <a:r>
              <a:rPr lang="cs-CZ" sz="2000" spc="-110" dirty="0" smtClean="0">
                <a:solidFill>
                  <a:srgbClr val="08498A"/>
                </a:solidFill>
                <a:cs typeface="Arial"/>
              </a:rPr>
              <a:t> </a:t>
            </a:r>
            <a:r>
              <a:rPr lang="cs-CZ" sz="2000" spc="10" dirty="0" smtClean="0">
                <a:solidFill>
                  <a:srgbClr val="08498A"/>
                </a:solidFill>
                <a:cs typeface="Arial"/>
              </a:rPr>
              <a:t>výdaje</a:t>
            </a:r>
            <a:r>
              <a:rPr lang="cs-CZ" sz="2000" spc="-35" dirty="0" smtClean="0">
                <a:solidFill>
                  <a:srgbClr val="08498A"/>
                </a:solidFill>
                <a:cs typeface="Arial"/>
              </a:rPr>
              <a:t> </a:t>
            </a:r>
            <a:r>
              <a:rPr lang="cs-CZ" sz="2000" spc="15" dirty="0" smtClean="0">
                <a:solidFill>
                  <a:srgbClr val="08498A"/>
                </a:solidFill>
                <a:cs typeface="Arial"/>
              </a:rPr>
              <a:t>na</a:t>
            </a:r>
            <a:r>
              <a:rPr lang="cs-CZ" sz="2000" spc="-35" dirty="0" smtClean="0">
                <a:solidFill>
                  <a:srgbClr val="08498A"/>
                </a:solidFill>
                <a:cs typeface="Arial"/>
              </a:rPr>
              <a:t> </a:t>
            </a:r>
            <a:r>
              <a:rPr lang="cs-CZ" sz="2000" spc="20" dirty="0" smtClean="0">
                <a:solidFill>
                  <a:srgbClr val="08498A"/>
                </a:solidFill>
                <a:cs typeface="Arial"/>
              </a:rPr>
              <a:t>nákup</a:t>
            </a:r>
            <a:r>
              <a:rPr lang="cs-CZ" sz="2000" spc="-110" dirty="0" smtClean="0">
                <a:solidFill>
                  <a:srgbClr val="08498A"/>
                </a:solidFill>
                <a:cs typeface="Arial"/>
              </a:rPr>
              <a:t> </a:t>
            </a:r>
            <a:r>
              <a:rPr lang="cs-CZ" sz="2000" spc="15" dirty="0" smtClean="0">
                <a:solidFill>
                  <a:srgbClr val="08498A"/>
                </a:solidFill>
                <a:cs typeface="Arial"/>
              </a:rPr>
              <a:t>lektorských</a:t>
            </a:r>
            <a:endParaRPr lang="cs-CZ" sz="2400" dirty="0" smtClean="0">
              <a:solidFill>
                <a:prstClr val="black"/>
              </a:solidFill>
              <a:cs typeface="Times New Roman"/>
            </a:endParaRPr>
          </a:p>
          <a:p>
            <a:pPr marL="441959"/>
            <a:r>
              <a:rPr lang="cs-CZ" sz="2000" spc="5" dirty="0" smtClean="0">
                <a:solidFill>
                  <a:srgbClr val="08498A"/>
                </a:solidFill>
                <a:cs typeface="Arial"/>
              </a:rPr>
              <a:t>služeb/školení/kurzů,</a:t>
            </a:r>
            <a:r>
              <a:rPr lang="cs-CZ" sz="2000" spc="-150" dirty="0" smtClean="0">
                <a:solidFill>
                  <a:srgbClr val="08498A"/>
                </a:solidFill>
                <a:cs typeface="Arial"/>
              </a:rPr>
              <a:t> </a:t>
            </a:r>
            <a:r>
              <a:rPr lang="cs-CZ" sz="2000" b="1" spc="30" dirty="0" smtClean="0">
                <a:solidFill>
                  <a:srgbClr val="08498A"/>
                </a:solidFill>
                <a:cs typeface="Arial"/>
              </a:rPr>
              <a:t>na</a:t>
            </a:r>
            <a:r>
              <a:rPr lang="cs-CZ" sz="2000" b="1" spc="-110" dirty="0" smtClean="0">
                <a:solidFill>
                  <a:srgbClr val="08498A"/>
                </a:solidFill>
                <a:cs typeface="Arial"/>
              </a:rPr>
              <a:t> </a:t>
            </a:r>
            <a:r>
              <a:rPr lang="cs-CZ" sz="2000" b="1" spc="20" dirty="0" smtClean="0">
                <a:solidFill>
                  <a:srgbClr val="08498A"/>
                </a:solidFill>
                <a:cs typeface="Arial"/>
              </a:rPr>
              <a:t>které</a:t>
            </a:r>
            <a:r>
              <a:rPr lang="cs-CZ" sz="2000" b="1" spc="-110" dirty="0" smtClean="0">
                <a:solidFill>
                  <a:srgbClr val="08498A"/>
                </a:solidFill>
                <a:cs typeface="Arial"/>
              </a:rPr>
              <a:t> </a:t>
            </a:r>
            <a:r>
              <a:rPr lang="cs-CZ" sz="2000" b="1" spc="90" dirty="0" smtClean="0">
                <a:solidFill>
                  <a:srgbClr val="08498A"/>
                </a:solidFill>
                <a:cs typeface="Arial"/>
              </a:rPr>
              <a:t>má</a:t>
            </a:r>
            <a:r>
              <a:rPr lang="cs-CZ" sz="2000" b="1" spc="-185" dirty="0" smtClean="0">
                <a:solidFill>
                  <a:srgbClr val="08498A"/>
                </a:solidFill>
                <a:cs typeface="Arial"/>
              </a:rPr>
              <a:t> </a:t>
            </a:r>
            <a:r>
              <a:rPr lang="cs-CZ" sz="2000" b="1" spc="20" dirty="0" smtClean="0">
                <a:solidFill>
                  <a:srgbClr val="08498A"/>
                </a:solidFill>
                <a:cs typeface="Arial"/>
              </a:rPr>
              <a:t>příjemce</a:t>
            </a:r>
            <a:r>
              <a:rPr lang="cs-CZ" sz="2000" b="1" spc="-190" dirty="0" smtClean="0">
                <a:solidFill>
                  <a:srgbClr val="08498A"/>
                </a:solidFill>
                <a:cs typeface="Arial"/>
              </a:rPr>
              <a:t> </a:t>
            </a:r>
            <a:r>
              <a:rPr lang="cs-CZ" sz="2000" b="1" spc="10" dirty="0" smtClean="0">
                <a:solidFill>
                  <a:srgbClr val="08498A"/>
                </a:solidFill>
                <a:cs typeface="Arial"/>
              </a:rPr>
              <a:t>či</a:t>
            </a:r>
            <a:r>
              <a:rPr lang="cs-CZ" sz="2000" b="1" spc="-70" dirty="0" smtClean="0">
                <a:solidFill>
                  <a:srgbClr val="08498A"/>
                </a:solidFill>
                <a:cs typeface="Arial"/>
              </a:rPr>
              <a:t> </a:t>
            </a:r>
            <a:r>
              <a:rPr lang="cs-CZ" sz="2000" b="1" spc="25" dirty="0" smtClean="0">
                <a:solidFill>
                  <a:srgbClr val="08498A"/>
                </a:solidFill>
                <a:cs typeface="Arial"/>
              </a:rPr>
              <a:t>partner</a:t>
            </a:r>
            <a:r>
              <a:rPr lang="cs-CZ" sz="2000" b="1" spc="-150" dirty="0" smtClean="0">
                <a:solidFill>
                  <a:srgbClr val="08498A"/>
                </a:solidFill>
                <a:cs typeface="Arial"/>
              </a:rPr>
              <a:t> </a:t>
            </a:r>
            <a:r>
              <a:rPr lang="cs-CZ" sz="2000" b="1" spc="20" dirty="0" smtClean="0">
                <a:solidFill>
                  <a:srgbClr val="08498A"/>
                </a:solidFill>
                <a:cs typeface="Arial"/>
              </a:rPr>
              <a:t>platnou</a:t>
            </a:r>
            <a:endParaRPr lang="cs-CZ" sz="2000" dirty="0" smtClean="0">
              <a:solidFill>
                <a:prstClr val="black"/>
              </a:solidFill>
              <a:cs typeface="Arial"/>
            </a:endParaRPr>
          </a:p>
          <a:p>
            <a:pPr marL="441959">
              <a:spcBef>
                <a:spcPts val="5"/>
              </a:spcBef>
            </a:pPr>
            <a:r>
              <a:rPr lang="cs-CZ" sz="2000" b="1" spc="15" dirty="0" smtClean="0">
                <a:solidFill>
                  <a:srgbClr val="08498A"/>
                </a:solidFill>
                <a:cs typeface="Arial"/>
              </a:rPr>
              <a:t>akreditaci.</a:t>
            </a:r>
          </a:p>
          <a:p>
            <a:pPr marL="441959">
              <a:spcBef>
                <a:spcPts val="5"/>
              </a:spcBef>
            </a:pPr>
            <a:endParaRPr lang="cs-CZ" sz="2000" b="1" spc="15" dirty="0" smtClean="0">
              <a:solidFill>
                <a:srgbClr val="08498A"/>
              </a:solidFill>
              <a:cs typeface="Arial"/>
            </a:endParaRPr>
          </a:p>
          <a:p>
            <a:pPr marL="441959">
              <a:spcBef>
                <a:spcPts val="5"/>
              </a:spcBef>
            </a:pPr>
            <a:endParaRPr lang="cs-CZ" sz="2000" b="1" spc="15" dirty="0" smtClean="0">
              <a:solidFill>
                <a:srgbClr val="08498A"/>
              </a:solidFill>
              <a:cs typeface="Arial"/>
            </a:endParaRPr>
          </a:p>
          <a:p>
            <a:pPr marL="441959">
              <a:spcBef>
                <a:spcPts val="5"/>
              </a:spcBef>
            </a:pPr>
            <a:endParaRPr lang="cs-CZ" sz="2000" b="1" spc="15" dirty="0" smtClean="0">
              <a:solidFill>
                <a:srgbClr val="08498A"/>
              </a:solidFill>
              <a:latin typeface="Arial"/>
              <a:cs typeface="Arial"/>
            </a:endParaRPr>
          </a:p>
          <a:p>
            <a:pPr marL="441959">
              <a:spcBef>
                <a:spcPts val="5"/>
              </a:spcBef>
            </a:pPr>
            <a:r>
              <a:rPr lang="cs-CZ" sz="2000" b="1" spc="15" dirty="0" smtClean="0">
                <a:solidFill>
                  <a:srgbClr val="08498A"/>
                </a:solidFill>
                <a:latin typeface="Arial"/>
                <a:cs typeface="Arial"/>
              </a:rPr>
              <a:t>UPOZORNĚNÍ! – </a:t>
            </a:r>
            <a:r>
              <a:rPr lang="cs-CZ" sz="2000" spc="15" dirty="0" smtClean="0">
                <a:solidFill>
                  <a:srgbClr val="08498A"/>
                </a:solidFill>
                <a:latin typeface="Arial"/>
                <a:cs typeface="Arial"/>
              </a:rPr>
              <a:t>v případě, že nakupované služby tvoří více, než 60 % alokace projektu, snižuje se poměr NN (viz. dále).</a:t>
            </a:r>
            <a:endParaRPr lang="cs-CZ" sz="2000"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40</a:t>
            </a:fld>
            <a:endParaRPr lang="cs-CZ" dirty="0"/>
          </a:p>
        </p:txBody>
      </p:sp>
    </p:spTree>
    <p:extLst>
      <p:ext uri="{BB962C8B-B14F-4D97-AF65-F5344CB8AC3E}">
        <p14:creationId xmlns:p14="http://schemas.microsoft.com/office/powerpoint/2010/main" val="693222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24744"/>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85186"/>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63220" rIns="0" bIns="0" rtlCol="0">
            <a:spAutoFit/>
          </a:bodyPr>
          <a:lstStyle/>
          <a:p>
            <a:pPr marL="832485">
              <a:lnSpc>
                <a:spcPct val="100000"/>
              </a:lnSpc>
            </a:pPr>
            <a:r>
              <a:rPr spc="5" dirty="0"/>
              <a:t>DROBNÉ </a:t>
            </a:r>
            <a:r>
              <a:rPr spc="-15" dirty="0"/>
              <a:t>STAVEBNÍ</a:t>
            </a:r>
            <a:r>
              <a:rPr spc="5" dirty="0"/>
              <a:t> </a:t>
            </a:r>
            <a:r>
              <a:rPr spc="-15" dirty="0"/>
              <a:t>ÚPRAVY</a:t>
            </a:r>
          </a:p>
        </p:txBody>
      </p:sp>
      <p:sp>
        <p:nvSpPr>
          <p:cNvPr id="7" name="object 7"/>
          <p:cNvSpPr txBox="1"/>
          <p:nvPr/>
        </p:nvSpPr>
        <p:spPr>
          <a:xfrm>
            <a:off x="671512" y="2072030"/>
            <a:ext cx="8107045" cy="2769989"/>
          </a:xfrm>
          <a:prstGeom prst="rect">
            <a:avLst/>
          </a:prstGeom>
        </p:spPr>
        <p:txBody>
          <a:bodyPr vert="horz" wrap="square" lIns="0" tIns="0" rIns="0" bIns="0" rtlCol="0">
            <a:spAutoFit/>
          </a:bodyPr>
          <a:lstStyle/>
          <a:p>
            <a:pPr marL="441959" marR="5080" indent="-429259" algn="just">
              <a:lnSpc>
                <a:spcPct val="150200"/>
              </a:lnSpc>
              <a:buClr>
                <a:srgbClr val="5FBAF5"/>
              </a:buClr>
              <a:buFont typeface="Wingdings"/>
              <a:buChar char=""/>
              <a:tabLst>
                <a:tab pos="441959" algn="l"/>
              </a:tabLst>
            </a:pPr>
            <a:r>
              <a:rPr lang="cs-CZ" sz="2000" spc="5" dirty="0" smtClean="0">
                <a:solidFill>
                  <a:srgbClr val="08498A"/>
                </a:solidFill>
                <a:latin typeface="Arial"/>
                <a:cs typeface="Arial"/>
              </a:rPr>
              <a:t>Drobné stavební </a:t>
            </a:r>
            <a:r>
              <a:rPr lang="cs-CZ" sz="2000" spc="-10" dirty="0" smtClean="0">
                <a:solidFill>
                  <a:srgbClr val="08498A"/>
                </a:solidFill>
                <a:latin typeface="Arial"/>
                <a:cs typeface="Arial"/>
              </a:rPr>
              <a:t>úpravy </a:t>
            </a:r>
            <a:r>
              <a:rPr lang="cs-CZ" sz="2000" spc="15" dirty="0" smtClean="0">
                <a:solidFill>
                  <a:srgbClr val="08498A"/>
                </a:solidFill>
                <a:latin typeface="Arial"/>
                <a:cs typeface="Arial"/>
              </a:rPr>
              <a:t>– </a:t>
            </a:r>
            <a:r>
              <a:rPr lang="cs-CZ" sz="2000" spc="-5" dirty="0" smtClean="0">
                <a:solidFill>
                  <a:srgbClr val="08498A"/>
                </a:solidFill>
                <a:latin typeface="Arial"/>
                <a:cs typeface="Arial"/>
              </a:rPr>
              <a:t>náklady </a:t>
            </a:r>
            <a:r>
              <a:rPr lang="cs-CZ" sz="2000" spc="15" dirty="0" smtClean="0">
                <a:solidFill>
                  <a:srgbClr val="08498A"/>
                </a:solidFill>
                <a:latin typeface="Arial"/>
                <a:cs typeface="Arial"/>
              </a:rPr>
              <a:t>na </a:t>
            </a:r>
            <a:r>
              <a:rPr lang="cs-CZ" sz="2000" spc="5" dirty="0" smtClean="0">
                <a:solidFill>
                  <a:srgbClr val="08498A"/>
                </a:solidFill>
                <a:latin typeface="Arial"/>
                <a:cs typeface="Arial"/>
              </a:rPr>
              <a:t>stavební </a:t>
            </a:r>
            <a:r>
              <a:rPr lang="cs-CZ" sz="2000" spc="-20" dirty="0" smtClean="0">
                <a:solidFill>
                  <a:srgbClr val="08498A"/>
                </a:solidFill>
                <a:latin typeface="Arial"/>
                <a:cs typeface="Arial"/>
              </a:rPr>
              <a:t>úpravy jsou možné </a:t>
            </a:r>
            <a:r>
              <a:rPr lang="cs-CZ" sz="2000" spc="-10" dirty="0" smtClean="0">
                <a:solidFill>
                  <a:srgbClr val="08498A"/>
                </a:solidFill>
                <a:latin typeface="Arial"/>
                <a:cs typeface="Arial"/>
              </a:rPr>
              <a:t> </a:t>
            </a:r>
            <a:r>
              <a:rPr lang="cs-CZ" sz="2000" spc="5" dirty="0" smtClean="0">
                <a:solidFill>
                  <a:srgbClr val="08498A"/>
                </a:solidFill>
                <a:latin typeface="Arial"/>
                <a:cs typeface="Arial"/>
              </a:rPr>
              <a:t>pouze  </a:t>
            </a:r>
            <a:r>
              <a:rPr lang="cs-CZ" sz="2000" spc="-15" dirty="0" smtClean="0">
                <a:solidFill>
                  <a:srgbClr val="08498A"/>
                </a:solidFill>
                <a:latin typeface="Arial"/>
                <a:cs typeface="Arial"/>
              </a:rPr>
              <a:t>tehdy, </a:t>
            </a:r>
            <a:r>
              <a:rPr lang="cs-CZ" sz="2000" spc="5" dirty="0" smtClean="0">
                <a:solidFill>
                  <a:srgbClr val="08498A"/>
                </a:solidFill>
                <a:latin typeface="Arial"/>
                <a:cs typeface="Arial"/>
              </a:rPr>
              <a:t>pokud </a:t>
            </a:r>
            <a:r>
              <a:rPr lang="cs-CZ" sz="2000" spc="-5" dirty="0" smtClean="0">
                <a:solidFill>
                  <a:srgbClr val="08498A"/>
                </a:solidFill>
                <a:latin typeface="Arial"/>
                <a:cs typeface="Arial"/>
              </a:rPr>
              <a:t>dokončené </a:t>
            </a:r>
            <a:r>
              <a:rPr lang="cs-CZ" sz="2000" spc="5" dirty="0" smtClean="0">
                <a:solidFill>
                  <a:srgbClr val="08498A"/>
                </a:solidFill>
                <a:latin typeface="Arial"/>
                <a:cs typeface="Arial"/>
              </a:rPr>
              <a:t>stavební </a:t>
            </a:r>
            <a:r>
              <a:rPr lang="cs-CZ" sz="2000" spc="-10" dirty="0" smtClean="0">
                <a:solidFill>
                  <a:srgbClr val="08498A"/>
                </a:solidFill>
                <a:latin typeface="Arial"/>
                <a:cs typeface="Arial"/>
              </a:rPr>
              <a:t>úpravy </a:t>
            </a:r>
            <a:r>
              <a:rPr lang="cs-CZ" sz="2000" dirty="0" smtClean="0">
                <a:solidFill>
                  <a:srgbClr val="08498A"/>
                </a:solidFill>
                <a:latin typeface="Arial"/>
                <a:cs typeface="Arial"/>
              </a:rPr>
              <a:t>nepřesáhnou </a:t>
            </a:r>
            <a:r>
              <a:rPr lang="cs-CZ" sz="2000" spc="10" dirty="0" smtClean="0">
                <a:solidFill>
                  <a:srgbClr val="08498A"/>
                </a:solidFill>
                <a:latin typeface="Arial"/>
                <a:cs typeface="Arial"/>
              </a:rPr>
              <a:t>v </a:t>
            </a:r>
            <a:r>
              <a:rPr lang="cs-CZ" sz="2000" dirty="0" smtClean="0">
                <a:solidFill>
                  <a:srgbClr val="08498A"/>
                </a:solidFill>
                <a:latin typeface="Arial"/>
                <a:cs typeface="Arial"/>
              </a:rPr>
              <a:t>jednom  </a:t>
            </a:r>
            <a:r>
              <a:rPr lang="cs-CZ" sz="2000" spc="-5" dirty="0" smtClean="0">
                <a:solidFill>
                  <a:srgbClr val="08498A"/>
                </a:solidFill>
                <a:latin typeface="Arial"/>
                <a:cs typeface="Arial"/>
              </a:rPr>
              <a:t>zdaňovacím </a:t>
            </a:r>
            <a:r>
              <a:rPr lang="cs-CZ" sz="2000" spc="10" dirty="0" smtClean="0">
                <a:solidFill>
                  <a:srgbClr val="08498A"/>
                </a:solidFill>
                <a:latin typeface="Arial"/>
                <a:cs typeface="Arial"/>
              </a:rPr>
              <a:t>období </a:t>
            </a:r>
            <a:r>
              <a:rPr lang="cs-CZ" sz="2000" spc="15" dirty="0" smtClean="0">
                <a:solidFill>
                  <a:srgbClr val="08498A"/>
                </a:solidFill>
                <a:latin typeface="Arial"/>
                <a:cs typeface="Arial"/>
              </a:rPr>
              <a:t>40 </a:t>
            </a:r>
            <a:r>
              <a:rPr lang="cs-CZ" sz="2000" dirty="0" smtClean="0">
                <a:solidFill>
                  <a:srgbClr val="08498A"/>
                </a:solidFill>
                <a:latin typeface="Arial"/>
                <a:cs typeface="Arial"/>
              </a:rPr>
              <a:t>000,- </a:t>
            </a:r>
            <a:r>
              <a:rPr lang="cs-CZ" sz="2000" spc="15" dirty="0" smtClean="0">
                <a:solidFill>
                  <a:srgbClr val="08498A"/>
                </a:solidFill>
                <a:latin typeface="Arial"/>
                <a:cs typeface="Arial"/>
              </a:rPr>
              <a:t>Kč </a:t>
            </a:r>
            <a:r>
              <a:rPr lang="cs-CZ" sz="2000" spc="-10" dirty="0" smtClean="0">
                <a:solidFill>
                  <a:srgbClr val="08498A"/>
                </a:solidFill>
                <a:latin typeface="Arial"/>
                <a:cs typeface="Arial"/>
              </a:rPr>
              <a:t>za </a:t>
            </a:r>
            <a:r>
              <a:rPr lang="cs-CZ" sz="2000" spc="10" dirty="0" smtClean="0">
                <a:solidFill>
                  <a:srgbClr val="08498A"/>
                </a:solidFill>
                <a:latin typeface="Arial"/>
                <a:cs typeface="Arial"/>
              </a:rPr>
              <a:t>každou </a:t>
            </a:r>
            <a:r>
              <a:rPr lang="cs-CZ" sz="2000" spc="-5" dirty="0" smtClean="0">
                <a:solidFill>
                  <a:srgbClr val="08498A"/>
                </a:solidFill>
                <a:latin typeface="Arial"/>
                <a:cs typeface="Arial"/>
              </a:rPr>
              <a:t>jednotlivou účetní  </a:t>
            </a:r>
            <a:r>
              <a:rPr lang="cs-CZ" sz="2000" spc="10" dirty="0" smtClean="0">
                <a:solidFill>
                  <a:srgbClr val="08498A"/>
                </a:solidFill>
                <a:latin typeface="Arial"/>
                <a:cs typeface="Arial"/>
              </a:rPr>
              <a:t>položku </a:t>
            </a:r>
            <a:r>
              <a:rPr lang="cs-CZ" sz="2000" spc="-15" dirty="0" smtClean="0">
                <a:solidFill>
                  <a:srgbClr val="08498A"/>
                </a:solidFill>
                <a:latin typeface="Arial"/>
                <a:cs typeface="Arial"/>
              </a:rPr>
              <a:t>majetku.</a:t>
            </a:r>
          </a:p>
          <a:p>
            <a:pPr marL="441959" marR="5080" indent="-429259" algn="just">
              <a:lnSpc>
                <a:spcPct val="150200"/>
              </a:lnSpc>
              <a:buClr>
                <a:srgbClr val="5FBAF5"/>
              </a:buClr>
              <a:buFont typeface="Wingdings"/>
              <a:buChar char=""/>
              <a:tabLst>
                <a:tab pos="441959" algn="l"/>
              </a:tabLst>
            </a:pPr>
            <a:r>
              <a:rPr lang="cs-CZ" sz="2000" spc="-15" dirty="0" smtClean="0">
                <a:solidFill>
                  <a:srgbClr val="08498A"/>
                </a:solidFill>
                <a:latin typeface="Arial"/>
                <a:cs typeface="Arial"/>
              </a:rPr>
              <a:t> </a:t>
            </a:r>
            <a:r>
              <a:rPr lang="cs-CZ" sz="2000" dirty="0" smtClean="0">
                <a:latin typeface="Arial"/>
                <a:cs typeface="Arial"/>
              </a:rPr>
              <a:t>Stavební </a:t>
            </a:r>
            <a:r>
              <a:rPr lang="cs-CZ" sz="2000" spc="5" dirty="0" smtClean="0">
                <a:latin typeface="Arial"/>
                <a:cs typeface="Arial"/>
              </a:rPr>
              <a:t>úpravy </a:t>
            </a:r>
            <a:r>
              <a:rPr lang="cs-CZ" sz="2000" dirty="0" smtClean="0">
                <a:latin typeface="Arial"/>
                <a:cs typeface="Arial"/>
              </a:rPr>
              <a:t>přesahující </a:t>
            </a:r>
            <a:r>
              <a:rPr lang="cs-CZ" sz="2000" spc="20" dirty="0" smtClean="0">
                <a:latin typeface="Arial"/>
                <a:cs typeface="Arial"/>
              </a:rPr>
              <a:t>tento </a:t>
            </a:r>
            <a:r>
              <a:rPr lang="cs-CZ" sz="2000" dirty="0" smtClean="0">
                <a:latin typeface="Arial"/>
                <a:cs typeface="Arial"/>
              </a:rPr>
              <a:t>limit </a:t>
            </a:r>
            <a:r>
              <a:rPr lang="cs-CZ" sz="2000" spc="5" dirty="0" smtClean="0">
                <a:latin typeface="Arial"/>
                <a:cs typeface="Arial"/>
              </a:rPr>
              <a:t>není </a:t>
            </a:r>
            <a:r>
              <a:rPr lang="cs-CZ" sz="2000" dirty="0" smtClean="0">
                <a:latin typeface="Arial"/>
                <a:cs typeface="Arial"/>
              </a:rPr>
              <a:t>možné  </a:t>
            </a:r>
            <a:r>
              <a:rPr lang="cs-CZ" sz="2000" spc="5" dirty="0" smtClean="0">
                <a:latin typeface="Arial"/>
                <a:cs typeface="Arial"/>
              </a:rPr>
              <a:t>v rámci této výzvy.</a:t>
            </a:r>
            <a:endParaRPr lang="cs-CZ" sz="2000" dirty="0">
              <a:latin typeface="Arial"/>
              <a:cs typeface="Arial"/>
            </a:endParaRPr>
          </a:p>
        </p:txBody>
      </p:sp>
      <p:sp>
        <p:nvSpPr>
          <p:cNvPr id="10" name="Zástupný symbol pro číslo snímku 9"/>
          <p:cNvSpPr>
            <a:spLocks noGrp="1"/>
          </p:cNvSpPr>
          <p:nvPr>
            <p:ph type="sldNum" sz="quarter" idx="12"/>
          </p:nvPr>
        </p:nvSpPr>
        <p:spPr>
          <a:xfrm>
            <a:off x="8544557" y="6471149"/>
            <a:ext cx="468000" cy="180000"/>
          </a:xfrm>
        </p:spPr>
        <p:txBody>
          <a:bodyPr/>
          <a:lstStyle/>
          <a:p>
            <a:fld id="{479BF083-4774-43B1-9AB0-5CC1AC5DD8EE}" type="slidenum">
              <a:rPr lang="cs-CZ" smtClean="0"/>
              <a:pPr/>
              <a:t>41</a:t>
            </a:fld>
            <a:endParaRPr lang="cs-CZ" dirty="0"/>
          </a:p>
        </p:txBody>
      </p:sp>
    </p:spTree>
    <p:extLst>
      <p:ext uri="{BB962C8B-B14F-4D97-AF65-F5344CB8AC3E}">
        <p14:creationId xmlns:p14="http://schemas.microsoft.com/office/powerpoint/2010/main" val="4269596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76809" rIns="0" bIns="0" rtlCol="0">
            <a:spAutoFit/>
          </a:bodyPr>
          <a:lstStyle/>
          <a:p>
            <a:pPr marL="60325">
              <a:lnSpc>
                <a:spcPct val="100000"/>
              </a:lnSpc>
            </a:pPr>
            <a:r>
              <a:rPr dirty="0"/>
              <a:t>PŘÍMÁ </a:t>
            </a:r>
            <a:r>
              <a:rPr spc="5" dirty="0"/>
              <a:t>PODPORA </a:t>
            </a:r>
            <a:r>
              <a:rPr spc="-5" dirty="0"/>
              <a:t>CÍLOVÉ SKUPINY</a:t>
            </a:r>
            <a:r>
              <a:rPr spc="-80" dirty="0"/>
              <a:t> </a:t>
            </a:r>
            <a:r>
              <a:rPr dirty="0"/>
              <a:t>1</a:t>
            </a:r>
          </a:p>
        </p:txBody>
      </p:sp>
      <p:sp>
        <p:nvSpPr>
          <p:cNvPr id="7" name="object 7"/>
          <p:cNvSpPr txBox="1"/>
          <p:nvPr/>
        </p:nvSpPr>
        <p:spPr>
          <a:xfrm>
            <a:off x="527367" y="1589532"/>
            <a:ext cx="8107045" cy="1486535"/>
          </a:xfrm>
          <a:prstGeom prst="rect">
            <a:avLst/>
          </a:prstGeom>
        </p:spPr>
        <p:txBody>
          <a:bodyPr vert="horz" wrap="square" lIns="0" tIns="0" rIns="0" bIns="0" rtlCol="0">
            <a:spAutoFit/>
          </a:bodyPr>
          <a:lstStyle/>
          <a:p>
            <a:pPr marL="441959" marR="5080" indent="-429259" algn="just">
              <a:lnSpc>
                <a:spcPct val="121000"/>
              </a:lnSpc>
              <a:buClr>
                <a:srgbClr val="5FBAF5"/>
              </a:buClr>
              <a:buFont typeface="Wingdings"/>
              <a:buChar char=""/>
              <a:tabLst>
                <a:tab pos="441959" algn="l"/>
              </a:tabLst>
            </a:pPr>
            <a:r>
              <a:rPr sz="2000" spc="15" dirty="0">
                <a:solidFill>
                  <a:srgbClr val="08498A"/>
                </a:solidFill>
                <a:latin typeface="Arial"/>
                <a:cs typeface="Arial"/>
              </a:rPr>
              <a:t>Z </a:t>
            </a:r>
            <a:r>
              <a:rPr sz="2000" spc="-5" dirty="0">
                <a:solidFill>
                  <a:srgbClr val="08498A"/>
                </a:solidFill>
                <a:latin typeface="Arial"/>
                <a:cs typeface="Arial"/>
              </a:rPr>
              <a:t>rozpočtu </a:t>
            </a:r>
            <a:r>
              <a:rPr sz="2000" dirty="0">
                <a:solidFill>
                  <a:srgbClr val="08498A"/>
                </a:solidFill>
                <a:latin typeface="Arial"/>
                <a:cs typeface="Arial"/>
              </a:rPr>
              <a:t>projektu </a:t>
            </a:r>
            <a:r>
              <a:rPr sz="2000" spc="-5" dirty="0">
                <a:solidFill>
                  <a:srgbClr val="08498A"/>
                </a:solidFill>
                <a:latin typeface="Arial"/>
                <a:cs typeface="Arial"/>
              </a:rPr>
              <a:t>lze hradit výdaje </a:t>
            </a:r>
            <a:r>
              <a:rPr sz="2000" spc="15" dirty="0">
                <a:solidFill>
                  <a:srgbClr val="08498A"/>
                </a:solidFill>
                <a:latin typeface="Arial"/>
                <a:cs typeface="Arial"/>
              </a:rPr>
              <a:t>spojené </a:t>
            </a:r>
            <a:r>
              <a:rPr sz="2000" spc="30" dirty="0">
                <a:solidFill>
                  <a:srgbClr val="08498A"/>
                </a:solidFill>
                <a:latin typeface="Arial"/>
                <a:cs typeface="Arial"/>
              </a:rPr>
              <a:t>se </a:t>
            </a:r>
            <a:r>
              <a:rPr sz="2000" spc="-15" dirty="0">
                <a:solidFill>
                  <a:srgbClr val="08498A"/>
                </a:solidFill>
                <a:latin typeface="Arial"/>
                <a:cs typeface="Arial"/>
              </a:rPr>
              <a:t>zapojením </a:t>
            </a:r>
            <a:r>
              <a:rPr sz="2000" dirty="0">
                <a:solidFill>
                  <a:srgbClr val="08498A"/>
                </a:solidFill>
                <a:latin typeface="Arial"/>
                <a:cs typeface="Arial"/>
              </a:rPr>
              <a:t>cílové  skupiny </a:t>
            </a:r>
            <a:r>
              <a:rPr sz="2000" spc="15" dirty="0">
                <a:solidFill>
                  <a:srgbClr val="08498A"/>
                </a:solidFill>
                <a:latin typeface="Arial"/>
                <a:cs typeface="Arial"/>
              </a:rPr>
              <a:t>do </a:t>
            </a:r>
            <a:r>
              <a:rPr sz="2000" dirty="0">
                <a:solidFill>
                  <a:srgbClr val="08498A"/>
                </a:solidFill>
                <a:latin typeface="Arial"/>
                <a:cs typeface="Arial"/>
              </a:rPr>
              <a:t>projektu. </a:t>
            </a:r>
            <a:r>
              <a:rPr sz="2000" spc="-20" dirty="0">
                <a:solidFill>
                  <a:srgbClr val="08498A"/>
                </a:solidFill>
                <a:latin typeface="Arial"/>
                <a:cs typeface="Arial"/>
              </a:rPr>
              <a:t>Tyto </a:t>
            </a:r>
            <a:r>
              <a:rPr sz="2000" spc="-5" dirty="0">
                <a:solidFill>
                  <a:srgbClr val="08498A"/>
                </a:solidFill>
                <a:latin typeface="Arial"/>
                <a:cs typeface="Arial"/>
              </a:rPr>
              <a:t>náklady </a:t>
            </a:r>
            <a:r>
              <a:rPr sz="2000" dirty="0">
                <a:solidFill>
                  <a:srgbClr val="08498A"/>
                </a:solidFill>
                <a:latin typeface="Arial"/>
                <a:cs typeface="Arial"/>
              </a:rPr>
              <a:t>jsou </a:t>
            </a:r>
            <a:r>
              <a:rPr sz="2000" spc="5" dirty="0">
                <a:solidFill>
                  <a:srgbClr val="08498A"/>
                </a:solidFill>
                <a:latin typeface="Arial"/>
                <a:cs typeface="Arial"/>
              </a:rPr>
              <a:t>spojené </a:t>
            </a:r>
            <a:r>
              <a:rPr sz="2000" spc="-10" dirty="0">
                <a:solidFill>
                  <a:srgbClr val="08498A"/>
                </a:solidFill>
                <a:latin typeface="Arial"/>
                <a:cs typeface="Arial"/>
              </a:rPr>
              <a:t>zejména </a:t>
            </a:r>
            <a:r>
              <a:rPr sz="2000" spc="45" dirty="0">
                <a:solidFill>
                  <a:srgbClr val="08498A"/>
                </a:solidFill>
                <a:latin typeface="Arial"/>
                <a:cs typeface="Arial"/>
              </a:rPr>
              <a:t>se  </a:t>
            </a:r>
            <a:r>
              <a:rPr sz="2000" spc="-5" dirty="0">
                <a:solidFill>
                  <a:srgbClr val="08498A"/>
                </a:solidFill>
                <a:latin typeface="Arial"/>
                <a:cs typeface="Arial"/>
              </a:rPr>
              <a:t>zaměstnáváním </a:t>
            </a:r>
            <a:r>
              <a:rPr sz="2000" spc="15" dirty="0">
                <a:solidFill>
                  <a:srgbClr val="08498A"/>
                </a:solidFill>
                <a:latin typeface="Arial"/>
                <a:cs typeface="Arial"/>
              </a:rPr>
              <a:t>a </a:t>
            </a:r>
            <a:r>
              <a:rPr sz="2000" spc="-10" dirty="0">
                <a:solidFill>
                  <a:srgbClr val="08498A"/>
                </a:solidFill>
                <a:latin typeface="Arial"/>
                <a:cs typeface="Arial"/>
              </a:rPr>
              <a:t>vzděláváním cílové </a:t>
            </a:r>
            <a:r>
              <a:rPr sz="2000" dirty="0">
                <a:solidFill>
                  <a:srgbClr val="08498A"/>
                </a:solidFill>
                <a:latin typeface="Arial"/>
                <a:cs typeface="Arial"/>
              </a:rPr>
              <a:t>skupiny </a:t>
            </a:r>
            <a:r>
              <a:rPr sz="2000" spc="-10" dirty="0">
                <a:solidFill>
                  <a:srgbClr val="08498A"/>
                </a:solidFill>
                <a:latin typeface="Arial"/>
                <a:cs typeface="Arial"/>
              </a:rPr>
              <a:t>projektu. </a:t>
            </a:r>
            <a:r>
              <a:rPr sz="2000" spc="10" dirty="0">
                <a:solidFill>
                  <a:srgbClr val="08498A"/>
                </a:solidFill>
                <a:latin typeface="Arial"/>
                <a:cs typeface="Arial"/>
              </a:rPr>
              <a:t>Mezi </a:t>
            </a:r>
            <a:r>
              <a:rPr sz="2000" spc="5" dirty="0">
                <a:solidFill>
                  <a:srgbClr val="08498A"/>
                </a:solidFill>
                <a:latin typeface="Arial"/>
                <a:cs typeface="Arial"/>
              </a:rPr>
              <a:t>tento  </a:t>
            </a:r>
            <a:r>
              <a:rPr sz="2000" spc="30" dirty="0">
                <a:solidFill>
                  <a:srgbClr val="08498A"/>
                </a:solidFill>
                <a:latin typeface="Arial"/>
                <a:cs typeface="Arial"/>
              </a:rPr>
              <a:t>typ</a:t>
            </a:r>
            <a:r>
              <a:rPr sz="2000" spc="-120" dirty="0">
                <a:solidFill>
                  <a:srgbClr val="08498A"/>
                </a:solidFill>
                <a:latin typeface="Arial"/>
                <a:cs typeface="Arial"/>
              </a:rPr>
              <a:t> </a:t>
            </a:r>
            <a:r>
              <a:rPr sz="2000" spc="15" dirty="0">
                <a:solidFill>
                  <a:srgbClr val="08498A"/>
                </a:solidFill>
                <a:latin typeface="Arial"/>
                <a:cs typeface="Arial"/>
              </a:rPr>
              <a:t>nákladů</a:t>
            </a:r>
            <a:r>
              <a:rPr sz="2000" spc="-125" dirty="0">
                <a:solidFill>
                  <a:srgbClr val="08498A"/>
                </a:solidFill>
                <a:latin typeface="Arial"/>
                <a:cs typeface="Arial"/>
              </a:rPr>
              <a:t> </a:t>
            </a:r>
            <a:r>
              <a:rPr sz="2000" spc="15" dirty="0">
                <a:solidFill>
                  <a:srgbClr val="08498A"/>
                </a:solidFill>
                <a:latin typeface="Arial"/>
                <a:cs typeface="Arial"/>
              </a:rPr>
              <a:t>patří</a:t>
            </a:r>
            <a:r>
              <a:rPr sz="2000" spc="-160" dirty="0">
                <a:solidFill>
                  <a:srgbClr val="08498A"/>
                </a:solidFill>
                <a:latin typeface="Arial"/>
                <a:cs typeface="Arial"/>
              </a:rPr>
              <a:t> </a:t>
            </a:r>
            <a:r>
              <a:rPr sz="2000" dirty="0">
                <a:solidFill>
                  <a:srgbClr val="08498A"/>
                </a:solidFill>
                <a:latin typeface="Arial"/>
                <a:cs typeface="Arial"/>
              </a:rPr>
              <a:t>zejména:</a:t>
            </a:r>
            <a:endParaRPr sz="2000" dirty="0">
              <a:solidFill>
                <a:prstClr val="black"/>
              </a:solidFill>
              <a:latin typeface="Arial"/>
              <a:cs typeface="Arial"/>
            </a:endParaRPr>
          </a:p>
        </p:txBody>
      </p:sp>
      <p:sp>
        <p:nvSpPr>
          <p:cNvPr id="8" name="object 8"/>
          <p:cNvSpPr txBox="1"/>
          <p:nvPr/>
        </p:nvSpPr>
        <p:spPr>
          <a:xfrm>
            <a:off x="975677" y="3351148"/>
            <a:ext cx="187325" cy="225425"/>
          </a:xfrm>
          <a:prstGeom prst="rect">
            <a:avLst/>
          </a:prstGeom>
        </p:spPr>
        <p:txBody>
          <a:bodyPr vert="horz" wrap="square" lIns="0" tIns="0" rIns="0" bIns="0" rtlCol="0">
            <a:spAutoFit/>
          </a:bodyPr>
          <a:lstStyle/>
          <a:p>
            <a:pPr marL="12700"/>
            <a:r>
              <a:rPr sz="1400" spc="20" dirty="0">
                <a:solidFill>
                  <a:srgbClr val="5FBAF5"/>
                </a:solidFill>
                <a:latin typeface="Wingdings"/>
                <a:cs typeface="Wingdings"/>
              </a:rPr>
              <a:t></a:t>
            </a:r>
            <a:endParaRPr sz="1400">
              <a:solidFill>
                <a:prstClr val="black"/>
              </a:solidFill>
              <a:latin typeface="Wingdings"/>
              <a:cs typeface="Wingdings"/>
            </a:endParaRPr>
          </a:p>
        </p:txBody>
      </p:sp>
      <p:sp>
        <p:nvSpPr>
          <p:cNvPr id="9" name="object 9"/>
          <p:cNvSpPr txBox="1"/>
          <p:nvPr/>
        </p:nvSpPr>
        <p:spPr>
          <a:xfrm>
            <a:off x="1518919" y="3162914"/>
            <a:ext cx="7120255" cy="2893060"/>
          </a:xfrm>
          <a:prstGeom prst="rect">
            <a:avLst/>
          </a:prstGeom>
        </p:spPr>
        <p:txBody>
          <a:bodyPr vert="horz" wrap="square" lIns="0" tIns="1270" rIns="0" bIns="0" rtlCol="0">
            <a:spAutoFit/>
          </a:bodyPr>
          <a:lstStyle/>
          <a:p>
            <a:pPr marL="12700" marR="5080" algn="just">
              <a:lnSpc>
                <a:spcPct val="149600"/>
              </a:lnSpc>
              <a:spcBef>
                <a:spcPts val="10"/>
              </a:spcBef>
            </a:pPr>
            <a:r>
              <a:rPr b="1" spc="-5" dirty="0">
                <a:solidFill>
                  <a:srgbClr val="08498A"/>
                </a:solidFill>
                <a:latin typeface="Arial"/>
                <a:cs typeface="Arial"/>
              </a:rPr>
              <a:t>mzdové </a:t>
            </a:r>
            <a:r>
              <a:rPr b="1" spc="-10" dirty="0">
                <a:solidFill>
                  <a:srgbClr val="08498A"/>
                </a:solidFill>
                <a:latin typeface="Arial"/>
                <a:cs typeface="Arial"/>
              </a:rPr>
              <a:t>příspěvky </a:t>
            </a:r>
            <a:r>
              <a:rPr dirty="0">
                <a:solidFill>
                  <a:srgbClr val="08498A"/>
                </a:solidFill>
                <a:latin typeface="Arial"/>
                <a:cs typeface="Arial"/>
              </a:rPr>
              <a:t>- </a:t>
            </a:r>
            <a:r>
              <a:rPr spc="10" dirty="0">
                <a:solidFill>
                  <a:srgbClr val="08498A"/>
                </a:solidFill>
                <a:latin typeface="Arial"/>
                <a:cs typeface="Arial"/>
              </a:rPr>
              <a:t>způsobilými </a:t>
            </a:r>
            <a:r>
              <a:rPr spc="-5" dirty="0">
                <a:solidFill>
                  <a:srgbClr val="08498A"/>
                </a:solidFill>
                <a:latin typeface="Arial"/>
                <a:cs typeface="Arial"/>
              </a:rPr>
              <a:t>výdaji </a:t>
            </a:r>
            <a:r>
              <a:rPr spc="-15" dirty="0">
                <a:solidFill>
                  <a:srgbClr val="08498A"/>
                </a:solidFill>
                <a:latin typeface="Arial"/>
                <a:cs typeface="Arial"/>
              </a:rPr>
              <a:t>jsou </a:t>
            </a:r>
            <a:r>
              <a:rPr spc="-5" dirty="0">
                <a:solidFill>
                  <a:srgbClr val="08498A"/>
                </a:solidFill>
                <a:latin typeface="Arial"/>
                <a:cs typeface="Arial"/>
              </a:rPr>
              <a:t>výdaje vzniklé  </a:t>
            </a:r>
            <a:r>
              <a:rPr dirty="0">
                <a:solidFill>
                  <a:srgbClr val="08498A"/>
                </a:solidFill>
                <a:latin typeface="Arial"/>
                <a:cs typeface="Arial"/>
              </a:rPr>
              <a:t>v souvislosti s </a:t>
            </a:r>
            <a:r>
              <a:rPr spc="-5" dirty="0">
                <a:solidFill>
                  <a:srgbClr val="08498A"/>
                </a:solidFill>
                <a:latin typeface="Arial"/>
                <a:cs typeface="Arial"/>
              </a:rPr>
              <a:t>umístěním osoby </a:t>
            </a:r>
            <a:r>
              <a:rPr dirty="0">
                <a:solidFill>
                  <a:srgbClr val="08498A"/>
                </a:solidFill>
                <a:latin typeface="Arial"/>
                <a:cs typeface="Arial"/>
              </a:rPr>
              <a:t>z </a:t>
            </a:r>
            <a:r>
              <a:rPr spc="-10" dirty="0">
                <a:solidFill>
                  <a:srgbClr val="08498A"/>
                </a:solidFill>
                <a:latin typeface="Arial"/>
                <a:cs typeface="Arial"/>
              </a:rPr>
              <a:t>cílové </a:t>
            </a:r>
            <a:r>
              <a:rPr spc="15" dirty="0">
                <a:solidFill>
                  <a:srgbClr val="08498A"/>
                </a:solidFill>
                <a:latin typeface="Arial"/>
                <a:cs typeface="Arial"/>
              </a:rPr>
              <a:t>skupiny </a:t>
            </a:r>
            <a:r>
              <a:rPr spc="-5" dirty="0">
                <a:solidFill>
                  <a:srgbClr val="08498A"/>
                </a:solidFill>
                <a:latin typeface="Arial"/>
                <a:cs typeface="Arial"/>
              </a:rPr>
              <a:t>projektu </a:t>
            </a:r>
            <a:r>
              <a:rPr spc="25" dirty="0">
                <a:solidFill>
                  <a:srgbClr val="08498A"/>
                </a:solidFill>
                <a:latin typeface="Arial"/>
                <a:cs typeface="Arial"/>
              </a:rPr>
              <a:t>na </a:t>
            </a:r>
            <a:r>
              <a:rPr spc="5" dirty="0">
                <a:solidFill>
                  <a:srgbClr val="08498A"/>
                </a:solidFill>
                <a:latin typeface="Arial"/>
                <a:cs typeface="Arial"/>
              </a:rPr>
              <a:t>trh </a:t>
            </a:r>
            <a:r>
              <a:rPr dirty="0">
                <a:solidFill>
                  <a:srgbClr val="08498A"/>
                </a:solidFill>
                <a:latin typeface="Arial"/>
                <a:cs typeface="Arial"/>
              </a:rPr>
              <a:t>práce  </a:t>
            </a:r>
            <a:r>
              <a:rPr spc="15" dirty="0">
                <a:solidFill>
                  <a:srgbClr val="08498A"/>
                </a:solidFill>
                <a:latin typeface="Arial"/>
                <a:cs typeface="Arial"/>
              </a:rPr>
              <a:t>nebo </a:t>
            </a:r>
            <a:r>
              <a:rPr dirty="0">
                <a:solidFill>
                  <a:srgbClr val="08498A"/>
                </a:solidFill>
                <a:latin typeface="Arial"/>
                <a:cs typeface="Arial"/>
              </a:rPr>
              <a:t>v </a:t>
            </a:r>
            <a:r>
              <a:rPr spc="-5" dirty="0">
                <a:solidFill>
                  <a:srgbClr val="08498A"/>
                </a:solidFill>
                <a:latin typeface="Arial"/>
                <a:cs typeface="Arial"/>
              </a:rPr>
              <a:t>souvislosti </a:t>
            </a:r>
            <a:r>
              <a:rPr dirty="0">
                <a:solidFill>
                  <a:srgbClr val="08498A"/>
                </a:solidFill>
                <a:latin typeface="Arial"/>
                <a:cs typeface="Arial"/>
              </a:rPr>
              <a:t>s programem </a:t>
            </a:r>
            <a:r>
              <a:rPr spc="5" dirty="0">
                <a:solidFill>
                  <a:srgbClr val="08498A"/>
                </a:solidFill>
                <a:latin typeface="Arial"/>
                <a:cs typeface="Arial"/>
              </a:rPr>
              <a:t>udržení </a:t>
            </a:r>
            <a:r>
              <a:rPr spc="-20" dirty="0">
                <a:solidFill>
                  <a:srgbClr val="08498A"/>
                </a:solidFill>
                <a:latin typeface="Arial"/>
                <a:cs typeface="Arial"/>
              </a:rPr>
              <a:t>takové </a:t>
            </a:r>
            <a:r>
              <a:rPr spc="-5" dirty="0">
                <a:solidFill>
                  <a:srgbClr val="08498A"/>
                </a:solidFill>
                <a:latin typeface="Arial"/>
                <a:cs typeface="Arial"/>
              </a:rPr>
              <a:t>osoby </a:t>
            </a:r>
            <a:r>
              <a:rPr spc="25" dirty="0">
                <a:solidFill>
                  <a:srgbClr val="08498A"/>
                </a:solidFill>
                <a:latin typeface="Arial"/>
                <a:cs typeface="Arial"/>
              </a:rPr>
              <a:t>na </a:t>
            </a:r>
            <a:r>
              <a:rPr spc="-5" dirty="0">
                <a:solidFill>
                  <a:srgbClr val="08498A"/>
                </a:solidFill>
                <a:latin typeface="Arial"/>
                <a:cs typeface="Arial"/>
              </a:rPr>
              <a:t>trhu  </a:t>
            </a:r>
            <a:r>
              <a:rPr spc="80" dirty="0">
                <a:solidFill>
                  <a:srgbClr val="08498A"/>
                </a:solidFill>
                <a:latin typeface="Arial"/>
                <a:cs typeface="Arial"/>
              </a:rPr>
              <a:t> </a:t>
            </a:r>
            <a:r>
              <a:rPr spc="-5" dirty="0">
                <a:solidFill>
                  <a:srgbClr val="08498A"/>
                </a:solidFill>
                <a:latin typeface="Arial"/>
                <a:cs typeface="Arial"/>
              </a:rPr>
              <a:t>práce.</a:t>
            </a:r>
            <a:endParaRPr dirty="0">
              <a:solidFill>
                <a:prstClr val="black"/>
              </a:solidFill>
              <a:latin typeface="Arial"/>
              <a:cs typeface="Arial"/>
            </a:endParaRPr>
          </a:p>
          <a:p>
            <a:pPr marL="12700" marR="5080" algn="just">
              <a:lnSpc>
                <a:spcPct val="149500"/>
              </a:lnSpc>
              <a:spcBef>
                <a:spcPts val="75"/>
              </a:spcBef>
            </a:pPr>
            <a:r>
              <a:rPr spc="-25" dirty="0">
                <a:solidFill>
                  <a:srgbClr val="08498A"/>
                </a:solidFill>
                <a:latin typeface="Arial"/>
                <a:cs typeface="Arial"/>
              </a:rPr>
              <a:t>Tyto </a:t>
            </a:r>
            <a:r>
              <a:rPr spc="-5" dirty="0">
                <a:solidFill>
                  <a:srgbClr val="08498A"/>
                </a:solidFill>
                <a:latin typeface="Arial"/>
                <a:cs typeface="Arial"/>
              </a:rPr>
              <a:t>výdaje </a:t>
            </a:r>
            <a:r>
              <a:rPr dirty="0">
                <a:solidFill>
                  <a:srgbClr val="08498A"/>
                </a:solidFill>
                <a:latin typeface="Arial"/>
                <a:cs typeface="Arial"/>
              </a:rPr>
              <a:t>jsou </a:t>
            </a:r>
            <a:r>
              <a:rPr spc="-5" dirty="0">
                <a:solidFill>
                  <a:srgbClr val="08498A"/>
                </a:solidFill>
                <a:latin typeface="Arial"/>
                <a:cs typeface="Arial"/>
              </a:rPr>
              <a:t>způsobilé </a:t>
            </a:r>
            <a:r>
              <a:rPr spc="-15" dirty="0">
                <a:solidFill>
                  <a:srgbClr val="08498A"/>
                </a:solidFill>
                <a:latin typeface="Arial"/>
                <a:cs typeface="Arial"/>
              </a:rPr>
              <a:t>až </a:t>
            </a:r>
            <a:r>
              <a:rPr spc="25" dirty="0">
                <a:solidFill>
                  <a:srgbClr val="08498A"/>
                </a:solidFill>
                <a:latin typeface="Arial"/>
                <a:cs typeface="Arial"/>
              </a:rPr>
              <a:t>do </a:t>
            </a:r>
            <a:r>
              <a:rPr spc="-20" dirty="0">
                <a:solidFill>
                  <a:srgbClr val="08498A"/>
                </a:solidFill>
                <a:latin typeface="Arial"/>
                <a:cs typeface="Arial"/>
              </a:rPr>
              <a:t>výše 100 </a:t>
            </a:r>
            <a:r>
              <a:rPr dirty="0">
                <a:solidFill>
                  <a:srgbClr val="08498A"/>
                </a:solidFill>
                <a:latin typeface="Arial"/>
                <a:cs typeface="Arial"/>
              </a:rPr>
              <a:t>% </a:t>
            </a:r>
            <a:r>
              <a:rPr spc="-10" dirty="0">
                <a:solidFill>
                  <a:srgbClr val="08498A"/>
                </a:solidFill>
                <a:latin typeface="Arial"/>
                <a:cs typeface="Arial"/>
              </a:rPr>
              <a:t>mzdových </a:t>
            </a:r>
            <a:r>
              <a:rPr dirty="0">
                <a:solidFill>
                  <a:srgbClr val="08498A"/>
                </a:solidFill>
                <a:latin typeface="Arial"/>
                <a:cs typeface="Arial"/>
              </a:rPr>
              <a:t>nákladů </a:t>
            </a:r>
            <a:r>
              <a:rPr spc="50" dirty="0">
                <a:solidFill>
                  <a:srgbClr val="08498A"/>
                </a:solidFill>
                <a:latin typeface="Arial"/>
                <a:cs typeface="Arial"/>
              </a:rPr>
              <a:t>na  </a:t>
            </a:r>
            <a:r>
              <a:rPr spc="15" dirty="0">
                <a:solidFill>
                  <a:srgbClr val="08498A"/>
                </a:solidFill>
                <a:latin typeface="Arial"/>
                <a:cs typeface="Arial"/>
              </a:rPr>
              <a:t>dané </a:t>
            </a:r>
            <a:r>
              <a:rPr spc="-10" dirty="0">
                <a:solidFill>
                  <a:srgbClr val="08498A"/>
                </a:solidFill>
                <a:latin typeface="Arial"/>
                <a:cs typeface="Arial"/>
              </a:rPr>
              <a:t>pracovní </a:t>
            </a:r>
            <a:r>
              <a:rPr dirty="0">
                <a:solidFill>
                  <a:srgbClr val="08498A"/>
                </a:solidFill>
                <a:latin typeface="Arial"/>
                <a:cs typeface="Arial"/>
              </a:rPr>
              <a:t>místo, </a:t>
            </a:r>
            <a:r>
              <a:rPr spc="15" dirty="0">
                <a:solidFill>
                  <a:srgbClr val="08498A"/>
                </a:solidFill>
                <a:latin typeface="Arial"/>
                <a:cs typeface="Arial"/>
              </a:rPr>
              <a:t>platí </a:t>
            </a:r>
            <a:r>
              <a:rPr spc="-30" dirty="0">
                <a:solidFill>
                  <a:srgbClr val="08498A"/>
                </a:solidFill>
                <a:latin typeface="Arial"/>
                <a:cs typeface="Arial"/>
              </a:rPr>
              <a:t>ovšem </a:t>
            </a:r>
            <a:r>
              <a:rPr spc="10" dirty="0">
                <a:solidFill>
                  <a:srgbClr val="08498A"/>
                </a:solidFill>
                <a:latin typeface="Arial"/>
                <a:cs typeface="Arial"/>
              </a:rPr>
              <a:t>maximální </a:t>
            </a:r>
            <a:r>
              <a:rPr spc="-5" dirty="0">
                <a:solidFill>
                  <a:srgbClr val="08498A"/>
                </a:solidFill>
                <a:latin typeface="Arial"/>
                <a:cs typeface="Arial"/>
              </a:rPr>
              <a:t>limit </a:t>
            </a:r>
            <a:r>
              <a:rPr dirty="0">
                <a:solidFill>
                  <a:srgbClr val="08498A"/>
                </a:solidFill>
                <a:latin typeface="Arial"/>
                <a:cs typeface="Arial"/>
              </a:rPr>
              <a:t>– </a:t>
            </a:r>
            <a:r>
              <a:rPr spc="-10" dirty="0">
                <a:solidFill>
                  <a:srgbClr val="08498A"/>
                </a:solidFill>
                <a:latin typeface="Arial"/>
                <a:cs typeface="Arial"/>
              </a:rPr>
              <a:t>stanovený </a:t>
            </a:r>
            <a:r>
              <a:rPr spc="15" dirty="0">
                <a:solidFill>
                  <a:srgbClr val="08498A"/>
                </a:solidFill>
                <a:latin typeface="Arial"/>
                <a:cs typeface="Arial"/>
              </a:rPr>
              <a:t>pro  </a:t>
            </a:r>
            <a:r>
              <a:rPr spc="-15" dirty="0">
                <a:solidFill>
                  <a:srgbClr val="08498A"/>
                </a:solidFill>
                <a:latin typeface="Arial"/>
                <a:cs typeface="Arial"/>
              </a:rPr>
              <a:t>měsíc </a:t>
            </a:r>
            <a:r>
              <a:rPr dirty="0">
                <a:solidFill>
                  <a:srgbClr val="08498A"/>
                </a:solidFill>
                <a:latin typeface="Arial"/>
                <a:cs typeface="Arial"/>
              </a:rPr>
              <a:t>práce zaměstnance – </a:t>
            </a:r>
            <a:r>
              <a:rPr spc="-40" dirty="0">
                <a:solidFill>
                  <a:srgbClr val="08498A"/>
                </a:solidFill>
                <a:latin typeface="Arial"/>
                <a:cs typeface="Arial"/>
              </a:rPr>
              <a:t>ve </a:t>
            </a:r>
            <a:r>
              <a:rPr spc="-5" dirty="0">
                <a:solidFill>
                  <a:srgbClr val="08498A"/>
                </a:solidFill>
                <a:latin typeface="Arial"/>
                <a:cs typeface="Arial"/>
              </a:rPr>
              <a:t>výši trojnásobku minimální </a:t>
            </a:r>
            <a:r>
              <a:rPr spc="10" dirty="0">
                <a:solidFill>
                  <a:srgbClr val="08498A"/>
                </a:solidFill>
                <a:latin typeface="Arial"/>
                <a:cs typeface="Arial"/>
              </a:rPr>
              <a:t>mzdy </a:t>
            </a:r>
            <a:r>
              <a:rPr spc="-5" dirty="0">
                <a:solidFill>
                  <a:srgbClr val="08498A"/>
                </a:solidFill>
                <a:latin typeface="Arial"/>
                <a:cs typeface="Arial"/>
              </a:rPr>
              <a:t>za  </a:t>
            </a:r>
            <a:r>
              <a:rPr spc="-15" dirty="0">
                <a:solidFill>
                  <a:srgbClr val="08498A"/>
                </a:solidFill>
                <a:latin typeface="Arial"/>
                <a:cs typeface="Arial"/>
              </a:rPr>
              <a:t>měsíc </a:t>
            </a:r>
            <a:r>
              <a:rPr spc="15" dirty="0">
                <a:solidFill>
                  <a:srgbClr val="08498A"/>
                </a:solidFill>
                <a:latin typeface="Arial"/>
                <a:cs typeface="Arial"/>
              </a:rPr>
              <a:t>při </a:t>
            </a:r>
            <a:r>
              <a:rPr spc="-10" dirty="0">
                <a:solidFill>
                  <a:srgbClr val="08498A"/>
                </a:solidFill>
                <a:latin typeface="Arial"/>
                <a:cs typeface="Arial"/>
              </a:rPr>
              <a:t>40hodinové </a:t>
            </a:r>
            <a:r>
              <a:rPr spc="15" dirty="0">
                <a:solidFill>
                  <a:srgbClr val="08498A"/>
                </a:solidFill>
                <a:latin typeface="Arial"/>
                <a:cs typeface="Arial"/>
              </a:rPr>
              <a:t>týdenní </a:t>
            </a:r>
            <a:r>
              <a:rPr spc="-10" dirty="0">
                <a:solidFill>
                  <a:srgbClr val="08498A"/>
                </a:solidFill>
                <a:latin typeface="Arial"/>
                <a:cs typeface="Arial"/>
              </a:rPr>
              <a:t>pracovní</a:t>
            </a:r>
            <a:r>
              <a:rPr spc="-30" dirty="0">
                <a:solidFill>
                  <a:srgbClr val="08498A"/>
                </a:solidFill>
                <a:latin typeface="Arial"/>
                <a:cs typeface="Arial"/>
              </a:rPr>
              <a:t> </a:t>
            </a:r>
            <a:r>
              <a:rPr spc="5" dirty="0">
                <a:solidFill>
                  <a:srgbClr val="08498A"/>
                </a:solidFill>
                <a:latin typeface="Arial"/>
                <a:cs typeface="Arial"/>
              </a:rPr>
              <a:t>době;</a:t>
            </a:r>
            <a:endParaRPr dirty="0">
              <a:solidFill>
                <a:prstClr val="black"/>
              </a:solidFill>
              <a:latin typeface="Arial"/>
              <a:cs typeface="Arial"/>
            </a:endParaRPr>
          </a:p>
        </p:txBody>
      </p:sp>
      <p:sp>
        <p:nvSpPr>
          <p:cNvPr id="11" name="Zástupný symbol pro číslo snímku 10"/>
          <p:cNvSpPr>
            <a:spLocks noGrp="1"/>
          </p:cNvSpPr>
          <p:nvPr>
            <p:ph type="sldNum" sz="quarter" idx="12"/>
          </p:nvPr>
        </p:nvSpPr>
        <p:spPr/>
        <p:txBody>
          <a:bodyPr/>
          <a:lstStyle/>
          <a:p>
            <a:fld id="{479BF083-4774-43B1-9AB0-5CC1AC5DD8EE}" type="slidenum">
              <a:rPr lang="cs-CZ" smtClean="0"/>
              <a:pPr/>
              <a:t>42</a:t>
            </a:fld>
            <a:endParaRPr lang="cs-CZ" dirty="0"/>
          </a:p>
        </p:txBody>
      </p:sp>
    </p:spTree>
    <p:extLst>
      <p:ext uri="{BB962C8B-B14F-4D97-AF65-F5344CB8AC3E}">
        <p14:creationId xmlns:p14="http://schemas.microsoft.com/office/powerpoint/2010/main" val="12942033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301371" rIns="0" bIns="0" rtlCol="0">
            <a:spAutoFit/>
          </a:bodyPr>
          <a:lstStyle/>
          <a:p>
            <a:pPr marL="60325">
              <a:lnSpc>
                <a:spcPct val="100000"/>
              </a:lnSpc>
            </a:pPr>
            <a:r>
              <a:rPr dirty="0"/>
              <a:t>PŘÍMÁ </a:t>
            </a:r>
            <a:r>
              <a:rPr spc="5" dirty="0"/>
              <a:t>PODPORA </a:t>
            </a:r>
            <a:r>
              <a:rPr spc="-5" dirty="0"/>
              <a:t>CÍLOVÉ SKUPINY</a:t>
            </a:r>
            <a:r>
              <a:rPr spc="-75" dirty="0"/>
              <a:t> </a:t>
            </a:r>
            <a:r>
              <a:rPr dirty="0"/>
              <a:t>2</a:t>
            </a:r>
          </a:p>
        </p:txBody>
      </p:sp>
      <p:sp>
        <p:nvSpPr>
          <p:cNvPr id="7" name="object 7"/>
          <p:cNvSpPr txBox="1"/>
          <p:nvPr/>
        </p:nvSpPr>
        <p:spPr>
          <a:xfrm>
            <a:off x="889635" y="1711731"/>
            <a:ext cx="7711440" cy="3954929"/>
          </a:xfrm>
          <a:prstGeom prst="rect">
            <a:avLst/>
          </a:prstGeom>
        </p:spPr>
        <p:txBody>
          <a:bodyPr vert="horz" wrap="square" lIns="0" tIns="0" rIns="0" bIns="0" rtlCol="0">
            <a:spAutoFit/>
          </a:bodyPr>
          <a:lstStyle/>
          <a:p>
            <a:pPr marL="461009" marR="328930" indent="-448309">
              <a:lnSpc>
                <a:spcPct val="150200"/>
              </a:lnSpc>
              <a:buClr>
                <a:srgbClr val="5FBAF5"/>
              </a:buClr>
              <a:buSzPct val="77500"/>
              <a:buFont typeface="Wingdings"/>
              <a:buChar char=""/>
              <a:tabLst>
                <a:tab pos="460375" algn="l"/>
                <a:tab pos="461009" algn="l"/>
              </a:tabLst>
            </a:pPr>
            <a:r>
              <a:rPr sz="2000" b="1" spc="35" dirty="0">
                <a:solidFill>
                  <a:srgbClr val="08498A"/>
                </a:solidFill>
                <a:latin typeface="Arial"/>
                <a:cs typeface="Arial"/>
              </a:rPr>
              <a:t>Jízdní</a:t>
            </a:r>
            <a:r>
              <a:rPr sz="2000" b="1" spc="-225" dirty="0">
                <a:solidFill>
                  <a:srgbClr val="08498A"/>
                </a:solidFill>
                <a:latin typeface="Arial"/>
                <a:cs typeface="Arial"/>
              </a:rPr>
              <a:t> </a:t>
            </a:r>
            <a:r>
              <a:rPr sz="2000" b="1" spc="25" dirty="0">
                <a:solidFill>
                  <a:srgbClr val="08498A"/>
                </a:solidFill>
                <a:latin typeface="Arial"/>
                <a:cs typeface="Arial"/>
              </a:rPr>
              <a:t>výdaje</a:t>
            </a:r>
            <a:r>
              <a:rPr sz="2000" b="1" spc="-185" dirty="0">
                <a:solidFill>
                  <a:srgbClr val="08498A"/>
                </a:solidFill>
                <a:latin typeface="Arial"/>
                <a:cs typeface="Arial"/>
              </a:rPr>
              <a:t> </a:t>
            </a:r>
            <a:r>
              <a:rPr sz="2000" spc="15" dirty="0">
                <a:solidFill>
                  <a:srgbClr val="08498A"/>
                </a:solidFill>
                <a:latin typeface="Arial"/>
                <a:cs typeface="Arial"/>
              </a:rPr>
              <a:t>a</a:t>
            </a:r>
            <a:r>
              <a:rPr sz="2000" b="1" spc="-45" dirty="0">
                <a:solidFill>
                  <a:srgbClr val="08498A"/>
                </a:solidFill>
                <a:latin typeface="Arial"/>
                <a:cs typeface="Arial"/>
              </a:rPr>
              <a:t> </a:t>
            </a:r>
            <a:r>
              <a:rPr sz="2000" b="1" spc="10" dirty="0">
                <a:solidFill>
                  <a:srgbClr val="08498A"/>
                </a:solidFill>
                <a:latin typeface="Arial"/>
                <a:cs typeface="Arial"/>
              </a:rPr>
              <a:t>výdaje</a:t>
            </a:r>
            <a:r>
              <a:rPr sz="2000" b="1" spc="-45" dirty="0">
                <a:solidFill>
                  <a:srgbClr val="08498A"/>
                </a:solidFill>
                <a:latin typeface="Arial"/>
                <a:cs typeface="Arial"/>
              </a:rPr>
              <a:t> </a:t>
            </a:r>
            <a:r>
              <a:rPr sz="2000" b="1" spc="15" dirty="0">
                <a:solidFill>
                  <a:srgbClr val="08498A"/>
                </a:solidFill>
                <a:latin typeface="Arial"/>
                <a:cs typeface="Arial"/>
              </a:rPr>
              <a:t>na</a:t>
            </a:r>
            <a:r>
              <a:rPr sz="2000" b="1" spc="-45" dirty="0">
                <a:solidFill>
                  <a:srgbClr val="08498A"/>
                </a:solidFill>
                <a:latin typeface="Arial"/>
                <a:cs typeface="Arial"/>
              </a:rPr>
              <a:t> </a:t>
            </a:r>
            <a:r>
              <a:rPr sz="2000" b="1" spc="15" dirty="0">
                <a:solidFill>
                  <a:srgbClr val="08498A"/>
                </a:solidFill>
                <a:latin typeface="Arial"/>
                <a:cs typeface="Arial"/>
              </a:rPr>
              <a:t>ubytování</a:t>
            </a:r>
            <a:r>
              <a:rPr sz="2000" b="1" spc="-150" dirty="0">
                <a:solidFill>
                  <a:srgbClr val="08498A"/>
                </a:solidFill>
                <a:latin typeface="Arial"/>
                <a:cs typeface="Arial"/>
              </a:rPr>
              <a:t> </a:t>
            </a:r>
            <a:r>
              <a:rPr sz="2000" b="1" spc="20" dirty="0">
                <a:solidFill>
                  <a:srgbClr val="08498A"/>
                </a:solidFill>
                <a:latin typeface="Arial"/>
                <a:cs typeface="Arial"/>
              </a:rPr>
              <a:t>osob,</a:t>
            </a:r>
            <a:r>
              <a:rPr sz="2000" b="1" spc="-155" dirty="0">
                <a:solidFill>
                  <a:srgbClr val="08498A"/>
                </a:solidFill>
                <a:latin typeface="Arial"/>
                <a:cs typeface="Arial"/>
              </a:rPr>
              <a:t> </a:t>
            </a:r>
            <a:r>
              <a:rPr sz="2000" spc="25" dirty="0">
                <a:solidFill>
                  <a:srgbClr val="08498A"/>
                </a:solidFill>
                <a:latin typeface="Arial"/>
                <a:cs typeface="Arial"/>
              </a:rPr>
              <a:t>které</a:t>
            </a:r>
            <a:r>
              <a:rPr sz="2000" spc="-114" dirty="0">
                <a:solidFill>
                  <a:srgbClr val="08498A"/>
                </a:solidFill>
                <a:latin typeface="Arial"/>
                <a:cs typeface="Arial"/>
              </a:rPr>
              <a:t> </a:t>
            </a:r>
            <a:r>
              <a:rPr sz="2000" spc="20" dirty="0">
                <a:solidFill>
                  <a:srgbClr val="08498A"/>
                </a:solidFill>
                <a:latin typeface="Arial"/>
                <a:cs typeface="Arial"/>
              </a:rPr>
              <a:t>jsou</a:t>
            </a:r>
            <a:r>
              <a:rPr sz="2000" spc="-114" dirty="0">
                <a:solidFill>
                  <a:srgbClr val="08498A"/>
                </a:solidFill>
                <a:latin typeface="Arial"/>
                <a:cs typeface="Arial"/>
              </a:rPr>
              <a:t> </a:t>
            </a:r>
            <a:r>
              <a:rPr sz="2000" spc="10" dirty="0">
                <a:solidFill>
                  <a:srgbClr val="08498A"/>
                </a:solidFill>
                <a:latin typeface="Arial"/>
                <a:cs typeface="Arial"/>
              </a:rPr>
              <a:t>z</a:t>
            </a:r>
            <a:r>
              <a:rPr sz="2000" spc="-5" dirty="0">
                <a:solidFill>
                  <a:srgbClr val="08498A"/>
                </a:solidFill>
                <a:latin typeface="Arial"/>
                <a:cs typeface="Arial"/>
              </a:rPr>
              <a:t> </a:t>
            </a:r>
            <a:r>
              <a:rPr sz="2000" spc="-10" dirty="0">
                <a:solidFill>
                  <a:srgbClr val="08498A"/>
                </a:solidFill>
                <a:latin typeface="Arial"/>
                <a:cs typeface="Arial"/>
              </a:rPr>
              <a:t>cílové  </a:t>
            </a:r>
            <a:r>
              <a:rPr sz="2000" spc="5" dirty="0">
                <a:solidFill>
                  <a:srgbClr val="08498A"/>
                </a:solidFill>
                <a:latin typeface="Arial"/>
                <a:cs typeface="Arial"/>
              </a:rPr>
              <a:t>skupiny, </a:t>
            </a:r>
            <a:r>
              <a:rPr sz="2000" spc="10" dirty="0">
                <a:solidFill>
                  <a:srgbClr val="08498A"/>
                </a:solidFill>
                <a:latin typeface="Arial"/>
                <a:cs typeface="Arial"/>
              </a:rPr>
              <a:t>ale </a:t>
            </a:r>
            <a:r>
              <a:rPr sz="2000" spc="15" dirty="0">
                <a:solidFill>
                  <a:srgbClr val="08498A"/>
                </a:solidFill>
                <a:latin typeface="Arial"/>
                <a:cs typeface="Arial"/>
              </a:rPr>
              <a:t>jejich </a:t>
            </a:r>
            <a:r>
              <a:rPr sz="2000" spc="5" dirty="0">
                <a:solidFill>
                  <a:srgbClr val="08498A"/>
                </a:solidFill>
                <a:latin typeface="Arial"/>
                <a:cs typeface="Arial"/>
              </a:rPr>
              <a:t>zapojení </a:t>
            </a:r>
            <a:r>
              <a:rPr sz="2000" spc="15" dirty="0">
                <a:solidFill>
                  <a:srgbClr val="08498A"/>
                </a:solidFill>
                <a:latin typeface="Arial"/>
                <a:cs typeface="Arial"/>
              </a:rPr>
              <a:t>do </a:t>
            </a:r>
            <a:r>
              <a:rPr sz="2000" spc="20" dirty="0">
                <a:solidFill>
                  <a:srgbClr val="08498A"/>
                </a:solidFill>
                <a:latin typeface="Arial"/>
                <a:cs typeface="Arial"/>
              </a:rPr>
              <a:t>projektu </a:t>
            </a:r>
            <a:r>
              <a:rPr sz="2000" dirty="0">
                <a:solidFill>
                  <a:srgbClr val="08498A"/>
                </a:solidFill>
                <a:latin typeface="Arial"/>
                <a:cs typeface="Arial"/>
              </a:rPr>
              <a:t>neprobíhá </a:t>
            </a:r>
            <a:r>
              <a:rPr sz="2000" spc="10" dirty="0">
                <a:solidFill>
                  <a:srgbClr val="08498A"/>
                </a:solidFill>
                <a:latin typeface="Arial"/>
                <a:cs typeface="Arial"/>
              </a:rPr>
              <a:t>v rámci  pracovní </a:t>
            </a:r>
            <a:r>
              <a:rPr sz="2000" spc="30" dirty="0">
                <a:solidFill>
                  <a:srgbClr val="08498A"/>
                </a:solidFill>
                <a:latin typeface="Arial"/>
                <a:cs typeface="Arial"/>
              </a:rPr>
              <a:t>cesty </a:t>
            </a:r>
            <a:r>
              <a:rPr sz="2000" spc="25" dirty="0">
                <a:solidFill>
                  <a:srgbClr val="08498A"/>
                </a:solidFill>
                <a:latin typeface="Arial"/>
                <a:cs typeface="Arial"/>
              </a:rPr>
              <a:t>těchto </a:t>
            </a:r>
            <a:r>
              <a:rPr sz="2000" spc="20" dirty="0">
                <a:solidFill>
                  <a:srgbClr val="08498A"/>
                </a:solidFill>
                <a:latin typeface="Arial"/>
                <a:cs typeface="Arial"/>
              </a:rPr>
              <a:t>osob </a:t>
            </a:r>
            <a:r>
              <a:rPr sz="2000" spc="10" dirty="0">
                <a:solidFill>
                  <a:srgbClr val="08498A"/>
                </a:solidFill>
                <a:latin typeface="Arial"/>
                <a:cs typeface="Arial"/>
              </a:rPr>
              <a:t>v </a:t>
            </a:r>
            <a:r>
              <a:rPr sz="2000" dirty="0">
                <a:solidFill>
                  <a:srgbClr val="08498A"/>
                </a:solidFill>
                <a:latin typeface="Arial"/>
                <a:cs typeface="Arial"/>
              </a:rPr>
              <a:t>režimu </a:t>
            </a:r>
            <a:r>
              <a:rPr sz="2000" spc="10" dirty="0">
                <a:solidFill>
                  <a:srgbClr val="08498A"/>
                </a:solidFill>
                <a:latin typeface="Arial"/>
                <a:cs typeface="Arial"/>
              </a:rPr>
              <a:t>dle zákona </a:t>
            </a:r>
            <a:r>
              <a:rPr sz="2000" spc="25" dirty="0">
                <a:solidFill>
                  <a:srgbClr val="08498A"/>
                </a:solidFill>
                <a:latin typeface="Arial"/>
                <a:cs typeface="Arial"/>
              </a:rPr>
              <a:t>č. </a:t>
            </a:r>
            <a:r>
              <a:rPr sz="2000" spc="15" dirty="0">
                <a:solidFill>
                  <a:srgbClr val="08498A"/>
                </a:solidFill>
                <a:latin typeface="Arial"/>
                <a:cs typeface="Arial"/>
              </a:rPr>
              <a:t>262/2006  Sb., </a:t>
            </a:r>
            <a:r>
              <a:rPr sz="2000" spc="-5" dirty="0">
                <a:solidFill>
                  <a:srgbClr val="08498A"/>
                </a:solidFill>
                <a:latin typeface="Arial"/>
                <a:cs typeface="Arial"/>
              </a:rPr>
              <a:t>zákoník </a:t>
            </a:r>
            <a:r>
              <a:rPr sz="2000" spc="15" dirty="0">
                <a:solidFill>
                  <a:srgbClr val="08498A"/>
                </a:solidFill>
                <a:latin typeface="Arial"/>
                <a:cs typeface="Arial"/>
              </a:rPr>
              <a:t>práce. </a:t>
            </a:r>
            <a:r>
              <a:rPr sz="2000" spc="5" dirty="0">
                <a:solidFill>
                  <a:srgbClr val="08498A"/>
                </a:solidFill>
                <a:latin typeface="Arial"/>
                <a:cs typeface="Arial"/>
              </a:rPr>
              <a:t>Představují </a:t>
            </a:r>
            <a:r>
              <a:rPr sz="2000" spc="10" dirty="0">
                <a:solidFill>
                  <a:srgbClr val="08498A"/>
                </a:solidFill>
                <a:latin typeface="Arial"/>
                <a:cs typeface="Arial"/>
              </a:rPr>
              <a:t>výdaje při </a:t>
            </a:r>
            <a:r>
              <a:rPr sz="2000" spc="5" dirty="0">
                <a:solidFill>
                  <a:srgbClr val="08498A"/>
                </a:solidFill>
                <a:latin typeface="Arial"/>
                <a:cs typeface="Arial"/>
              </a:rPr>
              <a:t>zapojení </a:t>
            </a:r>
            <a:r>
              <a:rPr sz="2000" spc="-10" dirty="0">
                <a:solidFill>
                  <a:srgbClr val="08498A"/>
                </a:solidFill>
                <a:latin typeface="Arial"/>
                <a:cs typeface="Arial"/>
              </a:rPr>
              <a:t>cílové  </a:t>
            </a:r>
            <a:r>
              <a:rPr sz="2000" spc="20" dirty="0">
                <a:solidFill>
                  <a:srgbClr val="08498A"/>
                </a:solidFill>
                <a:latin typeface="Arial"/>
                <a:cs typeface="Arial"/>
              </a:rPr>
              <a:t>skupiny </a:t>
            </a:r>
            <a:r>
              <a:rPr sz="2000" spc="15" dirty="0">
                <a:solidFill>
                  <a:srgbClr val="08498A"/>
                </a:solidFill>
                <a:latin typeface="Arial"/>
                <a:cs typeface="Arial"/>
              </a:rPr>
              <a:t>do </a:t>
            </a:r>
            <a:r>
              <a:rPr sz="2000" spc="10" dirty="0">
                <a:solidFill>
                  <a:srgbClr val="08498A"/>
                </a:solidFill>
                <a:latin typeface="Arial"/>
                <a:cs typeface="Arial"/>
              </a:rPr>
              <a:t>aktivit</a:t>
            </a:r>
            <a:r>
              <a:rPr sz="2000" spc="-385" dirty="0">
                <a:solidFill>
                  <a:srgbClr val="08498A"/>
                </a:solidFill>
                <a:latin typeface="Arial"/>
                <a:cs typeface="Arial"/>
              </a:rPr>
              <a:t> </a:t>
            </a:r>
            <a:r>
              <a:rPr sz="2000" spc="15" dirty="0">
                <a:solidFill>
                  <a:srgbClr val="08498A"/>
                </a:solidFill>
                <a:latin typeface="Arial"/>
                <a:cs typeface="Arial"/>
              </a:rPr>
              <a:t>projektu.</a:t>
            </a:r>
            <a:endParaRPr sz="2000" dirty="0">
              <a:solidFill>
                <a:prstClr val="black"/>
              </a:solidFill>
              <a:latin typeface="Arial"/>
              <a:cs typeface="Arial"/>
            </a:endParaRPr>
          </a:p>
          <a:p>
            <a:pPr>
              <a:buClr>
                <a:srgbClr val="5FBAF5"/>
              </a:buClr>
              <a:buFont typeface="Wingdings"/>
              <a:buChar char=""/>
            </a:pPr>
            <a:endParaRPr sz="2000" dirty="0">
              <a:solidFill>
                <a:prstClr val="black"/>
              </a:solidFill>
              <a:latin typeface="Times New Roman"/>
              <a:cs typeface="Times New Roman"/>
            </a:endParaRPr>
          </a:p>
          <a:p>
            <a:pPr>
              <a:buClr>
                <a:srgbClr val="5FBAF5"/>
              </a:buClr>
              <a:buFont typeface="Wingdings"/>
              <a:buChar char=""/>
            </a:pPr>
            <a:endParaRPr sz="2700" dirty="0">
              <a:solidFill>
                <a:prstClr val="black"/>
              </a:solidFill>
              <a:latin typeface="Times New Roman"/>
              <a:cs typeface="Times New Roman"/>
            </a:endParaRPr>
          </a:p>
          <a:p>
            <a:pPr marL="461009" marR="5080" indent="-448309">
              <a:lnSpc>
                <a:spcPct val="150200"/>
              </a:lnSpc>
              <a:buClr>
                <a:srgbClr val="5FBAF5"/>
              </a:buClr>
              <a:buSzPct val="77500"/>
              <a:buFont typeface="Wingdings"/>
              <a:buChar char=""/>
              <a:tabLst>
                <a:tab pos="460375" algn="l"/>
                <a:tab pos="461009" algn="l"/>
              </a:tabLst>
            </a:pPr>
            <a:r>
              <a:rPr sz="2000" spc="-10" dirty="0">
                <a:latin typeface="Arial"/>
                <a:cs typeface="Arial"/>
              </a:rPr>
              <a:t>Pozor</a:t>
            </a:r>
            <a:r>
              <a:rPr sz="2000" spc="40" dirty="0">
                <a:latin typeface="Arial"/>
                <a:cs typeface="Arial"/>
              </a:rPr>
              <a:t> </a:t>
            </a:r>
            <a:r>
              <a:rPr sz="2000" spc="15" dirty="0">
                <a:latin typeface="Arial"/>
                <a:cs typeface="Arial"/>
              </a:rPr>
              <a:t>–</a:t>
            </a:r>
            <a:r>
              <a:rPr sz="2000" spc="-30" dirty="0">
                <a:latin typeface="Arial"/>
                <a:cs typeface="Arial"/>
              </a:rPr>
              <a:t> </a:t>
            </a:r>
            <a:r>
              <a:rPr sz="2000" spc="15" dirty="0">
                <a:latin typeface="Arial"/>
                <a:cs typeface="Arial"/>
              </a:rPr>
              <a:t>stravné</a:t>
            </a:r>
            <a:r>
              <a:rPr sz="2000" spc="-110" dirty="0">
                <a:latin typeface="Arial"/>
                <a:cs typeface="Arial"/>
              </a:rPr>
              <a:t> </a:t>
            </a:r>
            <a:r>
              <a:rPr sz="2000" spc="15" dirty="0">
                <a:latin typeface="Arial"/>
                <a:cs typeface="Arial"/>
              </a:rPr>
              <a:t>a</a:t>
            </a:r>
            <a:r>
              <a:rPr sz="2000" spc="-35" dirty="0">
                <a:latin typeface="Arial"/>
                <a:cs typeface="Arial"/>
              </a:rPr>
              <a:t> </a:t>
            </a:r>
            <a:r>
              <a:rPr sz="2000" spc="15" dirty="0">
                <a:latin typeface="Arial"/>
                <a:cs typeface="Arial"/>
              </a:rPr>
              <a:t>občerstvení</a:t>
            </a:r>
            <a:r>
              <a:rPr sz="2000" spc="-220" dirty="0">
                <a:latin typeface="Arial"/>
                <a:cs typeface="Arial"/>
              </a:rPr>
              <a:t> </a:t>
            </a:r>
            <a:r>
              <a:rPr sz="2000" spc="-10" dirty="0">
                <a:latin typeface="Arial"/>
                <a:cs typeface="Arial"/>
              </a:rPr>
              <a:t>cílové</a:t>
            </a:r>
            <a:r>
              <a:rPr sz="2000" spc="40" dirty="0">
                <a:latin typeface="Arial"/>
                <a:cs typeface="Arial"/>
              </a:rPr>
              <a:t> </a:t>
            </a:r>
            <a:r>
              <a:rPr sz="2000" spc="20" dirty="0">
                <a:latin typeface="Arial"/>
                <a:cs typeface="Arial"/>
              </a:rPr>
              <a:t>skupiny</a:t>
            </a:r>
            <a:r>
              <a:rPr sz="2000" spc="-145" dirty="0">
                <a:latin typeface="Arial"/>
                <a:cs typeface="Arial"/>
              </a:rPr>
              <a:t> </a:t>
            </a:r>
            <a:r>
              <a:rPr sz="2000" spc="5" dirty="0">
                <a:latin typeface="Arial"/>
                <a:cs typeface="Arial"/>
              </a:rPr>
              <a:t>i</a:t>
            </a:r>
            <a:r>
              <a:rPr sz="2000" spc="-35" dirty="0">
                <a:latin typeface="Arial"/>
                <a:cs typeface="Arial"/>
              </a:rPr>
              <a:t> </a:t>
            </a:r>
            <a:r>
              <a:rPr sz="2000" dirty="0">
                <a:latin typeface="Arial"/>
                <a:cs typeface="Arial"/>
              </a:rPr>
              <a:t>realizačního</a:t>
            </a:r>
            <a:r>
              <a:rPr sz="2000" spc="-35" dirty="0">
                <a:latin typeface="Arial"/>
                <a:cs typeface="Arial"/>
              </a:rPr>
              <a:t> </a:t>
            </a:r>
            <a:r>
              <a:rPr sz="2000" spc="20" dirty="0">
                <a:latin typeface="Arial"/>
                <a:cs typeface="Arial"/>
              </a:rPr>
              <a:t>týmu  </a:t>
            </a:r>
            <a:r>
              <a:rPr sz="2000" spc="15" dirty="0">
                <a:latin typeface="Arial"/>
                <a:cs typeface="Arial"/>
              </a:rPr>
              <a:t>patří </a:t>
            </a:r>
            <a:r>
              <a:rPr sz="2000" spc="-10" dirty="0">
                <a:latin typeface="Arial"/>
                <a:cs typeface="Arial"/>
              </a:rPr>
              <a:t>vždy mezi nepřímé</a:t>
            </a:r>
            <a:r>
              <a:rPr sz="2000" spc="-80" dirty="0">
                <a:latin typeface="Arial"/>
                <a:cs typeface="Arial"/>
              </a:rPr>
              <a:t> </a:t>
            </a:r>
            <a:r>
              <a:rPr sz="2000" dirty="0">
                <a:latin typeface="Arial"/>
                <a:cs typeface="Arial"/>
              </a:rPr>
              <a:t>náklady.</a:t>
            </a: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43</a:t>
            </a:fld>
            <a:endParaRPr lang="cs-CZ" dirty="0"/>
          </a:p>
        </p:txBody>
      </p:sp>
    </p:spTree>
    <p:extLst>
      <p:ext uri="{BB962C8B-B14F-4D97-AF65-F5344CB8AC3E}">
        <p14:creationId xmlns:p14="http://schemas.microsoft.com/office/powerpoint/2010/main" val="1493304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360000" y="159960"/>
            <a:ext cx="8424000" cy="760079"/>
          </a:xfrm>
          <a:prstGeom prst="rect">
            <a:avLst/>
          </a:prstGeom>
        </p:spPr>
        <p:txBody>
          <a:bodyPr vert="horz" wrap="square" lIns="0" tIns="265048" rIns="0" bIns="0" rtlCol="0">
            <a:spAutoFit/>
          </a:bodyPr>
          <a:lstStyle/>
          <a:p>
            <a:pPr marL="60325">
              <a:lnSpc>
                <a:spcPct val="100000"/>
              </a:lnSpc>
            </a:pPr>
            <a:r>
              <a:rPr dirty="0"/>
              <a:t>PŘÍMÁ </a:t>
            </a:r>
            <a:r>
              <a:rPr spc="5" dirty="0"/>
              <a:t>PODPORA </a:t>
            </a:r>
            <a:r>
              <a:rPr spc="-5" dirty="0"/>
              <a:t>CÍLOVÉ SKUPINY</a:t>
            </a:r>
            <a:r>
              <a:rPr spc="-75" dirty="0"/>
              <a:t> </a:t>
            </a:r>
            <a:r>
              <a:rPr lang="cs-CZ" dirty="0" smtClean="0"/>
              <a:t>3</a:t>
            </a:r>
            <a:endParaRPr dirty="0"/>
          </a:p>
        </p:txBody>
      </p:sp>
      <p:sp>
        <p:nvSpPr>
          <p:cNvPr id="7" name="object 7"/>
          <p:cNvSpPr txBox="1"/>
          <p:nvPr/>
        </p:nvSpPr>
        <p:spPr>
          <a:xfrm>
            <a:off x="528002" y="1824990"/>
            <a:ext cx="8037830" cy="4429418"/>
          </a:xfrm>
          <a:prstGeom prst="rect">
            <a:avLst/>
          </a:prstGeom>
        </p:spPr>
        <p:txBody>
          <a:bodyPr vert="horz" wrap="square" lIns="0" tIns="0" rIns="0" bIns="0" rtlCol="0">
            <a:spAutoFit/>
          </a:bodyPr>
          <a:lstStyle/>
          <a:p>
            <a:pPr marL="441325" indent="-428625">
              <a:buClr>
                <a:srgbClr val="5FBAF5"/>
              </a:buClr>
              <a:buFont typeface="Wingdings"/>
              <a:buChar char=""/>
              <a:tabLst>
                <a:tab pos="441325" algn="l"/>
                <a:tab pos="441959" algn="l"/>
              </a:tabLst>
            </a:pPr>
            <a:r>
              <a:rPr lang="cs-CZ" sz="2000" b="1" spc="20" dirty="0" smtClean="0">
                <a:solidFill>
                  <a:srgbClr val="08498A"/>
                </a:solidFill>
                <a:latin typeface="Arial"/>
                <a:cs typeface="Arial"/>
              </a:rPr>
              <a:t>Příspěvek</a:t>
            </a:r>
            <a:r>
              <a:rPr lang="cs-CZ" sz="2000" b="1" spc="-175" dirty="0" smtClean="0">
                <a:solidFill>
                  <a:srgbClr val="08498A"/>
                </a:solidFill>
                <a:latin typeface="Arial"/>
                <a:cs typeface="Arial"/>
              </a:rPr>
              <a:t> </a:t>
            </a:r>
            <a:r>
              <a:rPr lang="cs-CZ" sz="2000" b="1" spc="30" dirty="0" smtClean="0">
                <a:solidFill>
                  <a:srgbClr val="08498A"/>
                </a:solidFill>
                <a:latin typeface="Arial"/>
                <a:cs typeface="Arial"/>
              </a:rPr>
              <a:t>na</a:t>
            </a:r>
            <a:r>
              <a:rPr lang="cs-CZ" sz="2000" b="1" spc="-114" dirty="0" smtClean="0">
                <a:solidFill>
                  <a:srgbClr val="08498A"/>
                </a:solidFill>
                <a:latin typeface="Arial"/>
                <a:cs typeface="Arial"/>
              </a:rPr>
              <a:t> </a:t>
            </a:r>
            <a:r>
              <a:rPr lang="cs-CZ" sz="2000" b="1" spc="20" dirty="0" smtClean="0">
                <a:solidFill>
                  <a:srgbClr val="08498A"/>
                </a:solidFill>
                <a:latin typeface="Arial"/>
                <a:cs typeface="Arial"/>
              </a:rPr>
              <a:t>péči</a:t>
            </a:r>
            <a:r>
              <a:rPr lang="cs-CZ" sz="2000" b="1" spc="-160" dirty="0" smtClean="0">
                <a:solidFill>
                  <a:srgbClr val="08498A"/>
                </a:solidFill>
                <a:latin typeface="Arial"/>
                <a:cs typeface="Arial"/>
              </a:rPr>
              <a:t> </a:t>
            </a:r>
            <a:r>
              <a:rPr lang="cs-CZ" sz="2000" b="1" spc="15" dirty="0" smtClean="0">
                <a:solidFill>
                  <a:srgbClr val="08498A"/>
                </a:solidFill>
                <a:latin typeface="Arial"/>
                <a:cs typeface="Arial"/>
              </a:rPr>
              <a:t>o</a:t>
            </a:r>
            <a:r>
              <a:rPr lang="cs-CZ" sz="2000" b="1" spc="-5" dirty="0" smtClean="0">
                <a:solidFill>
                  <a:srgbClr val="08498A"/>
                </a:solidFill>
                <a:latin typeface="Arial"/>
                <a:cs typeface="Arial"/>
              </a:rPr>
              <a:t> </a:t>
            </a:r>
            <a:r>
              <a:rPr lang="cs-CZ" sz="2000" b="1" spc="25" dirty="0" smtClean="0">
                <a:solidFill>
                  <a:srgbClr val="08498A"/>
                </a:solidFill>
                <a:latin typeface="Arial"/>
                <a:cs typeface="Arial"/>
              </a:rPr>
              <a:t>dítě</a:t>
            </a:r>
            <a:r>
              <a:rPr lang="cs-CZ" sz="2000" b="1" spc="-114" dirty="0" smtClean="0">
                <a:solidFill>
                  <a:srgbClr val="08498A"/>
                </a:solidFill>
                <a:latin typeface="Arial"/>
                <a:cs typeface="Arial"/>
              </a:rPr>
              <a:t> </a:t>
            </a:r>
            <a:r>
              <a:rPr lang="cs-CZ" sz="2000" b="1" spc="15" dirty="0" smtClean="0">
                <a:solidFill>
                  <a:srgbClr val="08498A"/>
                </a:solidFill>
                <a:latin typeface="Arial"/>
                <a:cs typeface="Arial"/>
              </a:rPr>
              <a:t>a</a:t>
            </a:r>
            <a:r>
              <a:rPr lang="cs-CZ" sz="2000" b="1" spc="-40" dirty="0" smtClean="0">
                <a:solidFill>
                  <a:srgbClr val="08498A"/>
                </a:solidFill>
                <a:latin typeface="Arial"/>
                <a:cs typeface="Arial"/>
              </a:rPr>
              <a:t> </a:t>
            </a:r>
            <a:r>
              <a:rPr lang="cs-CZ" sz="2000" b="1" spc="20" dirty="0" smtClean="0">
                <a:solidFill>
                  <a:srgbClr val="08498A"/>
                </a:solidFill>
                <a:latin typeface="Arial"/>
                <a:cs typeface="Arial"/>
              </a:rPr>
              <a:t>další</a:t>
            </a:r>
            <a:r>
              <a:rPr lang="cs-CZ" sz="2000" b="1" spc="-155" dirty="0" smtClean="0">
                <a:solidFill>
                  <a:srgbClr val="08498A"/>
                </a:solidFill>
                <a:latin typeface="Arial"/>
                <a:cs typeface="Arial"/>
              </a:rPr>
              <a:t> </a:t>
            </a:r>
            <a:r>
              <a:rPr lang="cs-CZ" sz="2000" b="1" spc="25" dirty="0" smtClean="0">
                <a:solidFill>
                  <a:srgbClr val="08498A"/>
                </a:solidFill>
                <a:latin typeface="Arial"/>
                <a:cs typeface="Arial"/>
              </a:rPr>
              <a:t>závislé</a:t>
            </a:r>
            <a:r>
              <a:rPr lang="cs-CZ" sz="2000" b="1" spc="-145" dirty="0" smtClean="0">
                <a:solidFill>
                  <a:srgbClr val="08498A"/>
                </a:solidFill>
                <a:latin typeface="Arial"/>
                <a:cs typeface="Arial"/>
              </a:rPr>
              <a:t> </a:t>
            </a:r>
            <a:r>
              <a:rPr lang="cs-CZ" sz="2000" b="1" spc="30" dirty="0" smtClean="0">
                <a:solidFill>
                  <a:srgbClr val="08498A"/>
                </a:solidFill>
                <a:latin typeface="Arial"/>
                <a:cs typeface="Arial"/>
              </a:rPr>
              <a:t>osoby</a:t>
            </a:r>
            <a:endParaRPr lang="cs-CZ" sz="2000" dirty="0" smtClean="0">
              <a:solidFill>
                <a:prstClr val="black"/>
              </a:solidFill>
              <a:latin typeface="Arial"/>
              <a:cs typeface="Arial"/>
            </a:endParaRPr>
          </a:p>
          <a:p>
            <a:pPr marL="460375" marR="203200">
              <a:lnSpc>
                <a:spcPct val="150400"/>
              </a:lnSpc>
              <a:spcBef>
                <a:spcPts val="765"/>
              </a:spcBef>
            </a:pPr>
            <a:r>
              <a:rPr lang="cs-CZ" spc="10" dirty="0" smtClean="0">
                <a:solidFill>
                  <a:srgbClr val="08498A"/>
                </a:solidFill>
                <a:latin typeface="Arial"/>
                <a:cs typeface="Arial"/>
              </a:rPr>
              <a:t>tento </a:t>
            </a:r>
            <a:r>
              <a:rPr lang="cs-CZ" spc="-15" dirty="0" smtClean="0">
                <a:solidFill>
                  <a:srgbClr val="08498A"/>
                </a:solidFill>
                <a:latin typeface="Arial"/>
                <a:cs typeface="Arial"/>
              </a:rPr>
              <a:t>příspěvek </a:t>
            </a:r>
            <a:r>
              <a:rPr lang="cs-CZ" spc="10" dirty="0" smtClean="0">
                <a:solidFill>
                  <a:srgbClr val="08498A"/>
                </a:solidFill>
                <a:latin typeface="Arial"/>
                <a:cs typeface="Arial"/>
              </a:rPr>
              <a:t>může </a:t>
            </a:r>
            <a:r>
              <a:rPr lang="cs-CZ" spc="15" dirty="0" smtClean="0">
                <a:solidFill>
                  <a:srgbClr val="08498A"/>
                </a:solidFill>
                <a:latin typeface="Arial"/>
                <a:cs typeface="Arial"/>
              </a:rPr>
              <a:t>být </a:t>
            </a:r>
            <a:r>
              <a:rPr lang="cs-CZ" spc="5" dirty="0" smtClean="0">
                <a:solidFill>
                  <a:srgbClr val="08498A"/>
                </a:solidFill>
                <a:latin typeface="Arial"/>
                <a:cs typeface="Arial"/>
              </a:rPr>
              <a:t>použit </a:t>
            </a:r>
            <a:r>
              <a:rPr lang="cs-CZ" spc="15" dirty="0" smtClean="0">
                <a:solidFill>
                  <a:srgbClr val="08498A"/>
                </a:solidFill>
                <a:latin typeface="Arial"/>
                <a:cs typeface="Arial"/>
              </a:rPr>
              <a:t>pro úhradu </a:t>
            </a:r>
            <a:r>
              <a:rPr lang="cs-CZ" spc="20" dirty="0" smtClean="0">
                <a:solidFill>
                  <a:srgbClr val="08498A"/>
                </a:solidFill>
                <a:latin typeface="Arial"/>
                <a:cs typeface="Arial"/>
              </a:rPr>
              <a:t>nutných </a:t>
            </a:r>
            <a:r>
              <a:rPr lang="cs-CZ" spc="10" dirty="0" smtClean="0">
                <a:solidFill>
                  <a:srgbClr val="08498A"/>
                </a:solidFill>
                <a:latin typeface="Arial"/>
                <a:cs typeface="Arial"/>
              </a:rPr>
              <a:t>nákladů </a:t>
            </a:r>
            <a:r>
              <a:rPr lang="cs-CZ" spc="-30" dirty="0" smtClean="0">
                <a:solidFill>
                  <a:srgbClr val="08498A"/>
                </a:solidFill>
                <a:latin typeface="Arial"/>
                <a:cs typeface="Arial"/>
              </a:rPr>
              <a:t>(ve </a:t>
            </a:r>
            <a:r>
              <a:rPr lang="cs-CZ" spc="-20" dirty="0" smtClean="0">
                <a:solidFill>
                  <a:srgbClr val="08498A"/>
                </a:solidFill>
                <a:latin typeface="Arial"/>
                <a:cs typeface="Arial"/>
              </a:rPr>
              <a:t>výši  </a:t>
            </a:r>
            <a:r>
              <a:rPr lang="cs-CZ" dirty="0" smtClean="0">
                <a:solidFill>
                  <a:srgbClr val="08498A"/>
                </a:solidFill>
                <a:latin typeface="Arial"/>
                <a:cs typeface="Arial"/>
              </a:rPr>
              <a:t>místně </a:t>
            </a:r>
            <a:r>
              <a:rPr lang="cs-CZ" spc="-10" dirty="0" smtClean="0">
                <a:solidFill>
                  <a:srgbClr val="08498A"/>
                </a:solidFill>
                <a:latin typeface="Arial"/>
                <a:cs typeface="Arial"/>
              </a:rPr>
              <a:t>obvyklé) </a:t>
            </a:r>
            <a:r>
              <a:rPr lang="cs-CZ" spc="5" dirty="0" smtClean="0">
                <a:solidFill>
                  <a:srgbClr val="08498A"/>
                </a:solidFill>
                <a:latin typeface="Arial"/>
                <a:cs typeface="Arial"/>
              </a:rPr>
              <a:t>spojených </a:t>
            </a:r>
            <a:r>
              <a:rPr lang="cs-CZ" dirty="0" smtClean="0">
                <a:solidFill>
                  <a:srgbClr val="08498A"/>
                </a:solidFill>
                <a:latin typeface="Arial"/>
                <a:cs typeface="Arial"/>
              </a:rPr>
              <a:t>s péčí o </a:t>
            </a:r>
            <a:r>
              <a:rPr lang="cs-CZ" spc="5" dirty="0" smtClean="0">
                <a:solidFill>
                  <a:srgbClr val="08498A"/>
                </a:solidFill>
                <a:latin typeface="Arial"/>
                <a:cs typeface="Arial"/>
              </a:rPr>
              <a:t>děti </a:t>
            </a:r>
            <a:r>
              <a:rPr lang="cs-CZ" spc="15" dirty="0" smtClean="0">
                <a:solidFill>
                  <a:srgbClr val="08498A"/>
                </a:solidFill>
                <a:latin typeface="Arial"/>
                <a:cs typeface="Arial"/>
              </a:rPr>
              <a:t>nebo jiné </a:t>
            </a:r>
            <a:r>
              <a:rPr lang="cs-CZ" spc="-15" dirty="0" smtClean="0">
                <a:solidFill>
                  <a:srgbClr val="08498A"/>
                </a:solidFill>
                <a:latin typeface="Arial"/>
                <a:cs typeface="Arial"/>
              </a:rPr>
              <a:t>závislé </a:t>
            </a:r>
            <a:r>
              <a:rPr lang="cs-CZ" spc="-30" dirty="0" smtClean="0">
                <a:solidFill>
                  <a:srgbClr val="08498A"/>
                </a:solidFill>
                <a:latin typeface="Arial"/>
                <a:cs typeface="Arial"/>
              </a:rPr>
              <a:t>osoby, </a:t>
            </a:r>
            <a:r>
              <a:rPr lang="cs-CZ" spc="10" dirty="0" smtClean="0">
                <a:solidFill>
                  <a:srgbClr val="08498A"/>
                </a:solidFill>
                <a:latin typeface="Arial"/>
                <a:cs typeface="Arial"/>
              </a:rPr>
              <a:t>např.</a:t>
            </a:r>
            <a:r>
              <a:rPr lang="cs-CZ" spc="-245" dirty="0" smtClean="0">
                <a:solidFill>
                  <a:srgbClr val="08498A"/>
                </a:solidFill>
                <a:latin typeface="Arial"/>
                <a:cs typeface="Arial"/>
              </a:rPr>
              <a:t> </a:t>
            </a:r>
            <a:r>
              <a:rPr lang="cs-CZ" spc="15" dirty="0" smtClean="0">
                <a:solidFill>
                  <a:srgbClr val="08498A"/>
                </a:solidFill>
                <a:latin typeface="Arial"/>
                <a:cs typeface="Arial"/>
              </a:rPr>
              <a:t>při  </a:t>
            </a:r>
            <a:r>
              <a:rPr lang="cs-CZ" spc="5" dirty="0" smtClean="0">
                <a:solidFill>
                  <a:srgbClr val="08498A"/>
                </a:solidFill>
                <a:latin typeface="Arial"/>
                <a:cs typeface="Arial"/>
              </a:rPr>
              <a:t>účasti </a:t>
            </a:r>
            <a:r>
              <a:rPr lang="cs-CZ" spc="-5" dirty="0" smtClean="0">
                <a:solidFill>
                  <a:srgbClr val="08498A"/>
                </a:solidFill>
                <a:latin typeface="Arial"/>
                <a:cs typeface="Arial"/>
              </a:rPr>
              <a:t>osoby </a:t>
            </a:r>
            <a:r>
              <a:rPr lang="cs-CZ" spc="5" dirty="0" smtClean="0">
                <a:solidFill>
                  <a:srgbClr val="08498A"/>
                </a:solidFill>
                <a:latin typeface="Arial"/>
                <a:cs typeface="Arial"/>
              </a:rPr>
              <a:t>pečující </a:t>
            </a:r>
            <a:r>
              <a:rPr lang="cs-CZ" dirty="0" smtClean="0">
                <a:solidFill>
                  <a:srgbClr val="08498A"/>
                </a:solidFill>
                <a:latin typeface="Arial"/>
                <a:cs typeface="Arial"/>
              </a:rPr>
              <a:t>o </a:t>
            </a:r>
            <a:r>
              <a:rPr lang="cs-CZ" spc="20" dirty="0" smtClean="0">
                <a:solidFill>
                  <a:srgbClr val="08498A"/>
                </a:solidFill>
                <a:latin typeface="Arial"/>
                <a:cs typeface="Arial"/>
              </a:rPr>
              <a:t>ně na </a:t>
            </a:r>
            <a:r>
              <a:rPr lang="cs-CZ" spc="5" dirty="0" smtClean="0">
                <a:solidFill>
                  <a:srgbClr val="08498A"/>
                </a:solidFill>
                <a:latin typeface="Arial"/>
                <a:cs typeface="Arial"/>
              </a:rPr>
              <a:t>školení </a:t>
            </a:r>
            <a:r>
              <a:rPr lang="cs-CZ" spc="15" dirty="0" smtClean="0">
                <a:solidFill>
                  <a:srgbClr val="08498A"/>
                </a:solidFill>
                <a:latin typeface="Arial"/>
                <a:cs typeface="Arial"/>
              </a:rPr>
              <a:t>(po dobu jeho </a:t>
            </a:r>
            <a:r>
              <a:rPr lang="cs-CZ" spc="-15" dirty="0" smtClean="0">
                <a:solidFill>
                  <a:srgbClr val="08498A"/>
                </a:solidFill>
                <a:latin typeface="Arial"/>
                <a:cs typeface="Arial"/>
              </a:rPr>
              <a:t>trvání) </a:t>
            </a:r>
            <a:r>
              <a:rPr lang="cs-CZ" spc="15" dirty="0" smtClean="0">
                <a:solidFill>
                  <a:srgbClr val="08498A"/>
                </a:solidFill>
                <a:latin typeface="Arial"/>
                <a:cs typeface="Arial"/>
              </a:rPr>
              <a:t>nebo při  nástupu </a:t>
            </a:r>
            <a:r>
              <a:rPr lang="cs-CZ" spc="10" dirty="0" smtClean="0">
                <a:solidFill>
                  <a:srgbClr val="08498A"/>
                </a:solidFill>
                <a:latin typeface="Arial"/>
                <a:cs typeface="Arial"/>
              </a:rPr>
              <a:t>dosud </a:t>
            </a:r>
            <a:r>
              <a:rPr lang="cs-CZ" dirty="0" smtClean="0">
                <a:solidFill>
                  <a:srgbClr val="08498A"/>
                </a:solidFill>
                <a:latin typeface="Arial"/>
                <a:cs typeface="Arial"/>
              </a:rPr>
              <a:t>nezaměstnané </a:t>
            </a:r>
            <a:r>
              <a:rPr lang="cs-CZ" spc="-5" dirty="0" smtClean="0">
                <a:solidFill>
                  <a:srgbClr val="08498A"/>
                </a:solidFill>
                <a:latin typeface="Arial"/>
                <a:cs typeface="Arial"/>
              </a:rPr>
              <a:t>osoby </a:t>
            </a:r>
            <a:r>
              <a:rPr lang="cs-CZ" spc="20" dirty="0" smtClean="0">
                <a:solidFill>
                  <a:srgbClr val="08498A"/>
                </a:solidFill>
                <a:latin typeface="Arial"/>
                <a:cs typeface="Arial"/>
              </a:rPr>
              <a:t>do </a:t>
            </a:r>
            <a:r>
              <a:rPr lang="cs-CZ" spc="-10" dirty="0" smtClean="0">
                <a:solidFill>
                  <a:srgbClr val="08498A"/>
                </a:solidFill>
                <a:latin typeface="Arial"/>
                <a:cs typeface="Arial"/>
              </a:rPr>
              <a:t>nového </a:t>
            </a:r>
            <a:r>
              <a:rPr lang="cs-CZ" dirty="0" smtClean="0">
                <a:solidFill>
                  <a:srgbClr val="08498A"/>
                </a:solidFill>
                <a:latin typeface="Arial"/>
                <a:cs typeface="Arial"/>
              </a:rPr>
              <a:t>zaměstnání </a:t>
            </a:r>
            <a:r>
              <a:rPr lang="cs-CZ" spc="15" dirty="0" smtClean="0">
                <a:solidFill>
                  <a:srgbClr val="08498A"/>
                </a:solidFill>
                <a:latin typeface="Arial"/>
                <a:cs typeface="Arial"/>
              </a:rPr>
              <a:t>(po dobu  </a:t>
            </a:r>
            <a:r>
              <a:rPr lang="cs-CZ" spc="-30" dirty="0" smtClean="0">
                <a:solidFill>
                  <a:srgbClr val="08498A"/>
                </a:solidFill>
                <a:latin typeface="Arial"/>
                <a:cs typeface="Arial"/>
              </a:rPr>
              <a:t>max. </a:t>
            </a:r>
            <a:r>
              <a:rPr lang="cs-CZ" dirty="0" smtClean="0">
                <a:solidFill>
                  <a:srgbClr val="08498A"/>
                </a:solidFill>
                <a:latin typeface="Arial"/>
                <a:cs typeface="Arial"/>
              </a:rPr>
              <a:t>6</a:t>
            </a:r>
            <a:r>
              <a:rPr lang="cs-CZ" spc="65" dirty="0" smtClean="0">
                <a:solidFill>
                  <a:srgbClr val="08498A"/>
                </a:solidFill>
                <a:latin typeface="Arial"/>
                <a:cs typeface="Arial"/>
              </a:rPr>
              <a:t> </a:t>
            </a:r>
            <a:r>
              <a:rPr lang="cs-CZ" spc="-5" dirty="0" smtClean="0">
                <a:solidFill>
                  <a:srgbClr val="08498A"/>
                </a:solidFill>
                <a:latin typeface="Arial"/>
                <a:cs typeface="Arial"/>
              </a:rPr>
              <a:t>měsíců)</a:t>
            </a:r>
            <a:endParaRPr lang="cs-CZ" dirty="0" smtClean="0">
              <a:solidFill>
                <a:prstClr val="black"/>
              </a:solidFill>
              <a:latin typeface="Arial"/>
              <a:cs typeface="Arial"/>
            </a:endParaRPr>
          </a:p>
          <a:p>
            <a:pPr>
              <a:spcBef>
                <a:spcPts val="5"/>
              </a:spcBef>
            </a:pPr>
            <a:endParaRPr lang="cs-CZ" sz="1600" dirty="0" smtClean="0">
              <a:solidFill>
                <a:prstClr val="black"/>
              </a:solidFill>
              <a:latin typeface="Times New Roman"/>
              <a:cs typeface="Times New Roman"/>
            </a:endParaRPr>
          </a:p>
          <a:p>
            <a:pPr marL="441325" indent="-428625">
              <a:buClr>
                <a:srgbClr val="5FBAF5"/>
              </a:buClr>
              <a:buFont typeface="Wingdings"/>
              <a:buChar char=""/>
              <a:tabLst>
                <a:tab pos="441325" algn="l"/>
                <a:tab pos="441959" algn="l"/>
              </a:tabLst>
            </a:pPr>
            <a:r>
              <a:rPr lang="cs-CZ" sz="2000" b="1" spc="25" dirty="0" smtClean="0">
                <a:solidFill>
                  <a:srgbClr val="08498A"/>
                </a:solidFill>
                <a:latin typeface="Arial"/>
                <a:cs typeface="Arial"/>
              </a:rPr>
              <a:t>Jiné</a:t>
            </a:r>
            <a:r>
              <a:rPr lang="cs-CZ" sz="2000" b="1" spc="-110" dirty="0" smtClean="0">
                <a:solidFill>
                  <a:srgbClr val="08498A"/>
                </a:solidFill>
                <a:latin typeface="Arial"/>
                <a:cs typeface="Arial"/>
              </a:rPr>
              <a:t> </a:t>
            </a:r>
            <a:r>
              <a:rPr lang="cs-CZ" sz="2000" b="1" spc="20" dirty="0" smtClean="0">
                <a:solidFill>
                  <a:srgbClr val="08498A"/>
                </a:solidFill>
                <a:latin typeface="Arial"/>
                <a:cs typeface="Arial"/>
              </a:rPr>
              <a:t>nezbytné</a:t>
            </a:r>
            <a:r>
              <a:rPr lang="cs-CZ" sz="2000" b="1" spc="-195" dirty="0" smtClean="0">
                <a:solidFill>
                  <a:srgbClr val="08498A"/>
                </a:solidFill>
                <a:latin typeface="Arial"/>
                <a:cs typeface="Arial"/>
              </a:rPr>
              <a:t> </a:t>
            </a:r>
            <a:r>
              <a:rPr lang="cs-CZ" sz="2000" b="1" spc="25" dirty="0" smtClean="0">
                <a:solidFill>
                  <a:srgbClr val="08498A"/>
                </a:solidFill>
                <a:latin typeface="Arial"/>
                <a:cs typeface="Arial"/>
              </a:rPr>
              <a:t>náklady</a:t>
            </a:r>
            <a:r>
              <a:rPr lang="cs-CZ" sz="2000" b="1" spc="-195" dirty="0" smtClean="0">
                <a:solidFill>
                  <a:srgbClr val="08498A"/>
                </a:solidFill>
                <a:latin typeface="Arial"/>
                <a:cs typeface="Arial"/>
              </a:rPr>
              <a:t> </a:t>
            </a:r>
            <a:r>
              <a:rPr lang="cs-CZ" sz="2000" b="1" spc="25" dirty="0" smtClean="0">
                <a:solidFill>
                  <a:srgbClr val="08498A"/>
                </a:solidFill>
                <a:latin typeface="Arial"/>
                <a:cs typeface="Arial"/>
              </a:rPr>
              <a:t>cílové</a:t>
            </a:r>
            <a:r>
              <a:rPr lang="cs-CZ" sz="2000" b="1" spc="-160" dirty="0" smtClean="0">
                <a:solidFill>
                  <a:srgbClr val="08498A"/>
                </a:solidFill>
                <a:latin typeface="Arial"/>
                <a:cs typeface="Arial"/>
              </a:rPr>
              <a:t> </a:t>
            </a:r>
            <a:r>
              <a:rPr lang="cs-CZ" sz="2000" b="1" spc="20" dirty="0" smtClean="0">
                <a:solidFill>
                  <a:srgbClr val="08498A"/>
                </a:solidFill>
                <a:latin typeface="Arial"/>
                <a:cs typeface="Arial"/>
              </a:rPr>
              <a:t>skupiny</a:t>
            </a:r>
            <a:endParaRPr lang="cs-CZ" sz="2000" dirty="0" smtClean="0">
              <a:solidFill>
                <a:prstClr val="black"/>
              </a:solidFill>
              <a:latin typeface="Arial"/>
              <a:cs typeface="Arial"/>
            </a:endParaRPr>
          </a:p>
          <a:p>
            <a:pPr marL="460375" marR="5080">
              <a:lnSpc>
                <a:spcPct val="149500"/>
              </a:lnSpc>
              <a:spcBef>
                <a:spcPts val="1085"/>
              </a:spcBef>
            </a:pPr>
            <a:r>
              <a:rPr lang="cs-CZ" spc="15" dirty="0" smtClean="0">
                <a:solidFill>
                  <a:srgbClr val="08498A"/>
                </a:solidFill>
                <a:latin typeface="Arial"/>
                <a:cs typeface="Arial"/>
              </a:rPr>
              <a:t>zahrnují jiné nezbytné </a:t>
            </a:r>
            <a:r>
              <a:rPr lang="cs-CZ" spc="10" dirty="0" smtClean="0">
                <a:solidFill>
                  <a:srgbClr val="08498A"/>
                </a:solidFill>
                <a:latin typeface="Arial"/>
                <a:cs typeface="Arial"/>
              </a:rPr>
              <a:t>náklady </a:t>
            </a:r>
            <a:r>
              <a:rPr lang="cs-CZ" spc="-20" dirty="0" smtClean="0">
                <a:solidFill>
                  <a:srgbClr val="08498A"/>
                </a:solidFill>
                <a:latin typeface="Arial"/>
                <a:cs typeface="Arial"/>
              </a:rPr>
              <a:t>cílové </a:t>
            </a:r>
            <a:r>
              <a:rPr lang="cs-CZ" spc="15" dirty="0" smtClean="0">
                <a:solidFill>
                  <a:srgbClr val="08498A"/>
                </a:solidFill>
                <a:latin typeface="Arial"/>
                <a:cs typeface="Arial"/>
              </a:rPr>
              <a:t>skupiny pro </a:t>
            </a:r>
            <a:r>
              <a:rPr lang="cs-CZ" spc="-15" dirty="0" smtClean="0">
                <a:solidFill>
                  <a:srgbClr val="08498A"/>
                </a:solidFill>
                <a:latin typeface="Arial"/>
                <a:cs typeface="Arial"/>
              </a:rPr>
              <a:t>realizování </a:t>
            </a:r>
            <a:r>
              <a:rPr lang="cs-CZ" spc="5" dirty="0" smtClean="0">
                <a:solidFill>
                  <a:srgbClr val="08498A"/>
                </a:solidFill>
                <a:latin typeface="Arial"/>
                <a:cs typeface="Arial"/>
              </a:rPr>
              <a:t>jejich</a:t>
            </a:r>
            <a:r>
              <a:rPr lang="cs-CZ" spc="-340" dirty="0" smtClean="0">
                <a:solidFill>
                  <a:srgbClr val="08498A"/>
                </a:solidFill>
                <a:latin typeface="Arial"/>
                <a:cs typeface="Arial"/>
              </a:rPr>
              <a:t> </a:t>
            </a:r>
            <a:r>
              <a:rPr lang="cs-CZ" spc="-25" dirty="0" smtClean="0">
                <a:solidFill>
                  <a:srgbClr val="08498A"/>
                </a:solidFill>
                <a:latin typeface="Arial"/>
                <a:cs typeface="Arial"/>
              </a:rPr>
              <a:t>aktivit </a:t>
            </a:r>
            <a:r>
              <a:rPr lang="cs-CZ" dirty="0" smtClean="0">
                <a:solidFill>
                  <a:srgbClr val="08498A"/>
                </a:solidFill>
                <a:latin typeface="Arial"/>
                <a:cs typeface="Arial"/>
              </a:rPr>
              <a:t>–  </a:t>
            </a:r>
            <a:r>
              <a:rPr lang="cs-CZ" u="sng" spc="10" dirty="0" smtClean="0">
                <a:solidFill>
                  <a:srgbClr val="08498A"/>
                </a:solidFill>
                <a:latin typeface="Arial"/>
                <a:cs typeface="Arial"/>
              </a:rPr>
              <a:t>prohlídka </a:t>
            </a:r>
            <a:r>
              <a:rPr lang="cs-CZ" u="sng" spc="-5" dirty="0" smtClean="0">
                <a:solidFill>
                  <a:srgbClr val="08498A"/>
                </a:solidFill>
                <a:latin typeface="Arial"/>
                <a:cs typeface="Arial"/>
              </a:rPr>
              <a:t>zdravotní </a:t>
            </a:r>
            <a:r>
              <a:rPr lang="cs-CZ" u="sng" spc="10" dirty="0" smtClean="0">
                <a:solidFill>
                  <a:srgbClr val="08498A"/>
                </a:solidFill>
                <a:latin typeface="Arial"/>
                <a:cs typeface="Arial"/>
              </a:rPr>
              <a:t>způsobilosti </a:t>
            </a:r>
            <a:r>
              <a:rPr lang="cs-CZ" spc="15" dirty="0" smtClean="0">
                <a:solidFill>
                  <a:srgbClr val="08498A"/>
                </a:solidFill>
                <a:latin typeface="Arial"/>
                <a:cs typeface="Arial"/>
              </a:rPr>
              <a:t>pro </a:t>
            </a:r>
            <a:r>
              <a:rPr lang="cs-CZ" spc="-25" dirty="0" smtClean="0">
                <a:solidFill>
                  <a:srgbClr val="08498A"/>
                </a:solidFill>
                <a:latin typeface="Arial"/>
                <a:cs typeface="Arial"/>
              </a:rPr>
              <a:t>výkon </a:t>
            </a:r>
            <a:r>
              <a:rPr lang="cs-CZ" dirty="0" smtClean="0">
                <a:solidFill>
                  <a:srgbClr val="08498A"/>
                </a:solidFill>
                <a:latin typeface="Arial"/>
                <a:cs typeface="Arial"/>
              </a:rPr>
              <a:t>práce </a:t>
            </a:r>
            <a:r>
              <a:rPr lang="cs-CZ" spc="10" dirty="0" smtClean="0">
                <a:solidFill>
                  <a:srgbClr val="08498A"/>
                </a:solidFill>
                <a:latin typeface="Arial"/>
                <a:cs typeface="Arial"/>
              </a:rPr>
              <a:t>(např. </a:t>
            </a:r>
            <a:r>
              <a:rPr lang="cs-CZ" dirty="0" smtClean="0">
                <a:solidFill>
                  <a:srgbClr val="08498A"/>
                </a:solidFill>
                <a:latin typeface="Arial"/>
                <a:cs typeface="Arial"/>
              </a:rPr>
              <a:t>v </a:t>
            </a:r>
            <a:r>
              <a:rPr lang="cs-CZ" spc="-15" dirty="0" smtClean="0">
                <a:solidFill>
                  <a:srgbClr val="08498A"/>
                </a:solidFill>
                <a:latin typeface="Arial"/>
                <a:cs typeface="Arial"/>
              </a:rPr>
              <a:t>potravinářství),  </a:t>
            </a:r>
            <a:r>
              <a:rPr lang="cs-CZ" u="sng" spc="-15" dirty="0" smtClean="0">
                <a:solidFill>
                  <a:srgbClr val="08498A"/>
                </a:solidFill>
                <a:latin typeface="Arial"/>
                <a:cs typeface="Arial"/>
              </a:rPr>
              <a:t>výpis </a:t>
            </a:r>
            <a:r>
              <a:rPr lang="cs-CZ" u="sng" dirty="0" smtClean="0">
                <a:solidFill>
                  <a:srgbClr val="08498A"/>
                </a:solidFill>
                <a:latin typeface="Arial"/>
                <a:cs typeface="Arial"/>
              </a:rPr>
              <a:t>z </a:t>
            </a:r>
            <a:r>
              <a:rPr lang="cs-CZ" u="sng" spc="-5" dirty="0" smtClean="0">
                <a:solidFill>
                  <a:srgbClr val="08498A"/>
                </a:solidFill>
                <a:latin typeface="Arial"/>
                <a:cs typeface="Arial"/>
              </a:rPr>
              <a:t>rejstříku </a:t>
            </a:r>
            <a:r>
              <a:rPr lang="cs-CZ" u="sng" dirty="0" smtClean="0">
                <a:solidFill>
                  <a:srgbClr val="08498A"/>
                </a:solidFill>
                <a:latin typeface="Arial"/>
                <a:cs typeface="Arial"/>
              </a:rPr>
              <a:t>trestů </a:t>
            </a:r>
            <a:r>
              <a:rPr lang="cs-CZ" spc="10" dirty="0" smtClean="0">
                <a:solidFill>
                  <a:srgbClr val="08498A"/>
                </a:solidFill>
                <a:latin typeface="Arial"/>
                <a:cs typeface="Arial"/>
              </a:rPr>
              <a:t>(např. </a:t>
            </a:r>
            <a:r>
              <a:rPr lang="cs-CZ" dirty="0" smtClean="0">
                <a:solidFill>
                  <a:srgbClr val="08498A"/>
                </a:solidFill>
                <a:latin typeface="Arial"/>
                <a:cs typeface="Arial"/>
              </a:rPr>
              <a:t>práce v </a:t>
            </a:r>
            <a:r>
              <a:rPr lang="cs-CZ" spc="10" dirty="0" smtClean="0">
                <a:solidFill>
                  <a:srgbClr val="08498A"/>
                </a:solidFill>
                <a:latin typeface="Arial"/>
                <a:cs typeface="Arial"/>
              </a:rPr>
              <a:t>bezpečnostní </a:t>
            </a:r>
            <a:r>
              <a:rPr lang="cs-CZ" spc="5" dirty="0" smtClean="0">
                <a:solidFill>
                  <a:srgbClr val="08498A"/>
                </a:solidFill>
                <a:latin typeface="Arial"/>
                <a:cs typeface="Arial"/>
              </a:rPr>
              <a:t>agentuře)</a:t>
            </a:r>
            <a:r>
              <a:rPr lang="cs-CZ" spc="-345" dirty="0" smtClean="0">
                <a:solidFill>
                  <a:srgbClr val="08498A"/>
                </a:solidFill>
                <a:latin typeface="Arial"/>
                <a:cs typeface="Arial"/>
              </a:rPr>
              <a:t> </a:t>
            </a:r>
            <a:r>
              <a:rPr lang="cs-CZ" spc="25" dirty="0" smtClean="0">
                <a:solidFill>
                  <a:srgbClr val="08498A"/>
                </a:solidFill>
                <a:latin typeface="Arial"/>
                <a:cs typeface="Arial"/>
              </a:rPr>
              <a:t>apod</a:t>
            </a:r>
            <a:r>
              <a:rPr lang="cs-CZ" sz="1550" spc="25" dirty="0" smtClean="0">
                <a:solidFill>
                  <a:srgbClr val="08498A"/>
                </a:solidFill>
                <a:latin typeface="Arial"/>
                <a:cs typeface="Arial"/>
              </a:rPr>
              <a:t>.</a:t>
            </a:r>
            <a:endParaRPr lang="cs-CZ" sz="1550"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44</a:t>
            </a:fld>
            <a:endParaRPr lang="cs-CZ" dirty="0"/>
          </a:p>
        </p:txBody>
      </p:sp>
    </p:spTree>
    <p:extLst>
      <p:ext uri="{BB962C8B-B14F-4D97-AF65-F5344CB8AC3E}">
        <p14:creationId xmlns:p14="http://schemas.microsoft.com/office/powerpoint/2010/main" val="2298003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59715" rIns="0" bIns="0" rtlCol="0">
            <a:spAutoFit/>
          </a:bodyPr>
          <a:lstStyle/>
          <a:p>
            <a:pPr marL="1224915">
              <a:lnSpc>
                <a:spcPct val="100000"/>
              </a:lnSpc>
            </a:pPr>
            <a:r>
              <a:rPr spc="-5" dirty="0"/>
              <a:t>KŘÍŽOVÉ</a:t>
            </a:r>
            <a:r>
              <a:rPr spc="-30" dirty="0"/>
              <a:t> </a:t>
            </a:r>
            <a:r>
              <a:rPr spc="-20" dirty="0"/>
              <a:t>FINANCOVÁNÍ</a:t>
            </a:r>
          </a:p>
        </p:txBody>
      </p:sp>
      <p:sp>
        <p:nvSpPr>
          <p:cNvPr id="7" name="object 7"/>
          <p:cNvSpPr txBox="1"/>
          <p:nvPr/>
        </p:nvSpPr>
        <p:spPr>
          <a:xfrm>
            <a:off x="599440" y="1365250"/>
            <a:ext cx="7894955" cy="1846659"/>
          </a:xfrm>
          <a:prstGeom prst="rect">
            <a:avLst/>
          </a:prstGeom>
        </p:spPr>
        <p:txBody>
          <a:bodyPr vert="horz" wrap="square" lIns="0" tIns="0" rIns="0" bIns="0" rtlCol="0">
            <a:spAutoFit/>
          </a:bodyPr>
          <a:lstStyle/>
          <a:p>
            <a:endParaRPr lang="cs-CZ" sz="2000" spc="-10" dirty="0" smtClean="0">
              <a:solidFill>
                <a:srgbClr val="08498A"/>
              </a:solidFill>
              <a:latin typeface="Arial"/>
              <a:cs typeface="Arial"/>
            </a:endParaRPr>
          </a:p>
          <a:p>
            <a:r>
              <a:rPr lang="cs-CZ" sz="2000" spc="-10" dirty="0" smtClean="0">
                <a:solidFill>
                  <a:srgbClr val="08498A"/>
                </a:solidFill>
                <a:latin typeface="Arial"/>
                <a:cs typeface="Arial"/>
              </a:rPr>
              <a:t>Křížové financování </a:t>
            </a:r>
            <a:r>
              <a:rPr lang="cs-CZ" sz="2000" b="1" spc="-10" dirty="0" smtClean="0">
                <a:solidFill>
                  <a:srgbClr val="08498A"/>
                </a:solidFill>
                <a:latin typeface="Arial"/>
                <a:cs typeface="Arial"/>
              </a:rPr>
              <a:t>není </a:t>
            </a:r>
            <a:r>
              <a:rPr lang="cs-CZ" sz="2000" spc="-10" dirty="0" smtClean="0">
                <a:solidFill>
                  <a:srgbClr val="08498A"/>
                </a:solidFill>
                <a:latin typeface="Arial"/>
                <a:cs typeface="Arial"/>
              </a:rPr>
              <a:t>v rámci výzev č. 45 a 46 </a:t>
            </a:r>
            <a:r>
              <a:rPr lang="cs-CZ" sz="2000" b="1" spc="-10" dirty="0" smtClean="0">
                <a:solidFill>
                  <a:srgbClr val="08498A"/>
                </a:solidFill>
                <a:latin typeface="Arial"/>
                <a:cs typeface="Arial"/>
              </a:rPr>
              <a:t>relevantní</a:t>
            </a:r>
            <a:r>
              <a:rPr lang="cs-CZ" sz="2000" spc="-10" dirty="0" smtClean="0">
                <a:solidFill>
                  <a:srgbClr val="08498A"/>
                </a:solidFill>
                <a:latin typeface="Arial"/>
                <a:cs typeface="Arial"/>
              </a:rPr>
              <a:t>.</a:t>
            </a:r>
          </a:p>
          <a:p>
            <a:endParaRPr lang="cs-CZ" sz="2000" spc="-10" dirty="0">
              <a:solidFill>
                <a:srgbClr val="08498A"/>
              </a:solidFill>
              <a:latin typeface="Arial"/>
              <a:cs typeface="Arial"/>
            </a:endParaRPr>
          </a:p>
          <a:p>
            <a:endParaRPr lang="cs-CZ" sz="2000" b="1" spc="-10" dirty="0" smtClean="0">
              <a:solidFill>
                <a:srgbClr val="08498A"/>
              </a:solidFill>
              <a:latin typeface="Arial"/>
              <a:cs typeface="Arial"/>
            </a:endParaRPr>
          </a:p>
          <a:p>
            <a:r>
              <a:rPr lang="cs-CZ" sz="2000" b="1" spc="-10" dirty="0" smtClean="0">
                <a:solidFill>
                  <a:srgbClr val="08498A"/>
                </a:solidFill>
                <a:latin typeface="Arial"/>
                <a:cs typeface="Arial"/>
              </a:rPr>
              <a:t>Upozornění</a:t>
            </a:r>
            <a:r>
              <a:rPr lang="cs-CZ" sz="2000" spc="-10" dirty="0" smtClean="0">
                <a:solidFill>
                  <a:srgbClr val="08498A"/>
                </a:solidFill>
                <a:latin typeface="Arial"/>
                <a:cs typeface="Arial"/>
              </a:rPr>
              <a:t> – oproti OP LZZ je možné některé typy vybavení a nábytek hradit v rámci rozpočtové položky </a:t>
            </a:r>
            <a:r>
              <a:rPr lang="cs-CZ" sz="2000" u="sng" spc="-10" dirty="0" smtClean="0">
                <a:solidFill>
                  <a:srgbClr val="08498A"/>
                </a:solidFill>
                <a:latin typeface="Arial"/>
                <a:cs typeface="Arial"/>
              </a:rPr>
              <a:t>Zařízení a vybavení</a:t>
            </a:r>
            <a:endParaRPr sz="2000" u="sng"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45</a:t>
            </a:fld>
            <a:endParaRPr lang="cs-CZ" dirty="0"/>
          </a:p>
        </p:txBody>
      </p:sp>
    </p:spTree>
    <p:extLst>
      <p:ext uri="{BB962C8B-B14F-4D97-AF65-F5344CB8AC3E}">
        <p14:creationId xmlns:p14="http://schemas.microsoft.com/office/powerpoint/2010/main" val="39288446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prstGeom prst="rect">
            <a:avLst/>
          </a:prstGeom>
        </p:spPr>
        <p:txBody>
          <a:bodyPr vert="horz" wrap="square" lIns="0" tIns="265048" rIns="0" bIns="0" rtlCol="0">
            <a:spAutoFit/>
          </a:bodyPr>
          <a:lstStyle/>
          <a:p>
            <a:pPr marL="1499870">
              <a:lnSpc>
                <a:spcPct val="100000"/>
              </a:lnSpc>
            </a:pPr>
            <a:r>
              <a:rPr spc="5" dirty="0"/>
              <a:t>NEPŘÍMÉ </a:t>
            </a:r>
            <a:r>
              <a:rPr spc="-25" dirty="0"/>
              <a:t>NÁKLADY</a:t>
            </a:r>
            <a:r>
              <a:rPr spc="35" dirty="0"/>
              <a:t> </a:t>
            </a:r>
            <a:r>
              <a:rPr dirty="0"/>
              <a:t>1</a:t>
            </a:r>
          </a:p>
        </p:txBody>
      </p:sp>
      <p:sp>
        <p:nvSpPr>
          <p:cNvPr id="7" name="object 7"/>
          <p:cNvSpPr txBox="1"/>
          <p:nvPr/>
        </p:nvSpPr>
        <p:spPr>
          <a:xfrm>
            <a:off x="528002" y="1158620"/>
            <a:ext cx="8030845" cy="1720086"/>
          </a:xfrm>
          <a:prstGeom prst="rect">
            <a:avLst/>
          </a:prstGeom>
        </p:spPr>
        <p:txBody>
          <a:bodyPr vert="horz" wrap="square" lIns="0" tIns="0" rIns="0" bIns="0" rtlCol="0">
            <a:spAutoFit/>
          </a:bodyPr>
          <a:lstStyle/>
          <a:p>
            <a:pPr marL="441325" marR="5080" indent="-428625">
              <a:lnSpc>
                <a:spcPct val="120500"/>
              </a:lnSpc>
              <a:buClr>
                <a:srgbClr val="5FBAF5"/>
              </a:buClr>
              <a:buFont typeface="Wingdings"/>
              <a:buChar char=""/>
              <a:tabLst>
                <a:tab pos="441325" algn="l"/>
                <a:tab pos="441959" algn="l"/>
              </a:tabLst>
            </a:pPr>
            <a:r>
              <a:rPr lang="cs-CZ" sz="2000" spc="5" dirty="0" smtClean="0">
                <a:solidFill>
                  <a:srgbClr val="08498A"/>
                </a:solidFill>
                <a:latin typeface="Arial"/>
                <a:cs typeface="Arial"/>
              </a:rPr>
              <a:t>Projekty </a:t>
            </a:r>
            <a:r>
              <a:rPr lang="cs-CZ" sz="2000" spc="10" dirty="0" smtClean="0">
                <a:solidFill>
                  <a:srgbClr val="08498A"/>
                </a:solidFill>
                <a:latin typeface="Arial"/>
                <a:cs typeface="Arial"/>
              </a:rPr>
              <a:t>podpořené v </a:t>
            </a:r>
            <a:r>
              <a:rPr lang="cs-CZ" sz="2000" spc="25" dirty="0" smtClean="0">
                <a:solidFill>
                  <a:srgbClr val="08498A"/>
                </a:solidFill>
                <a:latin typeface="Arial"/>
                <a:cs typeface="Arial"/>
              </a:rPr>
              <a:t>těchto výzvách </a:t>
            </a:r>
            <a:r>
              <a:rPr lang="cs-CZ" sz="2000" spc="10" dirty="0" smtClean="0">
                <a:solidFill>
                  <a:srgbClr val="08498A"/>
                </a:solidFill>
                <a:latin typeface="Arial"/>
                <a:cs typeface="Arial"/>
              </a:rPr>
              <a:t>aplikují </a:t>
            </a:r>
            <a:r>
              <a:rPr lang="cs-CZ" sz="2000" spc="-10" dirty="0" smtClean="0">
                <a:solidFill>
                  <a:srgbClr val="08498A"/>
                </a:solidFill>
                <a:latin typeface="Arial"/>
                <a:cs typeface="Arial"/>
              </a:rPr>
              <a:t>nepřímé </a:t>
            </a:r>
            <a:r>
              <a:rPr lang="cs-CZ" sz="2000" dirty="0" smtClean="0">
                <a:solidFill>
                  <a:srgbClr val="08498A"/>
                </a:solidFill>
                <a:latin typeface="Arial"/>
                <a:cs typeface="Arial"/>
              </a:rPr>
              <a:t>náklady, </a:t>
            </a:r>
            <a:r>
              <a:rPr lang="cs-CZ" sz="2000" spc="10" dirty="0" smtClean="0">
                <a:solidFill>
                  <a:srgbClr val="08498A"/>
                </a:solidFill>
                <a:latin typeface="Arial"/>
                <a:cs typeface="Arial"/>
              </a:rPr>
              <a:t>přičemž  základní</a:t>
            </a:r>
            <a:r>
              <a:rPr lang="cs-CZ" sz="2000" spc="-80" dirty="0" smtClean="0">
                <a:solidFill>
                  <a:srgbClr val="08498A"/>
                </a:solidFill>
                <a:latin typeface="Arial"/>
                <a:cs typeface="Arial"/>
              </a:rPr>
              <a:t> </a:t>
            </a:r>
            <a:r>
              <a:rPr lang="cs-CZ" sz="2000" spc="15" dirty="0" smtClean="0">
                <a:solidFill>
                  <a:srgbClr val="08498A"/>
                </a:solidFill>
                <a:latin typeface="Arial"/>
                <a:cs typeface="Arial"/>
              </a:rPr>
              <a:t>stanovený</a:t>
            </a:r>
            <a:r>
              <a:rPr lang="cs-CZ" sz="2000" spc="-160" dirty="0" smtClean="0">
                <a:solidFill>
                  <a:srgbClr val="08498A"/>
                </a:solidFill>
                <a:latin typeface="Arial"/>
                <a:cs typeface="Arial"/>
              </a:rPr>
              <a:t> </a:t>
            </a:r>
            <a:r>
              <a:rPr lang="cs-CZ" sz="2000" spc="-15" dirty="0" smtClean="0">
                <a:solidFill>
                  <a:srgbClr val="08498A"/>
                </a:solidFill>
                <a:latin typeface="Arial"/>
                <a:cs typeface="Arial"/>
              </a:rPr>
              <a:t>podíl</a:t>
            </a:r>
            <a:r>
              <a:rPr lang="cs-CZ" sz="2000" spc="35" dirty="0" smtClean="0">
                <a:solidFill>
                  <a:srgbClr val="08498A"/>
                </a:solidFill>
                <a:latin typeface="Arial"/>
                <a:cs typeface="Arial"/>
              </a:rPr>
              <a:t> </a:t>
            </a:r>
            <a:r>
              <a:rPr lang="cs-CZ" sz="2000" dirty="0" smtClean="0">
                <a:solidFill>
                  <a:srgbClr val="08498A"/>
                </a:solidFill>
                <a:latin typeface="Arial"/>
                <a:cs typeface="Arial"/>
              </a:rPr>
              <a:t>NN </a:t>
            </a:r>
            <a:r>
              <a:rPr lang="cs-CZ" sz="2000" spc="10" dirty="0" smtClean="0">
                <a:solidFill>
                  <a:srgbClr val="08498A"/>
                </a:solidFill>
                <a:latin typeface="Arial"/>
                <a:cs typeface="Arial"/>
              </a:rPr>
              <a:t>je</a:t>
            </a:r>
            <a:r>
              <a:rPr lang="cs-CZ" sz="2000" spc="-40" dirty="0" smtClean="0">
                <a:solidFill>
                  <a:srgbClr val="08498A"/>
                </a:solidFill>
                <a:latin typeface="Arial"/>
                <a:cs typeface="Arial"/>
              </a:rPr>
              <a:t> </a:t>
            </a:r>
            <a:r>
              <a:rPr lang="cs-CZ" sz="2000" spc="15" dirty="0" smtClean="0">
                <a:solidFill>
                  <a:srgbClr val="08498A"/>
                </a:solidFill>
                <a:latin typeface="Arial"/>
                <a:cs typeface="Arial"/>
              </a:rPr>
              <a:t>stanoven</a:t>
            </a:r>
            <a:r>
              <a:rPr lang="cs-CZ" sz="2000" spc="-114" dirty="0" smtClean="0">
                <a:solidFill>
                  <a:srgbClr val="08498A"/>
                </a:solidFill>
                <a:latin typeface="Arial"/>
                <a:cs typeface="Arial"/>
              </a:rPr>
              <a:t> </a:t>
            </a:r>
            <a:r>
              <a:rPr lang="cs-CZ" sz="2000" spc="15" dirty="0" smtClean="0">
                <a:solidFill>
                  <a:srgbClr val="08498A"/>
                </a:solidFill>
                <a:latin typeface="Arial"/>
                <a:cs typeface="Arial"/>
              </a:rPr>
              <a:t>na</a:t>
            </a:r>
            <a:r>
              <a:rPr lang="cs-CZ" sz="2000" spc="-40" dirty="0" smtClean="0">
                <a:solidFill>
                  <a:srgbClr val="08498A"/>
                </a:solidFill>
                <a:latin typeface="Arial"/>
                <a:cs typeface="Arial"/>
              </a:rPr>
              <a:t> </a:t>
            </a:r>
            <a:r>
              <a:rPr lang="cs-CZ" sz="2000" spc="15" dirty="0" smtClean="0">
                <a:solidFill>
                  <a:srgbClr val="08498A"/>
                </a:solidFill>
                <a:latin typeface="Arial"/>
                <a:cs typeface="Arial"/>
              </a:rPr>
              <a:t>základě objemu přímých nákladů:</a:t>
            </a:r>
          </a:p>
          <a:p>
            <a:pPr marL="36576" marR="18288" algn="just" fontAlgn="t">
              <a:lnSpc>
                <a:spcPct val="99000"/>
              </a:lnSpc>
              <a:spcBef>
                <a:spcPts val="10"/>
              </a:spcBef>
              <a:spcAft>
                <a:spcPts val="0"/>
              </a:spcAft>
            </a:pPr>
            <a:r>
              <a:rPr lang="cs-CZ" sz="1600" b="1" dirty="0" smtClean="0">
                <a:solidFill>
                  <a:srgbClr val="F5F5F5"/>
                </a:solidFill>
                <a:latin typeface="Arial"/>
                <a:cs typeface="Arial"/>
              </a:rPr>
              <a:t>Podíl </a:t>
            </a:r>
            <a:r>
              <a:rPr lang="cs-CZ" sz="1600" b="1" spc="5" dirty="0">
                <a:solidFill>
                  <a:srgbClr val="F5F5F5"/>
                </a:solidFill>
                <a:latin typeface="Arial"/>
                <a:cs typeface="Arial"/>
              </a:rPr>
              <a:t>nákupu služeb na </a:t>
            </a:r>
            <a:r>
              <a:rPr lang="cs-CZ" sz="1600" b="1" spc="-5" dirty="0">
                <a:solidFill>
                  <a:srgbClr val="F5F5F5"/>
                </a:solidFill>
                <a:latin typeface="Arial"/>
                <a:cs typeface="Arial"/>
              </a:rPr>
              <a:t>celkových  </a:t>
            </a:r>
            <a:r>
              <a:rPr lang="cs-CZ" sz="1600" b="1" spc="-10" dirty="0">
                <a:solidFill>
                  <a:srgbClr val="F5F5F5"/>
                </a:solidFill>
                <a:latin typeface="Arial"/>
                <a:cs typeface="Arial"/>
              </a:rPr>
              <a:t>přímých </a:t>
            </a:r>
            <a:r>
              <a:rPr lang="cs-CZ" sz="1600" b="1" spc="5" dirty="0">
                <a:solidFill>
                  <a:srgbClr val="F5F5F5"/>
                </a:solidFill>
                <a:latin typeface="Arial"/>
                <a:cs typeface="Arial"/>
              </a:rPr>
              <a:t>způsobilých </a:t>
            </a:r>
            <a:r>
              <a:rPr lang="cs-CZ" sz="1600" b="1" dirty="0">
                <a:solidFill>
                  <a:srgbClr val="F5F5F5"/>
                </a:solidFill>
                <a:latin typeface="Arial"/>
                <a:cs typeface="Arial"/>
              </a:rPr>
              <a:t>nákladech  </a:t>
            </a:r>
            <a:r>
              <a:rPr lang="cs-CZ" sz="1600" b="1" spc="-10" dirty="0">
                <a:solidFill>
                  <a:srgbClr val="F5F5F5"/>
                </a:solidFill>
                <a:latin typeface="Arial"/>
                <a:cs typeface="Arial"/>
              </a:rPr>
              <a:t>projektu</a:t>
            </a:r>
            <a:endParaRPr lang="cs-CZ" sz="2400" dirty="0">
              <a:latin typeface="Arial"/>
            </a:endParaRPr>
          </a:p>
          <a:p>
            <a:pPr marL="36576" fontAlgn="t">
              <a:lnSpc>
                <a:spcPts val="1430"/>
              </a:lnSpc>
              <a:tabLst>
                <a:tab pos="2858135" algn="l"/>
              </a:tabLst>
            </a:pPr>
            <a:r>
              <a:rPr lang="cs-CZ" sz="1600" b="1" spc="10" dirty="0">
                <a:solidFill>
                  <a:srgbClr val="F5F5F5"/>
                </a:solidFill>
                <a:latin typeface="Arial"/>
                <a:cs typeface="Arial"/>
              </a:rPr>
              <a:t>Snížení   </a:t>
            </a:r>
            <a:r>
              <a:rPr lang="cs-CZ" sz="1600" b="1" spc="-10" dirty="0">
                <a:solidFill>
                  <a:srgbClr val="F5F5F5"/>
                </a:solidFill>
                <a:latin typeface="Arial"/>
                <a:cs typeface="Arial"/>
              </a:rPr>
              <a:t>podílu </a:t>
            </a:r>
            <a:r>
              <a:rPr lang="cs-CZ" sz="1600" b="1" spc="145" dirty="0">
                <a:solidFill>
                  <a:srgbClr val="F5F5F5"/>
                </a:solidFill>
                <a:latin typeface="Arial"/>
                <a:cs typeface="Arial"/>
              </a:rPr>
              <a:t> </a:t>
            </a:r>
            <a:r>
              <a:rPr lang="cs-CZ" sz="1600" b="1" spc="-5" dirty="0">
                <a:solidFill>
                  <a:srgbClr val="F5F5F5"/>
                </a:solidFill>
                <a:latin typeface="Arial"/>
                <a:cs typeface="Arial"/>
              </a:rPr>
              <a:t>nepřímých </a:t>
            </a:r>
            <a:r>
              <a:rPr lang="cs-CZ" sz="1600" b="1" spc="280" dirty="0">
                <a:solidFill>
                  <a:srgbClr val="F5F5F5"/>
                </a:solidFill>
                <a:latin typeface="Arial"/>
                <a:cs typeface="Arial"/>
              </a:rPr>
              <a:t> </a:t>
            </a:r>
            <a:r>
              <a:rPr lang="cs-CZ" sz="1600" b="1" spc="-5" dirty="0">
                <a:solidFill>
                  <a:srgbClr val="F5F5F5"/>
                </a:solidFill>
                <a:latin typeface="Arial"/>
                <a:cs typeface="Arial"/>
              </a:rPr>
              <a:t>nákladů	oproti</a:t>
            </a:r>
            <a:endParaRPr lang="cs-CZ" sz="2400" dirty="0">
              <a:latin typeface="Arial"/>
            </a:endParaRPr>
          </a:p>
          <a:p>
            <a:pPr marL="36576" fontAlgn="t">
              <a:lnSpc>
                <a:spcPts val="1435"/>
              </a:lnSpc>
            </a:pPr>
            <a:r>
              <a:rPr lang="cs-CZ" sz="1600" b="1" dirty="0">
                <a:solidFill>
                  <a:srgbClr val="F5F5F5"/>
                </a:solidFill>
                <a:latin typeface="Arial"/>
                <a:cs typeface="Arial"/>
              </a:rPr>
              <a:t>výše </a:t>
            </a:r>
            <a:r>
              <a:rPr lang="cs-CZ" sz="1600" b="1" spc="5" dirty="0">
                <a:solidFill>
                  <a:srgbClr val="F5F5F5"/>
                </a:solidFill>
                <a:latin typeface="Arial"/>
                <a:cs typeface="Arial"/>
              </a:rPr>
              <a:t>uvedené</a:t>
            </a:r>
            <a:r>
              <a:rPr lang="cs-CZ" sz="1600" b="1" spc="-175" dirty="0">
                <a:solidFill>
                  <a:srgbClr val="F5F5F5"/>
                </a:solidFill>
                <a:latin typeface="Arial"/>
                <a:cs typeface="Arial"/>
              </a:rPr>
              <a:t> </a:t>
            </a:r>
            <a:r>
              <a:rPr lang="cs-CZ" sz="1600" b="1" spc="-5" dirty="0" smtClean="0">
                <a:solidFill>
                  <a:srgbClr val="F5F5F5"/>
                </a:solidFill>
                <a:latin typeface="Arial"/>
                <a:cs typeface="Arial"/>
              </a:rPr>
              <a:t>tabulce</a:t>
            </a:r>
            <a:endParaRPr lang="cs-CZ" sz="2400" dirty="0">
              <a:latin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1781570983"/>
              </p:ext>
            </p:extLst>
          </p:nvPr>
        </p:nvGraphicFramePr>
        <p:xfrm>
          <a:off x="1763688" y="3068960"/>
          <a:ext cx="4896544" cy="1407395"/>
        </p:xfrm>
        <a:graphic>
          <a:graphicData uri="http://schemas.openxmlformats.org/drawingml/2006/table">
            <a:tbl>
              <a:tblPr firstRow="1" bandRow="1">
                <a:tableStyleId>{2D5ABB26-0587-4C30-8999-92F81FD0307C}</a:tableStyleId>
              </a:tblPr>
              <a:tblGrid>
                <a:gridCol w="2196490"/>
                <a:gridCol w="2700054"/>
              </a:tblGrid>
              <a:tr h="432048">
                <a:tc>
                  <a:txBody>
                    <a:bodyPr/>
                    <a:lstStyle/>
                    <a:p>
                      <a:pPr marL="33020" marR="17780" algn="just">
                        <a:lnSpc>
                          <a:spcPct val="99000"/>
                        </a:lnSpc>
                        <a:spcBef>
                          <a:spcPts val="10"/>
                        </a:spcBef>
                      </a:pPr>
                      <a:r>
                        <a:rPr lang="cs-CZ" sz="1400" b="1" dirty="0" smtClean="0">
                          <a:solidFill>
                            <a:srgbClr val="F5F5F5"/>
                          </a:solidFill>
                          <a:latin typeface="Arial"/>
                          <a:cs typeface="Arial"/>
                        </a:rPr>
                        <a:t>Objem přímých nákladů</a:t>
                      </a:r>
                      <a:endParaRPr sz="14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c>
                  <a:txBody>
                    <a:bodyPr/>
                    <a:lstStyle/>
                    <a:p>
                      <a:pPr marL="36195">
                        <a:lnSpc>
                          <a:spcPts val="1430"/>
                        </a:lnSpc>
                        <a:tabLst>
                          <a:tab pos="2858135" algn="l"/>
                        </a:tabLst>
                      </a:pPr>
                      <a:r>
                        <a:rPr lang="cs-CZ" sz="1400" b="1" spc="10" dirty="0" smtClean="0">
                          <a:solidFill>
                            <a:srgbClr val="F5F5F5"/>
                          </a:solidFill>
                          <a:latin typeface="Arial"/>
                          <a:cs typeface="Arial"/>
                        </a:rPr>
                        <a:t>% nepřímých nákladů</a:t>
                      </a:r>
                      <a:endParaRPr sz="14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r>
              <a:tr h="487680">
                <a:tc>
                  <a:txBody>
                    <a:bodyPr/>
                    <a:lstStyle/>
                    <a:p>
                      <a:pPr marL="33020" algn="l">
                        <a:lnSpc>
                          <a:spcPts val="1530"/>
                        </a:lnSpc>
                      </a:pPr>
                      <a:endParaRPr lang="cs-CZ" sz="1400" b="1" spc="25" dirty="0" smtClean="0">
                        <a:solidFill>
                          <a:srgbClr val="F5F5F5"/>
                        </a:solidFill>
                        <a:latin typeface="Arial"/>
                        <a:cs typeface="Arial"/>
                      </a:endParaRPr>
                    </a:p>
                    <a:p>
                      <a:pPr marL="33020" algn="l">
                        <a:lnSpc>
                          <a:spcPts val="1530"/>
                        </a:lnSpc>
                      </a:pPr>
                      <a:r>
                        <a:rPr lang="cs-CZ" sz="1400" b="1" spc="25" dirty="0" smtClean="0">
                          <a:solidFill>
                            <a:srgbClr val="F5F5F5"/>
                          </a:solidFill>
                          <a:latin typeface="Arial"/>
                          <a:cs typeface="Arial"/>
                        </a:rPr>
                        <a:t>Do 10</a:t>
                      </a:r>
                      <a:r>
                        <a:rPr lang="cs-CZ" sz="1400" b="1" spc="25" baseline="0" dirty="0" smtClean="0">
                          <a:solidFill>
                            <a:srgbClr val="F5F5F5"/>
                          </a:solidFill>
                          <a:latin typeface="Arial"/>
                          <a:cs typeface="Arial"/>
                        </a:rPr>
                        <a:t> mil. Kč včetně</a:t>
                      </a:r>
                      <a:endParaRPr sz="140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08498A"/>
                    </a:solidFill>
                  </a:tcPr>
                </a:tc>
                <a:tc>
                  <a:txBody>
                    <a:bodyPr/>
                    <a:lstStyle/>
                    <a:p>
                      <a:pPr marL="36195">
                        <a:lnSpc>
                          <a:spcPts val="1785"/>
                        </a:lnSpc>
                        <a:tabLst>
                          <a:tab pos="645795" algn="l"/>
                          <a:tab pos="1599565" algn="l"/>
                          <a:tab pos="2343150" algn="l"/>
                        </a:tabLst>
                      </a:pPr>
                      <a:r>
                        <a:rPr lang="cs-CZ" sz="1550" spc="5" dirty="0" smtClean="0">
                          <a:solidFill>
                            <a:srgbClr val="08498A"/>
                          </a:solidFill>
                          <a:latin typeface="Arial"/>
                          <a:cs typeface="Arial"/>
                        </a:rPr>
                        <a:t>        </a:t>
                      </a:r>
                    </a:p>
                    <a:p>
                      <a:pPr marL="36195">
                        <a:lnSpc>
                          <a:spcPts val="1785"/>
                        </a:lnSpc>
                        <a:tabLst>
                          <a:tab pos="645795" algn="l"/>
                          <a:tab pos="1599565" algn="l"/>
                          <a:tab pos="2343150" algn="l"/>
                        </a:tabLst>
                      </a:pPr>
                      <a:r>
                        <a:rPr lang="cs-CZ" sz="1550" spc="5" dirty="0" smtClean="0">
                          <a:solidFill>
                            <a:srgbClr val="08498A"/>
                          </a:solidFill>
                          <a:latin typeface="Arial"/>
                          <a:cs typeface="Arial"/>
                        </a:rPr>
                        <a:t>	25 %</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r>
              <a:tr h="487667">
                <a:tc>
                  <a:txBody>
                    <a:bodyPr/>
                    <a:lstStyle/>
                    <a:p>
                      <a:pPr marL="33020">
                        <a:lnSpc>
                          <a:spcPts val="1635"/>
                        </a:lnSpc>
                      </a:pPr>
                      <a:r>
                        <a:rPr lang="cs-CZ" sz="1400" b="1" spc="20" dirty="0" smtClean="0">
                          <a:solidFill>
                            <a:srgbClr val="F5F5F5"/>
                          </a:solidFill>
                          <a:latin typeface="Arial"/>
                          <a:cs typeface="Arial"/>
                        </a:rPr>
                        <a:t>Nad 10 mil. Kč a do 40 mil. Kč včetně</a:t>
                      </a:r>
                      <a:endParaRPr sz="14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36195">
                        <a:lnSpc>
                          <a:spcPct val="100000"/>
                        </a:lnSpc>
                        <a:spcBef>
                          <a:spcPts val="30"/>
                        </a:spcBef>
                      </a:pPr>
                      <a:r>
                        <a:rPr lang="cs-CZ" sz="1550" spc="5" baseline="0" dirty="0" smtClean="0">
                          <a:solidFill>
                            <a:srgbClr val="08498A"/>
                          </a:solidFill>
                          <a:latin typeface="Arial"/>
                          <a:cs typeface="Arial"/>
                        </a:rPr>
                        <a:t>           </a:t>
                      </a:r>
                      <a:r>
                        <a:rPr lang="cs-CZ" sz="1550" spc="5" dirty="0" smtClean="0">
                          <a:solidFill>
                            <a:srgbClr val="08498A"/>
                          </a:solidFill>
                          <a:latin typeface="Arial"/>
                          <a:cs typeface="Arial"/>
                        </a:rPr>
                        <a:t>20 %</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E7E9ED"/>
                    </a:solidFill>
                  </a:tcPr>
                </a:tc>
              </a:tr>
            </a:tbl>
          </a:graphicData>
        </a:graphic>
      </p:graphicFrame>
      <p:sp>
        <p:nvSpPr>
          <p:cNvPr id="10" name="Zástupný symbol pro číslo snímku 9"/>
          <p:cNvSpPr>
            <a:spLocks noGrp="1"/>
          </p:cNvSpPr>
          <p:nvPr>
            <p:ph type="sldNum" sz="quarter" idx="12"/>
          </p:nvPr>
        </p:nvSpPr>
        <p:spPr/>
        <p:txBody>
          <a:bodyPr/>
          <a:lstStyle/>
          <a:p>
            <a:fld id="{479BF083-4774-43B1-9AB0-5CC1AC5DD8EE}" type="slidenum">
              <a:rPr lang="cs-CZ" smtClean="0"/>
              <a:pPr/>
              <a:t>46</a:t>
            </a:fld>
            <a:endParaRPr lang="cs-CZ" dirty="0"/>
          </a:p>
        </p:txBody>
      </p:sp>
    </p:spTree>
    <p:extLst>
      <p:ext uri="{BB962C8B-B14F-4D97-AF65-F5344CB8AC3E}">
        <p14:creationId xmlns:p14="http://schemas.microsoft.com/office/powerpoint/2010/main" val="2632620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60767" y="168275"/>
            <a:ext cx="7022464" cy="729301"/>
          </a:xfrm>
          <a:prstGeom prst="rect">
            <a:avLst/>
          </a:prstGeom>
        </p:spPr>
        <p:txBody>
          <a:bodyPr vert="horz" wrap="square" lIns="0" tIns="265048" rIns="0" bIns="0" rtlCol="0">
            <a:spAutoFit/>
          </a:bodyPr>
          <a:lstStyle/>
          <a:p>
            <a:pPr marL="1499870">
              <a:lnSpc>
                <a:spcPct val="100000"/>
              </a:lnSpc>
            </a:pPr>
            <a:r>
              <a:rPr spc="5" dirty="0"/>
              <a:t>NEPŘÍMÉ </a:t>
            </a:r>
            <a:r>
              <a:rPr spc="-25" dirty="0"/>
              <a:t>NÁKLADY</a:t>
            </a:r>
            <a:r>
              <a:rPr spc="35" dirty="0"/>
              <a:t> </a:t>
            </a:r>
            <a:r>
              <a:rPr lang="cs-CZ" dirty="0" smtClean="0"/>
              <a:t>2</a:t>
            </a:r>
            <a:endParaRPr dirty="0"/>
          </a:p>
        </p:txBody>
      </p:sp>
      <p:sp>
        <p:nvSpPr>
          <p:cNvPr id="7" name="object 7"/>
          <p:cNvSpPr txBox="1"/>
          <p:nvPr/>
        </p:nvSpPr>
        <p:spPr>
          <a:xfrm>
            <a:off x="528002" y="1158620"/>
            <a:ext cx="8030845" cy="1454950"/>
          </a:xfrm>
          <a:prstGeom prst="rect">
            <a:avLst/>
          </a:prstGeom>
        </p:spPr>
        <p:txBody>
          <a:bodyPr vert="horz" wrap="square" lIns="0" tIns="0" rIns="0" bIns="0" rtlCol="0">
            <a:spAutoFit/>
          </a:bodyPr>
          <a:lstStyle/>
          <a:p>
            <a:pPr marL="441325" marR="160655" indent="-428625">
              <a:lnSpc>
                <a:spcPct val="121000"/>
              </a:lnSpc>
              <a:spcBef>
                <a:spcPts val="1225"/>
              </a:spcBef>
              <a:buClr>
                <a:srgbClr val="5FBAF5"/>
              </a:buClr>
              <a:buFont typeface="Wingdings"/>
              <a:buChar char=""/>
              <a:tabLst>
                <a:tab pos="441325" algn="l"/>
                <a:tab pos="441959" algn="l"/>
              </a:tabLst>
            </a:pPr>
            <a:r>
              <a:rPr sz="2000" spc="-15" dirty="0" smtClean="0">
                <a:solidFill>
                  <a:srgbClr val="08498A"/>
                </a:solidFill>
                <a:latin typeface="Arial"/>
                <a:cs typeface="Arial"/>
              </a:rPr>
              <a:t>Pro </a:t>
            </a:r>
            <a:r>
              <a:rPr sz="2000" dirty="0">
                <a:solidFill>
                  <a:srgbClr val="08498A"/>
                </a:solidFill>
                <a:latin typeface="Arial"/>
                <a:cs typeface="Arial"/>
              </a:rPr>
              <a:t>projekty, </a:t>
            </a:r>
            <a:r>
              <a:rPr sz="2000" spc="15" dirty="0">
                <a:solidFill>
                  <a:srgbClr val="08498A"/>
                </a:solidFill>
                <a:latin typeface="Arial"/>
                <a:cs typeface="Arial"/>
              </a:rPr>
              <a:t>u nichž </a:t>
            </a:r>
            <a:r>
              <a:rPr sz="2000" spc="20" dirty="0">
                <a:solidFill>
                  <a:srgbClr val="08498A"/>
                </a:solidFill>
                <a:latin typeface="Arial"/>
                <a:cs typeface="Arial"/>
              </a:rPr>
              <a:t>podstatná </a:t>
            </a:r>
            <a:r>
              <a:rPr sz="2000" spc="15" dirty="0">
                <a:solidFill>
                  <a:srgbClr val="08498A"/>
                </a:solidFill>
                <a:latin typeface="Arial"/>
                <a:cs typeface="Arial"/>
              </a:rPr>
              <a:t>většina nákladů </a:t>
            </a:r>
            <a:r>
              <a:rPr sz="2000" spc="5" dirty="0">
                <a:solidFill>
                  <a:srgbClr val="08498A"/>
                </a:solidFill>
                <a:latin typeface="Arial"/>
                <a:cs typeface="Arial"/>
              </a:rPr>
              <a:t>vznikne </a:t>
            </a:r>
            <a:r>
              <a:rPr sz="2000" dirty="0">
                <a:solidFill>
                  <a:srgbClr val="08498A"/>
                </a:solidFill>
                <a:latin typeface="Arial"/>
                <a:cs typeface="Arial"/>
              </a:rPr>
              <a:t>formou  </a:t>
            </a:r>
            <a:r>
              <a:rPr sz="2000" spc="15" dirty="0">
                <a:solidFill>
                  <a:srgbClr val="08498A"/>
                </a:solidFill>
                <a:latin typeface="Arial"/>
                <a:cs typeface="Arial"/>
              </a:rPr>
              <a:t>nákupu </a:t>
            </a:r>
            <a:r>
              <a:rPr sz="2000" spc="10" dirty="0">
                <a:solidFill>
                  <a:srgbClr val="08498A"/>
                </a:solidFill>
                <a:latin typeface="Arial"/>
                <a:cs typeface="Arial"/>
              </a:rPr>
              <a:t>služeb </a:t>
            </a:r>
            <a:r>
              <a:rPr sz="2000" spc="15" dirty="0">
                <a:solidFill>
                  <a:srgbClr val="08498A"/>
                </a:solidFill>
                <a:latin typeface="Arial"/>
                <a:cs typeface="Arial"/>
              </a:rPr>
              <a:t>od </a:t>
            </a:r>
            <a:r>
              <a:rPr sz="2000" spc="-10" dirty="0">
                <a:solidFill>
                  <a:srgbClr val="08498A"/>
                </a:solidFill>
                <a:latin typeface="Arial"/>
                <a:cs typeface="Arial"/>
              </a:rPr>
              <a:t>externích </a:t>
            </a:r>
            <a:r>
              <a:rPr sz="2000" spc="10" dirty="0">
                <a:solidFill>
                  <a:srgbClr val="08498A"/>
                </a:solidFill>
                <a:latin typeface="Arial"/>
                <a:cs typeface="Arial"/>
              </a:rPr>
              <a:t>dodavatelů, </a:t>
            </a:r>
            <a:r>
              <a:rPr sz="2000" spc="15" dirty="0">
                <a:solidFill>
                  <a:srgbClr val="08498A"/>
                </a:solidFill>
                <a:latin typeface="Arial"/>
                <a:cs typeface="Arial"/>
              </a:rPr>
              <a:t>jsou </a:t>
            </a:r>
            <a:r>
              <a:rPr sz="2000" spc="10" dirty="0">
                <a:solidFill>
                  <a:srgbClr val="08498A"/>
                </a:solidFill>
                <a:latin typeface="Arial"/>
                <a:cs typeface="Arial"/>
              </a:rPr>
              <a:t>způsobilá </a:t>
            </a:r>
            <a:r>
              <a:rPr sz="2000" spc="20" dirty="0">
                <a:solidFill>
                  <a:srgbClr val="08498A"/>
                </a:solidFill>
                <a:latin typeface="Arial"/>
                <a:cs typeface="Arial"/>
              </a:rPr>
              <a:t>procenta  </a:t>
            </a:r>
            <a:r>
              <a:rPr sz="2000" dirty="0">
                <a:solidFill>
                  <a:srgbClr val="08498A"/>
                </a:solidFill>
                <a:latin typeface="Arial"/>
                <a:cs typeface="Arial"/>
              </a:rPr>
              <a:t>nepřímých </a:t>
            </a:r>
            <a:r>
              <a:rPr sz="2000" spc="15" dirty="0">
                <a:solidFill>
                  <a:srgbClr val="08498A"/>
                </a:solidFill>
                <a:latin typeface="Arial"/>
                <a:cs typeface="Arial"/>
              </a:rPr>
              <a:t>nákladů </a:t>
            </a:r>
            <a:r>
              <a:rPr sz="2000" spc="-5" dirty="0">
                <a:solidFill>
                  <a:srgbClr val="08498A"/>
                </a:solidFill>
                <a:latin typeface="Arial"/>
                <a:cs typeface="Arial"/>
              </a:rPr>
              <a:t>snížena. </a:t>
            </a:r>
            <a:r>
              <a:rPr sz="2000" spc="-25" dirty="0">
                <a:solidFill>
                  <a:srgbClr val="08498A"/>
                </a:solidFill>
                <a:latin typeface="Arial"/>
                <a:cs typeface="Arial"/>
              </a:rPr>
              <a:t>Podíly </a:t>
            </a:r>
            <a:r>
              <a:rPr sz="2000" spc="10" dirty="0">
                <a:solidFill>
                  <a:srgbClr val="08498A"/>
                </a:solidFill>
                <a:latin typeface="Arial"/>
                <a:cs typeface="Arial"/>
              </a:rPr>
              <a:t>pro </a:t>
            </a:r>
            <a:r>
              <a:rPr sz="2000" spc="-10" dirty="0">
                <a:solidFill>
                  <a:srgbClr val="08498A"/>
                </a:solidFill>
                <a:latin typeface="Arial"/>
                <a:cs typeface="Arial"/>
              </a:rPr>
              <a:t>nepřímé </a:t>
            </a:r>
            <a:r>
              <a:rPr sz="2000" spc="15" dirty="0">
                <a:solidFill>
                  <a:srgbClr val="08498A"/>
                </a:solidFill>
                <a:latin typeface="Arial"/>
                <a:cs typeface="Arial"/>
              </a:rPr>
              <a:t>náklady jsou  </a:t>
            </a:r>
            <a:r>
              <a:rPr sz="2000" spc="-10" dirty="0">
                <a:solidFill>
                  <a:srgbClr val="08498A"/>
                </a:solidFill>
                <a:latin typeface="Arial"/>
                <a:cs typeface="Arial"/>
              </a:rPr>
              <a:t>sníženy</a:t>
            </a:r>
            <a:r>
              <a:rPr sz="2000" spc="5" dirty="0">
                <a:solidFill>
                  <a:srgbClr val="08498A"/>
                </a:solidFill>
                <a:latin typeface="Arial"/>
                <a:cs typeface="Arial"/>
              </a:rPr>
              <a:t> </a:t>
            </a:r>
            <a:r>
              <a:rPr sz="2000" spc="10" dirty="0">
                <a:solidFill>
                  <a:srgbClr val="08498A"/>
                </a:solidFill>
                <a:latin typeface="Arial"/>
                <a:cs typeface="Arial"/>
              </a:rPr>
              <a:t>pro</a:t>
            </a:r>
            <a:r>
              <a:rPr sz="2000" spc="-25" dirty="0">
                <a:solidFill>
                  <a:srgbClr val="08498A"/>
                </a:solidFill>
                <a:latin typeface="Arial"/>
                <a:cs typeface="Arial"/>
              </a:rPr>
              <a:t> </a:t>
            </a:r>
            <a:r>
              <a:rPr sz="2000" spc="15" dirty="0">
                <a:solidFill>
                  <a:srgbClr val="08498A"/>
                </a:solidFill>
                <a:latin typeface="Arial"/>
                <a:cs typeface="Arial"/>
              </a:rPr>
              <a:t>projekty</a:t>
            </a:r>
            <a:r>
              <a:rPr sz="2000" spc="-145" dirty="0">
                <a:solidFill>
                  <a:srgbClr val="08498A"/>
                </a:solidFill>
                <a:latin typeface="Arial"/>
                <a:cs typeface="Arial"/>
              </a:rPr>
              <a:t> </a:t>
            </a:r>
            <a:r>
              <a:rPr sz="2000" spc="10" dirty="0">
                <a:solidFill>
                  <a:srgbClr val="08498A"/>
                </a:solidFill>
                <a:latin typeface="Arial"/>
                <a:cs typeface="Arial"/>
              </a:rPr>
              <a:t>s</a:t>
            </a:r>
            <a:r>
              <a:rPr sz="2000" spc="-35" dirty="0">
                <a:solidFill>
                  <a:srgbClr val="08498A"/>
                </a:solidFill>
                <a:latin typeface="Arial"/>
                <a:cs typeface="Arial"/>
              </a:rPr>
              <a:t> </a:t>
            </a:r>
            <a:r>
              <a:rPr sz="2000" spc="5" dirty="0">
                <a:solidFill>
                  <a:srgbClr val="08498A"/>
                </a:solidFill>
                <a:latin typeface="Arial"/>
                <a:cs typeface="Arial"/>
              </a:rPr>
              <a:t>objemem</a:t>
            </a:r>
            <a:r>
              <a:rPr sz="2000" spc="-65" dirty="0">
                <a:solidFill>
                  <a:srgbClr val="08498A"/>
                </a:solidFill>
                <a:latin typeface="Arial"/>
                <a:cs typeface="Arial"/>
              </a:rPr>
              <a:t> </a:t>
            </a:r>
            <a:r>
              <a:rPr sz="2000" spc="15" dirty="0">
                <a:solidFill>
                  <a:srgbClr val="08498A"/>
                </a:solidFill>
                <a:latin typeface="Arial"/>
                <a:cs typeface="Arial"/>
              </a:rPr>
              <a:t>nákupu</a:t>
            </a:r>
            <a:r>
              <a:rPr sz="2000" spc="-110" dirty="0">
                <a:solidFill>
                  <a:srgbClr val="08498A"/>
                </a:solidFill>
                <a:latin typeface="Arial"/>
                <a:cs typeface="Arial"/>
              </a:rPr>
              <a:t> </a:t>
            </a:r>
            <a:r>
              <a:rPr sz="2000" spc="10" dirty="0">
                <a:solidFill>
                  <a:srgbClr val="08498A"/>
                </a:solidFill>
                <a:latin typeface="Arial"/>
                <a:cs typeface="Arial"/>
              </a:rPr>
              <a:t>služeb</a:t>
            </a:r>
            <a:r>
              <a:rPr sz="2000" spc="-25" dirty="0">
                <a:solidFill>
                  <a:srgbClr val="08498A"/>
                </a:solidFill>
                <a:latin typeface="Arial"/>
                <a:cs typeface="Arial"/>
              </a:rPr>
              <a:t> </a:t>
            </a:r>
            <a:r>
              <a:rPr sz="2000" spc="10" dirty="0">
                <a:solidFill>
                  <a:srgbClr val="08498A"/>
                </a:solidFill>
                <a:latin typeface="Arial"/>
                <a:cs typeface="Arial"/>
              </a:rPr>
              <a:t>v</a:t>
            </a:r>
            <a:r>
              <a:rPr sz="2000" spc="-40" dirty="0">
                <a:solidFill>
                  <a:srgbClr val="08498A"/>
                </a:solidFill>
                <a:latin typeface="Arial"/>
                <a:cs typeface="Arial"/>
              </a:rPr>
              <a:t> </a:t>
            </a:r>
            <a:r>
              <a:rPr sz="2000" spc="25" dirty="0">
                <a:solidFill>
                  <a:srgbClr val="08498A"/>
                </a:solidFill>
                <a:latin typeface="Arial"/>
                <a:cs typeface="Arial"/>
              </a:rPr>
              <a:t>těchto</a:t>
            </a:r>
            <a:r>
              <a:rPr sz="2000" spc="-180" dirty="0">
                <a:solidFill>
                  <a:srgbClr val="08498A"/>
                </a:solidFill>
                <a:latin typeface="Arial"/>
                <a:cs typeface="Arial"/>
              </a:rPr>
              <a:t> </a:t>
            </a:r>
            <a:r>
              <a:rPr sz="2000" spc="5" dirty="0">
                <a:solidFill>
                  <a:srgbClr val="08498A"/>
                </a:solidFill>
                <a:latin typeface="Arial"/>
                <a:cs typeface="Arial"/>
              </a:rPr>
              <a:t>intencích:</a:t>
            </a:r>
            <a:endParaRPr sz="2000" dirty="0">
              <a:solidFill>
                <a:prstClr val="black"/>
              </a:solidFill>
              <a:latin typeface="Arial"/>
              <a:cs typeface="Arial"/>
            </a:endParaRPr>
          </a:p>
        </p:txBody>
      </p:sp>
      <p:graphicFrame>
        <p:nvGraphicFramePr>
          <p:cNvPr id="8" name="object 8"/>
          <p:cNvGraphicFramePr>
            <a:graphicFrameLocks noGrp="1"/>
          </p:cNvGraphicFramePr>
          <p:nvPr>
            <p:extLst>
              <p:ext uri="{D42A27DB-BD31-4B8C-83A1-F6EECF244321}">
                <p14:modId xmlns:p14="http://schemas.microsoft.com/office/powerpoint/2010/main" val="3272374205"/>
              </p:ext>
            </p:extLst>
          </p:nvPr>
        </p:nvGraphicFramePr>
        <p:xfrm>
          <a:off x="1331640" y="3212976"/>
          <a:ext cx="6039992" cy="2324124"/>
        </p:xfrm>
        <a:graphic>
          <a:graphicData uri="http://schemas.openxmlformats.org/drawingml/2006/table">
            <a:tbl>
              <a:tblPr firstRow="1" bandRow="1">
                <a:tableStyleId>{2D5ABB26-0587-4C30-8999-92F81FD0307C}</a:tableStyleId>
              </a:tblPr>
              <a:tblGrid>
                <a:gridCol w="2709417"/>
                <a:gridCol w="3330575"/>
              </a:tblGrid>
              <a:tr h="548639">
                <a:tc>
                  <a:txBody>
                    <a:bodyPr/>
                    <a:lstStyle/>
                    <a:p>
                      <a:pPr marL="33020" marR="17780" algn="just">
                        <a:lnSpc>
                          <a:spcPct val="99000"/>
                        </a:lnSpc>
                        <a:spcBef>
                          <a:spcPts val="10"/>
                        </a:spcBef>
                      </a:pPr>
                      <a:r>
                        <a:rPr sz="1200" b="1" dirty="0">
                          <a:solidFill>
                            <a:srgbClr val="F5F5F5"/>
                          </a:solidFill>
                          <a:latin typeface="Arial"/>
                          <a:cs typeface="Arial"/>
                        </a:rPr>
                        <a:t>Podíl </a:t>
                      </a:r>
                      <a:r>
                        <a:rPr sz="1200" b="1" spc="5" dirty="0">
                          <a:solidFill>
                            <a:srgbClr val="F5F5F5"/>
                          </a:solidFill>
                          <a:latin typeface="Arial"/>
                          <a:cs typeface="Arial"/>
                        </a:rPr>
                        <a:t>nákupu služeb na </a:t>
                      </a:r>
                      <a:r>
                        <a:rPr sz="1200" b="1" spc="-5" dirty="0">
                          <a:solidFill>
                            <a:srgbClr val="F5F5F5"/>
                          </a:solidFill>
                          <a:latin typeface="Arial"/>
                          <a:cs typeface="Arial"/>
                        </a:rPr>
                        <a:t>celkových  </a:t>
                      </a:r>
                      <a:r>
                        <a:rPr sz="1200" b="1" spc="-10" dirty="0">
                          <a:solidFill>
                            <a:srgbClr val="F5F5F5"/>
                          </a:solidFill>
                          <a:latin typeface="Arial"/>
                          <a:cs typeface="Arial"/>
                        </a:rPr>
                        <a:t>přímých </a:t>
                      </a:r>
                      <a:r>
                        <a:rPr sz="1200" b="1" spc="5" dirty="0">
                          <a:solidFill>
                            <a:srgbClr val="F5F5F5"/>
                          </a:solidFill>
                          <a:latin typeface="Arial"/>
                          <a:cs typeface="Arial"/>
                        </a:rPr>
                        <a:t>způsobilých </a:t>
                      </a:r>
                      <a:r>
                        <a:rPr sz="1200" b="1" dirty="0">
                          <a:solidFill>
                            <a:srgbClr val="F5F5F5"/>
                          </a:solidFill>
                          <a:latin typeface="Arial"/>
                          <a:cs typeface="Arial"/>
                        </a:rPr>
                        <a:t>nákladech  </a:t>
                      </a:r>
                      <a:r>
                        <a:rPr sz="1200" b="1" spc="-10" dirty="0">
                          <a:solidFill>
                            <a:srgbClr val="F5F5F5"/>
                          </a:solidFill>
                          <a:latin typeface="Arial"/>
                          <a:cs typeface="Arial"/>
                        </a:rPr>
                        <a:t>projektu</a:t>
                      </a:r>
                      <a:endParaRPr sz="12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c>
                  <a:txBody>
                    <a:bodyPr/>
                    <a:lstStyle/>
                    <a:p>
                      <a:pPr marL="36195">
                        <a:lnSpc>
                          <a:spcPts val="1430"/>
                        </a:lnSpc>
                        <a:tabLst>
                          <a:tab pos="2858135" algn="l"/>
                        </a:tabLst>
                      </a:pPr>
                      <a:r>
                        <a:rPr sz="1200" b="1" spc="10" dirty="0">
                          <a:solidFill>
                            <a:srgbClr val="F5F5F5"/>
                          </a:solidFill>
                          <a:latin typeface="Arial"/>
                          <a:cs typeface="Arial"/>
                        </a:rPr>
                        <a:t>Snížení   </a:t>
                      </a:r>
                      <a:r>
                        <a:rPr sz="1200" b="1" spc="-10" dirty="0">
                          <a:solidFill>
                            <a:srgbClr val="F5F5F5"/>
                          </a:solidFill>
                          <a:latin typeface="Arial"/>
                          <a:cs typeface="Arial"/>
                        </a:rPr>
                        <a:t>podílu </a:t>
                      </a:r>
                      <a:r>
                        <a:rPr sz="1200" b="1" spc="145" dirty="0">
                          <a:solidFill>
                            <a:srgbClr val="F5F5F5"/>
                          </a:solidFill>
                          <a:latin typeface="Arial"/>
                          <a:cs typeface="Arial"/>
                        </a:rPr>
                        <a:t> </a:t>
                      </a:r>
                      <a:r>
                        <a:rPr sz="1200" b="1" spc="-5" dirty="0">
                          <a:solidFill>
                            <a:srgbClr val="F5F5F5"/>
                          </a:solidFill>
                          <a:latin typeface="Arial"/>
                          <a:cs typeface="Arial"/>
                        </a:rPr>
                        <a:t>nepřímých </a:t>
                      </a:r>
                      <a:r>
                        <a:rPr sz="1200" b="1" spc="280" dirty="0">
                          <a:solidFill>
                            <a:srgbClr val="F5F5F5"/>
                          </a:solidFill>
                          <a:latin typeface="Arial"/>
                          <a:cs typeface="Arial"/>
                        </a:rPr>
                        <a:t> </a:t>
                      </a:r>
                      <a:r>
                        <a:rPr sz="1200" b="1" spc="-5" dirty="0">
                          <a:solidFill>
                            <a:srgbClr val="F5F5F5"/>
                          </a:solidFill>
                          <a:latin typeface="Arial"/>
                          <a:cs typeface="Arial"/>
                        </a:rPr>
                        <a:t>nákladů	oproti</a:t>
                      </a:r>
                      <a:endParaRPr sz="1200">
                        <a:latin typeface="Arial"/>
                        <a:cs typeface="Arial"/>
                      </a:endParaRPr>
                    </a:p>
                    <a:p>
                      <a:pPr marL="36195">
                        <a:lnSpc>
                          <a:spcPts val="1435"/>
                        </a:lnSpc>
                      </a:pPr>
                      <a:r>
                        <a:rPr sz="1200" b="1" dirty="0">
                          <a:solidFill>
                            <a:srgbClr val="F5F5F5"/>
                          </a:solidFill>
                          <a:latin typeface="Arial"/>
                          <a:cs typeface="Arial"/>
                        </a:rPr>
                        <a:t>výše </a:t>
                      </a:r>
                      <a:r>
                        <a:rPr sz="1200" b="1" spc="5" dirty="0">
                          <a:solidFill>
                            <a:srgbClr val="F5F5F5"/>
                          </a:solidFill>
                          <a:latin typeface="Arial"/>
                          <a:cs typeface="Arial"/>
                        </a:rPr>
                        <a:t>uvedené</a:t>
                      </a:r>
                      <a:r>
                        <a:rPr sz="1200" b="1" spc="-175" dirty="0">
                          <a:solidFill>
                            <a:srgbClr val="F5F5F5"/>
                          </a:solidFill>
                          <a:latin typeface="Arial"/>
                          <a:cs typeface="Arial"/>
                        </a:rPr>
                        <a:t> </a:t>
                      </a:r>
                      <a:r>
                        <a:rPr sz="1200" b="1" spc="-5" dirty="0">
                          <a:solidFill>
                            <a:srgbClr val="F5F5F5"/>
                          </a:solidFill>
                          <a:latin typeface="Arial"/>
                          <a:cs typeface="Arial"/>
                        </a:rPr>
                        <a:t>tabulce</a:t>
                      </a:r>
                      <a:endParaRPr sz="120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38100">
                      <a:solidFill>
                        <a:srgbClr val="F5F5F5"/>
                      </a:solidFill>
                      <a:prstDash val="solid"/>
                    </a:lnB>
                    <a:solidFill>
                      <a:srgbClr val="08498A"/>
                    </a:solidFill>
                  </a:tcPr>
                </a:tc>
              </a:tr>
              <a:tr h="487680">
                <a:tc>
                  <a:txBody>
                    <a:bodyPr/>
                    <a:lstStyle/>
                    <a:p>
                      <a:pPr marL="33020">
                        <a:lnSpc>
                          <a:spcPts val="1530"/>
                        </a:lnSpc>
                      </a:pPr>
                      <a:r>
                        <a:rPr sz="1400" b="1" spc="25" dirty="0">
                          <a:solidFill>
                            <a:srgbClr val="F5F5F5"/>
                          </a:solidFill>
                          <a:latin typeface="Arial"/>
                          <a:cs typeface="Arial"/>
                        </a:rPr>
                        <a:t>Do </a:t>
                      </a:r>
                      <a:r>
                        <a:rPr sz="1400" b="1" spc="30" dirty="0">
                          <a:solidFill>
                            <a:srgbClr val="F5F5F5"/>
                          </a:solidFill>
                          <a:latin typeface="Arial"/>
                          <a:cs typeface="Arial"/>
                        </a:rPr>
                        <a:t>60 </a:t>
                      </a:r>
                      <a:r>
                        <a:rPr sz="1400" b="1" spc="20" dirty="0">
                          <a:solidFill>
                            <a:srgbClr val="F5F5F5"/>
                          </a:solidFill>
                          <a:latin typeface="Arial"/>
                          <a:cs typeface="Arial"/>
                        </a:rPr>
                        <a:t>%</a:t>
                      </a:r>
                      <a:r>
                        <a:rPr sz="1400" b="1" spc="-254" dirty="0">
                          <a:solidFill>
                            <a:srgbClr val="F5F5F5"/>
                          </a:solidFill>
                          <a:latin typeface="Arial"/>
                          <a:cs typeface="Arial"/>
                        </a:rPr>
                        <a:t> </a:t>
                      </a:r>
                      <a:r>
                        <a:rPr sz="1400" b="1" spc="25" dirty="0">
                          <a:solidFill>
                            <a:srgbClr val="F5F5F5"/>
                          </a:solidFill>
                          <a:latin typeface="Arial"/>
                          <a:cs typeface="Arial"/>
                        </a:rPr>
                        <a:t>včetně</a:t>
                      </a:r>
                      <a:endParaRPr sz="140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08498A"/>
                    </a:solidFill>
                  </a:tcPr>
                </a:tc>
                <a:tc>
                  <a:txBody>
                    <a:bodyPr/>
                    <a:lstStyle/>
                    <a:p>
                      <a:pPr marL="36195">
                        <a:lnSpc>
                          <a:spcPts val="1785"/>
                        </a:lnSpc>
                        <a:tabLst>
                          <a:tab pos="645795" algn="l"/>
                          <a:tab pos="1599565" algn="l"/>
                          <a:tab pos="2343150" algn="l"/>
                        </a:tabLst>
                      </a:pPr>
                      <a:r>
                        <a:rPr sz="1550" spc="5" dirty="0">
                          <a:solidFill>
                            <a:srgbClr val="08498A"/>
                          </a:solidFill>
                          <a:latin typeface="Arial"/>
                          <a:cs typeface="Arial"/>
                        </a:rPr>
                        <a:t>Platí	základní	</a:t>
                      </a:r>
                      <a:r>
                        <a:rPr sz="1550" spc="10" dirty="0">
                          <a:solidFill>
                            <a:srgbClr val="08498A"/>
                          </a:solidFill>
                          <a:latin typeface="Arial"/>
                          <a:cs typeface="Arial"/>
                        </a:rPr>
                        <a:t>podíly	</a:t>
                      </a:r>
                      <a:r>
                        <a:rPr sz="1550" spc="20" dirty="0">
                          <a:solidFill>
                            <a:srgbClr val="08498A"/>
                          </a:solidFill>
                          <a:latin typeface="Arial"/>
                          <a:cs typeface="Arial"/>
                        </a:rPr>
                        <a:t>nepřímých</a:t>
                      </a:r>
                      <a:endParaRPr sz="1550">
                        <a:latin typeface="Arial"/>
                        <a:cs typeface="Arial"/>
                      </a:endParaRPr>
                    </a:p>
                    <a:p>
                      <a:pPr marL="36195">
                        <a:lnSpc>
                          <a:spcPct val="100000"/>
                        </a:lnSpc>
                        <a:spcBef>
                          <a:spcPts val="15"/>
                        </a:spcBef>
                      </a:pPr>
                      <a:r>
                        <a:rPr sz="1550" spc="-10" dirty="0">
                          <a:solidFill>
                            <a:srgbClr val="08498A"/>
                          </a:solidFill>
                          <a:latin typeface="Arial"/>
                          <a:cs typeface="Arial"/>
                        </a:rPr>
                        <a:t>nákladů</a:t>
                      </a:r>
                      <a:endParaRPr sz="155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r>
              <a:tr h="487667">
                <a:tc>
                  <a:txBody>
                    <a:bodyPr/>
                    <a:lstStyle/>
                    <a:p>
                      <a:pPr marL="33020">
                        <a:lnSpc>
                          <a:spcPts val="1635"/>
                        </a:lnSpc>
                      </a:pPr>
                      <a:r>
                        <a:rPr sz="1400" b="1" spc="20" dirty="0">
                          <a:solidFill>
                            <a:srgbClr val="F5F5F5"/>
                          </a:solidFill>
                          <a:latin typeface="Arial"/>
                          <a:cs typeface="Arial"/>
                        </a:rPr>
                        <a:t>Více</a:t>
                      </a:r>
                      <a:r>
                        <a:rPr sz="1400" b="1" spc="-140" dirty="0">
                          <a:solidFill>
                            <a:srgbClr val="F5F5F5"/>
                          </a:solidFill>
                          <a:latin typeface="Arial"/>
                          <a:cs typeface="Arial"/>
                        </a:rPr>
                        <a:t> </a:t>
                      </a:r>
                      <a:r>
                        <a:rPr sz="1400" b="1" spc="30" dirty="0">
                          <a:solidFill>
                            <a:srgbClr val="F5F5F5"/>
                          </a:solidFill>
                          <a:latin typeface="Arial"/>
                          <a:cs typeface="Arial"/>
                        </a:rPr>
                        <a:t>než</a:t>
                      </a:r>
                      <a:r>
                        <a:rPr sz="1400" b="1" spc="-60" dirty="0">
                          <a:solidFill>
                            <a:srgbClr val="F5F5F5"/>
                          </a:solidFill>
                          <a:latin typeface="Arial"/>
                          <a:cs typeface="Arial"/>
                        </a:rPr>
                        <a:t> </a:t>
                      </a:r>
                      <a:r>
                        <a:rPr sz="1400" b="1" spc="30" dirty="0">
                          <a:solidFill>
                            <a:srgbClr val="F5F5F5"/>
                          </a:solidFill>
                          <a:latin typeface="Arial"/>
                          <a:cs typeface="Arial"/>
                        </a:rPr>
                        <a:t>60</a:t>
                      </a:r>
                      <a:r>
                        <a:rPr sz="1400" b="1" spc="-145" dirty="0">
                          <a:solidFill>
                            <a:srgbClr val="F5F5F5"/>
                          </a:solidFill>
                          <a:latin typeface="Arial"/>
                          <a:cs typeface="Arial"/>
                        </a:rPr>
                        <a:t> </a:t>
                      </a:r>
                      <a:r>
                        <a:rPr sz="1400" b="1" spc="20" dirty="0">
                          <a:solidFill>
                            <a:srgbClr val="F5F5F5"/>
                          </a:solidFill>
                          <a:latin typeface="Arial"/>
                          <a:cs typeface="Arial"/>
                        </a:rPr>
                        <a:t>%</a:t>
                      </a:r>
                      <a:r>
                        <a:rPr sz="1400" b="1" spc="-15" dirty="0">
                          <a:solidFill>
                            <a:srgbClr val="F5F5F5"/>
                          </a:solidFill>
                          <a:latin typeface="Arial"/>
                          <a:cs typeface="Arial"/>
                        </a:rPr>
                        <a:t> </a:t>
                      </a:r>
                      <a:r>
                        <a:rPr sz="1400" b="1" spc="15" dirty="0">
                          <a:solidFill>
                            <a:srgbClr val="F5F5F5"/>
                          </a:solidFill>
                          <a:latin typeface="Arial"/>
                          <a:cs typeface="Arial"/>
                        </a:rPr>
                        <a:t>a</a:t>
                      </a:r>
                      <a:r>
                        <a:rPr sz="1400" b="1" spc="5" dirty="0">
                          <a:solidFill>
                            <a:srgbClr val="F5F5F5"/>
                          </a:solidFill>
                          <a:latin typeface="Arial"/>
                          <a:cs typeface="Arial"/>
                        </a:rPr>
                        <a:t> </a:t>
                      </a:r>
                      <a:r>
                        <a:rPr sz="1400" b="1" spc="30" dirty="0">
                          <a:solidFill>
                            <a:srgbClr val="F5F5F5"/>
                          </a:solidFill>
                          <a:latin typeface="Arial"/>
                          <a:cs typeface="Arial"/>
                        </a:rPr>
                        <a:t>méně</a:t>
                      </a:r>
                      <a:r>
                        <a:rPr sz="1400" b="1" spc="-135" dirty="0">
                          <a:solidFill>
                            <a:srgbClr val="F5F5F5"/>
                          </a:solidFill>
                          <a:latin typeface="Arial"/>
                          <a:cs typeface="Arial"/>
                        </a:rPr>
                        <a:t> </a:t>
                      </a:r>
                      <a:r>
                        <a:rPr sz="1400" b="1" spc="30" dirty="0">
                          <a:solidFill>
                            <a:srgbClr val="F5F5F5"/>
                          </a:solidFill>
                          <a:latin typeface="Arial"/>
                          <a:cs typeface="Arial"/>
                        </a:rPr>
                        <a:t>než</a:t>
                      </a:r>
                      <a:r>
                        <a:rPr sz="1400" b="1" spc="-135" dirty="0">
                          <a:solidFill>
                            <a:srgbClr val="F5F5F5"/>
                          </a:solidFill>
                          <a:latin typeface="Arial"/>
                          <a:cs typeface="Arial"/>
                        </a:rPr>
                        <a:t> </a:t>
                      </a:r>
                      <a:r>
                        <a:rPr sz="1400" b="1" spc="30" dirty="0">
                          <a:solidFill>
                            <a:srgbClr val="F5F5F5"/>
                          </a:solidFill>
                          <a:latin typeface="Arial"/>
                          <a:cs typeface="Arial"/>
                        </a:rPr>
                        <a:t>90</a:t>
                      </a:r>
                      <a:r>
                        <a:rPr sz="1400" b="1" spc="-70" dirty="0">
                          <a:solidFill>
                            <a:srgbClr val="F5F5F5"/>
                          </a:solidFill>
                          <a:latin typeface="Arial"/>
                          <a:cs typeface="Arial"/>
                        </a:rPr>
                        <a:t> </a:t>
                      </a:r>
                      <a:r>
                        <a:rPr sz="1400" b="1" spc="20" dirty="0">
                          <a:solidFill>
                            <a:srgbClr val="F5F5F5"/>
                          </a:solidFill>
                          <a:latin typeface="Arial"/>
                          <a:cs typeface="Arial"/>
                        </a:rPr>
                        <a:t>%</a:t>
                      </a:r>
                      <a:endParaRPr sz="140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36195">
                        <a:lnSpc>
                          <a:spcPct val="100000"/>
                        </a:lnSpc>
                        <a:spcBef>
                          <a:spcPts val="30"/>
                        </a:spcBef>
                      </a:pPr>
                      <a:r>
                        <a:rPr sz="1550" spc="5" dirty="0">
                          <a:solidFill>
                            <a:srgbClr val="08498A"/>
                          </a:solidFill>
                          <a:latin typeface="Arial"/>
                          <a:cs typeface="Arial"/>
                        </a:rPr>
                        <a:t>Snížení  </a:t>
                      </a:r>
                      <a:r>
                        <a:rPr sz="1550" spc="-15" dirty="0">
                          <a:solidFill>
                            <a:srgbClr val="08498A"/>
                          </a:solidFill>
                          <a:latin typeface="Arial"/>
                          <a:cs typeface="Arial"/>
                        </a:rPr>
                        <a:t>na  </a:t>
                      </a:r>
                      <a:r>
                        <a:rPr sz="1550" b="1" spc="20" dirty="0">
                          <a:solidFill>
                            <a:srgbClr val="08498A"/>
                          </a:solidFill>
                          <a:latin typeface="Arial"/>
                          <a:cs typeface="Arial"/>
                        </a:rPr>
                        <a:t>3/5</a:t>
                      </a:r>
                      <a:r>
                        <a:rPr sz="1550" spc="20" dirty="0">
                          <a:solidFill>
                            <a:srgbClr val="08498A"/>
                          </a:solidFill>
                          <a:latin typeface="Arial"/>
                          <a:cs typeface="Arial"/>
                        </a:rPr>
                        <a:t>  </a:t>
                      </a:r>
                      <a:r>
                        <a:rPr sz="1550" spc="15" dirty="0">
                          <a:solidFill>
                            <a:srgbClr val="08498A"/>
                          </a:solidFill>
                          <a:latin typeface="Arial"/>
                          <a:cs typeface="Arial"/>
                        </a:rPr>
                        <a:t>(60  </a:t>
                      </a:r>
                      <a:r>
                        <a:rPr sz="1550" spc="25" dirty="0">
                          <a:solidFill>
                            <a:srgbClr val="08498A"/>
                          </a:solidFill>
                          <a:latin typeface="Arial"/>
                          <a:cs typeface="Arial"/>
                        </a:rPr>
                        <a:t>%)</a:t>
                      </a:r>
                      <a:r>
                        <a:rPr sz="1550" spc="445" dirty="0">
                          <a:solidFill>
                            <a:srgbClr val="08498A"/>
                          </a:solidFill>
                          <a:latin typeface="Arial"/>
                          <a:cs typeface="Arial"/>
                        </a:rPr>
                        <a:t> </a:t>
                      </a:r>
                      <a:r>
                        <a:rPr sz="1550" spc="10" dirty="0">
                          <a:solidFill>
                            <a:srgbClr val="08498A"/>
                          </a:solidFill>
                          <a:latin typeface="Arial"/>
                          <a:cs typeface="Arial"/>
                        </a:rPr>
                        <a:t>základního</a:t>
                      </a:r>
                      <a:endParaRPr sz="1550" dirty="0">
                        <a:latin typeface="Arial"/>
                        <a:cs typeface="Arial"/>
                      </a:endParaRPr>
                    </a:p>
                    <a:p>
                      <a:pPr marL="36195">
                        <a:lnSpc>
                          <a:spcPct val="100000"/>
                        </a:lnSpc>
                        <a:spcBef>
                          <a:spcPts val="15"/>
                        </a:spcBef>
                      </a:pPr>
                      <a:r>
                        <a:rPr sz="1550" spc="-20" dirty="0">
                          <a:solidFill>
                            <a:srgbClr val="08498A"/>
                          </a:solidFill>
                          <a:latin typeface="Arial"/>
                          <a:cs typeface="Arial"/>
                        </a:rPr>
                        <a:t>podílu,  </a:t>
                      </a:r>
                      <a:r>
                        <a:rPr sz="1550" spc="-10" dirty="0">
                          <a:solidFill>
                            <a:srgbClr val="08498A"/>
                          </a:solidFill>
                          <a:latin typeface="Arial"/>
                          <a:cs typeface="Arial"/>
                        </a:rPr>
                        <a:t>tj. </a:t>
                      </a:r>
                      <a:r>
                        <a:rPr sz="1550" spc="20" dirty="0">
                          <a:solidFill>
                            <a:srgbClr val="08498A"/>
                          </a:solidFill>
                          <a:latin typeface="Arial"/>
                          <a:cs typeface="Arial"/>
                        </a:rPr>
                        <a:t>15</a:t>
                      </a:r>
                      <a:r>
                        <a:rPr sz="1550" spc="-95" dirty="0">
                          <a:solidFill>
                            <a:srgbClr val="08498A"/>
                          </a:solidFill>
                          <a:latin typeface="Arial"/>
                          <a:cs typeface="Arial"/>
                        </a:rPr>
                        <a:t> </a:t>
                      </a:r>
                      <a:r>
                        <a:rPr sz="1550" spc="20" dirty="0" smtClean="0">
                          <a:solidFill>
                            <a:srgbClr val="08498A"/>
                          </a:solidFill>
                          <a:latin typeface="Arial"/>
                          <a:cs typeface="Arial"/>
                        </a:rPr>
                        <a:t>%,</a:t>
                      </a:r>
                      <a:r>
                        <a:rPr lang="cs-CZ" sz="1550" spc="20" dirty="0" smtClean="0">
                          <a:solidFill>
                            <a:srgbClr val="08498A"/>
                          </a:solidFill>
                          <a:latin typeface="Arial"/>
                          <a:cs typeface="Arial"/>
                        </a:rPr>
                        <a:t> resp. 12 %</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E7E9ED"/>
                    </a:solidFill>
                  </a:tcPr>
                </a:tc>
              </a:tr>
              <a:tr h="800138">
                <a:tc>
                  <a:txBody>
                    <a:bodyPr/>
                    <a:lstStyle/>
                    <a:p>
                      <a:pPr marL="33020">
                        <a:lnSpc>
                          <a:spcPts val="1639"/>
                        </a:lnSpc>
                      </a:pPr>
                      <a:r>
                        <a:rPr sz="1400" b="1" spc="25" dirty="0">
                          <a:solidFill>
                            <a:srgbClr val="F5F5F5"/>
                          </a:solidFill>
                          <a:latin typeface="Arial"/>
                          <a:cs typeface="Arial"/>
                        </a:rPr>
                        <a:t>90 </a:t>
                      </a:r>
                      <a:r>
                        <a:rPr sz="1400" b="1" spc="20" dirty="0">
                          <a:solidFill>
                            <a:srgbClr val="F5F5F5"/>
                          </a:solidFill>
                          <a:latin typeface="Arial"/>
                          <a:cs typeface="Arial"/>
                        </a:rPr>
                        <a:t>% </a:t>
                      </a:r>
                      <a:r>
                        <a:rPr sz="1400" b="1" spc="10" dirty="0">
                          <a:solidFill>
                            <a:srgbClr val="F5F5F5"/>
                          </a:solidFill>
                          <a:latin typeface="Arial"/>
                          <a:cs typeface="Arial"/>
                        </a:rPr>
                        <a:t>a</a:t>
                      </a:r>
                      <a:r>
                        <a:rPr sz="1400" b="1" spc="-240" dirty="0">
                          <a:solidFill>
                            <a:srgbClr val="F5F5F5"/>
                          </a:solidFill>
                          <a:latin typeface="Arial"/>
                          <a:cs typeface="Arial"/>
                        </a:rPr>
                        <a:t> </a:t>
                      </a:r>
                      <a:r>
                        <a:rPr sz="1400" b="1" spc="40" dirty="0">
                          <a:solidFill>
                            <a:srgbClr val="F5F5F5"/>
                          </a:solidFill>
                          <a:latin typeface="Arial"/>
                          <a:cs typeface="Arial"/>
                        </a:rPr>
                        <a:t>výše</a:t>
                      </a:r>
                      <a:endParaRPr sz="140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08498A"/>
                    </a:solidFill>
                  </a:tcPr>
                </a:tc>
                <a:tc>
                  <a:txBody>
                    <a:bodyPr/>
                    <a:lstStyle/>
                    <a:p>
                      <a:pPr marL="36195" marR="27305">
                        <a:lnSpc>
                          <a:spcPct val="100899"/>
                        </a:lnSpc>
                        <a:spcBef>
                          <a:spcPts val="20"/>
                        </a:spcBef>
                      </a:pPr>
                      <a:r>
                        <a:rPr sz="1550" spc="5" dirty="0">
                          <a:solidFill>
                            <a:srgbClr val="08498A"/>
                          </a:solidFill>
                          <a:latin typeface="Arial"/>
                          <a:cs typeface="Arial"/>
                        </a:rPr>
                        <a:t>Snížení </a:t>
                      </a:r>
                      <a:r>
                        <a:rPr sz="1550" spc="-15" dirty="0">
                          <a:solidFill>
                            <a:srgbClr val="08498A"/>
                          </a:solidFill>
                          <a:latin typeface="Arial"/>
                          <a:cs typeface="Arial"/>
                        </a:rPr>
                        <a:t>na </a:t>
                      </a:r>
                      <a:r>
                        <a:rPr sz="1550" b="1" spc="20" dirty="0">
                          <a:solidFill>
                            <a:srgbClr val="08498A"/>
                          </a:solidFill>
                          <a:latin typeface="Arial"/>
                          <a:cs typeface="Arial"/>
                        </a:rPr>
                        <a:t>1/5 </a:t>
                      </a:r>
                      <a:r>
                        <a:rPr sz="1550" spc="15" dirty="0">
                          <a:solidFill>
                            <a:srgbClr val="08498A"/>
                          </a:solidFill>
                          <a:latin typeface="Arial"/>
                          <a:cs typeface="Arial"/>
                        </a:rPr>
                        <a:t>(20 </a:t>
                      </a:r>
                      <a:r>
                        <a:rPr sz="1550" spc="25" dirty="0">
                          <a:solidFill>
                            <a:srgbClr val="08498A"/>
                          </a:solidFill>
                          <a:latin typeface="Arial"/>
                          <a:cs typeface="Arial"/>
                        </a:rPr>
                        <a:t>%) </a:t>
                      </a:r>
                      <a:r>
                        <a:rPr sz="1550" spc="5" dirty="0">
                          <a:solidFill>
                            <a:srgbClr val="08498A"/>
                          </a:solidFill>
                          <a:latin typeface="Arial"/>
                          <a:cs typeface="Arial"/>
                        </a:rPr>
                        <a:t>základního  </a:t>
                      </a:r>
                      <a:r>
                        <a:rPr sz="1550" spc="-20" dirty="0">
                          <a:solidFill>
                            <a:srgbClr val="08498A"/>
                          </a:solidFill>
                          <a:latin typeface="Arial"/>
                          <a:cs typeface="Arial"/>
                        </a:rPr>
                        <a:t>podílu,  </a:t>
                      </a:r>
                      <a:r>
                        <a:rPr sz="1550" spc="-10" dirty="0">
                          <a:solidFill>
                            <a:srgbClr val="08498A"/>
                          </a:solidFill>
                          <a:latin typeface="Arial"/>
                          <a:cs typeface="Arial"/>
                        </a:rPr>
                        <a:t>tj. </a:t>
                      </a:r>
                      <a:r>
                        <a:rPr sz="1550" spc="10" dirty="0">
                          <a:solidFill>
                            <a:srgbClr val="08498A"/>
                          </a:solidFill>
                          <a:latin typeface="Arial"/>
                          <a:cs typeface="Arial"/>
                        </a:rPr>
                        <a:t>5</a:t>
                      </a:r>
                      <a:r>
                        <a:rPr sz="1550" spc="-110" dirty="0">
                          <a:solidFill>
                            <a:srgbClr val="08498A"/>
                          </a:solidFill>
                          <a:latin typeface="Arial"/>
                          <a:cs typeface="Arial"/>
                        </a:rPr>
                        <a:t> </a:t>
                      </a:r>
                      <a:r>
                        <a:rPr sz="1550" spc="25" dirty="0" smtClean="0">
                          <a:solidFill>
                            <a:srgbClr val="08498A"/>
                          </a:solidFill>
                          <a:latin typeface="Arial"/>
                          <a:cs typeface="Arial"/>
                        </a:rPr>
                        <a:t>%,</a:t>
                      </a:r>
                      <a:r>
                        <a:rPr lang="cs-CZ" sz="1550" spc="25" dirty="0" smtClean="0">
                          <a:solidFill>
                            <a:srgbClr val="08498A"/>
                          </a:solidFill>
                          <a:latin typeface="Arial"/>
                          <a:cs typeface="Arial"/>
                        </a:rPr>
                        <a:t> resp. 4 %</a:t>
                      </a:r>
                      <a:endParaRPr sz="155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lnB w="12700">
                      <a:solidFill>
                        <a:srgbClr val="F5F5F5"/>
                      </a:solidFill>
                      <a:prstDash val="solid"/>
                    </a:lnB>
                    <a:solidFill>
                      <a:srgbClr val="CCD0DA"/>
                    </a:solidFill>
                  </a:tcPr>
                </a:tc>
              </a:tr>
            </a:tbl>
          </a:graphicData>
        </a:graphic>
      </p:graphicFrame>
      <p:sp>
        <p:nvSpPr>
          <p:cNvPr id="10" name="Zástupný symbol pro číslo snímku 9"/>
          <p:cNvSpPr>
            <a:spLocks noGrp="1"/>
          </p:cNvSpPr>
          <p:nvPr>
            <p:ph type="sldNum" sz="quarter" idx="12"/>
          </p:nvPr>
        </p:nvSpPr>
        <p:spPr/>
        <p:txBody>
          <a:bodyPr/>
          <a:lstStyle/>
          <a:p>
            <a:fld id="{479BF083-4774-43B1-9AB0-5CC1AC5DD8EE}" type="slidenum">
              <a:rPr lang="cs-CZ" smtClean="0"/>
              <a:pPr/>
              <a:t>47</a:t>
            </a:fld>
            <a:endParaRPr lang="cs-CZ" dirty="0"/>
          </a:p>
        </p:txBody>
      </p:sp>
    </p:spTree>
    <p:extLst>
      <p:ext uri="{BB962C8B-B14F-4D97-AF65-F5344CB8AC3E}">
        <p14:creationId xmlns:p14="http://schemas.microsoft.com/office/powerpoint/2010/main" val="3535686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8697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60767" y="168275"/>
            <a:ext cx="7022464" cy="824584"/>
          </a:xfrm>
          <a:prstGeom prst="rect">
            <a:avLst/>
          </a:prstGeom>
        </p:spPr>
        <p:txBody>
          <a:bodyPr vert="horz" wrap="square" lIns="0" tIns="359409" rIns="0" bIns="0" rtlCol="0">
            <a:spAutoFit/>
          </a:bodyPr>
          <a:lstStyle/>
          <a:p>
            <a:pPr marL="1500505">
              <a:lnSpc>
                <a:spcPct val="100000"/>
              </a:lnSpc>
            </a:pPr>
            <a:r>
              <a:rPr spc="5" dirty="0"/>
              <a:t>NEPŘÍMÉ </a:t>
            </a:r>
            <a:r>
              <a:rPr spc="-25" dirty="0"/>
              <a:t>NÁKLADY</a:t>
            </a:r>
            <a:r>
              <a:rPr spc="30" dirty="0"/>
              <a:t> </a:t>
            </a:r>
            <a:r>
              <a:rPr lang="cs-CZ" dirty="0" smtClean="0"/>
              <a:t>3</a:t>
            </a:r>
            <a:endParaRPr dirty="0"/>
          </a:p>
        </p:txBody>
      </p:sp>
      <p:sp>
        <p:nvSpPr>
          <p:cNvPr id="7" name="object 7"/>
          <p:cNvSpPr txBox="1"/>
          <p:nvPr/>
        </p:nvSpPr>
        <p:spPr>
          <a:xfrm>
            <a:off x="528002" y="1875028"/>
            <a:ext cx="6851015" cy="715517"/>
          </a:xfrm>
          <a:prstGeom prst="rect">
            <a:avLst/>
          </a:prstGeom>
        </p:spPr>
        <p:txBody>
          <a:bodyPr vert="horz" wrap="square" lIns="0" tIns="0" rIns="0" bIns="0" rtlCol="0">
            <a:spAutoFit/>
          </a:bodyPr>
          <a:lstStyle/>
          <a:p>
            <a:pPr marL="441325" marR="5080" indent="-428625">
              <a:lnSpc>
                <a:spcPct val="122000"/>
              </a:lnSpc>
              <a:buClr>
                <a:srgbClr val="5FBAF5"/>
              </a:buClr>
              <a:buFont typeface="Wingdings"/>
              <a:buChar char=""/>
              <a:tabLst>
                <a:tab pos="441325" algn="l"/>
                <a:tab pos="441959" algn="l"/>
              </a:tabLst>
            </a:pPr>
            <a:r>
              <a:rPr sz="2000" dirty="0">
                <a:solidFill>
                  <a:srgbClr val="08498A"/>
                </a:solidFill>
                <a:latin typeface="Arial"/>
                <a:cs typeface="Arial"/>
              </a:rPr>
              <a:t>Položky zahrnované</a:t>
            </a:r>
            <a:r>
              <a:rPr sz="2000" spc="-114" dirty="0">
                <a:solidFill>
                  <a:srgbClr val="08498A"/>
                </a:solidFill>
                <a:latin typeface="Arial"/>
                <a:cs typeface="Arial"/>
              </a:rPr>
              <a:t> </a:t>
            </a:r>
            <a:r>
              <a:rPr sz="2000" spc="15" dirty="0">
                <a:solidFill>
                  <a:srgbClr val="08498A"/>
                </a:solidFill>
                <a:latin typeface="Arial"/>
                <a:cs typeface="Arial"/>
              </a:rPr>
              <a:t>do</a:t>
            </a:r>
            <a:r>
              <a:rPr sz="2000" spc="-35" dirty="0">
                <a:solidFill>
                  <a:srgbClr val="08498A"/>
                </a:solidFill>
                <a:latin typeface="Arial"/>
                <a:cs typeface="Arial"/>
              </a:rPr>
              <a:t> </a:t>
            </a:r>
            <a:r>
              <a:rPr sz="2000" dirty="0">
                <a:solidFill>
                  <a:srgbClr val="08498A"/>
                </a:solidFill>
                <a:latin typeface="Arial"/>
                <a:cs typeface="Arial"/>
              </a:rPr>
              <a:t>nepřímých</a:t>
            </a:r>
            <a:r>
              <a:rPr sz="2000" spc="-35" dirty="0">
                <a:solidFill>
                  <a:srgbClr val="08498A"/>
                </a:solidFill>
                <a:latin typeface="Arial"/>
                <a:cs typeface="Arial"/>
              </a:rPr>
              <a:t> </a:t>
            </a:r>
            <a:r>
              <a:rPr sz="2000" spc="15" dirty="0">
                <a:solidFill>
                  <a:srgbClr val="08498A"/>
                </a:solidFill>
                <a:latin typeface="Arial"/>
                <a:cs typeface="Arial"/>
              </a:rPr>
              <a:t>nákladů</a:t>
            </a:r>
            <a:r>
              <a:rPr sz="2000" spc="-114" dirty="0">
                <a:solidFill>
                  <a:srgbClr val="08498A"/>
                </a:solidFill>
                <a:latin typeface="Arial"/>
                <a:cs typeface="Arial"/>
              </a:rPr>
              <a:t> </a:t>
            </a:r>
            <a:r>
              <a:rPr sz="2000" b="1" spc="5" dirty="0">
                <a:solidFill>
                  <a:srgbClr val="08498A"/>
                </a:solidFill>
                <a:latin typeface="Arial"/>
                <a:cs typeface="Arial"/>
              </a:rPr>
              <a:t>nemohou</a:t>
            </a:r>
            <a:r>
              <a:rPr sz="2000" spc="-110" dirty="0">
                <a:solidFill>
                  <a:srgbClr val="08498A"/>
                </a:solidFill>
                <a:latin typeface="Arial"/>
                <a:cs typeface="Arial"/>
              </a:rPr>
              <a:t> </a:t>
            </a:r>
            <a:r>
              <a:rPr sz="2000" spc="20" dirty="0">
                <a:solidFill>
                  <a:srgbClr val="08498A"/>
                </a:solidFill>
                <a:latin typeface="Arial"/>
                <a:cs typeface="Arial"/>
              </a:rPr>
              <a:t>být  </a:t>
            </a:r>
            <a:r>
              <a:rPr sz="2000" spc="5" dirty="0">
                <a:solidFill>
                  <a:srgbClr val="08498A"/>
                </a:solidFill>
                <a:latin typeface="Arial"/>
                <a:cs typeface="Arial"/>
              </a:rPr>
              <a:t>vykazovány </a:t>
            </a:r>
            <a:r>
              <a:rPr sz="2000" spc="10" dirty="0">
                <a:solidFill>
                  <a:srgbClr val="08498A"/>
                </a:solidFill>
                <a:latin typeface="Arial"/>
                <a:cs typeface="Arial"/>
              </a:rPr>
              <a:t>v rámci </a:t>
            </a:r>
            <a:r>
              <a:rPr sz="2000" spc="-5" dirty="0">
                <a:solidFill>
                  <a:srgbClr val="08498A"/>
                </a:solidFill>
                <a:latin typeface="Arial"/>
                <a:cs typeface="Arial"/>
              </a:rPr>
              <a:t>přímých </a:t>
            </a:r>
            <a:r>
              <a:rPr sz="2000" spc="15" dirty="0">
                <a:solidFill>
                  <a:srgbClr val="08498A"/>
                </a:solidFill>
                <a:latin typeface="Arial"/>
                <a:cs typeface="Arial"/>
              </a:rPr>
              <a:t>nákladů</a:t>
            </a:r>
            <a:r>
              <a:rPr sz="2000" spc="-315" dirty="0">
                <a:solidFill>
                  <a:srgbClr val="08498A"/>
                </a:solidFill>
                <a:latin typeface="Arial"/>
                <a:cs typeface="Arial"/>
              </a:rPr>
              <a:t> </a:t>
            </a:r>
            <a:r>
              <a:rPr sz="2000" spc="15" dirty="0">
                <a:solidFill>
                  <a:srgbClr val="08498A"/>
                </a:solidFill>
                <a:latin typeface="Arial"/>
                <a:cs typeface="Arial"/>
              </a:rPr>
              <a:t>projektu</a:t>
            </a:r>
            <a:r>
              <a:rPr sz="1550" spc="15" dirty="0">
                <a:solidFill>
                  <a:srgbClr val="08498A"/>
                </a:solidFill>
                <a:latin typeface="Arial"/>
                <a:cs typeface="Arial"/>
              </a:rPr>
              <a:t>:</a:t>
            </a:r>
            <a:endParaRPr sz="1550" dirty="0">
              <a:solidFill>
                <a:prstClr val="black"/>
              </a:solidFill>
              <a:latin typeface="Arial"/>
              <a:cs typeface="Arial"/>
            </a:endParaRPr>
          </a:p>
        </p:txBody>
      </p:sp>
      <p:sp>
        <p:nvSpPr>
          <p:cNvPr id="8" name="object 8"/>
          <p:cNvSpPr txBox="1"/>
          <p:nvPr/>
        </p:nvSpPr>
        <p:spPr>
          <a:xfrm>
            <a:off x="975994" y="3379216"/>
            <a:ext cx="2587894" cy="276999"/>
          </a:xfrm>
          <a:prstGeom prst="rect">
            <a:avLst/>
          </a:prstGeom>
        </p:spPr>
        <p:txBody>
          <a:bodyPr vert="horz" wrap="square" lIns="0" tIns="0" rIns="0" bIns="0" rtlCol="0">
            <a:spAutoFit/>
          </a:bodyPr>
          <a:lstStyle/>
          <a:p>
            <a:pPr marL="480059" indent="-467359">
              <a:buClr>
                <a:srgbClr val="5FBAF5"/>
              </a:buClr>
              <a:buFont typeface="Wingdings"/>
              <a:buChar char=""/>
              <a:tabLst>
                <a:tab pos="479425" algn="l"/>
                <a:tab pos="480059" algn="l"/>
              </a:tabLst>
            </a:pPr>
            <a:r>
              <a:rPr lang="cs-CZ" b="1" spc="-30" dirty="0" smtClean="0">
                <a:solidFill>
                  <a:srgbClr val="08498A"/>
                </a:solidFill>
                <a:latin typeface="Arial"/>
                <a:cs typeface="Arial"/>
              </a:rPr>
              <a:t>A</a:t>
            </a:r>
            <a:r>
              <a:rPr lang="cs-CZ" b="1" spc="20" dirty="0" smtClean="0">
                <a:solidFill>
                  <a:srgbClr val="08498A"/>
                </a:solidFill>
                <a:latin typeface="Arial"/>
                <a:cs typeface="Arial"/>
              </a:rPr>
              <a:t>d</a:t>
            </a:r>
            <a:r>
              <a:rPr lang="cs-CZ" b="1" spc="-30" dirty="0" smtClean="0">
                <a:solidFill>
                  <a:srgbClr val="08498A"/>
                </a:solidFill>
                <a:latin typeface="Arial"/>
                <a:cs typeface="Arial"/>
              </a:rPr>
              <a:t>m</a:t>
            </a:r>
            <a:r>
              <a:rPr lang="cs-CZ" b="1" spc="20" dirty="0" smtClean="0">
                <a:solidFill>
                  <a:srgbClr val="08498A"/>
                </a:solidFill>
                <a:latin typeface="Arial"/>
                <a:cs typeface="Arial"/>
              </a:rPr>
              <a:t>ini</a:t>
            </a:r>
            <a:r>
              <a:rPr lang="cs-CZ" b="1" spc="-30" dirty="0" smtClean="0">
                <a:solidFill>
                  <a:srgbClr val="08498A"/>
                </a:solidFill>
                <a:latin typeface="Arial"/>
                <a:cs typeface="Arial"/>
              </a:rPr>
              <a:t>s</a:t>
            </a:r>
            <a:r>
              <a:rPr lang="cs-CZ" b="1" dirty="0" smtClean="0">
                <a:solidFill>
                  <a:srgbClr val="08498A"/>
                </a:solidFill>
                <a:latin typeface="Arial"/>
                <a:cs typeface="Arial"/>
              </a:rPr>
              <a:t>t</a:t>
            </a:r>
            <a:r>
              <a:rPr lang="cs-CZ" b="1" spc="-30" dirty="0" smtClean="0">
                <a:solidFill>
                  <a:srgbClr val="08498A"/>
                </a:solidFill>
                <a:latin typeface="Arial"/>
                <a:cs typeface="Arial"/>
              </a:rPr>
              <a:t>ra</a:t>
            </a:r>
            <a:r>
              <a:rPr lang="cs-CZ" b="1" dirty="0" smtClean="0">
                <a:solidFill>
                  <a:srgbClr val="08498A"/>
                </a:solidFill>
                <a:latin typeface="Arial"/>
                <a:cs typeface="Arial"/>
              </a:rPr>
              <a:t>t</a:t>
            </a:r>
            <a:r>
              <a:rPr lang="cs-CZ" b="1" spc="20" dirty="0" smtClean="0">
                <a:solidFill>
                  <a:srgbClr val="08498A"/>
                </a:solidFill>
                <a:latin typeface="Arial"/>
                <a:cs typeface="Arial"/>
              </a:rPr>
              <a:t>i</a:t>
            </a:r>
            <a:r>
              <a:rPr lang="cs-CZ" b="1" spc="-30" dirty="0" smtClean="0">
                <a:solidFill>
                  <a:srgbClr val="08498A"/>
                </a:solidFill>
                <a:latin typeface="Arial"/>
                <a:cs typeface="Arial"/>
              </a:rPr>
              <a:t>v</a:t>
            </a:r>
            <a:r>
              <a:rPr lang="cs-CZ" b="1" spc="-5" dirty="0" smtClean="0">
                <a:solidFill>
                  <a:srgbClr val="08498A"/>
                </a:solidFill>
                <a:latin typeface="Arial"/>
                <a:cs typeface="Arial"/>
              </a:rPr>
              <a:t>a</a:t>
            </a:r>
            <a:r>
              <a:rPr lang="cs-CZ" dirty="0" smtClean="0">
                <a:solidFill>
                  <a:srgbClr val="08498A"/>
                </a:solidFill>
                <a:latin typeface="Arial"/>
                <a:cs typeface="Arial"/>
              </a:rPr>
              <a:t>:</a:t>
            </a:r>
            <a:endParaRPr dirty="0">
              <a:solidFill>
                <a:prstClr val="black"/>
              </a:solidFill>
              <a:latin typeface="Arial"/>
              <a:cs typeface="Arial"/>
            </a:endParaRPr>
          </a:p>
        </p:txBody>
      </p:sp>
      <p:sp>
        <p:nvSpPr>
          <p:cNvPr id="13" name="object 13"/>
          <p:cNvSpPr txBox="1"/>
          <p:nvPr/>
        </p:nvSpPr>
        <p:spPr>
          <a:xfrm>
            <a:off x="1403648" y="3709092"/>
            <a:ext cx="7353197" cy="1855957"/>
          </a:xfrm>
          <a:prstGeom prst="rect">
            <a:avLst/>
          </a:prstGeom>
        </p:spPr>
        <p:txBody>
          <a:bodyPr vert="horz" wrap="square" lIns="0" tIns="0" rIns="0" bIns="0" rtlCol="0">
            <a:spAutoFit/>
          </a:bodyPr>
          <a:lstStyle/>
          <a:p>
            <a:pPr marL="12700" marR="5080" algn="just">
              <a:lnSpc>
                <a:spcPct val="134400"/>
              </a:lnSpc>
            </a:pPr>
            <a:r>
              <a:rPr lang="cs-CZ" u="sng" dirty="0" smtClean="0">
                <a:solidFill>
                  <a:srgbClr val="08498A"/>
                </a:solidFill>
                <a:latin typeface="Arial"/>
                <a:cs typeface="Arial"/>
              </a:rPr>
              <a:t>Řízení projektu (včetně finančního</a:t>
            </a:r>
            <a:r>
              <a:rPr lang="cs-CZ" dirty="0" smtClean="0">
                <a:solidFill>
                  <a:srgbClr val="08498A"/>
                </a:solidFill>
                <a:latin typeface="Arial"/>
                <a:cs typeface="Arial"/>
              </a:rPr>
              <a:t>), účetnictví, personalistika,</a:t>
            </a:r>
            <a:r>
              <a:rPr dirty="0" smtClean="0">
                <a:solidFill>
                  <a:srgbClr val="08498A"/>
                </a:solidFill>
                <a:latin typeface="Arial"/>
                <a:cs typeface="Arial"/>
              </a:rPr>
              <a:t> </a:t>
            </a:r>
            <a:r>
              <a:rPr spc="-5" dirty="0">
                <a:solidFill>
                  <a:srgbClr val="08498A"/>
                </a:solidFill>
                <a:latin typeface="Arial"/>
                <a:cs typeface="Arial"/>
              </a:rPr>
              <a:t>komunikační </a:t>
            </a:r>
            <a:r>
              <a:rPr dirty="0">
                <a:solidFill>
                  <a:srgbClr val="08498A"/>
                </a:solidFill>
                <a:latin typeface="Arial"/>
                <a:cs typeface="Arial"/>
              </a:rPr>
              <a:t>a informační </a:t>
            </a:r>
            <a:r>
              <a:rPr spc="-15" dirty="0">
                <a:solidFill>
                  <a:srgbClr val="08498A"/>
                </a:solidFill>
                <a:latin typeface="Arial"/>
                <a:cs typeface="Arial"/>
              </a:rPr>
              <a:t>opatření, </a:t>
            </a:r>
            <a:r>
              <a:rPr spc="-5" dirty="0">
                <a:solidFill>
                  <a:srgbClr val="08498A"/>
                </a:solidFill>
                <a:latin typeface="Arial"/>
                <a:cs typeface="Arial"/>
              </a:rPr>
              <a:t>občerstvení </a:t>
            </a:r>
            <a:r>
              <a:rPr dirty="0">
                <a:solidFill>
                  <a:srgbClr val="08498A"/>
                </a:solidFill>
                <a:latin typeface="Arial"/>
                <a:cs typeface="Arial"/>
              </a:rPr>
              <a:t>a  </a:t>
            </a:r>
            <a:r>
              <a:rPr spc="-5" dirty="0">
                <a:solidFill>
                  <a:srgbClr val="08498A"/>
                </a:solidFill>
                <a:latin typeface="Arial"/>
                <a:cs typeface="Arial"/>
              </a:rPr>
              <a:t>stravování </a:t>
            </a:r>
            <a:r>
              <a:rPr dirty="0">
                <a:solidFill>
                  <a:srgbClr val="08498A"/>
                </a:solidFill>
                <a:latin typeface="Arial"/>
                <a:cs typeface="Arial"/>
              </a:rPr>
              <a:t>(jak </a:t>
            </a:r>
            <a:r>
              <a:rPr spc="-20" dirty="0">
                <a:solidFill>
                  <a:srgbClr val="08498A"/>
                </a:solidFill>
                <a:latin typeface="Arial"/>
                <a:cs typeface="Arial"/>
              </a:rPr>
              <a:t>cílové </a:t>
            </a:r>
            <a:r>
              <a:rPr spc="-10" dirty="0">
                <a:solidFill>
                  <a:srgbClr val="08498A"/>
                </a:solidFill>
                <a:latin typeface="Arial"/>
                <a:cs typeface="Arial"/>
              </a:rPr>
              <a:t>skupiny, </a:t>
            </a:r>
            <a:r>
              <a:rPr spc="-5" dirty="0">
                <a:solidFill>
                  <a:srgbClr val="08498A"/>
                </a:solidFill>
                <a:latin typeface="Arial"/>
                <a:cs typeface="Arial"/>
              </a:rPr>
              <a:t>tak realizačního </a:t>
            </a:r>
            <a:r>
              <a:rPr spc="10" dirty="0">
                <a:solidFill>
                  <a:srgbClr val="08498A"/>
                </a:solidFill>
                <a:latin typeface="Arial"/>
                <a:cs typeface="Arial"/>
              </a:rPr>
              <a:t>týmu) </a:t>
            </a:r>
            <a:r>
              <a:rPr dirty="0">
                <a:solidFill>
                  <a:srgbClr val="08498A"/>
                </a:solidFill>
                <a:latin typeface="Arial"/>
                <a:cs typeface="Arial"/>
              </a:rPr>
              <a:t>a </a:t>
            </a:r>
            <a:r>
              <a:rPr spc="5" dirty="0">
                <a:solidFill>
                  <a:srgbClr val="08498A"/>
                </a:solidFill>
                <a:latin typeface="Arial"/>
                <a:cs typeface="Arial"/>
              </a:rPr>
              <a:t>podpůrné  </a:t>
            </a:r>
            <a:r>
              <a:rPr spc="-5" dirty="0">
                <a:solidFill>
                  <a:srgbClr val="08498A"/>
                </a:solidFill>
                <a:latin typeface="Arial"/>
                <a:cs typeface="Arial"/>
              </a:rPr>
              <a:t>procesy </a:t>
            </a:r>
            <a:r>
              <a:rPr spc="10" dirty="0">
                <a:solidFill>
                  <a:srgbClr val="08498A"/>
                </a:solidFill>
                <a:latin typeface="Arial"/>
                <a:cs typeface="Arial"/>
              </a:rPr>
              <a:t>pro </a:t>
            </a:r>
            <a:r>
              <a:rPr spc="-20" dirty="0">
                <a:solidFill>
                  <a:srgbClr val="08498A"/>
                </a:solidFill>
                <a:latin typeface="Arial"/>
                <a:cs typeface="Arial"/>
              </a:rPr>
              <a:t>provoz </a:t>
            </a:r>
            <a:r>
              <a:rPr dirty="0">
                <a:solidFill>
                  <a:srgbClr val="08498A"/>
                </a:solidFill>
                <a:latin typeface="Arial"/>
                <a:cs typeface="Arial"/>
              </a:rPr>
              <a:t>projektu, </a:t>
            </a:r>
            <a:r>
              <a:rPr spc="-10" dirty="0">
                <a:solidFill>
                  <a:srgbClr val="08498A"/>
                </a:solidFill>
                <a:latin typeface="Arial"/>
                <a:cs typeface="Arial"/>
              </a:rPr>
              <a:t>atd. </a:t>
            </a:r>
            <a:r>
              <a:rPr spc="-5" dirty="0">
                <a:solidFill>
                  <a:srgbClr val="08498A"/>
                </a:solidFill>
                <a:latin typeface="Arial"/>
                <a:cs typeface="Arial"/>
              </a:rPr>
              <a:t>(podrobně </a:t>
            </a:r>
            <a:r>
              <a:rPr spc="-15" dirty="0">
                <a:solidFill>
                  <a:srgbClr val="08498A"/>
                </a:solidFill>
                <a:latin typeface="Arial"/>
                <a:cs typeface="Arial"/>
              </a:rPr>
              <a:t>vysvětleno </a:t>
            </a:r>
            <a:r>
              <a:rPr spc="-40" dirty="0">
                <a:solidFill>
                  <a:srgbClr val="08498A"/>
                </a:solidFill>
                <a:latin typeface="Arial"/>
                <a:cs typeface="Arial"/>
              </a:rPr>
              <a:t>ve </a:t>
            </a:r>
            <a:r>
              <a:rPr dirty="0">
                <a:solidFill>
                  <a:srgbClr val="08498A"/>
                </a:solidFill>
                <a:latin typeface="Arial"/>
                <a:cs typeface="Arial"/>
              </a:rPr>
              <a:t>Specifické  </a:t>
            </a:r>
            <a:r>
              <a:rPr spc="-5" dirty="0">
                <a:solidFill>
                  <a:srgbClr val="08498A"/>
                </a:solidFill>
                <a:latin typeface="Arial"/>
                <a:cs typeface="Arial"/>
              </a:rPr>
              <a:t>části </a:t>
            </a:r>
            <a:r>
              <a:rPr spc="-10" dirty="0">
                <a:solidFill>
                  <a:srgbClr val="08498A"/>
                </a:solidFill>
                <a:latin typeface="Arial"/>
                <a:cs typeface="Arial"/>
              </a:rPr>
              <a:t>pravidel </a:t>
            </a:r>
            <a:r>
              <a:rPr dirty="0">
                <a:solidFill>
                  <a:srgbClr val="08498A"/>
                </a:solidFill>
                <a:latin typeface="Arial"/>
                <a:cs typeface="Arial"/>
              </a:rPr>
              <a:t>kapitola </a:t>
            </a:r>
            <a:r>
              <a:rPr spc="-10" dirty="0">
                <a:solidFill>
                  <a:srgbClr val="08498A"/>
                </a:solidFill>
                <a:latin typeface="Arial"/>
                <a:cs typeface="Arial"/>
              </a:rPr>
              <a:t>6.4.16, část</a:t>
            </a:r>
            <a:r>
              <a:rPr spc="-45" dirty="0">
                <a:solidFill>
                  <a:srgbClr val="08498A"/>
                </a:solidFill>
                <a:latin typeface="Arial"/>
                <a:cs typeface="Arial"/>
              </a:rPr>
              <a:t> </a:t>
            </a:r>
            <a:r>
              <a:rPr spc="-80" dirty="0">
                <a:solidFill>
                  <a:srgbClr val="08498A"/>
                </a:solidFill>
                <a:latin typeface="Arial"/>
                <a:cs typeface="Arial"/>
              </a:rPr>
              <a:t>A</a:t>
            </a:r>
            <a:r>
              <a:rPr spc="-80" dirty="0" smtClean="0">
                <a:solidFill>
                  <a:srgbClr val="08498A"/>
                </a:solidFill>
                <a:latin typeface="Arial"/>
                <a:cs typeface="Arial"/>
              </a:rPr>
              <a:t>)</a:t>
            </a:r>
            <a:r>
              <a:rPr lang="cs-CZ" spc="-80" dirty="0" smtClean="0">
                <a:solidFill>
                  <a:srgbClr val="08498A"/>
                </a:solidFill>
                <a:latin typeface="Arial"/>
                <a:cs typeface="Arial"/>
              </a:rPr>
              <a:t>.</a:t>
            </a:r>
            <a:endParaRPr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48</a:t>
            </a:fld>
            <a:endParaRPr lang="cs-CZ" dirty="0"/>
          </a:p>
        </p:txBody>
      </p:sp>
    </p:spTree>
    <p:extLst>
      <p:ext uri="{BB962C8B-B14F-4D97-AF65-F5344CB8AC3E}">
        <p14:creationId xmlns:p14="http://schemas.microsoft.com/office/powerpoint/2010/main" val="1464950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60767" y="168275"/>
            <a:ext cx="7022464" cy="810863"/>
          </a:xfrm>
          <a:prstGeom prst="rect">
            <a:avLst/>
          </a:prstGeom>
        </p:spPr>
        <p:txBody>
          <a:bodyPr vert="horz" wrap="square" lIns="0" tIns="345821" rIns="0" bIns="0" rtlCol="0">
            <a:spAutoFit/>
          </a:bodyPr>
          <a:lstStyle/>
          <a:p>
            <a:pPr marL="1501775">
              <a:lnSpc>
                <a:spcPct val="100000"/>
              </a:lnSpc>
            </a:pPr>
            <a:r>
              <a:rPr dirty="0"/>
              <a:t>NEPŘÍMÉ </a:t>
            </a:r>
            <a:r>
              <a:rPr spc="-25" dirty="0"/>
              <a:t>NÁKLADY</a:t>
            </a:r>
            <a:r>
              <a:rPr spc="45" dirty="0"/>
              <a:t> </a:t>
            </a:r>
            <a:r>
              <a:rPr lang="cs-CZ" dirty="0" smtClean="0"/>
              <a:t>4</a:t>
            </a:r>
            <a:endParaRPr dirty="0"/>
          </a:p>
        </p:txBody>
      </p:sp>
      <p:sp>
        <p:nvSpPr>
          <p:cNvPr id="7" name="object 7"/>
          <p:cNvSpPr txBox="1"/>
          <p:nvPr/>
        </p:nvSpPr>
        <p:spPr>
          <a:xfrm>
            <a:off x="1084580" y="1823465"/>
            <a:ext cx="7379970" cy="285115"/>
          </a:xfrm>
          <a:prstGeom prst="rect">
            <a:avLst/>
          </a:prstGeom>
        </p:spPr>
        <p:txBody>
          <a:bodyPr vert="horz" wrap="square" lIns="0" tIns="0" rIns="0" bIns="0" rtlCol="0">
            <a:spAutoFit/>
          </a:bodyPr>
          <a:lstStyle/>
          <a:p>
            <a:pPr marL="546735" indent="-534035">
              <a:buClr>
                <a:srgbClr val="5FBAF5"/>
              </a:buClr>
              <a:buFont typeface="Wingdings"/>
              <a:buChar char=""/>
              <a:tabLst>
                <a:tab pos="546100" algn="l"/>
                <a:tab pos="546735" algn="l"/>
              </a:tabLst>
            </a:pPr>
            <a:r>
              <a:rPr b="1" spc="-10" dirty="0">
                <a:solidFill>
                  <a:srgbClr val="08498A"/>
                </a:solidFill>
                <a:latin typeface="Arial"/>
                <a:cs typeface="Arial"/>
              </a:rPr>
              <a:t>cestovní </a:t>
            </a:r>
            <a:r>
              <a:rPr b="1" spc="-5" dirty="0">
                <a:solidFill>
                  <a:srgbClr val="08498A"/>
                </a:solidFill>
                <a:latin typeface="Arial"/>
                <a:cs typeface="Arial"/>
              </a:rPr>
              <a:t>náhrady </a:t>
            </a:r>
            <a:r>
              <a:rPr spc="10" dirty="0">
                <a:solidFill>
                  <a:srgbClr val="08498A"/>
                </a:solidFill>
                <a:latin typeface="Arial"/>
                <a:cs typeface="Arial"/>
              </a:rPr>
              <a:t>spojené </a:t>
            </a:r>
            <a:r>
              <a:rPr dirty="0">
                <a:solidFill>
                  <a:srgbClr val="08498A"/>
                </a:solidFill>
                <a:latin typeface="Arial"/>
                <a:cs typeface="Arial"/>
              </a:rPr>
              <a:t>s </a:t>
            </a:r>
            <a:r>
              <a:rPr spc="-10" dirty="0">
                <a:solidFill>
                  <a:srgbClr val="08498A"/>
                </a:solidFill>
                <a:latin typeface="Arial"/>
                <a:cs typeface="Arial"/>
              </a:rPr>
              <a:t>pracovními </a:t>
            </a:r>
            <a:r>
              <a:rPr spc="-5" dirty="0">
                <a:solidFill>
                  <a:srgbClr val="08498A"/>
                </a:solidFill>
                <a:latin typeface="Arial"/>
                <a:cs typeface="Arial"/>
              </a:rPr>
              <a:t>cestami realizačního</a:t>
            </a:r>
            <a:r>
              <a:rPr spc="70" dirty="0">
                <a:solidFill>
                  <a:srgbClr val="08498A"/>
                </a:solidFill>
                <a:latin typeface="Arial"/>
                <a:cs typeface="Arial"/>
              </a:rPr>
              <a:t> </a:t>
            </a:r>
            <a:r>
              <a:rPr spc="5" dirty="0">
                <a:solidFill>
                  <a:srgbClr val="08498A"/>
                </a:solidFill>
                <a:latin typeface="Arial"/>
                <a:cs typeface="Arial"/>
              </a:rPr>
              <a:t>týmu</a:t>
            </a:r>
            <a:endParaRPr>
              <a:solidFill>
                <a:prstClr val="black"/>
              </a:solidFill>
              <a:latin typeface="Arial"/>
              <a:cs typeface="Arial"/>
            </a:endParaRPr>
          </a:p>
        </p:txBody>
      </p:sp>
      <p:sp>
        <p:nvSpPr>
          <p:cNvPr id="8" name="object 8"/>
          <p:cNvSpPr txBox="1"/>
          <p:nvPr/>
        </p:nvSpPr>
        <p:spPr>
          <a:xfrm>
            <a:off x="1084580" y="2614929"/>
            <a:ext cx="3683635" cy="285115"/>
          </a:xfrm>
          <a:prstGeom prst="rect">
            <a:avLst/>
          </a:prstGeom>
        </p:spPr>
        <p:txBody>
          <a:bodyPr vert="horz" wrap="square" lIns="0" tIns="0" rIns="0" bIns="0" rtlCol="0">
            <a:spAutoFit/>
          </a:bodyPr>
          <a:lstStyle/>
          <a:p>
            <a:pPr marL="546735" indent="-534035">
              <a:buClr>
                <a:srgbClr val="5FBAF5"/>
              </a:buClr>
              <a:buFont typeface="Wingdings"/>
              <a:buChar char=""/>
              <a:tabLst>
                <a:tab pos="546100" algn="l"/>
                <a:tab pos="546735" algn="l"/>
                <a:tab pos="1747520" algn="l"/>
                <a:tab pos="2834640" algn="l"/>
              </a:tabLst>
            </a:pPr>
            <a:r>
              <a:rPr b="1" spc="-30" dirty="0">
                <a:solidFill>
                  <a:srgbClr val="08498A"/>
                </a:solidFill>
                <a:latin typeface="Arial"/>
                <a:cs typeface="Arial"/>
              </a:rPr>
              <a:t>s</a:t>
            </a:r>
            <a:r>
              <a:rPr b="1" spc="25" dirty="0">
                <a:solidFill>
                  <a:srgbClr val="08498A"/>
                </a:solidFill>
                <a:latin typeface="Arial"/>
                <a:cs typeface="Arial"/>
              </a:rPr>
              <a:t>po</a:t>
            </a:r>
            <a:r>
              <a:rPr b="1" spc="-5" dirty="0">
                <a:solidFill>
                  <a:srgbClr val="08498A"/>
                </a:solidFill>
                <a:latin typeface="Arial"/>
                <a:cs typeface="Arial"/>
              </a:rPr>
              <a:t>t</a:t>
            </a:r>
            <a:r>
              <a:rPr b="1" spc="-35" dirty="0">
                <a:solidFill>
                  <a:srgbClr val="08498A"/>
                </a:solidFill>
                <a:latin typeface="Arial"/>
                <a:cs typeface="Arial"/>
              </a:rPr>
              <a:t>ř</a:t>
            </a:r>
            <a:r>
              <a:rPr b="1" spc="-30" dirty="0">
                <a:solidFill>
                  <a:srgbClr val="08498A"/>
                </a:solidFill>
                <a:latin typeface="Arial"/>
                <a:cs typeface="Arial"/>
              </a:rPr>
              <a:t>e</a:t>
            </a:r>
            <a:r>
              <a:rPr b="1" spc="25" dirty="0">
                <a:solidFill>
                  <a:srgbClr val="08498A"/>
                </a:solidFill>
                <a:latin typeface="Arial"/>
                <a:cs typeface="Arial"/>
              </a:rPr>
              <a:t>bn</a:t>
            </a:r>
            <a:r>
              <a:rPr b="1" dirty="0">
                <a:solidFill>
                  <a:srgbClr val="08498A"/>
                </a:solidFill>
                <a:latin typeface="Arial"/>
                <a:cs typeface="Arial"/>
              </a:rPr>
              <a:t>í	</a:t>
            </a:r>
            <a:r>
              <a:rPr b="1" spc="-30" dirty="0">
                <a:solidFill>
                  <a:srgbClr val="08498A"/>
                </a:solidFill>
                <a:latin typeface="Arial"/>
                <a:cs typeface="Arial"/>
              </a:rPr>
              <a:t>ma</a:t>
            </a:r>
            <a:r>
              <a:rPr b="1" spc="-5" dirty="0">
                <a:solidFill>
                  <a:srgbClr val="08498A"/>
                </a:solidFill>
                <a:latin typeface="Arial"/>
                <a:cs typeface="Arial"/>
              </a:rPr>
              <a:t>t</a:t>
            </a:r>
            <a:r>
              <a:rPr b="1" spc="-30" dirty="0">
                <a:solidFill>
                  <a:srgbClr val="08498A"/>
                </a:solidFill>
                <a:latin typeface="Arial"/>
                <a:cs typeface="Arial"/>
              </a:rPr>
              <a:t>e</a:t>
            </a:r>
            <a:r>
              <a:rPr b="1" spc="-35" dirty="0">
                <a:solidFill>
                  <a:srgbClr val="08498A"/>
                </a:solidFill>
                <a:latin typeface="Arial"/>
                <a:cs typeface="Arial"/>
              </a:rPr>
              <a:t>r</a:t>
            </a:r>
            <a:r>
              <a:rPr b="1" spc="20" dirty="0">
                <a:solidFill>
                  <a:srgbClr val="08498A"/>
                </a:solidFill>
                <a:latin typeface="Arial"/>
                <a:cs typeface="Arial"/>
              </a:rPr>
              <a:t>i</a:t>
            </a:r>
            <a:r>
              <a:rPr b="1" spc="-30" dirty="0">
                <a:solidFill>
                  <a:srgbClr val="08498A"/>
                </a:solidFill>
                <a:latin typeface="Arial"/>
                <a:cs typeface="Arial"/>
              </a:rPr>
              <a:t>á</a:t>
            </a:r>
            <a:r>
              <a:rPr b="1" spc="20" dirty="0">
                <a:solidFill>
                  <a:srgbClr val="08498A"/>
                </a:solidFill>
                <a:latin typeface="Arial"/>
                <a:cs typeface="Arial"/>
              </a:rPr>
              <a:t>l</a:t>
            </a:r>
            <a:r>
              <a:rPr b="1" dirty="0">
                <a:solidFill>
                  <a:srgbClr val="08498A"/>
                </a:solidFill>
                <a:latin typeface="Arial"/>
                <a:cs typeface="Arial"/>
              </a:rPr>
              <a:t>,	</a:t>
            </a:r>
            <a:r>
              <a:rPr b="1" spc="-5" dirty="0">
                <a:solidFill>
                  <a:srgbClr val="08498A"/>
                </a:solidFill>
                <a:latin typeface="Arial"/>
                <a:cs typeface="Arial"/>
              </a:rPr>
              <a:t>z</a:t>
            </a:r>
            <a:r>
              <a:rPr b="1" spc="-30" dirty="0">
                <a:solidFill>
                  <a:srgbClr val="08498A"/>
                </a:solidFill>
                <a:latin typeface="Arial"/>
                <a:cs typeface="Arial"/>
              </a:rPr>
              <a:t>a</a:t>
            </a:r>
            <a:r>
              <a:rPr b="1" spc="-35" dirty="0">
                <a:solidFill>
                  <a:srgbClr val="08498A"/>
                </a:solidFill>
                <a:latin typeface="Arial"/>
                <a:cs typeface="Arial"/>
              </a:rPr>
              <a:t>ř</a:t>
            </a:r>
            <a:r>
              <a:rPr b="1" spc="20" dirty="0">
                <a:solidFill>
                  <a:srgbClr val="08498A"/>
                </a:solidFill>
                <a:latin typeface="Arial"/>
                <a:cs typeface="Arial"/>
              </a:rPr>
              <a:t>í</a:t>
            </a:r>
            <a:r>
              <a:rPr b="1" spc="-5" dirty="0">
                <a:solidFill>
                  <a:srgbClr val="08498A"/>
                </a:solidFill>
                <a:latin typeface="Arial"/>
                <a:cs typeface="Arial"/>
              </a:rPr>
              <a:t>z</a:t>
            </a:r>
            <a:r>
              <a:rPr b="1" spc="-30" dirty="0">
                <a:solidFill>
                  <a:srgbClr val="08498A"/>
                </a:solidFill>
                <a:latin typeface="Arial"/>
                <a:cs typeface="Arial"/>
              </a:rPr>
              <a:t>e</a:t>
            </a:r>
            <a:r>
              <a:rPr b="1" spc="25" dirty="0">
                <a:solidFill>
                  <a:srgbClr val="08498A"/>
                </a:solidFill>
                <a:latin typeface="Arial"/>
                <a:cs typeface="Arial"/>
              </a:rPr>
              <a:t>n</a:t>
            </a:r>
            <a:r>
              <a:rPr b="1" dirty="0">
                <a:solidFill>
                  <a:srgbClr val="08498A"/>
                </a:solidFill>
                <a:latin typeface="Arial"/>
                <a:cs typeface="Arial"/>
              </a:rPr>
              <a:t>í</a:t>
            </a:r>
            <a:endParaRPr>
              <a:solidFill>
                <a:prstClr val="black"/>
              </a:solidFill>
              <a:latin typeface="Arial"/>
              <a:cs typeface="Arial"/>
            </a:endParaRPr>
          </a:p>
        </p:txBody>
      </p:sp>
      <p:sp>
        <p:nvSpPr>
          <p:cNvPr id="9" name="object 9"/>
          <p:cNvSpPr txBox="1"/>
          <p:nvPr/>
        </p:nvSpPr>
        <p:spPr>
          <a:xfrm>
            <a:off x="4898771" y="2589529"/>
            <a:ext cx="1522730" cy="315595"/>
          </a:xfrm>
          <a:prstGeom prst="rect">
            <a:avLst/>
          </a:prstGeom>
        </p:spPr>
        <p:txBody>
          <a:bodyPr vert="horz" wrap="square" lIns="0" tIns="0" rIns="0" bIns="0" rtlCol="0">
            <a:spAutoFit/>
          </a:bodyPr>
          <a:lstStyle/>
          <a:p>
            <a:pPr marL="12700">
              <a:tabLst>
                <a:tab pos="288290" algn="l"/>
                <a:tab pos="1423035" algn="l"/>
              </a:tabLst>
            </a:pPr>
            <a:r>
              <a:rPr b="1" spc="-5" dirty="0">
                <a:solidFill>
                  <a:srgbClr val="08498A"/>
                </a:solidFill>
                <a:latin typeface="Arial"/>
                <a:cs typeface="Arial"/>
              </a:rPr>
              <a:t>a	</a:t>
            </a:r>
            <a:r>
              <a:rPr b="1" spc="45" dirty="0">
                <a:solidFill>
                  <a:srgbClr val="08498A"/>
                </a:solidFill>
                <a:latin typeface="Arial"/>
                <a:cs typeface="Arial"/>
              </a:rPr>
              <a:t>v</a:t>
            </a:r>
            <a:r>
              <a:rPr b="1" spc="-30" dirty="0">
                <a:solidFill>
                  <a:srgbClr val="08498A"/>
                </a:solidFill>
                <a:latin typeface="Arial"/>
                <a:cs typeface="Arial"/>
              </a:rPr>
              <a:t>y</a:t>
            </a:r>
            <a:r>
              <a:rPr b="1" spc="25" dirty="0">
                <a:solidFill>
                  <a:srgbClr val="08498A"/>
                </a:solidFill>
                <a:latin typeface="Arial"/>
                <a:cs typeface="Arial"/>
              </a:rPr>
              <a:t>b</a:t>
            </a:r>
            <a:r>
              <a:rPr b="1" spc="-30" dirty="0">
                <a:solidFill>
                  <a:srgbClr val="08498A"/>
                </a:solidFill>
                <a:latin typeface="Arial"/>
                <a:cs typeface="Arial"/>
              </a:rPr>
              <a:t>ave</a:t>
            </a:r>
            <a:r>
              <a:rPr b="1" spc="25" dirty="0">
                <a:solidFill>
                  <a:srgbClr val="08498A"/>
                </a:solidFill>
                <a:latin typeface="Arial"/>
                <a:cs typeface="Arial"/>
              </a:rPr>
              <a:t>n</a:t>
            </a:r>
            <a:r>
              <a:rPr b="1" dirty="0">
                <a:solidFill>
                  <a:srgbClr val="08498A"/>
                </a:solidFill>
                <a:latin typeface="Arial"/>
                <a:cs typeface="Arial"/>
              </a:rPr>
              <a:t>í	</a:t>
            </a:r>
            <a:r>
              <a:rPr sz="2000" spc="5" dirty="0">
                <a:solidFill>
                  <a:srgbClr val="08498A"/>
                </a:solidFill>
                <a:latin typeface="Arial"/>
                <a:cs typeface="Arial"/>
              </a:rPr>
              <a:t>-</a:t>
            </a:r>
            <a:endParaRPr sz="2000">
              <a:solidFill>
                <a:prstClr val="black"/>
              </a:solidFill>
              <a:latin typeface="Arial"/>
              <a:cs typeface="Arial"/>
            </a:endParaRPr>
          </a:p>
        </p:txBody>
      </p:sp>
      <p:sp>
        <p:nvSpPr>
          <p:cNvPr id="10" name="object 10"/>
          <p:cNvSpPr txBox="1"/>
          <p:nvPr/>
        </p:nvSpPr>
        <p:spPr>
          <a:xfrm>
            <a:off x="6567169" y="2614929"/>
            <a:ext cx="2209165" cy="285115"/>
          </a:xfrm>
          <a:prstGeom prst="rect">
            <a:avLst/>
          </a:prstGeom>
        </p:spPr>
        <p:txBody>
          <a:bodyPr vert="horz" wrap="square" lIns="0" tIns="0" rIns="0" bIns="0" rtlCol="0">
            <a:spAutoFit/>
          </a:bodyPr>
          <a:lstStyle/>
          <a:p>
            <a:pPr marL="12700">
              <a:tabLst>
                <a:tab pos="727075" algn="l"/>
                <a:tab pos="1118235" algn="l"/>
                <a:tab pos="1395095" algn="l"/>
              </a:tabLst>
            </a:pPr>
            <a:r>
              <a:rPr spc="35" dirty="0">
                <a:solidFill>
                  <a:srgbClr val="08498A"/>
                </a:solidFill>
                <a:latin typeface="Arial"/>
                <a:cs typeface="Arial"/>
              </a:rPr>
              <a:t>j</a:t>
            </a:r>
            <a:r>
              <a:rPr spc="-30" dirty="0">
                <a:solidFill>
                  <a:srgbClr val="08498A"/>
                </a:solidFill>
                <a:latin typeface="Arial"/>
                <a:cs typeface="Arial"/>
              </a:rPr>
              <a:t>ed</a:t>
            </a:r>
            <a:r>
              <a:rPr spc="45" dirty="0">
                <a:solidFill>
                  <a:srgbClr val="08498A"/>
                </a:solidFill>
                <a:latin typeface="Arial"/>
                <a:cs typeface="Arial"/>
              </a:rPr>
              <a:t>n</a:t>
            </a:r>
            <a:r>
              <a:rPr spc="-5" dirty="0">
                <a:solidFill>
                  <a:srgbClr val="08498A"/>
                </a:solidFill>
                <a:latin typeface="Arial"/>
                <a:cs typeface="Arial"/>
              </a:rPr>
              <a:t>á</a:t>
            </a:r>
            <a:r>
              <a:rPr dirty="0">
                <a:solidFill>
                  <a:srgbClr val="08498A"/>
                </a:solidFill>
                <a:latin typeface="Arial"/>
                <a:cs typeface="Arial"/>
              </a:rPr>
              <a:t>	</a:t>
            </a:r>
            <a:r>
              <a:rPr spc="-5" dirty="0">
                <a:solidFill>
                  <a:srgbClr val="08498A"/>
                </a:solidFill>
                <a:latin typeface="Arial"/>
                <a:cs typeface="Arial"/>
              </a:rPr>
              <a:t>se</a:t>
            </a:r>
            <a:r>
              <a:rPr dirty="0">
                <a:solidFill>
                  <a:srgbClr val="08498A"/>
                </a:solidFill>
                <a:latin typeface="Arial"/>
                <a:cs typeface="Arial"/>
              </a:rPr>
              <a:t>	</a:t>
            </a:r>
            <a:r>
              <a:rPr spc="-5" dirty="0">
                <a:solidFill>
                  <a:srgbClr val="08498A"/>
                </a:solidFill>
                <a:latin typeface="Arial"/>
                <a:cs typeface="Arial"/>
              </a:rPr>
              <a:t>o</a:t>
            </a:r>
            <a:r>
              <a:rPr dirty="0">
                <a:solidFill>
                  <a:srgbClr val="08498A"/>
                </a:solidFill>
                <a:latin typeface="Arial"/>
                <a:cs typeface="Arial"/>
              </a:rPr>
              <a:t>	</a:t>
            </a:r>
            <a:r>
              <a:rPr spc="45" dirty="0">
                <a:solidFill>
                  <a:srgbClr val="08498A"/>
                </a:solidFill>
                <a:latin typeface="Arial"/>
                <a:cs typeface="Arial"/>
              </a:rPr>
              <a:t>n</a:t>
            </a:r>
            <a:r>
              <a:rPr spc="-30" dirty="0">
                <a:solidFill>
                  <a:srgbClr val="08498A"/>
                </a:solidFill>
                <a:latin typeface="Arial"/>
                <a:cs typeface="Arial"/>
              </a:rPr>
              <a:t>á</a:t>
            </a:r>
            <a:r>
              <a:rPr spc="-5" dirty="0">
                <a:solidFill>
                  <a:srgbClr val="08498A"/>
                </a:solidFill>
                <a:latin typeface="Arial"/>
                <a:cs typeface="Arial"/>
              </a:rPr>
              <a:t>k</a:t>
            </a:r>
            <a:r>
              <a:rPr spc="35" dirty="0">
                <a:solidFill>
                  <a:srgbClr val="08498A"/>
                </a:solidFill>
                <a:latin typeface="Arial"/>
                <a:cs typeface="Arial"/>
              </a:rPr>
              <a:t>l</a:t>
            </a:r>
            <a:r>
              <a:rPr spc="-30" dirty="0">
                <a:solidFill>
                  <a:srgbClr val="08498A"/>
                </a:solidFill>
                <a:latin typeface="Arial"/>
                <a:cs typeface="Arial"/>
              </a:rPr>
              <a:t>a</a:t>
            </a:r>
            <a:r>
              <a:rPr spc="45" dirty="0">
                <a:solidFill>
                  <a:srgbClr val="08498A"/>
                </a:solidFill>
                <a:latin typeface="Arial"/>
                <a:cs typeface="Arial"/>
              </a:rPr>
              <a:t>d</a:t>
            </a:r>
            <a:r>
              <a:rPr dirty="0">
                <a:solidFill>
                  <a:srgbClr val="08498A"/>
                </a:solidFill>
                <a:latin typeface="Arial"/>
                <a:cs typeface="Arial"/>
              </a:rPr>
              <a:t>y</a:t>
            </a:r>
            <a:endParaRPr dirty="0">
              <a:solidFill>
                <a:prstClr val="black"/>
              </a:solidFill>
              <a:latin typeface="Arial"/>
              <a:cs typeface="Arial"/>
            </a:endParaRPr>
          </a:p>
        </p:txBody>
      </p:sp>
      <p:sp>
        <p:nvSpPr>
          <p:cNvPr id="11" name="object 11"/>
          <p:cNvSpPr txBox="1"/>
          <p:nvPr/>
        </p:nvSpPr>
        <p:spPr>
          <a:xfrm>
            <a:off x="1618614" y="2893222"/>
            <a:ext cx="7164070" cy="2219960"/>
          </a:xfrm>
          <a:prstGeom prst="rect">
            <a:avLst/>
          </a:prstGeom>
        </p:spPr>
        <p:txBody>
          <a:bodyPr vert="horz" wrap="square" lIns="0" tIns="635" rIns="0" bIns="0" rtlCol="0">
            <a:spAutoFit/>
          </a:bodyPr>
          <a:lstStyle/>
          <a:p>
            <a:pPr marL="12700" marR="5080" algn="just">
              <a:lnSpc>
                <a:spcPct val="133800"/>
              </a:lnSpc>
              <a:spcBef>
                <a:spcPts val="5"/>
              </a:spcBef>
            </a:pPr>
            <a:r>
              <a:rPr spc="25" dirty="0">
                <a:solidFill>
                  <a:srgbClr val="08498A"/>
                </a:solidFill>
                <a:latin typeface="Arial"/>
                <a:cs typeface="Arial"/>
              </a:rPr>
              <a:t>na </a:t>
            </a:r>
            <a:r>
              <a:rPr spc="-5" dirty="0">
                <a:solidFill>
                  <a:srgbClr val="08498A"/>
                </a:solidFill>
                <a:latin typeface="Arial"/>
                <a:cs typeface="Arial"/>
              </a:rPr>
              <a:t>nákup </a:t>
            </a:r>
            <a:r>
              <a:rPr spc="5" dirty="0">
                <a:solidFill>
                  <a:srgbClr val="08498A"/>
                </a:solidFill>
                <a:latin typeface="Arial"/>
                <a:cs typeface="Arial"/>
              </a:rPr>
              <a:t>papírů, </a:t>
            </a:r>
            <a:r>
              <a:rPr spc="-5" dirty="0">
                <a:solidFill>
                  <a:srgbClr val="08498A"/>
                </a:solidFill>
                <a:latin typeface="Arial"/>
                <a:cs typeface="Arial"/>
              </a:rPr>
              <a:t>psacích potřeb, nosičů </a:t>
            </a:r>
            <a:r>
              <a:rPr spc="15" dirty="0">
                <a:solidFill>
                  <a:srgbClr val="08498A"/>
                </a:solidFill>
                <a:latin typeface="Arial"/>
                <a:cs typeface="Arial"/>
              </a:rPr>
              <a:t>pro </a:t>
            </a:r>
            <a:r>
              <a:rPr spc="-5" dirty="0">
                <a:solidFill>
                  <a:srgbClr val="08498A"/>
                </a:solidFill>
                <a:latin typeface="Arial"/>
                <a:cs typeface="Arial"/>
              </a:rPr>
              <a:t>záznam </a:t>
            </a:r>
            <a:r>
              <a:rPr spc="5" dirty="0">
                <a:solidFill>
                  <a:srgbClr val="08498A"/>
                </a:solidFill>
                <a:latin typeface="Arial"/>
                <a:cs typeface="Arial"/>
              </a:rPr>
              <a:t>dat, </a:t>
            </a:r>
            <a:r>
              <a:rPr spc="-10" dirty="0">
                <a:solidFill>
                  <a:srgbClr val="08498A"/>
                </a:solidFill>
                <a:latin typeface="Arial"/>
                <a:cs typeface="Arial"/>
              </a:rPr>
              <a:t>čisticích  </a:t>
            </a:r>
            <a:r>
              <a:rPr spc="-5" dirty="0">
                <a:solidFill>
                  <a:srgbClr val="08498A"/>
                </a:solidFill>
                <a:latin typeface="Arial"/>
                <a:cs typeface="Arial"/>
              </a:rPr>
              <a:t>prostředků </a:t>
            </a:r>
            <a:r>
              <a:rPr dirty="0">
                <a:solidFill>
                  <a:srgbClr val="08498A"/>
                </a:solidFill>
                <a:latin typeface="Arial"/>
                <a:cs typeface="Arial"/>
              </a:rPr>
              <a:t>a </a:t>
            </a:r>
            <a:r>
              <a:rPr spc="-5" dirty="0">
                <a:solidFill>
                  <a:srgbClr val="08498A"/>
                </a:solidFill>
                <a:latin typeface="Arial"/>
                <a:cs typeface="Arial"/>
              </a:rPr>
              <a:t>nákup </a:t>
            </a:r>
            <a:r>
              <a:rPr spc="-10" dirty="0">
                <a:solidFill>
                  <a:srgbClr val="08498A"/>
                </a:solidFill>
                <a:latin typeface="Arial"/>
                <a:cs typeface="Arial"/>
              </a:rPr>
              <a:t>zařízení </a:t>
            </a:r>
            <a:r>
              <a:rPr dirty="0">
                <a:solidFill>
                  <a:srgbClr val="08498A"/>
                </a:solidFill>
                <a:latin typeface="Arial"/>
                <a:cs typeface="Arial"/>
              </a:rPr>
              <a:t>a </a:t>
            </a:r>
            <a:r>
              <a:rPr spc="-10" dirty="0">
                <a:solidFill>
                  <a:srgbClr val="08498A"/>
                </a:solidFill>
                <a:latin typeface="Arial"/>
                <a:cs typeface="Arial"/>
              </a:rPr>
              <a:t>vybavení </a:t>
            </a:r>
            <a:r>
              <a:rPr dirty="0">
                <a:solidFill>
                  <a:srgbClr val="08498A"/>
                </a:solidFill>
                <a:latin typeface="Arial"/>
                <a:cs typeface="Arial"/>
              </a:rPr>
              <a:t>a </a:t>
            </a:r>
            <a:r>
              <a:rPr spc="5" dirty="0">
                <a:solidFill>
                  <a:srgbClr val="08498A"/>
                </a:solidFill>
                <a:latin typeface="Arial"/>
                <a:cs typeface="Arial"/>
              </a:rPr>
              <a:t>spotřebního </a:t>
            </a:r>
            <a:r>
              <a:rPr dirty="0">
                <a:solidFill>
                  <a:srgbClr val="08498A"/>
                </a:solidFill>
                <a:latin typeface="Arial"/>
                <a:cs typeface="Arial"/>
              </a:rPr>
              <a:t>materiálu, </a:t>
            </a:r>
            <a:r>
              <a:rPr spc="-5" dirty="0">
                <a:solidFill>
                  <a:srgbClr val="08498A"/>
                </a:solidFill>
                <a:latin typeface="Arial"/>
                <a:cs typeface="Arial"/>
              </a:rPr>
              <a:t>které  </a:t>
            </a:r>
            <a:r>
              <a:rPr dirty="0">
                <a:solidFill>
                  <a:srgbClr val="08498A"/>
                </a:solidFill>
                <a:latin typeface="Arial"/>
                <a:cs typeface="Arial"/>
              </a:rPr>
              <a:t>jsou </a:t>
            </a:r>
            <a:r>
              <a:rPr spc="-10" dirty="0">
                <a:solidFill>
                  <a:srgbClr val="08498A"/>
                </a:solidFill>
                <a:latin typeface="Arial"/>
                <a:cs typeface="Arial"/>
              </a:rPr>
              <a:t>pořizovány </a:t>
            </a:r>
            <a:r>
              <a:rPr spc="-5" dirty="0">
                <a:solidFill>
                  <a:srgbClr val="08498A"/>
                </a:solidFill>
                <a:latin typeface="Arial"/>
                <a:cs typeface="Arial"/>
              </a:rPr>
              <a:t>za </a:t>
            </a:r>
            <a:r>
              <a:rPr spc="5" dirty="0">
                <a:solidFill>
                  <a:srgbClr val="08498A"/>
                </a:solidFill>
                <a:latin typeface="Arial"/>
                <a:cs typeface="Arial"/>
              </a:rPr>
              <a:t>účelem </a:t>
            </a:r>
            <a:r>
              <a:rPr spc="-10" dirty="0">
                <a:solidFill>
                  <a:srgbClr val="08498A"/>
                </a:solidFill>
                <a:latin typeface="Arial"/>
                <a:cs typeface="Arial"/>
              </a:rPr>
              <a:t>zajištění </a:t>
            </a:r>
            <a:r>
              <a:rPr dirty="0">
                <a:solidFill>
                  <a:srgbClr val="08498A"/>
                </a:solidFill>
                <a:latin typeface="Arial"/>
                <a:cs typeface="Arial"/>
              </a:rPr>
              <a:t>povinných i </a:t>
            </a:r>
            <a:r>
              <a:rPr spc="-10" dirty="0">
                <a:solidFill>
                  <a:srgbClr val="08498A"/>
                </a:solidFill>
                <a:latin typeface="Arial"/>
                <a:cs typeface="Arial"/>
              </a:rPr>
              <a:t>nepovinných  </a:t>
            </a:r>
            <a:r>
              <a:rPr spc="160" dirty="0">
                <a:solidFill>
                  <a:srgbClr val="08498A"/>
                </a:solidFill>
                <a:latin typeface="Arial"/>
                <a:cs typeface="Arial"/>
              </a:rPr>
              <a:t> </a:t>
            </a:r>
            <a:r>
              <a:rPr spc="-5" dirty="0">
                <a:solidFill>
                  <a:srgbClr val="08498A"/>
                </a:solidFill>
                <a:latin typeface="Arial"/>
                <a:cs typeface="Arial"/>
              </a:rPr>
              <a:t>činností</a:t>
            </a:r>
            <a:endParaRPr dirty="0">
              <a:solidFill>
                <a:prstClr val="black"/>
              </a:solidFill>
              <a:latin typeface="Arial"/>
              <a:cs typeface="Arial"/>
            </a:endParaRPr>
          </a:p>
          <a:p>
            <a:pPr marL="12700" marR="7620" algn="just">
              <a:lnSpc>
                <a:spcPct val="133900"/>
              </a:lnSpc>
              <a:spcBef>
                <a:spcPts val="35"/>
              </a:spcBef>
            </a:pPr>
            <a:r>
              <a:rPr dirty="0">
                <a:solidFill>
                  <a:srgbClr val="08498A"/>
                </a:solidFill>
                <a:latin typeface="Arial"/>
                <a:cs typeface="Arial"/>
              </a:rPr>
              <a:t>v </a:t>
            </a:r>
            <a:r>
              <a:rPr spc="5" dirty="0">
                <a:solidFill>
                  <a:srgbClr val="08498A"/>
                </a:solidFill>
                <a:latin typeface="Arial"/>
                <a:cs typeface="Arial"/>
              </a:rPr>
              <a:t>oblasti </a:t>
            </a:r>
            <a:r>
              <a:rPr spc="-10" dirty="0">
                <a:solidFill>
                  <a:srgbClr val="08498A"/>
                </a:solidFill>
                <a:latin typeface="Arial"/>
                <a:cs typeface="Arial"/>
              </a:rPr>
              <a:t>informování </a:t>
            </a:r>
            <a:r>
              <a:rPr dirty="0">
                <a:solidFill>
                  <a:srgbClr val="08498A"/>
                </a:solidFill>
                <a:latin typeface="Arial"/>
                <a:cs typeface="Arial"/>
              </a:rPr>
              <a:t>a komunikace o </a:t>
            </a:r>
            <a:r>
              <a:rPr spc="-5" dirty="0">
                <a:solidFill>
                  <a:srgbClr val="08498A"/>
                </a:solidFill>
                <a:latin typeface="Arial"/>
                <a:cs typeface="Arial"/>
              </a:rPr>
              <a:t>projektu </a:t>
            </a:r>
            <a:r>
              <a:rPr dirty="0">
                <a:solidFill>
                  <a:srgbClr val="08498A"/>
                </a:solidFill>
                <a:latin typeface="Arial"/>
                <a:cs typeface="Arial"/>
              </a:rPr>
              <a:t>a </a:t>
            </a:r>
            <a:r>
              <a:rPr spc="15" dirty="0">
                <a:solidFill>
                  <a:srgbClr val="08498A"/>
                </a:solidFill>
                <a:latin typeface="Arial"/>
                <a:cs typeface="Arial"/>
              </a:rPr>
              <a:t>pro </a:t>
            </a:r>
            <a:r>
              <a:rPr spc="-10" dirty="0">
                <a:solidFill>
                  <a:srgbClr val="08498A"/>
                </a:solidFill>
                <a:latin typeface="Arial"/>
                <a:cs typeface="Arial"/>
              </a:rPr>
              <a:t>pracovní pozice,  </a:t>
            </a:r>
            <a:r>
              <a:rPr spc="10" dirty="0">
                <a:solidFill>
                  <a:srgbClr val="08498A"/>
                </a:solidFill>
                <a:latin typeface="Arial"/>
                <a:cs typeface="Arial"/>
              </a:rPr>
              <a:t>jejichž </a:t>
            </a:r>
            <a:r>
              <a:rPr spc="-10" dirty="0">
                <a:solidFill>
                  <a:srgbClr val="08498A"/>
                </a:solidFill>
                <a:latin typeface="Arial"/>
                <a:cs typeface="Arial"/>
              </a:rPr>
              <a:t>osobní </a:t>
            </a:r>
            <a:r>
              <a:rPr dirty="0">
                <a:solidFill>
                  <a:srgbClr val="08498A"/>
                </a:solidFill>
                <a:latin typeface="Arial"/>
                <a:cs typeface="Arial"/>
              </a:rPr>
              <a:t>náklady jsou </a:t>
            </a:r>
            <a:r>
              <a:rPr spc="5" dirty="0">
                <a:solidFill>
                  <a:srgbClr val="08498A"/>
                </a:solidFill>
                <a:latin typeface="Arial"/>
                <a:cs typeface="Arial"/>
              </a:rPr>
              <a:t>hrazeny </a:t>
            </a:r>
            <a:r>
              <a:rPr dirty="0">
                <a:solidFill>
                  <a:srgbClr val="08498A"/>
                </a:solidFill>
                <a:latin typeface="Arial"/>
                <a:cs typeface="Arial"/>
              </a:rPr>
              <a:t>z nepřímých nákladů </a:t>
            </a:r>
            <a:r>
              <a:rPr spc="-5" dirty="0">
                <a:solidFill>
                  <a:srgbClr val="08498A"/>
                </a:solidFill>
                <a:latin typeface="Arial"/>
                <a:cs typeface="Arial"/>
              </a:rPr>
              <a:t>(podrobně  </a:t>
            </a:r>
            <a:r>
              <a:rPr spc="-10" dirty="0">
                <a:solidFill>
                  <a:srgbClr val="08498A"/>
                </a:solidFill>
                <a:latin typeface="Arial"/>
                <a:cs typeface="Arial"/>
              </a:rPr>
              <a:t>vysvětleno </a:t>
            </a:r>
            <a:r>
              <a:rPr spc="-40" dirty="0">
                <a:solidFill>
                  <a:srgbClr val="08498A"/>
                </a:solidFill>
                <a:latin typeface="Arial"/>
                <a:cs typeface="Arial"/>
              </a:rPr>
              <a:t>ve </a:t>
            </a:r>
            <a:r>
              <a:rPr spc="-5" dirty="0">
                <a:solidFill>
                  <a:srgbClr val="08498A"/>
                </a:solidFill>
                <a:latin typeface="Arial"/>
                <a:cs typeface="Arial"/>
              </a:rPr>
              <a:t>Specifické části </a:t>
            </a:r>
            <a:r>
              <a:rPr spc="-10" dirty="0">
                <a:solidFill>
                  <a:srgbClr val="08498A"/>
                </a:solidFill>
                <a:latin typeface="Arial"/>
                <a:cs typeface="Arial"/>
              </a:rPr>
              <a:t>pravidel </a:t>
            </a:r>
            <a:r>
              <a:rPr dirty="0">
                <a:solidFill>
                  <a:srgbClr val="08498A"/>
                </a:solidFill>
                <a:latin typeface="Arial"/>
                <a:cs typeface="Arial"/>
              </a:rPr>
              <a:t>kapitola </a:t>
            </a:r>
            <a:r>
              <a:rPr spc="-10" dirty="0">
                <a:solidFill>
                  <a:srgbClr val="08498A"/>
                </a:solidFill>
                <a:latin typeface="Arial"/>
                <a:cs typeface="Arial"/>
              </a:rPr>
              <a:t>6.4.16, část</a:t>
            </a:r>
            <a:r>
              <a:rPr spc="340" dirty="0">
                <a:solidFill>
                  <a:srgbClr val="08498A"/>
                </a:solidFill>
                <a:latin typeface="Arial"/>
                <a:cs typeface="Arial"/>
              </a:rPr>
              <a:t> </a:t>
            </a:r>
            <a:r>
              <a:rPr spc="-15" dirty="0">
                <a:solidFill>
                  <a:srgbClr val="08498A"/>
                </a:solidFill>
                <a:latin typeface="Arial"/>
                <a:cs typeface="Arial"/>
              </a:rPr>
              <a:t>C)</a:t>
            </a:r>
            <a:endParaRPr dirty="0">
              <a:solidFill>
                <a:prstClr val="black"/>
              </a:solidFill>
              <a:latin typeface="Arial"/>
              <a:cs typeface="Arial"/>
            </a:endParaRPr>
          </a:p>
        </p:txBody>
      </p:sp>
      <p:sp>
        <p:nvSpPr>
          <p:cNvPr id="13" name="Zástupný symbol pro číslo snímku 12"/>
          <p:cNvSpPr>
            <a:spLocks noGrp="1"/>
          </p:cNvSpPr>
          <p:nvPr>
            <p:ph type="sldNum" sz="quarter" idx="12"/>
          </p:nvPr>
        </p:nvSpPr>
        <p:spPr/>
        <p:txBody>
          <a:bodyPr/>
          <a:lstStyle/>
          <a:p>
            <a:fld id="{479BF083-4774-43B1-9AB0-5CC1AC5DD8EE}" type="slidenum">
              <a:rPr lang="cs-CZ" smtClean="0"/>
              <a:pPr/>
              <a:t>49</a:t>
            </a:fld>
            <a:endParaRPr lang="cs-CZ" dirty="0"/>
          </a:p>
        </p:txBody>
      </p:sp>
    </p:spTree>
    <p:extLst>
      <p:ext uri="{BB962C8B-B14F-4D97-AF65-F5344CB8AC3E}">
        <p14:creationId xmlns:p14="http://schemas.microsoft.com/office/powerpoint/2010/main" val="2885480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PŘEDSTAVENÍ VÝZEV</a:t>
            </a:r>
            <a:endParaRPr lang="cs-CZ" dirty="0"/>
          </a:p>
        </p:txBody>
      </p:sp>
      <p:sp>
        <p:nvSpPr>
          <p:cNvPr id="3" name="Zástupný symbol pro obsah 2"/>
          <p:cNvSpPr>
            <a:spLocks noGrp="1"/>
          </p:cNvSpPr>
          <p:nvPr>
            <p:ph idx="1"/>
          </p:nvPr>
        </p:nvSpPr>
        <p:spPr>
          <a:xfrm>
            <a:off x="539552" y="1412776"/>
            <a:ext cx="8064000" cy="5040560"/>
          </a:xfrm>
        </p:spPr>
        <p:txBody>
          <a:bodyPr/>
          <a:lstStyle/>
          <a:p>
            <a:r>
              <a:rPr lang="cs-CZ" sz="2000" b="1" dirty="0" smtClean="0"/>
              <a:t>Alokace výzvy ITI (045)</a:t>
            </a:r>
            <a:r>
              <a:rPr lang="cs-CZ" sz="2000" dirty="0" smtClean="0"/>
              <a:t>: </a:t>
            </a:r>
            <a:r>
              <a:rPr lang="cs-CZ" sz="2000" b="1" dirty="0" smtClean="0"/>
              <a:t>398.000.000 CZK</a:t>
            </a:r>
          </a:p>
          <a:p>
            <a:pPr lvl="1"/>
            <a:r>
              <a:rPr lang="cs-CZ" sz="1800" dirty="0" smtClean="0"/>
              <a:t>Minimální výše celkových způsobilých výdajů projektu: 5.000.000.CZK</a:t>
            </a:r>
          </a:p>
          <a:p>
            <a:pPr lvl="1"/>
            <a:r>
              <a:rPr lang="cs-CZ" sz="1800" dirty="0" smtClean="0"/>
              <a:t>Maximální výše celkových způsobilých výdajů projektu: 25.000.000 CZK (přímé výdaje + nepřímé výdaje včetně případného spolufinancování)</a:t>
            </a:r>
          </a:p>
          <a:p>
            <a:pPr marL="414000" lvl="1" indent="0">
              <a:buNone/>
            </a:pPr>
            <a:endParaRPr lang="cs-CZ" sz="1800" dirty="0" smtClean="0"/>
          </a:p>
          <a:p>
            <a:r>
              <a:rPr lang="cs-CZ" sz="2000" b="1" dirty="0"/>
              <a:t>Alokace výzvy </a:t>
            </a:r>
            <a:r>
              <a:rPr lang="cs-CZ" sz="2000" b="1" dirty="0" smtClean="0"/>
              <a:t>IPRÚ </a:t>
            </a:r>
            <a:r>
              <a:rPr lang="cs-CZ" sz="2000" b="1" dirty="0"/>
              <a:t>(</a:t>
            </a:r>
            <a:r>
              <a:rPr lang="cs-CZ" sz="2000" b="1" dirty="0" smtClean="0"/>
              <a:t>046)</a:t>
            </a:r>
            <a:r>
              <a:rPr lang="cs-CZ" sz="2000" dirty="0" smtClean="0"/>
              <a:t>: </a:t>
            </a:r>
            <a:r>
              <a:rPr lang="cs-CZ" sz="2000" b="1" dirty="0"/>
              <a:t>320.000.000 CZK</a:t>
            </a:r>
          </a:p>
          <a:p>
            <a:pPr lvl="1"/>
            <a:r>
              <a:rPr lang="cs-CZ" sz="1800" dirty="0"/>
              <a:t>Minimální výše celkových způsobilých výdajů projektu: 5.000.000.CZK</a:t>
            </a:r>
          </a:p>
          <a:p>
            <a:pPr lvl="1"/>
            <a:r>
              <a:rPr lang="cs-CZ" sz="1800" dirty="0"/>
              <a:t>Maximální výše celkových způsobilých výdajů projektu: 25.000.000 CZK (přímé výdaje + nepřímé výdaje včetně případného spolufinancování</a:t>
            </a:r>
            <a:r>
              <a:rPr lang="cs-CZ" sz="1800" dirty="0" smtClean="0"/>
              <a:t>)</a:t>
            </a:r>
          </a:p>
          <a:p>
            <a:pPr marL="414000" lvl="1" indent="0">
              <a:buNone/>
            </a:pPr>
            <a:endParaRPr lang="cs-CZ" sz="1800" dirty="0" smtClean="0"/>
          </a:p>
          <a:p>
            <a:pPr>
              <a:buFont typeface="Arial" panose="020B0604020202020204" pitchFamily="34" charset="0"/>
              <a:buChar char="●"/>
            </a:pPr>
            <a:r>
              <a:rPr lang="cs-CZ" sz="2000" b="1" dirty="0"/>
              <a:t>Maximální délka trvání projektu – 36 měsíců</a:t>
            </a:r>
          </a:p>
          <a:p>
            <a:pPr lvl="1"/>
            <a:r>
              <a:rPr lang="cs-CZ" sz="1800" dirty="0"/>
              <a:t>Nejzazší datum pro ukončení fyzické realizace projektu 31. 12. 2022</a:t>
            </a:r>
          </a:p>
          <a:p>
            <a:pPr marL="414000" lvl="1" indent="0">
              <a:buNone/>
            </a:pPr>
            <a:endParaRPr lang="cs-CZ" sz="1800" dirty="0"/>
          </a:p>
          <a:p>
            <a:pPr marL="414000" lvl="1" indent="0">
              <a:buNone/>
            </a:pPr>
            <a:endParaRPr lang="cs-CZ" dirty="0" smtClean="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24535454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60767" y="168275"/>
            <a:ext cx="7022464" cy="729301"/>
          </a:xfrm>
          <a:prstGeom prst="rect">
            <a:avLst/>
          </a:prstGeom>
        </p:spPr>
        <p:txBody>
          <a:bodyPr vert="horz" wrap="square" lIns="0" tIns="265048" rIns="0" bIns="0" rtlCol="0">
            <a:spAutoFit/>
          </a:bodyPr>
          <a:lstStyle/>
          <a:p>
            <a:pPr marL="1042035">
              <a:lnSpc>
                <a:spcPct val="100000"/>
              </a:lnSpc>
            </a:pPr>
            <a:r>
              <a:rPr dirty="0"/>
              <a:t>NEPŘÍMÉ </a:t>
            </a:r>
            <a:r>
              <a:rPr spc="-25" dirty="0"/>
              <a:t>NÁKLADY</a:t>
            </a:r>
            <a:r>
              <a:rPr spc="15" dirty="0"/>
              <a:t> </a:t>
            </a:r>
            <a:r>
              <a:rPr lang="cs-CZ" dirty="0" smtClean="0"/>
              <a:t>5</a:t>
            </a:r>
            <a:endParaRPr dirty="0"/>
          </a:p>
        </p:txBody>
      </p:sp>
      <p:sp>
        <p:nvSpPr>
          <p:cNvPr id="7" name="object 7"/>
          <p:cNvSpPr txBox="1"/>
          <p:nvPr/>
        </p:nvSpPr>
        <p:spPr>
          <a:xfrm>
            <a:off x="1157287" y="1739884"/>
            <a:ext cx="7376159" cy="2646680"/>
          </a:xfrm>
          <a:prstGeom prst="rect">
            <a:avLst/>
          </a:prstGeom>
        </p:spPr>
        <p:txBody>
          <a:bodyPr vert="horz" wrap="square" lIns="0" tIns="139065" rIns="0" bIns="0" rtlCol="0">
            <a:spAutoFit/>
          </a:bodyPr>
          <a:lstStyle/>
          <a:p>
            <a:pPr marL="374650" indent="-361950">
              <a:spcBef>
                <a:spcPts val="1095"/>
              </a:spcBef>
              <a:buClr>
                <a:srgbClr val="5FBAF5"/>
              </a:buClr>
              <a:buSzPct val="77777"/>
              <a:buFont typeface="Wingdings"/>
              <a:buChar char=""/>
              <a:tabLst>
                <a:tab pos="374650" algn="l"/>
                <a:tab pos="375285" algn="l"/>
              </a:tabLst>
            </a:pPr>
            <a:r>
              <a:rPr b="1" spc="-5" dirty="0">
                <a:solidFill>
                  <a:srgbClr val="08498A"/>
                </a:solidFill>
                <a:latin typeface="Arial"/>
                <a:cs typeface="Arial"/>
              </a:rPr>
              <a:t>prostory pro </a:t>
            </a:r>
            <a:r>
              <a:rPr b="1" spc="-10" dirty="0">
                <a:solidFill>
                  <a:srgbClr val="08498A"/>
                </a:solidFill>
                <a:latin typeface="Arial"/>
                <a:cs typeface="Arial"/>
              </a:rPr>
              <a:t>realizaci: </a:t>
            </a:r>
            <a:r>
              <a:rPr spc="10" dirty="0">
                <a:solidFill>
                  <a:srgbClr val="08498A"/>
                </a:solidFill>
                <a:latin typeface="Arial"/>
                <a:cs typeface="Arial"/>
              </a:rPr>
              <a:t>nájemné </a:t>
            </a:r>
            <a:r>
              <a:rPr dirty="0">
                <a:solidFill>
                  <a:srgbClr val="08498A"/>
                </a:solidFill>
                <a:latin typeface="Arial"/>
                <a:cs typeface="Arial"/>
              </a:rPr>
              <a:t>za prostory </a:t>
            </a:r>
            <a:r>
              <a:rPr spc="-20" dirty="0">
                <a:solidFill>
                  <a:srgbClr val="08498A"/>
                </a:solidFill>
                <a:latin typeface="Arial"/>
                <a:cs typeface="Arial"/>
              </a:rPr>
              <a:t>využívané</a:t>
            </a:r>
            <a:r>
              <a:rPr spc="55" dirty="0">
                <a:solidFill>
                  <a:srgbClr val="08498A"/>
                </a:solidFill>
                <a:latin typeface="Arial"/>
                <a:cs typeface="Arial"/>
              </a:rPr>
              <a:t> </a:t>
            </a:r>
            <a:r>
              <a:rPr dirty="0">
                <a:solidFill>
                  <a:srgbClr val="08498A"/>
                </a:solidFill>
                <a:latin typeface="Arial"/>
                <a:cs typeface="Arial"/>
              </a:rPr>
              <a:t>k</a:t>
            </a:r>
            <a:endParaRPr dirty="0">
              <a:solidFill>
                <a:prstClr val="black"/>
              </a:solidFill>
              <a:latin typeface="Arial"/>
              <a:cs typeface="Arial"/>
            </a:endParaRPr>
          </a:p>
          <a:p>
            <a:pPr marL="374650" marR="567690">
              <a:lnSpc>
                <a:spcPct val="149500"/>
              </a:lnSpc>
              <a:spcBef>
                <a:spcPts val="75"/>
              </a:spcBef>
            </a:pPr>
            <a:r>
              <a:rPr dirty="0">
                <a:solidFill>
                  <a:srgbClr val="08498A"/>
                </a:solidFill>
                <a:latin typeface="Arial"/>
                <a:cs typeface="Arial"/>
              </a:rPr>
              <a:t>administraci </a:t>
            </a:r>
            <a:r>
              <a:rPr spc="10" dirty="0">
                <a:solidFill>
                  <a:srgbClr val="08498A"/>
                </a:solidFill>
                <a:latin typeface="Arial"/>
                <a:cs typeface="Arial"/>
              </a:rPr>
              <a:t>projektu, </a:t>
            </a:r>
            <a:r>
              <a:rPr dirty="0">
                <a:solidFill>
                  <a:srgbClr val="08498A"/>
                </a:solidFill>
                <a:latin typeface="Arial"/>
                <a:cs typeface="Arial"/>
              </a:rPr>
              <a:t>energie, </a:t>
            </a:r>
            <a:r>
              <a:rPr spc="-5" dirty="0">
                <a:solidFill>
                  <a:srgbClr val="08498A"/>
                </a:solidFill>
                <a:latin typeface="Arial"/>
                <a:cs typeface="Arial"/>
              </a:rPr>
              <a:t>vodné </a:t>
            </a:r>
            <a:r>
              <a:rPr dirty="0">
                <a:solidFill>
                  <a:srgbClr val="08498A"/>
                </a:solidFill>
                <a:latin typeface="Arial"/>
                <a:cs typeface="Arial"/>
              </a:rPr>
              <a:t>a </a:t>
            </a:r>
            <a:r>
              <a:rPr spc="5" dirty="0">
                <a:solidFill>
                  <a:srgbClr val="08498A"/>
                </a:solidFill>
                <a:latin typeface="Arial"/>
                <a:cs typeface="Arial"/>
              </a:rPr>
              <a:t>stočné jak </a:t>
            </a:r>
            <a:r>
              <a:rPr dirty="0">
                <a:solidFill>
                  <a:srgbClr val="08498A"/>
                </a:solidFill>
                <a:latin typeface="Arial"/>
                <a:cs typeface="Arial"/>
              </a:rPr>
              <a:t>v</a:t>
            </a:r>
            <a:r>
              <a:rPr spc="-315" dirty="0">
                <a:solidFill>
                  <a:srgbClr val="08498A"/>
                </a:solidFill>
                <a:latin typeface="Arial"/>
                <a:cs typeface="Arial"/>
              </a:rPr>
              <a:t> </a:t>
            </a:r>
            <a:r>
              <a:rPr spc="-5" dirty="0">
                <a:solidFill>
                  <a:srgbClr val="08498A"/>
                </a:solidFill>
                <a:latin typeface="Arial"/>
                <a:cs typeface="Arial"/>
              </a:rPr>
              <a:t>kancelářích  </a:t>
            </a:r>
            <a:r>
              <a:rPr spc="10" dirty="0">
                <a:solidFill>
                  <a:srgbClr val="08498A"/>
                </a:solidFill>
                <a:latin typeface="Arial"/>
                <a:cs typeface="Arial"/>
              </a:rPr>
              <a:t>projektu, </a:t>
            </a:r>
            <a:r>
              <a:rPr spc="-5" dirty="0">
                <a:solidFill>
                  <a:srgbClr val="08498A"/>
                </a:solidFill>
                <a:latin typeface="Arial"/>
                <a:cs typeface="Arial"/>
              </a:rPr>
              <a:t>tak </a:t>
            </a:r>
            <a:r>
              <a:rPr dirty="0">
                <a:solidFill>
                  <a:srgbClr val="08498A"/>
                </a:solidFill>
                <a:latin typeface="Arial"/>
                <a:cs typeface="Arial"/>
              </a:rPr>
              <a:t>v </a:t>
            </a:r>
            <a:r>
              <a:rPr spc="-5" dirty="0">
                <a:solidFill>
                  <a:srgbClr val="08498A"/>
                </a:solidFill>
                <a:latin typeface="Arial"/>
                <a:cs typeface="Arial"/>
              </a:rPr>
              <a:t>prostorech </a:t>
            </a:r>
            <a:r>
              <a:rPr spc="15" dirty="0">
                <a:solidFill>
                  <a:srgbClr val="08498A"/>
                </a:solidFill>
                <a:latin typeface="Arial"/>
                <a:cs typeface="Arial"/>
              </a:rPr>
              <a:t>pro </a:t>
            </a:r>
            <a:r>
              <a:rPr spc="-10" dirty="0">
                <a:solidFill>
                  <a:srgbClr val="08498A"/>
                </a:solidFill>
                <a:latin typeface="Arial"/>
                <a:cs typeface="Arial"/>
              </a:rPr>
              <a:t>realizaci </a:t>
            </a:r>
            <a:r>
              <a:rPr spc="5" dirty="0">
                <a:solidFill>
                  <a:srgbClr val="08498A"/>
                </a:solidFill>
                <a:latin typeface="Arial"/>
                <a:cs typeface="Arial"/>
              </a:rPr>
              <a:t>projektu </a:t>
            </a:r>
            <a:r>
              <a:rPr dirty="0">
                <a:solidFill>
                  <a:srgbClr val="08498A"/>
                </a:solidFill>
                <a:latin typeface="Arial"/>
                <a:cs typeface="Arial"/>
              </a:rPr>
              <a:t>(práci s </a:t>
            </a:r>
            <a:r>
              <a:rPr spc="-25" dirty="0">
                <a:solidFill>
                  <a:srgbClr val="08498A"/>
                </a:solidFill>
                <a:latin typeface="Arial"/>
                <a:cs typeface="Arial"/>
              </a:rPr>
              <a:t>cílovou  </a:t>
            </a:r>
            <a:r>
              <a:rPr spc="10" dirty="0">
                <a:solidFill>
                  <a:srgbClr val="08498A"/>
                </a:solidFill>
                <a:latin typeface="Arial"/>
                <a:cs typeface="Arial"/>
              </a:rPr>
              <a:t>skupinou)</a:t>
            </a:r>
            <a:r>
              <a:rPr spc="-185" dirty="0">
                <a:solidFill>
                  <a:srgbClr val="08498A"/>
                </a:solidFill>
                <a:latin typeface="Arial"/>
                <a:cs typeface="Arial"/>
              </a:rPr>
              <a:t> </a:t>
            </a:r>
            <a:r>
              <a:rPr dirty="0">
                <a:solidFill>
                  <a:srgbClr val="08498A"/>
                </a:solidFill>
                <a:latin typeface="Arial"/>
                <a:cs typeface="Arial"/>
              </a:rPr>
              <a:t>,</a:t>
            </a:r>
            <a:endParaRPr dirty="0">
              <a:solidFill>
                <a:prstClr val="black"/>
              </a:solidFill>
              <a:latin typeface="Arial"/>
              <a:cs typeface="Arial"/>
            </a:endParaRPr>
          </a:p>
          <a:p>
            <a:pPr marL="374650" marR="5080" indent="-361950">
              <a:lnSpc>
                <a:spcPct val="146000"/>
              </a:lnSpc>
              <a:spcBef>
                <a:spcPts val="965"/>
              </a:spcBef>
              <a:buClr>
                <a:srgbClr val="5FBAF5"/>
              </a:buClr>
              <a:buSzPct val="77777"/>
              <a:buFont typeface="Wingdings"/>
              <a:buChar char=""/>
              <a:tabLst>
                <a:tab pos="374650" algn="l"/>
                <a:tab pos="375285" algn="l"/>
                <a:tab pos="3044190" algn="l"/>
              </a:tabLst>
            </a:pPr>
            <a:r>
              <a:rPr b="1" spc="-5" dirty="0">
                <a:solidFill>
                  <a:srgbClr val="08498A"/>
                </a:solidFill>
                <a:latin typeface="Arial"/>
                <a:cs typeface="Arial"/>
              </a:rPr>
              <a:t>ostatní</a:t>
            </a:r>
            <a:r>
              <a:rPr b="1" dirty="0">
                <a:solidFill>
                  <a:srgbClr val="08498A"/>
                </a:solidFill>
                <a:latin typeface="Arial"/>
                <a:cs typeface="Arial"/>
              </a:rPr>
              <a:t> provozní</a:t>
            </a:r>
            <a:r>
              <a:rPr b="1" spc="-10" dirty="0">
                <a:solidFill>
                  <a:srgbClr val="08498A"/>
                </a:solidFill>
                <a:latin typeface="Arial"/>
                <a:cs typeface="Arial"/>
              </a:rPr>
              <a:t> výdaje	</a:t>
            </a:r>
            <a:r>
              <a:rPr sz="2000" spc="10" dirty="0">
                <a:solidFill>
                  <a:srgbClr val="08498A"/>
                </a:solidFill>
                <a:latin typeface="Arial"/>
                <a:cs typeface="Arial"/>
              </a:rPr>
              <a:t>(</a:t>
            </a:r>
            <a:r>
              <a:rPr spc="10" dirty="0">
                <a:solidFill>
                  <a:srgbClr val="08498A"/>
                </a:solidFill>
                <a:latin typeface="Arial"/>
                <a:cs typeface="Arial"/>
              </a:rPr>
              <a:t>např. </a:t>
            </a:r>
            <a:r>
              <a:rPr spc="5" dirty="0">
                <a:solidFill>
                  <a:srgbClr val="08498A"/>
                </a:solidFill>
                <a:latin typeface="Arial"/>
                <a:cs typeface="Arial"/>
              </a:rPr>
              <a:t>internet, </a:t>
            </a:r>
            <a:r>
              <a:rPr spc="-10" dirty="0">
                <a:solidFill>
                  <a:srgbClr val="08498A"/>
                </a:solidFill>
                <a:latin typeface="Arial"/>
                <a:cs typeface="Arial"/>
              </a:rPr>
              <a:t>poštovné,</a:t>
            </a:r>
            <a:r>
              <a:rPr spc="-190" dirty="0">
                <a:solidFill>
                  <a:srgbClr val="08498A"/>
                </a:solidFill>
                <a:latin typeface="Arial"/>
                <a:cs typeface="Arial"/>
              </a:rPr>
              <a:t> </a:t>
            </a:r>
            <a:r>
              <a:rPr spc="-5" dirty="0">
                <a:solidFill>
                  <a:srgbClr val="08498A"/>
                </a:solidFill>
                <a:latin typeface="Arial"/>
                <a:cs typeface="Arial"/>
              </a:rPr>
              <a:t>dopravné,</a:t>
            </a:r>
            <a:r>
              <a:rPr spc="-35" dirty="0">
                <a:solidFill>
                  <a:srgbClr val="08498A"/>
                </a:solidFill>
                <a:latin typeface="Arial"/>
                <a:cs typeface="Arial"/>
              </a:rPr>
              <a:t> </a:t>
            </a:r>
            <a:r>
              <a:rPr spc="10" dirty="0">
                <a:solidFill>
                  <a:srgbClr val="08498A"/>
                </a:solidFill>
                <a:latin typeface="Arial"/>
                <a:cs typeface="Arial"/>
              </a:rPr>
              <a:t>balné, </a:t>
            </a:r>
            <a:r>
              <a:rPr dirty="0">
                <a:solidFill>
                  <a:srgbClr val="08498A"/>
                </a:solidFill>
                <a:latin typeface="Arial"/>
                <a:cs typeface="Arial"/>
              </a:rPr>
              <a:t> bankovní </a:t>
            </a:r>
            <a:r>
              <a:rPr spc="-10" dirty="0">
                <a:solidFill>
                  <a:srgbClr val="08498A"/>
                </a:solidFill>
                <a:latin typeface="Arial"/>
                <a:cs typeface="Arial"/>
              </a:rPr>
              <a:t>poplatky, </a:t>
            </a:r>
            <a:r>
              <a:rPr dirty="0">
                <a:solidFill>
                  <a:srgbClr val="08498A"/>
                </a:solidFill>
                <a:latin typeface="Arial"/>
                <a:cs typeface="Arial"/>
              </a:rPr>
              <a:t>notářské </a:t>
            </a:r>
            <a:r>
              <a:rPr spc="10" dirty="0">
                <a:solidFill>
                  <a:srgbClr val="08498A"/>
                </a:solidFill>
                <a:latin typeface="Arial"/>
                <a:cs typeface="Arial"/>
              </a:rPr>
              <a:t>poplatky</a:t>
            </a:r>
            <a:r>
              <a:rPr spc="-225" dirty="0">
                <a:solidFill>
                  <a:srgbClr val="08498A"/>
                </a:solidFill>
                <a:latin typeface="Arial"/>
                <a:cs typeface="Arial"/>
              </a:rPr>
              <a:t> </a:t>
            </a:r>
            <a:r>
              <a:rPr spc="20" dirty="0">
                <a:solidFill>
                  <a:srgbClr val="08498A"/>
                </a:solidFill>
                <a:latin typeface="Arial"/>
                <a:cs typeface="Arial"/>
              </a:rPr>
              <a:t>apd.)</a:t>
            </a:r>
            <a:endParaRPr dirty="0">
              <a:solidFill>
                <a:prstClr val="black"/>
              </a:solidFill>
              <a:latin typeface="Arial"/>
              <a:cs typeface="Arial"/>
            </a:endParaRPr>
          </a:p>
        </p:txBody>
      </p:sp>
      <p:sp>
        <p:nvSpPr>
          <p:cNvPr id="8" name="object 8"/>
          <p:cNvSpPr txBox="1"/>
          <p:nvPr/>
        </p:nvSpPr>
        <p:spPr>
          <a:xfrm>
            <a:off x="1519555" y="4711700"/>
            <a:ext cx="7008495" cy="566420"/>
          </a:xfrm>
          <a:prstGeom prst="rect">
            <a:avLst/>
          </a:prstGeom>
        </p:spPr>
        <p:txBody>
          <a:bodyPr vert="horz" wrap="square" lIns="0" tIns="0" rIns="0" bIns="0" rtlCol="0">
            <a:spAutoFit/>
          </a:bodyPr>
          <a:lstStyle/>
          <a:p>
            <a:pPr marL="50800"/>
            <a:r>
              <a:rPr sz="1200" spc="-15" dirty="0">
                <a:solidFill>
                  <a:srgbClr val="08498A"/>
                </a:solidFill>
                <a:latin typeface="Arial"/>
                <a:cs typeface="Arial"/>
              </a:rPr>
              <a:t>podrobná </a:t>
            </a:r>
            <a:r>
              <a:rPr sz="1200" dirty="0">
                <a:solidFill>
                  <a:srgbClr val="08498A"/>
                </a:solidFill>
                <a:latin typeface="Arial"/>
                <a:cs typeface="Arial"/>
              </a:rPr>
              <a:t>specifikace </a:t>
            </a:r>
            <a:r>
              <a:rPr sz="1200" spc="-35" dirty="0">
                <a:solidFill>
                  <a:srgbClr val="08498A"/>
                </a:solidFill>
                <a:latin typeface="Arial"/>
                <a:cs typeface="Arial"/>
              </a:rPr>
              <a:t>nepřímých  </a:t>
            </a:r>
            <a:r>
              <a:rPr sz="1200" spc="-20" dirty="0">
                <a:solidFill>
                  <a:srgbClr val="08498A"/>
                </a:solidFill>
                <a:latin typeface="Arial"/>
                <a:cs typeface="Arial"/>
              </a:rPr>
              <a:t>nákladů </a:t>
            </a:r>
            <a:r>
              <a:rPr sz="1200" spc="-25" dirty="0">
                <a:solidFill>
                  <a:srgbClr val="08498A"/>
                </a:solidFill>
                <a:latin typeface="Arial"/>
                <a:cs typeface="Arial"/>
              </a:rPr>
              <a:t>je </a:t>
            </a:r>
            <a:r>
              <a:rPr sz="1200" spc="-35" dirty="0">
                <a:solidFill>
                  <a:srgbClr val="08498A"/>
                </a:solidFill>
                <a:latin typeface="Arial"/>
                <a:cs typeface="Arial"/>
              </a:rPr>
              <a:t>uvedena  </a:t>
            </a:r>
            <a:r>
              <a:rPr sz="1200" spc="-40" dirty="0">
                <a:solidFill>
                  <a:srgbClr val="08498A"/>
                </a:solidFill>
                <a:latin typeface="Arial"/>
                <a:cs typeface="Arial"/>
              </a:rPr>
              <a:t>ve  </a:t>
            </a:r>
            <a:r>
              <a:rPr sz="1200" spc="-5" dirty="0">
                <a:solidFill>
                  <a:srgbClr val="08498A"/>
                </a:solidFill>
                <a:latin typeface="Arial"/>
                <a:cs typeface="Arial"/>
              </a:rPr>
              <a:t>specifických </a:t>
            </a:r>
            <a:r>
              <a:rPr sz="1200" spc="-15" dirty="0">
                <a:solidFill>
                  <a:srgbClr val="08498A"/>
                </a:solidFill>
                <a:latin typeface="Arial"/>
                <a:cs typeface="Arial"/>
              </a:rPr>
              <a:t>pravidlech </a:t>
            </a:r>
            <a:r>
              <a:rPr sz="1200" spc="-10" dirty="0">
                <a:solidFill>
                  <a:srgbClr val="08498A"/>
                </a:solidFill>
                <a:latin typeface="Arial"/>
                <a:cs typeface="Arial"/>
              </a:rPr>
              <a:t>pro </a:t>
            </a:r>
            <a:r>
              <a:rPr sz="1200" spc="-20" dirty="0">
                <a:solidFill>
                  <a:srgbClr val="08498A"/>
                </a:solidFill>
                <a:latin typeface="Arial"/>
                <a:cs typeface="Arial"/>
              </a:rPr>
              <a:t>žadatele </a:t>
            </a:r>
            <a:r>
              <a:rPr sz="1200" dirty="0">
                <a:solidFill>
                  <a:srgbClr val="08498A"/>
                </a:solidFill>
                <a:latin typeface="Arial"/>
                <a:cs typeface="Arial"/>
              </a:rPr>
              <a:t>a</a:t>
            </a:r>
            <a:r>
              <a:rPr sz="1200" spc="180" dirty="0">
                <a:solidFill>
                  <a:srgbClr val="08498A"/>
                </a:solidFill>
                <a:latin typeface="Arial"/>
                <a:cs typeface="Arial"/>
              </a:rPr>
              <a:t> </a:t>
            </a:r>
            <a:r>
              <a:rPr sz="1200" spc="-30" dirty="0">
                <a:solidFill>
                  <a:srgbClr val="08498A"/>
                </a:solidFill>
                <a:latin typeface="Arial"/>
                <a:cs typeface="Arial"/>
              </a:rPr>
              <a:t>příjemce</a:t>
            </a:r>
            <a:endParaRPr sz="1200" dirty="0">
              <a:solidFill>
                <a:prstClr val="black"/>
              </a:solidFill>
              <a:latin typeface="Arial"/>
              <a:cs typeface="Arial"/>
            </a:endParaRPr>
          </a:p>
          <a:p>
            <a:pPr>
              <a:spcBef>
                <a:spcPts val="50"/>
              </a:spcBef>
            </a:pPr>
            <a:endParaRPr sz="1250" dirty="0">
              <a:solidFill>
                <a:prstClr val="black"/>
              </a:solidFill>
              <a:latin typeface="Times New Roman"/>
              <a:cs typeface="Times New Roman"/>
            </a:endParaRPr>
          </a:p>
          <a:p>
            <a:pPr marL="12700"/>
            <a:r>
              <a:rPr sz="1200" spc="-5" dirty="0">
                <a:solidFill>
                  <a:srgbClr val="08498A"/>
                </a:solidFill>
                <a:latin typeface="Arial"/>
                <a:cs typeface="Arial"/>
              </a:rPr>
              <a:t>– </a:t>
            </a:r>
            <a:r>
              <a:rPr sz="1200" spc="-20" dirty="0">
                <a:solidFill>
                  <a:srgbClr val="08498A"/>
                </a:solidFill>
                <a:latin typeface="Arial"/>
                <a:cs typeface="Arial"/>
              </a:rPr>
              <a:t>viz </a:t>
            </a:r>
            <a:r>
              <a:rPr sz="1200" dirty="0">
                <a:solidFill>
                  <a:srgbClr val="08498A"/>
                </a:solidFill>
                <a:latin typeface="Arial"/>
                <a:cs typeface="Arial"/>
              </a:rPr>
              <a:t>bod</a:t>
            </a:r>
            <a:r>
              <a:rPr sz="1200" spc="-80" dirty="0">
                <a:solidFill>
                  <a:srgbClr val="08498A"/>
                </a:solidFill>
                <a:latin typeface="Arial"/>
                <a:cs typeface="Arial"/>
              </a:rPr>
              <a:t> </a:t>
            </a:r>
            <a:r>
              <a:rPr sz="1200" spc="-5" dirty="0">
                <a:solidFill>
                  <a:srgbClr val="08498A"/>
                </a:solidFill>
                <a:latin typeface="Arial"/>
                <a:cs typeface="Arial"/>
              </a:rPr>
              <a:t>6.4.16.</a:t>
            </a:r>
            <a:endParaRPr sz="1200" dirty="0">
              <a:solidFill>
                <a:prstClr val="black"/>
              </a:solidFill>
              <a:latin typeface="Arial"/>
              <a:cs typeface="Arial"/>
            </a:endParaRPr>
          </a:p>
        </p:txBody>
      </p:sp>
      <p:sp>
        <p:nvSpPr>
          <p:cNvPr id="10" name="Zástupný symbol pro číslo snímku 9"/>
          <p:cNvSpPr>
            <a:spLocks noGrp="1"/>
          </p:cNvSpPr>
          <p:nvPr>
            <p:ph type="sldNum" sz="quarter" idx="12"/>
          </p:nvPr>
        </p:nvSpPr>
        <p:spPr/>
        <p:txBody>
          <a:bodyPr/>
          <a:lstStyle/>
          <a:p>
            <a:fld id="{479BF083-4774-43B1-9AB0-5CC1AC5DD8EE}" type="slidenum">
              <a:rPr lang="cs-CZ" smtClean="0"/>
              <a:pPr/>
              <a:t>50</a:t>
            </a:fld>
            <a:endParaRPr lang="cs-CZ" dirty="0"/>
          </a:p>
        </p:txBody>
      </p:sp>
    </p:spTree>
    <p:extLst>
      <p:ext uri="{BB962C8B-B14F-4D97-AF65-F5344CB8AC3E}">
        <p14:creationId xmlns:p14="http://schemas.microsoft.com/office/powerpoint/2010/main" val="15091711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60767" y="168275"/>
            <a:ext cx="7022464" cy="729301"/>
          </a:xfrm>
          <a:prstGeom prst="rect">
            <a:avLst/>
          </a:prstGeom>
        </p:spPr>
        <p:txBody>
          <a:bodyPr vert="horz" wrap="square" lIns="0" tIns="265048" rIns="0" bIns="0" rtlCol="0">
            <a:spAutoFit/>
          </a:bodyPr>
          <a:lstStyle/>
          <a:p>
            <a:pPr marL="1499870">
              <a:lnSpc>
                <a:spcPct val="100000"/>
              </a:lnSpc>
            </a:pPr>
            <a:r>
              <a:rPr spc="5" dirty="0"/>
              <a:t>NEPŘÍMÉ </a:t>
            </a:r>
            <a:r>
              <a:rPr spc="-25" dirty="0"/>
              <a:t>NÁKLADY</a:t>
            </a:r>
            <a:r>
              <a:rPr spc="45" dirty="0"/>
              <a:t> </a:t>
            </a:r>
            <a:r>
              <a:rPr lang="cs-CZ" dirty="0" smtClean="0"/>
              <a:t>6</a:t>
            </a:r>
            <a:endParaRPr dirty="0"/>
          </a:p>
        </p:txBody>
      </p:sp>
      <p:sp>
        <p:nvSpPr>
          <p:cNvPr id="7" name="object 7"/>
          <p:cNvSpPr txBox="1"/>
          <p:nvPr/>
        </p:nvSpPr>
        <p:spPr>
          <a:xfrm>
            <a:off x="528002" y="1824990"/>
            <a:ext cx="8061325" cy="4049395"/>
          </a:xfrm>
          <a:prstGeom prst="rect">
            <a:avLst/>
          </a:prstGeom>
        </p:spPr>
        <p:txBody>
          <a:bodyPr vert="horz" wrap="square" lIns="0" tIns="0" rIns="0" bIns="0" rtlCol="0">
            <a:spAutoFit/>
          </a:bodyPr>
          <a:lstStyle/>
          <a:p>
            <a:pPr marL="12700"/>
            <a:r>
              <a:rPr sz="2000" spc="-15" dirty="0">
                <a:solidFill>
                  <a:srgbClr val="08498A"/>
                </a:solidFill>
                <a:latin typeface="Arial"/>
                <a:cs typeface="Arial"/>
              </a:rPr>
              <a:t>Pro </a:t>
            </a:r>
            <a:r>
              <a:rPr sz="2000" dirty="0">
                <a:solidFill>
                  <a:srgbClr val="08498A"/>
                </a:solidFill>
                <a:latin typeface="Arial"/>
                <a:cs typeface="Arial"/>
              </a:rPr>
              <a:t>zařazení </a:t>
            </a:r>
            <a:r>
              <a:rPr sz="2000" spc="15" dirty="0">
                <a:solidFill>
                  <a:srgbClr val="08498A"/>
                </a:solidFill>
                <a:latin typeface="Arial"/>
                <a:cs typeface="Arial"/>
              </a:rPr>
              <a:t>do </a:t>
            </a:r>
            <a:r>
              <a:rPr sz="2000" dirty="0">
                <a:solidFill>
                  <a:srgbClr val="08498A"/>
                </a:solidFill>
                <a:latin typeface="Arial"/>
                <a:cs typeface="Arial"/>
              </a:rPr>
              <a:t>nepřímých </a:t>
            </a:r>
            <a:r>
              <a:rPr sz="2000" spc="15" dirty="0">
                <a:solidFill>
                  <a:srgbClr val="08498A"/>
                </a:solidFill>
                <a:latin typeface="Arial"/>
                <a:cs typeface="Arial"/>
              </a:rPr>
              <a:t>nákladů </a:t>
            </a:r>
            <a:r>
              <a:rPr sz="2000" spc="10" dirty="0">
                <a:solidFill>
                  <a:srgbClr val="08498A"/>
                </a:solidFill>
                <a:latin typeface="Arial"/>
                <a:cs typeface="Arial"/>
              </a:rPr>
              <a:t>je </a:t>
            </a:r>
            <a:r>
              <a:rPr sz="2000" spc="-10" dirty="0">
                <a:solidFill>
                  <a:srgbClr val="08498A"/>
                </a:solidFill>
                <a:latin typeface="Arial"/>
                <a:cs typeface="Arial"/>
              </a:rPr>
              <a:t>rozhodující, že </a:t>
            </a:r>
            <a:r>
              <a:rPr sz="2000" spc="10" dirty="0">
                <a:solidFill>
                  <a:srgbClr val="08498A"/>
                </a:solidFill>
                <a:latin typeface="Arial"/>
                <a:cs typeface="Arial"/>
              </a:rPr>
              <a:t>daný</a:t>
            </a:r>
            <a:r>
              <a:rPr sz="2000" spc="-215" dirty="0">
                <a:solidFill>
                  <a:srgbClr val="08498A"/>
                </a:solidFill>
                <a:latin typeface="Arial"/>
                <a:cs typeface="Arial"/>
              </a:rPr>
              <a:t> </a:t>
            </a:r>
            <a:r>
              <a:rPr sz="2000" dirty="0">
                <a:solidFill>
                  <a:srgbClr val="08498A"/>
                </a:solidFill>
                <a:latin typeface="Arial"/>
                <a:cs typeface="Arial"/>
              </a:rPr>
              <a:t>pracovník:</a:t>
            </a:r>
            <a:endParaRPr sz="2000" dirty="0">
              <a:solidFill>
                <a:prstClr val="black"/>
              </a:solidFill>
              <a:latin typeface="Arial"/>
              <a:cs typeface="Arial"/>
            </a:endParaRPr>
          </a:p>
          <a:p>
            <a:pPr>
              <a:spcBef>
                <a:spcPts val="15"/>
              </a:spcBef>
            </a:pPr>
            <a:endParaRPr sz="1600" dirty="0">
              <a:solidFill>
                <a:prstClr val="black"/>
              </a:solidFill>
              <a:latin typeface="Times New Roman"/>
              <a:cs typeface="Times New Roman"/>
            </a:endParaRPr>
          </a:p>
          <a:p>
            <a:pPr marL="1089660" indent="-447675">
              <a:buClr>
                <a:srgbClr val="5FBAF5"/>
              </a:buClr>
              <a:buSzPct val="77777"/>
              <a:buFont typeface="Wingdings"/>
              <a:buChar char=""/>
              <a:tabLst>
                <a:tab pos="1089660" algn="l"/>
                <a:tab pos="1090295" algn="l"/>
              </a:tabLst>
            </a:pPr>
            <a:r>
              <a:rPr spc="10" dirty="0">
                <a:solidFill>
                  <a:srgbClr val="08498A"/>
                </a:solidFill>
                <a:latin typeface="Arial"/>
                <a:cs typeface="Arial"/>
              </a:rPr>
              <a:t>nepracuje </a:t>
            </a:r>
            <a:r>
              <a:rPr spc="-5" dirty="0">
                <a:solidFill>
                  <a:srgbClr val="08498A"/>
                </a:solidFill>
                <a:latin typeface="Arial"/>
                <a:cs typeface="Arial"/>
              </a:rPr>
              <a:t>přímo </a:t>
            </a:r>
            <a:r>
              <a:rPr dirty="0">
                <a:solidFill>
                  <a:srgbClr val="08498A"/>
                </a:solidFill>
                <a:latin typeface="Arial"/>
                <a:cs typeface="Arial"/>
              </a:rPr>
              <a:t>s </a:t>
            </a:r>
            <a:r>
              <a:rPr spc="-25" dirty="0">
                <a:solidFill>
                  <a:srgbClr val="08498A"/>
                </a:solidFill>
                <a:latin typeface="Arial"/>
                <a:cs typeface="Arial"/>
              </a:rPr>
              <a:t>cílovou </a:t>
            </a:r>
            <a:r>
              <a:rPr spc="5" dirty="0">
                <a:solidFill>
                  <a:srgbClr val="08498A"/>
                </a:solidFill>
                <a:latin typeface="Arial"/>
                <a:cs typeface="Arial"/>
              </a:rPr>
              <a:t>skupinou projektu</a:t>
            </a:r>
            <a:r>
              <a:rPr spc="-150" dirty="0">
                <a:solidFill>
                  <a:srgbClr val="08498A"/>
                </a:solidFill>
                <a:latin typeface="Arial"/>
                <a:cs typeface="Arial"/>
              </a:rPr>
              <a:t> </a:t>
            </a:r>
            <a:r>
              <a:rPr spc="15" dirty="0">
                <a:solidFill>
                  <a:srgbClr val="08498A"/>
                </a:solidFill>
                <a:latin typeface="Arial"/>
                <a:cs typeface="Arial"/>
              </a:rPr>
              <a:t>nebo</a:t>
            </a:r>
            <a:endParaRPr dirty="0">
              <a:solidFill>
                <a:prstClr val="black"/>
              </a:solidFill>
              <a:latin typeface="Arial"/>
              <a:cs typeface="Arial"/>
            </a:endParaRPr>
          </a:p>
          <a:p>
            <a:pPr marL="1089660" marR="5080" indent="-447675">
              <a:lnSpc>
                <a:spcPct val="149500"/>
              </a:lnSpc>
              <a:spcBef>
                <a:spcPts val="900"/>
              </a:spcBef>
              <a:buClr>
                <a:srgbClr val="5FBAF5"/>
              </a:buClr>
              <a:buSzPct val="77777"/>
              <a:buFont typeface="Wingdings"/>
              <a:buChar char=""/>
              <a:tabLst>
                <a:tab pos="1089660" algn="l"/>
                <a:tab pos="1090295" algn="l"/>
              </a:tabLst>
            </a:pPr>
            <a:r>
              <a:rPr spc="5" dirty="0">
                <a:solidFill>
                  <a:srgbClr val="08498A"/>
                </a:solidFill>
                <a:latin typeface="Arial"/>
                <a:cs typeface="Arial"/>
              </a:rPr>
              <a:t>nezajišťuje </a:t>
            </a:r>
            <a:r>
              <a:rPr dirty="0">
                <a:solidFill>
                  <a:srgbClr val="08498A"/>
                </a:solidFill>
                <a:latin typeface="Arial"/>
                <a:cs typeface="Arial"/>
              </a:rPr>
              <a:t>výstup, </a:t>
            </a:r>
            <a:r>
              <a:rPr spc="-5" dirty="0">
                <a:solidFill>
                  <a:srgbClr val="08498A"/>
                </a:solidFill>
                <a:latin typeface="Arial"/>
                <a:cs typeface="Arial"/>
              </a:rPr>
              <a:t>který </a:t>
            </a:r>
            <a:r>
              <a:rPr spc="20" dirty="0">
                <a:solidFill>
                  <a:srgbClr val="08498A"/>
                </a:solidFill>
                <a:latin typeface="Arial"/>
                <a:cs typeface="Arial"/>
              </a:rPr>
              <a:t>je </a:t>
            </a:r>
            <a:r>
              <a:rPr dirty="0">
                <a:solidFill>
                  <a:srgbClr val="08498A"/>
                </a:solidFill>
                <a:latin typeface="Arial"/>
                <a:cs typeface="Arial"/>
              </a:rPr>
              <a:t>určen k </a:t>
            </a:r>
            <a:r>
              <a:rPr spc="-5" dirty="0">
                <a:solidFill>
                  <a:srgbClr val="08498A"/>
                </a:solidFill>
                <a:latin typeface="Arial"/>
                <a:cs typeface="Arial"/>
              </a:rPr>
              <a:t>přímému </a:t>
            </a:r>
            <a:r>
              <a:rPr spc="-10" dirty="0">
                <a:solidFill>
                  <a:srgbClr val="08498A"/>
                </a:solidFill>
                <a:latin typeface="Arial"/>
                <a:cs typeface="Arial"/>
              </a:rPr>
              <a:t>využití </a:t>
            </a:r>
            <a:r>
              <a:rPr spc="-25" dirty="0">
                <a:solidFill>
                  <a:srgbClr val="08498A"/>
                </a:solidFill>
                <a:latin typeface="Arial"/>
                <a:cs typeface="Arial"/>
              </a:rPr>
              <a:t>cílovou </a:t>
            </a:r>
            <a:r>
              <a:rPr spc="5" dirty="0">
                <a:solidFill>
                  <a:srgbClr val="08498A"/>
                </a:solidFill>
                <a:latin typeface="Arial"/>
                <a:cs typeface="Arial"/>
              </a:rPr>
              <a:t>skupinou  projektu</a:t>
            </a:r>
            <a:endParaRPr dirty="0">
              <a:solidFill>
                <a:prstClr val="black"/>
              </a:solidFill>
              <a:latin typeface="Arial"/>
              <a:cs typeface="Arial"/>
            </a:endParaRPr>
          </a:p>
          <a:p>
            <a:pPr marL="1089660" marR="1096645" indent="-447675">
              <a:lnSpc>
                <a:spcPct val="149500"/>
              </a:lnSpc>
              <a:spcBef>
                <a:spcPts val="975"/>
              </a:spcBef>
              <a:buClr>
                <a:srgbClr val="5FBAF5"/>
              </a:buClr>
              <a:buSzPct val="77777"/>
              <a:buFont typeface="Wingdings"/>
              <a:buChar char=""/>
              <a:tabLst>
                <a:tab pos="1089660" algn="l"/>
                <a:tab pos="1090295" algn="l"/>
              </a:tabLst>
            </a:pPr>
            <a:r>
              <a:rPr spc="15" dirty="0">
                <a:solidFill>
                  <a:srgbClr val="08498A"/>
                </a:solidFill>
                <a:latin typeface="Arial"/>
                <a:cs typeface="Arial"/>
              </a:rPr>
              <a:t>není </a:t>
            </a:r>
            <a:r>
              <a:rPr spc="-10" dirty="0">
                <a:solidFill>
                  <a:srgbClr val="08498A"/>
                </a:solidFill>
                <a:latin typeface="Arial"/>
                <a:cs typeface="Arial"/>
              </a:rPr>
              <a:t>relevantní, </a:t>
            </a:r>
            <a:r>
              <a:rPr spc="15" dirty="0">
                <a:solidFill>
                  <a:srgbClr val="08498A"/>
                </a:solidFill>
                <a:latin typeface="Arial"/>
                <a:cs typeface="Arial"/>
              </a:rPr>
              <a:t>zda </a:t>
            </a:r>
            <a:r>
              <a:rPr dirty="0">
                <a:solidFill>
                  <a:srgbClr val="08498A"/>
                </a:solidFill>
                <a:latin typeface="Arial"/>
                <a:cs typeface="Arial"/>
              </a:rPr>
              <a:t>jsou </a:t>
            </a:r>
            <a:r>
              <a:rPr spc="10" dirty="0">
                <a:solidFill>
                  <a:srgbClr val="08498A"/>
                </a:solidFill>
                <a:latin typeface="Arial"/>
                <a:cs typeface="Arial"/>
              </a:rPr>
              <a:t>tyto </a:t>
            </a:r>
            <a:r>
              <a:rPr spc="5" dirty="0">
                <a:solidFill>
                  <a:srgbClr val="08498A"/>
                </a:solidFill>
                <a:latin typeface="Arial"/>
                <a:cs typeface="Arial"/>
              </a:rPr>
              <a:t>činnosti </a:t>
            </a:r>
            <a:r>
              <a:rPr dirty="0">
                <a:solidFill>
                  <a:srgbClr val="08498A"/>
                </a:solidFill>
                <a:latin typeface="Arial"/>
                <a:cs typeface="Arial"/>
              </a:rPr>
              <a:t>zajištěny s </a:t>
            </a:r>
            <a:r>
              <a:rPr spc="-15" dirty="0">
                <a:solidFill>
                  <a:srgbClr val="08498A"/>
                </a:solidFill>
                <a:latin typeface="Arial"/>
                <a:cs typeface="Arial"/>
              </a:rPr>
              <a:t>využitím  </a:t>
            </a:r>
            <a:r>
              <a:rPr dirty="0">
                <a:solidFill>
                  <a:srgbClr val="08498A"/>
                </a:solidFill>
                <a:latin typeface="Arial"/>
                <a:cs typeface="Arial"/>
              </a:rPr>
              <a:t>zaměstnanců příjemce či </a:t>
            </a:r>
            <a:r>
              <a:rPr spc="5" dirty="0">
                <a:solidFill>
                  <a:srgbClr val="08498A"/>
                </a:solidFill>
                <a:latin typeface="Arial"/>
                <a:cs typeface="Arial"/>
              </a:rPr>
              <a:t>partnera </a:t>
            </a:r>
            <a:r>
              <a:rPr spc="15" dirty="0">
                <a:solidFill>
                  <a:srgbClr val="08498A"/>
                </a:solidFill>
                <a:latin typeface="Arial"/>
                <a:cs typeface="Arial"/>
              </a:rPr>
              <a:t>nebo </a:t>
            </a:r>
            <a:r>
              <a:rPr dirty="0">
                <a:solidFill>
                  <a:srgbClr val="08498A"/>
                </a:solidFill>
                <a:latin typeface="Arial"/>
                <a:cs typeface="Arial"/>
              </a:rPr>
              <a:t>některého z</a:t>
            </a:r>
            <a:r>
              <a:rPr spc="-275" dirty="0">
                <a:solidFill>
                  <a:srgbClr val="08498A"/>
                </a:solidFill>
                <a:latin typeface="Arial"/>
                <a:cs typeface="Arial"/>
              </a:rPr>
              <a:t> </a:t>
            </a:r>
            <a:r>
              <a:rPr spc="5" dirty="0">
                <a:solidFill>
                  <a:srgbClr val="08498A"/>
                </a:solidFill>
                <a:latin typeface="Arial"/>
                <a:cs typeface="Arial"/>
              </a:rPr>
              <a:t>jejich  </a:t>
            </a:r>
            <a:r>
              <a:rPr spc="-5" dirty="0">
                <a:solidFill>
                  <a:srgbClr val="08498A"/>
                </a:solidFill>
                <a:latin typeface="Arial"/>
                <a:cs typeface="Arial"/>
              </a:rPr>
              <a:t>dodavatelů</a:t>
            </a:r>
            <a:endParaRPr dirty="0">
              <a:solidFill>
                <a:prstClr val="black"/>
              </a:solidFill>
              <a:latin typeface="Arial"/>
              <a:cs typeface="Arial"/>
            </a:endParaRPr>
          </a:p>
          <a:p>
            <a:pPr marL="641985" marR="754380">
              <a:lnSpc>
                <a:spcPct val="149500"/>
              </a:lnSpc>
              <a:spcBef>
                <a:spcPts val="900"/>
              </a:spcBef>
            </a:pPr>
            <a:r>
              <a:rPr dirty="0">
                <a:solidFill>
                  <a:srgbClr val="08498A"/>
                </a:solidFill>
                <a:latin typeface="Arial"/>
                <a:cs typeface="Arial"/>
              </a:rPr>
              <a:t>V </a:t>
            </a:r>
            <a:r>
              <a:rPr spc="-5" dirty="0">
                <a:solidFill>
                  <a:srgbClr val="08498A"/>
                </a:solidFill>
                <a:latin typeface="Arial"/>
                <a:cs typeface="Arial"/>
              </a:rPr>
              <a:t>rámci </a:t>
            </a:r>
            <a:r>
              <a:rPr dirty="0">
                <a:solidFill>
                  <a:srgbClr val="08498A"/>
                </a:solidFill>
                <a:latin typeface="Arial"/>
                <a:cs typeface="Arial"/>
              </a:rPr>
              <a:t>žádosti o dotaci </a:t>
            </a:r>
            <a:r>
              <a:rPr spc="20" dirty="0">
                <a:solidFill>
                  <a:srgbClr val="08498A"/>
                </a:solidFill>
                <a:latin typeface="Arial"/>
                <a:cs typeface="Arial"/>
              </a:rPr>
              <a:t>by </a:t>
            </a:r>
            <a:r>
              <a:rPr spc="5" dirty="0">
                <a:solidFill>
                  <a:srgbClr val="08498A"/>
                </a:solidFill>
                <a:latin typeface="Arial"/>
                <a:cs typeface="Arial"/>
              </a:rPr>
              <a:t>měly </a:t>
            </a:r>
            <a:r>
              <a:rPr spc="15" dirty="0">
                <a:solidFill>
                  <a:srgbClr val="08498A"/>
                </a:solidFill>
                <a:latin typeface="Arial"/>
                <a:cs typeface="Arial"/>
              </a:rPr>
              <a:t>být </a:t>
            </a:r>
            <a:r>
              <a:rPr spc="10" dirty="0">
                <a:solidFill>
                  <a:srgbClr val="08498A"/>
                </a:solidFill>
                <a:latin typeface="Arial"/>
                <a:cs typeface="Arial"/>
              </a:rPr>
              <a:t>popsány </a:t>
            </a:r>
            <a:r>
              <a:rPr dirty="0">
                <a:solidFill>
                  <a:srgbClr val="08498A"/>
                </a:solidFill>
                <a:latin typeface="Arial"/>
                <a:cs typeface="Arial"/>
              </a:rPr>
              <a:t>i </a:t>
            </a:r>
            <a:r>
              <a:rPr spc="-5" dirty="0">
                <a:solidFill>
                  <a:srgbClr val="08498A"/>
                </a:solidFill>
                <a:latin typeface="Arial"/>
                <a:cs typeface="Arial"/>
              </a:rPr>
              <a:t>pozice </a:t>
            </a:r>
            <a:r>
              <a:rPr spc="-105" dirty="0">
                <a:solidFill>
                  <a:srgbClr val="08498A"/>
                </a:solidFill>
                <a:latin typeface="Arial"/>
                <a:cs typeface="Arial"/>
              </a:rPr>
              <a:t>RT, </a:t>
            </a:r>
            <a:r>
              <a:rPr spc="5" dirty="0">
                <a:solidFill>
                  <a:srgbClr val="08498A"/>
                </a:solidFill>
                <a:latin typeface="Arial"/>
                <a:cs typeface="Arial"/>
              </a:rPr>
              <a:t>jež</a:t>
            </a:r>
            <a:r>
              <a:rPr spc="-160" dirty="0">
                <a:solidFill>
                  <a:srgbClr val="08498A"/>
                </a:solidFill>
                <a:latin typeface="Arial"/>
                <a:cs typeface="Arial"/>
              </a:rPr>
              <a:t> </a:t>
            </a:r>
            <a:r>
              <a:rPr dirty="0">
                <a:solidFill>
                  <a:srgbClr val="08498A"/>
                </a:solidFill>
                <a:latin typeface="Arial"/>
                <a:cs typeface="Arial"/>
              </a:rPr>
              <a:t>jsou  </a:t>
            </a:r>
            <a:r>
              <a:rPr spc="5" dirty="0">
                <a:solidFill>
                  <a:srgbClr val="08498A"/>
                </a:solidFill>
                <a:latin typeface="Arial"/>
                <a:cs typeface="Arial"/>
              </a:rPr>
              <a:t>hrazené </a:t>
            </a:r>
            <a:r>
              <a:rPr dirty="0">
                <a:solidFill>
                  <a:srgbClr val="08498A"/>
                </a:solidFill>
                <a:latin typeface="Arial"/>
                <a:cs typeface="Arial"/>
              </a:rPr>
              <a:t>z </a:t>
            </a:r>
            <a:r>
              <a:rPr spc="-15" dirty="0">
                <a:solidFill>
                  <a:srgbClr val="08498A"/>
                </a:solidFill>
                <a:latin typeface="Arial"/>
                <a:cs typeface="Arial"/>
              </a:rPr>
              <a:t>NN </a:t>
            </a:r>
            <a:r>
              <a:rPr spc="25" dirty="0">
                <a:solidFill>
                  <a:srgbClr val="08498A"/>
                </a:solidFill>
                <a:latin typeface="Arial"/>
                <a:cs typeface="Arial"/>
              </a:rPr>
              <a:t>(nutné </a:t>
            </a:r>
            <a:r>
              <a:rPr spc="15" dirty="0">
                <a:solidFill>
                  <a:srgbClr val="08498A"/>
                </a:solidFill>
                <a:latin typeface="Arial"/>
                <a:cs typeface="Arial"/>
              </a:rPr>
              <a:t>pro </a:t>
            </a:r>
            <a:r>
              <a:rPr spc="-15" dirty="0">
                <a:solidFill>
                  <a:srgbClr val="08498A"/>
                </a:solidFill>
                <a:latin typeface="Arial"/>
                <a:cs typeface="Arial"/>
              </a:rPr>
              <a:t>věcné</a:t>
            </a:r>
            <a:r>
              <a:rPr spc="-280" dirty="0">
                <a:solidFill>
                  <a:srgbClr val="08498A"/>
                </a:solidFill>
                <a:latin typeface="Arial"/>
                <a:cs typeface="Arial"/>
              </a:rPr>
              <a:t> </a:t>
            </a:r>
            <a:r>
              <a:rPr dirty="0">
                <a:solidFill>
                  <a:srgbClr val="08498A"/>
                </a:solidFill>
                <a:latin typeface="Arial"/>
                <a:cs typeface="Arial"/>
              </a:rPr>
              <a:t>hodnocení)</a:t>
            </a:r>
            <a:endParaRPr dirty="0">
              <a:solidFill>
                <a:prstClr val="black"/>
              </a:solidFill>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51</a:t>
            </a:fld>
            <a:endParaRPr lang="cs-CZ" dirty="0"/>
          </a:p>
        </p:txBody>
      </p:sp>
    </p:spTree>
    <p:extLst>
      <p:ext uri="{BB962C8B-B14F-4D97-AF65-F5344CB8AC3E}">
        <p14:creationId xmlns:p14="http://schemas.microsoft.com/office/powerpoint/2010/main" val="3597960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265048" rIns="0" bIns="0" rtlCol="0">
            <a:spAutoFit/>
          </a:bodyPr>
          <a:lstStyle/>
          <a:p>
            <a:pPr marL="1022985">
              <a:lnSpc>
                <a:spcPct val="100000"/>
              </a:lnSpc>
            </a:pPr>
            <a:r>
              <a:rPr spc="-45" dirty="0"/>
              <a:t>DAŇ </a:t>
            </a:r>
            <a:r>
              <a:rPr dirty="0"/>
              <a:t>Z </a:t>
            </a:r>
            <a:r>
              <a:rPr spc="-30" dirty="0"/>
              <a:t>PŘIDANÉ</a:t>
            </a:r>
            <a:r>
              <a:rPr spc="265" dirty="0"/>
              <a:t> </a:t>
            </a:r>
            <a:r>
              <a:rPr spc="-5" dirty="0"/>
              <a:t>HODNOTY</a:t>
            </a:r>
          </a:p>
        </p:txBody>
      </p:sp>
      <p:sp>
        <p:nvSpPr>
          <p:cNvPr id="7" name="object 7"/>
          <p:cNvSpPr txBox="1"/>
          <p:nvPr/>
        </p:nvSpPr>
        <p:spPr>
          <a:xfrm>
            <a:off x="528002" y="1757629"/>
            <a:ext cx="7468870" cy="755015"/>
          </a:xfrm>
          <a:prstGeom prst="rect">
            <a:avLst/>
          </a:prstGeom>
        </p:spPr>
        <p:txBody>
          <a:bodyPr vert="horz" wrap="square" lIns="0" tIns="0" rIns="0" bIns="0" rtlCol="0">
            <a:spAutoFit/>
          </a:bodyPr>
          <a:lstStyle/>
          <a:p>
            <a:pPr marL="441325" marR="5080" indent="-428625">
              <a:lnSpc>
                <a:spcPct val="122100"/>
              </a:lnSpc>
              <a:buClr>
                <a:srgbClr val="5FBAF5"/>
              </a:buClr>
              <a:buFont typeface="Wingdings"/>
              <a:buChar char=""/>
              <a:tabLst>
                <a:tab pos="441325" algn="l"/>
                <a:tab pos="441959" algn="l"/>
              </a:tabLst>
            </a:pPr>
            <a:r>
              <a:rPr sz="2000" spc="5" dirty="0">
                <a:solidFill>
                  <a:srgbClr val="08498A"/>
                </a:solidFill>
                <a:latin typeface="Arial"/>
                <a:cs typeface="Arial"/>
              </a:rPr>
              <a:t>Plátce </a:t>
            </a:r>
            <a:r>
              <a:rPr sz="2000" dirty="0">
                <a:solidFill>
                  <a:srgbClr val="08498A"/>
                </a:solidFill>
                <a:latin typeface="Arial"/>
                <a:cs typeface="Arial"/>
              </a:rPr>
              <a:t>DPH </a:t>
            </a:r>
            <a:r>
              <a:rPr sz="2000" spc="15" dirty="0">
                <a:solidFill>
                  <a:srgbClr val="08498A"/>
                </a:solidFill>
                <a:latin typeface="Arial"/>
                <a:cs typeface="Arial"/>
              </a:rPr>
              <a:t>– způsobilým </a:t>
            </a:r>
            <a:r>
              <a:rPr sz="2000" spc="10" dirty="0">
                <a:solidFill>
                  <a:srgbClr val="08498A"/>
                </a:solidFill>
                <a:latin typeface="Arial"/>
                <a:cs typeface="Arial"/>
              </a:rPr>
              <a:t>výdajem je </a:t>
            </a:r>
            <a:r>
              <a:rPr sz="2000" spc="25" dirty="0">
                <a:solidFill>
                  <a:srgbClr val="08498A"/>
                </a:solidFill>
                <a:latin typeface="Arial"/>
                <a:cs typeface="Arial"/>
              </a:rPr>
              <a:t>ta část </a:t>
            </a:r>
            <a:r>
              <a:rPr sz="2000" spc="-10" dirty="0">
                <a:solidFill>
                  <a:srgbClr val="08498A"/>
                </a:solidFill>
                <a:latin typeface="Arial"/>
                <a:cs typeface="Arial"/>
              </a:rPr>
              <a:t>DPH, </a:t>
            </a:r>
            <a:r>
              <a:rPr sz="2000" spc="15" dirty="0">
                <a:solidFill>
                  <a:srgbClr val="08498A"/>
                </a:solidFill>
                <a:latin typeface="Arial"/>
                <a:cs typeface="Arial"/>
              </a:rPr>
              <a:t>u </a:t>
            </a:r>
            <a:r>
              <a:rPr sz="2000" spc="20" dirty="0">
                <a:solidFill>
                  <a:srgbClr val="08498A"/>
                </a:solidFill>
                <a:latin typeface="Arial"/>
                <a:cs typeface="Arial"/>
              </a:rPr>
              <a:t>které </a:t>
            </a:r>
            <a:r>
              <a:rPr sz="2000" spc="10" dirty="0">
                <a:solidFill>
                  <a:srgbClr val="08498A"/>
                </a:solidFill>
                <a:latin typeface="Arial"/>
                <a:cs typeface="Arial"/>
              </a:rPr>
              <a:t>dle  zákona</a:t>
            </a:r>
            <a:r>
              <a:rPr sz="2000" spc="-120" dirty="0">
                <a:solidFill>
                  <a:srgbClr val="08498A"/>
                </a:solidFill>
                <a:latin typeface="Arial"/>
                <a:cs typeface="Arial"/>
              </a:rPr>
              <a:t> </a:t>
            </a:r>
            <a:r>
              <a:rPr sz="2000" spc="15" dirty="0">
                <a:solidFill>
                  <a:srgbClr val="08498A"/>
                </a:solidFill>
                <a:latin typeface="Arial"/>
                <a:cs typeface="Arial"/>
              </a:rPr>
              <a:t>o</a:t>
            </a:r>
            <a:r>
              <a:rPr sz="2000" spc="-40" dirty="0">
                <a:solidFill>
                  <a:srgbClr val="08498A"/>
                </a:solidFill>
                <a:latin typeface="Arial"/>
                <a:cs typeface="Arial"/>
              </a:rPr>
              <a:t> </a:t>
            </a:r>
            <a:r>
              <a:rPr sz="2000" dirty="0">
                <a:solidFill>
                  <a:srgbClr val="08498A"/>
                </a:solidFill>
                <a:latin typeface="Arial"/>
                <a:cs typeface="Arial"/>
              </a:rPr>
              <a:t>DPH</a:t>
            </a:r>
            <a:r>
              <a:rPr sz="2000" spc="-5" dirty="0">
                <a:solidFill>
                  <a:srgbClr val="08498A"/>
                </a:solidFill>
                <a:latin typeface="Arial"/>
                <a:cs typeface="Arial"/>
              </a:rPr>
              <a:t> </a:t>
            </a:r>
            <a:r>
              <a:rPr sz="2000" spc="5" dirty="0">
                <a:solidFill>
                  <a:srgbClr val="08498A"/>
                </a:solidFill>
                <a:latin typeface="Arial"/>
                <a:cs typeface="Arial"/>
              </a:rPr>
              <a:t>nemá</a:t>
            </a:r>
            <a:r>
              <a:rPr sz="2000" spc="-40" dirty="0">
                <a:solidFill>
                  <a:srgbClr val="08498A"/>
                </a:solidFill>
                <a:latin typeface="Arial"/>
                <a:cs typeface="Arial"/>
              </a:rPr>
              <a:t> </a:t>
            </a:r>
            <a:r>
              <a:rPr sz="2000" spc="20" dirty="0">
                <a:solidFill>
                  <a:srgbClr val="08498A"/>
                </a:solidFill>
                <a:latin typeface="Arial"/>
                <a:cs typeface="Arial"/>
              </a:rPr>
              <a:t>plátce</a:t>
            </a:r>
            <a:r>
              <a:rPr sz="2000" spc="-114" dirty="0">
                <a:solidFill>
                  <a:srgbClr val="08498A"/>
                </a:solidFill>
                <a:latin typeface="Arial"/>
                <a:cs typeface="Arial"/>
              </a:rPr>
              <a:t> </a:t>
            </a:r>
            <a:r>
              <a:rPr sz="2000" spc="10" dirty="0">
                <a:solidFill>
                  <a:srgbClr val="08498A"/>
                </a:solidFill>
                <a:latin typeface="Arial"/>
                <a:cs typeface="Arial"/>
              </a:rPr>
              <a:t>nárok</a:t>
            </a:r>
            <a:r>
              <a:rPr sz="2000" spc="-80" dirty="0">
                <a:solidFill>
                  <a:srgbClr val="08498A"/>
                </a:solidFill>
                <a:latin typeface="Arial"/>
                <a:cs typeface="Arial"/>
              </a:rPr>
              <a:t> </a:t>
            </a:r>
            <a:r>
              <a:rPr sz="2000" spc="15" dirty="0">
                <a:solidFill>
                  <a:srgbClr val="08498A"/>
                </a:solidFill>
                <a:latin typeface="Arial"/>
                <a:cs typeface="Arial"/>
              </a:rPr>
              <a:t>na</a:t>
            </a:r>
            <a:r>
              <a:rPr sz="2000" spc="-40" dirty="0">
                <a:solidFill>
                  <a:srgbClr val="08498A"/>
                </a:solidFill>
                <a:latin typeface="Arial"/>
                <a:cs typeface="Arial"/>
              </a:rPr>
              <a:t> </a:t>
            </a:r>
            <a:r>
              <a:rPr sz="2000" spc="15" dirty="0">
                <a:solidFill>
                  <a:srgbClr val="08498A"/>
                </a:solidFill>
                <a:latin typeface="Arial"/>
                <a:cs typeface="Arial"/>
              </a:rPr>
              <a:t>odpočet</a:t>
            </a:r>
            <a:r>
              <a:rPr sz="2000" spc="-155" dirty="0">
                <a:solidFill>
                  <a:srgbClr val="08498A"/>
                </a:solidFill>
                <a:latin typeface="Arial"/>
                <a:cs typeface="Arial"/>
              </a:rPr>
              <a:t> </a:t>
            </a:r>
            <a:r>
              <a:rPr sz="2000" spc="10" dirty="0">
                <a:solidFill>
                  <a:srgbClr val="08498A"/>
                </a:solidFill>
                <a:latin typeface="Arial"/>
                <a:cs typeface="Arial"/>
              </a:rPr>
              <a:t>daně</a:t>
            </a:r>
            <a:r>
              <a:rPr sz="2000" spc="-40" dirty="0">
                <a:solidFill>
                  <a:srgbClr val="08498A"/>
                </a:solidFill>
                <a:latin typeface="Arial"/>
                <a:cs typeface="Arial"/>
              </a:rPr>
              <a:t> </a:t>
            </a:r>
            <a:r>
              <a:rPr sz="2000" spc="15" dirty="0">
                <a:solidFill>
                  <a:srgbClr val="08498A"/>
                </a:solidFill>
                <a:latin typeface="Arial"/>
                <a:cs typeface="Arial"/>
              </a:rPr>
              <a:t>na</a:t>
            </a:r>
            <a:r>
              <a:rPr sz="2000" spc="-40" dirty="0">
                <a:solidFill>
                  <a:srgbClr val="08498A"/>
                </a:solidFill>
                <a:latin typeface="Arial"/>
                <a:cs typeface="Arial"/>
              </a:rPr>
              <a:t> </a:t>
            </a:r>
            <a:r>
              <a:rPr sz="2000" spc="10" dirty="0">
                <a:solidFill>
                  <a:srgbClr val="08498A"/>
                </a:solidFill>
                <a:latin typeface="Arial"/>
                <a:cs typeface="Arial"/>
              </a:rPr>
              <a:t>vstupu.</a:t>
            </a:r>
            <a:endParaRPr sz="2000" dirty="0">
              <a:latin typeface="Arial"/>
              <a:cs typeface="Arial"/>
            </a:endParaRPr>
          </a:p>
        </p:txBody>
      </p:sp>
      <p:sp>
        <p:nvSpPr>
          <p:cNvPr id="8" name="object 8"/>
          <p:cNvSpPr txBox="1"/>
          <p:nvPr/>
        </p:nvSpPr>
        <p:spPr>
          <a:xfrm>
            <a:off x="528002" y="3236595"/>
            <a:ext cx="5585460" cy="316230"/>
          </a:xfrm>
          <a:prstGeom prst="rect">
            <a:avLst/>
          </a:prstGeom>
        </p:spPr>
        <p:txBody>
          <a:bodyPr vert="horz" wrap="square" lIns="0" tIns="0" rIns="0" bIns="0" rtlCol="0">
            <a:spAutoFit/>
          </a:bodyPr>
          <a:lstStyle/>
          <a:p>
            <a:pPr marL="441325" indent="-428625">
              <a:lnSpc>
                <a:spcPct val="100000"/>
              </a:lnSpc>
              <a:buClr>
                <a:srgbClr val="5FBAF5"/>
              </a:buClr>
              <a:buFont typeface="Wingdings"/>
              <a:buChar char=""/>
              <a:tabLst>
                <a:tab pos="441325" algn="l"/>
                <a:tab pos="441959" algn="l"/>
              </a:tabLst>
            </a:pPr>
            <a:r>
              <a:rPr sz="2000" spc="10" dirty="0">
                <a:solidFill>
                  <a:srgbClr val="08498A"/>
                </a:solidFill>
                <a:latin typeface="Arial"/>
                <a:cs typeface="Arial"/>
              </a:rPr>
              <a:t>Neplátce </a:t>
            </a:r>
            <a:r>
              <a:rPr sz="2000" dirty="0">
                <a:solidFill>
                  <a:srgbClr val="08498A"/>
                </a:solidFill>
                <a:latin typeface="Arial"/>
                <a:cs typeface="Arial"/>
              </a:rPr>
              <a:t>DPH </a:t>
            </a:r>
            <a:r>
              <a:rPr sz="2000" spc="15" dirty="0">
                <a:solidFill>
                  <a:srgbClr val="08498A"/>
                </a:solidFill>
                <a:latin typeface="Arial"/>
                <a:cs typeface="Arial"/>
              </a:rPr>
              <a:t>– </a:t>
            </a:r>
            <a:r>
              <a:rPr sz="2000" dirty="0">
                <a:solidFill>
                  <a:srgbClr val="08498A"/>
                </a:solidFill>
                <a:latin typeface="Arial"/>
                <a:cs typeface="Arial"/>
              </a:rPr>
              <a:t>DPH </a:t>
            </a:r>
            <a:r>
              <a:rPr sz="2000" spc="10" dirty="0">
                <a:solidFill>
                  <a:srgbClr val="08498A"/>
                </a:solidFill>
                <a:latin typeface="Arial"/>
                <a:cs typeface="Arial"/>
              </a:rPr>
              <a:t>je </a:t>
            </a:r>
            <a:r>
              <a:rPr sz="2000" spc="15" dirty="0">
                <a:solidFill>
                  <a:srgbClr val="08498A"/>
                </a:solidFill>
                <a:latin typeface="Arial"/>
                <a:cs typeface="Arial"/>
              </a:rPr>
              <a:t>způsobilým</a:t>
            </a:r>
            <a:r>
              <a:rPr sz="2000" spc="-445" dirty="0">
                <a:solidFill>
                  <a:srgbClr val="08498A"/>
                </a:solidFill>
                <a:latin typeface="Arial"/>
                <a:cs typeface="Arial"/>
              </a:rPr>
              <a:t> </a:t>
            </a:r>
            <a:r>
              <a:rPr sz="2000" spc="5" dirty="0">
                <a:solidFill>
                  <a:srgbClr val="08498A"/>
                </a:solidFill>
                <a:latin typeface="Arial"/>
                <a:cs typeface="Arial"/>
              </a:rPr>
              <a:t>výdajem.</a:t>
            </a:r>
            <a:endParaRPr sz="2000">
              <a:latin typeface="Arial"/>
              <a:cs typeface="Arial"/>
            </a:endParaRPr>
          </a:p>
        </p:txBody>
      </p:sp>
      <p:sp>
        <p:nvSpPr>
          <p:cNvPr id="9" name="object 9"/>
          <p:cNvSpPr txBox="1"/>
          <p:nvPr/>
        </p:nvSpPr>
        <p:spPr>
          <a:xfrm>
            <a:off x="528002" y="4276470"/>
            <a:ext cx="7353300" cy="687705"/>
          </a:xfrm>
          <a:prstGeom prst="rect">
            <a:avLst/>
          </a:prstGeom>
        </p:spPr>
        <p:txBody>
          <a:bodyPr vert="horz" wrap="square" lIns="0" tIns="0" rIns="0" bIns="0" rtlCol="0">
            <a:spAutoFit/>
          </a:bodyPr>
          <a:lstStyle/>
          <a:p>
            <a:pPr marL="441325" indent="-428625">
              <a:lnSpc>
                <a:spcPct val="100000"/>
              </a:lnSpc>
              <a:buClr>
                <a:srgbClr val="5FBAF5"/>
              </a:buClr>
              <a:buFont typeface="Wingdings"/>
              <a:buChar char=""/>
              <a:tabLst>
                <a:tab pos="441325" algn="l"/>
                <a:tab pos="441959" algn="l"/>
              </a:tabLst>
            </a:pPr>
            <a:r>
              <a:rPr sz="2000" spc="-15" dirty="0">
                <a:solidFill>
                  <a:srgbClr val="08498A"/>
                </a:solidFill>
                <a:latin typeface="Arial"/>
                <a:cs typeface="Arial"/>
              </a:rPr>
              <a:t>Pro</a:t>
            </a:r>
            <a:r>
              <a:rPr sz="2000" spc="30" dirty="0">
                <a:solidFill>
                  <a:srgbClr val="08498A"/>
                </a:solidFill>
                <a:latin typeface="Arial"/>
                <a:cs typeface="Arial"/>
              </a:rPr>
              <a:t> </a:t>
            </a:r>
            <a:r>
              <a:rPr sz="2000" spc="10" dirty="0">
                <a:solidFill>
                  <a:srgbClr val="08498A"/>
                </a:solidFill>
                <a:latin typeface="Arial"/>
                <a:cs typeface="Arial"/>
              </a:rPr>
              <a:t>oba</a:t>
            </a:r>
            <a:r>
              <a:rPr sz="2000" spc="-40" dirty="0">
                <a:solidFill>
                  <a:srgbClr val="08498A"/>
                </a:solidFill>
                <a:latin typeface="Arial"/>
                <a:cs typeface="Arial"/>
              </a:rPr>
              <a:t> </a:t>
            </a:r>
            <a:r>
              <a:rPr sz="2000" spc="-5" dirty="0">
                <a:solidFill>
                  <a:srgbClr val="08498A"/>
                </a:solidFill>
                <a:latin typeface="Arial"/>
                <a:cs typeface="Arial"/>
              </a:rPr>
              <a:t>případy</a:t>
            </a:r>
            <a:r>
              <a:rPr sz="2000" spc="-10" dirty="0">
                <a:solidFill>
                  <a:srgbClr val="08498A"/>
                </a:solidFill>
                <a:latin typeface="Arial"/>
                <a:cs typeface="Arial"/>
              </a:rPr>
              <a:t> </a:t>
            </a:r>
            <a:r>
              <a:rPr sz="2000" spc="10" dirty="0">
                <a:solidFill>
                  <a:srgbClr val="08498A"/>
                </a:solidFill>
                <a:latin typeface="Arial"/>
                <a:cs typeface="Arial"/>
              </a:rPr>
              <a:t>musí</a:t>
            </a:r>
            <a:r>
              <a:rPr sz="2000" spc="-80" dirty="0">
                <a:solidFill>
                  <a:srgbClr val="08498A"/>
                </a:solidFill>
                <a:latin typeface="Arial"/>
                <a:cs typeface="Arial"/>
              </a:rPr>
              <a:t> </a:t>
            </a:r>
            <a:r>
              <a:rPr sz="2000" spc="15" dirty="0">
                <a:solidFill>
                  <a:srgbClr val="08498A"/>
                </a:solidFill>
                <a:latin typeface="Arial"/>
                <a:cs typeface="Arial"/>
              </a:rPr>
              <a:t>platit,</a:t>
            </a:r>
            <a:r>
              <a:rPr sz="2000" spc="-155" dirty="0">
                <a:solidFill>
                  <a:srgbClr val="08498A"/>
                </a:solidFill>
                <a:latin typeface="Arial"/>
                <a:cs typeface="Arial"/>
              </a:rPr>
              <a:t> </a:t>
            </a:r>
            <a:r>
              <a:rPr sz="2000" spc="-10" dirty="0">
                <a:solidFill>
                  <a:srgbClr val="08498A"/>
                </a:solidFill>
                <a:latin typeface="Arial"/>
                <a:cs typeface="Arial"/>
              </a:rPr>
              <a:t>že</a:t>
            </a:r>
            <a:r>
              <a:rPr sz="2000" spc="-40" dirty="0">
                <a:solidFill>
                  <a:srgbClr val="08498A"/>
                </a:solidFill>
                <a:latin typeface="Arial"/>
                <a:cs typeface="Arial"/>
              </a:rPr>
              <a:t> </a:t>
            </a:r>
            <a:r>
              <a:rPr sz="2000" dirty="0">
                <a:solidFill>
                  <a:srgbClr val="08498A"/>
                </a:solidFill>
                <a:latin typeface="Arial"/>
                <a:cs typeface="Arial"/>
              </a:rPr>
              <a:t>DPH</a:t>
            </a:r>
            <a:r>
              <a:rPr sz="2000" spc="-5" dirty="0">
                <a:solidFill>
                  <a:srgbClr val="08498A"/>
                </a:solidFill>
                <a:latin typeface="Arial"/>
                <a:cs typeface="Arial"/>
              </a:rPr>
              <a:t> </a:t>
            </a:r>
            <a:r>
              <a:rPr sz="2000" spc="15" dirty="0">
                <a:solidFill>
                  <a:srgbClr val="08498A"/>
                </a:solidFill>
                <a:latin typeface="Arial"/>
                <a:cs typeface="Arial"/>
              </a:rPr>
              <a:t>splňuje</a:t>
            </a:r>
            <a:r>
              <a:rPr sz="2000" spc="-120" dirty="0">
                <a:solidFill>
                  <a:srgbClr val="08498A"/>
                </a:solidFill>
                <a:latin typeface="Arial"/>
                <a:cs typeface="Arial"/>
              </a:rPr>
              <a:t> </a:t>
            </a:r>
            <a:r>
              <a:rPr sz="2000" spc="10" dirty="0">
                <a:solidFill>
                  <a:srgbClr val="08498A"/>
                </a:solidFill>
                <a:latin typeface="Arial"/>
                <a:cs typeface="Arial"/>
              </a:rPr>
              <a:t>základní</a:t>
            </a:r>
            <a:r>
              <a:rPr sz="2000" spc="-80" dirty="0">
                <a:solidFill>
                  <a:srgbClr val="08498A"/>
                </a:solidFill>
                <a:latin typeface="Arial"/>
                <a:cs typeface="Arial"/>
              </a:rPr>
              <a:t> </a:t>
            </a:r>
            <a:r>
              <a:rPr sz="2000" spc="15" dirty="0">
                <a:solidFill>
                  <a:srgbClr val="08498A"/>
                </a:solidFill>
                <a:latin typeface="Arial"/>
                <a:cs typeface="Arial"/>
              </a:rPr>
              <a:t>principy</a:t>
            </a:r>
            <a:endParaRPr sz="2000" dirty="0">
              <a:latin typeface="Arial"/>
              <a:cs typeface="Arial"/>
            </a:endParaRPr>
          </a:p>
          <a:p>
            <a:pPr marL="441325">
              <a:lnSpc>
                <a:spcPct val="100000"/>
              </a:lnSpc>
              <a:spcBef>
                <a:spcPts val="530"/>
              </a:spcBef>
            </a:pPr>
            <a:r>
              <a:rPr sz="2000" spc="15" dirty="0">
                <a:solidFill>
                  <a:srgbClr val="08498A"/>
                </a:solidFill>
                <a:latin typeface="Arial"/>
                <a:cs typeface="Arial"/>
              </a:rPr>
              <a:t>způsobilosti</a:t>
            </a:r>
            <a:r>
              <a:rPr sz="2000" spc="-254" dirty="0">
                <a:solidFill>
                  <a:srgbClr val="08498A"/>
                </a:solidFill>
                <a:latin typeface="Arial"/>
                <a:cs typeface="Arial"/>
              </a:rPr>
              <a:t> </a:t>
            </a:r>
            <a:r>
              <a:rPr sz="2000" spc="5" dirty="0">
                <a:solidFill>
                  <a:srgbClr val="08498A"/>
                </a:solidFill>
                <a:latin typeface="Arial"/>
                <a:cs typeface="Arial"/>
              </a:rPr>
              <a:t>výdajů.</a:t>
            </a:r>
            <a:endParaRPr sz="2000" dirty="0">
              <a:latin typeface="Arial"/>
              <a:cs typeface="Arial"/>
            </a:endParaRPr>
          </a:p>
        </p:txBody>
      </p:sp>
      <p:sp>
        <p:nvSpPr>
          <p:cNvPr id="11" name="Zástupný symbol pro číslo snímku 10"/>
          <p:cNvSpPr>
            <a:spLocks noGrp="1"/>
          </p:cNvSpPr>
          <p:nvPr>
            <p:ph type="sldNum" sz="quarter" idx="12"/>
          </p:nvPr>
        </p:nvSpPr>
        <p:spPr/>
        <p:txBody>
          <a:bodyPr/>
          <a:lstStyle/>
          <a:p>
            <a:fld id="{479BF083-4774-43B1-9AB0-5CC1AC5DD8EE}" type="slidenum">
              <a:rPr lang="cs-CZ" smtClean="0"/>
              <a:pPr/>
              <a:t>52</a:t>
            </a:fld>
            <a:endParaRPr lang="cs-CZ" dirty="0"/>
          </a:p>
        </p:txBody>
      </p:sp>
    </p:spTree>
    <p:extLst>
      <p:ext uri="{BB962C8B-B14F-4D97-AF65-F5344CB8AC3E}">
        <p14:creationId xmlns:p14="http://schemas.microsoft.com/office/powerpoint/2010/main" val="39356769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228853" rIns="0" bIns="0" rtlCol="0">
            <a:spAutoFit/>
          </a:bodyPr>
          <a:lstStyle/>
          <a:p>
            <a:pPr marL="298450">
              <a:lnSpc>
                <a:spcPct val="100000"/>
              </a:lnSpc>
            </a:pPr>
            <a:r>
              <a:rPr dirty="0"/>
              <a:t>UPOZORNĚNÍ NA </a:t>
            </a:r>
            <a:r>
              <a:rPr spc="-15" dirty="0"/>
              <a:t>MOŽNÉ </a:t>
            </a:r>
            <a:r>
              <a:rPr spc="-10" dirty="0"/>
              <a:t>CHYBY</a:t>
            </a:r>
            <a:r>
              <a:rPr spc="10" dirty="0"/>
              <a:t> </a:t>
            </a:r>
            <a:r>
              <a:rPr dirty="0"/>
              <a:t>1</a:t>
            </a:r>
          </a:p>
        </p:txBody>
      </p:sp>
      <p:sp>
        <p:nvSpPr>
          <p:cNvPr id="7" name="object 7"/>
          <p:cNvSpPr txBox="1"/>
          <p:nvPr/>
        </p:nvSpPr>
        <p:spPr>
          <a:xfrm>
            <a:off x="815657" y="1798065"/>
            <a:ext cx="7306309" cy="3663315"/>
          </a:xfrm>
          <a:prstGeom prst="rect">
            <a:avLst/>
          </a:prstGeom>
        </p:spPr>
        <p:txBody>
          <a:bodyPr vert="horz" wrap="square" lIns="0" tIns="0" rIns="0" bIns="0" rtlCol="0">
            <a:spAutoFit/>
          </a:bodyPr>
          <a:lstStyle/>
          <a:p>
            <a:pPr marL="441959" indent="-429259">
              <a:lnSpc>
                <a:spcPct val="100000"/>
              </a:lnSpc>
              <a:buClr>
                <a:srgbClr val="5FBAF5"/>
              </a:buClr>
              <a:buFont typeface="Wingdings"/>
              <a:buChar char=""/>
              <a:tabLst>
                <a:tab pos="441325" algn="l"/>
                <a:tab pos="441959" algn="l"/>
              </a:tabLst>
            </a:pPr>
            <a:r>
              <a:rPr sz="2000" spc="5" dirty="0">
                <a:solidFill>
                  <a:srgbClr val="08498A"/>
                </a:solidFill>
                <a:latin typeface="Arial"/>
                <a:cs typeface="Arial"/>
              </a:rPr>
              <a:t>Nedodržení</a:t>
            </a:r>
            <a:r>
              <a:rPr sz="2000" spc="-80" dirty="0">
                <a:solidFill>
                  <a:srgbClr val="08498A"/>
                </a:solidFill>
                <a:latin typeface="Arial"/>
                <a:cs typeface="Arial"/>
              </a:rPr>
              <a:t> </a:t>
            </a:r>
            <a:r>
              <a:rPr sz="2000" spc="-25" dirty="0">
                <a:solidFill>
                  <a:srgbClr val="08498A"/>
                </a:solidFill>
                <a:latin typeface="Arial"/>
                <a:cs typeface="Arial"/>
              </a:rPr>
              <a:t>max.</a:t>
            </a:r>
            <a:r>
              <a:rPr sz="2000" spc="70" dirty="0">
                <a:solidFill>
                  <a:srgbClr val="08498A"/>
                </a:solidFill>
                <a:latin typeface="Arial"/>
                <a:cs typeface="Arial"/>
              </a:rPr>
              <a:t> </a:t>
            </a:r>
            <a:r>
              <a:rPr sz="2000" spc="20" dirty="0">
                <a:solidFill>
                  <a:srgbClr val="08498A"/>
                </a:solidFill>
                <a:latin typeface="Arial"/>
                <a:cs typeface="Arial"/>
              </a:rPr>
              <a:t>obvyklých</a:t>
            </a:r>
            <a:r>
              <a:rPr sz="2000" spc="-190" dirty="0">
                <a:solidFill>
                  <a:srgbClr val="08498A"/>
                </a:solidFill>
                <a:latin typeface="Arial"/>
                <a:cs typeface="Arial"/>
              </a:rPr>
              <a:t> </a:t>
            </a:r>
            <a:r>
              <a:rPr sz="2000" spc="20" dirty="0">
                <a:solidFill>
                  <a:srgbClr val="08498A"/>
                </a:solidFill>
                <a:latin typeface="Arial"/>
                <a:cs typeface="Arial"/>
              </a:rPr>
              <a:t>cen,</a:t>
            </a:r>
            <a:r>
              <a:rPr sz="2000" spc="-155" dirty="0">
                <a:solidFill>
                  <a:srgbClr val="08498A"/>
                </a:solidFill>
                <a:latin typeface="Arial"/>
                <a:cs typeface="Arial"/>
              </a:rPr>
              <a:t> </a:t>
            </a:r>
            <a:r>
              <a:rPr sz="2000" spc="10" dirty="0">
                <a:solidFill>
                  <a:srgbClr val="08498A"/>
                </a:solidFill>
                <a:latin typeface="Arial"/>
                <a:cs typeface="Arial"/>
              </a:rPr>
              <a:t>mezd/platů</a:t>
            </a:r>
            <a:r>
              <a:rPr sz="2000" spc="-114" dirty="0">
                <a:solidFill>
                  <a:srgbClr val="08498A"/>
                </a:solidFill>
                <a:latin typeface="Arial"/>
                <a:cs typeface="Arial"/>
              </a:rPr>
              <a:t> </a:t>
            </a:r>
            <a:r>
              <a:rPr sz="2000" spc="10" dirty="0">
                <a:solidFill>
                  <a:srgbClr val="08498A"/>
                </a:solidFill>
                <a:latin typeface="Arial"/>
                <a:cs typeface="Arial"/>
              </a:rPr>
              <a:t>v</a:t>
            </a:r>
            <a:r>
              <a:rPr sz="2000" spc="-10" dirty="0">
                <a:solidFill>
                  <a:srgbClr val="08498A"/>
                </a:solidFill>
                <a:latin typeface="Arial"/>
                <a:cs typeface="Arial"/>
              </a:rPr>
              <a:t> </a:t>
            </a:r>
            <a:r>
              <a:rPr sz="2000" spc="15" dirty="0">
                <a:solidFill>
                  <a:srgbClr val="08498A"/>
                </a:solidFill>
                <a:latin typeface="Arial"/>
                <a:cs typeface="Arial"/>
              </a:rPr>
              <a:t>rozpočtu.</a:t>
            </a:r>
            <a:endParaRPr sz="2000" dirty="0">
              <a:latin typeface="Arial"/>
              <a:cs typeface="Arial"/>
            </a:endParaRPr>
          </a:p>
          <a:p>
            <a:pPr marL="441959" marR="71120" indent="-429259">
              <a:lnSpc>
                <a:spcPct val="118900"/>
              </a:lnSpc>
              <a:spcBef>
                <a:spcPts val="1275"/>
              </a:spcBef>
              <a:buClr>
                <a:srgbClr val="5FBAF5"/>
              </a:buClr>
              <a:buFont typeface="Wingdings"/>
              <a:buChar char=""/>
              <a:tabLst>
                <a:tab pos="441325" algn="l"/>
                <a:tab pos="441959" algn="l"/>
              </a:tabLst>
            </a:pPr>
            <a:r>
              <a:rPr sz="2000" spc="10" dirty="0">
                <a:solidFill>
                  <a:srgbClr val="08498A"/>
                </a:solidFill>
                <a:latin typeface="Arial"/>
                <a:cs typeface="Arial"/>
              </a:rPr>
              <a:t>Nadhodnocení</a:t>
            </a:r>
            <a:r>
              <a:rPr sz="2000" spc="-145" dirty="0">
                <a:solidFill>
                  <a:srgbClr val="08498A"/>
                </a:solidFill>
                <a:latin typeface="Arial"/>
                <a:cs typeface="Arial"/>
              </a:rPr>
              <a:t> </a:t>
            </a:r>
            <a:r>
              <a:rPr sz="2000" spc="5" dirty="0">
                <a:solidFill>
                  <a:srgbClr val="08498A"/>
                </a:solidFill>
                <a:latin typeface="Arial"/>
                <a:cs typeface="Arial"/>
              </a:rPr>
              <a:t>položek</a:t>
            </a:r>
            <a:r>
              <a:rPr sz="2000" spc="-70" dirty="0">
                <a:solidFill>
                  <a:srgbClr val="08498A"/>
                </a:solidFill>
                <a:latin typeface="Arial"/>
                <a:cs typeface="Arial"/>
              </a:rPr>
              <a:t> </a:t>
            </a:r>
            <a:r>
              <a:rPr sz="2000" spc="10" dirty="0">
                <a:solidFill>
                  <a:srgbClr val="08498A"/>
                </a:solidFill>
                <a:latin typeface="Arial"/>
                <a:cs typeface="Arial"/>
              </a:rPr>
              <a:t>v</a:t>
            </a:r>
            <a:r>
              <a:rPr sz="2000" spc="5" dirty="0">
                <a:solidFill>
                  <a:srgbClr val="08498A"/>
                </a:solidFill>
                <a:latin typeface="Arial"/>
                <a:cs typeface="Arial"/>
              </a:rPr>
              <a:t> </a:t>
            </a:r>
            <a:r>
              <a:rPr sz="2000" spc="15" dirty="0">
                <a:solidFill>
                  <a:srgbClr val="08498A"/>
                </a:solidFill>
                <a:latin typeface="Arial"/>
                <a:cs typeface="Arial"/>
              </a:rPr>
              <a:t>rozpočtu</a:t>
            </a:r>
            <a:r>
              <a:rPr sz="2000" spc="-200" dirty="0">
                <a:solidFill>
                  <a:srgbClr val="08498A"/>
                </a:solidFill>
                <a:latin typeface="Arial"/>
                <a:cs typeface="Arial"/>
              </a:rPr>
              <a:t> </a:t>
            </a:r>
            <a:r>
              <a:rPr sz="2000" spc="15" dirty="0">
                <a:solidFill>
                  <a:srgbClr val="08498A"/>
                </a:solidFill>
                <a:latin typeface="Arial"/>
                <a:cs typeface="Arial"/>
              </a:rPr>
              <a:t>–</a:t>
            </a:r>
            <a:r>
              <a:rPr sz="2000" spc="-35" dirty="0">
                <a:solidFill>
                  <a:srgbClr val="08498A"/>
                </a:solidFill>
                <a:latin typeface="Arial"/>
                <a:cs typeface="Arial"/>
              </a:rPr>
              <a:t> </a:t>
            </a:r>
            <a:r>
              <a:rPr sz="2000" spc="10" dirty="0">
                <a:solidFill>
                  <a:srgbClr val="08498A"/>
                </a:solidFill>
                <a:latin typeface="Arial"/>
                <a:cs typeface="Arial"/>
              </a:rPr>
              <a:t>např.</a:t>
            </a:r>
            <a:r>
              <a:rPr sz="2000" spc="-70" dirty="0">
                <a:solidFill>
                  <a:srgbClr val="08498A"/>
                </a:solidFill>
                <a:latin typeface="Arial"/>
                <a:cs typeface="Arial"/>
              </a:rPr>
              <a:t> </a:t>
            </a:r>
            <a:r>
              <a:rPr sz="2000" spc="5" dirty="0">
                <a:solidFill>
                  <a:srgbClr val="08498A"/>
                </a:solidFill>
                <a:latin typeface="Arial"/>
                <a:cs typeface="Arial"/>
              </a:rPr>
              <a:t>nájmů,</a:t>
            </a:r>
            <a:r>
              <a:rPr sz="2000" dirty="0">
                <a:solidFill>
                  <a:srgbClr val="08498A"/>
                </a:solidFill>
                <a:latin typeface="Arial"/>
                <a:cs typeface="Arial"/>
              </a:rPr>
              <a:t> </a:t>
            </a:r>
            <a:r>
              <a:rPr sz="2000" spc="25" dirty="0">
                <a:solidFill>
                  <a:srgbClr val="08498A"/>
                </a:solidFill>
                <a:latin typeface="Arial"/>
                <a:cs typeface="Arial"/>
              </a:rPr>
              <a:t>cen</a:t>
            </a:r>
            <a:r>
              <a:rPr sz="2000" spc="-110" dirty="0">
                <a:solidFill>
                  <a:srgbClr val="08498A"/>
                </a:solidFill>
                <a:latin typeface="Arial"/>
                <a:cs typeface="Arial"/>
              </a:rPr>
              <a:t> </a:t>
            </a:r>
            <a:r>
              <a:rPr sz="2000" spc="10" dirty="0">
                <a:solidFill>
                  <a:srgbClr val="08498A"/>
                </a:solidFill>
                <a:latin typeface="Arial"/>
                <a:cs typeface="Arial"/>
              </a:rPr>
              <a:t>kurzů,  </a:t>
            </a:r>
            <a:r>
              <a:rPr sz="2000" spc="5" dirty="0">
                <a:solidFill>
                  <a:srgbClr val="08498A"/>
                </a:solidFill>
                <a:latin typeface="Arial"/>
                <a:cs typeface="Arial"/>
              </a:rPr>
              <a:t>osobních </a:t>
            </a:r>
            <a:r>
              <a:rPr sz="2000" spc="15" dirty="0">
                <a:solidFill>
                  <a:srgbClr val="08498A"/>
                </a:solidFill>
                <a:latin typeface="Arial"/>
                <a:cs typeface="Arial"/>
              </a:rPr>
              <a:t>nákladů</a:t>
            </a:r>
            <a:r>
              <a:rPr sz="2000" spc="-260" dirty="0">
                <a:solidFill>
                  <a:srgbClr val="08498A"/>
                </a:solidFill>
                <a:latin typeface="Arial"/>
                <a:cs typeface="Arial"/>
              </a:rPr>
              <a:t> </a:t>
            </a:r>
            <a:r>
              <a:rPr sz="2000" spc="15" dirty="0">
                <a:solidFill>
                  <a:srgbClr val="08498A"/>
                </a:solidFill>
                <a:latin typeface="Arial"/>
                <a:cs typeface="Arial"/>
              </a:rPr>
              <a:t>atd.</a:t>
            </a:r>
            <a:endParaRPr sz="2000" dirty="0">
              <a:latin typeface="Arial"/>
              <a:cs typeface="Arial"/>
            </a:endParaRPr>
          </a:p>
          <a:p>
            <a:pPr marL="441959" indent="-429259">
              <a:lnSpc>
                <a:spcPct val="100000"/>
              </a:lnSpc>
              <a:spcBef>
                <a:spcPts val="1730"/>
              </a:spcBef>
              <a:buClr>
                <a:srgbClr val="5FBAF5"/>
              </a:buClr>
              <a:buFont typeface="Wingdings"/>
              <a:buChar char=""/>
              <a:tabLst>
                <a:tab pos="441325" algn="l"/>
                <a:tab pos="441959" algn="l"/>
              </a:tabLst>
            </a:pPr>
            <a:r>
              <a:rPr sz="2000" spc="10" dirty="0">
                <a:solidFill>
                  <a:srgbClr val="08498A"/>
                </a:solidFill>
                <a:latin typeface="Arial"/>
                <a:cs typeface="Arial"/>
              </a:rPr>
              <a:t>Zařazení </a:t>
            </a:r>
            <a:r>
              <a:rPr sz="2000" dirty="0">
                <a:solidFill>
                  <a:srgbClr val="08498A"/>
                </a:solidFill>
                <a:latin typeface="Arial"/>
                <a:cs typeface="Arial"/>
              </a:rPr>
              <a:t>nepřímých </a:t>
            </a:r>
            <a:r>
              <a:rPr sz="2000" spc="15" dirty="0">
                <a:solidFill>
                  <a:srgbClr val="08498A"/>
                </a:solidFill>
                <a:latin typeface="Arial"/>
                <a:cs typeface="Arial"/>
              </a:rPr>
              <a:t>nákladů do</a:t>
            </a:r>
            <a:r>
              <a:rPr sz="2000" spc="-350" dirty="0">
                <a:solidFill>
                  <a:srgbClr val="08498A"/>
                </a:solidFill>
                <a:latin typeface="Arial"/>
                <a:cs typeface="Arial"/>
              </a:rPr>
              <a:t> </a:t>
            </a:r>
            <a:r>
              <a:rPr sz="2000" dirty="0">
                <a:solidFill>
                  <a:srgbClr val="08498A"/>
                </a:solidFill>
                <a:latin typeface="Arial"/>
                <a:cs typeface="Arial"/>
              </a:rPr>
              <a:t>přímých.</a:t>
            </a:r>
            <a:endParaRPr sz="2000" dirty="0">
              <a:latin typeface="Arial"/>
              <a:cs typeface="Arial"/>
            </a:endParaRPr>
          </a:p>
          <a:p>
            <a:pPr marL="441959" indent="-429259">
              <a:lnSpc>
                <a:spcPct val="100000"/>
              </a:lnSpc>
              <a:spcBef>
                <a:spcPts val="1725"/>
              </a:spcBef>
              <a:buClr>
                <a:srgbClr val="5FBAF5"/>
              </a:buClr>
              <a:buFont typeface="Wingdings"/>
              <a:buChar char=""/>
              <a:tabLst>
                <a:tab pos="441325" algn="l"/>
                <a:tab pos="441959" algn="l"/>
              </a:tabLst>
            </a:pPr>
            <a:r>
              <a:rPr sz="2000" spc="10" dirty="0">
                <a:solidFill>
                  <a:srgbClr val="08498A"/>
                </a:solidFill>
                <a:latin typeface="Arial"/>
                <a:cs typeface="Arial"/>
              </a:rPr>
              <a:t>Nepřiměřenost</a:t>
            </a:r>
            <a:r>
              <a:rPr sz="2000" spc="-160" dirty="0">
                <a:solidFill>
                  <a:srgbClr val="08498A"/>
                </a:solidFill>
                <a:latin typeface="Arial"/>
                <a:cs typeface="Arial"/>
              </a:rPr>
              <a:t> </a:t>
            </a:r>
            <a:r>
              <a:rPr sz="2000" spc="10" dirty="0">
                <a:solidFill>
                  <a:srgbClr val="08498A"/>
                </a:solidFill>
                <a:latin typeface="Arial"/>
                <a:cs typeface="Arial"/>
              </a:rPr>
              <a:t>výdaje,</a:t>
            </a:r>
            <a:r>
              <a:rPr sz="2000" spc="-90" dirty="0">
                <a:solidFill>
                  <a:srgbClr val="08498A"/>
                </a:solidFill>
                <a:latin typeface="Arial"/>
                <a:cs typeface="Arial"/>
              </a:rPr>
              <a:t> </a:t>
            </a:r>
            <a:r>
              <a:rPr sz="2000" spc="25" dirty="0">
                <a:solidFill>
                  <a:srgbClr val="08498A"/>
                </a:solidFill>
                <a:latin typeface="Arial"/>
                <a:cs typeface="Arial"/>
              </a:rPr>
              <a:t>což</a:t>
            </a:r>
            <a:r>
              <a:rPr sz="2000" spc="-80" dirty="0">
                <a:solidFill>
                  <a:srgbClr val="08498A"/>
                </a:solidFill>
                <a:latin typeface="Arial"/>
                <a:cs typeface="Arial"/>
              </a:rPr>
              <a:t> </a:t>
            </a:r>
            <a:r>
              <a:rPr sz="2000" spc="5" dirty="0">
                <a:solidFill>
                  <a:srgbClr val="08498A"/>
                </a:solidFill>
                <a:latin typeface="Arial"/>
                <a:cs typeface="Arial"/>
              </a:rPr>
              <a:t>znamená</a:t>
            </a:r>
            <a:r>
              <a:rPr sz="2000" spc="-50" dirty="0">
                <a:solidFill>
                  <a:srgbClr val="08498A"/>
                </a:solidFill>
                <a:latin typeface="Arial"/>
                <a:cs typeface="Arial"/>
              </a:rPr>
              <a:t> </a:t>
            </a:r>
            <a:r>
              <a:rPr sz="2000" spc="10" dirty="0">
                <a:solidFill>
                  <a:srgbClr val="08498A"/>
                </a:solidFill>
                <a:latin typeface="Arial"/>
                <a:cs typeface="Arial"/>
              </a:rPr>
              <a:t>nedodržení</a:t>
            </a:r>
            <a:r>
              <a:rPr sz="2000" spc="-160" dirty="0">
                <a:solidFill>
                  <a:srgbClr val="08498A"/>
                </a:solidFill>
                <a:latin typeface="Arial"/>
                <a:cs typeface="Arial"/>
              </a:rPr>
              <a:t> </a:t>
            </a:r>
            <a:r>
              <a:rPr sz="2000" dirty="0">
                <a:solidFill>
                  <a:srgbClr val="08498A"/>
                </a:solidFill>
                <a:latin typeface="Arial"/>
                <a:cs typeface="Arial"/>
              </a:rPr>
              <a:t>optimálního</a:t>
            </a:r>
            <a:endParaRPr sz="2000" dirty="0">
              <a:latin typeface="Arial"/>
              <a:cs typeface="Arial"/>
            </a:endParaRPr>
          </a:p>
          <a:p>
            <a:pPr marL="441959">
              <a:lnSpc>
                <a:spcPct val="100000"/>
              </a:lnSpc>
              <a:spcBef>
                <a:spcPts val="455"/>
              </a:spcBef>
              <a:tabLst>
                <a:tab pos="4989830" algn="l"/>
              </a:tabLst>
            </a:pPr>
            <a:r>
              <a:rPr sz="2000" spc="5" dirty="0">
                <a:solidFill>
                  <a:srgbClr val="08498A"/>
                </a:solidFill>
                <a:latin typeface="Arial"/>
                <a:cs typeface="Arial"/>
              </a:rPr>
              <a:t>vztahu </a:t>
            </a:r>
            <a:r>
              <a:rPr sz="2000" spc="-10" dirty="0">
                <a:solidFill>
                  <a:srgbClr val="08498A"/>
                </a:solidFill>
                <a:latin typeface="Arial"/>
                <a:cs typeface="Arial"/>
              </a:rPr>
              <a:t>mezi </a:t>
            </a:r>
            <a:r>
              <a:rPr sz="2000" spc="10" dirty="0">
                <a:solidFill>
                  <a:srgbClr val="08498A"/>
                </a:solidFill>
                <a:latin typeface="Arial"/>
                <a:cs typeface="Arial"/>
              </a:rPr>
              <a:t>hospodárností,</a:t>
            </a:r>
            <a:r>
              <a:rPr sz="2000" spc="-180" dirty="0">
                <a:solidFill>
                  <a:srgbClr val="08498A"/>
                </a:solidFill>
                <a:latin typeface="Arial"/>
                <a:cs typeface="Arial"/>
              </a:rPr>
              <a:t> </a:t>
            </a:r>
            <a:r>
              <a:rPr sz="2000" spc="20" dirty="0">
                <a:solidFill>
                  <a:srgbClr val="08498A"/>
                </a:solidFill>
                <a:latin typeface="Arial"/>
                <a:cs typeface="Arial"/>
              </a:rPr>
              <a:t>účelností</a:t>
            </a:r>
            <a:r>
              <a:rPr sz="2000" spc="-215" dirty="0">
                <a:solidFill>
                  <a:srgbClr val="08498A"/>
                </a:solidFill>
                <a:latin typeface="Arial"/>
                <a:cs typeface="Arial"/>
              </a:rPr>
              <a:t> </a:t>
            </a:r>
            <a:r>
              <a:rPr sz="2000" spc="15" dirty="0">
                <a:solidFill>
                  <a:srgbClr val="08498A"/>
                </a:solidFill>
                <a:latin typeface="Arial"/>
                <a:cs typeface="Arial"/>
              </a:rPr>
              <a:t>a	</a:t>
            </a:r>
            <a:r>
              <a:rPr sz="2000" spc="5" dirty="0">
                <a:solidFill>
                  <a:srgbClr val="08498A"/>
                </a:solidFill>
                <a:latin typeface="Arial"/>
                <a:cs typeface="Arial"/>
              </a:rPr>
              <a:t>efektivností.</a:t>
            </a:r>
            <a:endParaRPr sz="2000" dirty="0">
              <a:latin typeface="Arial"/>
              <a:cs typeface="Arial"/>
            </a:endParaRPr>
          </a:p>
          <a:p>
            <a:pPr marL="441959" indent="-429259">
              <a:lnSpc>
                <a:spcPct val="100000"/>
              </a:lnSpc>
              <a:spcBef>
                <a:spcPts val="1725"/>
              </a:spcBef>
              <a:buClr>
                <a:srgbClr val="5FBAF5"/>
              </a:buClr>
              <a:buFont typeface="Wingdings"/>
              <a:buChar char=""/>
              <a:tabLst>
                <a:tab pos="441325" algn="l"/>
                <a:tab pos="441959" algn="l"/>
              </a:tabLst>
            </a:pPr>
            <a:r>
              <a:rPr sz="2000" spc="10" dirty="0">
                <a:solidFill>
                  <a:srgbClr val="08498A"/>
                </a:solidFill>
                <a:latin typeface="Arial"/>
                <a:cs typeface="Arial"/>
              </a:rPr>
              <a:t>Nejasná </a:t>
            </a:r>
            <a:r>
              <a:rPr sz="2000" spc="5" dirty="0">
                <a:solidFill>
                  <a:srgbClr val="08498A"/>
                </a:solidFill>
                <a:latin typeface="Arial"/>
                <a:cs typeface="Arial"/>
              </a:rPr>
              <a:t>provázanost </a:t>
            </a:r>
            <a:r>
              <a:rPr sz="2000" spc="10" dirty="0">
                <a:solidFill>
                  <a:srgbClr val="08498A"/>
                </a:solidFill>
                <a:latin typeface="Arial"/>
                <a:cs typeface="Arial"/>
              </a:rPr>
              <a:t>aktivit</a:t>
            </a:r>
            <a:r>
              <a:rPr sz="2000" spc="-395" dirty="0">
                <a:solidFill>
                  <a:srgbClr val="08498A"/>
                </a:solidFill>
                <a:latin typeface="Arial"/>
                <a:cs typeface="Arial"/>
              </a:rPr>
              <a:t> </a:t>
            </a:r>
            <a:r>
              <a:rPr sz="2000" spc="15" dirty="0">
                <a:solidFill>
                  <a:srgbClr val="08498A"/>
                </a:solidFill>
                <a:latin typeface="Arial"/>
                <a:cs typeface="Arial"/>
              </a:rPr>
              <a:t>na rozpočet.</a:t>
            </a:r>
            <a:endParaRPr sz="2000" dirty="0">
              <a:latin typeface="Arial"/>
              <a:cs typeface="Arial"/>
            </a:endParaRPr>
          </a:p>
          <a:p>
            <a:pPr marL="441959" indent="-429259">
              <a:lnSpc>
                <a:spcPct val="100000"/>
              </a:lnSpc>
              <a:spcBef>
                <a:spcPts val="1730"/>
              </a:spcBef>
              <a:buClr>
                <a:srgbClr val="5FBAF5"/>
              </a:buClr>
              <a:buFont typeface="Wingdings"/>
              <a:buChar char=""/>
              <a:tabLst>
                <a:tab pos="441325" algn="l"/>
                <a:tab pos="441959" algn="l"/>
              </a:tabLst>
            </a:pPr>
            <a:r>
              <a:rPr sz="2000" spc="10" dirty="0">
                <a:latin typeface="Arial"/>
                <a:cs typeface="Arial"/>
              </a:rPr>
              <a:t>Zařazení </a:t>
            </a:r>
            <a:r>
              <a:rPr sz="2000" spc="15" dirty="0">
                <a:latin typeface="Arial"/>
                <a:cs typeface="Arial"/>
              </a:rPr>
              <a:t>stravného</a:t>
            </a:r>
            <a:r>
              <a:rPr sz="2000" spc="-395" dirty="0">
                <a:latin typeface="Arial"/>
                <a:cs typeface="Arial"/>
              </a:rPr>
              <a:t> </a:t>
            </a:r>
            <a:r>
              <a:rPr sz="2000" spc="15" dirty="0">
                <a:latin typeface="Arial"/>
                <a:cs typeface="Arial"/>
              </a:rPr>
              <a:t>do </a:t>
            </a:r>
            <a:r>
              <a:rPr sz="2000" dirty="0">
                <a:latin typeface="Arial"/>
                <a:cs typeface="Arial"/>
              </a:rPr>
              <a:t>přímých </a:t>
            </a:r>
            <a:r>
              <a:rPr sz="2000" spc="15" dirty="0">
                <a:latin typeface="Arial"/>
                <a:cs typeface="Arial"/>
              </a:rPr>
              <a:t>nákladů.</a:t>
            </a:r>
            <a:endParaRPr sz="2000" dirty="0">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287917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265048" rIns="0" bIns="0" rtlCol="0">
            <a:spAutoFit/>
          </a:bodyPr>
          <a:lstStyle/>
          <a:p>
            <a:pPr marL="298450">
              <a:lnSpc>
                <a:spcPct val="100000"/>
              </a:lnSpc>
            </a:pPr>
            <a:r>
              <a:rPr dirty="0"/>
              <a:t>UPOZORNĚNÍ NA </a:t>
            </a:r>
            <a:r>
              <a:rPr spc="-15" dirty="0"/>
              <a:t>MOŽNÉ </a:t>
            </a:r>
            <a:r>
              <a:rPr spc="-10" dirty="0"/>
              <a:t>CHYBY</a:t>
            </a:r>
            <a:r>
              <a:rPr spc="30" dirty="0"/>
              <a:t> </a:t>
            </a:r>
            <a:r>
              <a:rPr dirty="0"/>
              <a:t>2</a:t>
            </a:r>
          </a:p>
        </p:txBody>
      </p:sp>
      <p:sp>
        <p:nvSpPr>
          <p:cNvPr id="7" name="object 7"/>
          <p:cNvSpPr txBox="1"/>
          <p:nvPr/>
        </p:nvSpPr>
        <p:spPr>
          <a:xfrm>
            <a:off x="887730" y="1870075"/>
            <a:ext cx="8063865" cy="2476575"/>
          </a:xfrm>
          <a:prstGeom prst="rect">
            <a:avLst/>
          </a:prstGeom>
        </p:spPr>
        <p:txBody>
          <a:bodyPr vert="horz" wrap="square" lIns="0" tIns="0" rIns="0" bIns="0" rtlCol="0">
            <a:spAutoFit/>
          </a:bodyPr>
          <a:lstStyle/>
          <a:p>
            <a:pPr marL="441959" indent="-429259">
              <a:lnSpc>
                <a:spcPct val="100000"/>
              </a:lnSpc>
              <a:spcBef>
                <a:spcPts val="1730"/>
              </a:spcBef>
              <a:buClr>
                <a:srgbClr val="5FBAF5"/>
              </a:buClr>
              <a:buFont typeface="Wingdings"/>
              <a:buChar char=""/>
              <a:tabLst>
                <a:tab pos="441325" algn="l"/>
                <a:tab pos="441959" algn="l"/>
              </a:tabLst>
            </a:pPr>
            <a:r>
              <a:rPr lang="cs-CZ" sz="2000" spc="10" dirty="0" smtClean="0">
                <a:solidFill>
                  <a:srgbClr val="08498A"/>
                </a:solidFill>
                <a:latin typeface="Arial"/>
                <a:cs typeface="Arial"/>
              </a:rPr>
              <a:t>Zařazení</a:t>
            </a:r>
            <a:r>
              <a:rPr lang="cs-CZ" sz="2000" spc="-145" dirty="0" smtClean="0">
                <a:solidFill>
                  <a:srgbClr val="08498A"/>
                </a:solidFill>
                <a:latin typeface="Arial"/>
                <a:cs typeface="Arial"/>
              </a:rPr>
              <a:t> </a:t>
            </a:r>
            <a:r>
              <a:rPr lang="cs-CZ" sz="2000" spc="20" dirty="0" smtClean="0">
                <a:solidFill>
                  <a:srgbClr val="08498A"/>
                </a:solidFill>
                <a:latin typeface="Arial"/>
                <a:cs typeface="Arial"/>
              </a:rPr>
              <a:t>veškerých</a:t>
            </a:r>
            <a:r>
              <a:rPr lang="cs-CZ" sz="2000" spc="-185" dirty="0" smtClean="0">
                <a:solidFill>
                  <a:srgbClr val="08498A"/>
                </a:solidFill>
                <a:latin typeface="Arial"/>
                <a:cs typeface="Arial"/>
              </a:rPr>
              <a:t> </a:t>
            </a:r>
            <a:r>
              <a:rPr lang="cs-CZ" sz="2000" spc="-5" dirty="0" smtClean="0">
                <a:solidFill>
                  <a:srgbClr val="08498A"/>
                </a:solidFill>
                <a:latin typeface="Arial"/>
                <a:cs typeface="Arial"/>
              </a:rPr>
              <a:t>energií,</a:t>
            </a:r>
            <a:r>
              <a:rPr lang="cs-CZ" sz="2000" spc="5" dirty="0" smtClean="0">
                <a:solidFill>
                  <a:srgbClr val="08498A"/>
                </a:solidFill>
                <a:latin typeface="Arial"/>
                <a:cs typeface="Arial"/>
              </a:rPr>
              <a:t> </a:t>
            </a:r>
            <a:r>
              <a:rPr lang="cs-CZ" sz="2000" spc="10" dirty="0" smtClean="0">
                <a:solidFill>
                  <a:srgbClr val="08498A"/>
                </a:solidFill>
                <a:latin typeface="Arial"/>
                <a:cs typeface="Arial"/>
              </a:rPr>
              <a:t>vodného</a:t>
            </a:r>
            <a:r>
              <a:rPr lang="cs-CZ" sz="2000" spc="-35" dirty="0" smtClean="0">
                <a:solidFill>
                  <a:srgbClr val="08498A"/>
                </a:solidFill>
                <a:latin typeface="Arial"/>
                <a:cs typeface="Arial"/>
              </a:rPr>
              <a:t> </a:t>
            </a:r>
            <a:r>
              <a:rPr lang="cs-CZ" sz="2000" spc="15" dirty="0" smtClean="0">
                <a:solidFill>
                  <a:srgbClr val="08498A"/>
                </a:solidFill>
                <a:latin typeface="Arial"/>
                <a:cs typeface="Arial"/>
              </a:rPr>
              <a:t>a</a:t>
            </a:r>
            <a:r>
              <a:rPr lang="cs-CZ" sz="2000" spc="-30" dirty="0" smtClean="0">
                <a:solidFill>
                  <a:srgbClr val="08498A"/>
                </a:solidFill>
                <a:latin typeface="Arial"/>
                <a:cs typeface="Arial"/>
              </a:rPr>
              <a:t> </a:t>
            </a:r>
            <a:r>
              <a:rPr lang="cs-CZ" sz="2000" spc="25" dirty="0" smtClean="0">
                <a:solidFill>
                  <a:srgbClr val="08498A"/>
                </a:solidFill>
                <a:latin typeface="Arial"/>
                <a:cs typeface="Arial"/>
              </a:rPr>
              <a:t>stočného</a:t>
            </a:r>
            <a:r>
              <a:rPr lang="cs-CZ" sz="2000" spc="-190" dirty="0" smtClean="0">
                <a:solidFill>
                  <a:srgbClr val="08498A"/>
                </a:solidFill>
                <a:latin typeface="Arial"/>
                <a:cs typeface="Arial"/>
              </a:rPr>
              <a:t> </a:t>
            </a:r>
            <a:r>
              <a:rPr lang="cs-CZ" sz="2000" spc="15" dirty="0" smtClean="0">
                <a:solidFill>
                  <a:srgbClr val="08498A"/>
                </a:solidFill>
                <a:latin typeface="Arial"/>
                <a:cs typeface="Arial"/>
              </a:rPr>
              <a:t>do</a:t>
            </a:r>
            <a:r>
              <a:rPr lang="cs-CZ" sz="2000" spc="-110" dirty="0" smtClean="0">
                <a:solidFill>
                  <a:srgbClr val="08498A"/>
                </a:solidFill>
                <a:latin typeface="Arial"/>
                <a:cs typeface="Arial"/>
              </a:rPr>
              <a:t> </a:t>
            </a:r>
            <a:r>
              <a:rPr lang="cs-CZ" sz="2000" dirty="0" smtClean="0">
                <a:solidFill>
                  <a:srgbClr val="08498A"/>
                </a:solidFill>
                <a:latin typeface="Arial"/>
                <a:cs typeface="Arial"/>
              </a:rPr>
              <a:t>přímých</a:t>
            </a:r>
            <a:endParaRPr lang="cs-CZ" sz="2000" dirty="0" smtClean="0">
              <a:latin typeface="Arial"/>
              <a:cs typeface="Arial"/>
            </a:endParaRPr>
          </a:p>
          <a:p>
            <a:pPr marL="441959">
              <a:lnSpc>
                <a:spcPct val="100000"/>
              </a:lnSpc>
              <a:spcBef>
                <a:spcPts val="455"/>
              </a:spcBef>
            </a:pPr>
            <a:r>
              <a:rPr lang="cs-CZ" sz="2000" spc="15" dirty="0" smtClean="0">
                <a:solidFill>
                  <a:srgbClr val="08498A"/>
                </a:solidFill>
                <a:latin typeface="Arial"/>
                <a:cs typeface="Arial"/>
              </a:rPr>
              <a:t>nákladů.</a:t>
            </a:r>
            <a:endParaRPr lang="cs-CZ" sz="2000" dirty="0" smtClean="0">
              <a:latin typeface="Arial"/>
              <a:cs typeface="Arial"/>
            </a:endParaRPr>
          </a:p>
          <a:p>
            <a:pPr marL="441959" marR="5080" indent="-429259">
              <a:lnSpc>
                <a:spcPct val="122000"/>
              </a:lnSpc>
              <a:spcBef>
                <a:spcPts val="1200"/>
              </a:spcBef>
              <a:buClr>
                <a:srgbClr val="5FBAF5"/>
              </a:buClr>
              <a:buFont typeface="Wingdings"/>
              <a:buChar char=""/>
              <a:tabLst>
                <a:tab pos="441325" algn="l"/>
                <a:tab pos="441959" algn="l"/>
              </a:tabLst>
            </a:pPr>
            <a:r>
              <a:rPr lang="cs-CZ" sz="2000" spc="10" dirty="0" smtClean="0">
                <a:solidFill>
                  <a:srgbClr val="08498A"/>
                </a:solidFill>
                <a:latin typeface="Arial"/>
                <a:cs typeface="Arial"/>
              </a:rPr>
              <a:t>Zařazení</a:t>
            </a:r>
            <a:r>
              <a:rPr lang="cs-CZ" sz="2000" spc="-135" dirty="0" smtClean="0">
                <a:solidFill>
                  <a:srgbClr val="08498A"/>
                </a:solidFill>
                <a:latin typeface="Arial"/>
                <a:cs typeface="Arial"/>
              </a:rPr>
              <a:t> </a:t>
            </a:r>
            <a:r>
              <a:rPr lang="cs-CZ" sz="2000" spc="15" dirty="0" smtClean="0">
                <a:solidFill>
                  <a:srgbClr val="08498A"/>
                </a:solidFill>
                <a:latin typeface="Arial"/>
                <a:cs typeface="Arial"/>
              </a:rPr>
              <a:t>členů</a:t>
            </a:r>
            <a:r>
              <a:rPr lang="cs-CZ" sz="2000" spc="-20" dirty="0" smtClean="0">
                <a:solidFill>
                  <a:srgbClr val="08498A"/>
                </a:solidFill>
                <a:latin typeface="Arial"/>
                <a:cs typeface="Arial"/>
              </a:rPr>
              <a:t> </a:t>
            </a:r>
            <a:r>
              <a:rPr lang="cs-CZ" sz="2000" dirty="0" smtClean="0">
                <a:solidFill>
                  <a:srgbClr val="08498A"/>
                </a:solidFill>
                <a:latin typeface="Arial"/>
                <a:cs typeface="Arial"/>
              </a:rPr>
              <a:t>realizačního</a:t>
            </a:r>
            <a:r>
              <a:rPr lang="cs-CZ" sz="2000" spc="-20" dirty="0" smtClean="0">
                <a:solidFill>
                  <a:srgbClr val="08498A"/>
                </a:solidFill>
                <a:latin typeface="Arial"/>
                <a:cs typeface="Arial"/>
              </a:rPr>
              <a:t> </a:t>
            </a:r>
            <a:r>
              <a:rPr lang="cs-CZ" sz="2000" spc="15" dirty="0" smtClean="0">
                <a:solidFill>
                  <a:srgbClr val="08498A"/>
                </a:solidFill>
                <a:latin typeface="Arial"/>
                <a:cs typeface="Arial"/>
              </a:rPr>
              <a:t>týmu,</a:t>
            </a:r>
            <a:r>
              <a:rPr lang="cs-CZ" sz="2000" spc="-135" dirty="0" smtClean="0">
                <a:solidFill>
                  <a:srgbClr val="08498A"/>
                </a:solidFill>
                <a:latin typeface="Arial"/>
                <a:cs typeface="Arial"/>
              </a:rPr>
              <a:t> </a:t>
            </a:r>
            <a:r>
              <a:rPr lang="cs-CZ" sz="2000" spc="20" dirty="0" smtClean="0">
                <a:solidFill>
                  <a:srgbClr val="08498A"/>
                </a:solidFill>
                <a:latin typeface="Arial"/>
                <a:cs typeface="Arial"/>
              </a:rPr>
              <a:t>kteří</a:t>
            </a:r>
            <a:r>
              <a:rPr lang="cs-CZ" sz="2000" spc="-130" dirty="0" smtClean="0">
                <a:solidFill>
                  <a:srgbClr val="08498A"/>
                </a:solidFill>
                <a:latin typeface="Arial"/>
                <a:cs typeface="Arial"/>
              </a:rPr>
              <a:t> </a:t>
            </a:r>
            <a:r>
              <a:rPr lang="cs-CZ" sz="2000" spc="15" dirty="0" smtClean="0">
                <a:solidFill>
                  <a:srgbClr val="08498A"/>
                </a:solidFill>
                <a:latin typeface="Arial"/>
                <a:cs typeface="Arial"/>
              </a:rPr>
              <a:t>patří</a:t>
            </a:r>
            <a:r>
              <a:rPr lang="cs-CZ" sz="2000" spc="-60" dirty="0" smtClean="0">
                <a:solidFill>
                  <a:srgbClr val="08498A"/>
                </a:solidFill>
                <a:latin typeface="Arial"/>
                <a:cs typeface="Arial"/>
              </a:rPr>
              <a:t> </a:t>
            </a:r>
            <a:r>
              <a:rPr lang="cs-CZ" sz="2000" spc="15" dirty="0" smtClean="0">
                <a:solidFill>
                  <a:srgbClr val="08498A"/>
                </a:solidFill>
                <a:latin typeface="Arial"/>
                <a:cs typeface="Arial"/>
              </a:rPr>
              <a:t>do</a:t>
            </a:r>
            <a:r>
              <a:rPr lang="cs-CZ" sz="2000" spc="-20" dirty="0" smtClean="0">
                <a:solidFill>
                  <a:srgbClr val="08498A"/>
                </a:solidFill>
                <a:latin typeface="Arial"/>
                <a:cs typeface="Arial"/>
              </a:rPr>
              <a:t> </a:t>
            </a:r>
            <a:r>
              <a:rPr lang="cs-CZ" sz="2000" dirty="0" smtClean="0">
                <a:solidFill>
                  <a:srgbClr val="08498A"/>
                </a:solidFill>
                <a:latin typeface="Arial"/>
                <a:cs typeface="Arial"/>
              </a:rPr>
              <a:t>nepřímých</a:t>
            </a:r>
            <a:r>
              <a:rPr lang="cs-CZ" sz="2000" spc="-100" dirty="0" smtClean="0">
                <a:solidFill>
                  <a:srgbClr val="08498A"/>
                </a:solidFill>
                <a:latin typeface="Arial"/>
                <a:cs typeface="Arial"/>
              </a:rPr>
              <a:t> </a:t>
            </a:r>
            <a:r>
              <a:rPr lang="cs-CZ" sz="2000" spc="15" dirty="0" smtClean="0">
                <a:solidFill>
                  <a:srgbClr val="08498A"/>
                </a:solidFill>
                <a:latin typeface="Arial"/>
                <a:cs typeface="Arial"/>
              </a:rPr>
              <a:t>nákladů,  do</a:t>
            </a:r>
            <a:r>
              <a:rPr lang="cs-CZ" sz="2000" spc="-110" dirty="0" smtClean="0">
                <a:solidFill>
                  <a:srgbClr val="08498A"/>
                </a:solidFill>
                <a:latin typeface="Arial"/>
                <a:cs typeface="Arial"/>
              </a:rPr>
              <a:t> </a:t>
            </a:r>
            <a:r>
              <a:rPr lang="cs-CZ" sz="2000" dirty="0" smtClean="0">
                <a:solidFill>
                  <a:srgbClr val="08498A"/>
                </a:solidFill>
                <a:latin typeface="Arial"/>
                <a:cs typeface="Arial"/>
              </a:rPr>
              <a:t>přímých.</a:t>
            </a:r>
            <a:endParaRPr lang="cs-CZ" sz="2000" dirty="0" smtClean="0">
              <a:latin typeface="Arial"/>
              <a:cs typeface="Arial"/>
            </a:endParaRPr>
          </a:p>
          <a:p>
            <a:pPr marL="441959" marR="233045" indent="-429259">
              <a:lnSpc>
                <a:spcPct val="122000"/>
              </a:lnSpc>
              <a:spcBef>
                <a:spcPts val="1130"/>
              </a:spcBef>
              <a:buClr>
                <a:srgbClr val="5FBAF5"/>
              </a:buClr>
              <a:buFont typeface="Wingdings"/>
              <a:buChar char=""/>
              <a:tabLst>
                <a:tab pos="441325" algn="l"/>
                <a:tab pos="441959" algn="l"/>
              </a:tabLst>
            </a:pPr>
            <a:r>
              <a:rPr lang="cs-CZ" sz="2000" spc="10" dirty="0" smtClean="0">
                <a:solidFill>
                  <a:srgbClr val="08498A"/>
                </a:solidFill>
                <a:latin typeface="Arial"/>
                <a:cs typeface="Arial"/>
              </a:rPr>
              <a:t>Překročení</a:t>
            </a:r>
            <a:r>
              <a:rPr lang="cs-CZ" sz="2000" spc="-145" dirty="0" smtClean="0">
                <a:solidFill>
                  <a:srgbClr val="08498A"/>
                </a:solidFill>
                <a:latin typeface="Arial"/>
                <a:cs typeface="Arial"/>
              </a:rPr>
              <a:t> </a:t>
            </a:r>
            <a:r>
              <a:rPr lang="cs-CZ" sz="2000" spc="5" dirty="0" smtClean="0">
                <a:solidFill>
                  <a:srgbClr val="08498A"/>
                </a:solidFill>
                <a:latin typeface="Arial"/>
                <a:cs typeface="Arial"/>
              </a:rPr>
              <a:t>úvazku</a:t>
            </a:r>
            <a:r>
              <a:rPr lang="cs-CZ" sz="2000" spc="-30" dirty="0" smtClean="0">
                <a:solidFill>
                  <a:srgbClr val="08498A"/>
                </a:solidFill>
                <a:latin typeface="Arial"/>
                <a:cs typeface="Arial"/>
              </a:rPr>
              <a:t> </a:t>
            </a:r>
            <a:r>
              <a:rPr lang="cs-CZ" sz="2000" spc="15" dirty="0" smtClean="0">
                <a:solidFill>
                  <a:srgbClr val="08498A"/>
                </a:solidFill>
                <a:latin typeface="Arial"/>
                <a:cs typeface="Arial"/>
              </a:rPr>
              <a:t>1,0</a:t>
            </a:r>
            <a:r>
              <a:rPr lang="cs-CZ" sz="2000" spc="-30" dirty="0" smtClean="0">
                <a:solidFill>
                  <a:srgbClr val="08498A"/>
                </a:solidFill>
                <a:latin typeface="Arial"/>
                <a:cs typeface="Arial"/>
              </a:rPr>
              <a:t> </a:t>
            </a:r>
            <a:r>
              <a:rPr lang="cs-CZ" sz="2000" spc="5" dirty="0" smtClean="0">
                <a:solidFill>
                  <a:srgbClr val="08498A"/>
                </a:solidFill>
                <a:latin typeface="Arial"/>
                <a:cs typeface="Arial"/>
              </a:rPr>
              <a:t>(</a:t>
            </a:r>
            <a:r>
              <a:rPr lang="cs-CZ" sz="2000" spc="-30" dirty="0" smtClean="0">
                <a:solidFill>
                  <a:srgbClr val="08498A"/>
                </a:solidFill>
                <a:latin typeface="Arial"/>
                <a:cs typeface="Arial"/>
              </a:rPr>
              <a:t> </a:t>
            </a:r>
            <a:r>
              <a:rPr lang="cs-CZ" sz="2000" spc="5" dirty="0" smtClean="0">
                <a:solidFill>
                  <a:srgbClr val="08498A"/>
                </a:solidFill>
                <a:latin typeface="Arial"/>
                <a:cs typeface="Arial"/>
              </a:rPr>
              <a:t>pozn. sečítají</a:t>
            </a:r>
            <a:r>
              <a:rPr lang="cs-CZ" sz="2000" spc="-145" dirty="0" smtClean="0">
                <a:solidFill>
                  <a:srgbClr val="08498A"/>
                </a:solidFill>
                <a:latin typeface="Arial"/>
                <a:cs typeface="Arial"/>
              </a:rPr>
              <a:t> </a:t>
            </a:r>
            <a:r>
              <a:rPr lang="cs-CZ" sz="2000" spc="30" dirty="0" smtClean="0">
                <a:solidFill>
                  <a:srgbClr val="08498A"/>
                </a:solidFill>
                <a:latin typeface="Arial"/>
                <a:cs typeface="Arial"/>
              </a:rPr>
              <a:t>se</a:t>
            </a:r>
            <a:r>
              <a:rPr lang="cs-CZ" sz="2000" spc="-30" dirty="0" smtClean="0">
                <a:solidFill>
                  <a:srgbClr val="08498A"/>
                </a:solidFill>
                <a:latin typeface="Arial"/>
                <a:cs typeface="Arial"/>
              </a:rPr>
              <a:t> </a:t>
            </a:r>
            <a:r>
              <a:rPr lang="cs-CZ" sz="2000" spc="5" dirty="0" smtClean="0">
                <a:solidFill>
                  <a:srgbClr val="08498A"/>
                </a:solidFill>
                <a:latin typeface="Arial"/>
                <a:cs typeface="Arial"/>
              </a:rPr>
              <a:t>úvazky</a:t>
            </a:r>
            <a:r>
              <a:rPr lang="cs-CZ" sz="2000" spc="-70" dirty="0" smtClean="0">
                <a:solidFill>
                  <a:srgbClr val="08498A"/>
                </a:solidFill>
                <a:latin typeface="Arial"/>
                <a:cs typeface="Arial"/>
              </a:rPr>
              <a:t> </a:t>
            </a:r>
            <a:r>
              <a:rPr lang="cs-CZ" sz="2000" spc="10" dirty="0" smtClean="0">
                <a:solidFill>
                  <a:srgbClr val="08498A"/>
                </a:solidFill>
                <a:latin typeface="Arial"/>
                <a:cs typeface="Arial"/>
              </a:rPr>
              <a:t>jak</a:t>
            </a:r>
            <a:r>
              <a:rPr lang="cs-CZ" sz="2000" spc="5" dirty="0" smtClean="0">
                <a:solidFill>
                  <a:srgbClr val="08498A"/>
                </a:solidFill>
                <a:latin typeface="Arial"/>
                <a:cs typeface="Arial"/>
              </a:rPr>
              <a:t> </a:t>
            </a:r>
            <a:r>
              <a:rPr lang="cs-CZ" sz="2000" spc="15" dirty="0" smtClean="0">
                <a:solidFill>
                  <a:srgbClr val="08498A"/>
                </a:solidFill>
                <a:latin typeface="Arial"/>
                <a:cs typeface="Arial"/>
              </a:rPr>
              <a:t>u</a:t>
            </a:r>
            <a:r>
              <a:rPr lang="cs-CZ" sz="2000" spc="-30" dirty="0" smtClean="0">
                <a:solidFill>
                  <a:srgbClr val="08498A"/>
                </a:solidFill>
                <a:latin typeface="Arial"/>
                <a:cs typeface="Arial"/>
              </a:rPr>
              <a:t> </a:t>
            </a:r>
            <a:r>
              <a:rPr lang="cs-CZ" sz="2000" spc="-5" dirty="0" smtClean="0">
                <a:solidFill>
                  <a:srgbClr val="08498A"/>
                </a:solidFill>
                <a:latin typeface="Arial"/>
                <a:cs typeface="Arial"/>
              </a:rPr>
              <a:t>příjemce,</a:t>
            </a:r>
            <a:r>
              <a:rPr lang="cs-CZ" sz="2000" spc="5" dirty="0" smtClean="0">
                <a:solidFill>
                  <a:srgbClr val="08498A"/>
                </a:solidFill>
                <a:latin typeface="Arial"/>
                <a:cs typeface="Arial"/>
              </a:rPr>
              <a:t> </a:t>
            </a:r>
            <a:r>
              <a:rPr lang="cs-CZ" sz="2000" spc="20" dirty="0" smtClean="0">
                <a:solidFill>
                  <a:srgbClr val="08498A"/>
                </a:solidFill>
                <a:latin typeface="Arial"/>
                <a:cs typeface="Arial"/>
              </a:rPr>
              <a:t>tak  </a:t>
            </a:r>
            <a:r>
              <a:rPr lang="cs-CZ" sz="2000" spc="15" dirty="0" smtClean="0">
                <a:solidFill>
                  <a:srgbClr val="08498A"/>
                </a:solidFill>
                <a:latin typeface="Arial"/>
                <a:cs typeface="Arial"/>
              </a:rPr>
              <a:t>partnera </a:t>
            </a:r>
            <a:r>
              <a:rPr lang="cs-CZ" sz="2000" spc="20" dirty="0" smtClean="0">
                <a:solidFill>
                  <a:srgbClr val="08498A"/>
                </a:solidFill>
                <a:latin typeface="Arial"/>
                <a:cs typeface="Arial"/>
              </a:rPr>
              <a:t>projektu</a:t>
            </a:r>
            <a:r>
              <a:rPr lang="cs-CZ" sz="2000" spc="-360" dirty="0" smtClean="0">
                <a:solidFill>
                  <a:srgbClr val="08498A"/>
                </a:solidFill>
                <a:latin typeface="Arial"/>
                <a:cs typeface="Arial"/>
              </a:rPr>
              <a:t> </a:t>
            </a:r>
            <a:r>
              <a:rPr lang="cs-CZ" sz="2000" spc="10" dirty="0" smtClean="0">
                <a:solidFill>
                  <a:srgbClr val="08498A"/>
                </a:solidFill>
                <a:latin typeface="Arial"/>
                <a:cs typeface="Arial"/>
              </a:rPr>
              <a:t>dohromady).</a:t>
            </a:r>
            <a:endParaRPr lang="cs-CZ" sz="2000" dirty="0">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283026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pc="5" dirty="0"/>
              <a:t>HODNOCENÍ </a:t>
            </a:r>
            <a:r>
              <a:rPr lang="cs-CZ" dirty="0"/>
              <a:t>A </a:t>
            </a:r>
            <a:r>
              <a:rPr lang="cs-CZ" spc="10" dirty="0"/>
              <a:t>VÝBĚR</a:t>
            </a:r>
            <a:r>
              <a:rPr lang="cs-CZ" spc="-225" dirty="0"/>
              <a:t> </a:t>
            </a:r>
            <a:r>
              <a:rPr lang="cs-CZ" dirty="0"/>
              <a:t>PROJEKTŮ</a:t>
            </a:r>
          </a:p>
        </p:txBody>
      </p:sp>
      <p:sp>
        <p:nvSpPr>
          <p:cNvPr id="3" name="Zástupný symbol pro obsah 2"/>
          <p:cNvSpPr>
            <a:spLocks noGrp="1"/>
          </p:cNvSpPr>
          <p:nvPr>
            <p:ph idx="1"/>
          </p:nvPr>
        </p:nvSpPr>
        <p:spPr/>
        <p:txBody>
          <a:bodyPr/>
          <a:lstStyle/>
          <a:p>
            <a:pPr marL="441959" indent="-429259">
              <a:lnSpc>
                <a:spcPct val="100000"/>
              </a:lnSpc>
              <a:spcAft>
                <a:spcPts val="0"/>
              </a:spcAft>
              <a:buClr>
                <a:srgbClr val="5FBAF5"/>
              </a:buClr>
              <a:buFont typeface="Wingdings"/>
              <a:buChar char=""/>
              <a:tabLst>
                <a:tab pos="441325" algn="l"/>
                <a:tab pos="441959" algn="l"/>
                <a:tab pos="4316095" algn="l"/>
              </a:tabLst>
            </a:pPr>
            <a:r>
              <a:rPr lang="cs-CZ" spc="10" dirty="0">
                <a:solidFill>
                  <a:srgbClr val="08498A"/>
                </a:solidFill>
                <a:cs typeface="Arial"/>
              </a:rPr>
              <a:t>Formální </a:t>
            </a:r>
            <a:r>
              <a:rPr lang="cs-CZ" spc="15" dirty="0">
                <a:solidFill>
                  <a:srgbClr val="08498A"/>
                </a:solidFill>
                <a:cs typeface="Arial"/>
              </a:rPr>
              <a:t>hodnocení</a:t>
            </a:r>
            <a:r>
              <a:rPr lang="cs-CZ" spc="-275" dirty="0">
                <a:solidFill>
                  <a:srgbClr val="08498A"/>
                </a:solidFill>
                <a:cs typeface="Arial"/>
              </a:rPr>
              <a:t> </a:t>
            </a:r>
            <a:r>
              <a:rPr lang="cs-CZ" spc="15" dirty="0">
                <a:solidFill>
                  <a:srgbClr val="08498A"/>
                </a:solidFill>
                <a:cs typeface="Arial"/>
              </a:rPr>
              <a:t>a</a:t>
            </a:r>
            <a:r>
              <a:rPr lang="cs-CZ" spc="-15" dirty="0">
                <a:solidFill>
                  <a:srgbClr val="08498A"/>
                </a:solidFill>
                <a:cs typeface="Arial"/>
              </a:rPr>
              <a:t> </a:t>
            </a:r>
            <a:r>
              <a:rPr lang="cs-CZ" spc="15" dirty="0" smtClean="0">
                <a:solidFill>
                  <a:srgbClr val="08498A"/>
                </a:solidFill>
                <a:cs typeface="Arial"/>
              </a:rPr>
              <a:t>hodnocení přijatelnosti</a:t>
            </a:r>
            <a:endParaRPr lang="cs-CZ" dirty="0">
              <a:cs typeface="Arial"/>
            </a:endParaRPr>
          </a:p>
          <a:p>
            <a:pPr>
              <a:lnSpc>
                <a:spcPct val="100000"/>
              </a:lnSpc>
              <a:spcBef>
                <a:spcPts val="45"/>
              </a:spcBef>
              <a:spcAft>
                <a:spcPts val="0"/>
              </a:spcAft>
              <a:buClr>
                <a:srgbClr val="5FBAF5"/>
              </a:buClr>
              <a:buFont typeface="Wingdings"/>
              <a:buChar char=""/>
            </a:pPr>
            <a:endParaRPr lang="cs-CZ" sz="2800" dirty="0">
              <a:latin typeface="Times New Roman"/>
              <a:cs typeface="Times New Roman"/>
            </a:endParaRPr>
          </a:p>
          <a:p>
            <a:pPr marL="441959" indent="-429259">
              <a:lnSpc>
                <a:spcPct val="100000"/>
              </a:lnSpc>
              <a:spcBef>
                <a:spcPts val="5"/>
              </a:spcBef>
              <a:spcAft>
                <a:spcPts val="0"/>
              </a:spcAft>
              <a:buClr>
                <a:srgbClr val="5FBAF5"/>
              </a:buClr>
              <a:buFont typeface="Wingdings"/>
              <a:buChar char=""/>
              <a:tabLst>
                <a:tab pos="441325" algn="l"/>
                <a:tab pos="441959" algn="l"/>
              </a:tabLst>
            </a:pPr>
            <a:r>
              <a:rPr lang="cs-CZ" spc="5" dirty="0">
                <a:solidFill>
                  <a:srgbClr val="08498A"/>
                </a:solidFill>
                <a:cs typeface="Arial"/>
              </a:rPr>
              <a:t>Věcné </a:t>
            </a:r>
            <a:r>
              <a:rPr lang="cs-CZ" spc="15" dirty="0">
                <a:solidFill>
                  <a:srgbClr val="08498A"/>
                </a:solidFill>
                <a:cs typeface="Arial"/>
              </a:rPr>
              <a:t>hodnocení </a:t>
            </a:r>
            <a:r>
              <a:rPr lang="cs-CZ" spc="10" dirty="0">
                <a:solidFill>
                  <a:srgbClr val="08498A"/>
                </a:solidFill>
                <a:cs typeface="Arial"/>
              </a:rPr>
              <a:t>(eliminační</a:t>
            </a:r>
            <a:r>
              <a:rPr lang="cs-CZ" spc="-365" dirty="0">
                <a:solidFill>
                  <a:srgbClr val="08498A"/>
                </a:solidFill>
                <a:cs typeface="Arial"/>
              </a:rPr>
              <a:t> </a:t>
            </a:r>
            <a:r>
              <a:rPr lang="cs-CZ" spc="15" dirty="0">
                <a:solidFill>
                  <a:srgbClr val="08498A"/>
                </a:solidFill>
                <a:cs typeface="Arial"/>
              </a:rPr>
              <a:t>kritéria)</a:t>
            </a:r>
            <a:endParaRPr lang="cs-CZ" dirty="0">
              <a:cs typeface="Arial"/>
            </a:endParaRPr>
          </a:p>
          <a:p>
            <a:pPr>
              <a:lnSpc>
                <a:spcPct val="100000"/>
              </a:lnSpc>
              <a:spcBef>
                <a:spcPts val="45"/>
              </a:spcBef>
              <a:spcAft>
                <a:spcPts val="0"/>
              </a:spcAft>
              <a:buClr>
                <a:srgbClr val="5FBAF5"/>
              </a:buClr>
              <a:buFont typeface="Wingdings"/>
              <a:buChar char=""/>
            </a:pPr>
            <a:endParaRPr lang="cs-CZ" sz="2800" dirty="0">
              <a:latin typeface="Times New Roman"/>
              <a:cs typeface="Times New Roman"/>
            </a:endParaRPr>
          </a:p>
          <a:p>
            <a:pPr marL="441959" indent="-429259">
              <a:lnSpc>
                <a:spcPct val="100000"/>
              </a:lnSpc>
              <a:spcAft>
                <a:spcPts val="0"/>
              </a:spcAft>
              <a:buClr>
                <a:srgbClr val="5FBAF5"/>
              </a:buClr>
              <a:buFont typeface="Wingdings"/>
              <a:buChar char=""/>
              <a:tabLst>
                <a:tab pos="441325" algn="l"/>
                <a:tab pos="441959" algn="l"/>
              </a:tabLst>
            </a:pPr>
            <a:r>
              <a:rPr lang="cs-CZ" spc="5" dirty="0">
                <a:solidFill>
                  <a:srgbClr val="08498A"/>
                </a:solidFill>
                <a:cs typeface="Arial"/>
              </a:rPr>
              <a:t>Výběrová</a:t>
            </a:r>
            <a:r>
              <a:rPr lang="cs-CZ" spc="-120" dirty="0">
                <a:solidFill>
                  <a:srgbClr val="08498A"/>
                </a:solidFill>
                <a:cs typeface="Arial"/>
              </a:rPr>
              <a:t> </a:t>
            </a:r>
            <a:r>
              <a:rPr lang="cs-CZ" spc="15" dirty="0">
                <a:solidFill>
                  <a:srgbClr val="08498A"/>
                </a:solidFill>
                <a:cs typeface="Arial"/>
              </a:rPr>
              <a:t>komise</a:t>
            </a:r>
            <a:endParaRPr lang="cs-CZ" dirty="0">
              <a:cs typeface="Arial"/>
            </a:endParaRPr>
          </a:p>
          <a:p>
            <a:pPr marL="0" indent="0">
              <a:lnSpc>
                <a:spcPct val="100000"/>
              </a:lnSpc>
              <a:spcBef>
                <a:spcPts val="45"/>
              </a:spcBef>
              <a:spcAft>
                <a:spcPts val="0"/>
              </a:spcAft>
              <a:buClr>
                <a:srgbClr val="5FBAF5"/>
              </a:buClr>
              <a:buNone/>
            </a:pPr>
            <a:endParaRPr lang="cs-CZ" sz="2800" dirty="0">
              <a:latin typeface="Times New Roman"/>
              <a:cs typeface="Times New Roman"/>
            </a:endParaRPr>
          </a:p>
          <a:p>
            <a:pPr marL="441959" indent="-429259">
              <a:lnSpc>
                <a:spcPct val="100000"/>
              </a:lnSpc>
              <a:spcBef>
                <a:spcPts val="5"/>
              </a:spcBef>
              <a:spcAft>
                <a:spcPts val="0"/>
              </a:spcAft>
              <a:buClr>
                <a:srgbClr val="5FBAF5"/>
              </a:buClr>
              <a:buFont typeface="Wingdings"/>
              <a:buChar char=""/>
              <a:tabLst>
                <a:tab pos="441325" algn="l"/>
                <a:tab pos="441959" algn="l"/>
              </a:tabLst>
            </a:pPr>
            <a:r>
              <a:rPr lang="cs-CZ" spc="-10" dirty="0">
                <a:solidFill>
                  <a:srgbClr val="08498A"/>
                </a:solidFill>
                <a:cs typeface="Arial"/>
              </a:rPr>
              <a:t>Právní</a:t>
            </a:r>
            <a:r>
              <a:rPr lang="cs-CZ" spc="-65" dirty="0">
                <a:solidFill>
                  <a:srgbClr val="08498A"/>
                </a:solidFill>
                <a:cs typeface="Arial"/>
              </a:rPr>
              <a:t> </a:t>
            </a:r>
            <a:r>
              <a:rPr lang="cs-CZ" spc="20" dirty="0">
                <a:solidFill>
                  <a:srgbClr val="08498A"/>
                </a:solidFill>
                <a:cs typeface="Arial"/>
              </a:rPr>
              <a:t>akt</a:t>
            </a:r>
            <a:endParaRPr lang="cs-CZ" dirty="0">
              <a:cs typeface="Arial"/>
            </a:endParaRPr>
          </a:p>
          <a:p>
            <a:pPr>
              <a:spcAft>
                <a:spcPts val="0"/>
              </a:spcAft>
            </a:pP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2960317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FORMÁLNÍ HODNOCENÍ A HODNOCENÍ PŘIJATELNOST</a:t>
            </a:r>
            <a:endParaRPr lang="cs-CZ" dirty="0"/>
          </a:p>
        </p:txBody>
      </p:sp>
      <p:sp>
        <p:nvSpPr>
          <p:cNvPr id="3" name="Zástupný symbol pro obsah 2"/>
          <p:cNvSpPr>
            <a:spLocks noGrp="1"/>
          </p:cNvSpPr>
          <p:nvPr>
            <p:ph idx="1"/>
          </p:nvPr>
        </p:nvSpPr>
        <p:spPr>
          <a:xfrm>
            <a:off x="395536" y="1800000"/>
            <a:ext cx="8352928" cy="4320000"/>
          </a:xfrm>
        </p:spPr>
        <p:txBody>
          <a:bodyPr/>
          <a:lstStyle/>
          <a:p>
            <a:pPr marL="0" indent="0">
              <a:lnSpc>
                <a:spcPct val="100000"/>
              </a:lnSpc>
              <a:spcBef>
                <a:spcPts val="0"/>
              </a:spcBef>
              <a:spcAft>
                <a:spcPts val="0"/>
              </a:spcAft>
              <a:buNone/>
            </a:pPr>
            <a:r>
              <a:rPr lang="cs-CZ" sz="2000" b="1" spc="20" dirty="0">
                <a:solidFill>
                  <a:srgbClr val="08498A"/>
                </a:solidFill>
                <a:cs typeface="Arial"/>
              </a:rPr>
              <a:t>Kritéria</a:t>
            </a:r>
            <a:r>
              <a:rPr lang="cs-CZ" sz="2000" b="1" spc="-170" dirty="0">
                <a:solidFill>
                  <a:srgbClr val="08498A"/>
                </a:solidFill>
                <a:cs typeface="Arial"/>
              </a:rPr>
              <a:t> </a:t>
            </a:r>
            <a:r>
              <a:rPr lang="cs-CZ" sz="2000" b="1" spc="15" dirty="0">
                <a:solidFill>
                  <a:srgbClr val="08498A"/>
                </a:solidFill>
                <a:cs typeface="Arial"/>
              </a:rPr>
              <a:t>formálních</a:t>
            </a:r>
            <a:r>
              <a:rPr lang="cs-CZ" sz="2000" b="1" spc="-135" dirty="0">
                <a:solidFill>
                  <a:srgbClr val="08498A"/>
                </a:solidFill>
                <a:cs typeface="Arial"/>
              </a:rPr>
              <a:t> </a:t>
            </a:r>
            <a:r>
              <a:rPr lang="cs-CZ" sz="2000" b="1" spc="10" dirty="0">
                <a:solidFill>
                  <a:srgbClr val="08498A"/>
                </a:solidFill>
                <a:cs typeface="Arial"/>
              </a:rPr>
              <a:t>náležitostí</a:t>
            </a:r>
            <a:r>
              <a:rPr lang="cs-CZ" sz="2000" b="1" spc="-215" dirty="0">
                <a:solidFill>
                  <a:srgbClr val="08498A"/>
                </a:solidFill>
                <a:cs typeface="Arial"/>
              </a:rPr>
              <a:t> </a:t>
            </a:r>
            <a:r>
              <a:rPr lang="cs-CZ" sz="2000" b="1" spc="30" dirty="0">
                <a:solidFill>
                  <a:srgbClr val="08498A"/>
                </a:solidFill>
                <a:cs typeface="Arial"/>
              </a:rPr>
              <a:t>jsou</a:t>
            </a:r>
            <a:r>
              <a:rPr lang="cs-CZ" sz="2000" b="1" spc="-135" dirty="0">
                <a:solidFill>
                  <a:srgbClr val="08498A"/>
                </a:solidFill>
                <a:cs typeface="Arial"/>
              </a:rPr>
              <a:t> </a:t>
            </a:r>
            <a:r>
              <a:rPr lang="cs-CZ" sz="2000" b="1" spc="15" dirty="0">
                <a:solidFill>
                  <a:srgbClr val="08498A"/>
                </a:solidFill>
                <a:cs typeface="Arial"/>
              </a:rPr>
              <a:t>opravitelná</a:t>
            </a:r>
            <a:r>
              <a:rPr lang="cs-CZ" sz="2000" b="1" spc="-175" dirty="0">
                <a:solidFill>
                  <a:srgbClr val="08498A"/>
                </a:solidFill>
                <a:cs typeface="Arial"/>
              </a:rPr>
              <a:t> </a:t>
            </a:r>
            <a:r>
              <a:rPr lang="cs-CZ" sz="2000" b="1" spc="25" dirty="0">
                <a:solidFill>
                  <a:srgbClr val="08498A"/>
                </a:solidFill>
                <a:cs typeface="Arial"/>
              </a:rPr>
              <a:t>pouze</a:t>
            </a:r>
            <a:r>
              <a:rPr lang="cs-CZ" sz="2000" b="1" spc="-180" dirty="0">
                <a:solidFill>
                  <a:srgbClr val="08498A"/>
                </a:solidFill>
                <a:cs typeface="Arial"/>
              </a:rPr>
              <a:t> </a:t>
            </a:r>
            <a:r>
              <a:rPr lang="cs-CZ" sz="2000" b="1" spc="15" dirty="0">
                <a:solidFill>
                  <a:srgbClr val="08498A"/>
                </a:solidFill>
                <a:cs typeface="Arial"/>
              </a:rPr>
              <a:t>1</a:t>
            </a:r>
            <a:r>
              <a:rPr lang="cs-CZ" sz="2000" b="1" spc="-30" dirty="0">
                <a:solidFill>
                  <a:srgbClr val="08498A"/>
                </a:solidFill>
                <a:cs typeface="Arial"/>
              </a:rPr>
              <a:t> </a:t>
            </a:r>
            <a:r>
              <a:rPr lang="cs-CZ" sz="2000" b="1" spc="10" dirty="0">
                <a:solidFill>
                  <a:srgbClr val="08498A"/>
                </a:solidFill>
                <a:cs typeface="Arial"/>
              </a:rPr>
              <a:t>x,</a:t>
            </a:r>
            <a:r>
              <a:rPr lang="cs-CZ" sz="2000" b="1" spc="-70" dirty="0">
                <a:solidFill>
                  <a:srgbClr val="08498A"/>
                </a:solidFill>
                <a:cs typeface="Arial"/>
              </a:rPr>
              <a:t> </a:t>
            </a:r>
            <a:r>
              <a:rPr lang="cs-CZ" sz="2000" b="1" spc="35" dirty="0">
                <a:solidFill>
                  <a:srgbClr val="08498A"/>
                </a:solidFill>
                <a:cs typeface="Arial"/>
              </a:rPr>
              <a:t>hodnotí</a:t>
            </a:r>
            <a:r>
              <a:rPr lang="cs-CZ" sz="2000" b="1" spc="-215" dirty="0">
                <a:solidFill>
                  <a:srgbClr val="08498A"/>
                </a:solidFill>
                <a:cs typeface="Arial"/>
              </a:rPr>
              <a:t> </a:t>
            </a:r>
            <a:r>
              <a:rPr lang="cs-CZ" sz="2000" b="1" spc="10" dirty="0">
                <a:solidFill>
                  <a:srgbClr val="08498A"/>
                </a:solidFill>
                <a:cs typeface="Arial"/>
              </a:rPr>
              <a:t>se</a:t>
            </a:r>
            <a:r>
              <a:rPr lang="cs-CZ" sz="2000" b="1" spc="10" dirty="0" smtClean="0">
                <a:solidFill>
                  <a:srgbClr val="08498A"/>
                </a:solidFill>
                <a:cs typeface="Arial"/>
              </a:rPr>
              <a:t>:</a:t>
            </a:r>
          </a:p>
          <a:p>
            <a:pPr marL="0" indent="0">
              <a:lnSpc>
                <a:spcPct val="100000"/>
              </a:lnSpc>
              <a:spcBef>
                <a:spcPts val="0"/>
              </a:spcBef>
              <a:spcAft>
                <a:spcPts val="0"/>
              </a:spcAft>
              <a:buNone/>
            </a:pPr>
            <a:endParaRPr lang="cs-CZ" sz="2000" dirty="0">
              <a:cs typeface="Arial"/>
            </a:endParaRPr>
          </a:p>
          <a:p>
            <a:pPr marL="441959" indent="-429259">
              <a:lnSpc>
                <a:spcPct val="100000"/>
              </a:lnSpc>
              <a:spcBef>
                <a:spcPts val="0"/>
              </a:spcBef>
              <a:spcAft>
                <a:spcPts val="0"/>
              </a:spcAft>
              <a:buClr>
                <a:srgbClr val="5FBAF5"/>
              </a:buClr>
              <a:buFont typeface="Wingdings"/>
              <a:buChar char=""/>
              <a:tabLst>
                <a:tab pos="441325" algn="l"/>
                <a:tab pos="441959" algn="l"/>
              </a:tabLst>
            </a:pPr>
            <a:r>
              <a:rPr lang="cs-CZ" sz="2000" spc="10" dirty="0">
                <a:solidFill>
                  <a:srgbClr val="08498A"/>
                </a:solidFill>
                <a:cs typeface="Arial"/>
              </a:rPr>
              <a:t>Úplnost </a:t>
            </a:r>
            <a:r>
              <a:rPr lang="cs-CZ" sz="2000" spc="15" dirty="0">
                <a:solidFill>
                  <a:srgbClr val="08498A"/>
                </a:solidFill>
                <a:cs typeface="Arial"/>
              </a:rPr>
              <a:t>a </a:t>
            </a:r>
            <a:r>
              <a:rPr lang="cs-CZ" sz="2000" spc="-5" dirty="0">
                <a:solidFill>
                  <a:srgbClr val="08498A"/>
                </a:solidFill>
                <a:cs typeface="Arial"/>
              </a:rPr>
              <a:t>forma</a:t>
            </a:r>
            <a:r>
              <a:rPr lang="cs-CZ" sz="2000" spc="-235" dirty="0">
                <a:solidFill>
                  <a:srgbClr val="08498A"/>
                </a:solidFill>
                <a:cs typeface="Arial"/>
              </a:rPr>
              <a:t> </a:t>
            </a:r>
            <a:r>
              <a:rPr lang="cs-CZ" sz="2000" spc="15" dirty="0">
                <a:solidFill>
                  <a:srgbClr val="08498A"/>
                </a:solidFill>
                <a:cs typeface="Arial"/>
              </a:rPr>
              <a:t>žádosti</a:t>
            </a:r>
            <a:endParaRPr lang="cs-CZ" sz="2000" dirty="0">
              <a:cs typeface="Arial"/>
            </a:endParaRPr>
          </a:p>
          <a:p>
            <a:pPr marL="908685" marR="585470" lvl="1" indent="-447675">
              <a:lnSpc>
                <a:spcPct val="149500"/>
              </a:lnSpc>
              <a:spcBef>
                <a:spcPts val="0"/>
              </a:spcBef>
              <a:spcAft>
                <a:spcPts val="0"/>
              </a:spcAft>
              <a:buClr>
                <a:srgbClr val="5FBAF5"/>
              </a:buClr>
              <a:buSzPct val="77777"/>
              <a:buFont typeface="Wingdings"/>
              <a:buChar char=""/>
              <a:tabLst>
                <a:tab pos="908685" algn="l"/>
                <a:tab pos="909319" algn="l"/>
              </a:tabLst>
            </a:pPr>
            <a:r>
              <a:rPr lang="cs-CZ" sz="1800" spc="15" dirty="0">
                <a:solidFill>
                  <a:srgbClr val="08498A"/>
                </a:solidFill>
                <a:cs typeface="Arial"/>
              </a:rPr>
              <a:t>obsahuje</a:t>
            </a:r>
            <a:r>
              <a:rPr lang="cs-CZ" sz="1800" spc="-155" dirty="0">
                <a:solidFill>
                  <a:srgbClr val="08498A"/>
                </a:solidFill>
                <a:cs typeface="Arial"/>
              </a:rPr>
              <a:t> </a:t>
            </a:r>
            <a:r>
              <a:rPr lang="cs-CZ" sz="1800" spc="-5" dirty="0">
                <a:solidFill>
                  <a:srgbClr val="08498A"/>
                </a:solidFill>
                <a:cs typeface="Arial"/>
              </a:rPr>
              <a:t>žádost</a:t>
            </a:r>
            <a:r>
              <a:rPr lang="cs-CZ" sz="1800" spc="-30" dirty="0">
                <a:solidFill>
                  <a:srgbClr val="08498A"/>
                </a:solidFill>
                <a:cs typeface="Arial"/>
              </a:rPr>
              <a:t> </a:t>
            </a:r>
            <a:r>
              <a:rPr lang="cs-CZ" sz="1800" dirty="0">
                <a:solidFill>
                  <a:srgbClr val="08498A"/>
                </a:solidFill>
                <a:cs typeface="Arial"/>
              </a:rPr>
              <a:t>o</a:t>
            </a:r>
            <a:r>
              <a:rPr lang="cs-CZ" sz="1800" spc="-5" dirty="0">
                <a:solidFill>
                  <a:srgbClr val="08498A"/>
                </a:solidFill>
                <a:cs typeface="Arial"/>
              </a:rPr>
              <a:t> </a:t>
            </a:r>
            <a:r>
              <a:rPr lang="cs-CZ" sz="1800" spc="10" dirty="0">
                <a:solidFill>
                  <a:srgbClr val="08498A"/>
                </a:solidFill>
                <a:cs typeface="Arial"/>
              </a:rPr>
              <a:t>podporu</a:t>
            </a:r>
            <a:r>
              <a:rPr lang="cs-CZ" sz="1800" spc="-80" dirty="0">
                <a:solidFill>
                  <a:srgbClr val="08498A"/>
                </a:solidFill>
                <a:cs typeface="Arial"/>
              </a:rPr>
              <a:t> </a:t>
            </a:r>
            <a:r>
              <a:rPr lang="cs-CZ" sz="1800" spc="-5" dirty="0">
                <a:solidFill>
                  <a:srgbClr val="08498A"/>
                </a:solidFill>
                <a:cs typeface="Arial"/>
              </a:rPr>
              <a:t>všechny</a:t>
            </a:r>
            <a:r>
              <a:rPr lang="cs-CZ" sz="1800" spc="20" dirty="0">
                <a:solidFill>
                  <a:srgbClr val="08498A"/>
                </a:solidFill>
                <a:cs typeface="Arial"/>
              </a:rPr>
              <a:t> </a:t>
            </a:r>
            <a:r>
              <a:rPr lang="cs-CZ" sz="1800" dirty="0">
                <a:solidFill>
                  <a:srgbClr val="08498A"/>
                </a:solidFill>
                <a:cs typeface="Arial"/>
              </a:rPr>
              <a:t>povinné</a:t>
            </a:r>
            <a:r>
              <a:rPr lang="cs-CZ" sz="1800" spc="-75" dirty="0">
                <a:solidFill>
                  <a:srgbClr val="08498A"/>
                </a:solidFill>
                <a:cs typeface="Arial"/>
              </a:rPr>
              <a:t> </a:t>
            </a:r>
            <a:r>
              <a:rPr lang="cs-CZ" sz="1800" spc="20" dirty="0">
                <a:solidFill>
                  <a:srgbClr val="08498A"/>
                </a:solidFill>
                <a:cs typeface="Arial"/>
              </a:rPr>
              <a:t>údaje</a:t>
            </a:r>
            <a:r>
              <a:rPr lang="cs-CZ" sz="1800" spc="-75" dirty="0">
                <a:solidFill>
                  <a:srgbClr val="08498A"/>
                </a:solidFill>
                <a:cs typeface="Arial"/>
              </a:rPr>
              <a:t> </a:t>
            </a:r>
            <a:r>
              <a:rPr lang="cs-CZ" sz="1800" dirty="0">
                <a:solidFill>
                  <a:srgbClr val="08498A"/>
                </a:solidFill>
                <a:cs typeface="Arial"/>
              </a:rPr>
              <a:t>i</a:t>
            </a:r>
            <a:r>
              <a:rPr lang="cs-CZ" sz="1800" spc="-5" dirty="0">
                <a:solidFill>
                  <a:srgbClr val="08498A"/>
                </a:solidFill>
                <a:cs typeface="Arial"/>
              </a:rPr>
              <a:t> </a:t>
            </a:r>
            <a:r>
              <a:rPr lang="cs-CZ" sz="1800" spc="5" dirty="0">
                <a:solidFill>
                  <a:srgbClr val="08498A"/>
                </a:solidFill>
                <a:cs typeface="Arial"/>
              </a:rPr>
              <a:t>přílohy</a:t>
            </a:r>
            <a:r>
              <a:rPr lang="cs-CZ" sz="1800" spc="-130" dirty="0">
                <a:solidFill>
                  <a:srgbClr val="08498A"/>
                </a:solidFill>
                <a:cs typeface="Arial"/>
              </a:rPr>
              <a:t> </a:t>
            </a:r>
            <a:r>
              <a:rPr lang="cs-CZ" sz="1800" spc="30" dirty="0">
                <a:solidFill>
                  <a:srgbClr val="08498A"/>
                </a:solidFill>
                <a:cs typeface="Arial"/>
              </a:rPr>
              <a:t>dle</a:t>
            </a:r>
            <a:r>
              <a:rPr lang="cs-CZ" sz="1800" spc="-75" dirty="0">
                <a:solidFill>
                  <a:srgbClr val="08498A"/>
                </a:solidFill>
                <a:cs typeface="Arial"/>
              </a:rPr>
              <a:t> </a:t>
            </a:r>
            <a:r>
              <a:rPr lang="cs-CZ" sz="1800" spc="-15" dirty="0">
                <a:solidFill>
                  <a:srgbClr val="08498A"/>
                </a:solidFill>
                <a:cs typeface="Arial"/>
              </a:rPr>
              <a:t>textu  </a:t>
            </a:r>
            <a:r>
              <a:rPr lang="cs-CZ" sz="1800" spc="-30" dirty="0">
                <a:solidFill>
                  <a:srgbClr val="08498A"/>
                </a:solidFill>
                <a:cs typeface="Arial"/>
              </a:rPr>
              <a:t>výzvy?</a:t>
            </a:r>
            <a:endParaRPr lang="cs-CZ" sz="1800" dirty="0">
              <a:cs typeface="Arial"/>
            </a:endParaRPr>
          </a:p>
          <a:p>
            <a:pPr marL="908685" marR="128905" lvl="1" indent="-447675">
              <a:lnSpc>
                <a:spcPct val="149500"/>
              </a:lnSpc>
              <a:spcBef>
                <a:spcPts val="0"/>
              </a:spcBef>
              <a:spcAft>
                <a:spcPts val="0"/>
              </a:spcAft>
              <a:buClr>
                <a:srgbClr val="5FBAF5"/>
              </a:buClr>
              <a:buSzPct val="77777"/>
              <a:buFont typeface="Wingdings"/>
              <a:buChar char=""/>
              <a:tabLst>
                <a:tab pos="908685" algn="l"/>
                <a:tab pos="909319" algn="l"/>
              </a:tabLst>
            </a:pPr>
            <a:r>
              <a:rPr lang="cs-CZ" sz="1800" spc="20" dirty="0">
                <a:solidFill>
                  <a:srgbClr val="08498A"/>
                </a:solidFill>
                <a:cs typeface="Arial"/>
              </a:rPr>
              <a:t>byla </a:t>
            </a:r>
            <a:r>
              <a:rPr lang="cs-CZ" sz="1800" spc="-5" dirty="0">
                <a:solidFill>
                  <a:srgbClr val="08498A"/>
                </a:solidFill>
                <a:cs typeface="Arial"/>
              </a:rPr>
              <a:t>žádost </a:t>
            </a:r>
            <a:r>
              <a:rPr lang="cs-CZ" sz="1800" dirty="0">
                <a:solidFill>
                  <a:srgbClr val="08498A"/>
                </a:solidFill>
                <a:cs typeface="Arial"/>
              </a:rPr>
              <a:t>i povinné </a:t>
            </a:r>
            <a:r>
              <a:rPr lang="cs-CZ" sz="1800" spc="5" dirty="0">
                <a:solidFill>
                  <a:srgbClr val="08498A"/>
                </a:solidFill>
                <a:cs typeface="Arial"/>
              </a:rPr>
              <a:t>přílohy </a:t>
            </a:r>
            <a:r>
              <a:rPr lang="cs-CZ" sz="1800" spc="10" dirty="0">
                <a:solidFill>
                  <a:srgbClr val="08498A"/>
                </a:solidFill>
                <a:cs typeface="Arial"/>
              </a:rPr>
              <a:t>předloženy </a:t>
            </a:r>
            <a:r>
              <a:rPr lang="cs-CZ" sz="1800" spc="-40" dirty="0">
                <a:solidFill>
                  <a:srgbClr val="08498A"/>
                </a:solidFill>
                <a:cs typeface="Arial"/>
              </a:rPr>
              <a:t>ve </a:t>
            </a:r>
            <a:r>
              <a:rPr lang="cs-CZ" sz="1800" spc="-5" dirty="0">
                <a:solidFill>
                  <a:srgbClr val="08498A"/>
                </a:solidFill>
                <a:cs typeface="Arial"/>
              </a:rPr>
              <a:t>formě </a:t>
            </a:r>
            <a:r>
              <a:rPr lang="cs-CZ" sz="1800" spc="30" dirty="0">
                <a:solidFill>
                  <a:srgbClr val="08498A"/>
                </a:solidFill>
                <a:cs typeface="Arial"/>
              </a:rPr>
              <a:t>dle </a:t>
            </a:r>
            <a:r>
              <a:rPr lang="cs-CZ" sz="1800" spc="-15" dirty="0">
                <a:solidFill>
                  <a:srgbClr val="08498A"/>
                </a:solidFill>
                <a:cs typeface="Arial"/>
              </a:rPr>
              <a:t>textu </a:t>
            </a:r>
            <a:r>
              <a:rPr lang="cs-CZ" sz="1800" spc="-35" dirty="0">
                <a:solidFill>
                  <a:srgbClr val="08498A"/>
                </a:solidFill>
                <a:cs typeface="Arial"/>
              </a:rPr>
              <a:t>výzvy </a:t>
            </a:r>
            <a:r>
              <a:rPr lang="cs-CZ" sz="1800" spc="-10" dirty="0">
                <a:solidFill>
                  <a:srgbClr val="08498A"/>
                </a:solidFill>
                <a:cs typeface="Arial"/>
              </a:rPr>
              <a:t>(včetně  </a:t>
            </a:r>
            <a:r>
              <a:rPr lang="cs-CZ" sz="1800" spc="-15" dirty="0">
                <a:solidFill>
                  <a:srgbClr val="08498A"/>
                </a:solidFill>
                <a:cs typeface="Arial"/>
              </a:rPr>
              <a:t>číslování</a:t>
            </a:r>
            <a:r>
              <a:rPr lang="cs-CZ" sz="1800" dirty="0">
                <a:solidFill>
                  <a:srgbClr val="08498A"/>
                </a:solidFill>
                <a:cs typeface="Arial"/>
              </a:rPr>
              <a:t> </a:t>
            </a:r>
            <a:r>
              <a:rPr lang="cs-CZ" sz="1800" spc="5" dirty="0">
                <a:solidFill>
                  <a:srgbClr val="08498A"/>
                </a:solidFill>
                <a:cs typeface="Arial"/>
              </a:rPr>
              <a:t>příloh</a:t>
            </a:r>
            <a:r>
              <a:rPr lang="cs-CZ" sz="1800" spc="5" dirty="0" smtClean="0">
                <a:solidFill>
                  <a:srgbClr val="08498A"/>
                </a:solidFill>
                <a:cs typeface="Arial"/>
              </a:rPr>
              <a:t>)?</a:t>
            </a:r>
          </a:p>
          <a:p>
            <a:pPr marL="461010" marR="128905" lvl="1" indent="0">
              <a:lnSpc>
                <a:spcPct val="149500"/>
              </a:lnSpc>
              <a:spcBef>
                <a:spcPts val="0"/>
              </a:spcBef>
              <a:spcAft>
                <a:spcPts val="0"/>
              </a:spcAft>
              <a:buClr>
                <a:srgbClr val="5FBAF5"/>
              </a:buClr>
              <a:buSzPct val="77777"/>
              <a:buNone/>
              <a:tabLst>
                <a:tab pos="908685" algn="l"/>
                <a:tab pos="909319" algn="l"/>
              </a:tabLst>
            </a:pPr>
            <a:endParaRPr lang="cs-CZ" sz="1800" dirty="0">
              <a:cs typeface="Arial"/>
            </a:endParaRPr>
          </a:p>
          <a:p>
            <a:pPr marL="461009" indent="-448309">
              <a:lnSpc>
                <a:spcPct val="100000"/>
              </a:lnSpc>
              <a:spcBef>
                <a:spcPts val="0"/>
              </a:spcBef>
              <a:spcAft>
                <a:spcPts val="0"/>
              </a:spcAft>
              <a:buClr>
                <a:srgbClr val="5FBAF5"/>
              </a:buClr>
              <a:buSzPct val="77500"/>
              <a:buFont typeface="Wingdings"/>
              <a:buChar char=""/>
              <a:tabLst>
                <a:tab pos="460375" algn="l"/>
                <a:tab pos="461009" algn="l"/>
              </a:tabLst>
            </a:pPr>
            <a:r>
              <a:rPr lang="cs-CZ" sz="2000" dirty="0">
                <a:solidFill>
                  <a:srgbClr val="08498A"/>
                </a:solidFill>
                <a:cs typeface="Arial"/>
              </a:rPr>
              <a:t>Podpis</a:t>
            </a:r>
            <a:r>
              <a:rPr lang="cs-CZ" sz="2000" spc="-85" dirty="0">
                <a:solidFill>
                  <a:srgbClr val="08498A"/>
                </a:solidFill>
                <a:cs typeface="Arial"/>
              </a:rPr>
              <a:t> </a:t>
            </a:r>
            <a:r>
              <a:rPr lang="cs-CZ" sz="2000" spc="15" dirty="0">
                <a:solidFill>
                  <a:srgbClr val="08498A"/>
                </a:solidFill>
                <a:cs typeface="Arial"/>
              </a:rPr>
              <a:t>žádosti</a:t>
            </a:r>
            <a:endParaRPr lang="cs-CZ" sz="2000" dirty="0">
              <a:cs typeface="Arial"/>
            </a:endParaRPr>
          </a:p>
          <a:p>
            <a:pPr marL="908685" marR="361315" lvl="1" indent="-447675">
              <a:lnSpc>
                <a:spcPct val="118300"/>
              </a:lnSpc>
              <a:spcBef>
                <a:spcPts val="0"/>
              </a:spcBef>
              <a:spcAft>
                <a:spcPts val="0"/>
              </a:spcAft>
              <a:buClr>
                <a:srgbClr val="5FBAF5"/>
              </a:buClr>
              <a:buSzPct val="77777"/>
              <a:buFont typeface="Wingdings"/>
              <a:buChar char=""/>
              <a:tabLst>
                <a:tab pos="908685" algn="l"/>
                <a:tab pos="909319" algn="l"/>
              </a:tabLst>
            </a:pPr>
            <a:r>
              <a:rPr lang="cs-CZ" sz="1800" spc="20" dirty="0">
                <a:solidFill>
                  <a:srgbClr val="08498A"/>
                </a:solidFill>
                <a:cs typeface="Arial"/>
              </a:rPr>
              <a:t>je</a:t>
            </a:r>
            <a:r>
              <a:rPr lang="cs-CZ" sz="1800" spc="-70" dirty="0">
                <a:solidFill>
                  <a:srgbClr val="08498A"/>
                </a:solidFill>
                <a:cs typeface="Arial"/>
              </a:rPr>
              <a:t> </a:t>
            </a:r>
            <a:r>
              <a:rPr lang="cs-CZ" sz="1800" spc="-5" dirty="0">
                <a:solidFill>
                  <a:srgbClr val="08498A"/>
                </a:solidFill>
                <a:cs typeface="Arial"/>
              </a:rPr>
              <a:t>žádost</a:t>
            </a:r>
            <a:r>
              <a:rPr lang="cs-CZ" sz="1800" spc="45" dirty="0">
                <a:solidFill>
                  <a:srgbClr val="08498A"/>
                </a:solidFill>
                <a:cs typeface="Arial"/>
              </a:rPr>
              <a:t> </a:t>
            </a:r>
            <a:r>
              <a:rPr lang="cs-CZ" sz="1800" dirty="0">
                <a:solidFill>
                  <a:srgbClr val="08498A"/>
                </a:solidFill>
                <a:cs typeface="Arial"/>
              </a:rPr>
              <a:t>o </a:t>
            </a:r>
            <a:r>
              <a:rPr lang="cs-CZ" sz="1800" spc="10" dirty="0">
                <a:solidFill>
                  <a:srgbClr val="08498A"/>
                </a:solidFill>
                <a:cs typeface="Arial"/>
              </a:rPr>
              <a:t>podporu</a:t>
            </a:r>
            <a:r>
              <a:rPr lang="cs-CZ" sz="1800" spc="-150" dirty="0">
                <a:solidFill>
                  <a:srgbClr val="08498A"/>
                </a:solidFill>
                <a:cs typeface="Arial"/>
              </a:rPr>
              <a:t> </a:t>
            </a:r>
            <a:r>
              <a:rPr lang="cs-CZ" sz="1800" spc="10" dirty="0">
                <a:solidFill>
                  <a:srgbClr val="08498A"/>
                </a:solidFill>
                <a:cs typeface="Arial"/>
              </a:rPr>
              <a:t>podepsána</a:t>
            </a:r>
            <a:r>
              <a:rPr lang="cs-CZ" sz="1800" spc="-70" dirty="0">
                <a:solidFill>
                  <a:srgbClr val="08498A"/>
                </a:solidFill>
                <a:cs typeface="Arial"/>
              </a:rPr>
              <a:t> </a:t>
            </a:r>
            <a:r>
              <a:rPr lang="cs-CZ" sz="1800" dirty="0">
                <a:solidFill>
                  <a:srgbClr val="08498A"/>
                </a:solidFill>
                <a:cs typeface="Arial"/>
              </a:rPr>
              <a:t>statutárním</a:t>
            </a:r>
            <a:r>
              <a:rPr lang="cs-CZ" sz="1800" spc="-120" dirty="0">
                <a:solidFill>
                  <a:srgbClr val="08498A"/>
                </a:solidFill>
                <a:cs typeface="Arial"/>
              </a:rPr>
              <a:t> </a:t>
            </a:r>
            <a:r>
              <a:rPr lang="cs-CZ" sz="1800" spc="5" dirty="0">
                <a:solidFill>
                  <a:srgbClr val="08498A"/>
                </a:solidFill>
                <a:cs typeface="Arial"/>
              </a:rPr>
              <a:t>zástupcem</a:t>
            </a:r>
            <a:r>
              <a:rPr lang="cs-CZ" sz="1800" spc="-45" dirty="0">
                <a:solidFill>
                  <a:srgbClr val="08498A"/>
                </a:solidFill>
                <a:cs typeface="Arial"/>
              </a:rPr>
              <a:t> </a:t>
            </a:r>
            <a:r>
              <a:rPr lang="cs-CZ" sz="1800" dirty="0">
                <a:solidFill>
                  <a:srgbClr val="08498A"/>
                </a:solidFill>
                <a:cs typeface="Arial"/>
              </a:rPr>
              <a:t>žadatele</a:t>
            </a:r>
            <a:r>
              <a:rPr lang="cs-CZ" sz="1800" spc="-70" dirty="0">
                <a:solidFill>
                  <a:srgbClr val="08498A"/>
                </a:solidFill>
                <a:cs typeface="Arial"/>
              </a:rPr>
              <a:t> </a:t>
            </a:r>
            <a:r>
              <a:rPr lang="cs-CZ" sz="1800" dirty="0">
                <a:solidFill>
                  <a:srgbClr val="08498A"/>
                </a:solidFill>
                <a:cs typeface="Arial"/>
              </a:rPr>
              <a:t>(resp.  </a:t>
            </a:r>
            <a:r>
              <a:rPr lang="cs-CZ" sz="1800" spc="-10" dirty="0">
                <a:solidFill>
                  <a:srgbClr val="08498A"/>
                </a:solidFill>
                <a:cs typeface="Arial"/>
              </a:rPr>
              <a:t>oprávněnou</a:t>
            </a:r>
            <a:r>
              <a:rPr lang="cs-CZ" sz="1800" spc="-55" dirty="0">
                <a:solidFill>
                  <a:srgbClr val="08498A"/>
                </a:solidFill>
                <a:cs typeface="Arial"/>
              </a:rPr>
              <a:t> </a:t>
            </a:r>
            <a:r>
              <a:rPr lang="cs-CZ" sz="1800" dirty="0">
                <a:solidFill>
                  <a:srgbClr val="08498A"/>
                </a:solidFill>
                <a:cs typeface="Arial"/>
              </a:rPr>
              <a:t>osobou)?</a:t>
            </a:r>
            <a:endParaRPr lang="cs-CZ" sz="1800" dirty="0">
              <a:cs typeface="Arial"/>
            </a:endParaRPr>
          </a:p>
          <a:p>
            <a:pPr>
              <a:spcBef>
                <a:spcPts val="0"/>
              </a:spcBef>
              <a:spcAft>
                <a:spcPts val="0"/>
              </a:spcAft>
            </a:pP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11740508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FORMÁLNÍ HODNOCENÍ A HODNOCENÍ PŘIJATELNOST</a:t>
            </a:r>
          </a:p>
        </p:txBody>
      </p:sp>
      <p:sp>
        <p:nvSpPr>
          <p:cNvPr id="3" name="Zástupný symbol pro obsah 2"/>
          <p:cNvSpPr>
            <a:spLocks noGrp="1"/>
          </p:cNvSpPr>
          <p:nvPr>
            <p:ph idx="1"/>
          </p:nvPr>
        </p:nvSpPr>
        <p:spPr>
          <a:xfrm>
            <a:off x="540000" y="1340768"/>
            <a:ext cx="8064000" cy="4779232"/>
          </a:xfrm>
        </p:spPr>
        <p:txBody>
          <a:bodyPr/>
          <a:lstStyle/>
          <a:p>
            <a:pPr marL="0" indent="0" algn="ctr">
              <a:lnSpc>
                <a:spcPct val="100000"/>
              </a:lnSpc>
              <a:spcAft>
                <a:spcPts val="0"/>
              </a:spcAft>
              <a:buNone/>
            </a:pPr>
            <a:r>
              <a:rPr lang="cs-CZ" sz="2000" b="1" spc="20" dirty="0">
                <a:solidFill>
                  <a:srgbClr val="08498A"/>
                </a:solidFill>
                <a:cs typeface="Arial"/>
              </a:rPr>
              <a:t>Kritéria</a:t>
            </a:r>
            <a:r>
              <a:rPr lang="cs-CZ" sz="2000" b="1" spc="-240" dirty="0">
                <a:solidFill>
                  <a:srgbClr val="08498A"/>
                </a:solidFill>
                <a:cs typeface="Arial"/>
              </a:rPr>
              <a:t> </a:t>
            </a:r>
            <a:r>
              <a:rPr lang="cs-CZ" sz="2000" b="1" spc="10" dirty="0">
                <a:solidFill>
                  <a:srgbClr val="08498A"/>
                </a:solidFill>
                <a:cs typeface="Arial"/>
              </a:rPr>
              <a:t>přijatelnosti</a:t>
            </a:r>
            <a:endParaRPr lang="cs-CZ" sz="2000" dirty="0">
              <a:cs typeface="Arial"/>
            </a:endParaRPr>
          </a:p>
          <a:p>
            <a:pPr marL="508634" indent="-495934">
              <a:lnSpc>
                <a:spcPct val="100000"/>
              </a:lnSpc>
              <a:spcBef>
                <a:spcPts val="525"/>
              </a:spcBef>
              <a:spcAft>
                <a:spcPts val="0"/>
              </a:spcAft>
              <a:buClr>
                <a:srgbClr val="5FBAF5"/>
              </a:buClr>
              <a:buFont typeface="Wingdings"/>
              <a:buChar char=""/>
              <a:tabLst>
                <a:tab pos="508000" algn="l"/>
                <a:tab pos="508634" algn="l"/>
              </a:tabLst>
            </a:pPr>
            <a:r>
              <a:rPr lang="cs-CZ" sz="1800" b="1" spc="20" dirty="0" smtClean="0">
                <a:solidFill>
                  <a:srgbClr val="08498A"/>
                </a:solidFill>
                <a:cs typeface="Arial"/>
              </a:rPr>
              <a:t>1 Oprávněnost</a:t>
            </a:r>
            <a:r>
              <a:rPr lang="cs-CZ" sz="1800" b="1" spc="-225" dirty="0" smtClean="0">
                <a:solidFill>
                  <a:srgbClr val="08498A"/>
                </a:solidFill>
                <a:cs typeface="Arial"/>
              </a:rPr>
              <a:t> </a:t>
            </a:r>
            <a:r>
              <a:rPr lang="cs-CZ" sz="1800" b="1" spc="15" dirty="0">
                <a:solidFill>
                  <a:srgbClr val="08498A"/>
                </a:solidFill>
                <a:cs typeface="Arial"/>
              </a:rPr>
              <a:t>žadatele</a:t>
            </a:r>
            <a:endParaRPr lang="cs-CZ" sz="1800" dirty="0">
              <a:cs typeface="Arial"/>
            </a:endParaRPr>
          </a:p>
          <a:p>
            <a:pPr marL="727710" lvl="1" indent="-285750">
              <a:lnSpc>
                <a:spcPct val="100000"/>
              </a:lnSpc>
              <a:spcBef>
                <a:spcPts val="655"/>
              </a:spcBef>
              <a:spcAft>
                <a:spcPts val="0"/>
              </a:spcAft>
              <a:buClr>
                <a:srgbClr val="5FBAF5"/>
              </a:buClr>
              <a:buSzPct val="86111"/>
              <a:buFont typeface="Wingdings"/>
              <a:buChar char=""/>
              <a:tabLst>
                <a:tab pos="727710" algn="l"/>
              </a:tabLst>
            </a:pPr>
            <a:r>
              <a:rPr lang="cs-CZ" sz="1800" spc="30" dirty="0">
                <a:solidFill>
                  <a:srgbClr val="08498A"/>
                </a:solidFill>
                <a:cs typeface="Arial"/>
              </a:rPr>
              <a:t>splňuje </a:t>
            </a:r>
            <a:r>
              <a:rPr lang="cs-CZ" sz="1800" spc="-5" dirty="0">
                <a:solidFill>
                  <a:srgbClr val="08498A"/>
                </a:solidFill>
                <a:cs typeface="Arial"/>
              </a:rPr>
              <a:t>žadatel </a:t>
            </a:r>
            <a:r>
              <a:rPr lang="cs-CZ" sz="1800" dirty="0">
                <a:solidFill>
                  <a:srgbClr val="08498A"/>
                </a:solidFill>
                <a:cs typeface="Arial"/>
              </a:rPr>
              <a:t>definici </a:t>
            </a:r>
            <a:r>
              <a:rPr lang="cs-CZ" sz="1800" spc="-5" dirty="0">
                <a:solidFill>
                  <a:srgbClr val="08498A"/>
                </a:solidFill>
                <a:cs typeface="Arial"/>
              </a:rPr>
              <a:t>oprávněného </a:t>
            </a:r>
            <a:r>
              <a:rPr lang="cs-CZ" sz="1800" dirty="0">
                <a:solidFill>
                  <a:srgbClr val="08498A"/>
                </a:solidFill>
                <a:cs typeface="Arial"/>
              </a:rPr>
              <a:t>příjemce </a:t>
            </a:r>
            <a:r>
              <a:rPr lang="cs-CZ" sz="1800" spc="-10" dirty="0">
                <a:solidFill>
                  <a:srgbClr val="08498A"/>
                </a:solidFill>
                <a:cs typeface="Arial"/>
              </a:rPr>
              <a:t>vymezeného </a:t>
            </a:r>
            <a:r>
              <a:rPr lang="cs-CZ" sz="1800" spc="-40" dirty="0">
                <a:solidFill>
                  <a:srgbClr val="08498A"/>
                </a:solidFill>
                <a:cs typeface="Arial"/>
              </a:rPr>
              <a:t>ve</a:t>
            </a:r>
            <a:r>
              <a:rPr lang="cs-CZ" sz="1800" spc="-165" dirty="0">
                <a:solidFill>
                  <a:srgbClr val="08498A"/>
                </a:solidFill>
                <a:cs typeface="Arial"/>
              </a:rPr>
              <a:t> </a:t>
            </a:r>
            <a:r>
              <a:rPr lang="cs-CZ" sz="1800" spc="-35" dirty="0">
                <a:solidFill>
                  <a:srgbClr val="08498A"/>
                </a:solidFill>
                <a:cs typeface="Arial"/>
              </a:rPr>
              <a:t>výzvě?</a:t>
            </a:r>
            <a:endParaRPr lang="cs-CZ" sz="1800" dirty="0">
              <a:cs typeface="Arial"/>
            </a:endParaRPr>
          </a:p>
          <a:p>
            <a:pPr marL="746760" lvl="1" indent="-324485">
              <a:lnSpc>
                <a:spcPct val="100000"/>
              </a:lnSpc>
              <a:spcBef>
                <a:spcPts val="390"/>
              </a:spcBef>
              <a:spcAft>
                <a:spcPts val="0"/>
              </a:spcAft>
              <a:buClr>
                <a:srgbClr val="5FBAF5"/>
              </a:buClr>
              <a:buSzPct val="77777"/>
              <a:buFont typeface="Wingdings"/>
              <a:buChar char=""/>
              <a:tabLst>
                <a:tab pos="746760" algn="l"/>
                <a:tab pos="747395" algn="l"/>
              </a:tabLst>
            </a:pPr>
            <a:r>
              <a:rPr lang="cs-CZ" sz="1800" spc="-5" dirty="0">
                <a:solidFill>
                  <a:srgbClr val="08498A"/>
                </a:solidFill>
                <a:cs typeface="Arial"/>
              </a:rPr>
              <a:t>oprávněné </a:t>
            </a:r>
            <a:r>
              <a:rPr lang="cs-CZ" sz="1800" dirty="0">
                <a:solidFill>
                  <a:srgbClr val="08498A"/>
                </a:solidFill>
                <a:cs typeface="Arial"/>
              </a:rPr>
              <a:t>žadatele </a:t>
            </a:r>
            <a:r>
              <a:rPr lang="cs-CZ" sz="1800" spc="-5" dirty="0">
                <a:solidFill>
                  <a:srgbClr val="08498A"/>
                </a:solidFill>
                <a:cs typeface="Arial"/>
              </a:rPr>
              <a:t>vymezuje</a:t>
            </a:r>
            <a:r>
              <a:rPr lang="cs-CZ" sz="1800" spc="-85" dirty="0">
                <a:solidFill>
                  <a:srgbClr val="08498A"/>
                </a:solidFill>
                <a:cs typeface="Arial"/>
              </a:rPr>
              <a:t> </a:t>
            </a:r>
            <a:r>
              <a:rPr lang="cs-CZ" sz="1800" spc="-35" dirty="0">
                <a:solidFill>
                  <a:srgbClr val="08498A"/>
                </a:solidFill>
                <a:cs typeface="Arial"/>
              </a:rPr>
              <a:t>výzva</a:t>
            </a:r>
            <a:endParaRPr lang="cs-CZ" sz="1800" dirty="0">
              <a:cs typeface="Arial"/>
            </a:endParaRPr>
          </a:p>
          <a:p>
            <a:pPr marL="441959" indent="-429259">
              <a:lnSpc>
                <a:spcPct val="100000"/>
              </a:lnSpc>
              <a:spcBef>
                <a:spcPts val="420"/>
              </a:spcBef>
              <a:spcAft>
                <a:spcPts val="0"/>
              </a:spcAft>
              <a:buClr>
                <a:srgbClr val="5FBAF5"/>
              </a:buClr>
              <a:buFont typeface="Wingdings"/>
              <a:buChar char=""/>
              <a:tabLst>
                <a:tab pos="441325" algn="l"/>
                <a:tab pos="441959" algn="l"/>
              </a:tabLst>
            </a:pPr>
            <a:r>
              <a:rPr lang="cs-CZ" sz="1800" b="1" spc="15" dirty="0">
                <a:solidFill>
                  <a:srgbClr val="08498A"/>
                </a:solidFill>
                <a:cs typeface="Arial"/>
              </a:rPr>
              <a:t>2</a:t>
            </a:r>
            <a:r>
              <a:rPr lang="cs-CZ" sz="1800" b="1" spc="-120" dirty="0">
                <a:solidFill>
                  <a:srgbClr val="08498A"/>
                </a:solidFill>
                <a:cs typeface="Arial"/>
              </a:rPr>
              <a:t> </a:t>
            </a:r>
            <a:r>
              <a:rPr lang="cs-CZ" sz="1800" b="1" spc="20" dirty="0">
                <a:solidFill>
                  <a:srgbClr val="08498A"/>
                </a:solidFill>
                <a:cs typeface="Arial"/>
              </a:rPr>
              <a:t>Partnerství</a:t>
            </a:r>
            <a:endParaRPr lang="cs-CZ" sz="1800" dirty="0">
              <a:cs typeface="Arial"/>
            </a:endParaRPr>
          </a:p>
          <a:p>
            <a:pPr marL="727710" marR="198755" lvl="1" indent="-305435">
              <a:lnSpc>
                <a:spcPct val="111300"/>
              </a:lnSpc>
              <a:spcBef>
                <a:spcPts val="105"/>
              </a:spcBef>
              <a:spcAft>
                <a:spcPts val="0"/>
              </a:spcAft>
              <a:buClr>
                <a:srgbClr val="5FBAF5"/>
              </a:buClr>
              <a:buSzPct val="77777"/>
              <a:buFont typeface="Wingdings"/>
              <a:buChar char=""/>
              <a:tabLst>
                <a:tab pos="727075" algn="l"/>
                <a:tab pos="727710" algn="l"/>
              </a:tabLst>
            </a:pPr>
            <a:r>
              <a:rPr lang="cs-CZ" sz="1800" spc="-10" dirty="0">
                <a:solidFill>
                  <a:srgbClr val="08498A"/>
                </a:solidFill>
                <a:cs typeface="Arial"/>
              </a:rPr>
              <a:t>odpovídá </a:t>
            </a:r>
            <a:r>
              <a:rPr lang="cs-CZ" sz="1800" spc="-5" dirty="0">
                <a:solidFill>
                  <a:srgbClr val="08498A"/>
                </a:solidFill>
                <a:cs typeface="Arial"/>
              </a:rPr>
              <a:t>partnerství </a:t>
            </a:r>
            <a:r>
              <a:rPr lang="cs-CZ" sz="1800" dirty="0">
                <a:solidFill>
                  <a:srgbClr val="08498A"/>
                </a:solidFill>
                <a:cs typeface="Arial"/>
              </a:rPr>
              <a:t>v </a:t>
            </a:r>
            <a:r>
              <a:rPr lang="cs-CZ" sz="1800" spc="5" dirty="0">
                <a:solidFill>
                  <a:srgbClr val="08498A"/>
                </a:solidFill>
                <a:cs typeface="Arial"/>
              </a:rPr>
              <a:t>projektu pravidlům OPZ </a:t>
            </a:r>
            <a:r>
              <a:rPr lang="cs-CZ" sz="1800" dirty="0">
                <a:solidFill>
                  <a:srgbClr val="08498A"/>
                </a:solidFill>
                <a:cs typeface="Arial"/>
              </a:rPr>
              <a:t>a </a:t>
            </a:r>
            <a:r>
              <a:rPr lang="cs-CZ" sz="1800" spc="20" dirty="0">
                <a:solidFill>
                  <a:srgbClr val="08498A"/>
                </a:solidFill>
                <a:cs typeface="Arial"/>
              </a:rPr>
              <a:t>je </a:t>
            </a:r>
            <a:r>
              <a:rPr lang="cs-CZ" sz="1800" dirty="0">
                <a:solidFill>
                  <a:srgbClr val="08498A"/>
                </a:solidFill>
                <a:cs typeface="Arial"/>
              </a:rPr>
              <a:t>v </a:t>
            </a:r>
            <a:r>
              <a:rPr lang="cs-CZ" sz="1800" spc="10" dirty="0">
                <a:solidFill>
                  <a:srgbClr val="08498A"/>
                </a:solidFill>
                <a:cs typeface="Arial"/>
              </a:rPr>
              <a:t>souladu</a:t>
            </a:r>
            <a:r>
              <a:rPr lang="cs-CZ" sz="1800" spc="-320" dirty="0">
                <a:solidFill>
                  <a:srgbClr val="08498A"/>
                </a:solidFill>
                <a:cs typeface="Arial"/>
              </a:rPr>
              <a:t> </a:t>
            </a:r>
            <a:r>
              <a:rPr lang="cs-CZ" sz="1800" dirty="0">
                <a:solidFill>
                  <a:srgbClr val="08498A"/>
                </a:solidFill>
                <a:cs typeface="Arial"/>
              </a:rPr>
              <a:t>s </a:t>
            </a:r>
            <a:r>
              <a:rPr lang="cs-CZ" sz="1800" spc="-20" dirty="0">
                <a:solidFill>
                  <a:srgbClr val="08498A"/>
                </a:solidFill>
                <a:cs typeface="Arial"/>
              </a:rPr>
              <a:t>textem  </a:t>
            </a:r>
            <a:r>
              <a:rPr lang="cs-CZ" sz="1800" spc="-30" dirty="0">
                <a:solidFill>
                  <a:srgbClr val="08498A"/>
                </a:solidFill>
                <a:cs typeface="Arial"/>
              </a:rPr>
              <a:t>výzvy?</a:t>
            </a:r>
            <a:endParaRPr lang="cs-CZ" sz="1800" dirty="0">
              <a:cs typeface="Arial"/>
            </a:endParaRPr>
          </a:p>
          <a:p>
            <a:pPr marL="746760" lvl="1" indent="-324485">
              <a:lnSpc>
                <a:spcPct val="100000"/>
              </a:lnSpc>
              <a:spcBef>
                <a:spcPts val="240"/>
              </a:spcBef>
              <a:spcAft>
                <a:spcPts val="0"/>
              </a:spcAft>
              <a:buClr>
                <a:srgbClr val="5FBAF5"/>
              </a:buClr>
              <a:buSzPct val="77777"/>
              <a:buFont typeface="Wingdings"/>
              <a:buChar char=""/>
              <a:tabLst>
                <a:tab pos="746760" algn="l"/>
                <a:tab pos="747395" algn="l"/>
              </a:tabLst>
            </a:pPr>
            <a:r>
              <a:rPr lang="cs-CZ" sz="1800" spc="-5" dirty="0">
                <a:solidFill>
                  <a:srgbClr val="08498A"/>
                </a:solidFill>
                <a:cs typeface="Arial"/>
              </a:rPr>
              <a:t>oprávněné </a:t>
            </a:r>
            <a:r>
              <a:rPr lang="cs-CZ" sz="1800" spc="5" dirty="0">
                <a:solidFill>
                  <a:srgbClr val="08498A"/>
                </a:solidFill>
                <a:cs typeface="Arial"/>
              </a:rPr>
              <a:t>partnery </a:t>
            </a:r>
            <a:r>
              <a:rPr lang="cs-CZ" sz="1800" spc="-5" dirty="0">
                <a:solidFill>
                  <a:srgbClr val="08498A"/>
                </a:solidFill>
                <a:cs typeface="Arial"/>
              </a:rPr>
              <a:t>vymezuje</a:t>
            </a:r>
            <a:r>
              <a:rPr lang="cs-CZ" sz="1800" spc="-155" dirty="0">
                <a:solidFill>
                  <a:srgbClr val="08498A"/>
                </a:solidFill>
                <a:cs typeface="Arial"/>
              </a:rPr>
              <a:t> </a:t>
            </a:r>
            <a:r>
              <a:rPr lang="cs-CZ" sz="1800" spc="-35" dirty="0">
                <a:solidFill>
                  <a:srgbClr val="08498A"/>
                </a:solidFill>
                <a:cs typeface="Arial"/>
              </a:rPr>
              <a:t>výzva</a:t>
            </a:r>
            <a:endParaRPr lang="cs-CZ" sz="1800" dirty="0">
              <a:cs typeface="Arial"/>
            </a:endParaRPr>
          </a:p>
          <a:p>
            <a:pPr marL="746760" lvl="1" indent="-324485">
              <a:lnSpc>
                <a:spcPct val="100000"/>
              </a:lnSpc>
              <a:spcBef>
                <a:spcPts val="240"/>
              </a:spcBef>
              <a:spcAft>
                <a:spcPts val="0"/>
              </a:spcAft>
              <a:buClr>
                <a:srgbClr val="5FBAF5"/>
              </a:buClr>
              <a:buSzPct val="77777"/>
              <a:buFont typeface="Wingdings"/>
              <a:buChar char=""/>
              <a:tabLst>
                <a:tab pos="746760" algn="l"/>
                <a:tab pos="747395" algn="l"/>
              </a:tabLst>
            </a:pPr>
            <a:r>
              <a:rPr lang="cs-CZ" sz="1800" spc="-10" dirty="0">
                <a:solidFill>
                  <a:srgbClr val="08498A"/>
                </a:solidFill>
                <a:cs typeface="Arial"/>
              </a:rPr>
              <a:t>otázkou </a:t>
            </a:r>
            <a:r>
              <a:rPr lang="cs-CZ" sz="1800" dirty="0">
                <a:solidFill>
                  <a:srgbClr val="08498A"/>
                </a:solidFill>
                <a:cs typeface="Arial"/>
              </a:rPr>
              <a:t>se </a:t>
            </a:r>
            <a:r>
              <a:rPr lang="cs-CZ" sz="1800" spc="5" dirty="0">
                <a:solidFill>
                  <a:srgbClr val="08498A"/>
                </a:solidFill>
                <a:cs typeface="Arial"/>
              </a:rPr>
              <a:t>zjišťuje, </a:t>
            </a:r>
            <a:r>
              <a:rPr lang="cs-CZ" sz="1800" spc="15" dirty="0">
                <a:solidFill>
                  <a:srgbClr val="08498A"/>
                </a:solidFill>
                <a:cs typeface="Arial"/>
              </a:rPr>
              <a:t>zda </a:t>
            </a:r>
            <a:r>
              <a:rPr lang="cs-CZ" sz="1800" spc="-5" dirty="0">
                <a:solidFill>
                  <a:srgbClr val="08498A"/>
                </a:solidFill>
                <a:cs typeface="Arial"/>
              </a:rPr>
              <a:t>partnerství </a:t>
            </a:r>
            <a:r>
              <a:rPr lang="cs-CZ" sz="1800" spc="15" dirty="0">
                <a:solidFill>
                  <a:srgbClr val="08498A"/>
                </a:solidFill>
                <a:cs typeface="Arial"/>
              </a:rPr>
              <a:t>není </a:t>
            </a:r>
            <a:r>
              <a:rPr lang="cs-CZ" sz="1800" dirty="0">
                <a:solidFill>
                  <a:srgbClr val="08498A"/>
                </a:solidFill>
                <a:cs typeface="Arial"/>
              </a:rPr>
              <a:t>v </a:t>
            </a:r>
            <a:r>
              <a:rPr lang="cs-CZ" sz="1800" spc="-5" dirty="0">
                <a:solidFill>
                  <a:srgbClr val="08498A"/>
                </a:solidFill>
                <a:cs typeface="Arial"/>
              </a:rPr>
              <a:t>rozporu </a:t>
            </a:r>
            <a:r>
              <a:rPr lang="cs-CZ" sz="1800" dirty="0">
                <a:solidFill>
                  <a:srgbClr val="08498A"/>
                </a:solidFill>
                <a:cs typeface="Arial"/>
              </a:rPr>
              <a:t>s</a:t>
            </a:r>
            <a:r>
              <a:rPr lang="cs-CZ" sz="1800" spc="-240" dirty="0">
                <a:solidFill>
                  <a:srgbClr val="08498A"/>
                </a:solidFill>
                <a:cs typeface="Arial"/>
              </a:rPr>
              <a:t> </a:t>
            </a:r>
            <a:r>
              <a:rPr lang="cs-CZ" sz="1800" dirty="0">
                <a:solidFill>
                  <a:srgbClr val="08498A"/>
                </a:solidFill>
                <a:cs typeface="Arial"/>
              </a:rPr>
              <a:t>pravidly</a:t>
            </a:r>
            <a:endParaRPr lang="cs-CZ" sz="1800" dirty="0">
              <a:cs typeface="Arial"/>
            </a:endParaRPr>
          </a:p>
          <a:p>
            <a:pPr marL="441959" indent="-429259">
              <a:lnSpc>
                <a:spcPct val="100000"/>
              </a:lnSpc>
              <a:spcBef>
                <a:spcPts val="420"/>
              </a:spcBef>
              <a:spcAft>
                <a:spcPts val="0"/>
              </a:spcAft>
              <a:buClr>
                <a:srgbClr val="5FBAF5"/>
              </a:buClr>
              <a:buFont typeface="Wingdings"/>
              <a:buChar char=""/>
              <a:tabLst>
                <a:tab pos="441325" algn="l"/>
                <a:tab pos="441959" algn="l"/>
              </a:tabLst>
            </a:pPr>
            <a:r>
              <a:rPr lang="cs-CZ" sz="1800" b="1" spc="15" dirty="0">
                <a:solidFill>
                  <a:srgbClr val="08498A"/>
                </a:solidFill>
                <a:cs typeface="Arial"/>
              </a:rPr>
              <a:t>3 </a:t>
            </a:r>
            <a:r>
              <a:rPr lang="cs-CZ" sz="1800" b="1" spc="35" dirty="0">
                <a:solidFill>
                  <a:srgbClr val="08498A"/>
                </a:solidFill>
                <a:cs typeface="Arial"/>
              </a:rPr>
              <a:t>Cílové</a:t>
            </a:r>
            <a:r>
              <a:rPr lang="cs-CZ" sz="1800" b="1" spc="-310" dirty="0">
                <a:solidFill>
                  <a:srgbClr val="08498A"/>
                </a:solidFill>
                <a:cs typeface="Arial"/>
              </a:rPr>
              <a:t> </a:t>
            </a:r>
            <a:r>
              <a:rPr lang="cs-CZ" sz="1800" b="1" spc="20" dirty="0">
                <a:solidFill>
                  <a:srgbClr val="08498A"/>
                </a:solidFill>
                <a:cs typeface="Arial"/>
              </a:rPr>
              <a:t>skupiny</a:t>
            </a:r>
            <a:endParaRPr lang="cs-CZ" sz="1800" dirty="0">
              <a:cs typeface="Arial"/>
            </a:endParaRPr>
          </a:p>
          <a:p>
            <a:pPr marL="746760" lvl="1" indent="-324485">
              <a:lnSpc>
                <a:spcPct val="100000"/>
              </a:lnSpc>
              <a:spcBef>
                <a:spcPts val="275"/>
              </a:spcBef>
              <a:spcAft>
                <a:spcPts val="0"/>
              </a:spcAft>
              <a:buClr>
                <a:srgbClr val="5FBAF5"/>
              </a:buClr>
              <a:buSzPct val="77777"/>
              <a:buFont typeface="Wingdings"/>
              <a:buChar char=""/>
              <a:tabLst>
                <a:tab pos="746760" algn="l"/>
                <a:tab pos="747395" algn="l"/>
              </a:tabLst>
            </a:pPr>
            <a:r>
              <a:rPr lang="cs-CZ" sz="1800" dirty="0">
                <a:solidFill>
                  <a:srgbClr val="08498A"/>
                </a:solidFill>
                <a:cs typeface="Arial"/>
              </a:rPr>
              <a:t>jsou </a:t>
            </a:r>
            <a:r>
              <a:rPr lang="cs-CZ" sz="1800" spc="-20" dirty="0">
                <a:solidFill>
                  <a:srgbClr val="08498A"/>
                </a:solidFill>
                <a:cs typeface="Arial"/>
              </a:rPr>
              <a:t>cílové </a:t>
            </a:r>
            <a:r>
              <a:rPr lang="cs-CZ" sz="1800" spc="15" dirty="0">
                <a:solidFill>
                  <a:srgbClr val="08498A"/>
                </a:solidFill>
                <a:cs typeface="Arial"/>
              </a:rPr>
              <a:t>skupiny </a:t>
            </a:r>
            <a:r>
              <a:rPr lang="cs-CZ" sz="1800" dirty="0">
                <a:solidFill>
                  <a:srgbClr val="08498A"/>
                </a:solidFill>
                <a:cs typeface="Arial"/>
              </a:rPr>
              <a:t>v </a:t>
            </a:r>
            <a:r>
              <a:rPr lang="cs-CZ" sz="1800" spc="-5" dirty="0">
                <a:solidFill>
                  <a:srgbClr val="08498A"/>
                </a:solidFill>
                <a:cs typeface="Arial"/>
              </a:rPr>
              <a:t>zásadě </a:t>
            </a:r>
            <a:r>
              <a:rPr lang="cs-CZ" sz="1800" dirty="0">
                <a:solidFill>
                  <a:srgbClr val="08498A"/>
                </a:solidFill>
                <a:cs typeface="Arial"/>
              </a:rPr>
              <a:t>v </a:t>
            </a:r>
            <a:r>
              <a:rPr lang="cs-CZ" sz="1800" spc="10" dirty="0">
                <a:solidFill>
                  <a:srgbClr val="08498A"/>
                </a:solidFill>
                <a:cs typeface="Arial"/>
              </a:rPr>
              <a:t>souladu </a:t>
            </a:r>
            <a:r>
              <a:rPr lang="cs-CZ" sz="1800" dirty="0">
                <a:solidFill>
                  <a:srgbClr val="08498A"/>
                </a:solidFill>
                <a:cs typeface="Arial"/>
              </a:rPr>
              <a:t>s </a:t>
            </a:r>
            <a:r>
              <a:rPr lang="cs-CZ" sz="1800" spc="-20" dirty="0">
                <a:solidFill>
                  <a:srgbClr val="08498A"/>
                </a:solidFill>
                <a:cs typeface="Arial"/>
              </a:rPr>
              <a:t>textem</a:t>
            </a:r>
            <a:r>
              <a:rPr lang="cs-CZ" sz="1800" spc="-125" dirty="0">
                <a:solidFill>
                  <a:srgbClr val="08498A"/>
                </a:solidFill>
                <a:cs typeface="Arial"/>
              </a:rPr>
              <a:t> </a:t>
            </a:r>
            <a:r>
              <a:rPr lang="cs-CZ" sz="1800" spc="-30" dirty="0">
                <a:solidFill>
                  <a:srgbClr val="08498A"/>
                </a:solidFill>
                <a:cs typeface="Arial"/>
              </a:rPr>
              <a:t>výzvy?</a:t>
            </a:r>
            <a:endParaRPr lang="cs-CZ" sz="1800" dirty="0">
              <a:cs typeface="Arial"/>
            </a:endParaRPr>
          </a:p>
          <a:p>
            <a:pPr marL="746760" lvl="1" indent="-324485">
              <a:lnSpc>
                <a:spcPct val="100000"/>
              </a:lnSpc>
              <a:spcBef>
                <a:spcPts val="245"/>
              </a:spcBef>
              <a:spcAft>
                <a:spcPts val="0"/>
              </a:spcAft>
              <a:buClr>
                <a:srgbClr val="5FBAF5"/>
              </a:buClr>
              <a:buSzPct val="77777"/>
              <a:buFont typeface="Wingdings"/>
              <a:buChar char=""/>
              <a:tabLst>
                <a:tab pos="746760" algn="l"/>
                <a:tab pos="747395" algn="l"/>
              </a:tabLst>
            </a:pPr>
            <a:r>
              <a:rPr lang="cs-CZ" sz="1800" spc="30" dirty="0">
                <a:solidFill>
                  <a:srgbClr val="08498A"/>
                </a:solidFill>
                <a:cs typeface="Arial"/>
              </a:rPr>
              <a:t>dle </a:t>
            </a:r>
            <a:r>
              <a:rPr lang="cs-CZ" sz="1800" spc="-55" dirty="0">
                <a:solidFill>
                  <a:srgbClr val="08498A"/>
                </a:solidFill>
                <a:cs typeface="Arial"/>
              </a:rPr>
              <a:t>výzvy, </a:t>
            </a:r>
            <a:r>
              <a:rPr lang="cs-CZ" sz="1800" spc="15" dirty="0">
                <a:solidFill>
                  <a:srgbClr val="08498A"/>
                </a:solidFill>
                <a:cs typeface="Arial"/>
              </a:rPr>
              <a:t>posuzují </a:t>
            </a:r>
            <a:r>
              <a:rPr lang="cs-CZ" sz="1800" dirty="0">
                <a:solidFill>
                  <a:srgbClr val="08498A"/>
                </a:solidFill>
                <a:cs typeface="Arial"/>
              </a:rPr>
              <a:t>se </a:t>
            </a:r>
            <a:r>
              <a:rPr lang="cs-CZ" sz="1800" spc="-5" dirty="0">
                <a:solidFill>
                  <a:srgbClr val="08498A"/>
                </a:solidFill>
                <a:cs typeface="Arial"/>
              </a:rPr>
              <a:t>všechny </a:t>
            </a:r>
            <a:r>
              <a:rPr lang="cs-CZ" sz="1800" spc="-15" dirty="0">
                <a:solidFill>
                  <a:srgbClr val="08498A"/>
                </a:solidFill>
                <a:cs typeface="Arial"/>
              </a:rPr>
              <a:t>CS </a:t>
            </a:r>
            <a:r>
              <a:rPr lang="cs-CZ" sz="1800" dirty="0">
                <a:solidFill>
                  <a:srgbClr val="08498A"/>
                </a:solidFill>
                <a:cs typeface="Arial"/>
              </a:rPr>
              <a:t>v</a:t>
            </a:r>
            <a:r>
              <a:rPr lang="cs-CZ" sz="1800" spc="-125" dirty="0">
                <a:solidFill>
                  <a:srgbClr val="08498A"/>
                </a:solidFill>
                <a:cs typeface="Arial"/>
              </a:rPr>
              <a:t> </a:t>
            </a:r>
            <a:r>
              <a:rPr lang="cs-CZ" sz="1800" dirty="0">
                <a:solidFill>
                  <a:srgbClr val="08498A"/>
                </a:solidFill>
                <a:cs typeface="Arial"/>
              </a:rPr>
              <a:t>žádosti</a:t>
            </a:r>
            <a:endParaRPr lang="cs-CZ" sz="1800" dirty="0">
              <a:cs typeface="Arial"/>
            </a:endParaRPr>
          </a:p>
          <a:p>
            <a:pPr marL="441959" indent="-429259">
              <a:lnSpc>
                <a:spcPct val="100000"/>
              </a:lnSpc>
              <a:spcBef>
                <a:spcPts val="415"/>
              </a:spcBef>
              <a:spcAft>
                <a:spcPts val="0"/>
              </a:spcAft>
              <a:buClr>
                <a:srgbClr val="5FBAF5"/>
              </a:buClr>
              <a:buFont typeface="Wingdings"/>
              <a:buChar char=""/>
              <a:tabLst>
                <a:tab pos="441325" algn="l"/>
                <a:tab pos="441959" algn="l"/>
              </a:tabLst>
            </a:pPr>
            <a:r>
              <a:rPr lang="cs-CZ" sz="1800" b="1" spc="15" dirty="0">
                <a:solidFill>
                  <a:srgbClr val="08498A"/>
                </a:solidFill>
                <a:cs typeface="Arial"/>
              </a:rPr>
              <a:t>4</a:t>
            </a:r>
            <a:r>
              <a:rPr lang="cs-CZ" sz="1800" b="1" spc="-50" dirty="0">
                <a:solidFill>
                  <a:srgbClr val="08498A"/>
                </a:solidFill>
                <a:cs typeface="Arial"/>
              </a:rPr>
              <a:t> </a:t>
            </a:r>
            <a:r>
              <a:rPr lang="cs-CZ" sz="1800" b="1" spc="25" dirty="0">
                <a:solidFill>
                  <a:srgbClr val="08498A"/>
                </a:solidFill>
                <a:cs typeface="Arial"/>
              </a:rPr>
              <a:t>Celkové</a:t>
            </a:r>
            <a:r>
              <a:rPr lang="cs-CZ" sz="1800" b="1" spc="-195" dirty="0">
                <a:solidFill>
                  <a:srgbClr val="08498A"/>
                </a:solidFill>
                <a:cs typeface="Arial"/>
              </a:rPr>
              <a:t> </a:t>
            </a:r>
            <a:r>
              <a:rPr lang="cs-CZ" sz="1800" b="1" spc="20" dirty="0">
                <a:solidFill>
                  <a:srgbClr val="08498A"/>
                </a:solidFill>
                <a:cs typeface="Arial"/>
              </a:rPr>
              <a:t>způsobilé</a:t>
            </a:r>
            <a:r>
              <a:rPr lang="cs-CZ" sz="1800" b="1" spc="-195" dirty="0">
                <a:solidFill>
                  <a:srgbClr val="08498A"/>
                </a:solidFill>
                <a:cs typeface="Arial"/>
              </a:rPr>
              <a:t> </a:t>
            </a:r>
            <a:r>
              <a:rPr lang="cs-CZ" sz="1800" b="1" spc="25" dirty="0">
                <a:solidFill>
                  <a:srgbClr val="08498A"/>
                </a:solidFill>
                <a:cs typeface="Arial"/>
              </a:rPr>
              <a:t>výdaje</a:t>
            </a:r>
            <a:endParaRPr lang="cs-CZ" sz="1800" dirty="0">
              <a:cs typeface="Arial"/>
            </a:endParaRPr>
          </a:p>
          <a:p>
            <a:pPr marL="727710" lvl="1" indent="-305435">
              <a:lnSpc>
                <a:spcPct val="100000"/>
              </a:lnSpc>
              <a:spcBef>
                <a:spcPts val="350"/>
              </a:spcBef>
              <a:spcAft>
                <a:spcPts val="0"/>
              </a:spcAft>
              <a:buClr>
                <a:srgbClr val="5FBAF5"/>
              </a:buClr>
              <a:buSzPct val="77777"/>
              <a:buFont typeface="Wingdings"/>
              <a:buChar char=""/>
              <a:tabLst>
                <a:tab pos="727075" algn="l"/>
                <a:tab pos="727710" algn="l"/>
              </a:tabLst>
            </a:pPr>
            <a:r>
              <a:rPr lang="cs-CZ" sz="1800" dirty="0">
                <a:solidFill>
                  <a:srgbClr val="08498A"/>
                </a:solidFill>
                <a:cs typeface="Arial"/>
              </a:rPr>
              <a:t>jsou </a:t>
            </a:r>
            <a:r>
              <a:rPr lang="cs-CZ" sz="1800" spc="-15" dirty="0">
                <a:solidFill>
                  <a:srgbClr val="08498A"/>
                </a:solidFill>
                <a:cs typeface="Arial"/>
              </a:rPr>
              <a:t>celkové </a:t>
            </a:r>
            <a:r>
              <a:rPr lang="cs-CZ" sz="1800" spc="15" dirty="0">
                <a:solidFill>
                  <a:srgbClr val="08498A"/>
                </a:solidFill>
                <a:cs typeface="Arial"/>
              </a:rPr>
              <a:t>způsobilé </a:t>
            </a:r>
            <a:r>
              <a:rPr lang="cs-CZ" sz="1800" spc="-5" dirty="0">
                <a:solidFill>
                  <a:srgbClr val="08498A"/>
                </a:solidFill>
                <a:cs typeface="Arial"/>
              </a:rPr>
              <a:t>výdaje </a:t>
            </a:r>
            <a:r>
              <a:rPr lang="cs-CZ" sz="1800" spc="5" dirty="0">
                <a:solidFill>
                  <a:srgbClr val="08498A"/>
                </a:solidFill>
                <a:cs typeface="Arial"/>
              </a:rPr>
              <a:t>projektu </a:t>
            </a:r>
            <a:r>
              <a:rPr lang="cs-CZ" sz="1800" dirty="0">
                <a:solidFill>
                  <a:srgbClr val="08498A"/>
                </a:solidFill>
                <a:cs typeface="Arial"/>
              </a:rPr>
              <a:t>v </a:t>
            </a:r>
            <a:r>
              <a:rPr lang="cs-CZ" sz="1800" spc="-10" dirty="0">
                <a:solidFill>
                  <a:srgbClr val="08498A"/>
                </a:solidFill>
                <a:cs typeface="Arial"/>
              </a:rPr>
              <a:t>rozmezí stanoveném </a:t>
            </a:r>
            <a:r>
              <a:rPr lang="cs-CZ" sz="1800" spc="-45" dirty="0">
                <a:solidFill>
                  <a:srgbClr val="08498A"/>
                </a:solidFill>
                <a:cs typeface="Arial"/>
              </a:rPr>
              <a:t>ve</a:t>
            </a:r>
            <a:r>
              <a:rPr lang="cs-CZ" sz="1800" spc="100" dirty="0">
                <a:solidFill>
                  <a:srgbClr val="08498A"/>
                </a:solidFill>
                <a:cs typeface="Arial"/>
              </a:rPr>
              <a:t> </a:t>
            </a:r>
            <a:r>
              <a:rPr lang="cs-CZ" sz="1800" spc="-35" dirty="0">
                <a:solidFill>
                  <a:srgbClr val="08498A"/>
                </a:solidFill>
                <a:cs typeface="Arial"/>
              </a:rPr>
              <a:t>výzvě?</a:t>
            </a:r>
            <a:endParaRPr lang="cs-CZ" sz="1800" dirty="0">
              <a:cs typeface="Arial"/>
            </a:endParaRPr>
          </a:p>
          <a:p>
            <a:pPr marL="727710" lvl="1" indent="-305435">
              <a:lnSpc>
                <a:spcPct val="100000"/>
              </a:lnSpc>
              <a:spcBef>
                <a:spcPts val="244"/>
              </a:spcBef>
              <a:spcAft>
                <a:spcPts val="0"/>
              </a:spcAft>
              <a:buClr>
                <a:srgbClr val="5FBAF5"/>
              </a:buClr>
              <a:buSzPct val="77777"/>
              <a:buFont typeface="Wingdings"/>
              <a:buChar char=""/>
              <a:tabLst>
                <a:tab pos="727075" algn="l"/>
                <a:tab pos="727710" algn="l"/>
              </a:tabLst>
            </a:pPr>
            <a:r>
              <a:rPr lang="cs-CZ" sz="1800" spc="20" dirty="0">
                <a:solidFill>
                  <a:srgbClr val="08498A"/>
                </a:solidFill>
                <a:cs typeface="Arial"/>
              </a:rPr>
              <a:t>jedná </a:t>
            </a:r>
            <a:r>
              <a:rPr lang="cs-CZ" sz="1800" dirty="0">
                <a:solidFill>
                  <a:srgbClr val="08498A"/>
                </a:solidFill>
                <a:cs typeface="Arial"/>
              </a:rPr>
              <a:t>se o </a:t>
            </a:r>
            <a:r>
              <a:rPr lang="cs-CZ" sz="1800" spc="-15" dirty="0">
                <a:solidFill>
                  <a:srgbClr val="08498A"/>
                </a:solidFill>
                <a:cs typeface="Arial"/>
              </a:rPr>
              <a:t>celkové </a:t>
            </a:r>
            <a:r>
              <a:rPr lang="cs-CZ" sz="1800" spc="10" dirty="0">
                <a:solidFill>
                  <a:srgbClr val="08498A"/>
                </a:solidFill>
                <a:cs typeface="Arial"/>
              </a:rPr>
              <a:t>způsobilé </a:t>
            </a:r>
            <a:r>
              <a:rPr lang="cs-CZ" sz="1800" spc="-10" dirty="0">
                <a:solidFill>
                  <a:srgbClr val="08498A"/>
                </a:solidFill>
                <a:cs typeface="Arial"/>
              </a:rPr>
              <a:t>výdaje, </a:t>
            </a:r>
            <a:r>
              <a:rPr lang="cs-CZ" sz="1800" dirty="0">
                <a:solidFill>
                  <a:srgbClr val="08498A"/>
                </a:solidFill>
                <a:cs typeface="Arial"/>
              </a:rPr>
              <a:t>nikoliv</a:t>
            </a:r>
            <a:r>
              <a:rPr lang="cs-CZ" sz="1800" spc="-254" dirty="0">
                <a:solidFill>
                  <a:srgbClr val="08498A"/>
                </a:solidFill>
                <a:cs typeface="Arial"/>
              </a:rPr>
              <a:t> </a:t>
            </a:r>
            <a:r>
              <a:rPr lang="cs-CZ" sz="1800" dirty="0">
                <a:solidFill>
                  <a:srgbClr val="08498A"/>
                </a:solidFill>
                <a:cs typeface="Arial"/>
              </a:rPr>
              <a:t>dotaci</a:t>
            </a:r>
            <a:endParaRPr lang="cs-CZ" sz="1800" dirty="0">
              <a:cs typeface="Arial"/>
            </a:endParaRPr>
          </a:p>
          <a:p>
            <a:pPr>
              <a:spcAft>
                <a:spcPts val="0"/>
              </a:spcAft>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25480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FORMÁLNÍ HODNOCENÍ A HODNOCENÍ PŘIJATELNOST</a:t>
            </a:r>
          </a:p>
        </p:txBody>
      </p:sp>
      <p:sp>
        <p:nvSpPr>
          <p:cNvPr id="3" name="Zástupný symbol pro obsah 2"/>
          <p:cNvSpPr>
            <a:spLocks noGrp="1"/>
          </p:cNvSpPr>
          <p:nvPr>
            <p:ph idx="1"/>
          </p:nvPr>
        </p:nvSpPr>
        <p:spPr>
          <a:xfrm>
            <a:off x="251520" y="1412776"/>
            <a:ext cx="8712968" cy="5112568"/>
          </a:xfrm>
        </p:spPr>
        <p:txBody>
          <a:bodyPr/>
          <a:lstStyle/>
          <a:p>
            <a:pPr marL="441959" indent="-429259">
              <a:lnSpc>
                <a:spcPct val="100000"/>
              </a:lnSpc>
              <a:spcAft>
                <a:spcPts val="0"/>
              </a:spcAft>
              <a:buClr>
                <a:srgbClr val="5FBAF5"/>
              </a:buClr>
              <a:buFont typeface="Wingdings"/>
              <a:buChar char=""/>
              <a:tabLst>
                <a:tab pos="441325" algn="l"/>
                <a:tab pos="441959" algn="l"/>
              </a:tabLst>
            </a:pPr>
            <a:r>
              <a:rPr lang="cs-CZ" sz="1800" b="1" spc="15" dirty="0">
                <a:solidFill>
                  <a:srgbClr val="08498A"/>
                </a:solidFill>
                <a:cs typeface="Arial"/>
              </a:rPr>
              <a:t>5</a:t>
            </a:r>
            <a:r>
              <a:rPr lang="cs-CZ" sz="1800" b="1" spc="-175" dirty="0">
                <a:solidFill>
                  <a:srgbClr val="08498A"/>
                </a:solidFill>
                <a:cs typeface="Arial"/>
              </a:rPr>
              <a:t> </a:t>
            </a:r>
            <a:r>
              <a:rPr lang="cs-CZ" sz="1800" b="1" spc="10" dirty="0">
                <a:solidFill>
                  <a:srgbClr val="08498A"/>
                </a:solidFill>
                <a:cs typeface="Arial"/>
              </a:rPr>
              <a:t>Aktivity</a:t>
            </a:r>
            <a:endParaRPr lang="cs-CZ" sz="1800" dirty="0">
              <a:cs typeface="Arial"/>
            </a:endParaRPr>
          </a:p>
          <a:p>
            <a:pPr marL="908685" lvl="1" indent="-447675">
              <a:lnSpc>
                <a:spcPct val="100000"/>
              </a:lnSpc>
              <a:spcBef>
                <a:spcPts val="730"/>
              </a:spcBef>
              <a:spcAft>
                <a:spcPts val="0"/>
              </a:spcAft>
              <a:buClr>
                <a:srgbClr val="5FBAF5"/>
              </a:buClr>
              <a:buFont typeface="Wingdings"/>
              <a:buChar char=""/>
              <a:tabLst>
                <a:tab pos="908685" algn="l"/>
                <a:tab pos="909319" algn="l"/>
              </a:tabLst>
            </a:pPr>
            <a:r>
              <a:rPr lang="cs-CZ" sz="1800" spc="-20" dirty="0">
                <a:solidFill>
                  <a:srgbClr val="08498A"/>
                </a:solidFill>
                <a:cs typeface="Arial"/>
              </a:rPr>
              <a:t>jsou </a:t>
            </a:r>
            <a:r>
              <a:rPr lang="cs-CZ" sz="1800" dirty="0">
                <a:solidFill>
                  <a:srgbClr val="08498A"/>
                </a:solidFill>
                <a:cs typeface="Arial"/>
              </a:rPr>
              <a:t>plánované </a:t>
            </a:r>
            <a:r>
              <a:rPr lang="cs-CZ" sz="1800" spc="-15" dirty="0">
                <a:solidFill>
                  <a:srgbClr val="08498A"/>
                </a:solidFill>
                <a:cs typeface="Arial"/>
              </a:rPr>
              <a:t>aktivity </a:t>
            </a:r>
            <a:r>
              <a:rPr lang="cs-CZ" sz="1800" spc="5" dirty="0">
                <a:solidFill>
                  <a:srgbClr val="08498A"/>
                </a:solidFill>
                <a:cs typeface="Arial"/>
              </a:rPr>
              <a:t>projektu </a:t>
            </a:r>
            <a:r>
              <a:rPr lang="cs-CZ" sz="1800" dirty="0">
                <a:solidFill>
                  <a:srgbClr val="08498A"/>
                </a:solidFill>
                <a:cs typeface="Arial"/>
              </a:rPr>
              <a:t>v zásadě v </a:t>
            </a:r>
            <a:r>
              <a:rPr lang="cs-CZ" sz="1800" spc="10" dirty="0">
                <a:solidFill>
                  <a:srgbClr val="08498A"/>
                </a:solidFill>
                <a:cs typeface="Arial"/>
              </a:rPr>
              <a:t>souladu </a:t>
            </a:r>
            <a:r>
              <a:rPr lang="cs-CZ" sz="1800" dirty="0">
                <a:solidFill>
                  <a:srgbClr val="08498A"/>
                </a:solidFill>
                <a:cs typeface="Arial"/>
              </a:rPr>
              <a:t>s </a:t>
            </a:r>
            <a:r>
              <a:rPr lang="cs-CZ" sz="1800" spc="-15" dirty="0">
                <a:solidFill>
                  <a:srgbClr val="08498A"/>
                </a:solidFill>
                <a:cs typeface="Arial"/>
              </a:rPr>
              <a:t>textem</a:t>
            </a:r>
            <a:r>
              <a:rPr lang="cs-CZ" sz="1800" spc="15" dirty="0">
                <a:solidFill>
                  <a:srgbClr val="08498A"/>
                </a:solidFill>
                <a:cs typeface="Arial"/>
              </a:rPr>
              <a:t> </a:t>
            </a:r>
            <a:r>
              <a:rPr lang="cs-CZ" sz="1800" spc="-25" dirty="0">
                <a:solidFill>
                  <a:srgbClr val="08498A"/>
                </a:solidFill>
                <a:cs typeface="Arial"/>
              </a:rPr>
              <a:t>výzvy?</a:t>
            </a:r>
            <a:endParaRPr lang="cs-CZ" sz="1800" dirty="0">
              <a:cs typeface="Arial"/>
            </a:endParaRPr>
          </a:p>
          <a:p>
            <a:pPr marL="908685" lvl="1" indent="-447675">
              <a:lnSpc>
                <a:spcPct val="100000"/>
              </a:lnSpc>
              <a:spcBef>
                <a:spcPts val="315"/>
              </a:spcBef>
              <a:spcAft>
                <a:spcPts val="0"/>
              </a:spcAft>
              <a:buClr>
                <a:srgbClr val="5FBAF5"/>
              </a:buClr>
              <a:buSzPct val="77777"/>
              <a:buFont typeface="Wingdings"/>
              <a:buChar char=""/>
              <a:tabLst>
                <a:tab pos="908685" algn="l"/>
                <a:tab pos="909319" algn="l"/>
              </a:tabLst>
            </a:pPr>
            <a:r>
              <a:rPr lang="cs-CZ" sz="1800" spc="20" dirty="0">
                <a:solidFill>
                  <a:srgbClr val="08498A"/>
                </a:solidFill>
                <a:cs typeface="Arial"/>
              </a:rPr>
              <a:t>posuzují </a:t>
            </a:r>
            <a:r>
              <a:rPr lang="cs-CZ" sz="1800" dirty="0">
                <a:solidFill>
                  <a:srgbClr val="08498A"/>
                </a:solidFill>
                <a:cs typeface="Arial"/>
              </a:rPr>
              <a:t>se všechny </a:t>
            </a:r>
            <a:r>
              <a:rPr lang="cs-CZ" sz="1800" spc="-15" dirty="0">
                <a:solidFill>
                  <a:srgbClr val="08498A"/>
                </a:solidFill>
                <a:cs typeface="Arial"/>
              </a:rPr>
              <a:t>aktivity </a:t>
            </a:r>
            <a:r>
              <a:rPr lang="cs-CZ" sz="1800" dirty="0">
                <a:solidFill>
                  <a:srgbClr val="08498A"/>
                </a:solidFill>
                <a:cs typeface="Arial"/>
              </a:rPr>
              <a:t>v</a:t>
            </a:r>
            <a:r>
              <a:rPr lang="cs-CZ" sz="1800" spc="-195" dirty="0">
                <a:solidFill>
                  <a:srgbClr val="08498A"/>
                </a:solidFill>
                <a:cs typeface="Arial"/>
              </a:rPr>
              <a:t> </a:t>
            </a:r>
            <a:r>
              <a:rPr lang="cs-CZ" sz="1800" dirty="0">
                <a:solidFill>
                  <a:srgbClr val="08498A"/>
                </a:solidFill>
                <a:cs typeface="Arial"/>
              </a:rPr>
              <a:t>žádosti</a:t>
            </a:r>
            <a:endParaRPr lang="cs-CZ" sz="1800" dirty="0">
              <a:cs typeface="Arial"/>
            </a:endParaRPr>
          </a:p>
          <a:p>
            <a:pPr marL="441959" indent="-429259">
              <a:lnSpc>
                <a:spcPct val="100000"/>
              </a:lnSpc>
              <a:spcBef>
                <a:spcPts val="415"/>
              </a:spcBef>
              <a:spcAft>
                <a:spcPts val="0"/>
              </a:spcAft>
              <a:buClr>
                <a:srgbClr val="5FBAF5"/>
              </a:buClr>
              <a:buFont typeface="Wingdings"/>
              <a:buChar char=""/>
              <a:tabLst>
                <a:tab pos="441325" algn="l"/>
                <a:tab pos="441959" algn="l"/>
              </a:tabLst>
            </a:pPr>
            <a:r>
              <a:rPr lang="cs-CZ" sz="1800" b="1" spc="15" dirty="0">
                <a:solidFill>
                  <a:srgbClr val="08498A"/>
                </a:solidFill>
                <a:cs typeface="Arial"/>
              </a:rPr>
              <a:t>6 </a:t>
            </a:r>
            <a:r>
              <a:rPr lang="cs-CZ" sz="1800" b="1" spc="20" dirty="0">
                <a:solidFill>
                  <a:srgbClr val="08498A"/>
                </a:solidFill>
                <a:cs typeface="Arial"/>
              </a:rPr>
              <a:t>Horizontální</a:t>
            </a:r>
            <a:r>
              <a:rPr lang="cs-CZ" sz="1800" b="1" spc="-365" dirty="0">
                <a:solidFill>
                  <a:srgbClr val="08498A"/>
                </a:solidFill>
                <a:cs typeface="Arial"/>
              </a:rPr>
              <a:t> </a:t>
            </a:r>
            <a:r>
              <a:rPr lang="cs-CZ" sz="1800" b="1" spc="20" dirty="0">
                <a:solidFill>
                  <a:srgbClr val="08498A"/>
                </a:solidFill>
                <a:cs typeface="Arial"/>
              </a:rPr>
              <a:t>principy</a:t>
            </a:r>
            <a:endParaRPr lang="cs-CZ" sz="1800" dirty="0">
              <a:cs typeface="Arial"/>
            </a:endParaRPr>
          </a:p>
          <a:p>
            <a:pPr marL="908685" marR="5080" lvl="1" indent="-485775">
              <a:lnSpc>
                <a:spcPts val="2930"/>
              </a:lnSpc>
              <a:spcBef>
                <a:spcPts val="185"/>
              </a:spcBef>
              <a:spcAft>
                <a:spcPts val="0"/>
              </a:spcAft>
              <a:buClr>
                <a:srgbClr val="5FBAF5"/>
              </a:buClr>
              <a:buFont typeface="Wingdings"/>
              <a:buChar char=""/>
              <a:tabLst>
                <a:tab pos="908685" algn="l"/>
                <a:tab pos="909319" algn="l"/>
              </a:tabLst>
            </a:pPr>
            <a:r>
              <a:rPr lang="cs-CZ" sz="1800" spc="-20" dirty="0">
                <a:solidFill>
                  <a:srgbClr val="08498A"/>
                </a:solidFill>
                <a:cs typeface="Arial"/>
              </a:rPr>
              <a:t>lze </a:t>
            </a:r>
            <a:r>
              <a:rPr lang="cs-CZ" sz="1800" spc="-5" dirty="0">
                <a:solidFill>
                  <a:srgbClr val="08498A"/>
                </a:solidFill>
                <a:cs typeface="Arial"/>
              </a:rPr>
              <a:t>vyloučit negativní </a:t>
            </a:r>
            <a:r>
              <a:rPr lang="cs-CZ" sz="1800" spc="5" dirty="0">
                <a:solidFill>
                  <a:srgbClr val="08498A"/>
                </a:solidFill>
                <a:cs typeface="Arial"/>
              </a:rPr>
              <a:t>dopad </a:t>
            </a:r>
            <a:r>
              <a:rPr lang="cs-CZ" sz="1800" spc="20" dirty="0">
                <a:solidFill>
                  <a:srgbClr val="08498A"/>
                </a:solidFill>
                <a:cs typeface="Arial"/>
              </a:rPr>
              <a:t>na </a:t>
            </a:r>
            <a:r>
              <a:rPr lang="cs-CZ" sz="1800" spc="5" dirty="0">
                <a:solidFill>
                  <a:srgbClr val="08498A"/>
                </a:solidFill>
                <a:cs typeface="Arial"/>
              </a:rPr>
              <a:t>horizontální </a:t>
            </a:r>
            <a:r>
              <a:rPr lang="cs-CZ" sz="1800" spc="10" dirty="0">
                <a:solidFill>
                  <a:srgbClr val="08498A"/>
                </a:solidFill>
                <a:cs typeface="Arial"/>
              </a:rPr>
              <a:t>principy </a:t>
            </a:r>
            <a:r>
              <a:rPr lang="cs-CZ" sz="1800" spc="5" dirty="0">
                <a:solidFill>
                  <a:srgbClr val="08498A"/>
                </a:solidFill>
                <a:cs typeface="Arial"/>
              </a:rPr>
              <a:t>OPZ </a:t>
            </a:r>
            <a:r>
              <a:rPr lang="cs-CZ" sz="1800" spc="-15" dirty="0">
                <a:solidFill>
                  <a:srgbClr val="08498A"/>
                </a:solidFill>
                <a:cs typeface="Arial"/>
              </a:rPr>
              <a:t>(rovnost </a:t>
            </a:r>
            <a:r>
              <a:rPr lang="cs-CZ" sz="1800" spc="-10" dirty="0">
                <a:solidFill>
                  <a:srgbClr val="08498A"/>
                </a:solidFill>
                <a:cs typeface="Arial"/>
              </a:rPr>
              <a:t>žen </a:t>
            </a:r>
            <a:r>
              <a:rPr lang="cs-CZ" sz="1800" dirty="0">
                <a:solidFill>
                  <a:srgbClr val="08498A"/>
                </a:solidFill>
                <a:cs typeface="Arial"/>
              </a:rPr>
              <a:t>a  </a:t>
            </a:r>
            <a:r>
              <a:rPr lang="cs-CZ" sz="1800" spc="20" dirty="0">
                <a:solidFill>
                  <a:srgbClr val="08498A"/>
                </a:solidFill>
                <a:cs typeface="Arial"/>
              </a:rPr>
              <a:t>mužů, </a:t>
            </a:r>
            <a:r>
              <a:rPr lang="cs-CZ" sz="1800" dirty="0">
                <a:solidFill>
                  <a:srgbClr val="08498A"/>
                </a:solidFill>
                <a:cs typeface="Arial"/>
              </a:rPr>
              <a:t>nediskriminace a </a:t>
            </a:r>
            <a:r>
              <a:rPr lang="cs-CZ" sz="1800" spc="15" dirty="0">
                <a:solidFill>
                  <a:srgbClr val="08498A"/>
                </a:solidFill>
                <a:cs typeface="Arial"/>
              </a:rPr>
              <a:t>udržitelný</a:t>
            </a:r>
            <a:r>
              <a:rPr lang="cs-CZ" sz="1800" spc="-385" dirty="0">
                <a:solidFill>
                  <a:srgbClr val="08498A"/>
                </a:solidFill>
                <a:cs typeface="Arial"/>
              </a:rPr>
              <a:t> </a:t>
            </a:r>
            <a:r>
              <a:rPr lang="cs-CZ" sz="1800" spc="-15" dirty="0">
                <a:solidFill>
                  <a:srgbClr val="08498A"/>
                </a:solidFill>
                <a:cs typeface="Arial"/>
              </a:rPr>
              <a:t>rozvoj)?</a:t>
            </a:r>
            <a:endParaRPr lang="cs-CZ" sz="1800" dirty="0">
              <a:cs typeface="Arial"/>
            </a:endParaRPr>
          </a:p>
          <a:p>
            <a:pPr marL="908685" lvl="1" indent="-485775">
              <a:lnSpc>
                <a:spcPct val="100000"/>
              </a:lnSpc>
              <a:spcBef>
                <a:spcPts val="90"/>
              </a:spcBef>
              <a:spcAft>
                <a:spcPts val="0"/>
              </a:spcAft>
              <a:buClr>
                <a:srgbClr val="5FBAF5"/>
              </a:buClr>
              <a:buSzPct val="77777"/>
              <a:buFont typeface="Wingdings"/>
              <a:buChar char=""/>
              <a:tabLst>
                <a:tab pos="908685" algn="l"/>
                <a:tab pos="909319" algn="l"/>
                <a:tab pos="6657975" algn="l"/>
              </a:tabLst>
            </a:pPr>
            <a:r>
              <a:rPr lang="cs-CZ" sz="1800" spc="-10" dirty="0">
                <a:solidFill>
                  <a:srgbClr val="08498A"/>
                </a:solidFill>
                <a:cs typeface="Arial"/>
              </a:rPr>
              <a:t>ověřuje se, </a:t>
            </a:r>
            <a:r>
              <a:rPr lang="cs-CZ" sz="1800" spc="15" dirty="0">
                <a:solidFill>
                  <a:srgbClr val="08498A"/>
                </a:solidFill>
                <a:cs typeface="Arial"/>
              </a:rPr>
              <a:t>zda </a:t>
            </a:r>
            <a:r>
              <a:rPr lang="cs-CZ" sz="1800" dirty="0">
                <a:solidFill>
                  <a:srgbClr val="08498A"/>
                </a:solidFill>
                <a:cs typeface="Arial"/>
              </a:rPr>
              <a:t>z </a:t>
            </a:r>
            <a:r>
              <a:rPr lang="cs-CZ" sz="1800" spc="5" dirty="0">
                <a:solidFill>
                  <a:srgbClr val="08498A"/>
                </a:solidFill>
                <a:cs typeface="Arial"/>
              </a:rPr>
              <a:t>popisu projektu </a:t>
            </a:r>
            <a:r>
              <a:rPr lang="cs-CZ" sz="1800" dirty="0">
                <a:solidFill>
                  <a:srgbClr val="08498A"/>
                </a:solidFill>
                <a:cs typeface="Arial"/>
              </a:rPr>
              <a:t>obsaženého</a:t>
            </a:r>
            <a:r>
              <a:rPr lang="cs-CZ" sz="1800" spc="-95" dirty="0">
                <a:solidFill>
                  <a:srgbClr val="08498A"/>
                </a:solidFill>
                <a:cs typeface="Arial"/>
              </a:rPr>
              <a:t> </a:t>
            </a:r>
            <a:r>
              <a:rPr lang="cs-CZ" sz="1800" dirty="0">
                <a:solidFill>
                  <a:srgbClr val="08498A"/>
                </a:solidFill>
                <a:cs typeface="Arial"/>
              </a:rPr>
              <a:t>v</a:t>
            </a:r>
            <a:r>
              <a:rPr lang="cs-CZ" sz="1800" spc="-45" dirty="0">
                <a:solidFill>
                  <a:srgbClr val="08498A"/>
                </a:solidFill>
                <a:cs typeface="Arial"/>
              </a:rPr>
              <a:t> </a:t>
            </a:r>
            <a:r>
              <a:rPr lang="cs-CZ" sz="1800" dirty="0">
                <a:solidFill>
                  <a:srgbClr val="08498A"/>
                </a:solidFill>
                <a:cs typeface="Arial"/>
              </a:rPr>
              <a:t>žádosti	</a:t>
            </a:r>
            <a:r>
              <a:rPr lang="cs-CZ" sz="1800" spc="-10" dirty="0">
                <a:solidFill>
                  <a:srgbClr val="08498A"/>
                </a:solidFill>
                <a:cs typeface="Arial"/>
              </a:rPr>
              <a:t>nevyplývá,</a:t>
            </a:r>
            <a:r>
              <a:rPr lang="cs-CZ" sz="1800" spc="-20" dirty="0">
                <a:solidFill>
                  <a:srgbClr val="08498A"/>
                </a:solidFill>
                <a:cs typeface="Arial"/>
              </a:rPr>
              <a:t> </a:t>
            </a:r>
            <a:r>
              <a:rPr lang="cs-CZ" sz="1800" dirty="0">
                <a:solidFill>
                  <a:srgbClr val="08498A"/>
                </a:solidFill>
                <a:cs typeface="Arial"/>
              </a:rPr>
              <a:t>že</a:t>
            </a:r>
            <a:endParaRPr lang="cs-CZ" sz="1800" dirty="0">
              <a:cs typeface="Arial"/>
            </a:endParaRPr>
          </a:p>
          <a:p>
            <a:pPr marL="908685">
              <a:lnSpc>
                <a:spcPct val="100000"/>
              </a:lnSpc>
              <a:spcBef>
                <a:spcPts val="240"/>
              </a:spcBef>
              <a:spcAft>
                <a:spcPts val="0"/>
              </a:spcAft>
            </a:pPr>
            <a:r>
              <a:rPr lang="cs-CZ" sz="1800" spc="20" dirty="0">
                <a:solidFill>
                  <a:srgbClr val="08498A"/>
                </a:solidFill>
                <a:cs typeface="Arial"/>
              </a:rPr>
              <a:t>by </a:t>
            </a:r>
            <a:r>
              <a:rPr lang="cs-CZ" sz="1800" spc="-15" dirty="0">
                <a:solidFill>
                  <a:srgbClr val="08498A"/>
                </a:solidFill>
                <a:cs typeface="Arial"/>
              </a:rPr>
              <a:t>aktivity </a:t>
            </a:r>
            <a:r>
              <a:rPr lang="cs-CZ" sz="1800" spc="5" dirty="0">
                <a:solidFill>
                  <a:srgbClr val="08498A"/>
                </a:solidFill>
                <a:cs typeface="Arial"/>
              </a:rPr>
              <a:t>projektu měly </a:t>
            </a:r>
            <a:r>
              <a:rPr lang="cs-CZ" sz="1800" spc="-5" dirty="0">
                <a:solidFill>
                  <a:srgbClr val="08498A"/>
                </a:solidFill>
                <a:cs typeface="Arial"/>
              </a:rPr>
              <a:t>negativní </a:t>
            </a:r>
            <a:r>
              <a:rPr lang="cs-CZ" sz="1800" spc="5" dirty="0">
                <a:solidFill>
                  <a:srgbClr val="08498A"/>
                </a:solidFill>
                <a:cs typeface="Arial"/>
              </a:rPr>
              <a:t>dopad </a:t>
            </a:r>
            <a:r>
              <a:rPr lang="cs-CZ" sz="1800" spc="20" dirty="0">
                <a:solidFill>
                  <a:srgbClr val="08498A"/>
                </a:solidFill>
                <a:cs typeface="Arial"/>
              </a:rPr>
              <a:t>na </a:t>
            </a:r>
            <a:r>
              <a:rPr lang="cs-CZ" sz="1800" spc="-20" dirty="0">
                <a:solidFill>
                  <a:srgbClr val="08498A"/>
                </a:solidFill>
                <a:cs typeface="Arial"/>
              </a:rPr>
              <a:t>RŽM, </a:t>
            </a:r>
            <a:r>
              <a:rPr lang="cs-CZ" sz="1800" spc="-15" dirty="0">
                <a:solidFill>
                  <a:srgbClr val="08498A"/>
                </a:solidFill>
                <a:cs typeface="Arial"/>
              </a:rPr>
              <a:t>N,</a:t>
            </a:r>
            <a:r>
              <a:rPr lang="cs-CZ" sz="1800" spc="-114" dirty="0">
                <a:solidFill>
                  <a:srgbClr val="08498A"/>
                </a:solidFill>
                <a:cs typeface="Arial"/>
              </a:rPr>
              <a:t> </a:t>
            </a:r>
            <a:r>
              <a:rPr lang="cs-CZ" sz="1800" spc="-15" dirty="0">
                <a:solidFill>
                  <a:srgbClr val="08498A"/>
                </a:solidFill>
                <a:cs typeface="Arial"/>
              </a:rPr>
              <a:t>UR</a:t>
            </a:r>
            <a:endParaRPr lang="cs-CZ" sz="1800" dirty="0">
              <a:cs typeface="Arial"/>
            </a:endParaRPr>
          </a:p>
          <a:p>
            <a:pPr marL="441959" indent="-429259">
              <a:lnSpc>
                <a:spcPct val="100000"/>
              </a:lnSpc>
              <a:spcBef>
                <a:spcPts val="420"/>
              </a:spcBef>
              <a:spcAft>
                <a:spcPts val="0"/>
              </a:spcAft>
              <a:buClr>
                <a:srgbClr val="5FBAF5"/>
              </a:buClr>
              <a:buFont typeface="Wingdings"/>
              <a:buChar char=""/>
              <a:tabLst>
                <a:tab pos="441325" algn="l"/>
                <a:tab pos="441959" algn="l"/>
              </a:tabLst>
            </a:pPr>
            <a:r>
              <a:rPr lang="cs-CZ" sz="1800" b="1" spc="15" dirty="0">
                <a:solidFill>
                  <a:srgbClr val="08498A"/>
                </a:solidFill>
                <a:cs typeface="Arial"/>
              </a:rPr>
              <a:t>7 Trestní</a:t>
            </a:r>
            <a:r>
              <a:rPr lang="cs-CZ" sz="1800" b="1" spc="-245" dirty="0">
                <a:solidFill>
                  <a:srgbClr val="08498A"/>
                </a:solidFill>
                <a:cs typeface="Arial"/>
              </a:rPr>
              <a:t> </a:t>
            </a:r>
            <a:r>
              <a:rPr lang="cs-CZ" sz="1800" b="1" spc="10" dirty="0">
                <a:solidFill>
                  <a:srgbClr val="08498A"/>
                </a:solidFill>
                <a:cs typeface="Arial"/>
              </a:rPr>
              <a:t>bezúhonnost</a:t>
            </a:r>
            <a:endParaRPr lang="cs-CZ" sz="1800" dirty="0">
              <a:cs typeface="Arial"/>
            </a:endParaRPr>
          </a:p>
          <a:p>
            <a:pPr marL="908685" lvl="1" indent="-447675">
              <a:lnSpc>
                <a:spcPct val="100000"/>
              </a:lnSpc>
              <a:spcBef>
                <a:spcPts val="730"/>
              </a:spcBef>
              <a:spcAft>
                <a:spcPts val="0"/>
              </a:spcAft>
              <a:buClr>
                <a:srgbClr val="5FBAF5"/>
              </a:buClr>
              <a:buFont typeface="Wingdings"/>
              <a:buChar char=""/>
              <a:tabLst>
                <a:tab pos="908685" algn="l"/>
                <a:tab pos="909319" algn="l"/>
              </a:tabLst>
            </a:pPr>
            <a:r>
              <a:rPr lang="cs-CZ" sz="1800" spc="20" dirty="0">
                <a:solidFill>
                  <a:srgbClr val="08498A"/>
                </a:solidFill>
                <a:cs typeface="Arial"/>
              </a:rPr>
              <a:t>je</a:t>
            </a:r>
            <a:r>
              <a:rPr lang="cs-CZ" sz="1800" spc="-75" dirty="0">
                <a:solidFill>
                  <a:srgbClr val="08498A"/>
                </a:solidFill>
                <a:cs typeface="Arial"/>
              </a:rPr>
              <a:t> </a:t>
            </a:r>
            <a:r>
              <a:rPr lang="cs-CZ" sz="1800" spc="10" dirty="0">
                <a:solidFill>
                  <a:srgbClr val="08498A"/>
                </a:solidFill>
                <a:cs typeface="Arial"/>
              </a:rPr>
              <a:t>statutární</a:t>
            </a:r>
            <a:r>
              <a:rPr lang="cs-CZ" sz="1800" spc="-175" dirty="0">
                <a:solidFill>
                  <a:srgbClr val="08498A"/>
                </a:solidFill>
                <a:cs typeface="Arial"/>
              </a:rPr>
              <a:t> </a:t>
            </a:r>
            <a:r>
              <a:rPr lang="cs-CZ" sz="1800" spc="10" dirty="0">
                <a:solidFill>
                  <a:srgbClr val="08498A"/>
                </a:solidFill>
                <a:cs typeface="Arial"/>
              </a:rPr>
              <a:t>zástupce</a:t>
            </a:r>
            <a:r>
              <a:rPr lang="cs-CZ" sz="1800" spc="-75" dirty="0">
                <a:solidFill>
                  <a:srgbClr val="08498A"/>
                </a:solidFill>
                <a:cs typeface="Arial"/>
              </a:rPr>
              <a:t> </a:t>
            </a:r>
            <a:r>
              <a:rPr lang="cs-CZ" sz="1800" dirty="0">
                <a:solidFill>
                  <a:srgbClr val="08498A"/>
                </a:solidFill>
                <a:cs typeface="Arial"/>
              </a:rPr>
              <a:t>žadatele</a:t>
            </a:r>
            <a:r>
              <a:rPr lang="cs-CZ" sz="1800" spc="-75" dirty="0">
                <a:solidFill>
                  <a:srgbClr val="08498A"/>
                </a:solidFill>
                <a:cs typeface="Arial"/>
              </a:rPr>
              <a:t> </a:t>
            </a:r>
            <a:r>
              <a:rPr lang="cs-CZ" sz="1800" spc="5" dirty="0">
                <a:solidFill>
                  <a:srgbClr val="08498A"/>
                </a:solidFill>
                <a:cs typeface="Arial"/>
              </a:rPr>
              <a:t>trestně</a:t>
            </a:r>
            <a:r>
              <a:rPr lang="cs-CZ" sz="1800" spc="-75" dirty="0">
                <a:solidFill>
                  <a:srgbClr val="08498A"/>
                </a:solidFill>
                <a:cs typeface="Arial"/>
              </a:rPr>
              <a:t> </a:t>
            </a:r>
            <a:r>
              <a:rPr lang="cs-CZ" sz="1800" spc="15" dirty="0">
                <a:solidFill>
                  <a:srgbClr val="08498A"/>
                </a:solidFill>
                <a:cs typeface="Arial"/>
              </a:rPr>
              <a:t>bezúhonný?</a:t>
            </a:r>
            <a:endParaRPr lang="cs-CZ" sz="1800" dirty="0">
              <a:cs typeface="Arial"/>
            </a:endParaRPr>
          </a:p>
          <a:p>
            <a:pPr marL="908685" lvl="1" indent="-447675">
              <a:lnSpc>
                <a:spcPct val="100000"/>
              </a:lnSpc>
              <a:spcBef>
                <a:spcPts val="390"/>
              </a:spcBef>
              <a:spcAft>
                <a:spcPts val="0"/>
              </a:spcAft>
              <a:buClr>
                <a:srgbClr val="5FBAF5"/>
              </a:buClr>
              <a:buSzPct val="77777"/>
              <a:buFont typeface="Wingdings"/>
              <a:buChar char=""/>
              <a:tabLst>
                <a:tab pos="908685" algn="l"/>
                <a:tab pos="909319" algn="l"/>
              </a:tabLst>
            </a:pPr>
            <a:r>
              <a:rPr lang="cs-CZ" sz="1800" dirty="0">
                <a:solidFill>
                  <a:srgbClr val="08498A"/>
                </a:solidFill>
                <a:cs typeface="Arial"/>
              </a:rPr>
              <a:t>v žádosti </a:t>
            </a:r>
            <a:r>
              <a:rPr lang="cs-CZ" sz="1800" spc="20" dirty="0">
                <a:solidFill>
                  <a:srgbClr val="08498A"/>
                </a:solidFill>
                <a:cs typeface="Arial"/>
              </a:rPr>
              <a:t>je </a:t>
            </a:r>
            <a:r>
              <a:rPr lang="cs-CZ" sz="1800" spc="5" dirty="0">
                <a:solidFill>
                  <a:srgbClr val="08498A"/>
                </a:solidFill>
                <a:cs typeface="Arial"/>
              </a:rPr>
              <a:t>čestné </a:t>
            </a:r>
            <a:r>
              <a:rPr lang="cs-CZ" sz="1800" dirty="0">
                <a:solidFill>
                  <a:srgbClr val="08498A"/>
                </a:solidFill>
                <a:cs typeface="Arial"/>
              </a:rPr>
              <a:t>prohlášení, v </a:t>
            </a:r>
            <a:r>
              <a:rPr lang="cs-CZ" sz="1800" spc="5" dirty="0">
                <a:solidFill>
                  <a:srgbClr val="08498A"/>
                </a:solidFill>
                <a:cs typeface="Arial"/>
              </a:rPr>
              <a:t>něm </a:t>
            </a:r>
            <a:r>
              <a:rPr lang="cs-CZ" sz="1800" dirty="0">
                <a:solidFill>
                  <a:srgbClr val="08498A"/>
                </a:solidFill>
                <a:cs typeface="Arial"/>
              </a:rPr>
              <a:t>toto příjemce</a:t>
            </a:r>
            <a:r>
              <a:rPr lang="cs-CZ" sz="1800" spc="-265" dirty="0">
                <a:solidFill>
                  <a:srgbClr val="08498A"/>
                </a:solidFill>
                <a:cs typeface="Arial"/>
              </a:rPr>
              <a:t> </a:t>
            </a:r>
            <a:r>
              <a:rPr lang="cs-CZ" sz="1800" spc="5" dirty="0">
                <a:solidFill>
                  <a:srgbClr val="08498A"/>
                </a:solidFill>
                <a:cs typeface="Arial"/>
              </a:rPr>
              <a:t>potvrzuje</a:t>
            </a:r>
            <a:endParaRPr lang="cs-CZ" sz="1800" dirty="0">
              <a:cs typeface="Arial"/>
            </a:endParaRPr>
          </a:p>
          <a:p>
            <a:pPr marL="441959" indent="-429259">
              <a:lnSpc>
                <a:spcPct val="100000"/>
              </a:lnSpc>
              <a:spcBef>
                <a:spcPts val="415"/>
              </a:spcBef>
              <a:spcAft>
                <a:spcPts val="0"/>
              </a:spcAft>
              <a:buClr>
                <a:srgbClr val="5FBAF5"/>
              </a:buClr>
              <a:buFont typeface="Wingdings"/>
              <a:buChar char=""/>
              <a:tabLst>
                <a:tab pos="441325" algn="l"/>
                <a:tab pos="441959" algn="l"/>
              </a:tabLst>
            </a:pPr>
            <a:r>
              <a:rPr lang="cs-CZ" sz="1800" b="1" spc="15" dirty="0">
                <a:solidFill>
                  <a:srgbClr val="08498A"/>
                </a:solidFill>
                <a:cs typeface="Arial"/>
              </a:rPr>
              <a:t>8 </a:t>
            </a:r>
            <a:r>
              <a:rPr lang="cs-CZ" sz="1800" b="1" spc="25" dirty="0" smtClean="0">
                <a:solidFill>
                  <a:srgbClr val="08498A"/>
                </a:solidFill>
                <a:cs typeface="Arial"/>
              </a:rPr>
              <a:t>Projektový </a:t>
            </a:r>
            <a:r>
              <a:rPr lang="cs-CZ" sz="1800" b="1" spc="35" dirty="0" smtClean="0">
                <a:solidFill>
                  <a:srgbClr val="08498A"/>
                </a:solidFill>
                <a:cs typeface="Arial"/>
              </a:rPr>
              <a:t>záměr</a:t>
            </a:r>
          </a:p>
          <a:p>
            <a:pPr marL="908685" lvl="1" indent="-447675">
              <a:lnSpc>
                <a:spcPct val="100000"/>
              </a:lnSpc>
              <a:spcBef>
                <a:spcPts val="390"/>
              </a:spcBef>
              <a:spcAft>
                <a:spcPts val="0"/>
              </a:spcAft>
              <a:buClr>
                <a:srgbClr val="5FBAF5"/>
              </a:buClr>
              <a:buSzPct val="77777"/>
              <a:buFont typeface="Wingdings"/>
              <a:buChar char=""/>
              <a:tabLst>
                <a:tab pos="908685" algn="l"/>
                <a:tab pos="909319" algn="l"/>
              </a:tabLst>
            </a:pPr>
            <a:r>
              <a:rPr lang="cs-CZ" sz="1800" dirty="0">
                <a:solidFill>
                  <a:srgbClr val="08498A"/>
                </a:solidFill>
                <a:cs typeface="Arial"/>
              </a:rPr>
              <a:t>Není relevantní pro výzvy č. 045 a 046</a:t>
            </a:r>
          </a:p>
          <a:p>
            <a:pPr marL="441959" indent="-429259">
              <a:lnSpc>
                <a:spcPct val="100000"/>
              </a:lnSpc>
              <a:spcBef>
                <a:spcPts val="415"/>
              </a:spcBef>
              <a:spcAft>
                <a:spcPts val="0"/>
              </a:spcAft>
              <a:buClr>
                <a:srgbClr val="5FBAF5"/>
              </a:buClr>
              <a:buFont typeface="Wingdings"/>
              <a:buChar char=""/>
              <a:tabLst>
                <a:tab pos="441325" algn="l"/>
                <a:tab pos="441959" algn="l"/>
              </a:tabLst>
            </a:pPr>
            <a:r>
              <a:rPr lang="cs-CZ" sz="1800" b="1" spc="15" dirty="0" smtClean="0">
                <a:solidFill>
                  <a:srgbClr val="08498A"/>
                </a:solidFill>
                <a:cs typeface="Arial"/>
              </a:rPr>
              <a:t>9 </a:t>
            </a:r>
            <a:r>
              <a:rPr lang="cs-CZ" sz="1800" b="1" spc="15" dirty="0">
                <a:solidFill>
                  <a:srgbClr val="08498A"/>
                </a:solidFill>
                <a:cs typeface="Arial"/>
              </a:rPr>
              <a:t>Integrované</a:t>
            </a:r>
            <a:r>
              <a:rPr lang="cs-CZ" sz="1800" b="1" spc="-260" dirty="0">
                <a:solidFill>
                  <a:srgbClr val="08498A"/>
                </a:solidFill>
                <a:cs typeface="Arial"/>
              </a:rPr>
              <a:t> </a:t>
            </a:r>
            <a:r>
              <a:rPr lang="cs-CZ" sz="1800" b="1" spc="20" dirty="0">
                <a:solidFill>
                  <a:srgbClr val="08498A"/>
                </a:solidFill>
                <a:cs typeface="Arial"/>
              </a:rPr>
              <a:t>strategie</a:t>
            </a:r>
            <a:endParaRPr lang="cs-CZ" sz="1800" dirty="0">
              <a:cs typeface="Arial"/>
            </a:endParaRPr>
          </a:p>
          <a:p>
            <a:pPr marL="0" indent="0">
              <a:spcAft>
                <a:spcPts val="0"/>
              </a:spcAft>
              <a:buNone/>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1421722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FORMÁLNÍ HODNOCENÍ A HODNOCENÍ PŘIJATELNOST</a:t>
            </a:r>
          </a:p>
        </p:txBody>
      </p:sp>
      <p:sp>
        <p:nvSpPr>
          <p:cNvPr id="3" name="Zástupný symbol pro obsah 2"/>
          <p:cNvSpPr>
            <a:spLocks noGrp="1"/>
          </p:cNvSpPr>
          <p:nvPr>
            <p:ph idx="1"/>
          </p:nvPr>
        </p:nvSpPr>
        <p:spPr>
          <a:xfrm>
            <a:off x="540000" y="1484784"/>
            <a:ext cx="8064000" cy="4896544"/>
          </a:xfrm>
        </p:spPr>
        <p:txBody>
          <a:bodyPr/>
          <a:lstStyle/>
          <a:p>
            <a:pPr marL="441959" marR="69850" indent="-429259">
              <a:lnSpc>
                <a:spcPct val="122100"/>
              </a:lnSpc>
              <a:buClr>
                <a:srgbClr val="5FBAF5"/>
              </a:buClr>
              <a:buFont typeface="Wingdings"/>
              <a:buChar char=""/>
              <a:tabLst>
                <a:tab pos="441325" algn="l"/>
                <a:tab pos="441959" algn="l"/>
              </a:tabLst>
            </a:pPr>
            <a:r>
              <a:rPr lang="cs-CZ" sz="2000" spc="10" dirty="0">
                <a:solidFill>
                  <a:srgbClr val="08498A"/>
                </a:solidFill>
                <a:cs typeface="Arial"/>
              </a:rPr>
              <a:t>Nesplnění</a:t>
            </a:r>
            <a:r>
              <a:rPr lang="cs-CZ" sz="2000" spc="-140" dirty="0">
                <a:solidFill>
                  <a:srgbClr val="08498A"/>
                </a:solidFill>
                <a:cs typeface="Arial"/>
              </a:rPr>
              <a:t> </a:t>
            </a:r>
            <a:r>
              <a:rPr lang="cs-CZ" sz="2000" spc="15" dirty="0">
                <a:solidFill>
                  <a:srgbClr val="08498A"/>
                </a:solidFill>
                <a:cs typeface="Arial"/>
              </a:rPr>
              <a:t>jakéhokoli</a:t>
            </a:r>
            <a:r>
              <a:rPr lang="cs-CZ" sz="2000" spc="-100" dirty="0">
                <a:solidFill>
                  <a:srgbClr val="08498A"/>
                </a:solidFill>
                <a:cs typeface="Arial"/>
              </a:rPr>
              <a:t> </a:t>
            </a:r>
            <a:r>
              <a:rPr lang="cs-CZ" sz="2000" spc="15" dirty="0">
                <a:solidFill>
                  <a:srgbClr val="08498A"/>
                </a:solidFill>
                <a:cs typeface="Arial"/>
              </a:rPr>
              <a:t>kritéria</a:t>
            </a:r>
            <a:r>
              <a:rPr lang="cs-CZ" sz="2000" spc="-180" dirty="0">
                <a:solidFill>
                  <a:srgbClr val="08498A"/>
                </a:solidFill>
                <a:cs typeface="Arial"/>
              </a:rPr>
              <a:t> </a:t>
            </a:r>
            <a:r>
              <a:rPr lang="cs-CZ" sz="2000" spc="15" dirty="0">
                <a:solidFill>
                  <a:srgbClr val="08498A"/>
                </a:solidFill>
                <a:cs typeface="Arial"/>
              </a:rPr>
              <a:t>přijatelnosti</a:t>
            </a:r>
            <a:r>
              <a:rPr lang="cs-CZ" sz="2000" spc="-180" dirty="0">
                <a:solidFill>
                  <a:srgbClr val="08498A"/>
                </a:solidFill>
                <a:cs typeface="Arial"/>
              </a:rPr>
              <a:t> </a:t>
            </a:r>
            <a:r>
              <a:rPr lang="cs-CZ" sz="2000" spc="15" dirty="0">
                <a:solidFill>
                  <a:srgbClr val="08498A"/>
                </a:solidFill>
                <a:cs typeface="Arial"/>
              </a:rPr>
              <a:t>=</a:t>
            </a:r>
            <a:r>
              <a:rPr lang="cs-CZ" sz="2000" spc="-80" dirty="0">
                <a:solidFill>
                  <a:srgbClr val="08498A"/>
                </a:solidFill>
                <a:cs typeface="Arial"/>
              </a:rPr>
              <a:t> </a:t>
            </a:r>
            <a:r>
              <a:rPr lang="cs-CZ" sz="2000" spc="10" dirty="0">
                <a:solidFill>
                  <a:srgbClr val="08498A"/>
                </a:solidFill>
                <a:cs typeface="Arial"/>
              </a:rPr>
              <a:t>žádost</a:t>
            </a:r>
            <a:r>
              <a:rPr lang="cs-CZ" sz="2000" spc="-65" dirty="0">
                <a:solidFill>
                  <a:srgbClr val="08498A"/>
                </a:solidFill>
                <a:cs typeface="Arial"/>
              </a:rPr>
              <a:t> </a:t>
            </a:r>
            <a:r>
              <a:rPr lang="cs-CZ" sz="2000" spc="20" dirty="0">
                <a:solidFill>
                  <a:srgbClr val="08498A"/>
                </a:solidFill>
                <a:cs typeface="Arial"/>
              </a:rPr>
              <a:t>automaticky  </a:t>
            </a:r>
            <a:r>
              <a:rPr lang="cs-CZ" sz="2000" spc="15" dirty="0">
                <a:solidFill>
                  <a:srgbClr val="08498A"/>
                </a:solidFill>
                <a:cs typeface="Arial"/>
              </a:rPr>
              <a:t>vyloučena, </a:t>
            </a:r>
            <a:r>
              <a:rPr lang="cs-CZ" sz="2000" spc="-50" dirty="0">
                <a:solidFill>
                  <a:srgbClr val="08498A"/>
                </a:solidFill>
                <a:cs typeface="Arial"/>
              </a:rPr>
              <a:t>NÁPRAVA </a:t>
            </a:r>
            <a:r>
              <a:rPr lang="cs-CZ" sz="2000" spc="-5" dirty="0">
                <a:solidFill>
                  <a:srgbClr val="08498A"/>
                </a:solidFill>
                <a:cs typeface="Arial"/>
              </a:rPr>
              <a:t>NENÍ </a:t>
            </a:r>
            <a:r>
              <a:rPr lang="cs-CZ" sz="2000" spc="25" dirty="0">
                <a:solidFill>
                  <a:srgbClr val="08498A"/>
                </a:solidFill>
                <a:cs typeface="Arial"/>
              </a:rPr>
              <a:t>MOŽNÁ</a:t>
            </a:r>
            <a:r>
              <a:rPr lang="cs-CZ" sz="2000" spc="-385" dirty="0">
                <a:solidFill>
                  <a:srgbClr val="08498A"/>
                </a:solidFill>
                <a:cs typeface="Arial"/>
              </a:rPr>
              <a:t> </a:t>
            </a:r>
            <a:r>
              <a:rPr lang="cs-CZ" sz="2000" spc="25" dirty="0">
                <a:solidFill>
                  <a:srgbClr val="08498A"/>
                </a:solidFill>
                <a:cs typeface="Arial"/>
              </a:rPr>
              <a:t>!!!</a:t>
            </a:r>
            <a:endParaRPr lang="cs-CZ" sz="2000" dirty="0">
              <a:cs typeface="Arial"/>
            </a:endParaRPr>
          </a:p>
          <a:p>
            <a:pPr marL="441959" marR="53340" indent="-429259">
              <a:lnSpc>
                <a:spcPct val="122000"/>
              </a:lnSpc>
              <a:spcBef>
                <a:spcPts val="1125"/>
              </a:spcBef>
              <a:buClr>
                <a:srgbClr val="5FBAF5"/>
              </a:buClr>
              <a:buFont typeface="Wingdings"/>
              <a:buChar char=""/>
              <a:tabLst>
                <a:tab pos="441325" algn="l"/>
                <a:tab pos="441959" algn="l"/>
              </a:tabLst>
            </a:pPr>
            <a:r>
              <a:rPr lang="cs-CZ" sz="2000" spc="-20" dirty="0">
                <a:solidFill>
                  <a:srgbClr val="08498A"/>
                </a:solidFill>
                <a:cs typeface="Arial"/>
              </a:rPr>
              <a:t>Vyhoví–</a:t>
            </a:r>
            <a:r>
              <a:rPr lang="cs-CZ" sz="2000" spc="-20" dirty="0" err="1">
                <a:solidFill>
                  <a:srgbClr val="08498A"/>
                </a:solidFill>
                <a:cs typeface="Arial"/>
              </a:rPr>
              <a:t>li</a:t>
            </a:r>
            <a:r>
              <a:rPr lang="cs-CZ" sz="2000" spc="120" dirty="0">
                <a:solidFill>
                  <a:srgbClr val="08498A"/>
                </a:solidFill>
                <a:cs typeface="Arial"/>
              </a:rPr>
              <a:t> </a:t>
            </a:r>
            <a:r>
              <a:rPr lang="cs-CZ" sz="2000" spc="10" dirty="0">
                <a:solidFill>
                  <a:srgbClr val="08498A"/>
                </a:solidFill>
                <a:cs typeface="Arial"/>
              </a:rPr>
              <a:t>žádost</a:t>
            </a:r>
            <a:r>
              <a:rPr lang="cs-CZ" sz="2000" spc="-75" dirty="0">
                <a:solidFill>
                  <a:srgbClr val="08498A"/>
                </a:solidFill>
                <a:cs typeface="Arial"/>
              </a:rPr>
              <a:t> </a:t>
            </a:r>
            <a:r>
              <a:rPr lang="cs-CZ" sz="2000" spc="15" dirty="0">
                <a:solidFill>
                  <a:srgbClr val="08498A"/>
                </a:solidFill>
                <a:cs typeface="Arial"/>
              </a:rPr>
              <a:t>v</a:t>
            </a:r>
            <a:r>
              <a:rPr lang="cs-CZ" sz="2000" spc="-70" dirty="0">
                <a:solidFill>
                  <a:srgbClr val="08498A"/>
                </a:solidFill>
                <a:cs typeface="Arial"/>
              </a:rPr>
              <a:t> </a:t>
            </a:r>
            <a:r>
              <a:rPr lang="cs-CZ" sz="2000" spc="5" dirty="0">
                <a:solidFill>
                  <a:srgbClr val="08498A"/>
                </a:solidFill>
                <a:cs typeface="Arial"/>
              </a:rPr>
              <a:t>kritériích</a:t>
            </a:r>
            <a:r>
              <a:rPr lang="cs-CZ" sz="2000" spc="-110" dirty="0">
                <a:solidFill>
                  <a:srgbClr val="08498A"/>
                </a:solidFill>
                <a:cs typeface="Arial"/>
              </a:rPr>
              <a:t> </a:t>
            </a:r>
            <a:r>
              <a:rPr lang="cs-CZ" sz="2000" spc="15" dirty="0">
                <a:solidFill>
                  <a:srgbClr val="08498A"/>
                </a:solidFill>
                <a:cs typeface="Arial"/>
              </a:rPr>
              <a:t>v</a:t>
            </a:r>
            <a:r>
              <a:rPr lang="cs-CZ" sz="2000" spc="5" dirty="0">
                <a:solidFill>
                  <a:srgbClr val="08498A"/>
                </a:solidFill>
                <a:cs typeface="Arial"/>
              </a:rPr>
              <a:t> </a:t>
            </a:r>
            <a:r>
              <a:rPr lang="cs-CZ" sz="2000" spc="20" dirty="0">
                <a:solidFill>
                  <a:srgbClr val="08498A"/>
                </a:solidFill>
                <a:cs typeface="Arial"/>
              </a:rPr>
              <a:t>bloku</a:t>
            </a:r>
            <a:r>
              <a:rPr lang="cs-CZ" sz="2000" spc="-110" dirty="0">
                <a:solidFill>
                  <a:srgbClr val="08498A"/>
                </a:solidFill>
                <a:cs typeface="Arial"/>
              </a:rPr>
              <a:t> </a:t>
            </a:r>
            <a:r>
              <a:rPr lang="cs-CZ" sz="2000" spc="15" dirty="0">
                <a:solidFill>
                  <a:srgbClr val="08498A"/>
                </a:solidFill>
                <a:cs typeface="Arial"/>
              </a:rPr>
              <a:t>hodnocení</a:t>
            </a:r>
            <a:r>
              <a:rPr lang="cs-CZ" sz="2000" spc="-150" dirty="0">
                <a:solidFill>
                  <a:srgbClr val="08498A"/>
                </a:solidFill>
                <a:cs typeface="Arial"/>
              </a:rPr>
              <a:t> </a:t>
            </a:r>
            <a:r>
              <a:rPr lang="cs-CZ" sz="2000" spc="15" dirty="0">
                <a:solidFill>
                  <a:srgbClr val="08498A"/>
                </a:solidFill>
                <a:cs typeface="Arial"/>
              </a:rPr>
              <a:t>přijatelnosti,</a:t>
            </a:r>
            <a:r>
              <a:rPr lang="cs-CZ" sz="2000" spc="-225" dirty="0">
                <a:solidFill>
                  <a:srgbClr val="08498A"/>
                </a:solidFill>
                <a:cs typeface="Arial"/>
              </a:rPr>
              <a:t> </a:t>
            </a:r>
            <a:r>
              <a:rPr lang="cs-CZ" sz="2000" spc="10" dirty="0">
                <a:solidFill>
                  <a:srgbClr val="08498A"/>
                </a:solidFill>
                <a:cs typeface="Arial"/>
              </a:rPr>
              <a:t>ale  </a:t>
            </a:r>
            <a:r>
              <a:rPr lang="cs-CZ" sz="2000" spc="15" dirty="0">
                <a:solidFill>
                  <a:srgbClr val="08498A"/>
                </a:solidFill>
                <a:cs typeface="Arial"/>
              </a:rPr>
              <a:t>neuspěje </a:t>
            </a:r>
            <a:r>
              <a:rPr lang="cs-CZ" sz="2000" spc="10" dirty="0">
                <a:solidFill>
                  <a:srgbClr val="08498A"/>
                </a:solidFill>
                <a:cs typeface="Arial"/>
              </a:rPr>
              <a:t>v </a:t>
            </a:r>
            <a:r>
              <a:rPr lang="cs-CZ" sz="2000" spc="15" dirty="0">
                <a:solidFill>
                  <a:srgbClr val="08498A"/>
                </a:solidFill>
                <a:cs typeface="Arial"/>
              </a:rPr>
              <a:t>hodnocení </a:t>
            </a:r>
            <a:r>
              <a:rPr lang="cs-CZ" sz="2000" spc="-5" dirty="0">
                <a:solidFill>
                  <a:srgbClr val="08498A"/>
                </a:solidFill>
                <a:cs typeface="Arial"/>
              </a:rPr>
              <a:t>formálních </a:t>
            </a:r>
            <a:r>
              <a:rPr lang="cs-CZ" sz="2000" spc="5" dirty="0">
                <a:solidFill>
                  <a:srgbClr val="08498A"/>
                </a:solidFill>
                <a:cs typeface="Arial"/>
              </a:rPr>
              <a:t>náležitostí, </a:t>
            </a:r>
            <a:r>
              <a:rPr lang="cs-CZ" sz="2000" spc="10" dirty="0">
                <a:solidFill>
                  <a:srgbClr val="08498A"/>
                </a:solidFill>
                <a:cs typeface="Arial"/>
              </a:rPr>
              <a:t>je žadatel  </a:t>
            </a:r>
            <a:r>
              <a:rPr lang="cs-CZ" sz="2000" spc="5" dirty="0">
                <a:solidFill>
                  <a:srgbClr val="08498A"/>
                </a:solidFill>
                <a:cs typeface="Arial"/>
              </a:rPr>
              <a:t>prostřednictvím </a:t>
            </a:r>
            <a:r>
              <a:rPr lang="cs-CZ" sz="2000" spc="25" dirty="0">
                <a:solidFill>
                  <a:srgbClr val="08498A"/>
                </a:solidFill>
                <a:cs typeface="Arial"/>
              </a:rPr>
              <a:t>IS </a:t>
            </a:r>
            <a:r>
              <a:rPr lang="cs-CZ" sz="2000" dirty="0">
                <a:solidFill>
                  <a:srgbClr val="08498A"/>
                </a:solidFill>
                <a:cs typeface="Arial"/>
              </a:rPr>
              <a:t>KP14+ vyzván </a:t>
            </a:r>
            <a:r>
              <a:rPr lang="cs-CZ" sz="2000" spc="10" dirty="0">
                <a:solidFill>
                  <a:srgbClr val="08498A"/>
                </a:solidFill>
                <a:cs typeface="Arial"/>
              </a:rPr>
              <a:t>k</a:t>
            </a:r>
            <a:r>
              <a:rPr lang="cs-CZ" sz="2000" spc="-300" dirty="0">
                <a:solidFill>
                  <a:srgbClr val="08498A"/>
                </a:solidFill>
                <a:cs typeface="Arial"/>
              </a:rPr>
              <a:t> </a:t>
            </a:r>
            <a:r>
              <a:rPr lang="cs-CZ" sz="2000" spc="5" dirty="0">
                <a:solidFill>
                  <a:srgbClr val="08498A"/>
                </a:solidFill>
                <a:cs typeface="Arial"/>
              </a:rPr>
              <a:t>nápravě.</a:t>
            </a:r>
            <a:endParaRPr lang="cs-CZ" sz="2000" dirty="0">
              <a:cs typeface="Arial"/>
            </a:endParaRPr>
          </a:p>
          <a:p>
            <a:pPr marL="822960" lvl="1" indent="-361950">
              <a:lnSpc>
                <a:spcPct val="100000"/>
              </a:lnSpc>
              <a:spcBef>
                <a:spcPts val="1180"/>
              </a:spcBef>
              <a:buClr>
                <a:srgbClr val="5FBAF5"/>
              </a:buClr>
              <a:buSzPct val="77777"/>
              <a:buFont typeface="Wingdings"/>
              <a:buChar char=""/>
              <a:tabLst>
                <a:tab pos="822960" algn="l"/>
                <a:tab pos="823594" algn="l"/>
              </a:tabLst>
            </a:pPr>
            <a:r>
              <a:rPr lang="cs-CZ" sz="1800" spc="-15" dirty="0">
                <a:solidFill>
                  <a:srgbClr val="08498A"/>
                </a:solidFill>
                <a:cs typeface="Arial"/>
              </a:rPr>
              <a:t>opravu </a:t>
            </a:r>
            <a:r>
              <a:rPr lang="cs-CZ" sz="1800" spc="20" dirty="0">
                <a:solidFill>
                  <a:srgbClr val="08498A"/>
                </a:solidFill>
                <a:cs typeface="Arial"/>
              </a:rPr>
              <a:t>je </a:t>
            </a:r>
            <a:r>
              <a:rPr lang="cs-CZ" sz="1800" spc="5" dirty="0">
                <a:solidFill>
                  <a:srgbClr val="08498A"/>
                </a:solidFill>
                <a:cs typeface="Arial"/>
              </a:rPr>
              <a:t>třeba </a:t>
            </a:r>
            <a:r>
              <a:rPr lang="cs-CZ" sz="1800" spc="-15" dirty="0">
                <a:solidFill>
                  <a:srgbClr val="08498A"/>
                </a:solidFill>
                <a:cs typeface="Arial"/>
              </a:rPr>
              <a:t>provést </a:t>
            </a:r>
            <a:r>
              <a:rPr lang="cs-CZ" sz="1800" dirty="0">
                <a:solidFill>
                  <a:srgbClr val="08498A"/>
                </a:solidFill>
                <a:cs typeface="Arial"/>
              </a:rPr>
              <a:t>zpravidla </a:t>
            </a:r>
            <a:r>
              <a:rPr lang="cs-CZ" sz="1800" spc="20" dirty="0">
                <a:solidFill>
                  <a:srgbClr val="08498A"/>
                </a:solidFill>
                <a:cs typeface="Arial"/>
              </a:rPr>
              <a:t>do </a:t>
            </a:r>
            <a:r>
              <a:rPr lang="cs-CZ" sz="1800" dirty="0">
                <a:solidFill>
                  <a:srgbClr val="08498A"/>
                </a:solidFill>
                <a:cs typeface="Arial"/>
              </a:rPr>
              <a:t>5 </a:t>
            </a:r>
            <a:r>
              <a:rPr lang="cs-CZ" sz="1800" spc="-10" dirty="0">
                <a:solidFill>
                  <a:srgbClr val="08498A"/>
                </a:solidFill>
                <a:cs typeface="Arial"/>
              </a:rPr>
              <a:t>pracovních</a:t>
            </a:r>
            <a:r>
              <a:rPr lang="cs-CZ" sz="1800" spc="-30" dirty="0">
                <a:solidFill>
                  <a:srgbClr val="08498A"/>
                </a:solidFill>
                <a:cs typeface="Arial"/>
              </a:rPr>
              <a:t> </a:t>
            </a:r>
            <a:r>
              <a:rPr lang="cs-CZ" sz="1800" spc="30" dirty="0">
                <a:solidFill>
                  <a:srgbClr val="08498A"/>
                </a:solidFill>
                <a:cs typeface="Arial"/>
              </a:rPr>
              <a:t>dnů,</a:t>
            </a:r>
            <a:endParaRPr lang="cs-CZ" sz="1800" dirty="0">
              <a:cs typeface="Arial"/>
            </a:endParaRPr>
          </a:p>
          <a:p>
            <a:pPr marL="822960" marR="63500" lvl="1" indent="-361950">
              <a:lnSpc>
                <a:spcPct val="111200"/>
              </a:lnSpc>
              <a:spcBef>
                <a:spcPts val="600"/>
              </a:spcBef>
              <a:buClr>
                <a:srgbClr val="5FBAF5"/>
              </a:buClr>
              <a:buSzPct val="77777"/>
              <a:buFont typeface="Wingdings"/>
              <a:buChar char=""/>
              <a:tabLst>
                <a:tab pos="822960" algn="l"/>
                <a:tab pos="823594" algn="l"/>
              </a:tabLst>
            </a:pPr>
            <a:r>
              <a:rPr lang="cs-CZ" sz="1800" spc="-5" dirty="0">
                <a:solidFill>
                  <a:srgbClr val="08498A"/>
                </a:solidFill>
                <a:cs typeface="Arial"/>
              </a:rPr>
              <a:t>žadatel </a:t>
            </a:r>
            <a:r>
              <a:rPr lang="cs-CZ" sz="1800" dirty="0">
                <a:solidFill>
                  <a:srgbClr val="08498A"/>
                </a:solidFill>
                <a:cs typeface="Arial"/>
              </a:rPr>
              <a:t>má </a:t>
            </a:r>
            <a:r>
              <a:rPr lang="cs-CZ" sz="1800" spc="-5" dirty="0">
                <a:solidFill>
                  <a:srgbClr val="08498A"/>
                </a:solidFill>
                <a:cs typeface="Arial"/>
              </a:rPr>
              <a:t>možnost </a:t>
            </a:r>
            <a:r>
              <a:rPr lang="cs-CZ" sz="1800" spc="-25" dirty="0">
                <a:solidFill>
                  <a:srgbClr val="08498A"/>
                </a:solidFill>
                <a:cs typeface="Arial"/>
              </a:rPr>
              <a:t>opravovat </a:t>
            </a:r>
            <a:r>
              <a:rPr lang="cs-CZ" sz="1800" spc="5" dirty="0">
                <a:solidFill>
                  <a:srgbClr val="08498A"/>
                </a:solidFill>
                <a:cs typeface="Arial"/>
              </a:rPr>
              <a:t>formální nedostatky </a:t>
            </a:r>
            <a:r>
              <a:rPr lang="cs-CZ" sz="1800" dirty="0">
                <a:solidFill>
                  <a:srgbClr val="08498A"/>
                </a:solidFill>
                <a:cs typeface="Arial"/>
              </a:rPr>
              <a:t>žádosti </a:t>
            </a:r>
            <a:r>
              <a:rPr lang="cs-CZ" sz="1800" spc="10" dirty="0">
                <a:solidFill>
                  <a:srgbClr val="08498A"/>
                </a:solidFill>
                <a:cs typeface="Arial"/>
              </a:rPr>
              <a:t>pouze  </a:t>
            </a:r>
            <a:r>
              <a:rPr lang="cs-CZ" sz="1800" spc="15" dirty="0">
                <a:solidFill>
                  <a:srgbClr val="08498A"/>
                </a:solidFill>
                <a:cs typeface="Arial"/>
              </a:rPr>
              <a:t>jednou.</a:t>
            </a:r>
            <a:endParaRPr lang="cs-CZ" sz="1800" dirty="0">
              <a:cs typeface="Arial"/>
            </a:endParaRPr>
          </a:p>
          <a:p>
            <a:pPr marL="822960" marR="510540" lvl="1" indent="-361950">
              <a:lnSpc>
                <a:spcPct val="111200"/>
              </a:lnSpc>
              <a:spcBef>
                <a:spcPts val="600"/>
              </a:spcBef>
              <a:buClr>
                <a:srgbClr val="5FBAF5"/>
              </a:buClr>
              <a:buSzPct val="77777"/>
              <a:buFont typeface="Wingdings"/>
              <a:buChar char=""/>
              <a:tabLst>
                <a:tab pos="822960" algn="l"/>
                <a:tab pos="823594" algn="l"/>
              </a:tabLst>
            </a:pPr>
            <a:r>
              <a:rPr lang="cs-CZ" sz="1800" spc="20" dirty="0">
                <a:solidFill>
                  <a:srgbClr val="08498A"/>
                </a:solidFill>
                <a:cs typeface="Arial"/>
              </a:rPr>
              <a:t>po </a:t>
            </a:r>
            <a:r>
              <a:rPr lang="cs-CZ" sz="1800" spc="10" dirty="0">
                <a:solidFill>
                  <a:srgbClr val="08498A"/>
                </a:solidFill>
                <a:cs typeface="Arial"/>
              </a:rPr>
              <a:t>předložení </a:t>
            </a:r>
            <a:r>
              <a:rPr lang="cs-CZ" sz="1800" spc="-10" dirty="0">
                <a:solidFill>
                  <a:srgbClr val="08498A"/>
                </a:solidFill>
                <a:cs typeface="Arial"/>
              </a:rPr>
              <a:t>nápravy </a:t>
            </a:r>
            <a:r>
              <a:rPr lang="cs-CZ" sz="1800" spc="5" dirty="0">
                <a:solidFill>
                  <a:srgbClr val="08498A"/>
                </a:solidFill>
                <a:cs typeface="Arial"/>
              </a:rPr>
              <a:t>probíhá </a:t>
            </a:r>
            <a:r>
              <a:rPr lang="cs-CZ" sz="1800" spc="-20" dirty="0">
                <a:solidFill>
                  <a:srgbClr val="08498A"/>
                </a:solidFill>
                <a:cs typeface="Arial"/>
              </a:rPr>
              <a:t>nové </a:t>
            </a:r>
            <a:r>
              <a:rPr lang="cs-CZ" sz="1800" spc="-25" dirty="0">
                <a:solidFill>
                  <a:srgbClr val="08498A"/>
                </a:solidFill>
                <a:cs typeface="Arial"/>
              </a:rPr>
              <a:t>ověření, </a:t>
            </a:r>
            <a:r>
              <a:rPr lang="cs-CZ" sz="1800" spc="15" dirty="0">
                <a:solidFill>
                  <a:srgbClr val="08498A"/>
                </a:solidFill>
                <a:cs typeface="Arial"/>
              </a:rPr>
              <a:t>zda </a:t>
            </a:r>
            <a:r>
              <a:rPr lang="cs-CZ" sz="1800" dirty="0">
                <a:solidFill>
                  <a:srgbClr val="08498A"/>
                </a:solidFill>
                <a:cs typeface="Arial"/>
              </a:rPr>
              <a:t>jsou </a:t>
            </a:r>
            <a:r>
              <a:rPr lang="cs-CZ" sz="1800" spc="-10" dirty="0">
                <a:solidFill>
                  <a:srgbClr val="08498A"/>
                </a:solidFill>
                <a:cs typeface="Arial"/>
              </a:rPr>
              <a:t>kritéria  </a:t>
            </a:r>
            <a:r>
              <a:rPr lang="cs-CZ" sz="1800" spc="10" dirty="0">
                <a:solidFill>
                  <a:srgbClr val="08498A"/>
                </a:solidFill>
                <a:cs typeface="Arial"/>
              </a:rPr>
              <a:t>hodnocení </a:t>
            </a:r>
            <a:r>
              <a:rPr lang="cs-CZ" sz="1800" dirty="0">
                <a:solidFill>
                  <a:srgbClr val="08498A"/>
                </a:solidFill>
                <a:cs typeface="Arial"/>
              </a:rPr>
              <a:t>formálních náležitostí</a:t>
            </a:r>
            <a:r>
              <a:rPr lang="cs-CZ" sz="1800" spc="-254" dirty="0">
                <a:solidFill>
                  <a:srgbClr val="08498A"/>
                </a:solidFill>
                <a:cs typeface="Arial"/>
              </a:rPr>
              <a:t> </a:t>
            </a:r>
            <a:r>
              <a:rPr lang="cs-CZ" sz="1800" spc="20" dirty="0">
                <a:solidFill>
                  <a:srgbClr val="08498A"/>
                </a:solidFill>
                <a:cs typeface="Arial"/>
              </a:rPr>
              <a:t>splněna</a:t>
            </a:r>
            <a:endParaRPr lang="cs-CZ" sz="1800" dirty="0">
              <a:cs typeface="Arial"/>
            </a:endParaRPr>
          </a:p>
          <a:p>
            <a:pPr marL="441959" marR="5080" indent="-429259">
              <a:lnSpc>
                <a:spcPct val="122100"/>
              </a:lnSpc>
              <a:spcBef>
                <a:spcPts val="790"/>
              </a:spcBef>
              <a:buClr>
                <a:srgbClr val="5FBAF5"/>
              </a:buClr>
              <a:buFont typeface="Wingdings"/>
              <a:buChar char=""/>
              <a:tabLst>
                <a:tab pos="441325" algn="l"/>
                <a:tab pos="441959" algn="l"/>
              </a:tabLst>
            </a:pPr>
            <a:r>
              <a:rPr lang="cs-CZ" sz="2000" spc="5" dirty="0">
                <a:solidFill>
                  <a:srgbClr val="08498A"/>
                </a:solidFill>
                <a:cs typeface="Arial"/>
              </a:rPr>
              <a:t>Nedodá-li</a:t>
            </a:r>
            <a:r>
              <a:rPr lang="cs-CZ" sz="2000" spc="-35" dirty="0">
                <a:solidFill>
                  <a:srgbClr val="08498A"/>
                </a:solidFill>
                <a:cs typeface="Arial"/>
              </a:rPr>
              <a:t> </a:t>
            </a:r>
            <a:r>
              <a:rPr lang="cs-CZ" sz="2000" spc="10" dirty="0">
                <a:solidFill>
                  <a:srgbClr val="08498A"/>
                </a:solidFill>
                <a:cs typeface="Arial"/>
              </a:rPr>
              <a:t>žadatel</a:t>
            </a:r>
            <a:r>
              <a:rPr lang="cs-CZ" sz="2000" spc="-110" dirty="0">
                <a:solidFill>
                  <a:srgbClr val="08498A"/>
                </a:solidFill>
                <a:cs typeface="Arial"/>
              </a:rPr>
              <a:t> </a:t>
            </a:r>
            <a:r>
              <a:rPr lang="cs-CZ" sz="2000" spc="5" dirty="0">
                <a:solidFill>
                  <a:srgbClr val="08498A"/>
                </a:solidFill>
                <a:cs typeface="Arial"/>
              </a:rPr>
              <a:t>opravu</a:t>
            </a:r>
            <a:r>
              <a:rPr lang="cs-CZ" sz="2000" spc="-35" dirty="0">
                <a:solidFill>
                  <a:srgbClr val="08498A"/>
                </a:solidFill>
                <a:cs typeface="Arial"/>
              </a:rPr>
              <a:t> </a:t>
            </a:r>
            <a:r>
              <a:rPr lang="cs-CZ" sz="2000" spc="-10" dirty="0">
                <a:solidFill>
                  <a:srgbClr val="08498A"/>
                </a:solidFill>
                <a:cs typeface="Arial"/>
              </a:rPr>
              <a:t>ve</a:t>
            </a:r>
            <a:r>
              <a:rPr lang="cs-CZ" sz="2000" spc="-35" dirty="0">
                <a:solidFill>
                  <a:srgbClr val="08498A"/>
                </a:solidFill>
                <a:cs typeface="Arial"/>
              </a:rPr>
              <a:t> </a:t>
            </a:r>
            <a:r>
              <a:rPr lang="cs-CZ" sz="2000" spc="15" dirty="0">
                <a:solidFill>
                  <a:srgbClr val="08498A"/>
                </a:solidFill>
                <a:cs typeface="Arial"/>
              </a:rPr>
              <a:t>stanovené</a:t>
            </a:r>
            <a:r>
              <a:rPr lang="cs-CZ" sz="2000" spc="-110" dirty="0">
                <a:solidFill>
                  <a:srgbClr val="08498A"/>
                </a:solidFill>
                <a:cs typeface="Arial"/>
              </a:rPr>
              <a:t> </a:t>
            </a:r>
            <a:r>
              <a:rPr lang="cs-CZ" sz="2000" spc="15" dirty="0">
                <a:solidFill>
                  <a:srgbClr val="08498A"/>
                </a:solidFill>
                <a:cs typeface="Arial"/>
              </a:rPr>
              <a:t>lhůtě</a:t>
            </a:r>
            <a:r>
              <a:rPr lang="cs-CZ" sz="2000" spc="-110" dirty="0">
                <a:solidFill>
                  <a:srgbClr val="08498A"/>
                </a:solidFill>
                <a:cs typeface="Arial"/>
              </a:rPr>
              <a:t> </a:t>
            </a:r>
            <a:r>
              <a:rPr lang="cs-CZ" sz="2000" spc="15" dirty="0">
                <a:solidFill>
                  <a:srgbClr val="08498A"/>
                </a:solidFill>
                <a:cs typeface="Arial"/>
              </a:rPr>
              <a:t>anebo</a:t>
            </a:r>
            <a:r>
              <a:rPr lang="cs-CZ" sz="2000" spc="-110" dirty="0">
                <a:solidFill>
                  <a:srgbClr val="08498A"/>
                </a:solidFill>
                <a:cs typeface="Arial"/>
              </a:rPr>
              <a:t> </a:t>
            </a:r>
            <a:r>
              <a:rPr lang="cs-CZ" sz="2000" spc="10" dirty="0">
                <a:solidFill>
                  <a:srgbClr val="08498A"/>
                </a:solidFill>
                <a:cs typeface="Arial"/>
              </a:rPr>
              <a:t>v</a:t>
            </a:r>
            <a:r>
              <a:rPr lang="cs-CZ" sz="2000" spc="5" dirty="0">
                <a:solidFill>
                  <a:srgbClr val="08498A"/>
                </a:solidFill>
                <a:cs typeface="Arial"/>
              </a:rPr>
              <a:t> </a:t>
            </a:r>
            <a:r>
              <a:rPr lang="cs-CZ" sz="2000" spc="15" dirty="0">
                <a:solidFill>
                  <a:srgbClr val="08498A"/>
                </a:solidFill>
                <a:cs typeface="Arial"/>
              </a:rPr>
              <a:t>potřebné  </a:t>
            </a:r>
            <a:r>
              <a:rPr lang="cs-CZ" sz="2000" spc="10" dirty="0">
                <a:solidFill>
                  <a:srgbClr val="08498A"/>
                </a:solidFill>
                <a:cs typeface="Arial"/>
              </a:rPr>
              <a:t>kvalitě,</a:t>
            </a:r>
            <a:r>
              <a:rPr lang="cs-CZ" sz="2000" spc="-150" dirty="0">
                <a:solidFill>
                  <a:srgbClr val="08498A"/>
                </a:solidFill>
                <a:cs typeface="Arial"/>
              </a:rPr>
              <a:t> </a:t>
            </a:r>
            <a:r>
              <a:rPr lang="cs-CZ" sz="2000" spc="10" dirty="0">
                <a:solidFill>
                  <a:srgbClr val="08498A"/>
                </a:solidFill>
                <a:cs typeface="Arial"/>
              </a:rPr>
              <a:t>je</a:t>
            </a:r>
            <a:r>
              <a:rPr lang="cs-CZ" sz="2000" spc="-35" dirty="0">
                <a:solidFill>
                  <a:srgbClr val="08498A"/>
                </a:solidFill>
                <a:cs typeface="Arial"/>
              </a:rPr>
              <a:t> </a:t>
            </a:r>
            <a:r>
              <a:rPr lang="cs-CZ" sz="2000" spc="10" dirty="0">
                <a:solidFill>
                  <a:srgbClr val="08498A"/>
                </a:solidFill>
                <a:cs typeface="Arial"/>
              </a:rPr>
              <a:t>žádost</a:t>
            </a:r>
            <a:r>
              <a:rPr lang="cs-CZ" sz="2000" spc="-75" dirty="0">
                <a:solidFill>
                  <a:srgbClr val="08498A"/>
                </a:solidFill>
                <a:cs typeface="Arial"/>
              </a:rPr>
              <a:t> </a:t>
            </a:r>
            <a:r>
              <a:rPr lang="cs-CZ" sz="2000" spc="15" dirty="0">
                <a:solidFill>
                  <a:srgbClr val="08498A"/>
                </a:solidFill>
                <a:cs typeface="Arial"/>
              </a:rPr>
              <a:t>o</a:t>
            </a:r>
            <a:r>
              <a:rPr lang="cs-CZ" sz="2000" spc="-35" dirty="0">
                <a:solidFill>
                  <a:srgbClr val="08498A"/>
                </a:solidFill>
                <a:cs typeface="Arial"/>
              </a:rPr>
              <a:t> </a:t>
            </a:r>
            <a:r>
              <a:rPr lang="cs-CZ" sz="2000" spc="10" dirty="0">
                <a:solidFill>
                  <a:srgbClr val="08498A"/>
                </a:solidFill>
                <a:cs typeface="Arial"/>
              </a:rPr>
              <a:t>podporu</a:t>
            </a:r>
            <a:r>
              <a:rPr lang="cs-CZ" sz="2000" spc="-35" dirty="0">
                <a:solidFill>
                  <a:srgbClr val="08498A"/>
                </a:solidFill>
                <a:cs typeface="Arial"/>
              </a:rPr>
              <a:t> </a:t>
            </a:r>
            <a:r>
              <a:rPr lang="cs-CZ" sz="2000" spc="10" dirty="0">
                <a:solidFill>
                  <a:srgbClr val="08498A"/>
                </a:solidFill>
                <a:cs typeface="Arial"/>
              </a:rPr>
              <a:t>z</a:t>
            </a:r>
            <a:r>
              <a:rPr lang="cs-CZ" sz="2000" spc="-70" dirty="0">
                <a:solidFill>
                  <a:srgbClr val="08498A"/>
                </a:solidFill>
                <a:cs typeface="Arial"/>
              </a:rPr>
              <a:t> </a:t>
            </a:r>
            <a:r>
              <a:rPr lang="cs-CZ" sz="2000" dirty="0">
                <a:solidFill>
                  <a:srgbClr val="08498A"/>
                </a:solidFill>
                <a:cs typeface="Arial"/>
              </a:rPr>
              <a:t>dalšího</a:t>
            </a:r>
            <a:r>
              <a:rPr lang="cs-CZ" sz="2000" spc="40" dirty="0">
                <a:solidFill>
                  <a:srgbClr val="08498A"/>
                </a:solidFill>
                <a:cs typeface="Arial"/>
              </a:rPr>
              <a:t> </a:t>
            </a:r>
            <a:r>
              <a:rPr lang="cs-CZ" sz="2000" spc="15" dirty="0">
                <a:solidFill>
                  <a:srgbClr val="08498A"/>
                </a:solidFill>
                <a:cs typeface="Arial"/>
              </a:rPr>
              <a:t>hodnocení</a:t>
            </a:r>
            <a:r>
              <a:rPr lang="cs-CZ" sz="2000" spc="-220" dirty="0">
                <a:solidFill>
                  <a:srgbClr val="08498A"/>
                </a:solidFill>
                <a:cs typeface="Arial"/>
              </a:rPr>
              <a:t> </a:t>
            </a:r>
            <a:r>
              <a:rPr lang="cs-CZ" sz="2000" spc="15" dirty="0">
                <a:solidFill>
                  <a:srgbClr val="08498A"/>
                </a:solidFill>
                <a:cs typeface="Arial"/>
              </a:rPr>
              <a:t>vyloučena.</a:t>
            </a:r>
            <a:endParaRPr lang="cs-CZ" sz="20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320759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PŘEDSTAVENÍ VÝZEV</a:t>
            </a:r>
            <a:endParaRPr lang="cs-CZ" dirty="0"/>
          </a:p>
        </p:txBody>
      </p:sp>
      <p:sp>
        <p:nvSpPr>
          <p:cNvPr id="3" name="Zástupný symbol pro obsah 2"/>
          <p:cNvSpPr>
            <a:spLocks noGrp="1"/>
          </p:cNvSpPr>
          <p:nvPr>
            <p:ph idx="1"/>
          </p:nvPr>
        </p:nvSpPr>
        <p:spPr>
          <a:xfrm>
            <a:off x="323528" y="1268760"/>
            <a:ext cx="8568952" cy="5400600"/>
          </a:xfrm>
        </p:spPr>
        <p:txBody>
          <a:bodyPr/>
          <a:lstStyle/>
          <a:p>
            <a:r>
              <a:rPr lang="cs-CZ" sz="2000" b="1" dirty="0" smtClean="0"/>
              <a:t>Výzva </a:t>
            </a:r>
            <a:r>
              <a:rPr lang="cs-CZ" sz="2000" b="1" dirty="0"/>
              <a:t>je určena pro:</a:t>
            </a:r>
          </a:p>
          <a:p>
            <a:pPr lvl="1">
              <a:buFont typeface="Courier New" panose="02070309020205020404" pitchFamily="49" charset="0"/>
              <a:buChar char="o"/>
            </a:pPr>
            <a:r>
              <a:rPr lang="cs-CZ" sz="1800" dirty="0"/>
              <a:t>metropolitní oblasti, kterým byla ze strany ŘO OPZ </a:t>
            </a:r>
            <a:r>
              <a:rPr lang="cs-CZ" sz="1800" b="1" dirty="0"/>
              <a:t>schválena příslušná část strategie ITI / IPRÚ,</a:t>
            </a:r>
          </a:p>
          <a:p>
            <a:pPr lvl="1">
              <a:buFont typeface="Courier New" panose="02070309020205020404" pitchFamily="49" charset="0"/>
              <a:buChar char="o"/>
            </a:pPr>
            <a:r>
              <a:rPr lang="cs-CZ" sz="1800" dirty="0"/>
              <a:t>a zároveň pro  žadatele, kteří mají svůj projektový záměr </a:t>
            </a:r>
            <a:r>
              <a:rPr lang="cs-CZ" sz="1800" b="1" dirty="0"/>
              <a:t>zkonzultován s Řídicím výborem ITI / IPRÚ</a:t>
            </a:r>
            <a:r>
              <a:rPr lang="cs-CZ" sz="1800" dirty="0"/>
              <a:t>  příslušné strategie (ze strany ŘV musí být vydáno doporučující stanovisko – povinná příloha žádosti</a:t>
            </a:r>
            <a:r>
              <a:rPr lang="cs-CZ" sz="1800" dirty="0" smtClean="0"/>
              <a:t>)</a:t>
            </a:r>
          </a:p>
          <a:p>
            <a:pPr lvl="1">
              <a:buFont typeface="Courier New" panose="02070309020205020404" pitchFamily="49" charset="0"/>
              <a:buChar char="o"/>
            </a:pPr>
            <a:r>
              <a:rPr lang="cs-CZ" sz="1800" dirty="0" smtClean="0"/>
              <a:t>Projekty podané do této výzvy musí splňovat charakter zásadního významu pro dané území.</a:t>
            </a:r>
          </a:p>
          <a:p>
            <a:pPr lvl="1">
              <a:spcBef>
                <a:spcPts val="0"/>
              </a:spcBef>
              <a:spcAft>
                <a:spcPts val="0"/>
              </a:spcAft>
              <a:buFont typeface="Courier New" panose="02070309020205020404" pitchFamily="49" charset="0"/>
              <a:buChar char="o"/>
            </a:pPr>
            <a:endParaRPr lang="cs-CZ" sz="1100" dirty="0" smtClean="0"/>
          </a:p>
          <a:p>
            <a:pPr marL="355600" indent="-342900">
              <a:lnSpc>
                <a:spcPct val="100000"/>
              </a:lnSpc>
              <a:buClr>
                <a:srgbClr val="5FBAF5"/>
              </a:buClr>
              <a:buSzPct val="77500"/>
              <a:buFont typeface="Arial" panose="020B0604020202020204" pitchFamily="34" charset="0"/>
              <a:buChar char="●"/>
              <a:tabLst>
                <a:tab pos="270510" algn="l"/>
              </a:tabLst>
            </a:pPr>
            <a:r>
              <a:rPr lang="cs-CZ" sz="2000" b="1" spc="40" dirty="0" smtClean="0">
                <a:solidFill>
                  <a:srgbClr val="08498A"/>
                </a:solidFill>
                <a:cs typeface="Arial"/>
              </a:rPr>
              <a:t>Území</a:t>
            </a:r>
            <a:r>
              <a:rPr lang="cs-CZ" sz="2000" b="1" spc="-300" dirty="0" smtClean="0">
                <a:solidFill>
                  <a:srgbClr val="08498A"/>
                </a:solidFill>
                <a:cs typeface="Arial"/>
              </a:rPr>
              <a:t> </a:t>
            </a:r>
            <a:r>
              <a:rPr lang="cs-CZ" sz="2000" b="1" spc="40" dirty="0">
                <a:solidFill>
                  <a:srgbClr val="08498A"/>
                </a:solidFill>
                <a:cs typeface="Arial"/>
              </a:rPr>
              <a:t>dopadu</a:t>
            </a:r>
            <a:endParaRPr lang="cs-CZ" sz="2000" dirty="0">
              <a:cs typeface="Arial"/>
            </a:endParaRPr>
          </a:p>
          <a:p>
            <a:pPr marL="723900" marR="5080" indent="-368300">
              <a:lnSpc>
                <a:spcPct val="111300"/>
              </a:lnSpc>
              <a:spcBef>
                <a:spcPts val="105"/>
              </a:spcBef>
              <a:buFont typeface="Courier New" panose="02070309020205020404" pitchFamily="49" charset="0"/>
              <a:buChar char="o"/>
            </a:pPr>
            <a:r>
              <a:rPr lang="cs-CZ" sz="1800" dirty="0">
                <a:solidFill>
                  <a:srgbClr val="08498A"/>
                </a:solidFill>
                <a:cs typeface="Arial"/>
              </a:rPr>
              <a:t>celá </a:t>
            </a:r>
            <a:r>
              <a:rPr lang="cs-CZ" sz="1800" spc="-15" dirty="0">
                <a:solidFill>
                  <a:srgbClr val="08498A"/>
                </a:solidFill>
                <a:cs typeface="Arial"/>
              </a:rPr>
              <a:t>ČR </a:t>
            </a:r>
            <a:r>
              <a:rPr lang="cs-CZ" sz="1800" b="1" spc="-5" dirty="0">
                <a:solidFill>
                  <a:srgbClr val="08498A"/>
                </a:solidFill>
                <a:cs typeface="Arial"/>
              </a:rPr>
              <a:t>bez </a:t>
            </a:r>
            <a:r>
              <a:rPr lang="cs-CZ" sz="1800" b="1" spc="-10" dirty="0">
                <a:solidFill>
                  <a:srgbClr val="08498A"/>
                </a:solidFill>
                <a:cs typeface="Arial"/>
              </a:rPr>
              <a:t>Prahy </a:t>
            </a:r>
            <a:r>
              <a:rPr lang="cs-CZ" sz="1800" spc="5" dirty="0">
                <a:solidFill>
                  <a:srgbClr val="08498A"/>
                </a:solidFill>
                <a:cs typeface="Arial"/>
              </a:rPr>
              <a:t>(vybrané </a:t>
            </a:r>
            <a:r>
              <a:rPr lang="cs-CZ" sz="1800" dirty="0">
                <a:solidFill>
                  <a:srgbClr val="08498A"/>
                </a:solidFill>
                <a:cs typeface="Arial"/>
              </a:rPr>
              <a:t>území/kraj/region, </a:t>
            </a:r>
            <a:r>
              <a:rPr lang="cs-CZ" sz="1800" spc="-5" dirty="0">
                <a:solidFill>
                  <a:srgbClr val="08498A"/>
                </a:solidFill>
                <a:cs typeface="Arial"/>
              </a:rPr>
              <a:t>které </a:t>
            </a:r>
            <a:r>
              <a:rPr lang="cs-CZ" sz="1800" dirty="0">
                <a:solidFill>
                  <a:srgbClr val="08498A"/>
                </a:solidFill>
                <a:cs typeface="Arial"/>
              </a:rPr>
              <a:t>má z </a:t>
            </a:r>
            <a:r>
              <a:rPr lang="cs-CZ" sz="1800" spc="-10" dirty="0">
                <a:solidFill>
                  <a:srgbClr val="08498A"/>
                </a:solidFill>
                <a:cs typeface="Arial"/>
              </a:rPr>
              <a:t>realizace  </a:t>
            </a:r>
            <a:r>
              <a:rPr lang="cs-CZ" sz="1800" spc="5" dirty="0">
                <a:solidFill>
                  <a:srgbClr val="08498A"/>
                </a:solidFill>
                <a:cs typeface="Arial"/>
              </a:rPr>
              <a:t>projektu </a:t>
            </a:r>
            <a:r>
              <a:rPr lang="cs-CZ" sz="1800" dirty="0">
                <a:solidFill>
                  <a:srgbClr val="08498A"/>
                </a:solidFill>
                <a:cs typeface="Arial"/>
              </a:rPr>
              <a:t>prospěch – k </a:t>
            </a:r>
            <a:r>
              <a:rPr lang="cs-CZ" sz="1800" spc="10" dirty="0">
                <a:solidFill>
                  <a:srgbClr val="08498A"/>
                </a:solidFill>
                <a:cs typeface="Arial"/>
              </a:rPr>
              <a:t>tomuto </a:t>
            </a:r>
            <a:r>
              <a:rPr lang="cs-CZ" sz="1800" dirty="0">
                <a:solidFill>
                  <a:srgbClr val="08498A"/>
                </a:solidFill>
                <a:cs typeface="Arial"/>
              </a:rPr>
              <a:t>území </a:t>
            </a:r>
            <a:r>
              <a:rPr lang="cs-CZ" sz="1800" spc="20" dirty="0">
                <a:solidFill>
                  <a:srgbClr val="08498A"/>
                </a:solidFill>
                <a:cs typeface="Arial"/>
              </a:rPr>
              <a:t>je </a:t>
            </a:r>
            <a:r>
              <a:rPr lang="cs-CZ" sz="1800" spc="-15" dirty="0">
                <a:solidFill>
                  <a:srgbClr val="08498A"/>
                </a:solidFill>
                <a:cs typeface="Arial"/>
              </a:rPr>
              <a:t>vázána </a:t>
            </a:r>
            <a:r>
              <a:rPr lang="cs-CZ" sz="1800" spc="-20" dirty="0">
                <a:solidFill>
                  <a:srgbClr val="08498A"/>
                </a:solidFill>
                <a:cs typeface="Arial"/>
              </a:rPr>
              <a:t>cílová</a:t>
            </a:r>
            <a:r>
              <a:rPr lang="cs-CZ" sz="1800" spc="-110" dirty="0">
                <a:solidFill>
                  <a:srgbClr val="08498A"/>
                </a:solidFill>
                <a:cs typeface="Arial"/>
              </a:rPr>
              <a:t> </a:t>
            </a:r>
            <a:r>
              <a:rPr lang="cs-CZ" sz="1800" spc="10" dirty="0">
                <a:solidFill>
                  <a:srgbClr val="08498A"/>
                </a:solidFill>
                <a:cs typeface="Arial"/>
              </a:rPr>
              <a:t>skupina)</a:t>
            </a:r>
          </a:p>
          <a:p>
            <a:pPr marL="723900" marR="5080" indent="-368300">
              <a:lnSpc>
                <a:spcPct val="111300"/>
              </a:lnSpc>
              <a:spcBef>
                <a:spcPts val="105"/>
              </a:spcBef>
              <a:buFont typeface="Courier New" panose="02070309020205020404" pitchFamily="49" charset="0"/>
              <a:buChar char="o"/>
            </a:pPr>
            <a:endParaRPr lang="cs-CZ" sz="600" spc="10" dirty="0">
              <a:solidFill>
                <a:srgbClr val="08498A"/>
              </a:solidFill>
              <a:cs typeface="Arial"/>
            </a:endParaRPr>
          </a:p>
          <a:p>
            <a:pPr marL="269875" indent="-257175">
              <a:lnSpc>
                <a:spcPct val="100000"/>
              </a:lnSpc>
              <a:buClr>
                <a:srgbClr val="5FBAF5"/>
              </a:buClr>
              <a:buSzPct val="77500"/>
              <a:buFont typeface="Wingdings"/>
              <a:buChar char=""/>
              <a:tabLst>
                <a:tab pos="270510" algn="l"/>
              </a:tabLst>
            </a:pPr>
            <a:r>
              <a:rPr lang="cs-CZ" sz="2000" b="1" spc="-5" dirty="0">
                <a:solidFill>
                  <a:srgbClr val="08498A"/>
                </a:solidFill>
                <a:cs typeface="Arial"/>
              </a:rPr>
              <a:t>Místo</a:t>
            </a:r>
            <a:r>
              <a:rPr lang="cs-CZ" sz="2000" b="1" spc="-55" dirty="0">
                <a:solidFill>
                  <a:srgbClr val="08498A"/>
                </a:solidFill>
                <a:cs typeface="Arial"/>
              </a:rPr>
              <a:t> </a:t>
            </a:r>
            <a:r>
              <a:rPr lang="cs-CZ" sz="2000" b="1" spc="15" dirty="0">
                <a:solidFill>
                  <a:srgbClr val="08498A"/>
                </a:solidFill>
                <a:cs typeface="Arial"/>
              </a:rPr>
              <a:t>realizace</a:t>
            </a:r>
            <a:endParaRPr lang="cs-CZ" sz="2000" dirty="0">
              <a:cs typeface="Arial"/>
            </a:endParaRPr>
          </a:p>
          <a:p>
            <a:pPr marL="723900" marR="5080" indent="-368300">
              <a:lnSpc>
                <a:spcPct val="111200"/>
              </a:lnSpc>
              <a:spcBef>
                <a:spcPts val="110"/>
              </a:spcBef>
              <a:buFont typeface="Courier New" panose="02070309020205020404" pitchFamily="49" charset="0"/>
              <a:buChar char="o"/>
            </a:pPr>
            <a:r>
              <a:rPr lang="cs-CZ" sz="1800" dirty="0">
                <a:solidFill>
                  <a:srgbClr val="08498A"/>
                </a:solidFill>
                <a:cs typeface="Arial"/>
              </a:rPr>
              <a:t>celá </a:t>
            </a:r>
            <a:r>
              <a:rPr lang="cs-CZ" sz="1800" spc="-15" dirty="0">
                <a:solidFill>
                  <a:srgbClr val="08498A"/>
                </a:solidFill>
                <a:cs typeface="Arial"/>
              </a:rPr>
              <a:t>ČR </a:t>
            </a:r>
            <a:r>
              <a:rPr lang="cs-CZ" sz="1800" spc="-10" dirty="0">
                <a:solidFill>
                  <a:srgbClr val="08498A"/>
                </a:solidFill>
                <a:cs typeface="Arial"/>
              </a:rPr>
              <a:t>(místo, </a:t>
            </a:r>
            <a:r>
              <a:rPr lang="cs-CZ" sz="1800" spc="25" dirty="0">
                <a:solidFill>
                  <a:srgbClr val="08498A"/>
                </a:solidFill>
                <a:cs typeface="Arial"/>
              </a:rPr>
              <a:t>na </a:t>
            </a:r>
            <a:r>
              <a:rPr lang="cs-CZ" sz="1800" spc="-10" dirty="0">
                <a:solidFill>
                  <a:srgbClr val="08498A"/>
                </a:solidFill>
                <a:cs typeface="Arial"/>
              </a:rPr>
              <a:t>kterém </a:t>
            </a:r>
            <a:r>
              <a:rPr lang="cs-CZ" sz="1800" dirty="0">
                <a:solidFill>
                  <a:srgbClr val="08498A"/>
                </a:solidFill>
                <a:cs typeface="Arial"/>
              </a:rPr>
              <a:t>jsou </a:t>
            </a:r>
            <a:r>
              <a:rPr lang="cs-CZ" sz="1800" spc="-5" dirty="0">
                <a:solidFill>
                  <a:srgbClr val="08498A"/>
                </a:solidFill>
                <a:cs typeface="Arial"/>
              </a:rPr>
              <a:t>realizovány </a:t>
            </a:r>
            <a:r>
              <a:rPr lang="cs-CZ" sz="1800" spc="-10" dirty="0">
                <a:solidFill>
                  <a:srgbClr val="08498A"/>
                </a:solidFill>
                <a:cs typeface="Arial"/>
              </a:rPr>
              <a:t>aktivity </a:t>
            </a:r>
            <a:r>
              <a:rPr lang="cs-CZ" sz="1800" spc="-40" dirty="0">
                <a:solidFill>
                  <a:srgbClr val="08498A"/>
                </a:solidFill>
                <a:cs typeface="Arial"/>
              </a:rPr>
              <a:t>ve </a:t>
            </a:r>
            <a:r>
              <a:rPr lang="cs-CZ" sz="1800" dirty="0">
                <a:solidFill>
                  <a:srgbClr val="08498A"/>
                </a:solidFill>
                <a:cs typeface="Arial"/>
              </a:rPr>
              <a:t>prospěch </a:t>
            </a:r>
            <a:r>
              <a:rPr lang="cs-CZ" sz="1800" spc="-15" dirty="0">
                <a:solidFill>
                  <a:srgbClr val="08498A"/>
                </a:solidFill>
                <a:cs typeface="Arial"/>
              </a:rPr>
              <a:t>cílových  </a:t>
            </a:r>
            <a:r>
              <a:rPr lang="cs-CZ" sz="1800" spc="15" dirty="0">
                <a:solidFill>
                  <a:srgbClr val="08498A"/>
                </a:solidFill>
                <a:cs typeface="Arial"/>
              </a:rPr>
              <a:t>skupin)</a:t>
            </a:r>
          </a:p>
          <a:p>
            <a:pPr marL="414000" lvl="1" indent="0">
              <a:buNone/>
            </a:pPr>
            <a:endParaRPr lang="cs-CZ" dirty="0" smtClean="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87510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VĚCNÉ HODNOCENÍ</a:t>
            </a:r>
            <a:endParaRPr lang="cs-CZ" dirty="0"/>
          </a:p>
        </p:txBody>
      </p:sp>
      <p:sp>
        <p:nvSpPr>
          <p:cNvPr id="3" name="Zástupný symbol pro obsah 2"/>
          <p:cNvSpPr>
            <a:spLocks noGrp="1"/>
          </p:cNvSpPr>
          <p:nvPr>
            <p:ph idx="1"/>
          </p:nvPr>
        </p:nvSpPr>
        <p:spPr>
          <a:xfrm>
            <a:off x="540000" y="1412776"/>
            <a:ext cx="8064000" cy="5112568"/>
          </a:xfrm>
        </p:spPr>
        <p:txBody>
          <a:bodyPr/>
          <a:lstStyle/>
          <a:p>
            <a:pPr marL="441959" indent="-429259">
              <a:lnSpc>
                <a:spcPct val="100000"/>
              </a:lnSpc>
              <a:buClr>
                <a:srgbClr val="5FBAF5"/>
              </a:buClr>
              <a:buFont typeface="Wingdings"/>
              <a:buChar char=""/>
              <a:tabLst>
                <a:tab pos="441325" algn="l"/>
                <a:tab pos="441959" algn="l"/>
              </a:tabLst>
            </a:pPr>
            <a:r>
              <a:rPr lang="cs-CZ" sz="1800" spc="-5" dirty="0">
                <a:solidFill>
                  <a:srgbClr val="08498A"/>
                </a:solidFill>
                <a:cs typeface="Arial"/>
              </a:rPr>
              <a:t>Cílem </a:t>
            </a:r>
            <a:r>
              <a:rPr lang="cs-CZ" sz="1800" spc="10" dirty="0">
                <a:solidFill>
                  <a:srgbClr val="08498A"/>
                </a:solidFill>
                <a:cs typeface="Arial"/>
              </a:rPr>
              <a:t>je </a:t>
            </a:r>
            <a:r>
              <a:rPr lang="cs-CZ" sz="1800" spc="15" dirty="0">
                <a:solidFill>
                  <a:srgbClr val="08498A"/>
                </a:solidFill>
                <a:cs typeface="Arial"/>
              </a:rPr>
              <a:t>vyhodnotit </a:t>
            </a:r>
            <a:r>
              <a:rPr lang="cs-CZ" sz="1800" spc="10" dirty="0">
                <a:solidFill>
                  <a:srgbClr val="08498A"/>
                </a:solidFill>
                <a:cs typeface="Arial"/>
              </a:rPr>
              <a:t>kvalitu</a:t>
            </a:r>
            <a:r>
              <a:rPr lang="cs-CZ" sz="1800" spc="-330" dirty="0">
                <a:solidFill>
                  <a:srgbClr val="08498A"/>
                </a:solidFill>
                <a:cs typeface="Arial"/>
              </a:rPr>
              <a:t> </a:t>
            </a:r>
            <a:r>
              <a:rPr lang="cs-CZ" sz="1800" spc="15" dirty="0">
                <a:solidFill>
                  <a:srgbClr val="08498A"/>
                </a:solidFill>
                <a:cs typeface="Arial"/>
              </a:rPr>
              <a:t>projektů.</a:t>
            </a:r>
            <a:endParaRPr lang="cs-CZ" sz="1800" dirty="0">
              <a:cs typeface="Arial"/>
            </a:endParaRPr>
          </a:p>
          <a:p>
            <a:pPr marL="441959" indent="-429259">
              <a:lnSpc>
                <a:spcPct val="100000"/>
              </a:lnSpc>
              <a:spcBef>
                <a:spcPts val="1730"/>
              </a:spcBef>
              <a:buClr>
                <a:srgbClr val="5FBAF5"/>
              </a:buClr>
              <a:buFont typeface="Wingdings"/>
              <a:buChar char=""/>
              <a:tabLst>
                <a:tab pos="441325" algn="l"/>
                <a:tab pos="441959" algn="l"/>
              </a:tabLst>
            </a:pPr>
            <a:r>
              <a:rPr lang="cs-CZ" sz="1800" spc="30" dirty="0">
                <a:solidFill>
                  <a:srgbClr val="08498A"/>
                </a:solidFill>
                <a:cs typeface="Arial"/>
              </a:rPr>
              <a:t>Do</a:t>
            </a:r>
            <a:r>
              <a:rPr lang="cs-CZ" sz="1800" spc="-100" dirty="0">
                <a:solidFill>
                  <a:srgbClr val="08498A"/>
                </a:solidFill>
                <a:cs typeface="Arial"/>
              </a:rPr>
              <a:t> </a:t>
            </a:r>
            <a:r>
              <a:rPr lang="cs-CZ" sz="1800" spc="10" dirty="0">
                <a:solidFill>
                  <a:srgbClr val="08498A"/>
                </a:solidFill>
                <a:cs typeface="Arial"/>
              </a:rPr>
              <a:t>věcného</a:t>
            </a:r>
            <a:r>
              <a:rPr lang="cs-CZ" sz="1800" spc="-25" dirty="0">
                <a:solidFill>
                  <a:srgbClr val="08498A"/>
                </a:solidFill>
                <a:cs typeface="Arial"/>
              </a:rPr>
              <a:t> </a:t>
            </a:r>
            <a:r>
              <a:rPr lang="cs-CZ" sz="1800" spc="15" dirty="0">
                <a:solidFill>
                  <a:srgbClr val="08498A"/>
                </a:solidFill>
                <a:cs typeface="Arial"/>
              </a:rPr>
              <a:t>hodnocení</a:t>
            </a:r>
            <a:r>
              <a:rPr lang="cs-CZ" sz="1800" spc="-215" dirty="0">
                <a:solidFill>
                  <a:srgbClr val="08498A"/>
                </a:solidFill>
                <a:cs typeface="Arial"/>
              </a:rPr>
              <a:t> </a:t>
            </a:r>
            <a:r>
              <a:rPr lang="cs-CZ" sz="1800" spc="15" dirty="0">
                <a:solidFill>
                  <a:srgbClr val="08498A"/>
                </a:solidFill>
                <a:cs typeface="Arial"/>
              </a:rPr>
              <a:t>postupují</a:t>
            </a:r>
            <a:r>
              <a:rPr lang="cs-CZ" sz="1800" spc="-150" dirty="0">
                <a:solidFill>
                  <a:srgbClr val="08498A"/>
                </a:solidFill>
                <a:cs typeface="Arial"/>
              </a:rPr>
              <a:t> </a:t>
            </a:r>
            <a:r>
              <a:rPr lang="cs-CZ" sz="1800" spc="10" dirty="0">
                <a:solidFill>
                  <a:srgbClr val="08498A"/>
                </a:solidFill>
                <a:cs typeface="Arial"/>
              </a:rPr>
              <a:t>žádosti,</a:t>
            </a:r>
            <a:r>
              <a:rPr lang="cs-CZ" sz="1800" spc="-135" dirty="0">
                <a:solidFill>
                  <a:srgbClr val="08498A"/>
                </a:solidFill>
                <a:cs typeface="Arial"/>
              </a:rPr>
              <a:t> </a:t>
            </a:r>
            <a:r>
              <a:rPr lang="cs-CZ" sz="1800" spc="25" dirty="0">
                <a:solidFill>
                  <a:srgbClr val="08498A"/>
                </a:solidFill>
                <a:cs typeface="Arial"/>
              </a:rPr>
              <a:t>které</a:t>
            </a:r>
            <a:r>
              <a:rPr lang="cs-CZ" sz="1800" spc="-100" dirty="0">
                <a:solidFill>
                  <a:srgbClr val="08498A"/>
                </a:solidFill>
                <a:cs typeface="Arial"/>
              </a:rPr>
              <a:t> </a:t>
            </a:r>
            <a:r>
              <a:rPr lang="cs-CZ" sz="1800" spc="15" dirty="0">
                <a:solidFill>
                  <a:srgbClr val="08498A"/>
                </a:solidFill>
                <a:cs typeface="Arial"/>
              </a:rPr>
              <a:t>uspěly</a:t>
            </a:r>
            <a:r>
              <a:rPr lang="cs-CZ" sz="1800" spc="-135" dirty="0">
                <a:solidFill>
                  <a:srgbClr val="08498A"/>
                </a:solidFill>
                <a:cs typeface="Arial"/>
              </a:rPr>
              <a:t> </a:t>
            </a:r>
            <a:r>
              <a:rPr lang="cs-CZ" sz="1800" spc="10" dirty="0">
                <a:solidFill>
                  <a:srgbClr val="08498A"/>
                </a:solidFill>
                <a:cs typeface="Arial"/>
              </a:rPr>
              <a:t>v</a:t>
            </a:r>
            <a:r>
              <a:rPr lang="cs-CZ" sz="1800" spc="20" dirty="0">
                <a:solidFill>
                  <a:srgbClr val="08498A"/>
                </a:solidFill>
                <a:cs typeface="Arial"/>
              </a:rPr>
              <a:t> </a:t>
            </a:r>
            <a:r>
              <a:rPr lang="cs-CZ" sz="1800" spc="15" dirty="0">
                <a:solidFill>
                  <a:srgbClr val="08498A"/>
                </a:solidFill>
                <a:cs typeface="Arial"/>
              </a:rPr>
              <a:t>hodnocení</a:t>
            </a:r>
            <a:endParaRPr lang="cs-CZ" sz="1800" dirty="0">
              <a:cs typeface="Arial"/>
            </a:endParaRPr>
          </a:p>
          <a:p>
            <a:pPr marL="9959" indent="0">
              <a:lnSpc>
                <a:spcPct val="100000"/>
              </a:lnSpc>
              <a:spcBef>
                <a:spcPts val="455"/>
              </a:spcBef>
              <a:buNone/>
            </a:pPr>
            <a:r>
              <a:rPr lang="cs-CZ" sz="1800" spc="15" dirty="0">
                <a:solidFill>
                  <a:srgbClr val="08498A"/>
                </a:solidFill>
                <a:cs typeface="Arial"/>
              </a:rPr>
              <a:t> </a:t>
            </a:r>
            <a:r>
              <a:rPr lang="cs-CZ" sz="1800" spc="15" dirty="0" smtClean="0">
                <a:solidFill>
                  <a:srgbClr val="08498A"/>
                </a:solidFill>
                <a:cs typeface="Arial"/>
              </a:rPr>
              <a:t>      přijatelnosti </a:t>
            </a:r>
            <a:r>
              <a:rPr lang="cs-CZ" sz="1800" spc="15" dirty="0">
                <a:solidFill>
                  <a:srgbClr val="08498A"/>
                </a:solidFill>
                <a:cs typeface="Arial"/>
              </a:rPr>
              <a:t>a </a:t>
            </a:r>
            <a:r>
              <a:rPr lang="cs-CZ" sz="1800" spc="-5" dirty="0">
                <a:solidFill>
                  <a:srgbClr val="08498A"/>
                </a:solidFill>
                <a:cs typeface="Arial"/>
              </a:rPr>
              <a:t>formálních</a:t>
            </a:r>
            <a:r>
              <a:rPr lang="cs-CZ" sz="1800" spc="-320" dirty="0">
                <a:solidFill>
                  <a:srgbClr val="08498A"/>
                </a:solidFill>
                <a:cs typeface="Arial"/>
              </a:rPr>
              <a:t> </a:t>
            </a:r>
            <a:r>
              <a:rPr lang="cs-CZ" sz="1800" spc="5" dirty="0">
                <a:solidFill>
                  <a:srgbClr val="08498A"/>
                </a:solidFill>
                <a:cs typeface="Arial"/>
              </a:rPr>
              <a:t>náležitostí.</a:t>
            </a:r>
            <a:endParaRPr lang="cs-CZ" sz="1800" dirty="0">
              <a:cs typeface="Arial"/>
            </a:endParaRPr>
          </a:p>
          <a:p>
            <a:pPr marL="441959" indent="-429259">
              <a:lnSpc>
                <a:spcPct val="100000"/>
              </a:lnSpc>
              <a:spcBef>
                <a:spcPts val="1730"/>
              </a:spcBef>
              <a:buClr>
                <a:srgbClr val="5FBAF5"/>
              </a:buClr>
              <a:buFont typeface="Wingdings"/>
              <a:buChar char=""/>
              <a:tabLst>
                <a:tab pos="441325" algn="l"/>
                <a:tab pos="441959" algn="l"/>
              </a:tabLst>
            </a:pPr>
            <a:r>
              <a:rPr lang="cs-CZ" sz="1800" spc="5" dirty="0">
                <a:solidFill>
                  <a:srgbClr val="08498A"/>
                </a:solidFill>
                <a:cs typeface="Arial"/>
              </a:rPr>
              <a:t>Věcné </a:t>
            </a:r>
            <a:r>
              <a:rPr lang="cs-CZ" sz="1800" spc="15" dirty="0">
                <a:solidFill>
                  <a:srgbClr val="08498A"/>
                </a:solidFill>
                <a:cs typeface="Arial"/>
              </a:rPr>
              <a:t>hodnocení</a:t>
            </a:r>
            <a:r>
              <a:rPr lang="cs-CZ" sz="1800" spc="-409" dirty="0">
                <a:solidFill>
                  <a:srgbClr val="08498A"/>
                </a:solidFill>
                <a:cs typeface="Arial"/>
              </a:rPr>
              <a:t> </a:t>
            </a:r>
            <a:r>
              <a:rPr lang="cs-CZ" sz="1800" spc="5" dirty="0">
                <a:solidFill>
                  <a:srgbClr val="08498A"/>
                </a:solidFill>
                <a:cs typeface="Arial"/>
              </a:rPr>
              <a:t>provádějí </a:t>
            </a:r>
            <a:r>
              <a:rPr lang="cs-CZ" sz="1800" b="1" spc="15" dirty="0">
                <a:solidFill>
                  <a:srgbClr val="08498A"/>
                </a:solidFill>
                <a:cs typeface="Arial"/>
              </a:rPr>
              <a:t>2 </a:t>
            </a:r>
            <a:r>
              <a:rPr lang="cs-CZ" sz="1800" b="1" spc="5" dirty="0">
                <a:solidFill>
                  <a:srgbClr val="08498A"/>
                </a:solidFill>
                <a:cs typeface="Arial"/>
              </a:rPr>
              <a:t>nezávislí </a:t>
            </a:r>
            <a:r>
              <a:rPr lang="cs-CZ" sz="1800" b="1" spc="15" dirty="0">
                <a:solidFill>
                  <a:srgbClr val="08498A"/>
                </a:solidFill>
                <a:cs typeface="Arial"/>
              </a:rPr>
              <a:t>hodnotitelé</a:t>
            </a:r>
            <a:r>
              <a:rPr lang="cs-CZ" sz="1800" spc="15" dirty="0">
                <a:solidFill>
                  <a:srgbClr val="08498A"/>
                </a:solidFill>
                <a:cs typeface="Arial"/>
              </a:rPr>
              <a:t>.</a:t>
            </a:r>
            <a:endParaRPr lang="cs-CZ" sz="1800" dirty="0">
              <a:cs typeface="Arial"/>
            </a:endParaRPr>
          </a:p>
          <a:p>
            <a:pPr marL="441959" marR="843915" indent="-429259">
              <a:lnSpc>
                <a:spcPct val="119000"/>
              </a:lnSpc>
              <a:spcBef>
                <a:spcPts val="1270"/>
              </a:spcBef>
              <a:buClr>
                <a:srgbClr val="5FBAF5"/>
              </a:buClr>
              <a:buFont typeface="Wingdings"/>
              <a:buChar char=""/>
              <a:tabLst>
                <a:tab pos="441325" algn="l"/>
                <a:tab pos="441959" algn="l"/>
                <a:tab pos="2195830" algn="l"/>
              </a:tabLst>
            </a:pPr>
            <a:r>
              <a:rPr lang="cs-CZ" sz="1800" spc="15" dirty="0">
                <a:solidFill>
                  <a:srgbClr val="08498A"/>
                </a:solidFill>
                <a:cs typeface="Arial"/>
              </a:rPr>
              <a:t>V </a:t>
            </a:r>
            <a:r>
              <a:rPr lang="cs-CZ" sz="1800" spc="-5" dirty="0">
                <a:solidFill>
                  <a:srgbClr val="08498A"/>
                </a:solidFill>
                <a:cs typeface="Arial"/>
              </a:rPr>
              <a:t>případě </a:t>
            </a:r>
            <a:r>
              <a:rPr lang="cs-CZ" sz="1800" dirty="0">
                <a:solidFill>
                  <a:srgbClr val="08498A"/>
                </a:solidFill>
                <a:cs typeface="Arial"/>
              </a:rPr>
              <a:t>významně </a:t>
            </a:r>
            <a:r>
              <a:rPr lang="cs-CZ" sz="1800" spc="-5" dirty="0">
                <a:solidFill>
                  <a:srgbClr val="08498A"/>
                </a:solidFill>
                <a:cs typeface="Arial"/>
              </a:rPr>
              <a:t>rozdílného </a:t>
            </a:r>
            <a:r>
              <a:rPr lang="cs-CZ" sz="1800" spc="15" dirty="0">
                <a:solidFill>
                  <a:srgbClr val="08498A"/>
                </a:solidFill>
                <a:cs typeface="Arial"/>
              </a:rPr>
              <a:t>hodnocení </a:t>
            </a:r>
            <a:r>
              <a:rPr lang="cs-CZ" sz="1800" spc="10" dirty="0">
                <a:solidFill>
                  <a:srgbClr val="08498A"/>
                </a:solidFill>
                <a:cs typeface="Arial"/>
              </a:rPr>
              <a:t>při</a:t>
            </a:r>
            <a:r>
              <a:rPr lang="cs-CZ" sz="1800" spc="-220" dirty="0">
                <a:solidFill>
                  <a:srgbClr val="08498A"/>
                </a:solidFill>
                <a:cs typeface="Arial"/>
              </a:rPr>
              <a:t> </a:t>
            </a:r>
            <a:r>
              <a:rPr lang="cs-CZ" sz="1800" dirty="0">
                <a:solidFill>
                  <a:srgbClr val="08498A"/>
                </a:solidFill>
                <a:cs typeface="Arial"/>
              </a:rPr>
              <a:t>individuálních  </a:t>
            </a:r>
            <a:r>
              <a:rPr lang="cs-CZ" sz="1800" spc="10" dirty="0">
                <a:solidFill>
                  <a:srgbClr val="08498A"/>
                </a:solidFill>
                <a:cs typeface="Arial"/>
              </a:rPr>
              <a:t>hodnoceních</a:t>
            </a:r>
            <a:r>
              <a:rPr lang="cs-CZ" sz="1800" spc="-114" dirty="0">
                <a:solidFill>
                  <a:srgbClr val="08498A"/>
                </a:solidFill>
                <a:cs typeface="Arial"/>
              </a:rPr>
              <a:t> </a:t>
            </a:r>
            <a:r>
              <a:rPr lang="cs-CZ" sz="1800" spc="5" dirty="0">
                <a:solidFill>
                  <a:srgbClr val="08498A"/>
                </a:solidFill>
                <a:cs typeface="Arial"/>
              </a:rPr>
              <a:t>-	</a:t>
            </a:r>
            <a:r>
              <a:rPr lang="cs-CZ" sz="1800" dirty="0">
                <a:solidFill>
                  <a:srgbClr val="08498A"/>
                </a:solidFill>
                <a:cs typeface="Arial"/>
              </a:rPr>
              <a:t>arbitr.</a:t>
            </a:r>
            <a:endParaRPr lang="cs-CZ" sz="1800" dirty="0">
              <a:cs typeface="Arial"/>
            </a:endParaRPr>
          </a:p>
          <a:p>
            <a:pPr marL="441959" marR="606425" indent="-429259">
              <a:lnSpc>
                <a:spcPct val="122100"/>
              </a:lnSpc>
              <a:spcBef>
                <a:spcPts val="1195"/>
              </a:spcBef>
              <a:buClr>
                <a:srgbClr val="5FBAF5"/>
              </a:buClr>
              <a:buFont typeface="Wingdings"/>
              <a:buChar char=""/>
              <a:tabLst>
                <a:tab pos="441325" algn="l"/>
                <a:tab pos="441959" algn="l"/>
              </a:tabLst>
            </a:pPr>
            <a:r>
              <a:rPr lang="cs-CZ" sz="1800" spc="5" dirty="0">
                <a:cs typeface="Arial"/>
              </a:rPr>
              <a:t>Věcné</a:t>
            </a:r>
            <a:r>
              <a:rPr lang="cs-CZ" sz="1800" spc="-40" dirty="0">
                <a:cs typeface="Arial"/>
              </a:rPr>
              <a:t> </a:t>
            </a:r>
            <a:r>
              <a:rPr lang="cs-CZ" sz="1800" spc="15" dirty="0">
                <a:cs typeface="Arial"/>
              </a:rPr>
              <a:t>hodnocení</a:t>
            </a:r>
            <a:r>
              <a:rPr lang="cs-CZ" sz="1800" spc="-145" dirty="0">
                <a:cs typeface="Arial"/>
              </a:rPr>
              <a:t> </a:t>
            </a:r>
            <a:r>
              <a:rPr lang="cs-CZ" sz="1800" spc="10" dirty="0">
                <a:cs typeface="Arial"/>
              </a:rPr>
              <a:t>musí</a:t>
            </a:r>
            <a:r>
              <a:rPr lang="cs-CZ" sz="1800" spc="-75" dirty="0">
                <a:cs typeface="Arial"/>
              </a:rPr>
              <a:t> </a:t>
            </a:r>
            <a:r>
              <a:rPr lang="cs-CZ" sz="1800" spc="20" dirty="0">
                <a:cs typeface="Arial"/>
              </a:rPr>
              <a:t>být</a:t>
            </a:r>
            <a:r>
              <a:rPr lang="cs-CZ" sz="1800" spc="-75" dirty="0">
                <a:cs typeface="Arial"/>
              </a:rPr>
              <a:t> </a:t>
            </a:r>
            <a:r>
              <a:rPr lang="cs-CZ" sz="1800" spc="-75" dirty="0" smtClean="0">
                <a:cs typeface="Arial"/>
              </a:rPr>
              <a:t>v rámci průběžné výzvy </a:t>
            </a:r>
            <a:r>
              <a:rPr lang="cs-CZ" sz="1800" spc="20" dirty="0" smtClean="0">
                <a:cs typeface="Arial"/>
              </a:rPr>
              <a:t>ukončeno</a:t>
            </a:r>
            <a:r>
              <a:rPr lang="cs-CZ" sz="1800" spc="-185" dirty="0" smtClean="0">
                <a:cs typeface="Arial"/>
              </a:rPr>
              <a:t> </a:t>
            </a:r>
            <a:r>
              <a:rPr lang="cs-CZ" sz="1800" spc="15" dirty="0">
                <a:cs typeface="Arial"/>
              </a:rPr>
              <a:t>do</a:t>
            </a:r>
            <a:r>
              <a:rPr lang="cs-CZ" sz="1800" spc="-35" dirty="0">
                <a:cs typeface="Arial"/>
              </a:rPr>
              <a:t> </a:t>
            </a:r>
            <a:r>
              <a:rPr lang="cs-CZ" sz="1800" spc="15" dirty="0">
                <a:cs typeface="Arial"/>
              </a:rPr>
              <a:t>80</a:t>
            </a:r>
            <a:r>
              <a:rPr lang="cs-CZ" sz="1800" spc="-35" dirty="0">
                <a:cs typeface="Arial"/>
              </a:rPr>
              <a:t> </a:t>
            </a:r>
            <a:r>
              <a:rPr lang="cs-CZ" sz="1800" dirty="0">
                <a:cs typeface="Arial"/>
              </a:rPr>
              <a:t>pracovních</a:t>
            </a:r>
            <a:r>
              <a:rPr lang="cs-CZ" sz="1800" spc="-110" dirty="0">
                <a:cs typeface="Arial"/>
              </a:rPr>
              <a:t> </a:t>
            </a:r>
            <a:r>
              <a:rPr lang="cs-CZ" sz="1800" spc="15" dirty="0">
                <a:cs typeface="Arial"/>
              </a:rPr>
              <a:t>dnů</a:t>
            </a:r>
            <a:r>
              <a:rPr lang="cs-CZ" sz="1800" spc="-35" dirty="0">
                <a:cs typeface="Arial"/>
              </a:rPr>
              <a:t> </a:t>
            </a:r>
            <a:r>
              <a:rPr lang="cs-CZ" sz="1800" spc="15" dirty="0">
                <a:cs typeface="Arial"/>
              </a:rPr>
              <a:t>od  </a:t>
            </a:r>
            <a:r>
              <a:rPr lang="cs-CZ" sz="1800" spc="15" dirty="0" smtClean="0">
                <a:cs typeface="Arial"/>
              </a:rPr>
              <a:t>předložení projektové žádosti.</a:t>
            </a:r>
            <a:endParaRPr lang="cs-CZ" sz="1800" dirty="0">
              <a:cs typeface="Arial"/>
            </a:endParaRPr>
          </a:p>
          <a:p>
            <a:pPr marL="441959" indent="-429259">
              <a:lnSpc>
                <a:spcPct val="100000"/>
              </a:lnSpc>
              <a:spcBef>
                <a:spcPts val="1655"/>
              </a:spcBef>
              <a:buClr>
                <a:srgbClr val="5FBAF5"/>
              </a:buClr>
              <a:buFont typeface="Wingdings"/>
              <a:buChar char=""/>
              <a:tabLst>
                <a:tab pos="441325" algn="l"/>
                <a:tab pos="441959" algn="l"/>
              </a:tabLst>
            </a:pPr>
            <a:r>
              <a:rPr lang="cs-CZ" sz="1800" spc="25" dirty="0">
                <a:solidFill>
                  <a:srgbClr val="08498A"/>
                </a:solidFill>
                <a:cs typeface="Arial"/>
              </a:rPr>
              <a:t>Žádost</a:t>
            </a:r>
            <a:r>
              <a:rPr lang="cs-CZ" sz="1800" spc="-150" dirty="0">
                <a:solidFill>
                  <a:srgbClr val="08498A"/>
                </a:solidFill>
                <a:cs typeface="Arial"/>
              </a:rPr>
              <a:t> </a:t>
            </a:r>
            <a:r>
              <a:rPr lang="cs-CZ" sz="1800" spc="10" dirty="0">
                <a:solidFill>
                  <a:srgbClr val="08498A"/>
                </a:solidFill>
                <a:cs typeface="Arial"/>
              </a:rPr>
              <a:t>musí</a:t>
            </a:r>
            <a:r>
              <a:rPr lang="cs-CZ" sz="1800" spc="-75" dirty="0">
                <a:solidFill>
                  <a:srgbClr val="08498A"/>
                </a:solidFill>
                <a:cs typeface="Arial"/>
              </a:rPr>
              <a:t> </a:t>
            </a:r>
            <a:r>
              <a:rPr lang="cs-CZ" sz="1800" spc="-10" dirty="0">
                <a:solidFill>
                  <a:srgbClr val="08498A"/>
                </a:solidFill>
                <a:cs typeface="Arial"/>
              </a:rPr>
              <a:t>ve</a:t>
            </a:r>
            <a:r>
              <a:rPr lang="cs-CZ" sz="1800" spc="-35" dirty="0">
                <a:solidFill>
                  <a:srgbClr val="08498A"/>
                </a:solidFill>
                <a:cs typeface="Arial"/>
              </a:rPr>
              <a:t> </a:t>
            </a:r>
            <a:r>
              <a:rPr lang="cs-CZ" sz="1800" spc="15" dirty="0">
                <a:solidFill>
                  <a:srgbClr val="08498A"/>
                </a:solidFill>
                <a:cs typeface="Arial"/>
              </a:rPr>
              <a:t>věcném</a:t>
            </a:r>
            <a:r>
              <a:rPr lang="cs-CZ" sz="1800" spc="-70" dirty="0">
                <a:solidFill>
                  <a:srgbClr val="08498A"/>
                </a:solidFill>
                <a:cs typeface="Arial"/>
              </a:rPr>
              <a:t> </a:t>
            </a:r>
            <a:r>
              <a:rPr lang="cs-CZ" sz="1800" spc="15" dirty="0">
                <a:solidFill>
                  <a:srgbClr val="08498A"/>
                </a:solidFill>
                <a:cs typeface="Arial"/>
              </a:rPr>
              <a:t>hodnocení</a:t>
            </a:r>
            <a:r>
              <a:rPr lang="cs-CZ" sz="1800" spc="-145" dirty="0">
                <a:solidFill>
                  <a:srgbClr val="08498A"/>
                </a:solidFill>
                <a:cs typeface="Arial"/>
              </a:rPr>
              <a:t> </a:t>
            </a:r>
            <a:r>
              <a:rPr lang="cs-CZ" sz="1800" spc="-5" dirty="0">
                <a:solidFill>
                  <a:srgbClr val="08498A"/>
                </a:solidFill>
                <a:cs typeface="Arial"/>
              </a:rPr>
              <a:t>získat</a:t>
            </a:r>
            <a:r>
              <a:rPr lang="cs-CZ" sz="1800" dirty="0">
                <a:solidFill>
                  <a:srgbClr val="08498A"/>
                </a:solidFill>
                <a:cs typeface="Arial"/>
              </a:rPr>
              <a:t> minimálně</a:t>
            </a:r>
            <a:r>
              <a:rPr lang="cs-CZ" sz="1800" spc="-35" dirty="0">
                <a:solidFill>
                  <a:srgbClr val="08498A"/>
                </a:solidFill>
                <a:cs typeface="Arial"/>
              </a:rPr>
              <a:t> </a:t>
            </a:r>
            <a:r>
              <a:rPr lang="cs-CZ" sz="1800" spc="15" dirty="0">
                <a:solidFill>
                  <a:srgbClr val="08498A"/>
                </a:solidFill>
                <a:cs typeface="Arial"/>
              </a:rPr>
              <a:t>50</a:t>
            </a:r>
            <a:r>
              <a:rPr lang="cs-CZ" sz="1800" spc="-35" dirty="0">
                <a:solidFill>
                  <a:srgbClr val="08498A"/>
                </a:solidFill>
                <a:cs typeface="Arial"/>
              </a:rPr>
              <a:t> </a:t>
            </a:r>
            <a:r>
              <a:rPr lang="cs-CZ" sz="1800" spc="10" dirty="0">
                <a:solidFill>
                  <a:srgbClr val="08498A"/>
                </a:solidFill>
                <a:cs typeface="Arial"/>
              </a:rPr>
              <a:t>bodů.</a:t>
            </a:r>
            <a:endParaRPr lang="cs-CZ" sz="1800" dirty="0">
              <a:cs typeface="Arial"/>
            </a:endParaRPr>
          </a:p>
          <a:p>
            <a:pPr marL="441959" marR="5080" indent="-429259">
              <a:lnSpc>
                <a:spcPct val="122100"/>
              </a:lnSpc>
              <a:spcBef>
                <a:spcPts val="1200"/>
              </a:spcBef>
              <a:buClr>
                <a:srgbClr val="5FBAF5"/>
              </a:buClr>
              <a:buFont typeface="Wingdings"/>
              <a:buChar char=""/>
              <a:tabLst>
                <a:tab pos="441325" algn="l"/>
                <a:tab pos="441959" algn="l"/>
              </a:tabLst>
            </a:pPr>
            <a:r>
              <a:rPr lang="cs-CZ" sz="1800" spc="25" dirty="0">
                <a:solidFill>
                  <a:srgbClr val="08498A"/>
                </a:solidFill>
                <a:cs typeface="Arial"/>
              </a:rPr>
              <a:t>Žádost</a:t>
            </a:r>
            <a:r>
              <a:rPr lang="cs-CZ" sz="1800" spc="-150" dirty="0">
                <a:solidFill>
                  <a:srgbClr val="08498A"/>
                </a:solidFill>
                <a:cs typeface="Arial"/>
              </a:rPr>
              <a:t> </a:t>
            </a:r>
            <a:r>
              <a:rPr lang="cs-CZ" sz="1800" spc="15" dirty="0">
                <a:solidFill>
                  <a:srgbClr val="08498A"/>
                </a:solidFill>
                <a:cs typeface="Arial"/>
              </a:rPr>
              <a:t>o</a:t>
            </a:r>
            <a:r>
              <a:rPr lang="cs-CZ" sz="1800" spc="-35" dirty="0">
                <a:solidFill>
                  <a:srgbClr val="08498A"/>
                </a:solidFill>
                <a:cs typeface="Arial"/>
              </a:rPr>
              <a:t> </a:t>
            </a:r>
            <a:r>
              <a:rPr lang="cs-CZ" sz="1800" spc="10" dirty="0">
                <a:solidFill>
                  <a:srgbClr val="08498A"/>
                </a:solidFill>
                <a:cs typeface="Arial"/>
              </a:rPr>
              <a:t>podporu</a:t>
            </a:r>
            <a:r>
              <a:rPr lang="cs-CZ" sz="1800" spc="-110" dirty="0">
                <a:solidFill>
                  <a:srgbClr val="08498A"/>
                </a:solidFill>
                <a:cs typeface="Arial"/>
              </a:rPr>
              <a:t> </a:t>
            </a:r>
            <a:r>
              <a:rPr lang="cs-CZ" sz="1800" spc="15" dirty="0">
                <a:solidFill>
                  <a:srgbClr val="08498A"/>
                </a:solidFill>
                <a:cs typeface="Arial"/>
              </a:rPr>
              <a:t>uspěje</a:t>
            </a:r>
            <a:r>
              <a:rPr lang="cs-CZ" sz="1800" spc="-110" dirty="0">
                <a:solidFill>
                  <a:srgbClr val="08498A"/>
                </a:solidFill>
                <a:cs typeface="Arial"/>
              </a:rPr>
              <a:t> </a:t>
            </a:r>
            <a:r>
              <a:rPr lang="cs-CZ" sz="1800" spc="-10" dirty="0">
                <a:solidFill>
                  <a:srgbClr val="08498A"/>
                </a:solidFill>
                <a:cs typeface="Arial"/>
              </a:rPr>
              <a:t>ve</a:t>
            </a:r>
            <a:r>
              <a:rPr lang="cs-CZ" sz="1800" spc="40" dirty="0">
                <a:solidFill>
                  <a:srgbClr val="08498A"/>
                </a:solidFill>
                <a:cs typeface="Arial"/>
              </a:rPr>
              <a:t> </a:t>
            </a:r>
            <a:r>
              <a:rPr lang="cs-CZ" sz="1800" spc="15" dirty="0">
                <a:solidFill>
                  <a:srgbClr val="08498A"/>
                </a:solidFill>
                <a:cs typeface="Arial"/>
              </a:rPr>
              <a:t>věcném</a:t>
            </a:r>
            <a:r>
              <a:rPr lang="cs-CZ" sz="1800" spc="-145" dirty="0">
                <a:solidFill>
                  <a:srgbClr val="08498A"/>
                </a:solidFill>
                <a:cs typeface="Arial"/>
              </a:rPr>
              <a:t> </a:t>
            </a:r>
            <a:r>
              <a:rPr lang="cs-CZ" sz="1800" spc="15" dirty="0">
                <a:solidFill>
                  <a:srgbClr val="08498A"/>
                </a:solidFill>
                <a:cs typeface="Arial"/>
              </a:rPr>
              <a:t>hodnocení</a:t>
            </a:r>
            <a:r>
              <a:rPr lang="cs-CZ" sz="1800" spc="-145" dirty="0">
                <a:solidFill>
                  <a:srgbClr val="08498A"/>
                </a:solidFill>
                <a:cs typeface="Arial"/>
              </a:rPr>
              <a:t> </a:t>
            </a:r>
            <a:r>
              <a:rPr lang="cs-CZ" sz="1800" spc="5" dirty="0">
                <a:solidFill>
                  <a:srgbClr val="08498A"/>
                </a:solidFill>
                <a:cs typeface="Arial"/>
              </a:rPr>
              <a:t>pouze</a:t>
            </a:r>
            <a:r>
              <a:rPr lang="cs-CZ" sz="1800" spc="-35" dirty="0">
                <a:solidFill>
                  <a:srgbClr val="08498A"/>
                </a:solidFill>
                <a:cs typeface="Arial"/>
              </a:rPr>
              <a:t> </a:t>
            </a:r>
            <a:r>
              <a:rPr lang="cs-CZ" sz="1800" spc="-5" dirty="0">
                <a:solidFill>
                  <a:srgbClr val="08498A"/>
                </a:solidFill>
                <a:cs typeface="Arial"/>
              </a:rPr>
              <a:t>tehdy,</a:t>
            </a:r>
            <a:r>
              <a:rPr lang="cs-CZ" sz="1800" spc="-150" dirty="0">
                <a:solidFill>
                  <a:srgbClr val="08498A"/>
                </a:solidFill>
                <a:cs typeface="Arial"/>
              </a:rPr>
              <a:t> </a:t>
            </a:r>
            <a:r>
              <a:rPr lang="cs-CZ" sz="1800" spc="20" dirty="0">
                <a:solidFill>
                  <a:srgbClr val="08498A"/>
                </a:solidFill>
                <a:cs typeface="Arial"/>
              </a:rPr>
              <a:t>pokud  </a:t>
            </a:r>
            <a:r>
              <a:rPr lang="cs-CZ" sz="1800" spc="10" dirty="0">
                <a:solidFill>
                  <a:srgbClr val="08498A"/>
                </a:solidFill>
                <a:cs typeface="Arial"/>
              </a:rPr>
              <a:t>v </a:t>
            </a:r>
            <a:r>
              <a:rPr lang="cs-CZ" sz="1800" spc="5" dirty="0">
                <a:solidFill>
                  <a:srgbClr val="08498A"/>
                </a:solidFill>
                <a:cs typeface="Arial"/>
              </a:rPr>
              <a:t>žádném </a:t>
            </a:r>
            <a:r>
              <a:rPr lang="cs-CZ" sz="1800" spc="10" dirty="0">
                <a:solidFill>
                  <a:srgbClr val="08498A"/>
                </a:solidFill>
                <a:cs typeface="Arial"/>
              </a:rPr>
              <a:t>z </a:t>
            </a:r>
            <a:r>
              <a:rPr lang="cs-CZ" sz="1800" spc="15" dirty="0">
                <a:solidFill>
                  <a:srgbClr val="08498A"/>
                </a:solidFill>
                <a:cs typeface="Arial"/>
              </a:rPr>
              <a:t>kritérií</a:t>
            </a:r>
            <a:r>
              <a:rPr lang="cs-CZ" sz="1800" spc="-405" dirty="0">
                <a:solidFill>
                  <a:srgbClr val="08498A"/>
                </a:solidFill>
                <a:cs typeface="Arial"/>
              </a:rPr>
              <a:t> </a:t>
            </a:r>
            <a:r>
              <a:rPr lang="cs-CZ" sz="1800" spc="-405" dirty="0" smtClean="0">
                <a:solidFill>
                  <a:srgbClr val="08498A"/>
                </a:solidFill>
                <a:cs typeface="Arial"/>
              </a:rPr>
              <a:t> </a:t>
            </a:r>
            <a:r>
              <a:rPr lang="cs-CZ" sz="1800" dirty="0" smtClean="0">
                <a:solidFill>
                  <a:srgbClr val="08498A"/>
                </a:solidFill>
                <a:cs typeface="Arial"/>
              </a:rPr>
              <a:t>nezíská </a:t>
            </a:r>
            <a:r>
              <a:rPr lang="cs-CZ" sz="1800" spc="10" dirty="0">
                <a:solidFill>
                  <a:srgbClr val="08498A"/>
                </a:solidFill>
                <a:cs typeface="Arial"/>
              </a:rPr>
              <a:t>eliminační deskriptor.</a:t>
            </a:r>
            <a:endParaRPr lang="cs-CZ" sz="1800" dirty="0">
              <a:cs typeface="Arial"/>
            </a:endParaRPr>
          </a:p>
          <a:p>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2636687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VĚCNÉ HODNOCENÍ</a:t>
            </a:r>
          </a:p>
        </p:txBody>
      </p:sp>
      <p:sp>
        <p:nvSpPr>
          <p:cNvPr id="3" name="Zástupný symbol pro obsah 2"/>
          <p:cNvSpPr>
            <a:spLocks noGrp="1"/>
          </p:cNvSpPr>
          <p:nvPr>
            <p:ph idx="1"/>
          </p:nvPr>
        </p:nvSpPr>
        <p:spPr/>
        <p:txBody>
          <a:bodyPr/>
          <a:lstStyle/>
          <a:p>
            <a:r>
              <a:rPr lang="cs-CZ" spc="10" dirty="0">
                <a:solidFill>
                  <a:srgbClr val="08498A"/>
                </a:solidFill>
                <a:cs typeface="Arial"/>
              </a:rPr>
              <a:t>Kritéria</a:t>
            </a:r>
            <a:r>
              <a:rPr lang="cs-CZ" spc="-114" dirty="0">
                <a:solidFill>
                  <a:srgbClr val="08498A"/>
                </a:solidFill>
                <a:cs typeface="Arial"/>
              </a:rPr>
              <a:t> </a:t>
            </a:r>
            <a:r>
              <a:rPr lang="cs-CZ" spc="10" dirty="0">
                <a:solidFill>
                  <a:srgbClr val="08498A"/>
                </a:solidFill>
                <a:cs typeface="Arial"/>
              </a:rPr>
              <a:t>věcného</a:t>
            </a:r>
            <a:r>
              <a:rPr lang="cs-CZ" spc="-114" dirty="0">
                <a:solidFill>
                  <a:srgbClr val="08498A"/>
                </a:solidFill>
                <a:cs typeface="Arial"/>
              </a:rPr>
              <a:t> </a:t>
            </a:r>
            <a:r>
              <a:rPr lang="cs-CZ" spc="15" dirty="0">
                <a:solidFill>
                  <a:srgbClr val="08498A"/>
                </a:solidFill>
                <a:cs typeface="Arial"/>
              </a:rPr>
              <a:t>hodnocení</a:t>
            </a:r>
            <a:r>
              <a:rPr lang="cs-CZ" spc="-155" dirty="0">
                <a:solidFill>
                  <a:srgbClr val="08498A"/>
                </a:solidFill>
                <a:cs typeface="Arial"/>
              </a:rPr>
              <a:t> </a:t>
            </a:r>
            <a:r>
              <a:rPr lang="cs-CZ" spc="5" dirty="0">
                <a:solidFill>
                  <a:srgbClr val="08498A"/>
                </a:solidFill>
                <a:cs typeface="Arial"/>
              </a:rPr>
              <a:t>soutěžních</a:t>
            </a:r>
            <a:r>
              <a:rPr lang="cs-CZ" spc="-75" dirty="0">
                <a:solidFill>
                  <a:srgbClr val="08498A"/>
                </a:solidFill>
                <a:cs typeface="Arial"/>
              </a:rPr>
              <a:t> </a:t>
            </a:r>
            <a:r>
              <a:rPr lang="cs-CZ" spc="15" dirty="0">
                <a:solidFill>
                  <a:srgbClr val="08498A"/>
                </a:solidFill>
                <a:cs typeface="Arial"/>
              </a:rPr>
              <a:t>projektů</a:t>
            </a:r>
            <a:endParaRPr lang="cs-CZ" dirty="0">
              <a:cs typeface="Arial"/>
            </a:endParaRPr>
          </a:p>
          <a:p>
            <a:pPr marL="0" indent="0">
              <a:buNone/>
            </a:pPr>
            <a:endParaRPr lang="cs-CZ" dirty="0"/>
          </a:p>
        </p:txBody>
      </p:sp>
      <p:sp>
        <p:nvSpPr>
          <p:cNvPr id="5" name="object 8"/>
          <p:cNvSpPr/>
          <p:nvPr/>
        </p:nvSpPr>
        <p:spPr>
          <a:xfrm>
            <a:off x="683564" y="2420886"/>
            <a:ext cx="8316086" cy="3845305"/>
          </a:xfrm>
          <a:prstGeom prst="rect">
            <a:avLst/>
          </a:prstGeom>
          <a:blipFill>
            <a:blip r:embed="rId3" cstate="print"/>
            <a:stretch>
              <a:fillRect/>
            </a:stretch>
          </a:blipFill>
        </p:spPr>
        <p:txBody>
          <a:bodyPr wrap="square" lIns="0" tIns="0" rIns="0" bIns="0" rtlCol="0"/>
          <a:lstStyle/>
          <a:p>
            <a:endParaRPr/>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2516806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VÝBĚROVÁ KOMISE</a:t>
            </a:r>
            <a:endParaRPr lang="cs-CZ" dirty="0"/>
          </a:p>
        </p:txBody>
      </p:sp>
      <p:sp>
        <p:nvSpPr>
          <p:cNvPr id="3" name="Zástupný symbol pro obsah 2"/>
          <p:cNvSpPr>
            <a:spLocks noGrp="1"/>
          </p:cNvSpPr>
          <p:nvPr>
            <p:ph idx="1"/>
          </p:nvPr>
        </p:nvSpPr>
        <p:spPr/>
        <p:txBody>
          <a:bodyPr/>
          <a:lstStyle/>
          <a:p>
            <a:pPr marL="441325" marR="428625" indent="-428625">
              <a:lnSpc>
                <a:spcPct val="122100"/>
              </a:lnSpc>
              <a:buClr>
                <a:srgbClr val="5FBAF5"/>
              </a:buClr>
              <a:buFont typeface="Wingdings"/>
              <a:buChar char=""/>
              <a:tabLst>
                <a:tab pos="441325" algn="l"/>
                <a:tab pos="441959" algn="l"/>
              </a:tabLst>
            </a:pPr>
            <a:r>
              <a:rPr lang="cs-CZ" sz="1800" dirty="0" smtClean="0">
                <a:solidFill>
                  <a:srgbClr val="08498A"/>
                </a:solidFill>
                <a:cs typeface="Arial"/>
              </a:rPr>
              <a:t>Výběrová</a:t>
            </a:r>
            <a:r>
              <a:rPr lang="cs-CZ" sz="1800" spc="-35" dirty="0" smtClean="0">
                <a:solidFill>
                  <a:srgbClr val="08498A"/>
                </a:solidFill>
                <a:cs typeface="Arial"/>
              </a:rPr>
              <a:t> </a:t>
            </a:r>
            <a:r>
              <a:rPr lang="cs-CZ" sz="1800" spc="15" dirty="0">
                <a:solidFill>
                  <a:srgbClr val="08498A"/>
                </a:solidFill>
                <a:cs typeface="Arial"/>
              </a:rPr>
              <a:t>komise</a:t>
            </a:r>
            <a:r>
              <a:rPr lang="cs-CZ" sz="1800" spc="-110" dirty="0">
                <a:solidFill>
                  <a:srgbClr val="08498A"/>
                </a:solidFill>
                <a:cs typeface="Arial"/>
              </a:rPr>
              <a:t> </a:t>
            </a:r>
            <a:r>
              <a:rPr lang="cs-CZ" sz="1800" spc="5" dirty="0">
                <a:solidFill>
                  <a:srgbClr val="08498A"/>
                </a:solidFill>
                <a:cs typeface="Arial"/>
              </a:rPr>
              <a:t>projednává</a:t>
            </a:r>
            <a:r>
              <a:rPr lang="cs-CZ" sz="1800" spc="-110" dirty="0">
                <a:solidFill>
                  <a:srgbClr val="08498A"/>
                </a:solidFill>
                <a:cs typeface="Arial"/>
              </a:rPr>
              <a:t> </a:t>
            </a:r>
            <a:r>
              <a:rPr lang="cs-CZ" sz="1800" spc="10" dirty="0">
                <a:solidFill>
                  <a:srgbClr val="08498A"/>
                </a:solidFill>
                <a:cs typeface="Arial"/>
              </a:rPr>
              <a:t>žádosti</a:t>
            </a:r>
            <a:r>
              <a:rPr lang="cs-CZ" sz="1800" spc="-110" dirty="0">
                <a:solidFill>
                  <a:srgbClr val="08498A"/>
                </a:solidFill>
                <a:cs typeface="Arial"/>
              </a:rPr>
              <a:t> </a:t>
            </a:r>
            <a:r>
              <a:rPr lang="cs-CZ" sz="1800" spc="15" dirty="0">
                <a:solidFill>
                  <a:srgbClr val="08498A"/>
                </a:solidFill>
                <a:cs typeface="Arial"/>
              </a:rPr>
              <a:t>o</a:t>
            </a:r>
            <a:r>
              <a:rPr lang="cs-CZ" sz="1800" spc="-35" dirty="0">
                <a:solidFill>
                  <a:srgbClr val="08498A"/>
                </a:solidFill>
                <a:cs typeface="Arial"/>
              </a:rPr>
              <a:t> </a:t>
            </a:r>
            <a:r>
              <a:rPr lang="cs-CZ" sz="1800" spc="10" dirty="0">
                <a:solidFill>
                  <a:srgbClr val="08498A"/>
                </a:solidFill>
                <a:cs typeface="Arial"/>
              </a:rPr>
              <a:t>podporu,</a:t>
            </a:r>
            <a:r>
              <a:rPr lang="cs-CZ" sz="1800" spc="-75" dirty="0">
                <a:solidFill>
                  <a:srgbClr val="08498A"/>
                </a:solidFill>
                <a:cs typeface="Arial"/>
              </a:rPr>
              <a:t> </a:t>
            </a:r>
            <a:r>
              <a:rPr lang="cs-CZ" sz="1800" spc="20" dirty="0">
                <a:solidFill>
                  <a:srgbClr val="08498A"/>
                </a:solidFill>
                <a:cs typeface="Arial"/>
              </a:rPr>
              <a:t>které</a:t>
            </a:r>
            <a:r>
              <a:rPr lang="cs-CZ" sz="1800" spc="-185" dirty="0">
                <a:solidFill>
                  <a:srgbClr val="08498A"/>
                </a:solidFill>
                <a:cs typeface="Arial"/>
              </a:rPr>
              <a:t> </a:t>
            </a:r>
            <a:r>
              <a:rPr lang="cs-CZ" sz="1800" spc="15" dirty="0">
                <a:solidFill>
                  <a:srgbClr val="08498A"/>
                </a:solidFill>
                <a:cs typeface="Arial"/>
              </a:rPr>
              <a:t>uspěly</a:t>
            </a:r>
            <a:r>
              <a:rPr lang="cs-CZ" sz="1800" spc="-80" dirty="0">
                <a:solidFill>
                  <a:srgbClr val="08498A"/>
                </a:solidFill>
                <a:cs typeface="Arial"/>
              </a:rPr>
              <a:t> </a:t>
            </a:r>
            <a:r>
              <a:rPr lang="cs-CZ" sz="1800" spc="10" dirty="0">
                <a:solidFill>
                  <a:srgbClr val="08498A"/>
                </a:solidFill>
                <a:cs typeface="Arial"/>
              </a:rPr>
              <a:t>v  </a:t>
            </a:r>
            <a:r>
              <a:rPr lang="cs-CZ" sz="1800" dirty="0">
                <a:solidFill>
                  <a:srgbClr val="08498A"/>
                </a:solidFill>
                <a:cs typeface="Arial"/>
              </a:rPr>
              <a:t>předchozích </a:t>
            </a:r>
            <a:r>
              <a:rPr lang="cs-CZ" sz="1800" spc="-20" dirty="0">
                <a:solidFill>
                  <a:srgbClr val="08498A"/>
                </a:solidFill>
                <a:cs typeface="Arial"/>
              </a:rPr>
              <a:t>fázích </a:t>
            </a:r>
            <a:r>
              <a:rPr lang="cs-CZ" sz="1800" spc="15" dirty="0">
                <a:solidFill>
                  <a:srgbClr val="08498A"/>
                </a:solidFill>
                <a:cs typeface="Arial"/>
              </a:rPr>
              <a:t>hodnocení a</a:t>
            </a:r>
            <a:r>
              <a:rPr lang="cs-CZ" sz="1800" spc="-170" dirty="0">
                <a:solidFill>
                  <a:srgbClr val="08498A"/>
                </a:solidFill>
                <a:cs typeface="Arial"/>
              </a:rPr>
              <a:t> </a:t>
            </a:r>
            <a:r>
              <a:rPr lang="cs-CZ" sz="1800" spc="10" dirty="0">
                <a:solidFill>
                  <a:srgbClr val="08498A"/>
                </a:solidFill>
                <a:cs typeface="Arial"/>
              </a:rPr>
              <a:t>výběru</a:t>
            </a:r>
            <a:r>
              <a:rPr lang="cs-CZ" sz="1800" spc="10" dirty="0" smtClean="0">
                <a:solidFill>
                  <a:srgbClr val="08498A"/>
                </a:solidFill>
                <a:cs typeface="Arial"/>
              </a:rPr>
              <a:t>.</a:t>
            </a:r>
          </a:p>
          <a:p>
            <a:pPr marL="441325" marR="428625" indent="-428625">
              <a:lnSpc>
                <a:spcPct val="122100"/>
              </a:lnSpc>
              <a:buClr>
                <a:srgbClr val="5FBAF5"/>
              </a:buClr>
              <a:buFont typeface="Wingdings"/>
              <a:buChar char=""/>
              <a:tabLst>
                <a:tab pos="441325" algn="l"/>
                <a:tab pos="441959" algn="l"/>
              </a:tabLst>
            </a:pPr>
            <a:r>
              <a:rPr lang="cs-CZ" sz="1800" spc="10" dirty="0" smtClean="0">
                <a:cs typeface="Arial"/>
              </a:rPr>
              <a:t>Výběrová komise musí zasednout do 20 pracovních dnů od ukončení věcného hodnocení.</a:t>
            </a:r>
            <a:endParaRPr lang="cs-CZ" sz="1800" dirty="0">
              <a:cs typeface="Arial"/>
            </a:endParaRPr>
          </a:p>
          <a:p>
            <a:pPr marL="441325" marR="5080" indent="-428625">
              <a:lnSpc>
                <a:spcPct val="122100"/>
              </a:lnSpc>
              <a:spcBef>
                <a:spcPts val="1125"/>
              </a:spcBef>
              <a:buClr>
                <a:srgbClr val="5FBAF5"/>
              </a:buClr>
              <a:buFont typeface="Wingdings"/>
              <a:buChar char=""/>
              <a:tabLst>
                <a:tab pos="441325" algn="l"/>
                <a:tab pos="441959" algn="l"/>
              </a:tabLst>
            </a:pPr>
            <a:r>
              <a:rPr lang="cs-CZ" sz="1800" spc="20" dirty="0">
                <a:solidFill>
                  <a:srgbClr val="08498A"/>
                </a:solidFill>
                <a:cs typeface="Arial"/>
              </a:rPr>
              <a:t>Sestupně</a:t>
            </a:r>
            <a:r>
              <a:rPr lang="cs-CZ" sz="1800" spc="-185" dirty="0">
                <a:solidFill>
                  <a:srgbClr val="08498A"/>
                </a:solidFill>
                <a:cs typeface="Arial"/>
              </a:rPr>
              <a:t> </a:t>
            </a:r>
            <a:r>
              <a:rPr lang="cs-CZ" sz="1800" spc="5" dirty="0">
                <a:solidFill>
                  <a:srgbClr val="08498A"/>
                </a:solidFill>
                <a:cs typeface="Arial"/>
              </a:rPr>
              <a:t>projednává</a:t>
            </a:r>
            <a:r>
              <a:rPr lang="cs-CZ" sz="1800" spc="-110" dirty="0">
                <a:solidFill>
                  <a:srgbClr val="08498A"/>
                </a:solidFill>
                <a:cs typeface="Arial"/>
              </a:rPr>
              <a:t> </a:t>
            </a:r>
            <a:r>
              <a:rPr lang="cs-CZ" sz="1800" spc="15" dirty="0">
                <a:solidFill>
                  <a:srgbClr val="08498A"/>
                </a:solidFill>
                <a:cs typeface="Arial"/>
              </a:rPr>
              <a:t>projekty</a:t>
            </a:r>
            <a:r>
              <a:rPr lang="cs-CZ" sz="1800" spc="-150" dirty="0">
                <a:solidFill>
                  <a:srgbClr val="08498A"/>
                </a:solidFill>
                <a:cs typeface="Arial"/>
              </a:rPr>
              <a:t> </a:t>
            </a:r>
            <a:r>
              <a:rPr lang="cs-CZ" sz="1800" spc="10" dirty="0">
                <a:solidFill>
                  <a:srgbClr val="08498A"/>
                </a:solidFill>
                <a:cs typeface="Arial"/>
              </a:rPr>
              <a:t>podle</a:t>
            </a:r>
            <a:r>
              <a:rPr lang="cs-CZ" sz="1800" spc="-35" dirty="0">
                <a:solidFill>
                  <a:srgbClr val="08498A"/>
                </a:solidFill>
                <a:cs typeface="Arial"/>
              </a:rPr>
              <a:t> </a:t>
            </a:r>
            <a:r>
              <a:rPr lang="cs-CZ" sz="1800" spc="25" dirty="0">
                <a:solidFill>
                  <a:srgbClr val="08498A"/>
                </a:solidFill>
                <a:cs typeface="Arial"/>
              </a:rPr>
              <a:t>počtu</a:t>
            </a:r>
            <a:r>
              <a:rPr lang="cs-CZ" sz="1800" spc="-185" dirty="0">
                <a:solidFill>
                  <a:srgbClr val="08498A"/>
                </a:solidFill>
                <a:cs typeface="Arial"/>
              </a:rPr>
              <a:t> </a:t>
            </a:r>
            <a:r>
              <a:rPr lang="cs-CZ" sz="1800" spc="15" dirty="0">
                <a:solidFill>
                  <a:srgbClr val="08498A"/>
                </a:solidFill>
                <a:cs typeface="Arial"/>
              </a:rPr>
              <a:t>dosažených</a:t>
            </a:r>
            <a:r>
              <a:rPr lang="cs-CZ" sz="1800" spc="-185" dirty="0">
                <a:solidFill>
                  <a:srgbClr val="08498A"/>
                </a:solidFill>
                <a:cs typeface="Arial"/>
              </a:rPr>
              <a:t> </a:t>
            </a:r>
            <a:r>
              <a:rPr lang="cs-CZ" sz="1800" spc="10" dirty="0">
                <a:solidFill>
                  <a:srgbClr val="08498A"/>
                </a:solidFill>
                <a:cs typeface="Arial"/>
              </a:rPr>
              <a:t>bodů</a:t>
            </a:r>
            <a:r>
              <a:rPr lang="cs-CZ" sz="1800" spc="-110" dirty="0">
                <a:solidFill>
                  <a:srgbClr val="08498A"/>
                </a:solidFill>
                <a:cs typeface="Arial"/>
              </a:rPr>
              <a:t> </a:t>
            </a:r>
            <a:r>
              <a:rPr lang="cs-CZ" sz="1800" spc="10" dirty="0">
                <a:solidFill>
                  <a:srgbClr val="08498A"/>
                </a:solidFill>
                <a:cs typeface="Arial"/>
              </a:rPr>
              <a:t>až</a:t>
            </a:r>
            <a:r>
              <a:rPr lang="cs-CZ" sz="1800" dirty="0">
                <a:solidFill>
                  <a:srgbClr val="08498A"/>
                </a:solidFill>
                <a:cs typeface="Arial"/>
              </a:rPr>
              <a:t> </a:t>
            </a:r>
            <a:r>
              <a:rPr lang="cs-CZ" sz="1800" spc="15" dirty="0">
                <a:solidFill>
                  <a:srgbClr val="08498A"/>
                </a:solidFill>
                <a:cs typeface="Arial"/>
              </a:rPr>
              <a:t>do  </a:t>
            </a:r>
            <a:r>
              <a:rPr lang="cs-CZ" sz="1800" spc="10" dirty="0">
                <a:solidFill>
                  <a:srgbClr val="08498A"/>
                </a:solidFill>
                <a:cs typeface="Arial"/>
              </a:rPr>
              <a:t>vyčerpání </a:t>
            </a:r>
            <a:r>
              <a:rPr lang="cs-CZ" sz="1800" spc="20" dirty="0">
                <a:solidFill>
                  <a:srgbClr val="08498A"/>
                </a:solidFill>
                <a:cs typeface="Arial"/>
              </a:rPr>
              <a:t>alokace</a:t>
            </a:r>
            <a:r>
              <a:rPr lang="cs-CZ" sz="1800" spc="-409" dirty="0">
                <a:solidFill>
                  <a:srgbClr val="08498A"/>
                </a:solidFill>
                <a:cs typeface="Arial"/>
              </a:rPr>
              <a:t> </a:t>
            </a:r>
            <a:r>
              <a:rPr lang="cs-CZ" sz="1800" spc="15" dirty="0">
                <a:solidFill>
                  <a:srgbClr val="08498A"/>
                </a:solidFill>
                <a:cs typeface="Arial"/>
              </a:rPr>
              <a:t>na </a:t>
            </a:r>
            <a:r>
              <a:rPr lang="cs-CZ" sz="1800" spc="-5" dirty="0">
                <a:solidFill>
                  <a:srgbClr val="08498A"/>
                </a:solidFill>
                <a:cs typeface="Arial"/>
              </a:rPr>
              <a:t>výzvu.</a:t>
            </a:r>
            <a:endParaRPr lang="cs-CZ" sz="1800" dirty="0">
              <a:cs typeface="Arial"/>
            </a:endParaRPr>
          </a:p>
          <a:p>
            <a:pPr marL="441325" indent="-428625">
              <a:lnSpc>
                <a:spcPct val="100000"/>
              </a:lnSpc>
              <a:spcBef>
                <a:spcPts val="1730"/>
              </a:spcBef>
              <a:buClr>
                <a:srgbClr val="5FBAF5"/>
              </a:buClr>
              <a:buFont typeface="Wingdings"/>
              <a:buChar char=""/>
              <a:tabLst>
                <a:tab pos="441325" algn="l"/>
                <a:tab pos="441959" algn="l"/>
              </a:tabLst>
            </a:pPr>
            <a:r>
              <a:rPr lang="cs-CZ" sz="1800" dirty="0">
                <a:solidFill>
                  <a:srgbClr val="08498A"/>
                </a:solidFill>
                <a:cs typeface="Arial"/>
              </a:rPr>
              <a:t>Výběrová</a:t>
            </a:r>
            <a:r>
              <a:rPr lang="cs-CZ" sz="1800" spc="-35" dirty="0">
                <a:solidFill>
                  <a:srgbClr val="08498A"/>
                </a:solidFill>
                <a:cs typeface="Arial"/>
              </a:rPr>
              <a:t> </a:t>
            </a:r>
            <a:r>
              <a:rPr lang="cs-CZ" sz="1800" spc="15" dirty="0">
                <a:solidFill>
                  <a:srgbClr val="08498A"/>
                </a:solidFill>
                <a:cs typeface="Arial"/>
              </a:rPr>
              <a:t>komise</a:t>
            </a:r>
            <a:r>
              <a:rPr lang="cs-CZ" sz="1800" spc="-110" dirty="0">
                <a:solidFill>
                  <a:srgbClr val="08498A"/>
                </a:solidFill>
                <a:cs typeface="Arial"/>
              </a:rPr>
              <a:t> </a:t>
            </a:r>
            <a:r>
              <a:rPr lang="cs-CZ" sz="1800" spc="10" dirty="0">
                <a:solidFill>
                  <a:srgbClr val="08498A"/>
                </a:solidFill>
                <a:cs typeface="Arial"/>
              </a:rPr>
              <a:t>je</a:t>
            </a:r>
            <a:r>
              <a:rPr lang="cs-CZ" sz="1800" spc="-35" dirty="0">
                <a:solidFill>
                  <a:srgbClr val="08498A"/>
                </a:solidFill>
                <a:cs typeface="Arial"/>
              </a:rPr>
              <a:t> </a:t>
            </a:r>
            <a:r>
              <a:rPr lang="cs-CZ" sz="1800" spc="20" dirty="0">
                <a:solidFill>
                  <a:srgbClr val="08498A"/>
                </a:solidFill>
                <a:cs typeface="Arial"/>
              </a:rPr>
              <a:t>uskupení</a:t>
            </a:r>
            <a:r>
              <a:rPr lang="cs-CZ" sz="1800" spc="-225" dirty="0">
                <a:solidFill>
                  <a:srgbClr val="08498A"/>
                </a:solidFill>
                <a:cs typeface="Arial"/>
              </a:rPr>
              <a:t> </a:t>
            </a:r>
            <a:r>
              <a:rPr lang="cs-CZ" sz="1800" dirty="0">
                <a:solidFill>
                  <a:srgbClr val="08498A"/>
                </a:solidFill>
                <a:cs typeface="Arial"/>
              </a:rPr>
              <a:t>minimálně</a:t>
            </a:r>
            <a:r>
              <a:rPr lang="cs-CZ" sz="1800" spc="-40" dirty="0">
                <a:solidFill>
                  <a:srgbClr val="08498A"/>
                </a:solidFill>
                <a:cs typeface="Arial"/>
              </a:rPr>
              <a:t> </a:t>
            </a:r>
            <a:r>
              <a:rPr lang="cs-CZ" sz="1800" spc="15" dirty="0">
                <a:solidFill>
                  <a:srgbClr val="08498A"/>
                </a:solidFill>
                <a:cs typeface="Arial"/>
              </a:rPr>
              <a:t>pěti</a:t>
            </a:r>
            <a:r>
              <a:rPr lang="cs-CZ" sz="1800" spc="-35" dirty="0">
                <a:solidFill>
                  <a:srgbClr val="08498A"/>
                </a:solidFill>
                <a:cs typeface="Arial"/>
              </a:rPr>
              <a:t> </a:t>
            </a:r>
            <a:r>
              <a:rPr lang="cs-CZ" sz="1800" spc="15" dirty="0">
                <a:solidFill>
                  <a:srgbClr val="08498A"/>
                </a:solidFill>
                <a:cs typeface="Arial"/>
              </a:rPr>
              <a:t>osob,</a:t>
            </a:r>
            <a:r>
              <a:rPr lang="cs-CZ" sz="1800" spc="-155" dirty="0">
                <a:solidFill>
                  <a:srgbClr val="08498A"/>
                </a:solidFill>
                <a:cs typeface="Arial"/>
              </a:rPr>
              <a:t> </a:t>
            </a:r>
            <a:r>
              <a:rPr lang="cs-CZ" sz="1800" spc="20" dirty="0">
                <a:solidFill>
                  <a:srgbClr val="08498A"/>
                </a:solidFill>
                <a:cs typeface="Arial"/>
              </a:rPr>
              <a:t>které</a:t>
            </a:r>
            <a:r>
              <a:rPr lang="cs-CZ" sz="1800" spc="-110" dirty="0">
                <a:solidFill>
                  <a:srgbClr val="08498A"/>
                </a:solidFill>
                <a:cs typeface="Arial"/>
              </a:rPr>
              <a:t> </a:t>
            </a:r>
            <a:r>
              <a:rPr lang="cs-CZ" sz="1800" spc="15" dirty="0" smtClean="0">
                <a:solidFill>
                  <a:srgbClr val="08498A"/>
                </a:solidFill>
                <a:cs typeface="Arial"/>
              </a:rPr>
              <a:t>nebyly</a:t>
            </a:r>
            <a:r>
              <a:rPr lang="cs-CZ" sz="1800" dirty="0">
                <a:cs typeface="Arial"/>
              </a:rPr>
              <a:t> </a:t>
            </a:r>
            <a:r>
              <a:rPr lang="cs-CZ" sz="1800" spc="5" dirty="0" smtClean="0">
                <a:solidFill>
                  <a:srgbClr val="08498A"/>
                </a:solidFill>
                <a:cs typeface="Arial"/>
              </a:rPr>
              <a:t>zapojeny</a:t>
            </a:r>
            <a:r>
              <a:rPr lang="cs-CZ" sz="1800" spc="-85" dirty="0" smtClean="0">
                <a:solidFill>
                  <a:srgbClr val="08498A"/>
                </a:solidFill>
                <a:cs typeface="Arial"/>
              </a:rPr>
              <a:t> </a:t>
            </a:r>
            <a:r>
              <a:rPr lang="cs-CZ" sz="1800" spc="15" dirty="0">
                <a:solidFill>
                  <a:srgbClr val="08498A"/>
                </a:solidFill>
                <a:cs typeface="Arial"/>
              </a:rPr>
              <a:t>do</a:t>
            </a:r>
            <a:r>
              <a:rPr lang="cs-CZ" sz="1800" spc="-45" dirty="0">
                <a:solidFill>
                  <a:srgbClr val="08498A"/>
                </a:solidFill>
                <a:cs typeface="Arial"/>
              </a:rPr>
              <a:t> </a:t>
            </a:r>
            <a:r>
              <a:rPr lang="cs-CZ" sz="1800" spc="10" dirty="0">
                <a:solidFill>
                  <a:srgbClr val="08498A"/>
                </a:solidFill>
                <a:cs typeface="Arial"/>
              </a:rPr>
              <a:t>věcného</a:t>
            </a:r>
            <a:r>
              <a:rPr lang="cs-CZ" sz="1800" spc="-120" dirty="0">
                <a:solidFill>
                  <a:srgbClr val="08498A"/>
                </a:solidFill>
                <a:cs typeface="Arial"/>
              </a:rPr>
              <a:t> </a:t>
            </a:r>
            <a:r>
              <a:rPr lang="cs-CZ" sz="1800" spc="10" dirty="0">
                <a:solidFill>
                  <a:srgbClr val="08498A"/>
                </a:solidFill>
                <a:cs typeface="Arial"/>
              </a:rPr>
              <a:t>hodnocení</a:t>
            </a:r>
            <a:r>
              <a:rPr lang="cs-CZ" sz="1800" spc="-150" dirty="0">
                <a:solidFill>
                  <a:srgbClr val="08498A"/>
                </a:solidFill>
                <a:cs typeface="Arial"/>
              </a:rPr>
              <a:t> </a:t>
            </a:r>
            <a:r>
              <a:rPr lang="cs-CZ" sz="1800" spc="15" dirty="0">
                <a:solidFill>
                  <a:srgbClr val="08498A"/>
                </a:solidFill>
                <a:cs typeface="Arial"/>
              </a:rPr>
              <a:t>jako</a:t>
            </a:r>
            <a:r>
              <a:rPr lang="cs-CZ" sz="1800" spc="-70" dirty="0">
                <a:solidFill>
                  <a:srgbClr val="08498A"/>
                </a:solidFill>
                <a:cs typeface="Arial"/>
              </a:rPr>
              <a:t> </a:t>
            </a:r>
            <a:r>
              <a:rPr lang="cs-CZ" sz="1800" spc="15" dirty="0">
                <a:solidFill>
                  <a:srgbClr val="08498A"/>
                </a:solidFill>
                <a:cs typeface="Arial"/>
              </a:rPr>
              <a:t>hodnotitelé.</a:t>
            </a:r>
            <a:endParaRPr lang="cs-CZ" sz="1800" dirty="0">
              <a:cs typeface="Arial"/>
            </a:endParaRPr>
          </a:p>
          <a:p>
            <a:pPr marL="441325" marR="1082675" indent="-428625">
              <a:lnSpc>
                <a:spcPct val="112100"/>
              </a:lnSpc>
              <a:spcBef>
                <a:spcPts val="1440"/>
              </a:spcBef>
              <a:buClr>
                <a:srgbClr val="5FBAF5"/>
              </a:buClr>
              <a:buFont typeface="Wingdings"/>
              <a:buChar char=""/>
              <a:tabLst>
                <a:tab pos="441325" algn="l"/>
                <a:tab pos="441959" algn="l"/>
              </a:tabLst>
            </a:pPr>
            <a:r>
              <a:rPr lang="cs-CZ" sz="1800" spc="15" dirty="0">
                <a:solidFill>
                  <a:srgbClr val="08498A"/>
                </a:solidFill>
                <a:cs typeface="Arial"/>
              </a:rPr>
              <a:t>Členy </a:t>
            </a:r>
            <a:r>
              <a:rPr lang="cs-CZ" sz="1800" spc="-25" dirty="0">
                <a:solidFill>
                  <a:srgbClr val="08498A"/>
                </a:solidFill>
                <a:cs typeface="Arial"/>
              </a:rPr>
              <a:t>VK </a:t>
            </a:r>
            <a:r>
              <a:rPr lang="cs-CZ" sz="1800" spc="5" dirty="0">
                <a:solidFill>
                  <a:srgbClr val="08498A"/>
                </a:solidFill>
                <a:cs typeface="Arial"/>
              </a:rPr>
              <a:t>mohou </a:t>
            </a:r>
            <a:r>
              <a:rPr lang="cs-CZ" sz="1800" spc="25" dirty="0">
                <a:solidFill>
                  <a:srgbClr val="08498A"/>
                </a:solidFill>
                <a:cs typeface="Arial"/>
              </a:rPr>
              <a:t>být: </a:t>
            </a:r>
            <a:r>
              <a:rPr lang="cs-CZ" sz="1800" spc="10" dirty="0">
                <a:solidFill>
                  <a:srgbClr val="08498A"/>
                </a:solidFill>
                <a:cs typeface="Arial"/>
              </a:rPr>
              <a:t>relevantní </a:t>
            </a:r>
            <a:r>
              <a:rPr lang="cs-CZ" sz="1800" spc="15" dirty="0">
                <a:solidFill>
                  <a:srgbClr val="08498A"/>
                </a:solidFill>
                <a:cs typeface="Arial"/>
              </a:rPr>
              <a:t>zástupci </a:t>
            </a:r>
            <a:r>
              <a:rPr lang="cs-CZ" sz="1800" spc="25" dirty="0">
                <a:solidFill>
                  <a:srgbClr val="08498A"/>
                </a:solidFill>
                <a:cs typeface="Arial"/>
              </a:rPr>
              <a:t>státní </a:t>
            </a:r>
            <a:r>
              <a:rPr lang="cs-CZ" sz="1800" spc="10" dirty="0">
                <a:solidFill>
                  <a:srgbClr val="08498A"/>
                </a:solidFill>
                <a:cs typeface="Arial"/>
              </a:rPr>
              <a:t>správy </a:t>
            </a:r>
            <a:r>
              <a:rPr lang="cs-CZ" sz="1800" spc="15" dirty="0">
                <a:solidFill>
                  <a:srgbClr val="08498A"/>
                </a:solidFill>
                <a:cs typeface="Arial"/>
              </a:rPr>
              <a:t>a  </a:t>
            </a:r>
            <a:r>
              <a:rPr lang="cs-CZ" sz="1800" dirty="0">
                <a:solidFill>
                  <a:srgbClr val="08498A"/>
                </a:solidFill>
                <a:cs typeface="Arial"/>
              </a:rPr>
              <a:t>samosprávy,</a:t>
            </a:r>
            <a:r>
              <a:rPr lang="cs-CZ" sz="1800" spc="-145" dirty="0">
                <a:solidFill>
                  <a:srgbClr val="08498A"/>
                </a:solidFill>
                <a:cs typeface="Arial"/>
              </a:rPr>
              <a:t> </a:t>
            </a:r>
            <a:r>
              <a:rPr lang="cs-CZ" sz="1800" spc="5" dirty="0">
                <a:solidFill>
                  <a:srgbClr val="08498A"/>
                </a:solidFill>
                <a:cs typeface="Arial"/>
              </a:rPr>
              <a:t>sociálních</a:t>
            </a:r>
            <a:r>
              <a:rPr lang="cs-CZ" sz="1800" spc="-180" dirty="0">
                <a:solidFill>
                  <a:srgbClr val="08498A"/>
                </a:solidFill>
                <a:cs typeface="Arial"/>
              </a:rPr>
              <a:t> </a:t>
            </a:r>
            <a:r>
              <a:rPr lang="cs-CZ" sz="1800" spc="10" dirty="0">
                <a:solidFill>
                  <a:srgbClr val="08498A"/>
                </a:solidFill>
                <a:cs typeface="Arial"/>
              </a:rPr>
              <a:t>partnerů,</a:t>
            </a:r>
            <a:r>
              <a:rPr lang="cs-CZ" sz="1800" spc="-145" dirty="0">
                <a:solidFill>
                  <a:srgbClr val="08498A"/>
                </a:solidFill>
                <a:cs typeface="Arial"/>
              </a:rPr>
              <a:t> </a:t>
            </a:r>
            <a:r>
              <a:rPr lang="cs-CZ" sz="1800" spc="10" dirty="0">
                <a:solidFill>
                  <a:srgbClr val="08498A"/>
                </a:solidFill>
                <a:cs typeface="Arial"/>
              </a:rPr>
              <a:t>nestátních</a:t>
            </a:r>
            <a:r>
              <a:rPr lang="cs-CZ" sz="1800" spc="-180" dirty="0">
                <a:solidFill>
                  <a:srgbClr val="08498A"/>
                </a:solidFill>
                <a:cs typeface="Arial"/>
              </a:rPr>
              <a:t> </a:t>
            </a:r>
            <a:r>
              <a:rPr lang="cs-CZ" sz="1800" spc="15" dirty="0">
                <a:solidFill>
                  <a:srgbClr val="08498A"/>
                </a:solidFill>
                <a:cs typeface="Arial"/>
              </a:rPr>
              <a:t>neziskových  </a:t>
            </a:r>
            <a:r>
              <a:rPr lang="cs-CZ" sz="1800" spc="-5" dirty="0">
                <a:solidFill>
                  <a:srgbClr val="08498A"/>
                </a:solidFill>
                <a:cs typeface="Arial"/>
              </a:rPr>
              <a:t>organizací, </a:t>
            </a:r>
            <a:r>
              <a:rPr lang="cs-CZ" sz="1800" spc="10" dirty="0">
                <a:solidFill>
                  <a:srgbClr val="08498A"/>
                </a:solidFill>
                <a:cs typeface="Arial"/>
              </a:rPr>
              <a:t>nezávislých </a:t>
            </a:r>
            <a:r>
              <a:rPr lang="cs-CZ" sz="1800" dirty="0">
                <a:solidFill>
                  <a:srgbClr val="08498A"/>
                </a:solidFill>
                <a:cs typeface="Arial"/>
              </a:rPr>
              <a:t>odborníků</a:t>
            </a:r>
            <a:r>
              <a:rPr lang="cs-CZ" sz="1800" spc="-170" dirty="0">
                <a:solidFill>
                  <a:srgbClr val="08498A"/>
                </a:solidFill>
                <a:cs typeface="Arial"/>
              </a:rPr>
              <a:t> </a:t>
            </a:r>
            <a:r>
              <a:rPr lang="cs-CZ" sz="1800" spc="5" dirty="0">
                <a:solidFill>
                  <a:srgbClr val="08498A"/>
                </a:solidFill>
                <a:cs typeface="Arial"/>
              </a:rPr>
              <a:t>apod.</a:t>
            </a:r>
            <a:endParaRPr lang="cs-CZ" sz="1800" dirty="0">
              <a:cs typeface="Arial"/>
            </a:endParaRPr>
          </a:p>
          <a:p>
            <a:pPr marL="0" indent="0">
              <a:buNone/>
            </a:pPr>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2812796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VÝBĚROVÁ KOMISE 2</a:t>
            </a:r>
            <a:endParaRPr lang="cs-CZ" dirty="0"/>
          </a:p>
        </p:txBody>
      </p:sp>
      <p:sp>
        <p:nvSpPr>
          <p:cNvPr id="3" name="Zástupný symbol pro obsah 2"/>
          <p:cNvSpPr>
            <a:spLocks noGrp="1"/>
          </p:cNvSpPr>
          <p:nvPr>
            <p:ph idx="1"/>
          </p:nvPr>
        </p:nvSpPr>
        <p:spPr/>
        <p:txBody>
          <a:bodyPr/>
          <a:lstStyle/>
          <a:p>
            <a:pPr marL="441325" marR="5080" indent="-428625">
              <a:lnSpc>
                <a:spcPct val="122100"/>
              </a:lnSpc>
              <a:buClr>
                <a:srgbClr val="5FBAF5"/>
              </a:buClr>
              <a:buFont typeface="Wingdings"/>
              <a:buChar char=""/>
              <a:tabLst>
                <a:tab pos="441325" algn="l"/>
                <a:tab pos="441959" algn="l"/>
              </a:tabLst>
            </a:pPr>
            <a:r>
              <a:rPr lang="cs-CZ" sz="2000" spc="-25" dirty="0">
                <a:solidFill>
                  <a:srgbClr val="08498A"/>
                </a:solidFill>
                <a:cs typeface="Arial"/>
              </a:rPr>
              <a:t>VK</a:t>
            </a:r>
            <a:r>
              <a:rPr lang="cs-CZ" sz="2000" spc="40" dirty="0">
                <a:solidFill>
                  <a:srgbClr val="08498A"/>
                </a:solidFill>
                <a:cs typeface="Arial"/>
              </a:rPr>
              <a:t> </a:t>
            </a:r>
            <a:r>
              <a:rPr lang="cs-CZ" sz="2000" spc="15" dirty="0">
                <a:solidFill>
                  <a:srgbClr val="08498A"/>
                </a:solidFill>
                <a:cs typeface="Arial"/>
              </a:rPr>
              <a:t>–</a:t>
            </a:r>
            <a:r>
              <a:rPr lang="cs-CZ" sz="2000" spc="-30" dirty="0">
                <a:solidFill>
                  <a:srgbClr val="08498A"/>
                </a:solidFill>
                <a:cs typeface="Arial"/>
              </a:rPr>
              <a:t> </a:t>
            </a:r>
            <a:r>
              <a:rPr lang="cs-CZ" sz="2000" spc="15" dirty="0">
                <a:solidFill>
                  <a:srgbClr val="08498A"/>
                </a:solidFill>
                <a:cs typeface="Arial"/>
              </a:rPr>
              <a:t>doporučení</a:t>
            </a:r>
            <a:r>
              <a:rPr lang="cs-CZ" sz="2000" spc="-150" dirty="0">
                <a:solidFill>
                  <a:srgbClr val="08498A"/>
                </a:solidFill>
                <a:cs typeface="Arial"/>
              </a:rPr>
              <a:t> </a:t>
            </a:r>
            <a:r>
              <a:rPr lang="cs-CZ" sz="2000" spc="15" dirty="0">
                <a:solidFill>
                  <a:srgbClr val="08498A"/>
                </a:solidFill>
                <a:cs typeface="Arial"/>
              </a:rPr>
              <a:t>(doporučí</a:t>
            </a:r>
            <a:r>
              <a:rPr lang="cs-CZ" sz="2000" spc="-145" dirty="0">
                <a:solidFill>
                  <a:srgbClr val="08498A"/>
                </a:solidFill>
                <a:cs typeface="Arial"/>
              </a:rPr>
              <a:t> </a:t>
            </a:r>
            <a:r>
              <a:rPr lang="cs-CZ" sz="2000" spc="10" dirty="0">
                <a:solidFill>
                  <a:srgbClr val="08498A"/>
                </a:solidFill>
                <a:cs typeface="Arial"/>
              </a:rPr>
              <a:t>s</a:t>
            </a:r>
            <a:r>
              <a:rPr lang="cs-CZ" sz="2000" spc="-75" dirty="0">
                <a:solidFill>
                  <a:srgbClr val="08498A"/>
                </a:solidFill>
                <a:cs typeface="Arial"/>
              </a:rPr>
              <a:t> </a:t>
            </a:r>
            <a:r>
              <a:rPr lang="cs-CZ" sz="2000" dirty="0">
                <a:solidFill>
                  <a:srgbClr val="08498A"/>
                </a:solidFill>
                <a:cs typeface="Arial"/>
              </a:rPr>
              <a:t>podmínkou)/</a:t>
            </a:r>
            <a:r>
              <a:rPr lang="cs-CZ" sz="2000" spc="35" dirty="0">
                <a:solidFill>
                  <a:srgbClr val="08498A"/>
                </a:solidFill>
                <a:cs typeface="Arial"/>
              </a:rPr>
              <a:t> </a:t>
            </a:r>
            <a:r>
              <a:rPr lang="cs-CZ" sz="2000" spc="10" dirty="0">
                <a:solidFill>
                  <a:srgbClr val="08498A"/>
                </a:solidFill>
                <a:cs typeface="Arial"/>
              </a:rPr>
              <a:t>nedoporučení</a:t>
            </a:r>
            <a:r>
              <a:rPr lang="cs-CZ" sz="2000" spc="-225" dirty="0">
                <a:solidFill>
                  <a:srgbClr val="08498A"/>
                </a:solidFill>
                <a:cs typeface="Arial"/>
              </a:rPr>
              <a:t> </a:t>
            </a:r>
            <a:r>
              <a:rPr lang="cs-CZ" sz="2000" spc="15" dirty="0">
                <a:solidFill>
                  <a:srgbClr val="08498A"/>
                </a:solidFill>
                <a:cs typeface="Arial"/>
              </a:rPr>
              <a:t>projektu</a:t>
            </a:r>
            <a:r>
              <a:rPr lang="cs-CZ" sz="2000" spc="-185" dirty="0">
                <a:solidFill>
                  <a:srgbClr val="08498A"/>
                </a:solidFill>
                <a:cs typeface="Arial"/>
              </a:rPr>
              <a:t> </a:t>
            </a:r>
            <a:r>
              <a:rPr lang="cs-CZ" sz="2000" spc="10" dirty="0">
                <a:solidFill>
                  <a:srgbClr val="08498A"/>
                </a:solidFill>
                <a:cs typeface="Arial"/>
              </a:rPr>
              <a:t>k  </a:t>
            </a:r>
            <a:r>
              <a:rPr lang="cs-CZ" sz="2000" spc="-5" dirty="0">
                <a:solidFill>
                  <a:srgbClr val="08498A"/>
                </a:solidFill>
                <a:cs typeface="Arial"/>
              </a:rPr>
              <a:t>financování/ </a:t>
            </a:r>
            <a:r>
              <a:rPr lang="cs-CZ" sz="2000" dirty="0">
                <a:solidFill>
                  <a:srgbClr val="08498A"/>
                </a:solidFill>
                <a:cs typeface="Arial"/>
              </a:rPr>
              <a:t>zařazení </a:t>
            </a:r>
            <a:r>
              <a:rPr lang="cs-CZ" sz="2000" spc="15" dirty="0">
                <a:solidFill>
                  <a:srgbClr val="08498A"/>
                </a:solidFill>
                <a:cs typeface="Arial"/>
              </a:rPr>
              <a:t>projektu do</a:t>
            </a:r>
            <a:r>
              <a:rPr lang="cs-CZ" sz="2000" spc="-204" dirty="0">
                <a:solidFill>
                  <a:srgbClr val="08498A"/>
                </a:solidFill>
                <a:cs typeface="Arial"/>
              </a:rPr>
              <a:t> </a:t>
            </a:r>
            <a:r>
              <a:rPr lang="cs-CZ" sz="2000" dirty="0" smtClean="0">
                <a:solidFill>
                  <a:srgbClr val="08498A"/>
                </a:solidFill>
                <a:cs typeface="Arial"/>
              </a:rPr>
              <a:t>zásobníku.</a:t>
            </a:r>
            <a:endParaRPr lang="cs-CZ" sz="2000" dirty="0">
              <a:cs typeface="Arial"/>
            </a:endParaRPr>
          </a:p>
          <a:p>
            <a:pPr marL="441325" marR="828040" indent="-428625">
              <a:lnSpc>
                <a:spcPct val="165800"/>
              </a:lnSpc>
              <a:buClr>
                <a:srgbClr val="5FBAF5"/>
              </a:buClr>
              <a:buFont typeface="Wingdings"/>
              <a:buChar char=""/>
              <a:tabLst>
                <a:tab pos="441325" algn="l"/>
                <a:tab pos="441959" algn="l"/>
              </a:tabLst>
            </a:pPr>
            <a:r>
              <a:rPr lang="cs-CZ" sz="2000" spc="10" dirty="0">
                <a:solidFill>
                  <a:srgbClr val="08498A"/>
                </a:solidFill>
                <a:cs typeface="Arial"/>
              </a:rPr>
              <a:t>Neschválení</a:t>
            </a:r>
            <a:r>
              <a:rPr lang="cs-CZ" sz="2000" spc="-135" dirty="0">
                <a:solidFill>
                  <a:srgbClr val="08498A"/>
                </a:solidFill>
                <a:cs typeface="Arial"/>
              </a:rPr>
              <a:t> </a:t>
            </a:r>
            <a:r>
              <a:rPr lang="cs-CZ" sz="2000" spc="10" dirty="0">
                <a:solidFill>
                  <a:srgbClr val="08498A"/>
                </a:solidFill>
                <a:cs typeface="Arial"/>
              </a:rPr>
              <a:t>žádosti</a:t>
            </a:r>
            <a:r>
              <a:rPr lang="cs-CZ" sz="2000" spc="-114" dirty="0">
                <a:solidFill>
                  <a:srgbClr val="08498A"/>
                </a:solidFill>
                <a:cs typeface="Arial"/>
              </a:rPr>
              <a:t> </a:t>
            </a:r>
            <a:r>
              <a:rPr lang="cs-CZ" sz="2000" spc="10" dirty="0">
                <a:solidFill>
                  <a:srgbClr val="08498A"/>
                </a:solidFill>
                <a:cs typeface="Arial"/>
              </a:rPr>
              <a:t>musí</a:t>
            </a:r>
            <a:r>
              <a:rPr lang="cs-CZ" sz="2000" spc="-80" dirty="0">
                <a:solidFill>
                  <a:srgbClr val="08498A"/>
                </a:solidFill>
                <a:cs typeface="Arial"/>
              </a:rPr>
              <a:t> </a:t>
            </a:r>
            <a:r>
              <a:rPr lang="cs-CZ" sz="2000" spc="-25" dirty="0">
                <a:solidFill>
                  <a:srgbClr val="08498A"/>
                </a:solidFill>
                <a:cs typeface="Arial"/>
              </a:rPr>
              <a:t>VK</a:t>
            </a:r>
            <a:r>
              <a:rPr lang="cs-CZ" sz="2000" spc="35" dirty="0">
                <a:solidFill>
                  <a:srgbClr val="08498A"/>
                </a:solidFill>
                <a:cs typeface="Arial"/>
              </a:rPr>
              <a:t> </a:t>
            </a:r>
            <a:r>
              <a:rPr lang="cs-CZ" sz="2000" spc="10" dirty="0">
                <a:solidFill>
                  <a:srgbClr val="08498A"/>
                </a:solidFill>
                <a:cs typeface="Arial"/>
              </a:rPr>
              <a:t>řádně</a:t>
            </a:r>
            <a:r>
              <a:rPr lang="cs-CZ" sz="2000" spc="-114" dirty="0">
                <a:solidFill>
                  <a:srgbClr val="08498A"/>
                </a:solidFill>
                <a:cs typeface="Arial"/>
              </a:rPr>
              <a:t> </a:t>
            </a:r>
            <a:r>
              <a:rPr lang="cs-CZ" sz="2000" spc="15" dirty="0">
                <a:solidFill>
                  <a:srgbClr val="08498A"/>
                </a:solidFill>
                <a:cs typeface="Arial"/>
              </a:rPr>
              <a:t>a</a:t>
            </a:r>
            <a:r>
              <a:rPr lang="cs-CZ" sz="2000" spc="35" dirty="0">
                <a:solidFill>
                  <a:srgbClr val="08498A"/>
                </a:solidFill>
                <a:cs typeface="Arial"/>
              </a:rPr>
              <a:t> </a:t>
            </a:r>
            <a:r>
              <a:rPr lang="cs-CZ" sz="2000" spc="10" dirty="0">
                <a:solidFill>
                  <a:srgbClr val="08498A"/>
                </a:solidFill>
                <a:cs typeface="Arial"/>
              </a:rPr>
              <a:t>objektivně</a:t>
            </a:r>
            <a:r>
              <a:rPr lang="cs-CZ" sz="2000" spc="-190" dirty="0">
                <a:solidFill>
                  <a:srgbClr val="08498A"/>
                </a:solidFill>
                <a:cs typeface="Arial"/>
              </a:rPr>
              <a:t> </a:t>
            </a:r>
            <a:r>
              <a:rPr lang="cs-CZ" sz="2000" spc="5" dirty="0">
                <a:solidFill>
                  <a:srgbClr val="08498A"/>
                </a:solidFill>
                <a:cs typeface="Arial"/>
              </a:rPr>
              <a:t>zdůvodnit.  </a:t>
            </a:r>
            <a:r>
              <a:rPr lang="cs-CZ" sz="2000" spc="10" dirty="0">
                <a:solidFill>
                  <a:srgbClr val="08498A"/>
                </a:solidFill>
                <a:cs typeface="Arial"/>
              </a:rPr>
              <a:t>Důvody</a:t>
            </a:r>
            <a:r>
              <a:rPr lang="cs-CZ" sz="2000" spc="-140" dirty="0">
                <a:solidFill>
                  <a:srgbClr val="08498A"/>
                </a:solidFill>
                <a:cs typeface="Arial"/>
              </a:rPr>
              <a:t> </a:t>
            </a:r>
            <a:r>
              <a:rPr lang="cs-CZ" sz="2000" spc="10" dirty="0">
                <a:solidFill>
                  <a:srgbClr val="08498A"/>
                </a:solidFill>
                <a:cs typeface="Arial"/>
              </a:rPr>
              <a:t>pro</a:t>
            </a:r>
            <a:r>
              <a:rPr lang="cs-CZ" sz="2000" spc="-35" dirty="0">
                <a:solidFill>
                  <a:srgbClr val="08498A"/>
                </a:solidFill>
                <a:cs typeface="Arial"/>
              </a:rPr>
              <a:t> </a:t>
            </a:r>
            <a:r>
              <a:rPr lang="cs-CZ" sz="2000" spc="10" dirty="0">
                <a:solidFill>
                  <a:srgbClr val="08498A"/>
                </a:solidFill>
                <a:cs typeface="Arial"/>
              </a:rPr>
              <a:t>nedoporučení</a:t>
            </a:r>
            <a:r>
              <a:rPr lang="cs-CZ" sz="2000" spc="-210" dirty="0">
                <a:solidFill>
                  <a:srgbClr val="08498A"/>
                </a:solidFill>
                <a:cs typeface="Arial"/>
              </a:rPr>
              <a:t> </a:t>
            </a:r>
            <a:r>
              <a:rPr lang="cs-CZ" sz="2000" spc="15" dirty="0">
                <a:solidFill>
                  <a:srgbClr val="08498A"/>
                </a:solidFill>
                <a:cs typeface="Arial"/>
              </a:rPr>
              <a:t>projektu</a:t>
            </a:r>
            <a:r>
              <a:rPr lang="cs-CZ" sz="2000" spc="-185" dirty="0">
                <a:solidFill>
                  <a:srgbClr val="08498A"/>
                </a:solidFill>
                <a:cs typeface="Arial"/>
              </a:rPr>
              <a:t> </a:t>
            </a:r>
            <a:r>
              <a:rPr lang="cs-CZ" sz="2000" spc="10" dirty="0">
                <a:solidFill>
                  <a:srgbClr val="08498A"/>
                </a:solidFill>
                <a:cs typeface="Arial"/>
              </a:rPr>
              <a:t>např.</a:t>
            </a:r>
            <a:r>
              <a:rPr lang="cs-CZ" sz="2000" spc="-75" dirty="0">
                <a:solidFill>
                  <a:srgbClr val="08498A"/>
                </a:solidFill>
                <a:cs typeface="Arial"/>
              </a:rPr>
              <a:t> </a:t>
            </a:r>
            <a:r>
              <a:rPr lang="cs-CZ" sz="2000" spc="5" dirty="0">
                <a:solidFill>
                  <a:srgbClr val="08498A"/>
                </a:solidFill>
                <a:cs typeface="Arial"/>
              </a:rPr>
              <a:t>:</a:t>
            </a:r>
            <a:endParaRPr lang="cs-CZ" sz="2000" dirty="0">
              <a:cs typeface="Arial"/>
            </a:endParaRPr>
          </a:p>
          <a:p>
            <a:pPr marL="908050" lvl="1" indent="-447675">
              <a:lnSpc>
                <a:spcPct val="100000"/>
              </a:lnSpc>
              <a:spcBef>
                <a:spcPts val="1180"/>
              </a:spcBef>
              <a:buClr>
                <a:srgbClr val="5FBAF5"/>
              </a:buClr>
              <a:buSzPct val="77777"/>
              <a:buFont typeface="Wingdings"/>
              <a:buChar char=""/>
              <a:tabLst>
                <a:tab pos="908050" algn="l"/>
                <a:tab pos="908685" algn="l"/>
              </a:tabLst>
            </a:pPr>
            <a:r>
              <a:rPr lang="cs-CZ" sz="1800" spc="10" dirty="0">
                <a:solidFill>
                  <a:srgbClr val="08498A"/>
                </a:solidFill>
                <a:cs typeface="Arial"/>
              </a:rPr>
              <a:t>předloženo </a:t>
            </a:r>
            <a:r>
              <a:rPr lang="cs-CZ" sz="1800" spc="-35" dirty="0">
                <a:solidFill>
                  <a:srgbClr val="08498A"/>
                </a:solidFill>
                <a:cs typeface="Arial"/>
              </a:rPr>
              <a:t>více </a:t>
            </a:r>
            <a:r>
              <a:rPr lang="cs-CZ" sz="1800" spc="5" dirty="0">
                <a:solidFill>
                  <a:srgbClr val="08498A"/>
                </a:solidFill>
                <a:cs typeface="Arial"/>
              </a:rPr>
              <a:t>projektů </a:t>
            </a:r>
            <a:r>
              <a:rPr lang="cs-CZ" sz="1800" spc="-5" dirty="0">
                <a:solidFill>
                  <a:srgbClr val="08498A"/>
                </a:solidFill>
                <a:cs typeface="Arial"/>
              </a:rPr>
              <a:t>zaměřených </a:t>
            </a:r>
            <a:r>
              <a:rPr lang="cs-CZ" sz="1800" spc="20" dirty="0">
                <a:solidFill>
                  <a:srgbClr val="08498A"/>
                </a:solidFill>
                <a:cs typeface="Arial"/>
              </a:rPr>
              <a:t>na </a:t>
            </a:r>
            <a:r>
              <a:rPr lang="cs-CZ" sz="1800" spc="-10" dirty="0">
                <a:solidFill>
                  <a:srgbClr val="08498A"/>
                </a:solidFill>
                <a:cs typeface="Arial"/>
              </a:rPr>
              <a:t>realizaci </a:t>
            </a:r>
            <a:r>
              <a:rPr lang="cs-CZ" sz="1800" spc="10" dirty="0">
                <a:solidFill>
                  <a:srgbClr val="08498A"/>
                </a:solidFill>
                <a:cs typeface="Arial"/>
              </a:rPr>
              <a:t>obdobných</a:t>
            </a:r>
            <a:r>
              <a:rPr lang="cs-CZ" sz="1800" spc="-220" dirty="0">
                <a:solidFill>
                  <a:srgbClr val="08498A"/>
                </a:solidFill>
                <a:cs typeface="Arial"/>
              </a:rPr>
              <a:t> </a:t>
            </a:r>
            <a:r>
              <a:rPr lang="cs-CZ" sz="1800" spc="-25" dirty="0">
                <a:solidFill>
                  <a:srgbClr val="08498A"/>
                </a:solidFill>
                <a:cs typeface="Arial"/>
              </a:rPr>
              <a:t>aktivit</a:t>
            </a:r>
            <a:endParaRPr lang="cs-CZ" sz="1800" dirty="0">
              <a:cs typeface="Arial"/>
            </a:endParaRPr>
          </a:p>
          <a:p>
            <a:pPr marL="908050">
              <a:lnSpc>
                <a:spcPct val="100000"/>
              </a:lnSpc>
              <a:spcBef>
                <a:spcPts val="240"/>
              </a:spcBef>
            </a:pPr>
            <a:r>
              <a:rPr lang="cs-CZ" sz="1800" spc="10" dirty="0">
                <a:solidFill>
                  <a:srgbClr val="08498A"/>
                </a:solidFill>
                <a:cs typeface="Arial"/>
              </a:rPr>
              <a:t>pro </a:t>
            </a:r>
            <a:r>
              <a:rPr lang="cs-CZ" sz="1800" spc="5" dirty="0">
                <a:solidFill>
                  <a:srgbClr val="08498A"/>
                </a:solidFill>
                <a:cs typeface="Arial"/>
              </a:rPr>
              <a:t>stejnou </a:t>
            </a:r>
            <a:r>
              <a:rPr lang="cs-CZ" sz="1800" spc="-25" dirty="0">
                <a:solidFill>
                  <a:srgbClr val="08498A"/>
                </a:solidFill>
                <a:cs typeface="Arial"/>
              </a:rPr>
              <a:t>cílovou </a:t>
            </a:r>
            <a:r>
              <a:rPr lang="cs-CZ" sz="1800" spc="10" dirty="0">
                <a:solidFill>
                  <a:srgbClr val="08498A"/>
                </a:solidFill>
                <a:cs typeface="Arial"/>
              </a:rPr>
              <a:t>skupinu </a:t>
            </a:r>
            <a:r>
              <a:rPr lang="cs-CZ" sz="1800" spc="-45" dirty="0">
                <a:solidFill>
                  <a:srgbClr val="08498A"/>
                </a:solidFill>
                <a:cs typeface="Arial"/>
              </a:rPr>
              <a:t>ve </a:t>
            </a:r>
            <a:r>
              <a:rPr lang="cs-CZ" sz="1800" spc="5" dirty="0">
                <a:solidFill>
                  <a:srgbClr val="08498A"/>
                </a:solidFill>
                <a:cs typeface="Arial"/>
              </a:rPr>
              <a:t>stejném</a:t>
            </a:r>
            <a:r>
              <a:rPr lang="cs-CZ" sz="1800" spc="-35" dirty="0">
                <a:solidFill>
                  <a:srgbClr val="08498A"/>
                </a:solidFill>
                <a:cs typeface="Arial"/>
              </a:rPr>
              <a:t> </a:t>
            </a:r>
            <a:r>
              <a:rPr lang="cs-CZ" sz="1800" spc="5" dirty="0">
                <a:solidFill>
                  <a:srgbClr val="08498A"/>
                </a:solidFill>
                <a:cs typeface="Arial"/>
              </a:rPr>
              <a:t>regionu,</a:t>
            </a:r>
            <a:endParaRPr lang="cs-CZ" sz="1800" dirty="0">
              <a:cs typeface="Arial"/>
            </a:endParaRPr>
          </a:p>
          <a:p>
            <a:pPr marL="908050" lvl="1" indent="-447675">
              <a:lnSpc>
                <a:spcPct val="100000"/>
              </a:lnSpc>
              <a:spcBef>
                <a:spcPts val="844"/>
              </a:spcBef>
              <a:buClr>
                <a:srgbClr val="5FBAF5"/>
              </a:buClr>
              <a:buSzPct val="77777"/>
              <a:buFont typeface="Wingdings"/>
              <a:buChar char=""/>
              <a:tabLst>
                <a:tab pos="908050" algn="l"/>
                <a:tab pos="908685" algn="l"/>
              </a:tabLst>
            </a:pPr>
            <a:r>
              <a:rPr lang="cs-CZ" sz="1800" dirty="0">
                <a:solidFill>
                  <a:srgbClr val="08498A"/>
                </a:solidFill>
                <a:cs typeface="Arial"/>
              </a:rPr>
              <a:t>překryv </a:t>
            </a:r>
            <a:r>
              <a:rPr lang="cs-CZ" sz="1800" spc="5" dirty="0">
                <a:solidFill>
                  <a:srgbClr val="08498A"/>
                </a:solidFill>
                <a:cs typeface="Arial"/>
              </a:rPr>
              <a:t>projektu </a:t>
            </a:r>
            <a:r>
              <a:rPr lang="cs-CZ" sz="1800" dirty="0">
                <a:solidFill>
                  <a:srgbClr val="08498A"/>
                </a:solidFill>
                <a:cs typeface="Arial"/>
              </a:rPr>
              <a:t>s </a:t>
            </a:r>
            <a:r>
              <a:rPr lang="cs-CZ" sz="1800" spc="10" dirty="0">
                <a:solidFill>
                  <a:srgbClr val="08498A"/>
                </a:solidFill>
                <a:cs typeface="Arial"/>
              </a:rPr>
              <a:t>jiným </a:t>
            </a:r>
            <a:r>
              <a:rPr lang="cs-CZ" sz="1800" spc="5" dirty="0">
                <a:solidFill>
                  <a:srgbClr val="08498A"/>
                </a:solidFill>
                <a:cs typeface="Arial"/>
              </a:rPr>
              <a:t>již </a:t>
            </a:r>
            <a:r>
              <a:rPr lang="cs-CZ" sz="1800" spc="-15" dirty="0">
                <a:solidFill>
                  <a:srgbClr val="08498A"/>
                </a:solidFill>
                <a:cs typeface="Arial"/>
              </a:rPr>
              <a:t>běžícím</a:t>
            </a:r>
            <a:r>
              <a:rPr lang="cs-CZ" sz="1800" spc="-105" dirty="0">
                <a:solidFill>
                  <a:srgbClr val="08498A"/>
                </a:solidFill>
                <a:cs typeface="Arial"/>
              </a:rPr>
              <a:t> </a:t>
            </a:r>
            <a:r>
              <a:rPr lang="cs-CZ" sz="1800" dirty="0">
                <a:solidFill>
                  <a:srgbClr val="08498A"/>
                </a:solidFill>
                <a:cs typeface="Arial"/>
              </a:rPr>
              <a:t>projektem,</a:t>
            </a:r>
            <a:endParaRPr lang="cs-CZ" sz="1800" dirty="0">
              <a:cs typeface="Arial"/>
            </a:endParaRPr>
          </a:p>
          <a:p>
            <a:pPr marL="908050" lvl="1" indent="-447675">
              <a:lnSpc>
                <a:spcPct val="100000"/>
              </a:lnSpc>
              <a:spcBef>
                <a:spcPts val="845"/>
              </a:spcBef>
              <a:buClr>
                <a:srgbClr val="5FBAF5"/>
              </a:buClr>
              <a:buSzPct val="77777"/>
              <a:buFont typeface="Wingdings"/>
              <a:buChar char=""/>
              <a:tabLst>
                <a:tab pos="908050" algn="l"/>
                <a:tab pos="908685" algn="l"/>
              </a:tabLst>
            </a:pPr>
            <a:r>
              <a:rPr lang="cs-CZ" sz="1800" spc="5" dirty="0">
                <a:solidFill>
                  <a:srgbClr val="08498A"/>
                </a:solidFill>
                <a:cs typeface="Arial"/>
              </a:rPr>
              <a:t>nedostatečná </a:t>
            </a:r>
            <a:r>
              <a:rPr lang="cs-CZ" sz="1800" spc="-5" dirty="0">
                <a:solidFill>
                  <a:srgbClr val="08498A"/>
                </a:solidFill>
                <a:cs typeface="Arial"/>
              </a:rPr>
              <a:t>kapacita žadatele,</a:t>
            </a:r>
            <a:r>
              <a:rPr lang="cs-CZ" sz="1800" spc="-100" dirty="0">
                <a:solidFill>
                  <a:srgbClr val="08498A"/>
                </a:solidFill>
                <a:cs typeface="Arial"/>
              </a:rPr>
              <a:t> </a:t>
            </a:r>
            <a:r>
              <a:rPr lang="cs-CZ" sz="1800" spc="5" dirty="0">
                <a:solidFill>
                  <a:srgbClr val="08498A"/>
                </a:solidFill>
                <a:cs typeface="Arial"/>
              </a:rPr>
              <a:t>apod.</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4414604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pc="5" dirty="0"/>
              <a:t>PŘEZKUM </a:t>
            </a:r>
            <a:r>
              <a:rPr lang="cs-CZ" spc="-5" dirty="0"/>
              <a:t>ROZHODNUTÍ </a:t>
            </a:r>
            <a:r>
              <a:rPr lang="cs-CZ" spc="-20" dirty="0"/>
              <a:t>TÝKAJÍCÍ </a:t>
            </a:r>
            <a:r>
              <a:rPr lang="cs-CZ" spc="10" dirty="0"/>
              <a:t>SE  </a:t>
            </a:r>
            <a:r>
              <a:rPr lang="cs-CZ" spc="5" dirty="0"/>
              <a:t>HODNOCENÍ </a:t>
            </a:r>
            <a:r>
              <a:rPr lang="cs-CZ" dirty="0"/>
              <a:t>A </a:t>
            </a:r>
            <a:r>
              <a:rPr lang="cs-CZ" spc="10" dirty="0"/>
              <a:t>VÝBĚRU </a:t>
            </a:r>
            <a:r>
              <a:rPr lang="cs-CZ" dirty="0"/>
              <a:t>PROJEKTŮ</a:t>
            </a:r>
            <a:r>
              <a:rPr lang="cs-CZ" spc="-220" dirty="0"/>
              <a:t> </a:t>
            </a:r>
            <a:endParaRPr lang="cs-CZ" dirty="0"/>
          </a:p>
        </p:txBody>
      </p:sp>
      <p:sp>
        <p:nvSpPr>
          <p:cNvPr id="3" name="Zástupný symbol pro obsah 2"/>
          <p:cNvSpPr>
            <a:spLocks noGrp="1"/>
          </p:cNvSpPr>
          <p:nvPr>
            <p:ph idx="1"/>
          </p:nvPr>
        </p:nvSpPr>
        <p:spPr>
          <a:xfrm>
            <a:off x="540000" y="1340768"/>
            <a:ext cx="8064000" cy="4779232"/>
          </a:xfrm>
        </p:spPr>
        <p:txBody>
          <a:bodyPr/>
          <a:lstStyle/>
          <a:p>
            <a:pPr marL="2393115" indent="0">
              <a:lnSpc>
                <a:spcPct val="100000"/>
              </a:lnSpc>
              <a:buNone/>
            </a:pPr>
            <a:r>
              <a:rPr lang="cs-CZ" sz="2000" b="1" spc="30" dirty="0">
                <a:solidFill>
                  <a:srgbClr val="08498A"/>
                </a:solidFill>
                <a:cs typeface="Arial"/>
              </a:rPr>
              <a:t>Opravný</a:t>
            </a:r>
            <a:r>
              <a:rPr lang="cs-CZ" sz="2000" b="1" spc="-275" dirty="0">
                <a:solidFill>
                  <a:srgbClr val="08498A"/>
                </a:solidFill>
                <a:cs typeface="Arial"/>
              </a:rPr>
              <a:t> </a:t>
            </a:r>
            <a:r>
              <a:rPr lang="cs-CZ" sz="2000" b="1" spc="15" dirty="0">
                <a:solidFill>
                  <a:srgbClr val="08498A"/>
                </a:solidFill>
                <a:cs typeface="Arial"/>
              </a:rPr>
              <a:t>prostředek</a:t>
            </a:r>
            <a:endParaRPr lang="cs-CZ" sz="2000" dirty="0">
              <a:cs typeface="Arial"/>
            </a:endParaRPr>
          </a:p>
          <a:p>
            <a:pPr marL="441959" marR="5080" indent="-429259">
              <a:lnSpc>
                <a:spcPct val="118800"/>
              </a:lnSpc>
              <a:spcBef>
                <a:spcPts val="1280"/>
              </a:spcBef>
              <a:buClr>
                <a:srgbClr val="5FBAF5"/>
              </a:buClr>
              <a:buFont typeface="Wingdings"/>
              <a:buChar char=""/>
              <a:tabLst>
                <a:tab pos="441325" algn="l"/>
                <a:tab pos="441959" algn="l"/>
              </a:tabLst>
            </a:pPr>
            <a:r>
              <a:rPr lang="cs-CZ" sz="2000" spc="15" dirty="0">
                <a:solidFill>
                  <a:srgbClr val="08498A"/>
                </a:solidFill>
                <a:cs typeface="Arial"/>
              </a:rPr>
              <a:t>Opravným</a:t>
            </a:r>
            <a:r>
              <a:rPr lang="cs-CZ" sz="2000" spc="-155" dirty="0">
                <a:solidFill>
                  <a:srgbClr val="08498A"/>
                </a:solidFill>
                <a:cs typeface="Arial"/>
              </a:rPr>
              <a:t> </a:t>
            </a:r>
            <a:r>
              <a:rPr lang="cs-CZ" sz="2000" spc="20" dirty="0">
                <a:solidFill>
                  <a:srgbClr val="08498A"/>
                </a:solidFill>
                <a:cs typeface="Arial"/>
              </a:rPr>
              <a:t>prostředkem</a:t>
            </a:r>
            <a:r>
              <a:rPr lang="cs-CZ" sz="2000" spc="-225" dirty="0">
                <a:solidFill>
                  <a:srgbClr val="08498A"/>
                </a:solidFill>
                <a:cs typeface="Arial"/>
              </a:rPr>
              <a:t> </a:t>
            </a:r>
            <a:r>
              <a:rPr lang="cs-CZ" sz="2000" spc="10" dirty="0">
                <a:solidFill>
                  <a:srgbClr val="08498A"/>
                </a:solidFill>
                <a:cs typeface="Arial"/>
              </a:rPr>
              <a:t>je</a:t>
            </a:r>
            <a:r>
              <a:rPr lang="cs-CZ" sz="2000" spc="-40" dirty="0">
                <a:solidFill>
                  <a:srgbClr val="08498A"/>
                </a:solidFill>
                <a:cs typeface="Arial"/>
              </a:rPr>
              <a:t> </a:t>
            </a:r>
            <a:r>
              <a:rPr lang="cs-CZ" sz="2000" spc="10" dirty="0">
                <a:solidFill>
                  <a:srgbClr val="08498A"/>
                </a:solidFill>
                <a:cs typeface="Arial"/>
              </a:rPr>
              <a:t>žádost</a:t>
            </a:r>
            <a:r>
              <a:rPr lang="cs-CZ" sz="2000" spc="-155" dirty="0">
                <a:solidFill>
                  <a:srgbClr val="08498A"/>
                </a:solidFill>
                <a:cs typeface="Arial"/>
              </a:rPr>
              <a:t> </a:t>
            </a:r>
            <a:r>
              <a:rPr lang="cs-CZ" sz="2000" spc="15" dirty="0">
                <a:solidFill>
                  <a:srgbClr val="08498A"/>
                </a:solidFill>
                <a:cs typeface="Arial"/>
              </a:rPr>
              <a:t>o</a:t>
            </a:r>
            <a:r>
              <a:rPr lang="cs-CZ" sz="2000" spc="35" dirty="0">
                <a:solidFill>
                  <a:srgbClr val="08498A"/>
                </a:solidFill>
                <a:cs typeface="Arial"/>
              </a:rPr>
              <a:t> </a:t>
            </a:r>
            <a:r>
              <a:rPr lang="cs-CZ" sz="2000" spc="10" dirty="0">
                <a:solidFill>
                  <a:srgbClr val="08498A"/>
                </a:solidFill>
                <a:cs typeface="Arial"/>
              </a:rPr>
              <a:t>přezkum</a:t>
            </a:r>
            <a:r>
              <a:rPr lang="cs-CZ" sz="2000" spc="-150" dirty="0">
                <a:solidFill>
                  <a:srgbClr val="08498A"/>
                </a:solidFill>
                <a:cs typeface="Arial"/>
              </a:rPr>
              <a:t> </a:t>
            </a:r>
            <a:r>
              <a:rPr lang="cs-CZ" sz="2000" dirty="0">
                <a:solidFill>
                  <a:srgbClr val="08498A"/>
                </a:solidFill>
                <a:cs typeface="Arial"/>
              </a:rPr>
              <a:t>negativního</a:t>
            </a:r>
            <a:r>
              <a:rPr lang="cs-CZ" sz="2000" spc="-40" dirty="0">
                <a:solidFill>
                  <a:srgbClr val="08498A"/>
                </a:solidFill>
                <a:cs typeface="Arial"/>
              </a:rPr>
              <a:t> </a:t>
            </a:r>
            <a:r>
              <a:rPr lang="cs-CZ" sz="2000" dirty="0">
                <a:solidFill>
                  <a:srgbClr val="08498A"/>
                </a:solidFill>
                <a:cs typeface="Arial"/>
              </a:rPr>
              <a:t>závěru  </a:t>
            </a:r>
            <a:r>
              <a:rPr lang="cs-CZ" sz="2000" spc="10" dirty="0">
                <a:solidFill>
                  <a:srgbClr val="08498A"/>
                </a:solidFill>
                <a:cs typeface="Arial"/>
              </a:rPr>
              <a:t>z</a:t>
            </a:r>
            <a:r>
              <a:rPr lang="cs-CZ" sz="2000" spc="5" dirty="0">
                <a:solidFill>
                  <a:srgbClr val="08498A"/>
                </a:solidFill>
                <a:cs typeface="Arial"/>
              </a:rPr>
              <a:t> </a:t>
            </a:r>
            <a:r>
              <a:rPr lang="cs-CZ" sz="2000" spc="20" dirty="0">
                <a:solidFill>
                  <a:srgbClr val="08498A"/>
                </a:solidFill>
                <a:cs typeface="Arial"/>
              </a:rPr>
              <a:t>jakékoli</a:t>
            </a:r>
            <a:r>
              <a:rPr lang="cs-CZ" sz="2000" spc="-185" dirty="0">
                <a:solidFill>
                  <a:srgbClr val="08498A"/>
                </a:solidFill>
                <a:cs typeface="Arial"/>
              </a:rPr>
              <a:t> </a:t>
            </a:r>
            <a:r>
              <a:rPr lang="cs-CZ" sz="2000" spc="-10" dirty="0">
                <a:solidFill>
                  <a:srgbClr val="08498A"/>
                </a:solidFill>
                <a:cs typeface="Arial"/>
              </a:rPr>
              <a:t>fáze</a:t>
            </a:r>
            <a:r>
              <a:rPr lang="cs-CZ" sz="2000" spc="40" dirty="0">
                <a:solidFill>
                  <a:srgbClr val="08498A"/>
                </a:solidFill>
                <a:cs typeface="Arial"/>
              </a:rPr>
              <a:t> </a:t>
            </a:r>
            <a:r>
              <a:rPr lang="cs-CZ" sz="2000" spc="15" dirty="0">
                <a:solidFill>
                  <a:srgbClr val="08498A"/>
                </a:solidFill>
                <a:cs typeface="Arial"/>
              </a:rPr>
              <a:t>hodnocení</a:t>
            </a:r>
            <a:r>
              <a:rPr lang="cs-CZ" sz="2000" spc="-145" dirty="0">
                <a:solidFill>
                  <a:srgbClr val="08498A"/>
                </a:solidFill>
                <a:cs typeface="Arial"/>
              </a:rPr>
              <a:t> </a:t>
            </a:r>
            <a:r>
              <a:rPr lang="cs-CZ" sz="2000" spc="15" dirty="0">
                <a:solidFill>
                  <a:srgbClr val="08498A"/>
                </a:solidFill>
                <a:cs typeface="Arial"/>
              </a:rPr>
              <a:t>a</a:t>
            </a:r>
            <a:r>
              <a:rPr lang="cs-CZ" sz="2000" spc="-35" dirty="0">
                <a:solidFill>
                  <a:srgbClr val="08498A"/>
                </a:solidFill>
                <a:cs typeface="Arial"/>
              </a:rPr>
              <a:t> </a:t>
            </a:r>
            <a:r>
              <a:rPr lang="cs-CZ" sz="2000" spc="10" dirty="0">
                <a:solidFill>
                  <a:srgbClr val="08498A"/>
                </a:solidFill>
                <a:cs typeface="Arial"/>
              </a:rPr>
              <a:t>výběru</a:t>
            </a:r>
            <a:r>
              <a:rPr lang="cs-CZ" sz="2000" spc="-110" dirty="0">
                <a:solidFill>
                  <a:srgbClr val="08498A"/>
                </a:solidFill>
                <a:cs typeface="Arial"/>
              </a:rPr>
              <a:t> </a:t>
            </a:r>
            <a:r>
              <a:rPr lang="cs-CZ" sz="2000" spc="15" dirty="0">
                <a:solidFill>
                  <a:srgbClr val="08498A"/>
                </a:solidFill>
                <a:cs typeface="Arial"/>
              </a:rPr>
              <a:t>projektů,</a:t>
            </a:r>
            <a:r>
              <a:rPr lang="cs-CZ" sz="2000" spc="-150" dirty="0">
                <a:solidFill>
                  <a:srgbClr val="08498A"/>
                </a:solidFill>
                <a:cs typeface="Arial"/>
              </a:rPr>
              <a:t> </a:t>
            </a:r>
            <a:r>
              <a:rPr lang="cs-CZ" sz="2000" spc="20" dirty="0">
                <a:solidFill>
                  <a:srgbClr val="08498A"/>
                </a:solidFill>
                <a:cs typeface="Arial"/>
              </a:rPr>
              <a:t>tj.:</a:t>
            </a:r>
            <a:endParaRPr lang="cs-CZ" sz="2000" dirty="0">
              <a:cs typeface="Arial"/>
            </a:endParaRPr>
          </a:p>
          <a:p>
            <a:pPr marL="908685" lvl="1" indent="-447675">
              <a:lnSpc>
                <a:spcPct val="100000"/>
              </a:lnSpc>
              <a:spcBef>
                <a:spcPts val="1255"/>
              </a:spcBef>
              <a:buClr>
                <a:srgbClr val="5FBAF5"/>
              </a:buClr>
              <a:buSzPct val="77777"/>
              <a:buFont typeface="Wingdings"/>
              <a:buChar char=""/>
              <a:tabLst>
                <a:tab pos="908685" algn="l"/>
                <a:tab pos="909319" algn="l"/>
              </a:tabLst>
            </a:pPr>
            <a:r>
              <a:rPr lang="cs-CZ" sz="1800" spc="10" dirty="0">
                <a:solidFill>
                  <a:srgbClr val="08498A"/>
                </a:solidFill>
                <a:cs typeface="Arial"/>
              </a:rPr>
              <a:t>hodnocení </a:t>
            </a:r>
            <a:r>
              <a:rPr lang="cs-CZ" sz="1800" spc="5" dirty="0">
                <a:solidFill>
                  <a:srgbClr val="08498A"/>
                </a:solidFill>
                <a:cs typeface="Arial"/>
              </a:rPr>
              <a:t>přijatelnosti</a:t>
            </a:r>
            <a:r>
              <a:rPr lang="cs-CZ" sz="1800" spc="-365" dirty="0">
                <a:solidFill>
                  <a:srgbClr val="08498A"/>
                </a:solidFill>
                <a:cs typeface="Arial"/>
              </a:rPr>
              <a:t> </a:t>
            </a:r>
            <a:r>
              <a:rPr lang="cs-CZ" sz="1800" dirty="0">
                <a:solidFill>
                  <a:srgbClr val="08498A"/>
                </a:solidFill>
                <a:cs typeface="Arial"/>
              </a:rPr>
              <a:t>a formálních náležitostí</a:t>
            </a:r>
            <a:endParaRPr lang="cs-CZ" sz="1800" dirty="0">
              <a:cs typeface="Arial"/>
            </a:endParaRPr>
          </a:p>
          <a:p>
            <a:pPr marL="908685" lvl="1" indent="-447675">
              <a:lnSpc>
                <a:spcPct val="100000"/>
              </a:lnSpc>
              <a:spcBef>
                <a:spcPts val="844"/>
              </a:spcBef>
              <a:buClr>
                <a:srgbClr val="5FBAF5"/>
              </a:buClr>
              <a:buSzPct val="77777"/>
              <a:buFont typeface="Wingdings"/>
              <a:buChar char=""/>
              <a:tabLst>
                <a:tab pos="908685" algn="l"/>
                <a:tab pos="909319" algn="l"/>
              </a:tabLst>
            </a:pPr>
            <a:r>
              <a:rPr lang="cs-CZ" sz="1800" spc="-5" dirty="0">
                <a:solidFill>
                  <a:srgbClr val="08498A"/>
                </a:solidFill>
                <a:cs typeface="Arial"/>
              </a:rPr>
              <a:t>věcného </a:t>
            </a:r>
            <a:r>
              <a:rPr lang="cs-CZ" sz="1800" spc="10" dirty="0">
                <a:solidFill>
                  <a:srgbClr val="08498A"/>
                </a:solidFill>
                <a:cs typeface="Arial"/>
              </a:rPr>
              <a:t>hodnocení </a:t>
            </a:r>
            <a:r>
              <a:rPr lang="cs-CZ" sz="1800" spc="35" dirty="0">
                <a:solidFill>
                  <a:srgbClr val="08498A"/>
                </a:solidFill>
                <a:cs typeface="Arial"/>
              </a:rPr>
              <a:t>plné</a:t>
            </a:r>
            <a:r>
              <a:rPr lang="cs-CZ" sz="1800" spc="-305" dirty="0">
                <a:solidFill>
                  <a:srgbClr val="08498A"/>
                </a:solidFill>
                <a:cs typeface="Arial"/>
              </a:rPr>
              <a:t> </a:t>
            </a:r>
            <a:r>
              <a:rPr lang="cs-CZ" sz="1800" dirty="0">
                <a:solidFill>
                  <a:srgbClr val="08498A"/>
                </a:solidFill>
                <a:cs typeface="Arial"/>
              </a:rPr>
              <a:t>žádosti</a:t>
            </a:r>
            <a:endParaRPr lang="cs-CZ" sz="1800" dirty="0">
              <a:cs typeface="Arial"/>
            </a:endParaRPr>
          </a:p>
          <a:p>
            <a:pPr marL="908685" lvl="1" indent="-447675">
              <a:lnSpc>
                <a:spcPct val="100000"/>
              </a:lnSpc>
              <a:spcBef>
                <a:spcPts val="840"/>
              </a:spcBef>
              <a:buClr>
                <a:srgbClr val="5FBAF5"/>
              </a:buClr>
              <a:buSzPct val="77777"/>
              <a:buFont typeface="Wingdings"/>
              <a:buChar char=""/>
              <a:tabLst>
                <a:tab pos="908685" algn="l"/>
                <a:tab pos="909319" algn="l"/>
              </a:tabLst>
            </a:pPr>
            <a:r>
              <a:rPr lang="cs-CZ" sz="1800" spc="10" dirty="0">
                <a:solidFill>
                  <a:srgbClr val="08498A"/>
                </a:solidFill>
                <a:cs typeface="Arial"/>
              </a:rPr>
              <a:t>hodnocení </a:t>
            </a:r>
            <a:r>
              <a:rPr lang="cs-CZ" sz="1800" spc="-25" dirty="0">
                <a:solidFill>
                  <a:srgbClr val="08498A"/>
                </a:solidFill>
                <a:cs typeface="Arial"/>
              </a:rPr>
              <a:t>výběrové</a:t>
            </a:r>
            <a:r>
              <a:rPr lang="cs-CZ" sz="1800" spc="5" dirty="0">
                <a:solidFill>
                  <a:srgbClr val="08498A"/>
                </a:solidFill>
                <a:cs typeface="Arial"/>
              </a:rPr>
              <a:t> </a:t>
            </a:r>
            <a:r>
              <a:rPr lang="cs-CZ" sz="1800" spc="-15" dirty="0">
                <a:solidFill>
                  <a:srgbClr val="08498A"/>
                </a:solidFill>
                <a:cs typeface="Arial"/>
              </a:rPr>
              <a:t>komise:</a:t>
            </a:r>
            <a:endParaRPr lang="cs-CZ" sz="1800" dirty="0">
              <a:cs typeface="Arial"/>
            </a:endParaRPr>
          </a:p>
          <a:p>
            <a:pPr marL="1356995" lvl="2" indent="-448309">
              <a:lnSpc>
                <a:spcPct val="100000"/>
              </a:lnSpc>
              <a:spcBef>
                <a:spcPts val="844"/>
              </a:spcBef>
              <a:buClr>
                <a:srgbClr val="5FBAF5"/>
              </a:buClr>
              <a:buSzPct val="77777"/>
              <a:buFont typeface="Symbol"/>
              <a:buChar char=""/>
              <a:tabLst>
                <a:tab pos="1356995" algn="l"/>
                <a:tab pos="1357630" algn="l"/>
              </a:tabLst>
            </a:pPr>
            <a:r>
              <a:rPr lang="cs-CZ" sz="1800" spc="-5" dirty="0">
                <a:solidFill>
                  <a:srgbClr val="08498A"/>
                </a:solidFill>
                <a:cs typeface="Arial"/>
              </a:rPr>
              <a:t>žádost</a:t>
            </a:r>
            <a:r>
              <a:rPr lang="cs-CZ" sz="1800" spc="-75" dirty="0">
                <a:solidFill>
                  <a:srgbClr val="08498A"/>
                </a:solidFill>
                <a:cs typeface="Arial"/>
              </a:rPr>
              <a:t> </a:t>
            </a:r>
            <a:r>
              <a:rPr lang="cs-CZ" sz="1800" spc="-15" dirty="0">
                <a:solidFill>
                  <a:srgbClr val="08498A"/>
                </a:solidFill>
                <a:cs typeface="Arial"/>
              </a:rPr>
              <a:t>vyřazena</a:t>
            </a:r>
            <a:endParaRPr lang="cs-CZ" sz="1800" dirty="0">
              <a:cs typeface="Arial"/>
            </a:endParaRPr>
          </a:p>
          <a:p>
            <a:pPr marL="1356995" lvl="2" indent="-448309">
              <a:lnSpc>
                <a:spcPct val="100000"/>
              </a:lnSpc>
              <a:spcBef>
                <a:spcPts val="844"/>
              </a:spcBef>
              <a:buClr>
                <a:srgbClr val="5FBAF5"/>
              </a:buClr>
              <a:buSzPct val="77777"/>
              <a:buFont typeface="Symbol"/>
              <a:buChar char=""/>
              <a:tabLst>
                <a:tab pos="1356995" algn="l"/>
                <a:tab pos="1357630" algn="l"/>
              </a:tabLst>
            </a:pPr>
            <a:r>
              <a:rPr lang="cs-CZ" sz="1800" spc="-5" dirty="0">
                <a:solidFill>
                  <a:srgbClr val="08498A"/>
                </a:solidFill>
                <a:cs typeface="Arial"/>
              </a:rPr>
              <a:t>žádost zařazena </a:t>
            </a:r>
            <a:r>
              <a:rPr lang="cs-CZ" sz="1800" spc="20" dirty="0">
                <a:solidFill>
                  <a:srgbClr val="08498A"/>
                </a:solidFill>
                <a:cs typeface="Arial"/>
              </a:rPr>
              <a:t>do</a:t>
            </a:r>
            <a:r>
              <a:rPr lang="cs-CZ" sz="1800" spc="-65" dirty="0">
                <a:solidFill>
                  <a:srgbClr val="08498A"/>
                </a:solidFill>
                <a:cs typeface="Arial"/>
              </a:rPr>
              <a:t> </a:t>
            </a:r>
            <a:r>
              <a:rPr lang="cs-CZ" sz="1800" spc="-5" dirty="0">
                <a:solidFill>
                  <a:srgbClr val="08498A"/>
                </a:solidFill>
                <a:cs typeface="Arial"/>
              </a:rPr>
              <a:t>zásobníku</a:t>
            </a:r>
            <a:endParaRPr lang="cs-CZ" sz="1800" dirty="0">
              <a:cs typeface="Arial"/>
            </a:endParaRPr>
          </a:p>
          <a:p>
            <a:pPr marL="441959" marR="855344" indent="-429259">
              <a:lnSpc>
                <a:spcPct val="122000"/>
              </a:lnSpc>
              <a:spcBef>
                <a:spcPts val="790"/>
              </a:spcBef>
              <a:buClr>
                <a:srgbClr val="5FBAF5"/>
              </a:buClr>
              <a:buFont typeface="Wingdings"/>
              <a:buChar char=""/>
              <a:tabLst>
                <a:tab pos="441325" algn="l"/>
                <a:tab pos="441959" algn="l"/>
              </a:tabLst>
            </a:pPr>
            <a:r>
              <a:rPr lang="cs-CZ" sz="2000" spc="20" dirty="0">
                <a:solidFill>
                  <a:srgbClr val="08498A"/>
                </a:solidFill>
                <a:cs typeface="Arial"/>
              </a:rPr>
              <a:t>Žadatel</a:t>
            </a:r>
            <a:r>
              <a:rPr lang="cs-CZ" sz="2000" spc="-190" dirty="0">
                <a:solidFill>
                  <a:srgbClr val="08498A"/>
                </a:solidFill>
                <a:cs typeface="Arial"/>
              </a:rPr>
              <a:t> </a:t>
            </a:r>
            <a:r>
              <a:rPr lang="cs-CZ" sz="2000" spc="-5" dirty="0">
                <a:solidFill>
                  <a:srgbClr val="08498A"/>
                </a:solidFill>
                <a:cs typeface="Arial"/>
              </a:rPr>
              <a:t>může</a:t>
            </a:r>
            <a:r>
              <a:rPr lang="cs-CZ" sz="2000" spc="35" dirty="0">
                <a:solidFill>
                  <a:srgbClr val="08498A"/>
                </a:solidFill>
                <a:cs typeface="Arial"/>
              </a:rPr>
              <a:t> </a:t>
            </a:r>
            <a:r>
              <a:rPr lang="cs-CZ" sz="2000" spc="10" dirty="0">
                <a:solidFill>
                  <a:srgbClr val="08498A"/>
                </a:solidFill>
                <a:cs typeface="Arial"/>
              </a:rPr>
              <a:t>podat</a:t>
            </a:r>
            <a:r>
              <a:rPr lang="cs-CZ" sz="2000" spc="-80" dirty="0">
                <a:solidFill>
                  <a:srgbClr val="08498A"/>
                </a:solidFill>
                <a:cs typeface="Arial"/>
              </a:rPr>
              <a:t> </a:t>
            </a:r>
            <a:r>
              <a:rPr lang="cs-CZ" sz="2000" spc="15" dirty="0">
                <a:solidFill>
                  <a:srgbClr val="08498A"/>
                </a:solidFill>
                <a:cs typeface="Arial"/>
              </a:rPr>
              <a:t>námitku</a:t>
            </a:r>
            <a:r>
              <a:rPr lang="cs-CZ" sz="2000" spc="-190" dirty="0">
                <a:solidFill>
                  <a:srgbClr val="08498A"/>
                </a:solidFill>
                <a:cs typeface="Arial"/>
              </a:rPr>
              <a:t> </a:t>
            </a:r>
            <a:r>
              <a:rPr lang="cs-CZ" sz="2000" spc="15" dirty="0">
                <a:solidFill>
                  <a:srgbClr val="08498A"/>
                </a:solidFill>
                <a:cs typeface="Arial"/>
              </a:rPr>
              <a:t>proti</a:t>
            </a:r>
            <a:r>
              <a:rPr lang="cs-CZ" sz="2000" spc="-40" dirty="0">
                <a:solidFill>
                  <a:srgbClr val="08498A"/>
                </a:solidFill>
                <a:cs typeface="Arial"/>
              </a:rPr>
              <a:t> </a:t>
            </a:r>
            <a:r>
              <a:rPr lang="cs-CZ" sz="2000" spc="-20" dirty="0">
                <a:solidFill>
                  <a:srgbClr val="08498A"/>
                </a:solidFill>
                <a:cs typeface="Arial"/>
              </a:rPr>
              <a:t>více</a:t>
            </a:r>
            <a:r>
              <a:rPr lang="cs-CZ" sz="2000" spc="35" dirty="0">
                <a:solidFill>
                  <a:srgbClr val="08498A"/>
                </a:solidFill>
                <a:cs typeface="Arial"/>
              </a:rPr>
              <a:t> </a:t>
            </a:r>
            <a:r>
              <a:rPr lang="cs-CZ" sz="2000" spc="5" dirty="0">
                <a:solidFill>
                  <a:srgbClr val="08498A"/>
                </a:solidFill>
                <a:cs typeface="Arial"/>
              </a:rPr>
              <a:t>kritériím</a:t>
            </a:r>
            <a:r>
              <a:rPr lang="cs-CZ" sz="2000" spc="-75" dirty="0">
                <a:solidFill>
                  <a:srgbClr val="08498A"/>
                </a:solidFill>
                <a:cs typeface="Arial"/>
              </a:rPr>
              <a:t> </a:t>
            </a:r>
            <a:r>
              <a:rPr lang="cs-CZ" sz="2000" spc="-10" dirty="0">
                <a:solidFill>
                  <a:srgbClr val="08498A"/>
                </a:solidFill>
                <a:cs typeface="Arial"/>
              </a:rPr>
              <a:t>ve</a:t>
            </a:r>
            <a:r>
              <a:rPr lang="cs-CZ" sz="2000" spc="-40" dirty="0">
                <a:solidFill>
                  <a:srgbClr val="08498A"/>
                </a:solidFill>
                <a:cs typeface="Arial"/>
              </a:rPr>
              <a:t> </a:t>
            </a:r>
            <a:r>
              <a:rPr lang="cs-CZ" sz="2000" spc="20" dirty="0">
                <a:solidFill>
                  <a:srgbClr val="08498A"/>
                </a:solidFill>
                <a:cs typeface="Arial"/>
              </a:rPr>
              <a:t>všech  </a:t>
            </a:r>
            <a:r>
              <a:rPr lang="cs-CZ" sz="2000" dirty="0">
                <a:solidFill>
                  <a:srgbClr val="08498A"/>
                </a:solidFill>
                <a:cs typeface="Arial"/>
              </a:rPr>
              <a:t>relevantních</a:t>
            </a:r>
            <a:r>
              <a:rPr lang="cs-CZ" sz="2000" spc="-130" dirty="0">
                <a:solidFill>
                  <a:srgbClr val="08498A"/>
                </a:solidFill>
                <a:cs typeface="Arial"/>
              </a:rPr>
              <a:t> </a:t>
            </a:r>
            <a:r>
              <a:rPr lang="cs-CZ" sz="2000" spc="10" dirty="0">
                <a:solidFill>
                  <a:srgbClr val="08498A"/>
                </a:solidFill>
                <a:cs typeface="Arial"/>
              </a:rPr>
              <a:t>posudcích.</a:t>
            </a:r>
            <a:endParaRPr lang="cs-CZ" sz="20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33979450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pc="5" dirty="0"/>
              <a:t>PŘEZKUM </a:t>
            </a:r>
            <a:r>
              <a:rPr lang="cs-CZ" spc="-5" dirty="0"/>
              <a:t>ROZHODNUTÍ </a:t>
            </a:r>
            <a:r>
              <a:rPr lang="cs-CZ" spc="-20" dirty="0"/>
              <a:t>TÝKAJÍCÍ </a:t>
            </a:r>
            <a:r>
              <a:rPr lang="cs-CZ" spc="10" dirty="0"/>
              <a:t>SE  </a:t>
            </a:r>
            <a:r>
              <a:rPr lang="cs-CZ" spc="5" dirty="0"/>
              <a:t>HODNOCENÍ </a:t>
            </a:r>
            <a:r>
              <a:rPr lang="cs-CZ" dirty="0"/>
              <a:t>A </a:t>
            </a:r>
            <a:r>
              <a:rPr lang="cs-CZ" spc="10" dirty="0"/>
              <a:t>VÝBĚRU </a:t>
            </a:r>
            <a:r>
              <a:rPr lang="cs-CZ" dirty="0"/>
              <a:t>PROJEKTŮ</a:t>
            </a:r>
            <a:r>
              <a:rPr lang="cs-CZ" spc="-220" dirty="0"/>
              <a:t> </a:t>
            </a:r>
            <a:endParaRPr lang="cs-CZ" dirty="0"/>
          </a:p>
        </p:txBody>
      </p:sp>
      <p:sp>
        <p:nvSpPr>
          <p:cNvPr id="3" name="Zástupný symbol pro obsah 2"/>
          <p:cNvSpPr>
            <a:spLocks noGrp="1"/>
          </p:cNvSpPr>
          <p:nvPr>
            <p:ph idx="1"/>
          </p:nvPr>
        </p:nvSpPr>
        <p:spPr>
          <a:xfrm>
            <a:off x="540000" y="1484784"/>
            <a:ext cx="8064000" cy="4635216"/>
          </a:xfrm>
        </p:spPr>
        <p:txBody>
          <a:bodyPr/>
          <a:lstStyle/>
          <a:p>
            <a:pPr marL="441959" indent="-429259">
              <a:lnSpc>
                <a:spcPct val="100000"/>
              </a:lnSpc>
              <a:buClr>
                <a:srgbClr val="5FBAF5"/>
              </a:buClr>
              <a:buFont typeface="Wingdings"/>
              <a:buChar char=""/>
              <a:tabLst>
                <a:tab pos="441325" algn="l"/>
                <a:tab pos="441959" algn="l"/>
              </a:tabLst>
            </a:pPr>
            <a:r>
              <a:rPr lang="cs-CZ" sz="2000" spc="5" dirty="0">
                <a:solidFill>
                  <a:srgbClr val="08498A"/>
                </a:solidFill>
                <a:cs typeface="Arial"/>
              </a:rPr>
              <a:t>Každý</a:t>
            </a:r>
            <a:r>
              <a:rPr lang="cs-CZ" sz="2000" spc="-75" dirty="0">
                <a:solidFill>
                  <a:srgbClr val="08498A"/>
                </a:solidFill>
                <a:cs typeface="Arial"/>
              </a:rPr>
              <a:t> </a:t>
            </a:r>
            <a:r>
              <a:rPr lang="cs-CZ" sz="2000" spc="10" dirty="0">
                <a:solidFill>
                  <a:srgbClr val="08498A"/>
                </a:solidFill>
                <a:cs typeface="Arial"/>
              </a:rPr>
              <a:t>žadatel</a:t>
            </a:r>
            <a:r>
              <a:rPr lang="cs-CZ" sz="2000" spc="-40" dirty="0">
                <a:solidFill>
                  <a:srgbClr val="08498A"/>
                </a:solidFill>
                <a:cs typeface="Arial"/>
              </a:rPr>
              <a:t> </a:t>
            </a:r>
            <a:r>
              <a:rPr lang="cs-CZ" sz="2000" spc="-5" dirty="0">
                <a:solidFill>
                  <a:srgbClr val="08498A"/>
                </a:solidFill>
                <a:cs typeface="Arial"/>
              </a:rPr>
              <a:t>může</a:t>
            </a:r>
            <a:r>
              <a:rPr lang="cs-CZ" sz="2000" spc="-40" dirty="0">
                <a:solidFill>
                  <a:srgbClr val="08498A"/>
                </a:solidFill>
                <a:cs typeface="Arial"/>
              </a:rPr>
              <a:t> </a:t>
            </a:r>
            <a:r>
              <a:rPr lang="cs-CZ" sz="2000" spc="10" dirty="0">
                <a:solidFill>
                  <a:srgbClr val="08498A"/>
                </a:solidFill>
                <a:cs typeface="Arial"/>
              </a:rPr>
              <a:t>podat</a:t>
            </a:r>
            <a:r>
              <a:rPr lang="cs-CZ" sz="2000" spc="-90" dirty="0">
                <a:solidFill>
                  <a:srgbClr val="08498A"/>
                </a:solidFill>
                <a:cs typeface="Arial"/>
              </a:rPr>
              <a:t> </a:t>
            </a:r>
            <a:r>
              <a:rPr lang="cs-CZ" sz="2000" b="1" spc="30" dirty="0">
                <a:solidFill>
                  <a:srgbClr val="08498A"/>
                </a:solidFill>
                <a:cs typeface="Arial"/>
              </a:rPr>
              <a:t>žádost</a:t>
            </a:r>
            <a:r>
              <a:rPr lang="cs-CZ" sz="2000" b="1" spc="-190" dirty="0">
                <a:solidFill>
                  <a:srgbClr val="08498A"/>
                </a:solidFill>
                <a:cs typeface="Arial"/>
              </a:rPr>
              <a:t> </a:t>
            </a:r>
            <a:r>
              <a:rPr lang="cs-CZ" sz="2000" b="1" spc="15" dirty="0">
                <a:solidFill>
                  <a:srgbClr val="08498A"/>
                </a:solidFill>
                <a:cs typeface="Arial"/>
              </a:rPr>
              <a:t>o</a:t>
            </a:r>
            <a:r>
              <a:rPr lang="cs-CZ" sz="2000" b="1" dirty="0">
                <a:solidFill>
                  <a:srgbClr val="08498A"/>
                </a:solidFill>
                <a:cs typeface="Arial"/>
              </a:rPr>
              <a:t> </a:t>
            </a:r>
            <a:r>
              <a:rPr lang="cs-CZ" sz="2000" b="1" spc="20" dirty="0" smtClean="0">
                <a:solidFill>
                  <a:srgbClr val="08498A"/>
                </a:solidFill>
                <a:cs typeface="Arial"/>
              </a:rPr>
              <a:t>přezkum</a:t>
            </a:r>
            <a:r>
              <a:rPr lang="cs-CZ" sz="2000" dirty="0" smtClean="0">
                <a:cs typeface="Arial"/>
              </a:rPr>
              <a:t> </a:t>
            </a:r>
            <a:r>
              <a:rPr lang="cs-CZ" sz="2000" dirty="0" smtClean="0">
                <a:solidFill>
                  <a:srgbClr val="08498A"/>
                </a:solidFill>
                <a:cs typeface="Arial"/>
              </a:rPr>
              <a:t>(formulář </a:t>
            </a:r>
            <a:r>
              <a:rPr lang="cs-CZ" sz="2000" spc="-10" dirty="0">
                <a:solidFill>
                  <a:srgbClr val="08498A"/>
                </a:solidFill>
                <a:cs typeface="Arial"/>
              </a:rPr>
              <a:t>zasílá </a:t>
            </a:r>
            <a:r>
              <a:rPr lang="cs-CZ" sz="2000" spc="10" dirty="0">
                <a:solidFill>
                  <a:srgbClr val="08498A"/>
                </a:solidFill>
                <a:cs typeface="Arial"/>
              </a:rPr>
              <a:t>přes </a:t>
            </a:r>
            <a:r>
              <a:rPr lang="cs-CZ" sz="2000" spc="25" dirty="0">
                <a:solidFill>
                  <a:srgbClr val="08498A"/>
                </a:solidFill>
                <a:cs typeface="Arial"/>
              </a:rPr>
              <a:t>IS</a:t>
            </a:r>
            <a:r>
              <a:rPr lang="cs-CZ" sz="2000" spc="-220" dirty="0">
                <a:solidFill>
                  <a:srgbClr val="08498A"/>
                </a:solidFill>
                <a:cs typeface="Arial"/>
              </a:rPr>
              <a:t> </a:t>
            </a:r>
            <a:r>
              <a:rPr lang="cs-CZ" sz="2000" spc="5" dirty="0">
                <a:solidFill>
                  <a:srgbClr val="08498A"/>
                </a:solidFill>
                <a:cs typeface="Arial"/>
              </a:rPr>
              <a:t>KP14</a:t>
            </a:r>
            <a:r>
              <a:rPr lang="cs-CZ" sz="2000" spc="5" dirty="0" smtClean="0">
                <a:solidFill>
                  <a:srgbClr val="08498A"/>
                </a:solidFill>
                <a:cs typeface="Arial"/>
              </a:rPr>
              <a:t>+).</a:t>
            </a:r>
            <a:endParaRPr lang="cs-CZ" sz="1700" dirty="0">
              <a:latin typeface="Times New Roman"/>
              <a:cs typeface="Times New Roman"/>
            </a:endParaRPr>
          </a:p>
          <a:p>
            <a:pPr marL="441959" marR="168910" indent="-429259">
              <a:lnSpc>
                <a:spcPct val="100000"/>
              </a:lnSpc>
              <a:buClr>
                <a:srgbClr val="5FBAF5"/>
              </a:buClr>
              <a:buFont typeface="Wingdings"/>
              <a:buChar char=""/>
              <a:tabLst>
                <a:tab pos="441325" algn="l"/>
                <a:tab pos="441959" algn="l"/>
              </a:tabLst>
            </a:pPr>
            <a:r>
              <a:rPr lang="cs-CZ" sz="2000" spc="20" dirty="0">
                <a:solidFill>
                  <a:srgbClr val="08498A"/>
                </a:solidFill>
                <a:cs typeface="Arial"/>
              </a:rPr>
              <a:t>Žadatel</a:t>
            </a:r>
            <a:r>
              <a:rPr lang="cs-CZ" sz="2000" spc="-185" dirty="0">
                <a:solidFill>
                  <a:srgbClr val="08498A"/>
                </a:solidFill>
                <a:cs typeface="Arial"/>
              </a:rPr>
              <a:t> </a:t>
            </a:r>
            <a:r>
              <a:rPr lang="cs-CZ" sz="2000" spc="-5" dirty="0">
                <a:solidFill>
                  <a:srgbClr val="08498A"/>
                </a:solidFill>
                <a:cs typeface="Arial"/>
              </a:rPr>
              <a:t>může</a:t>
            </a:r>
            <a:r>
              <a:rPr lang="cs-CZ" sz="2000" spc="40" dirty="0">
                <a:solidFill>
                  <a:srgbClr val="08498A"/>
                </a:solidFill>
                <a:cs typeface="Arial"/>
              </a:rPr>
              <a:t> </a:t>
            </a:r>
            <a:r>
              <a:rPr lang="cs-CZ" sz="2000" spc="10" dirty="0">
                <a:solidFill>
                  <a:srgbClr val="08498A"/>
                </a:solidFill>
                <a:cs typeface="Arial"/>
              </a:rPr>
              <a:t>podat</a:t>
            </a:r>
            <a:r>
              <a:rPr lang="cs-CZ" sz="2000" spc="-75" dirty="0">
                <a:solidFill>
                  <a:srgbClr val="08498A"/>
                </a:solidFill>
                <a:cs typeface="Arial"/>
              </a:rPr>
              <a:t> </a:t>
            </a:r>
            <a:r>
              <a:rPr lang="cs-CZ" sz="2000" spc="5" dirty="0">
                <a:solidFill>
                  <a:srgbClr val="08498A"/>
                </a:solidFill>
                <a:cs typeface="Arial"/>
              </a:rPr>
              <a:t>pouze</a:t>
            </a:r>
            <a:r>
              <a:rPr lang="cs-CZ" sz="2000" spc="-35" dirty="0">
                <a:solidFill>
                  <a:srgbClr val="08498A"/>
                </a:solidFill>
                <a:cs typeface="Arial"/>
              </a:rPr>
              <a:t> </a:t>
            </a:r>
            <a:r>
              <a:rPr lang="cs-CZ" sz="2000" spc="10" dirty="0">
                <a:solidFill>
                  <a:srgbClr val="08498A"/>
                </a:solidFill>
                <a:cs typeface="Arial"/>
              </a:rPr>
              <a:t>jednu</a:t>
            </a:r>
            <a:r>
              <a:rPr lang="cs-CZ" sz="2000" spc="-110" dirty="0">
                <a:solidFill>
                  <a:srgbClr val="08498A"/>
                </a:solidFill>
                <a:cs typeface="Arial"/>
              </a:rPr>
              <a:t> </a:t>
            </a:r>
            <a:r>
              <a:rPr lang="cs-CZ" sz="2000" spc="10" dirty="0">
                <a:solidFill>
                  <a:srgbClr val="08498A"/>
                </a:solidFill>
                <a:cs typeface="Arial"/>
              </a:rPr>
              <a:t>žádost</a:t>
            </a:r>
            <a:r>
              <a:rPr lang="cs-CZ" sz="2000" spc="-75" dirty="0">
                <a:solidFill>
                  <a:srgbClr val="08498A"/>
                </a:solidFill>
                <a:cs typeface="Arial"/>
              </a:rPr>
              <a:t> </a:t>
            </a:r>
            <a:r>
              <a:rPr lang="cs-CZ" sz="2000" spc="15" dirty="0">
                <a:solidFill>
                  <a:srgbClr val="08498A"/>
                </a:solidFill>
                <a:cs typeface="Arial"/>
              </a:rPr>
              <a:t>o</a:t>
            </a:r>
            <a:r>
              <a:rPr lang="cs-CZ" sz="2000" spc="-35" dirty="0">
                <a:solidFill>
                  <a:srgbClr val="08498A"/>
                </a:solidFill>
                <a:cs typeface="Arial"/>
              </a:rPr>
              <a:t> </a:t>
            </a:r>
            <a:r>
              <a:rPr lang="cs-CZ" sz="2000" spc="10" dirty="0">
                <a:solidFill>
                  <a:srgbClr val="08498A"/>
                </a:solidFill>
                <a:cs typeface="Arial"/>
              </a:rPr>
              <a:t>přezkum</a:t>
            </a:r>
            <a:r>
              <a:rPr lang="cs-CZ" sz="2000" spc="-70" dirty="0">
                <a:solidFill>
                  <a:srgbClr val="08498A"/>
                </a:solidFill>
                <a:cs typeface="Arial"/>
              </a:rPr>
              <a:t> </a:t>
            </a:r>
            <a:r>
              <a:rPr lang="cs-CZ" sz="2000" spc="10" dirty="0">
                <a:solidFill>
                  <a:srgbClr val="08498A"/>
                </a:solidFill>
                <a:cs typeface="Arial"/>
              </a:rPr>
              <a:t>rozhodnutí</a:t>
            </a:r>
            <a:r>
              <a:rPr lang="cs-CZ" sz="2000" spc="-145" dirty="0">
                <a:solidFill>
                  <a:srgbClr val="08498A"/>
                </a:solidFill>
                <a:cs typeface="Arial"/>
              </a:rPr>
              <a:t> </a:t>
            </a:r>
            <a:r>
              <a:rPr lang="cs-CZ" sz="2000" spc="10" dirty="0">
                <a:solidFill>
                  <a:srgbClr val="08498A"/>
                </a:solidFill>
                <a:cs typeface="Arial"/>
              </a:rPr>
              <a:t>v  každé </a:t>
            </a:r>
            <a:r>
              <a:rPr lang="cs-CZ" sz="2000" spc="30" dirty="0">
                <a:solidFill>
                  <a:srgbClr val="08498A"/>
                </a:solidFill>
                <a:cs typeface="Arial"/>
              </a:rPr>
              <a:t>části</a:t>
            </a:r>
            <a:r>
              <a:rPr lang="cs-CZ" sz="2000" spc="-395" dirty="0">
                <a:solidFill>
                  <a:srgbClr val="08498A"/>
                </a:solidFill>
                <a:cs typeface="Arial"/>
              </a:rPr>
              <a:t> </a:t>
            </a:r>
            <a:r>
              <a:rPr lang="cs-CZ" sz="2000" spc="5" dirty="0">
                <a:solidFill>
                  <a:srgbClr val="08498A"/>
                </a:solidFill>
                <a:cs typeface="Arial"/>
              </a:rPr>
              <a:t>schvalovacího </a:t>
            </a:r>
            <a:r>
              <a:rPr lang="cs-CZ" sz="2000" spc="20" dirty="0">
                <a:solidFill>
                  <a:srgbClr val="08498A"/>
                </a:solidFill>
                <a:cs typeface="Arial"/>
              </a:rPr>
              <a:t>procesu</a:t>
            </a:r>
            <a:r>
              <a:rPr lang="cs-CZ" sz="2000" spc="20" dirty="0" smtClean="0">
                <a:solidFill>
                  <a:srgbClr val="08498A"/>
                </a:solidFill>
                <a:cs typeface="Arial"/>
              </a:rPr>
              <a:t>.</a:t>
            </a:r>
            <a:endParaRPr lang="cs-CZ" sz="2350" dirty="0">
              <a:latin typeface="Times New Roman"/>
              <a:cs typeface="Times New Roman"/>
            </a:endParaRPr>
          </a:p>
          <a:p>
            <a:pPr marL="908685" lvl="1" indent="-486409">
              <a:lnSpc>
                <a:spcPct val="100000"/>
              </a:lnSpc>
              <a:buClr>
                <a:srgbClr val="5FBAF5"/>
              </a:buClr>
              <a:buSzPct val="77777"/>
              <a:buFont typeface="Wingdings"/>
              <a:buChar char=""/>
              <a:tabLst>
                <a:tab pos="908685" algn="l"/>
                <a:tab pos="909319" algn="l"/>
              </a:tabLst>
            </a:pPr>
            <a:r>
              <a:rPr lang="cs-CZ" sz="1800" spc="10" dirty="0">
                <a:solidFill>
                  <a:srgbClr val="133E7D"/>
                </a:solidFill>
                <a:cs typeface="Arial"/>
              </a:rPr>
              <a:t>nejpozději</a:t>
            </a:r>
            <a:r>
              <a:rPr lang="cs-CZ" sz="1800" spc="-145" dirty="0">
                <a:solidFill>
                  <a:srgbClr val="133E7D"/>
                </a:solidFill>
                <a:cs typeface="Arial"/>
              </a:rPr>
              <a:t> </a:t>
            </a:r>
            <a:r>
              <a:rPr lang="cs-CZ" sz="1800" spc="25" dirty="0">
                <a:solidFill>
                  <a:srgbClr val="133E7D"/>
                </a:solidFill>
                <a:cs typeface="Arial"/>
              </a:rPr>
              <a:t>do</a:t>
            </a:r>
            <a:r>
              <a:rPr lang="cs-CZ" sz="1800" spc="-75" dirty="0">
                <a:solidFill>
                  <a:srgbClr val="133E7D"/>
                </a:solidFill>
                <a:cs typeface="Arial"/>
              </a:rPr>
              <a:t> </a:t>
            </a:r>
            <a:r>
              <a:rPr lang="cs-CZ" sz="1800" spc="-15" dirty="0">
                <a:solidFill>
                  <a:srgbClr val="133E7D"/>
                </a:solidFill>
                <a:cs typeface="Arial"/>
              </a:rPr>
              <a:t>14</a:t>
            </a:r>
            <a:r>
              <a:rPr lang="cs-CZ" sz="1800" dirty="0">
                <a:solidFill>
                  <a:srgbClr val="133E7D"/>
                </a:solidFill>
                <a:cs typeface="Arial"/>
              </a:rPr>
              <a:t> kalendářních</a:t>
            </a:r>
            <a:r>
              <a:rPr lang="cs-CZ" sz="1800" spc="-75" dirty="0">
                <a:solidFill>
                  <a:srgbClr val="133E7D"/>
                </a:solidFill>
                <a:cs typeface="Arial"/>
              </a:rPr>
              <a:t> </a:t>
            </a:r>
            <a:r>
              <a:rPr lang="cs-CZ" sz="1800" spc="30" dirty="0">
                <a:solidFill>
                  <a:srgbClr val="133E7D"/>
                </a:solidFill>
                <a:cs typeface="Arial"/>
              </a:rPr>
              <a:t>dní</a:t>
            </a:r>
            <a:r>
              <a:rPr lang="cs-CZ" sz="1800" spc="-100" dirty="0">
                <a:solidFill>
                  <a:srgbClr val="133E7D"/>
                </a:solidFill>
                <a:cs typeface="Arial"/>
              </a:rPr>
              <a:t> </a:t>
            </a:r>
            <a:r>
              <a:rPr lang="cs-CZ" sz="1800" spc="-15" dirty="0">
                <a:solidFill>
                  <a:srgbClr val="133E7D"/>
                </a:solidFill>
                <a:cs typeface="Arial"/>
              </a:rPr>
              <a:t>od</a:t>
            </a:r>
            <a:r>
              <a:rPr lang="cs-CZ" sz="1800" spc="75" dirty="0">
                <a:solidFill>
                  <a:srgbClr val="133E7D"/>
                </a:solidFill>
                <a:cs typeface="Arial"/>
              </a:rPr>
              <a:t> </a:t>
            </a:r>
            <a:r>
              <a:rPr lang="cs-CZ" sz="1800" spc="10" dirty="0">
                <a:solidFill>
                  <a:srgbClr val="133E7D"/>
                </a:solidFill>
                <a:cs typeface="Arial"/>
              </a:rPr>
              <a:t>doručení</a:t>
            </a:r>
            <a:r>
              <a:rPr lang="cs-CZ" sz="1800" spc="-95" dirty="0">
                <a:solidFill>
                  <a:srgbClr val="133E7D"/>
                </a:solidFill>
                <a:cs typeface="Arial"/>
              </a:rPr>
              <a:t> </a:t>
            </a:r>
            <a:r>
              <a:rPr lang="cs-CZ" sz="1800" dirty="0">
                <a:solidFill>
                  <a:srgbClr val="133E7D"/>
                </a:solidFill>
                <a:cs typeface="Arial"/>
              </a:rPr>
              <a:t>oznámení</a:t>
            </a:r>
            <a:r>
              <a:rPr lang="cs-CZ" sz="1800" spc="-25" dirty="0">
                <a:solidFill>
                  <a:srgbClr val="133E7D"/>
                </a:solidFill>
                <a:cs typeface="Arial"/>
              </a:rPr>
              <a:t> </a:t>
            </a:r>
            <a:r>
              <a:rPr lang="cs-CZ" sz="1800" dirty="0">
                <a:solidFill>
                  <a:srgbClr val="133E7D"/>
                </a:solidFill>
                <a:cs typeface="Arial"/>
              </a:rPr>
              <a:t>o </a:t>
            </a:r>
            <a:r>
              <a:rPr lang="cs-CZ" sz="1800" spc="-5" dirty="0">
                <a:solidFill>
                  <a:srgbClr val="133E7D"/>
                </a:solidFill>
                <a:cs typeface="Arial"/>
              </a:rPr>
              <a:t>výsledku</a:t>
            </a:r>
            <a:endParaRPr lang="cs-CZ" sz="1800" dirty="0">
              <a:cs typeface="Arial"/>
            </a:endParaRPr>
          </a:p>
          <a:p>
            <a:pPr marL="908685" lvl="1" indent="-486409">
              <a:lnSpc>
                <a:spcPct val="100000"/>
              </a:lnSpc>
              <a:spcBef>
                <a:spcPts val="840"/>
              </a:spcBef>
              <a:buClr>
                <a:srgbClr val="5FBAF5"/>
              </a:buClr>
              <a:buSzPct val="77777"/>
              <a:buFont typeface="Wingdings"/>
              <a:buChar char=""/>
              <a:tabLst>
                <a:tab pos="908685" algn="l"/>
                <a:tab pos="909319" algn="l"/>
              </a:tabLst>
            </a:pPr>
            <a:r>
              <a:rPr lang="cs-CZ" sz="1800" spc="5" dirty="0">
                <a:solidFill>
                  <a:srgbClr val="133E7D"/>
                </a:solidFill>
                <a:cs typeface="Arial"/>
              </a:rPr>
              <a:t>formulář</a:t>
            </a:r>
            <a:r>
              <a:rPr lang="cs-CZ" sz="1800" spc="-45" dirty="0">
                <a:solidFill>
                  <a:srgbClr val="133E7D"/>
                </a:solidFill>
                <a:cs typeface="Arial"/>
              </a:rPr>
              <a:t> </a:t>
            </a:r>
            <a:r>
              <a:rPr lang="cs-CZ" sz="1800" dirty="0">
                <a:solidFill>
                  <a:srgbClr val="133E7D"/>
                </a:solidFill>
                <a:cs typeface="Arial"/>
              </a:rPr>
              <a:t>žádosti</a:t>
            </a:r>
            <a:r>
              <a:rPr lang="cs-CZ" sz="1800" spc="-70" dirty="0">
                <a:solidFill>
                  <a:srgbClr val="133E7D"/>
                </a:solidFill>
                <a:cs typeface="Arial"/>
              </a:rPr>
              <a:t> </a:t>
            </a:r>
            <a:r>
              <a:rPr lang="cs-CZ" sz="1800" dirty="0">
                <a:solidFill>
                  <a:srgbClr val="133E7D"/>
                </a:solidFill>
                <a:cs typeface="Arial"/>
              </a:rPr>
              <a:t>o </a:t>
            </a:r>
            <a:r>
              <a:rPr lang="cs-CZ" sz="1800" spc="5" dirty="0">
                <a:solidFill>
                  <a:srgbClr val="133E7D"/>
                </a:solidFill>
                <a:cs typeface="Arial"/>
              </a:rPr>
              <a:t>přezkum</a:t>
            </a:r>
            <a:r>
              <a:rPr lang="cs-CZ" sz="1800" spc="-45" dirty="0">
                <a:solidFill>
                  <a:srgbClr val="133E7D"/>
                </a:solidFill>
                <a:cs typeface="Arial"/>
              </a:rPr>
              <a:t> </a:t>
            </a:r>
            <a:r>
              <a:rPr lang="cs-CZ" sz="1800" spc="20" dirty="0">
                <a:solidFill>
                  <a:srgbClr val="133E7D"/>
                </a:solidFill>
                <a:cs typeface="Arial"/>
              </a:rPr>
              <a:t>je</a:t>
            </a:r>
            <a:r>
              <a:rPr lang="cs-CZ" sz="1800" spc="-80" dirty="0">
                <a:solidFill>
                  <a:srgbClr val="133E7D"/>
                </a:solidFill>
                <a:cs typeface="Arial"/>
              </a:rPr>
              <a:t> </a:t>
            </a:r>
            <a:r>
              <a:rPr lang="cs-CZ" sz="1800" dirty="0">
                <a:solidFill>
                  <a:srgbClr val="133E7D"/>
                </a:solidFill>
                <a:cs typeface="Arial"/>
              </a:rPr>
              <a:t>k</a:t>
            </a:r>
            <a:r>
              <a:rPr lang="cs-CZ" sz="1800" spc="30" dirty="0">
                <a:solidFill>
                  <a:srgbClr val="133E7D"/>
                </a:solidFill>
                <a:cs typeface="Arial"/>
              </a:rPr>
              <a:t> </a:t>
            </a:r>
            <a:r>
              <a:rPr lang="cs-CZ" sz="1800" dirty="0">
                <a:solidFill>
                  <a:srgbClr val="133E7D"/>
                </a:solidFill>
                <a:cs typeface="Arial"/>
              </a:rPr>
              <a:t>dispozici</a:t>
            </a:r>
            <a:r>
              <a:rPr lang="cs-CZ" sz="1800" spc="5" dirty="0">
                <a:solidFill>
                  <a:srgbClr val="133E7D"/>
                </a:solidFill>
                <a:cs typeface="Arial"/>
              </a:rPr>
              <a:t> </a:t>
            </a:r>
            <a:r>
              <a:rPr lang="cs-CZ" sz="1800" spc="25" dirty="0">
                <a:solidFill>
                  <a:srgbClr val="133E7D"/>
                </a:solidFill>
                <a:cs typeface="Arial"/>
              </a:rPr>
              <a:t>na</a:t>
            </a:r>
            <a:r>
              <a:rPr lang="cs-CZ" sz="1800" spc="-80" dirty="0">
                <a:solidFill>
                  <a:srgbClr val="133E7D"/>
                </a:solidFill>
                <a:cs typeface="Arial"/>
              </a:rPr>
              <a:t> </a:t>
            </a:r>
            <a:r>
              <a:rPr lang="cs-CZ" sz="1800" spc="5" dirty="0">
                <a:solidFill>
                  <a:srgbClr val="133E7D"/>
                </a:solidFill>
                <a:cs typeface="Arial"/>
              </a:rPr>
              <a:t>portálu</a:t>
            </a:r>
            <a:r>
              <a:rPr lang="cs-CZ" sz="1800" spc="-70" dirty="0">
                <a:solidFill>
                  <a:srgbClr val="133E7D"/>
                </a:solidFill>
                <a:cs typeface="Arial"/>
              </a:rPr>
              <a:t> </a:t>
            </a:r>
            <a:r>
              <a:rPr lang="cs-CZ" sz="1800" u="heavy" spc="-20" dirty="0">
                <a:solidFill>
                  <a:srgbClr val="08498A"/>
                </a:solidFill>
                <a:cs typeface="Arial"/>
                <a:hlinkClick r:id="rId3"/>
              </a:rPr>
              <a:t>www.esfcr.cz</a:t>
            </a:r>
            <a:endParaRPr lang="cs-CZ" sz="1800" dirty="0">
              <a:cs typeface="Arial"/>
            </a:endParaRPr>
          </a:p>
          <a:p>
            <a:pPr lvl="1">
              <a:lnSpc>
                <a:spcPct val="100000"/>
              </a:lnSpc>
              <a:spcBef>
                <a:spcPts val="10"/>
              </a:spcBef>
              <a:buClr>
                <a:srgbClr val="5FBAF5"/>
              </a:buClr>
              <a:buFont typeface="Wingdings"/>
              <a:buChar char=""/>
            </a:pPr>
            <a:endParaRPr lang="cs-CZ" sz="2050" dirty="0">
              <a:latin typeface="Times New Roman"/>
              <a:cs typeface="Times New Roman"/>
            </a:endParaRPr>
          </a:p>
          <a:p>
            <a:pPr marL="441959" indent="-429259">
              <a:lnSpc>
                <a:spcPct val="100000"/>
              </a:lnSpc>
              <a:buClr>
                <a:srgbClr val="5FBAF5"/>
              </a:buClr>
              <a:buFont typeface="Wingdings"/>
              <a:buChar char=""/>
              <a:tabLst>
                <a:tab pos="441325" algn="l"/>
                <a:tab pos="441959" algn="l"/>
              </a:tabLst>
            </a:pPr>
            <a:r>
              <a:rPr lang="cs-CZ" sz="2000" spc="35" dirty="0">
                <a:solidFill>
                  <a:srgbClr val="08498A"/>
                </a:solidFill>
                <a:cs typeface="Arial"/>
              </a:rPr>
              <a:t>ŘO</a:t>
            </a:r>
            <a:r>
              <a:rPr lang="cs-CZ" sz="2000" spc="-105" dirty="0">
                <a:solidFill>
                  <a:srgbClr val="08498A"/>
                </a:solidFill>
                <a:cs typeface="Arial"/>
              </a:rPr>
              <a:t> </a:t>
            </a:r>
            <a:r>
              <a:rPr lang="cs-CZ" sz="2000" spc="-5" dirty="0">
                <a:solidFill>
                  <a:srgbClr val="08498A"/>
                </a:solidFill>
                <a:cs typeface="Arial"/>
              </a:rPr>
              <a:t>zřizuje</a:t>
            </a:r>
            <a:r>
              <a:rPr lang="cs-CZ" sz="2000" spc="45" dirty="0">
                <a:solidFill>
                  <a:srgbClr val="08498A"/>
                </a:solidFill>
                <a:cs typeface="Arial"/>
              </a:rPr>
              <a:t> </a:t>
            </a:r>
            <a:r>
              <a:rPr lang="cs-CZ" sz="2000" spc="10" dirty="0">
                <a:solidFill>
                  <a:srgbClr val="08498A"/>
                </a:solidFill>
                <a:cs typeface="Arial"/>
              </a:rPr>
              <a:t>pro</a:t>
            </a:r>
            <a:r>
              <a:rPr lang="cs-CZ" sz="2000" spc="-30" dirty="0">
                <a:solidFill>
                  <a:srgbClr val="08498A"/>
                </a:solidFill>
                <a:cs typeface="Arial"/>
              </a:rPr>
              <a:t> </a:t>
            </a:r>
            <a:r>
              <a:rPr lang="cs-CZ" sz="2000" dirty="0">
                <a:solidFill>
                  <a:srgbClr val="08498A"/>
                </a:solidFill>
                <a:cs typeface="Arial"/>
              </a:rPr>
              <a:t>vyřizování</a:t>
            </a:r>
            <a:r>
              <a:rPr lang="cs-CZ" sz="2000" spc="-70" dirty="0">
                <a:solidFill>
                  <a:srgbClr val="08498A"/>
                </a:solidFill>
                <a:cs typeface="Arial"/>
              </a:rPr>
              <a:t> </a:t>
            </a:r>
            <a:r>
              <a:rPr lang="cs-CZ" sz="2000" spc="15" dirty="0">
                <a:solidFill>
                  <a:srgbClr val="08498A"/>
                </a:solidFill>
                <a:cs typeface="Arial"/>
              </a:rPr>
              <a:t>žádostí</a:t>
            </a:r>
            <a:r>
              <a:rPr lang="cs-CZ" sz="2000" spc="-140" dirty="0">
                <a:solidFill>
                  <a:srgbClr val="08498A"/>
                </a:solidFill>
                <a:cs typeface="Arial"/>
              </a:rPr>
              <a:t> </a:t>
            </a:r>
            <a:r>
              <a:rPr lang="cs-CZ" sz="2000" spc="15" dirty="0">
                <a:solidFill>
                  <a:srgbClr val="08498A"/>
                </a:solidFill>
                <a:cs typeface="Arial"/>
              </a:rPr>
              <a:t>o</a:t>
            </a:r>
            <a:r>
              <a:rPr lang="cs-CZ" sz="2000" spc="-30" dirty="0">
                <a:solidFill>
                  <a:srgbClr val="08498A"/>
                </a:solidFill>
                <a:cs typeface="Arial"/>
              </a:rPr>
              <a:t> </a:t>
            </a:r>
            <a:r>
              <a:rPr lang="cs-CZ" sz="2000" spc="10" dirty="0">
                <a:solidFill>
                  <a:srgbClr val="08498A"/>
                </a:solidFill>
                <a:cs typeface="Arial"/>
              </a:rPr>
              <a:t>přezkum</a:t>
            </a:r>
            <a:r>
              <a:rPr lang="cs-CZ" sz="2000" spc="-65" dirty="0">
                <a:solidFill>
                  <a:srgbClr val="08498A"/>
                </a:solidFill>
                <a:cs typeface="Arial"/>
              </a:rPr>
              <a:t> </a:t>
            </a:r>
            <a:r>
              <a:rPr lang="cs-CZ" sz="2000" spc="10" dirty="0" smtClean="0">
                <a:solidFill>
                  <a:srgbClr val="08498A"/>
                </a:solidFill>
                <a:cs typeface="Arial"/>
              </a:rPr>
              <a:t>rozhodnutí</a:t>
            </a:r>
            <a:r>
              <a:rPr lang="cs-CZ" sz="2000" dirty="0" smtClean="0">
                <a:cs typeface="Arial"/>
              </a:rPr>
              <a:t> </a:t>
            </a:r>
            <a:r>
              <a:rPr lang="cs-CZ" sz="2000" b="1" spc="20" dirty="0" smtClean="0">
                <a:solidFill>
                  <a:srgbClr val="08498A"/>
                </a:solidFill>
                <a:cs typeface="Arial"/>
              </a:rPr>
              <a:t>přezkumnou</a:t>
            </a:r>
            <a:r>
              <a:rPr lang="cs-CZ" sz="2000" b="1" spc="-215" dirty="0" smtClean="0">
                <a:solidFill>
                  <a:srgbClr val="08498A"/>
                </a:solidFill>
                <a:cs typeface="Arial"/>
              </a:rPr>
              <a:t> </a:t>
            </a:r>
            <a:r>
              <a:rPr lang="cs-CZ" sz="2000" b="1" spc="15" dirty="0">
                <a:solidFill>
                  <a:srgbClr val="08498A"/>
                </a:solidFill>
                <a:cs typeface="Arial"/>
              </a:rPr>
              <a:t>komisi</a:t>
            </a:r>
            <a:r>
              <a:rPr lang="cs-CZ" sz="2000" b="1" spc="15" dirty="0" smtClean="0">
                <a:solidFill>
                  <a:srgbClr val="08498A"/>
                </a:solidFill>
                <a:cs typeface="Arial"/>
              </a:rPr>
              <a:t>.</a:t>
            </a:r>
            <a:endParaRPr lang="cs-CZ" sz="1700" dirty="0">
              <a:latin typeface="Times New Roman"/>
              <a:cs typeface="Times New Roman"/>
            </a:endParaRPr>
          </a:p>
          <a:p>
            <a:pPr marL="441959" marR="5080" indent="-429259">
              <a:lnSpc>
                <a:spcPct val="100000"/>
              </a:lnSpc>
              <a:buClr>
                <a:srgbClr val="5FBAF5"/>
              </a:buClr>
              <a:buFont typeface="Wingdings"/>
              <a:buChar char=""/>
              <a:tabLst>
                <a:tab pos="441325" algn="l"/>
                <a:tab pos="441959" algn="l"/>
              </a:tabLst>
            </a:pPr>
            <a:r>
              <a:rPr lang="cs-CZ" sz="2000" spc="15" dirty="0">
                <a:solidFill>
                  <a:srgbClr val="08498A"/>
                </a:solidFill>
                <a:cs typeface="Arial"/>
              </a:rPr>
              <a:t>Lhůta</a:t>
            </a:r>
            <a:r>
              <a:rPr lang="cs-CZ" sz="2000" spc="-110" dirty="0">
                <a:solidFill>
                  <a:srgbClr val="08498A"/>
                </a:solidFill>
                <a:cs typeface="Arial"/>
              </a:rPr>
              <a:t> </a:t>
            </a:r>
            <a:r>
              <a:rPr lang="cs-CZ" sz="2000" spc="10" dirty="0">
                <a:solidFill>
                  <a:srgbClr val="08498A"/>
                </a:solidFill>
                <a:cs typeface="Arial"/>
              </a:rPr>
              <a:t>pro</a:t>
            </a:r>
            <a:r>
              <a:rPr lang="cs-CZ" sz="2000" spc="-35" dirty="0">
                <a:solidFill>
                  <a:srgbClr val="08498A"/>
                </a:solidFill>
                <a:cs typeface="Arial"/>
              </a:rPr>
              <a:t> </a:t>
            </a:r>
            <a:r>
              <a:rPr lang="cs-CZ" sz="2000" spc="-10" dirty="0">
                <a:solidFill>
                  <a:srgbClr val="08498A"/>
                </a:solidFill>
                <a:cs typeface="Arial"/>
              </a:rPr>
              <a:t>vyřízení</a:t>
            </a:r>
            <a:r>
              <a:rPr lang="cs-CZ" sz="2000" dirty="0">
                <a:solidFill>
                  <a:srgbClr val="08498A"/>
                </a:solidFill>
                <a:cs typeface="Arial"/>
              </a:rPr>
              <a:t> </a:t>
            </a:r>
            <a:r>
              <a:rPr lang="cs-CZ" sz="2000" spc="15" dirty="0">
                <a:solidFill>
                  <a:srgbClr val="08498A"/>
                </a:solidFill>
                <a:cs typeface="Arial"/>
              </a:rPr>
              <a:t>žádosti</a:t>
            </a:r>
            <a:r>
              <a:rPr lang="cs-CZ" sz="2000" spc="-110" dirty="0">
                <a:solidFill>
                  <a:srgbClr val="08498A"/>
                </a:solidFill>
                <a:cs typeface="Arial"/>
              </a:rPr>
              <a:t> </a:t>
            </a:r>
            <a:r>
              <a:rPr lang="cs-CZ" sz="2000" spc="15" dirty="0">
                <a:solidFill>
                  <a:srgbClr val="08498A"/>
                </a:solidFill>
                <a:cs typeface="Arial"/>
              </a:rPr>
              <a:t>o</a:t>
            </a:r>
            <a:r>
              <a:rPr lang="cs-CZ" sz="2000" spc="-35" dirty="0">
                <a:solidFill>
                  <a:srgbClr val="08498A"/>
                </a:solidFill>
                <a:cs typeface="Arial"/>
              </a:rPr>
              <a:t> </a:t>
            </a:r>
            <a:r>
              <a:rPr lang="cs-CZ" sz="2000" spc="10" dirty="0">
                <a:solidFill>
                  <a:srgbClr val="08498A"/>
                </a:solidFill>
                <a:cs typeface="Arial"/>
              </a:rPr>
              <a:t>přezkum</a:t>
            </a:r>
            <a:r>
              <a:rPr lang="cs-CZ" sz="2000" spc="-75" dirty="0">
                <a:solidFill>
                  <a:srgbClr val="08498A"/>
                </a:solidFill>
                <a:cs typeface="Arial"/>
              </a:rPr>
              <a:t> </a:t>
            </a:r>
            <a:r>
              <a:rPr lang="cs-CZ" sz="2000" spc="15" dirty="0">
                <a:solidFill>
                  <a:srgbClr val="08498A"/>
                </a:solidFill>
                <a:cs typeface="Arial"/>
              </a:rPr>
              <a:t>=</a:t>
            </a:r>
            <a:r>
              <a:rPr lang="cs-CZ" sz="2000" spc="-15" dirty="0">
                <a:solidFill>
                  <a:srgbClr val="08498A"/>
                </a:solidFill>
                <a:cs typeface="Arial"/>
              </a:rPr>
              <a:t> </a:t>
            </a:r>
            <a:r>
              <a:rPr lang="cs-CZ" sz="2000" b="1" spc="15" dirty="0">
                <a:solidFill>
                  <a:srgbClr val="08498A"/>
                </a:solidFill>
                <a:cs typeface="Arial"/>
              </a:rPr>
              <a:t>30</a:t>
            </a:r>
            <a:r>
              <a:rPr lang="cs-CZ" sz="2000" b="1" spc="-35" dirty="0">
                <a:solidFill>
                  <a:srgbClr val="08498A"/>
                </a:solidFill>
                <a:cs typeface="Arial"/>
              </a:rPr>
              <a:t> </a:t>
            </a:r>
            <a:r>
              <a:rPr lang="cs-CZ" sz="2000" b="1" spc="15" dirty="0">
                <a:solidFill>
                  <a:srgbClr val="08498A"/>
                </a:solidFill>
                <a:cs typeface="Arial"/>
              </a:rPr>
              <a:t>kalendářních</a:t>
            </a:r>
            <a:r>
              <a:rPr lang="cs-CZ" sz="2000" b="1" spc="-220" dirty="0">
                <a:solidFill>
                  <a:srgbClr val="08498A"/>
                </a:solidFill>
                <a:cs typeface="Arial"/>
              </a:rPr>
              <a:t> </a:t>
            </a:r>
            <a:r>
              <a:rPr lang="cs-CZ" sz="2000" b="1" spc="40" dirty="0">
                <a:solidFill>
                  <a:srgbClr val="08498A"/>
                </a:solidFill>
                <a:cs typeface="Arial"/>
              </a:rPr>
              <a:t>dnů</a:t>
            </a:r>
            <a:r>
              <a:rPr lang="cs-CZ" sz="2000" b="1" spc="-150" dirty="0">
                <a:solidFill>
                  <a:srgbClr val="08498A"/>
                </a:solidFill>
                <a:cs typeface="Arial"/>
              </a:rPr>
              <a:t> </a:t>
            </a:r>
            <a:r>
              <a:rPr lang="cs-CZ" sz="2000" spc="15" dirty="0">
                <a:solidFill>
                  <a:srgbClr val="08498A"/>
                </a:solidFill>
                <a:cs typeface="Arial"/>
              </a:rPr>
              <a:t>ode  dne doručení</a:t>
            </a:r>
            <a:r>
              <a:rPr lang="cs-CZ" sz="2000" spc="-250" dirty="0">
                <a:solidFill>
                  <a:srgbClr val="08498A"/>
                </a:solidFill>
                <a:cs typeface="Arial"/>
              </a:rPr>
              <a:t> </a:t>
            </a:r>
            <a:r>
              <a:rPr lang="cs-CZ" sz="2000" spc="10" dirty="0">
                <a:solidFill>
                  <a:srgbClr val="08498A"/>
                </a:solidFill>
                <a:cs typeface="Arial"/>
              </a:rPr>
              <a:t>žádosti.</a:t>
            </a:r>
            <a:endParaRPr lang="cs-CZ" sz="2000" dirty="0">
              <a:cs typeface="Arial"/>
            </a:endParaRPr>
          </a:p>
          <a:p>
            <a:pPr marL="908685" lvl="1" indent="-486409">
              <a:lnSpc>
                <a:spcPct val="100000"/>
              </a:lnSpc>
              <a:spcBef>
                <a:spcPts val="1330"/>
              </a:spcBef>
              <a:buClr>
                <a:srgbClr val="5FBAF5"/>
              </a:buClr>
              <a:buSzPct val="77777"/>
              <a:buFont typeface="Wingdings"/>
              <a:buChar char=""/>
              <a:tabLst>
                <a:tab pos="908685" algn="l"/>
                <a:tab pos="909319" algn="l"/>
              </a:tabLst>
            </a:pPr>
            <a:r>
              <a:rPr lang="cs-CZ" sz="1800" dirty="0">
                <a:solidFill>
                  <a:srgbClr val="133E7D"/>
                </a:solidFill>
                <a:cs typeface="Arial"/>
              </a:rPr>
              <a:t>složitější </a:t>
            </a:r>
            <a:r>
              <a:rPr lang="cs-CZ" sz="1800" spc="5" dirty="0">
                <a:solidFill>
                  <a:srgbClr val="133E7D"/>
                </a:solidFill>
                <a:cs typeface="Arial"/>
              </a:rPr>
              <a:t>případy </a:t>
            </a:r>
            <a:r>
              <a:rPr lang="cs-CZ" sz="1800" spc="10" dirty="0">
                <a:solidFill>
                  <a:srgbClr val="133E7D"/>
                </a:solidFill>
                <a:cs typeface="Arial"/>
              </a:rPr>
              <a:t>prodloužení</a:t>
            </a:r>
            <a:r>
              <a:rPr lang="cs-CZ" sz="1800" spc="-385" dirty="0">
                <a:solidFill>
                  <a:srgbClr val="133E7D"/>
                </a:solidFill>
                <a:cs typeface="Arial"/>
              </a:rPr>
              <a:t> </a:t>
            </a:r>
            <a:r>
              <a:rPr lang="cs-CZ" sz="1800" spc="25" dirty="0">
                <a:solidFill>
                  <a:srgbClr val="133E7D"/>
                </a:solidFill>
                <a:cs typeface="Arial"/>
              </a:rPr>
              <a:t>na </a:t>
            </a:r>
            <a:r>
              <a:rPr lang="cs-CZ" sz="1800" spc="-15" dirty="0">
                <a:solidFill>
                  <a:srgbClr val="133E7D"/>
                </a:solidFill>
                <a:cs typeface="Arial"/>
              </a:rPr>
              <a:t>60 </a:t>
            </a:r>
            <a:r>
              <a:rPr lang="cs-CZ" sz="1800" dirty="0">
                <a:solidFill>
                  <a:srgbClr val="133E7D"/>
                </a:solidFill>
                <a:cs typeface="Arial"/>
              </a:rPr>
              <a:t>kalendářních </a:t>
            </a:r>
            <a:r>
              <a:rPr lang="cs-CZ" sz="1800" spc="50" dirty="0">
                <a:solidFill>
                  <a:srgbClr val="133E7D"/>
                </a:solidFill>
                <a:cs typeface="Arial"/>
              </a:rPr>
              <a:t>dnů</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65</a:t>
            </a:fld>
            <a:endParaRPr lang="cs-CZ" dirty="0"/>
          </a:p>
        </p:txBody>
      </p:sp>
    </p:spTree>
    <p:extLst>
      <p:ext uri="{BB962C8B-B14F-4D97-AF65-F5344CB8AC3E}">
        <p14:creationId xmlns:p14="http://schemas.microsoft.com/office/powerpoint/2010/main" val="30588113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a:xfrm>
            <a:off x="539552" y="1340768"/>
            <a:ext cx="7992888" cy="4752048"/>
          </a:xfrm>
        </p:spPr>
        <p:txBody>
          <a:bodyPr/>
          <a:lstStyle/>
          <a:p>
            <a:pPr marL="355600" marR="5080" indent="-355600">
              <a:lnSpc>
                <a:spcPct val="111200"/>
              </a:lnSpc>
              <a:tabLst>
                <a:tab pos="1982788" algn="l"/>
                <a:tab pos="2363788" algn="l"/>
                <a:tab pos="3346450" algn="l"/>
                <a:tab pos="4318000" algn="l"/>
                <a:tab pos="5538788" algn="l"/>
                <a:tab pos="5929313" algn="l"/>
                <a:tab pos="6835775" algn="l"/>
              </a:tabLst>
            </a:pPr>
            <a:r>
              <a:rPr lang="cs-CZ" sz="2000" dirty="0" smtClean="0">
                <a:solidFill>
                  <a:srgbClr val="133E7D"/>
                </a:solidFill>
              </a:rPr>
              <a:t>Veřejná podpora – obecně problematika týkající se řešení podpory z dotací v podmínkách tržní soutěže.</a:t>
            </a:r>
          </a:p>
          <a:p>
            <a:pPr marL="355600" marR="5080" indent="-355600">
              <a:lnSpc>
                <a:spcPct val="111200"/>
              </a:lnSpc>
              <a:tabLst>
                <a:tab pos="1982788" algn="l"/>
                <a:tab pos="2363788" algn="l"/>
                <a:tab pos="3346450" algn="l"/>
                <a:tab pos="4318000" algn="l"/>
                <a:tab pos="5538788" algn="l"/>
                <a:tab pos="5929313" algn="l"/>
                <a:tab pos="6835775" algn="l"/>
              </a:tabLst>
            </a:pPr>
            <a:r>
              <a:rPr lang="cs-CZ" sz="2000" dirty="0" smtClean="0">
                <a:solidFill>
                  <a:srgbClr val="133E7D"/>
                </a:solidFill>
              </a:rPr>
              <a:t>Zdroje informací:</a:t>
            </a:r>
          </a:p>
          <a:p>
            <a:pPr marL="1020444" marR="5080">
              <a:lnSpc>
                <a:spcPct val="111200"/>
              </a:lnSpc>
              <a:buFont typeface="Courier New" panose="02070309020205020404" pitchFamily="49" charset="0"/>
              <a:buChar char="o"/>
              <a:tabLst>
                <a:tab pos="1983105" algn="l"/>
                <a:tab pos="2364105" algn="l"/>
                <a:tab pos="3346450" algn="l"/>
                <a:tab pos="4319270" algn="l"/>
                <a:tab pos="5539740" algn="l"/>
                <a:tab pos="5930265" algn="l"/>
                <a:tab pos="6836409" algn="l"/>
              </a:tabLst>
            </a:pPr>
            <a:r>
              <a:rPr lang="cs-CZ" sz="1800" dirty="0" smtClean="0">
                <a:solidFill>
                  <a:srgbClr val="133E7D"/>
                </a:solidFill>
              </a:rPr>
              <a:t>Kapitola</a:t>
            </a:r>
            <a:r>
              <a:rPr lang="cs-CZ" sz="1800" dirty="0">
                <a:solidFill>
                  <a:srgbClr val="133E7D"/>
                </a:solidFill>
              </a:rPr>
              <a:t>	</a:t>
            </a:r>
            <a:r>
              <a:rPr lang="cs-CZ" sz="1800" spc="-15" dirty="0">
                <a:solidFill>
                  <a:srgbClr val="133E7D"/>
                </a:solidFill>
              </a:rPr>
              <a:t>21	„Veřejná	</a:t>
            </a:r>
            <a:r>
              <a:rPr lang="cs-CZ" sz="1800" dirty="0">
                <a:solidFill>
                  <a:srgbClr val="133E7D"/>
                </a:solidFill>
              </a:rPr>
              <a:t>podpora	a</a:t>
            </a:r>
            <a:r>
              <a:rPr lang="cs-CZ" sz="1800" spc="445" dirty="0">
                <a:solidFill>
                  <a:srgbClr val="133E7D"/>
                </a:solidFill>
              </a:rPr>
              <a:t> </a:t>
            </a:r>
            <a:r>
              <a:rPr lang="cs-CZ" sz="1800" dirty="0">
                <a:solidFill>
                  <a:srgbClr val="133E7D"/>
                </a:solidFill>
              </a:rPr>
              <a:t>podpora	</a:t>
            </a:r>
            <a:r>
              <a:rPr lang="cs-CZ" sz="1800" spc="20" dirty="0">
                <a:solidFill>
                  <a:srgbClr val="133E7D"/>
                </a:solidFill>
              </a:rPr>
              <a:t>de	</a:t>
            </a:r>
            <a:r>
              <a:rPr lang="cs-CZ" sz="1800" spc="-10" dirty="0" err="1">
                <a:solidFill>
                  <a:srgbClr val="133E7D"/>
                </a:solidFill>
              </a:rPr>
              <a:t>minimis</a:t>
            </a:r>
            <a:r>
              <a:rPr lang="cs-CZ" sz="1800" spc="-10" dirty="0">
                <a:solidFill>
                  <a:srgbClr val="133E7D"/>
                </a:solidFill>
              </a:rPr>
              <a:t>	</a:t>
            </a:r>
            <a:r>
              <a:rPr lang="cs-CZ" sz="1800" dirty="0">
                <a:solidFill>
                  <a:srgbClr val="133E7D"/>
                </a:solidFill>
              </a:rPr>
              <a:t>v</a:t>
            </a:r>
            <a:r>
              <a:rPr lang="cs-CZ" sz="1800" spc="385" dirty="0">
                <a:solidFill>
                  <a:srgbClr val="133E7D"/>
                </a:solidFill>
              </a:rPr>
              <a:t> </a:t>
            </a:r>
            <a:r>
              <a:rPr lang="cs-CZ" sz="1800" dirty="0">
                <a:solidFill>
                  <a:srgbClr val="133E7D"/>
                </a:solidFill>
              </a:rPr>
              <a:t>Obecných  </a:t>
            </a:r>
            <a:r>
              <a:rPr lang="cs-CZ" sz="1800" spc="-5" dirty="0">
                <a:solidFill>
                  <a:srgbClr val="133E7D"/>
                </a:solidFill>
              </a:rPr>
              <a:t>pravidlech</a:t>
            </a:r>
          </a:p>
          <a:p>
            <a:pPr marL="1020444">
              <a:lnSpc>
                <a:spcPct val="100000"/>
              </a:lnSpc>
              <a:spcBef>
                <a:spcPts val="844"/>
              </a:spcBef>
              <a:buFont typeface="Courier New" panose="02070309020205020404" pitchFamily="49" charset="0"/>
              <a:buChar char="o"/>
            </a:pPr>
            <a:r>
              <a:rPr lang="cs-CZ" sz="1800" spc="-5" dirty="0">
                <a:solidFill>
                  <a:srgbClr val="133E7D"/>
                </a:solidFill>
              </a:rPr>
              <a:t>Smlouva </a:t>
            </a:r>
            <a:r>
              <a:rPr lang="cs-CZ" sz="1800" dirty="0">
                <a:solidFill>
                  <a:srgbClr val="133E7D"/>
                </a:solidFill>
              </a:rPr>
              <a:t>o </a:t>
            </a:r>
            <a:r>
              <a:rPr lang="cs-CZ" sz="1800" spc="-5" dirty="0">
                <a:solidFill>
                  <a:srgbClr val="133E7D"/>
                </a:solidFill>
              </a:rPr>
              <a:t>ES </a:t>
            </a:r>
            <a:r>
              <a:rPr lang="cs-CZ" sz="1800" dirty="0">
                <a:solidFill>
                  <a:srgbClr val="133E7D"/>
                </a:solidFill>
              </a:rPr>
              <a:t>– </a:t>
            </a:r>
            <a:r>
              <a:rPr lang="cs-CZ" sz="1800" spc="15" dirty="0">
                <a:solidFill>
                  <a:srgbClr val="133E7D"/>
                </a:solidFill>
              </a:rPr>
              <a:t>čl. </a:t>
            </a:r>
            <a:r>
              <a:rPr lang="cs-CZ" sz="1800" spc="-20" dirty="0">
                <a:solidFill>
                  <a:srgbClr val="133E7D"/>
                </a:solidFill>
              </a:rPr>
              <a:t>107 </a:t>
            </a:r>
            <a:r>
              <a:rPr lang="cs-CZ" sz="1800" spc="-15" dirty="0">
                <a:solidFill>
                  <a:srgbClr val="133E7D"/>
                </a:solidFill>
              </a:rPr>
              <a:t>odstavec </a:t>
            </a:r>
            <a:r>
              <a:rPr lang="cs-CZ" sz="1800" dirty="0">
                <a:solidFill>
                  <a:srgbClr val="133E7D"/>
                </a:solidFill>
              </a:rPr>
              <a:t>1 (definice</a:t>
            </a:r>
            <a:r>
              <a:rPr lang="cs-CZ" sz="1800" spc="55" dirty="0">
                <a:solidFill>
                  <a:srgbClr val="133E7D"/>
                </a:solidFill>
              </a:rPr>
              <a:t> </a:t>
            </a:r>
            <a:r>
              <a:rPr lang="cs-CZ" sz="1800" spc="-30" dirty="0">
                <a:solidFill>
                  <a:srgbClr val="133E7D"/>
                </a:solidFill>
              </a:rPr>
              <a:t>VP)</a:t>
            </a:r>
          </a:p>
          <a:p>
            <a:pPr marL="1020444" marR="7620">
              <a:lnSpc>
                <a:spcPct val="111200"/>
              </a:lnSpc>
              <a:spcBef>
                <a:spcPts val="605"/>
              </a:spcBef>
              <a:buFont typeface="Courier New" panose="02070309020205020404" pitchFamily="49" charset="0"/>
              <a:buChar char="o"/>
            </a:pPr>
            <a:r>
              <a:rPr lang="cs-CZ" sz="1800" spc="-5" dirty="0">
                <a:solidFill>
                  <a:srgbClr val="133E7D"/>
                </a:solidFill>
              </a:rPr>
              <a:t>Nařízení </a:t>
            </a:r>
            <a:r>
              <a:rPr lang="cs-CZ" sz="1800" spc="-10" dirty="0">
                <a:solidFill>
                  <a:srgbClr val="133E7D"/>
                </a:solidFill>
              </a:rPr>
              <a:t>Komise </a:t>
            </a:r>
            <a:r>
              <a:rPr lang="cs-CZ" sz="1800" dirty="0">
                <a:solidFill>
                  <a:srgbClr val="133E7D"/>
                </a:solidFill>
              </a:rPr>
              <a:t>(</a:t>
            </a:r>
            <a:r>
              <a:rPr lang="cs-CZ" sz="1800" dirty="0" smtClean="0"/>
              <a:t>EU) </a:t>
            </a:r>
            <a:r>
              <a:rPr lang="cs-CZ" sz="1800" dirty="0"/>
              <a:t>č. </a:t>
            </a:r>
            <a:r>
              <a:rPr lang="cs-CZ" sz="1800" spc="-15" dirty="0"/>
              <a:t>1407/2013 </a:t>
            </a:r>
            <a:r>
              <a:rPr lang="cs-CZ" sz="1800" dirty="0"/>
              <a:t>o podpoře </a:t>
            </a:r>
            <a:r>
              <a:rPr lang="cs-CZ" sz="1800" spc="20" dirty="0"/>
              <a:t>de </a:t>
            </a:r>
            <a:r>
              <a:rPr lang="cs-CZ" sz="1800" spc="-20" dirty="0" err="1"/>
              <a:t>minimis</a:t>
            </a:r>
            <a:r>
              <a:rPr lang="cs-CZ" sz="1800" spc="-20" dirty="0"/>
              <a:t> </a:t>
            </a:r>
            <a:r>
              <a:rPr lang="cs-CZ" sz="1800" spc="-5" dirty="0"/>
              <a:t>(platné </a:t>
            </a:r>
            <a:r>
              <a:rPr lang="cs-CZ" sz="1800" spc="-30" dirty="0"/>
              <a:t>od  </a:t>
            </a:r>
            <a:r>
              <a:rPr lang="cs-CZ" sz="1800" spc="-20" dirty="0" smtClean="0"/>
              <a:t>1.7.2014)</a:t>
            </a:r>
          </a:p>
          <a:p>
            <a:pPr marL="1020444" marR="7620">
              <a:lnSpc>
                <a:spcPct val="111200"/>
              </a:lnSpc>
              <a:spcBef>
                <a:spcPts val="605"/>
              </a:spcBef>
              <a:buFont typeface="Courier New" panose="02070309020205020404" pitchFamily="49" charset="0"/>
              <a:buChar char="o"/>
            </a:pPr>
            <a:r>
              <a:rPr lang="cs-CZ" sz="1800" spc="-20" dirty="0" smtClean="0"/>
              <a:t>Nařízení Komise (EU) č. 651/2014 – blokové výjimky </a:t>
            </a:r>
            <a:endParaRPr lang="cs-CZ" sz="1800" spc="-20" dirty="0"/>
          </a:p>
          <a:p>
            <a:pPr marL="441325" indent="-428625">
              <a:lnSpc>
                <a:spcPct val="100000"/>
              </a:lnSpc>
              <a:buClr>
                <a:srgbClr val="5FBAF5"/>
              </a:buClr>
              <a:buFont typeface="Wingdings"/>
              <a:buChar char=""/>
              <a:tabLst>
                <a:tab pos="441325" algn="l"/>
                <a:tab pos="441959" algn="l"/>
              </a:tabLst>
            </a:pPr>
            <a:r>
              <a:rPr lang="cs-CZ" sz="2000" dirty="0">
                <a:solidFill>
                  <a:srgbClr val="133E7D"/>
                </a:solidFill>
                <a:cs typeface="Arial"/>
              </a:rPr>
              <a:t>Posouzení </a:t>
            </a:r>
            <a:r>
              <a:rPr lang="cs-CZ" sz="2000" spc="15" dirty="0">
                <a:solidFill>
                  <a:srgbClr val="133E7D"/>
                </a:solidFill>
                <a:cs typeface="Arial"/>
              </a:rPr>
              <a:t>VP </a:t>
            </a:r>
            <a:r>
              <a:rPr lang="cs-CZ" sz="2000" spc="10" dirty="0">
                <a:solidFill>
                  <a:srgbClr val="133E7D"/>
                </a:solidFill>
                <a:cs typeface="Arial"/>
              </a:rPr>
              <a:t>v </a:t>
            </a:r>
            <a:r>
              <a:rPr lang="cs-CZ" sz="2000" spc="5" dirty="0">
                <a:solidFill>
                  <a:srgbClr val="133E7D"/>
                </a:solidFill>
                <a:cs typeface="Arial"/>
              </a:rPr>
              <a:t>projektech </a:t>
            </a:r>
            <a:r>
              <a:rPr lang="cs-CZ" sz="2000" spc="-5" dirty="0">
                <a:solidFill>
                  <a:srgbClr val="133E7D"/>
                </a:solidFill>
                <a:cs typeface="Arial"/>
              </a:rPr>
              <a:t>výzvy </a:t>
            </a:r>
            <a:r>
              <a:rPr lang="cs-CZ" sz="2000" spc="-10" dirty="0">
                <a:solidFill>
                  <a:srgbClr val="133E7D"/>
                </a:solidFill>
                <a:cs typeface="Arial"/>
              </a:rPr>
              <a:t>č. </a:t>
            </a:r>
            <a:r>
              <a:rPr lang="cs-CZ" sz="2000" spc="-25" dirty="0" smtClean="0">
                <a:solidFill>
                  <a:srgbClr val="133E7D"/>
                </a:solidFill>
                <a:cs typeface="Arial"/>
              </a:rPr>
              <a:t>45 a č. 46 </a:t>
            </a:r>
            <a:r>
              <a:rPr lang="cs-CZ" sz="2000" spc="30" dirty="0">
                <a:solidFill>
                  <a:srgbClr val="133E7D"/>
                </a:solidFill>
                <a:cs typeface="Arial"/>
              </a:rPr>
              <a:t>se </a:t>
            </a:r>
            <a:r>
              <a:rPr lang="cs-CZ" sz="2000" spc="15" dirty="0">
                <a:solidFill>
                  <a:srgbClr val="133E7D"/>
                </a:solidFill>
                <a:cs typeface="Arial"/>
              </a:rPr>
              <a:t>týká </a:t>
            </a:r>
            <a:r>
              <a:rPr lang="cs-CZ" sz="2000" spc="-10" dirty="0">
                <a:solidFill>
                  <a:srgbClr val="133E7D"/>
                </a:solidFill>
                <a:cs typeface="Arial"/>
              </a:rPr>
              <a:t>především  </a:t>
            </a:r>
            <a:r>
              <a:rPr lang="cs-CZ" sz="2000" spc="325" dirty="0">
                <a:solidFill>
                  <a:srgbClr val="133E7D"/>
                </a:solidFill>
                <a:cs typeface="Arial"/>
              </a:rPr>
              <a:t> </a:t>
            </a:r>
            <a:r>
              <a:rPr lang="cs-CZ" sz="2000" spc="15" dirty="0" smtClean="0">
                <a:solidFill>
                  <a:srgbClr val="133E7D"/>
                </a:solidFill>
                <a:cs typeface="Arial"/>
              </a:rPr>
              <a:t>čerpání</a:t>
            </a:r>
            <a:r>
              <a:rPr lang="cs-CZ" sz="2000" dirty="0" smtClean="0">
                <a:cs typeface="Arial"/>
              </a:rPr>
              <a:t> </a:t>
            </a:r>
            <a:r>
              <a:rPr lang="cs-CZ" sz="2000" b="1" spc="25" dirty="0" smtClean="0">
                <a:solidFill>
                  <a:srgbClr val="133E7D"/>
                </a:solidFill>
                <a:cs typeface="Arial"/>
              </a:rPr>
              <a:t>mzdových</a:t>
            </a:r>
            <a:r>
              <a:rPr lang="cs-CZ" sz="2000" b="1" spc="-210" dirty="0" smtClean="0">
                <a:solidFill>
                  <a:srgbClr val="133E7D"/>
                </a:solidFill>
                <a:cs typeface="Arial"/>
              </a:rPr>
              <a:t> </a:t>
            </a:r>
            <a:r>
              <a:rPr lang="cs-CZ" sz="2000" b="1" spc="20" dirty="0">
                <a:solidFill>
                  <a:srgbClr val="133E7D"/>
                </a:solidFill>
                <a:cs typeface="Arial"/>
              </a:rPr>
              <a:t>příspěvků</a:t>
            </a:r>
            <a:r>
              <a:rPr lang="cs-CZ" sz="2000" spc="20" dirty="0">
                <a:solidFill>
                  <a:srgbClr val="133E7D"/>
                </a:solidFill>
                <a:cs typeface="Arial"/>
              </a:rPr>
              <a:t>,</a:t>
            </a:r>
            <a:r>
              <a:rPr lang="cs-CZ" sz="2000" spc="-220" dirty="0">
                <a:solidFill>
                  <a:srgbClr val="133E7D"/>
                </a:solidFill>
                <a:cs typeface="Arial"/>
              </a:rPr>
              <a:t> </a:t>
            </a:r>
            <a:r>
              <a:rPr lang="cs-CZ" sz="2000" spc="20" dirty="0">
                <a:solidFill>
                  <a:srgbClr val="133E7D"/>
                </a:solidFill>
                <a:cs typeface="Arial"/>
              </a:rPr>
              <a:t>které</a:t>
            </a:r>
            <a:r>
              <a:rPr lang="cs-CZ" sz="2000" spc="-180" dirty="0">
                <a:solidFill>
                  <a:srgbClr val="133E7D"/>
                </a:solidFill>
                <a:cs typeface="Arial"/>
              </a:rPr>
              <a:t> </a:t>
            </a:r>
            <a:r>
              <a:rPr lang="cs-CZ" sz="2000" spc="15" dirty="0">
                <a:solidFill>
                  <a:srgbClr val="133E7D"/>
                </a:solidFill>
                <a:cs typeface="Arial"/>
              </a:rPr>
              <a:t>jsou</a:t>
            </a:r>
            <a:r>
              <a:rPr lang="cs-CZ" sz="2000" spc="-110" dirty="0">
                <a:solidFill>
                  <a:srgbClr val="133E7D"/>
                </a:solidFill>
                <a:cs typeface="Arial"/>
              </a:rPr>
              <a:t> </a:t>
            </a:r>
            <a:r>
              <a:rPr lang="cs-CZ" sz="2000" spc="15" dirty="0">
                <a:solidFill>
                  <a:srgbClr val="133E7D"/>
                </a:solidFill>
                <a:cs typeface="Arial"/>
              </a:rPr>
              <a:t>propláceny</a:t>
            </a:r>
            <a:r>
              <a:rPr lang="cs-CZ" sz="2000" spc="-140" dirty="0">
                <a:solidFill>
                  <a:srgbClr val="133E7D"/>
                </a:solidFill>
                <a:cs typeface="Arial"/>
              </a:rPr>
              <a:t> </a:t>
            </a:r>
            <a:r>
              <a:rPr lang="cs-CZ" sz="2000" spc="10" dirty="0">
                <a:solidFill>
                  <a:srgbClr val="133E7D"/>
                </a:solidFill>
                <a:cs typeface="Arial"/>
              </a:rPr>
              <a:t>zaměstnavatelům</a:t>
            </a:r>
            <a:r>
              <a:rPr lang="cs-CZ" sz="2000" spc="-210" dirty="0">
                <a:solidFill>
                  <a:srgbClr val="133E7D"/>
                </a:solidFill>
                <a:cs typeface="Arial"/>
              </a:rPr>
              <a:t> </a:t>
            </a:r>
            <a:r>
              <a:rPr lang="cs-CZ" sz="2000" dirty="0">
                <a:solidFill>
                  <a:srgbClr val="133E7D"/>
                </a:solidFill>
                <a:cs typeface="Arial"/>
              </a:rPr>
              <a:t>.</a:t>
            </a:r>
            <a:endParaRPr lang="cs-CZ" sz="20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66</a:t>
            </a:fld>
            <a:endParaRPr lang="cs-CZ" dirty="0"/>
          </a:p>
        </p:txBody>
      </p:sp>
    </p:spTree>
    <p:extLst>
      <p:ext uri="{BB962C8B-B14F-4D97-AF65-F5344CB8AC3E}">
        <p14:creationId xmlns:p14="http://schemas.microsoft.com/office/powerpoint/2010/main" val="2625757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a:xfrm>
            <a:off x="540000" y="1340768"/>
            <a:ext cx="8064000" cy="4968552"/>
          </a:xfrm>
        </p:spPr>
        <p:txBody>
          <a:bodyPr/>
          <a:lstStyle/>
          <a:p>
            <a:pPr algn="just">
              <a:lnSpc>
                <a:spcPct val="100000"/>
              </a:lnSpc>
            </a:pPr>
            <a:r>
              <a:rPr lang="cs-CZ" sz="1800" dirty="0">
                <a:solidFill>
                  <a:srgbClr val="133E7D"/>
                </a:solidFill>
                <a:cs typeface="Arial"/>
              </a:rPr>
              <a:t>Pracovní </a:t>
            </a:r>
            <a:r>
              <a:rPr lang="cs-CZ" sz="1800" spc="5" dirty="0">
                <a:solidFill>
                  <a:srgbClr val="133E7D"/>
                </a:solidFill>
                <a:cs typeface="Arial"/>
              </a:rPr>
              <a:t>místa </a:t>
            </a:r>
            <a:r>
              <a:rPr lang="cs-CZ" sz="1800" b="1" spc="10" dirty="0">
                <a:solidFill>
                  <a:srgbClr val="133E7D"/>
                </a:solidFill>
                <a:cs typeface="Arial"/>
              </a:rPr>
              <a:t>není </a:t>
            </a:r>
            <a:r>
              <a:rPr lang="cs-CZ" sz="1800" b="1" spc="20" dirty="0">
                <a:solidFill>
                  <a:srgbClr val="133E7D"/>
                </a:solidFill>
                <a:cs typeface="Arial"/>
              </a:rPr>
              <a:t>možné </a:t>
            </a:r>
            <a:r>
              <a:rPr lang="cs-CZ" sz="1800" b="1" spc="5" dirty="0">
                <a:solidFill>
                  <a:srgbClr val="133E7D"/>
                </a:solidFill>
                <a:cs typeface="Arial"/>
              </a:rPr>
              <a:t>mzdovými </a:t>
            </a:r>
            <a:r>
              <a:rPr lang="cs-CZ" sz="1800" b="1" dirty="0">
                <a:solidFill>
                  <a:srgbClr val="133E7D"/>
                </a:solidFill>
                <a:cs typeface="Arial"/>
              </a:rPr>
              <a:t>příspěvky podporovat </a:t>
            </a:r>
            <a:r>
              <a:rPr lang="cs-CZ" sz="1800" b="1" spc="15" dirty="0">
                <a:solidFill>
                  <a:srgbClr val="133E7D"/>
                </a:solidFill>
                <a:cs typeface="Arial"/>
              </a:rPr>
              <a:t>u  </a:t>
            </a:r>
            <a:r>
              <a:rPr lang="cs-CZ" sz="1800" b="1" dirty="0">
                <a:solidFill>
                  <a:srgbClr val="133E7D"/>
                </a:solidFill>
                <a:cs typeface="Arial"/>
              </a:rPr>
              <a:t>státních organizací </a:t>
            </a:r>
            <a:r>
              <a:rPr lang="cs-CZ" sz="1800" b="1" spc="15" dirty="0">
                <a:solidFill>
                  <a:srgbClr val="133E7D"/>
                </a:solidFill>
                <a:cs typeface="Arial"/>
              </a:rPr>
              <a:t>a </a:t>
            </a:r>
            <a:r>
              <a:rPr lang="cs-CZ" sz="1800" b="1" spc="-15" dirty="0">
                <a:solidFill>
                  <a:srgbClr val="133E7D"/>
                </a:solidFill>
                <a:cs typeface="Arial"/>
              </a:rPr>
              <a:t>jejich </a:t>
            </a:r>
            <a:r>
              <a:rPr lang="cs-CZ" sz="1800" b="1" spc="-25" dirty="0">
                <a:solidFill>
                  <a:srgbClr val="133E7D"/>
                </a:solidFill>
                <a:cs typeface="Arial"/>
              </a:rPr>
              <a:t>(tj. </a:t>
            </a:r>
            <a:r>
              <a:rPr lang="cs-CZ" sz="1800" b="1" spc="-5" dirty="0">
                <a:solidFill>
                  <a:srgbClr val="133E7D"/>
                </a:solidFill>
                <a:cs typeface="Arial"/>
              </a:rPr>
              <a:t>státních) příspěvkových </a:t>
            </a:r>
            <a:r>
              <a:rPr lang="cs-CZ" sz="1800" b="1" dirty="0">
                <a:solidFill>
                  <a:srgbClr val="133E7D"/>
                </a:solidFill>
                <a:cs typeface="Arial"/>
              </a:rPr>
              <a:t>organizací  </a:t>
            </a:r>
            <a:r>
              <a:rPr lang="cs-CZ" sz="1800" spc="5" dirty="0">
                <a:solidFill>
                  <a:srgbClr val="133E7D"/>
                </a:solidFill>
                <a:cs typeface="Arial"/>
              </a:rPr>
              <a:t>(Policie </a:t>
            </a:r>
            <a:r>
              <a:rPr lang="cs-CZ" sz="1800" spc="-15" dirty="0">
                <a:solidFill>
                  <a:srgbClr val="133E7D"/>
                </a:solidFill>
                <a:cs typeface="Arial"/>
              </a:rPr>
              <a:t>ČR, </a:t>
            </a:r>
            <a:r>
              <a:rPr lang="cs-CZ" sz="1800" dirty="0">
                <a:solidFill>
                  <a:srgbClr val="133E7D"/>
                </a:solidFill>
                <a:cs typeface="Arial"/>
              </a:rPr>
              <a:t>finanční </a:t>
            </a:r>
            <a:r>
              <a:rPr lang="cs-CZ" sz="1800" spc="-20" dirty="0">
                <a:solidFill>
                  <a:srgbClr val="133E7D"/>
                </a:solidFill>
                <a:cs typeface="Arial"/>
              </a:rPr>
              <a:t>úřady, </a:t>
            </a:r>
            <a:r>
              <a:rPr lang="cs-CZ" sz="1800" dirty="0">
                <a:solidFill>
                  <a:srgbClr val="133E7D"/>
                </a:solidFill>
                <a:cs typeface="Arial"/>
              </a:rPr>
              <a:t>fakultní nemocnice, </a:t>
            </a:r>
            <a:r>
              <a:rPr lang="cs-CZ" sz="1800" spc="-10" dirty="0">
                <a:solidFill>
                  <a:srgbClr val="133E7D"/>
                </a:solidFill>
                <a:cs typeface="Arial"/>
              </a:rPr>
              <a:t>příspěvkové  </a:t>
            </a:r>
            <a:r>
              <a:rPr lang="cs-CZ" sz="1800" spc="5" dirty="0">
                <a:solidFill>
                  <a:srgbClr val="133E7D"/>
                </a:solidFill>
                <a:cs typeface="Arial"/>
              </a:rPr>
              <a:t>organizace </a:t>
            </a:r>
            <a:r>
              <a:rPr lang="cs-CZ" sz="1800" spc="-10" dirty="0">
                <a:solidFill>
                  <a:srgbClr val="133E7D"/>
                </a:solidFill>
                <a:cs typeface="Arial"/>
              </a:rPr>
              <a:t>ministerstev </a:t>
            </a:r>
            <a:r>
              <a:rPr lang="cs-CZ" sz="1800" spc="-5" dirty="0">
                <a:solidFill>
                  <a:srgbClr val="133E7D"/>
                </a:solidFill>
                <a:cs typeface="Arial"/>
              </a:rPr>
              <a:t>aj.) </a:t>
            </a:r>
            <a:r>
              <a:rPr lang="cs-CZ" sz="1800" spc="15" dirty="0">
                <a:solidFill>
                  <a:srgbClr val="133E7D"/>
                </a:solidFill>
                <a:cs typeface="Arial"/>
              </a:rPr>
              <a:t>a </a:t>
            </a:r>
            <a:r>
              <a:rPr lang="cs-CZ" sz="1800" b="1" spc="15" dirty="0">
                <a:solidFill>
                  <a:srgbClr val="133E7D"/>
                </a:solidFill>
                <a:cs typeface="Arial"/>
              </a:rPr>
              <a:t>v </a:t>
            </a:r>
            <a:r>
              <a:rPr lang="cs-CZ" sz="1800" b="1" dirty="0">
                <a:solidFill>
                  <a:srgbClr val="133E7D"/>
                </a:solidFill>
                <a:cs typeface="Arial"/>
              </a:rPr>
              <a:t>odvětvích</a:t>
            </a:r>
            <a:r>
              <a:rPr lang="cs-CZ" sz="1800" dirty="0">
                <a:solidFill>
                  <a:srgbClr val="133E7D"/>
                </a:solidFill>
                <a:cs typeface="Arial"/>
              </a:rPr>
              <a:t>, </a:t>
            </a:r>
            <a:r>
              <a:rPr lang="cs-CZ" sz="1800" spc="5" dirty="0">
                <a:solidFill>
                  <a:srgbClr val="133E7D"/>
                </a:solidFill>
                <a:cs typeface="Arial"/>
              </a:rPr>
              <a:t>která </a:t>
            </a:r>
            <a:r>
              <a:rPr lang="cs-CZ" sz="1800" spc="30" dirty="0">
                <a:solidFill>
                  <a:srgbClr val="133E7D"/>
                </a:solidFill>
                <a:cs typeface="Arial"/>
              </a:rPr>
              <a:t>se </a:t>
            </a:r>
            <a:r>
              <a:rPr lang="cs-CZ" sz="1800" dirty="0">
                <a:solidFill>
                  <a:srgbClr val="133E7D"/>
                </a:solidFill>
                <a:cs typeface="Arial"/>
              </a:rPr>
              <a:t>neslučují </a:t>
            </a:r>
            <a:r>
              <a:rPr lang="cs-CZ" sz="1800" spc="10" dirty="0">
                <a:solidFill>
                  <a:srgbClr val="133E7D"/>
                </a:solidFill>
                <a:cs typeface="Arial"/>
              </a:rPr>
              <a:t>s </a:t>
            </a:r>
            <a:r>
              <a:rPr lang="cs-CZ" sz="1800" spc="575" dirty="0">
                <a:solidFill>
                  <a:srgbClr val="133E7D"/>
                </a:solidFill>
                <a:cs typeface="Arial"/>
              </a:rPr>
              <a:t> </a:t>
            </a:r>
            <a:r>
              <a:rPr lang="cs-CZ" sz="1800" spc="5" dirty="0">
                <a:solidFill>
                  <a:srgbClr val="133E7D"/>
                </a:solidFill>
                <a:cs typeface="Arial"/>
              </a:rPr>
              <a:t>pravidly</a:t>
            </a:r>
            <a:r>
              <a:rPr lang="cs-CZ" sz="1800" spc="-75" dirty="0">
                <a:solidFill>
                  <a:srgbClr val="133E7D"/>
                </a:solidFill>
                <a:cs typeface="Arial"/>
              </a:rPr>
              <a:t> </a:t>
            </a:r>
            <a:r>
              <a:rPr lang="cs-CZ" sz="1800" spc="20" dirty="0">
                <a:solidFill>
                  <a:srgbClr val="133E7D"/>
                </a:solidFill>
                <a:cs typeface="Arial"/>
              </a:rPr>
              <a:t>poskytování</a:t>
            </a:r>
            <a:r>
              <a:rPr lang="cs-CZ" sz="1800" spc="-220" dirty="0">
                <a:solidFill>
                  <a:srgbClr val="133E7D"/>
                </a:solidFill>
                <a:cs typeface="Arial"/>
              </a:rPr>
              <a:t> </a:t>
            </a:r>
            <a:r>
              <a:rPr lang="cs-CZ" sz="1800" spc="10" dirty="0">
                <a:solidFill>
                  <a:srgbClr val="133E7D"/>
                </a:solidFill>
                <a:cs typeface="Arial"/>
              </a:rPr>
              <a:t>podpory</a:t>
            </a:r>
            <a:r>
              <a:rPr lang="cs-CZ" sz="1800" spc="-160" dirty="0">
                <a:solidFill>
                  <a:srgbClr val="133E7D"/>
                </a:solidFill>
                <a:cs typeface="Arial"/>
              </a:rPr>
              <a:t> </a:t>
            </a:r>
            <a:r>
              <a:rPr lang="cs-CZ" sz="1800" spc="15" dirty="0">
                <a:solidFill>
                  <a:srgbClr val="133E7D"/>
                </a:solidFill>
                <a:cs typeface="Arial"/>
              </a:rPr>
              <a:t>de</a:t>
            </a:r>
            <a:r>
              <a:rPr lang="cs-CZ" sz="1800" spc="-40" dirty="0">
                <a:solidFill>
                  <a:srgbClr val="133E7D"/>
                </a:solidFill>
                <a:cs typeface="Arial"/>
              </a:rPr>
              <a:t> </a:t>
            </a:r>
            <a:r>
              <a:rPr lang="cs-CZ" sz="1800" dirty="0" err="1">
                <a:solidFill>
                  <a:srgbClr val="133E7D"/>
                </a:solidFill>
                <a:cs typeface="Arial"/>
              </a:rPr>
              <a:t>minimis</a:t>
            </a:r>
            <a:r>
              <a:rPr lang="cs-CZ" sz="1800" dirty="0">
                <a:solidFill>
                  <a:srgbClr val="133E7D"/>
                </a:solidFill>
                <a:cs typeface="Arial"/>
              </a:rPr>
              <a:t> (viz </a:t>
            </a:r>
            <a:r>
              <a:rPr lang="cs-CZ" sz="1800" spc="5" dirty="0">
                <a:solidFill>
                  <a:srgbClr val="133E7D"/>
                </a:solidFill>
                <a:cs typeface="Arial"/>
              </a:rPr>
              <a:t>dále).</a:t>
            </a:r>
            <a:endParaRPr lang="cs-CZ" sz="1800" dirty="0">
              <a:cs typeface="Arial"/>
            </a:endParaRPr>
          </a:p>
          <a:p>
            <a:pPr marL="441325" indent="-428625" algn="just">
              <a:lnSpc>
                <a:spcPct val="100000"/>
              </a:lnSpc>
              <a:buClr>
                <a:srgbClr val="5FBAF5"/>
              </a:buClr>
              <a:buFont typeface="Wingdings"/>
              <a:buChar char=""/>
              <a:tabLst>
                <a:tab pos="441325" algn="l"/>
                <a:tab pos="441325" algn="l"/>
              </a:tabLst>
            </a:pPr>
            <a:r>
              <a:rPr lang="cs-CZ" sz="1800" spc="15" dirty="0">
                <a:solidFill>
                  <a:srgbClr val="133E7D"/>
                </a:solidFill>
                <a:cs typeface="Arial"/>
              </a:rPr>
              <a:t>Ko</a:t>
            </a:r>
            <a:r>
              <a:rPr lang="cs-CZ" sz="1800" spc="-25" dirty="0">
                <a:solidFill>
                  <a:srgbClr val="133E7D"/>
                </a:solidFill>
                <a:cs typeface="Arial"/>
              </a:rPr>
              <a:t>m</a:t>
            </a:r>
            <a:r>
              <a:rPr lang="cs-CZ" sz="1800" spc="5" dirty="0">
                <a:solidFill>
                  <a:srgbClr val="133E7D"/>
                </a:solidFill>
                <a:cs typeface="Arial"/>
              </a:rPr>
              <a:t>pli</a:t>
            </a:r>
            <a:r>
              <a:rPr lang="cs-CZ" sz="1800" spc="40" dirty="0">
                <a:solidFill>
                  <a:srgbClr val="133E7D"/>
                </a:solidFill>
                <a:cs typeface="Arial"/>
              </a:rPr>
              <a:t>k</a:t>
            </a:r>
            <a:r>
              <a:rPr lang="cs-CZ" sz="1800" spc="-65" dirty="0">
                <a:solidFill>
                  <a:srgbClr val="133E7D"/>
                </a:solidFill>
                <a:cs typeface="Arial"/>
              </a:rPr>
              <a:t>a</a:t>
            </a:r>
            <a:r>
              <a:rPr lang="cs-CZ" sz="1800" spc="45" dirty="0">
                <a:solidFill>
                  <a:srgbClr val="133E7D"/>
                </a:solidFill>
                <a:cs typeface="Arial"/>
              </a:rPr>
              <a:t>c</a:t>
            </a:r>
            <a:r>
              <a:rPr lang="cs-CZ" sz="1800" spc="15" dirty="0">
                <a:solidFill>
                  <a:srgbClr val="133E7D"/>
                </a:solidFill>
                <a:cs typeface="Arial"/>
              </a:rPr>
              <a:t>e</a:t>
            </a:r>
            <a:r>
              <a:rPr lang="cs-CZ" sz="1800" dirty="0">
                <a:solidFill>
                  <a:srgbClr val="133E7D"/>
                </a:solidFill>
                <a:cs typeface="Arial"/>
              </a:rPr>
              <a:t>	</a:t>
            </a:r>
            <a:r>
              <a:rPr lang="cs-CZ" sz="1800" spc="5" dirty="0" smtClean="0">
                <a:solidFill>
                  <a:srgbClr val="133E7D"/>
                </a:solidFill>
                <a:cs typeface="Arial"/>
              </a:rPr>
              <a:t>při</a:t>
            </a:r>
            <a:r>
              <a:rPr lang="cs-CZ" sz="1800" dirty="0" smtClean="0">
                <a:solidFill>
                  <a:srgbClr val="133E7D"/>
                </a:solidFill>
                <a:cs typeface="Arial"/>
              </a:rPr>
              <a:t> </a:t>
            </a:r>
            <a:r>
              <a:rPr lang="cs-CZ" sz="1800" spc="15" dirty="0" smtClean="0">
                <a:solidFill>
                  <a:srgbClr val="133E7D"/>
                </a:solidFill>
                <a:cs typeface="Arial"/>
              </a:rPr>
              <a:t>po</a:t>
            </a:r>
            <a:r>
              <a:rPr lang="cs-CZ" sz="1800" spc="-35" dirty="0" smtClean="0">
                <a:solidFill>
                  <a:srgbClr val="133E7D"/>
                </a:solidFill>
                <a:cs typeface="Arial"/>
              </a:rPr>
              <a:t>s</a:t>
            </a:r>
            <a:r>
              <a:rPr lang="cs-CZ" sz="1800" spc="-30" dirty="0" smtClean="0">
                <a:solidFill>
                  <a:srgbClr val="133E7D"/>
                </a:solidFill>
                <a:cs typeface="Arial"/>
              </a:rPr>
              <a:t>k</a:t>
            </a:r>
            <a:r>
              <a:rPr lang="cs-CZ" sz="1800" spc="45" dirty="0" smtClean="0">
                <a:solidFill>
                  <a:srgbClr val="133E7D"/>
                </a:solidFill>
                <a:cs typeface="Arial"/>
              </a:rPr>
              <a:t>y</a:t>
            </a:r>
            <a:r>
              <a:rPr lang="cs-CZ" sz="1800" spc="-35" dirty="0" smtClean="0">
                <a:solidFill>
                  <a:srgbClr val="133E7D"/>
                </a:solidFill>
                <a:cs typeface="Arial"/>
              </a:rPr>
              <a:t>t</a:t>
            </a:r>
            <a:r>
              <a:rPr lang="cs-CZ" sz="1800" spc="15" dirty="0" smtClean="0">
                <a:solidFill>
                  <a:srgbClr val="133E7D"/>
                </a:solidFill>
                <a:cs typeface="Arial"/>
              </a:rPr>
              <a:t>o</a:t>
            </a:r>
            <a:r>
              <a:rPr lang="cs-CZ" sz="1800" spc="-35" dirty="0" smtClean="0">
                <a:solidFill>
                  <a:srgbClr val="133E7D"/>
                </a:solidFill>
                <a:cs typeface="Arial"/>
              </a:rPr>
              <a:t>v</a:t>
            </a:r>
            <a:r>
              <a:rPr lang="cs-CZ" sz="1800" spc="10" dirty="0" smtClean="0">
                <a:solidFill>
                  <a:srgbClr val="133E7D"/>
                </a:solidFill>
                <a:cs typeface="Arial"/>
              </a:rPr>
              <a:t>ání</a:t>
            </a:r>
            <a:r>
              <a:rPr lang="cs-CZ" sz="1800" dirty="0" smtClean="0">
                <a:solidFill>
                  <a:srgbClr val="133E7D"/>
                </a:solidFill>
                <a:cs typeface="Arial"/>
              </a:rPr>
              <a:t> </a:t>
            </a:r>
            <a:r>
              <a:rPr lang="cs-CZ" sz="1800" spc="-15" dirty="0" smtClean="0">
                <a:solidFill>
                  <a:srgbClr val="133E7D"/>
                </a:solidFill>
                <a:cs typeface="Arial"/>
              </a:rPr>
              <a:t>m</a:t>
            </a:r>
            <a:r>
              <a:rPr lang="cs-CZ" sz="1800" spc="-30" dirty="0" smtClean="0">
                <a:solidFill>
                  <a:srgbClr val="133E7D"/>
                </a:solidFill>
                <a:cs typeface="Arial"/>
              </a:rPr>
              <a:t>z</a:t>
            </a:r>
            <a:r>
              <a:rPr lang="cs-CZ" sz="1800" spc="15" dirty="0" smtClean="0">
                <a:solidFill>
                  <a:srgbClr val="133E7D"/>
                </a:solidFill>
                <a:cs typeface="Arial"/>
              </a:rPr>
              <a:t>do</a:t>
            </a:r>
            <a:r>
              <a:rPr lang="cs-CZ" sz="1800" spc="-35" dirty="0" smtClean="0">
                <a:solidFill>
                  <a:srgbClr val="133E7D"/>
                </a:solidFill>
                <a:cs typeface="Arial"/>
              </a:rPr>
              <a:t>v</a:t>
            </a:r>
            <a:r>
              <a:rPr lang="cs-CZ" sz="1800" spc="45" dirty="0" smtClean="0">
                <a:solidFill>
                  <a:srgbClr val="133E7D"/>
                </a:solidFill>
                <a:cs typeface="Arial"/>
              </a:rPr>
              <a:t>ýc</a:t>
            </a:r>
            <a:r>
              <a:rPr lang="cs-CZ" sz="1800" spc="15" dirty="0" smtClean="0">
                <a:solidFill>
                  <a:srgbClr val="133E7D"/>
                </a:solidFill>
                <a:cs typeface="Arial"/>
              </a:rPr>
              <a:t>h</a:t>
            </a:r>
            <a:r>
              <a:rPr lang="cs-CZ" sz="1800" dirty="0" smtClean="0">
                <a:solidFill>
                  <a:srgbClr val="133E7D"/>
                </a:solidFill>
                <a:cs typeface="Arial"/>
              </a:rPr>
              <a:t> </a:t>
            </a:r>
            <a:r>
              <a:rPr lang="cs-CZ" sz="1800" spc="-65" dirty="0" smtClean="0">
                <a:solidFill>
                  <a:srgbClr val="133E7D"/>
                </a:solidFill>
                <a:cs typeface="Arial"/>
              </a:rPr>
              <a:t>p</a:t>
            </a:r>
            <a:r>
              <a:rPr lang="cs-CZ" sz="1800" spc="10" dirty="0" smtClean="0">
                <a:solidFill>
                  <a:srgbClr val="133E7D"/>
                </a:solidFill>
                <a:cs typeface="Arial"/>
              </a:rPr>
              <a:t>ř</a:t>
            </a:r>
            <a:r>
              <a:rPr lang="cs-CZ" sz="1800" spc="-114" dirty="0" smtClean="0">
                <a:solidFill>
                  <a:srgbClr val="133E7D"/>
                </a:solidFill>
                <a:cs typeface="Arial"/>
              </a:rPr>
              <a:t>í</a:t>
            </a:r>
            <a:r>
              <a:rPr lang="cs-CZ" sz="1800" spc="45" dirty="0" smtClean="0">
                <a:solidFill>
                  <a:srgbClr val="133E7D"/>
                </a:solidFill>
                <a:cs typeface="Arial"/>
              </a:rPr>
              <a:t>s</a:t>
            </a:r>
            <a:r>
              <a:rPr lang="cs-CZ" sz="1800" spc="15" dirty="0" smtClean="0">
                <a:solidFill>
                  <a:srgbClr val="133E7D"/>
                </a:solidFill>
                <a:cs typeface="Arial"/>
              </a:rPr>
              <a:t>pě</a:t>
            </a:r>
            <a:r>
              <a:rPr lang="cs-CZ" sz="1800" spc="-35" dirty="0" smtClean="0">
                <a:solidFill>
                  <a:srgbClr val="133E7D"/>
                </a:solidFill>
                <a:cs typeface="Arial"/>
              </a:rPr>
              <a:t>v</a:t>
            </a:r>
            <a:r>
              <a:rPr lang="cs-CZ" sz="1800" spc="45" dirty="0" smtClean="0">
                <a:solidFill>
                  <a:srgbClr val="133E7D"/>
                </a:solidFill>
                <a:cs typeface="Arial"/>
              </a:rPr>
              <a:t>k</a:t>
            </a:r>
            <a:r>
              <a:rPr lang="cs-CZ" sz="1800" spc="15" dirty="0" smtClean="0">
                <a:solidFill>
                  <a:srgbClr val="133E7D"/>
                </a:solidFill>
                <a:cs typeface="Arial"/>
              </a:rPr>
              <a:t>ů</a:t>
            </a:r>
            <a:r>
              <a:rPr lang="cs-CZ" sz="1800" dirty="0" smtClean="0">
                <a:solidFill>
                  <a:srgbClr val="133E7D"/>
                </a:solidFill>
                <a:cs typeface="Arial"/>
              </a:rPr>
              <a:t> </a:t>
            </a:r>
            <a:r>
              <a:rPr lang="cs-CZ" sz="1800" spc="15" dirty="0" smtClean="0">
                <a:solidFill>
                  <a:srgbClr val="133E7D"/>
                </a:solidFill>
                <a:cs typeface="Arial"/>
              </a:rPr>
              <a:t>na</a:t>
            </a:r>
            <a:r>
              <a:rPr lang="cs-CZ" sz="1800" spc="-70" dirty="0" smtClean="0">
                <a:solidFill>
                  <a:srgbClr val="133E7D"/>
                </a:solidFill>
                <a:cs typeface="Arial"/>
              </a:rPr>
              <a:t>p</a:t>
            </a:r>
            <a:r>
              <a:rPr lang="cs-CZ" sz="1800" spc="5" dirty="0" smtClean="0">
                <a:solidFill>
                  <a:srgbClr val="133E7D"/>
                </a:solidFill>
                <a:cs typeface="Arial"/>
              </a:rPr>
              <a:t>ř.</a:t>
            </a:r>
            <a:r>
              <a:rPr lang="cs-CZ" sz="1800" dirty="0" smtClean="0">
                <a:solidFill>
                  <a:srgbClr val="133E7D"/>
                </a:solidFill>
                <a:cs typeface="Arial"/>
              </a:rPr>
              <a:t> </a:t>
            </a:r>
            <a:r>
              <a:rPr lang="cs-CZ" sz="1800" spc="-65" dirty="0" smtClean="0">
                <a:solidFill>
                  <a:srgbClr val="133E7D"/>
                </a:solidFill>
                <a:cs typeface="Arial"/>
              </a:rPr>
              <a:t>do oblasti</a:t>
            </a:r>
            <a:r>
              <a:rPr lang="cs-CZ" sz="1800" dirty="0" smtClean="0">
                <a:cs typeface="Arial"/>
              </a:rPr>
              <a:t> </a:t>
            </a:r>
            <a:r>
              <a:rPr lang="cs-CZ" sz="1800" dirty="0" smtClean="0">
                <a:solidFill>
                  <a:srgbClr val="133E7D"/>
                </a:solidFill>
                <a:cs typeface="Arial"/>
              </a:rPr>
              <a:t>sociálních </a:t>
            </a:r>
            <a:r>
              <a:rPr lang="cs-CZ" sz="1800" spc="10" dirty="0" smtClean="0">
                <a:solidFill>
                  <a:srgbClr val="133E7D"/>
                </a:solidFill>
                <a:cs typeface="Arial"/>
              </a:rPr>
              <a:t>služeb </a:t>
            </a:r>
            <a:r>
              <a:rPr lang="cs-CZ" sz="1800" spc="-25" dirty="0" smtClean="0">
                <a:solidFill>
                  <a:srgbClr val="133E7D"/>
                </a:solidFill>
                <a:cs typeface="Arial"/>
              </a:rPr>
              <a:t>na </a:t>
            </a:r>
            <a:r>
              <a:rPr lang="cs-CZ" sz="1800" spc="-5" dirty="0" smtClean="0">
                <a:solidFill>
                  <a:srgbClr val="133E7D"/>
                </a:solidFill>
                <a:cs typeface="Arial"/>
              </a:rPr>
              <a:t>činnosti, které jsou </a:t>
            </a:r>
            <a:r>
              <a:rPr lang="cs-CZ" sz="1800" dirty="0" smtClean="0">
                <a:solidFill>
                  <a:srgbClr val="133E7D"/>
                </a:solidFill>
                <a:cs typeface="Arial"/>
              </a:rPr>
              <a:t>financovány formou vyrovnávacích plateb</a:t>
            </a:r>
            <a:r>
              <a:rPr lang="cs-CZ" sz="1800" dirty="0" smtClean="0">
                <a:cs typeface="Arial"/>
              </a:rPr>
              <a:t> (nařízení Komise (EU) č. 360/2012 – podpora de </a:t>
            </a:r>
            <a:r>
              <a:rPr lang="cs-CZ" sz="1800" dirty="0" err="1" smtClean="0">
                <a:cs typeface="Arial"/>
              </a:rPr>
              <a:t>minimis</a:t>
            </a:r>
            <a:r>
              <a:rPr lang="cs-CZ" sz="1800" dirty="0" smtClean="0">
                <a:cs typeface="Arial"/>
              </a:rPr>
              <a:t> udílená podnikům poskytujícím služby obecného hospodářského zájmu)</a:t>
            </a:r>
          </a:p>
          <a:p>
            <a:pPr marL="441325" indent="-428625" algn="just">
              <a:lnSpc>
                <a:spcPct val="100000"/>
              </a:lnSpc>
              <a:spcBef>
                <a:spcPts val="1355"/>
              </a:spcBef>
              <a:buClr>
                <a:srgbClr val="5FBAF5"/>
              </a:buClr>
              <a:buFont typeface="Wingdings"/>
              <a:buChar char=""/>
              <a:tabLst>
                <a:tab pos="441325" algn="l"/>
                <a:tab pos="441959" algn="l"/>
                <a:tab pos="1938020" algn="l"/>
                <a:tab pos="3139440" algn="l"/>
                <a:tab pos="4655820" algn="l"/>
                <a:tab pos="5123180" algn="l"/>
                <a:tab pos="6142990" algn="l"/>
              </a:tabLst>
            </a:pPr>
            <a:r>
              <a:rPr lang="cs-CZ" sz="1800" spc="-5" dirty="0">
                <a:solidFill>
                  <a:srgbClr val="08498A"/>
                </a:solidFill>
                <a:cs typeface="Arial"/>
              </a:rPr>
              <a:t>Prostředky	</a:t>
            </a:r>
            <a:r>
              <a:rPr lang="cs-CZ" sz="1800" dirty="0">
                <a:solidFill>
                  <a:srgbClr val="08498A"/>
                </a:solidFill>
                <a:cs typeface="Arial"/>
              </a:rPr>
              <a:t>podpory	(partnerům	</a:t>
            </a:r>
            <a:r>
              <a:rPr lang="cs-CZ" sz="1800" spc="25" dirty="0">
                <a:solidFill>
                  <a:srgbClr val="08498A"/>
                </a:solidFill>
                <a:cs typeface="Arial"/>
              </a:rPr>
              <a:t>či	</a:t>
            </a:r>
            <a:r>
              <a:rPr lang="cs-CZ" sz="1800" spc="-15" dirty="0">
                <a:solidFill>
                  <a:srgbClr val="08498A"/>
                </a:solidFill>
                <a:cs typeface="Arial"/>
              </a:rPr>
              <a:t>dalším	</a:t>
            </a:r>
            <a:r>
              <a:rPr lang="cs-CZ" sz="1800" dirty="0" smtClean="0">
                <a:solidFill>
                  <a:srgbClr val="08498A"/>
                </a:solidFill>
                <a:cs typeface="Arial"/>
              </a:rPr>
              <a:t>subjektům)</a:t>
            </a:r>
            <a:r>
              <a:rPr lang="cs-CZ" sz="1800" dirty="0" smtClean="0">
                <a:cs typeface="Arial"/>
              </a:rPr>
              <a:t> budou </a:t>
            </a:r>
            <a:r>
              <a:rPr lang="cs-CZ" sz="1800" spc="20" dirty="0" smtClean="0">
                <a:solidFill>
                  <a:srgbClr val="08498A"/>
                </a:solidFill>
                <a:cs typeface="Arial"/>
              </a:rPr>
              <a:t>poskytovány</a:t>
            </a:r>
            <a:r>
              <a:rPr lang="cs-CZ" sz="1800" spc="-440" dirty="0" smtClean="0">
                <a:solidFill>
                  <a:srgbClr val="08498A"/>
                </a:solidFill>
                <a:cs typeface="Arial"/>
              </a:rPr>
              <a:t> </a:t>
            </a:r>
            <a:r>
              <a:rPr lang="cs-CZ" sz="1800" spc="15" dirty="0">
                <a:solidFill>
                  <a:srgbClr val="08498A"/>
                </a:solidFill>
                <a:cs typeface="Arial"/>
              </a:rPr>
              <a:t>prostředky </a:t>
            </a:r>
            <a:r>
              <a:rPr lang="cs-CZ" sz="1800" spc="10" dirty="0">
                <a:solidFill>
                  <a:srgbClr val="08498A"/>
                </a:solidFill>
                <a:cs typeface="Arial"/>
              </a:rPr>
              <a:t>výhradně:</a:t>
            </a:r>
            <a:endParaRPr lang="cs-CZ" sz="1800" dirty="0">
              <a:cs typeface="Arial"/>
            </a:endParaRPr>
          </a:p>
          <a:p>
            <a:pPr marL="1195070" lvl="1" indent="-267335">
              <a:lnSpc>
                <a:spcPct val="100000"/>
              </a:lnSpc>
              <a:spcBef>
                <a:spcPts val="1405"/>
              </a:spcBef>
              <a:buFont typeface="Arial"/>
              <a:buAutoNum type="arabicParenR"/>
              <a:tabLst>
                <a:tab pos="1195070" algn="l"/>
              </a:tabLst>
            </a:pPr>
            <a:r>
              <a:rPr lang="cs-CZ" sz="1800" b="1" dirty="0">
                <a:solidFill>
                  <a:srgbClr val="08498A"/>
                </a:solidFill>
                <a:cs typeface="Arial"/>
              </a:rPr>
              <a:t>v </a:t>
            </a:r>
            <a:r>
              <a:rPr lang="cs-CZ" sz="1800" b="1" spc="-15" dirty="0">
                <a:solidFill>
                  <a:srgbClr val="08498A"/>
                </a:solidFill>
                <a:cs typeface="Arial"/>
              </a:rPr>
              <a:t>režimu </a:t>
            </a:r>
            <a:r>
              <a:rPr lang="cs-CZ" sz="1800" b="1" spc="15" dirty="0">
                <a:solidFill>
                  <a:srgbClr val="08498A"/>
                </a:solidFill>
                <a:cs typeface="Arial"/>
              </a:rPr>
              <a:t>podpory </a:t>
            </a:r>
            <a:r>
              <a:rPr lang="cs-CZ" sz="1800" b="1" spc="10" dirty="0">
                <a:solidFill>
                  <a:srgbClr val="08498A"/>
                </a:solidFill>
                <a:cs typeface="Arial"/>
              </a:rPr>
              <a:t>de </a:t>
            </a:r>
            <a:r>
              <a:rPr lang="cs-CZ" sz="1800" b="1" dirty="0" err="1">
                <a:solidFill>
                  <a:srgbClr val="08498A"/>
                </a:solidFill>
                <a:cs typeface="Arial"/>
              </a:rPr>
              <a:t>minimis</a:t>
            </a:r>
            <a:r>
              <a:rPr lang="cs-CZ" sz="1800" b="1" dirty="0">
                <a:solidFill>
                  <a:srgbClr val="08498A"/>
                </a:solidFill>
                <a:cs typeface="Arial"/>
              </a:rPr>
              <a:t>  </a:t>
            </a:r>
            <a:r>
              <a:rPr lang="cs-CZ" sz="1800" spc="5" dirty="0">
                <a:solidFill>
                  <a:srgbClr val="08498A"/>
                </a:solidFill>
                <a:cs typeface="Arial"/>
              </a:rPr>
              <a:t>(naprostá</a:t>
            </a:r>
            <a:r>
              <a:rPr lang="cs-CZ" sz="1800" spc="-229" dirty="0">
                <a:solidFill>
                  <a:srgbClr val="08498A"/>
                </a:solidFill>
                <a:cs typeface="Arial"/>
              </a:rPr>
              <a:t> </a:t>
            </a:r>
            <a:r>
              <a:rPr lang="cs-CZ" sz="1800" spc="-15" dirty="0">
                <a:solidFill>
                  <a:srgbClr val="08498A"/>
                </a:solidFill>
                <a:cs typeface="Arial"/>
              </a:rPr>
              <a:t>většina)</a:t>
            </a:r>
            <a:endParaRPr lang="cs-CZ" sz="1800" dirty="0">
              <a:cs typeface="Arial"/>
            </a:endParaRPr>
          </a:p>
          <a:p>
            <a:pPr marL="1195070" lvl="1" indent="-267335">
              <a:lnSpc>
                <a:spcPct val="100000"/>
              </a:lnSpc>
              <a:spcBef>
                <a:spcPts val="1215"/>
              </a:spcBef>
              <a:buFont typeface="Arial"/>
              <a:buAutoNum type="arabicParenR"/>
              <a:tabLst>
                <a:tab pos="1195070" algn="l"/>
              </a:tabLst>
            </a:pPr>
            <a:r>
              <a:rPr lang="cs-CZ" sz="1800" b="1" spc="-10" dirty="0">
                <a:solidFill>
                  <a:srgbClr val="08498A"/>
                </a:solidFill>
                <a:cs typeface="Arial"/>
              </a:rPr>
              <a:t>mimo režim </a:t>
            </a:r>
            <a:r>
              <a:rPr lang="cs-CZ" sz="1800" spc="10" dirty="0">
                <a:solidFill>
                  <a:srgbClr val="08498A"/>
                </a:solidFill>
                <a:cs typeface="Arial"/>
              </a:rPr>
              <a:t>podpory </a:t>
            </a:r>
            <a:r>
              <a:rPr lang="cs-CZ" sz="1800" spc="20" dirty="0">
                <a:solidFill>
                  <a:srgbClr val="08498A"/>
                </a:solidFill>
                <a:cs typeface="Arial"/>
              </a:rPr>
              <a:t>de </a:t>
            </a:r>
            <a:r>
              <a:rPr lang="cs-CZ" sz="1800" spc="-5" dirty="0" err="1">
                <a:solidFill>
                  <a:srgbClr val="08498A"/>
                </a:solidFill>
                <a:cs typeface="Arial"/>
              </a:rPr>
              <a:t>minimis</a:t>
            </a:r>
            <a:r>
              <a:rPr lang="cs-CZ" sz="1800" spc="-5" dirty="0">
                <a:solidFill>
                  <a:srgbClr val="08498A"/>
                </a:solidFill>
                <a:cs typeface="Arial"/>
              </a:rPr>
              <a:t> </a:t>
            </a:r>
            <a:r>
              <a:rPr lang="cs-CZ" sz="1800" dirty="0">
                <a:solidFill>
                  <a:srgbClr val="08498A"/>
                </a:solidFill>
                <a:cs typeface="Arial"/>
              </a:rPr>
              <a:t>(zejm. </a:t>
            </a:r>
            <a:r>
              <a:rPr lang="cs-CZ" sz="1800" spc="-25" dirty="0">
                <a:solidFill>
                  <a:srgbClr val="08498A"/>
                </a:solidFill>
                <a:cs typeface="Arial"/>
              </a:rPr>
              <a:t>odvětví</a:t>
            </a:r>
            <a:r>
              <a:rPr lang="cs-CZ" sz="1800" spc="50" dirty="0">
                <a:solidFill>
                  <a:srgbClr val="08498A"/>
                </a:solidFill>
                <a:cs typeface="Arial"/>
              </a:rPr>
              <a:t> </a:t>
            </a:r>
            <a:r>
              <a:rPr lang="cs-CZ" sz="1800" spc="-15" dirty="0">
                <a:solidFill>
                  <a:srgbClr val="08498A"/>
                </a:solidFill>
                <a:cs typeface="Arial"/>
              </a:rPr>
              <a:t>vzdělávání</a:t>
            </a:r>
            <a:r>
              <a:rPr lang="cs-CZ" sz="1800" spc="-15" dirty="0" smtClean="0">
                <a:solidFill>
                  <a:srgbClr val="08498A"/>
                </a:solidFill>
                <a:cs typeface="Arial"/>
              </a:rPr>
              <a:t>)</a:t>
            </a:r>
          </a:p>
          <a:p>
            <a:pPr marL="1195070" lvl="1" indent="-267335">
              <a:lnSpc>
                <a:spcPct val="100000"/>
              </a:lnSpc>
              <a:spcBef>
                <a:spcPts val="1215"/>
              </a:spcBef>
              <a:buFont typeface="Arial"/>
              <a:buAutoNum type="arabicParenR"/>
              <a:tabLst>
                <a:tab pos="1195070" algn="l"/>
              </a:tabLst>
            </a:pPr>
            <a:r>
              <a:rPr lang="cs-CZ" sz="1800" spc="-15" dirty="0" smtClean="0">
                <a:solidFill>
                  <a:srgbClr val="08498A"/>
                </a:solidFill>
                <a:cs typeface="Arial"/>
              </a:rPr>
              <a:t>v režimu </a:t>
            </a:r>
            <a:r>
              <a:rPr lang="cs-CZ" sz="1800" b="1" spc="-15" dirty="0" smtClean="0">
                <a:solidFill>
                  <a:srgbClr val="08498A"/>
                </a:solidFill>
                <a:cs typeface="Arial"/>
              </a:rPr>
              <a:t>blokové výjimky</a:t>
            </a:r>
            <a:endParaRPr lang="cs-CZ" sz="1800" b="1" dirty="0">
              <a:solidFill>
                <a:srgbClr val="FF0000"/>
              </a:solidFill>
              <a:cs typeface="Arial"/>
            </a:endParaRPr>
          </a:p>
          <a:p>
            <a:pPr marL="441325" indent="-428625">
              <a:lnSpc>
                <a:spcPct val="100000"/>
              </a:lnSpc>
              <a:buClr>
                <a:srgbClr val="5FBAF5"/>
              </a:buClr>
              <a:buFont typeface="Wingdings"/>
              <a:buChar char=""/>
              <a:tabLst>
                <a:tab pos="441325" algn="l"/>
                <a:tab pos="441959" algn="l"/>
                <a:tab pos="1928495" algn="l"/>
                <a:tab pos="2367280" algn="l"/>
                <a:tab pos="3883660" algn="l"/>
                <a:tab pos="5199380" algn="l"/>
                <a:tab pos="6457950" algn="l"/>
                <a:tab pos="7201534" algn="l"/>
              </a:tabLst>
            </a:pPr>
            <a:endParaRPr lang="cs-CZ" sz="1800" dirty="0">
              <a:cs typeface="Arial"/>
            </a:endParaRPr>
          </a:p>
          <a:p>
            <a:endParaRPr lang="cs-CZ" sz="18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18845219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a:xfrm>
            <a:off x="540000" y="1340768"/>
            <a:ext cx="8064000" cy="5040560"/>
          </a:xfrm>
        </p:spPr>
        <p:txBody>
          <a:bodyPr/>
          <a:lstStyle/>
          <a:p>
            <a:pPr marL="441325" marR="61594" indent="-428625">
              <a:lnSpc>
                <a:spcPct val="100000"/>
              </a:lnSpc>
              <a:buClr>
                <a:srgbClr val="5FBAF5"/>
              </a:buClr>
              <a:buFont typeface="Wingdings"/>
              <a:buChar char=""/>
              <a:tabLst>
                <a:tab pos="441325" algn="l"/>
                <a:tab pos="441959" algn="l"/>
                <a:tab pos="4185285" algn="l"/>
              </a:tabLst>
            </a:pPr>
            <a:r>
              <a:rPr lang="cs-CZ" sz="2000" spc="25" dirty="0">
                <a:solidFill>
                  <a:srgbClr val="08498A"/>
                </a:solidFill>
                <a:cs typeface="Arial"/>
              </a:rPr>
              <a:t>Zda</a:t>
            </a:r>
            <a:r>
              <a:rPr lang="cs-CZ" sz="2000" spc="-110" dirty="0">
                <a:solidFill>
                  <a:srgbClr val="08498A"/>
                </a:solidFill>
                <a:cs typeface="Arial"/>
              </a:rPr>
              <a:t> </a:t>
            </a:r>
            <a:r>
              <a:rPr lang="cs-CZ" sz="2000" spc="10" dirty="0">
                <a:solidFill>
                  <a:srgbClr val="08498A"/>
                </a:solidFill>
                <a:cs typeface="Arial"/>
              </a:rPr>
              <a:t>budou</a:t>
            </a:r>
            <a:r>
              <a:rPr lang="cs-CZ" sz="2000" spc="-35" dirty="0">
                <a:solidFill>
                  <a:srgbClr val="08498A"/>
                </a:solidFill>
                <a:cs typeface="Arial"/>
              </a:rPr>
              <a:t> </a:t>
            </a:r>
            <a:r>
              <a:rPr lang="cs-CZ" sz="2000" spc="20" dirty="0">
                <a:solidFill>
                  <a:srgbClr val="08498A"/>
                </a:solidFill>
                <a:cs typeface="Arial"/>
              </a:rPr>
              <a:t>prostředky</a:t>
            </a:r>
            <a:r>
              <a:rPr lang="cs-CZ" sz="2000" spc="-220" dirty="0">
                <a:solidFill>
                  <a:srgbClr val="08498A"/>
                </a:solidFill>
                <a:cs typeface="Arial"/>
              </a:rPr>
              <a:t> </a:t>
            </a:r>
            <a:r>
              <a:rPr lang="cs-CZ" sz="2000" spc="10" dirty="0">
                <a:solidFill>
                  <a:srgbClr val="08498A"/>
                </a:solidFill>
                <a:cs typeface="Arial"/>
              </a:rPr>
              <a:t>poskytnuty</a:t>
            </a:r>
            <a:r>
              <a:rPr lang="cs-CZ" sz="2000" spc="-150" dirty="0">
                <a:solidFill>
                  <a:srgbClr val="08498A"/>
                </a:solidFill>
                <a:cs typeface="Arial"/>
              </a:rPr>
              <a:t> </a:t>
            </a:r>
            <a:r>
              <a:rPr lang="cs-CZ" sz="2000" spc="10" dirty="0">
                <a:solidFill>
                  <a:srgbClr val="08498A"/>
                </a:solidFill>
                <a:cs typeface="Arial"/>
              </a:rPr>
              <a:t>v</a:t>
            </a:r>
            <a:r>
              <a:rPr lang="cs-CZ" sz="2000" spc="-70" dirty="0">
                <a:solidFill>
                  <a:srgbClr val="08498A"/>
                </a:solidFill>
                <a:cs typeface="Arial"/>
              </a:rPr>
              <a:t> </a:t>
            </a:r>
            <a:r>
              <a:rPr lang="cs-CZ" sz="2000" spc="-5" dirty="0">
                <a:solidFill>
                  <a:srgbClr val="08498A"/>
                </a:solidFill>
                <a:cs typeface="Arial"/>
              </a:rPr>
              <a:t>režimu</a:t>
            </a:r>
            <a:r>
              <a:rPr lang="cs-CZ" sz="2000" spc="-35" dirty="0">
                <a:solidFill>
                  <a:srgbClr val="08498A"/>
                </a:solidFill>
                <a:cs typeface="Arial"/>
              </a:rPr>
              <a:t> </a:t>
            </a:r>
            <a:r>
              <a:rPr lang="cs-CZ" sz="2000" spc="15" dirty="0">
                <a:solidFill>
                  <a:srgbClr val="08498A"/>
                </a:solidFill>
                <a:cs typeface="Arial"/>
              </a:rPr>
              <a:t>de</a:t>
            </a:r>
            <a:r>
              <a:rPr lang="cs-CZ" sz="2000" spc="10" dirty="0">
                <a:solidFill>
                  <a:srgbClr val="08498A"/>
                </a:solidFill>
                <a:cs typeface="Arial"/>
              </a:rPr>
              <a:t> </a:t>
            </a:r>
            <a:r>
              <a:rPr lang="cs-CZ" sz="2000" dirty="0" err="1">
                <a:solidFill>
                  <a:srgbClr val="08498A"/>
                </a:solidFill>
                <a:cs typeface="Arial"/>
              </a:rPr>
              <a:t>minimis</a:t>
            </a:r>
            <a:r>
              <a:rPr lang="cs-CZ" sz="2000" spc="10" dirty="0">
                <a:solidFill>
                  <a:srgbClr val="08498A"/>
                </a:solidFill>
                <a:cs typeface="Arial"/>
              </a:rPr>
              <a:t> </a:t>
            </a:r>
            <a:r>
              <a:rPr lang="cs-CZ" sz="2000" spc="5" dirty="0">
                <a:solidFill>
                  <a:srgbClr val="08498A"/>
                </a:solidFill>
                <a:cs typeface="Arial"/>
              </a:rPr>
              <a:t>/</a:t>
            </a:r>
            <a:r>
              <a:rPr lang="cs-CZ" sz="2000" dirty="0">
                <a:solidFill>
                  <a:srgbClr val="08498A"/>
                </a:solidFill>
                <a:cs typeface="Arial"/>
              </a:rPr>
              <a:t> </a:t>
            </a:r>
            <a:r>
              <a:rPr lang="cs-CZ" sz="2000" spc="-5" dirty="0">
                <a:solidFill>
                  <a:srgbClr val="08498A"/>
                </a:solidFill>
                <a:cs typeface="Arial"/>
              </a:rPr>
              <a:t>mimo</a:t>
            </a:r>
            <a:r>
              <a:rPr lang="cs-CZ" sz="2000" spc="-35" dirty="0">
                <a:solidFill>
                  <a:srgbClr val="08498A"/>
                </a:solidFill>
                <a:cs typeface="Arial"/>
              </a:rPr>
              <a:t> </a:t>
            </a:r>
            <a:r>
              <a:rPr lang="cs-CZ" sz="2000" dirty="0">
                <a:solidFill>
                  <a:srgbClr val="08498A"/>
                </a:solidFill>
                <a:cs typeface="Arial"/>
              </a:rPr>
              <a:t>režim  </a:t>
            </a:r>
            <a:r>
              <a:rPr lang="cs-CZ" sz="2000" spc="10" dirty="0">
                <a:solidFill>
                  <a:srgbClr val="08498A"/>
                </a:solidFill>
                <a:cs typeface="Arial"/>
              </a:rPr>
              <a:t>de </a:t>
            </a:r>
            <a:r>
              <a:rPr lang="cs-CZ" sz="2000" spc="5" dirty="0" err="1" smtClean="0">
                <a:solidFill>
                  <a:srgbClr val="08498A"/>
                </a:solidFill>
                <a:cs typeface="Arial"/>
              </a:rPr>
              <a:t>minimis</a:t>
            </a:r>
            <a:r>
              <a:rPr lang="cs-CZ" sz="2000" spc="5" dirty="0" smtClean="0">
                <a:solidFill>
                  <a:srgbClr val="08498A"/>
                </a:solidFill>
                <a:cs typeface="Arial"/>
              </a:rPr>
              <a:t>/blokové výjimky </a:t>
            </a:r>
            <a:r>
              <a:rPr lang="cs-CZ" sz="2000" dirty="0">
                <a:solidFill>
                  <a:srgbClr val="08498A"/>
                </a:solidFill>
                <a:cs typeface="Arial"/>
              </a:rPr>
              <a:t>závisí</a:t>
            </a:r>
            <a:r>
              <a:rPr lang="cs-CZ" sz="2000" spc="-100" dirty="0">
                <a:solidFill>
                  <a:srgbClr val="08498A"/>
                </a:solidFill>
                <a:cs typeface="Arial"/>
              </a:rPr>
              <a:t> </a:t>
            </a:r>
            <a:r>
              <a:rPr lang="cs-CZ" sz="2000" spc="15" dirty="0">
                <a:solidFill>
                  <a:srgbClr val="08498A"/>
                </a:solidFill>
                <a:cs typeface="Arial"/>
              </a:rPr>
              <a:t>na</a:t>
            </a:r>
            <a:r>
              <a:rPr lang="cs-CZ" sz="2000" spc="-30" dirty="0">
                <a:solidFill>
                  <a:srgbClr val="08498A"/>
                </a:solidFill>
                <a:cs typeface="Arial"/>
              </a:rPr>
              <a:t> </a:t>
            </a:r>
            <a:r>
              <a:rPr lang="cs-CZ" sz="2000" spc="10" dirty="0" smtClean="0">
                <a:solidFill>
                  <a:srgbClr val="08498A"/>
                </a:solidFill>
                <a:cs typeface="Arial"/>
              </a:rPr>
              <a:t>posouzení </a:t>
            </a:r>
            <a:r>
              <a:rPr lang="cs-CZ" sz="2000" b="1" spc="15" dirty="0" smtClean="0">
                <a:solidFill>
                  <a:srgbClr val="08498A"/>
                </a:solidFill>
                <a:cs typeface="Arial"/>
              </a:rPr>
              <a:t>4 </a:t>
            </a:r>
            <a:r>
              <a:rPr lang="cs-CZ" sz="2000" b="1" spc="10" dirty="0">
                <a:solidFill>
                  <a:srgbClr val="08498A"/>
                </a:solidFill>
                <a:cs typeface="Arial"/>
              </a:rPr>
              <a:t>znaků </a:t>
            </a:r>
            <a:r>
              <a:rPr lang="cs-CZ" sz="2000" b="1" spc="5" dirty="0">
                <a:solidFill>
                  <a:srgbClr val="08498A"/>
                </a:solidFill>
                <a:cs typeface="Arial"/>
              </a:rPr>
              <a:t>veřejné</a:t>
            </a:r>
            <a:r>
              <a:rPr lang="cs-CZ" sz="2000" b="1" spc="-285" dirty="0">
                <a:solidFill>
                  <a:srgbClr val="08498A"/>
                </a:solidFill>
                <a:cs typeface="Arial"/>
              </a:rPr>
              <a:t> </a:t>
            </a:r>
            <a:r>
              <a:rPr lang="cs-CZ" sz="2000" b="1" spc="15" dirty="0">
                <a:solidFill>
                  <a:srgbClr val="08498A"/>
                </a:solidFill>
                <a:cs typeface="Arial"/>
              </a:rPr>
              <a:t>podpory</a:t>
            </a:r>
            <a:r>
              <a:rPr lang="cs-CZ" sz="2000" spc="15" dirty="0">
                <a:solidFill>
                  <a:srgbClr val="08498A"/>
                </a:solidFill>
                <a:cs typeface="Arial"/>
              </a:rPr>
              <a:t>:</a:t>
            </a:r>
            <a:endParaRPr lang="cs-CZ" sz="2000" dirty="0">
              <a:cs typeface="Arial"/>
            </a:endParaRPr>
          </a:p>
          <a:p>
            <a:pPr marL="908050" marR="5080" lvl="1" indent="-447675" algn="just">
              <a:lnSpc>
                <a:spcPct val="100899"/>
              </a:lnSpc>
              <a:buClr>
                <a:srgbClr val="5FBAF5"/>
              </a:buClr>
              <a:buFont typeface="Wingdings"/>
              <a:buChar char=""/>
              <a:tabLst>
                <a:tab pos="908685" algn="l"/>
              </a:tabLst>
            </a:pPr>
            <a:r>
              <a:rPr lang="cs-CZ" sz="1800" spc="-5" dirty="0" smtClean="0">
                <a:solidFill>
                  <a:srgbClr val="08498A"/>
                </a:solidFill>
                <a:cs typeface="Arial"/>
              </a:rPr>
              <a:t>poskytování </a:t>
            </a:r>
            <a:r>
              <a:rPr lang="cs-CZ" sz="1800" spc="10" dirty="0">
                <a:solidFill>
                  <a:srgbClr val="08498A"/>
                </a:solidFill>
                <a:cs typeface="Arial"/>
              </a:rPr>
              <a:t>podpory </a:t>
            </a:r>
            <a:r>
              <a:rPr lang="cs-CZ" sz="1800" dirty="0">
                <a:solidFill>
                  <a:srgbClr val="08498A"/>
                </a:solidFill>
                <a:cs typeface="Arial"/>
              </a:rPr>
              <a:t>v jakékoli </a:t>
            </a:r>
            <a:r>
              <a:rPr lang="cs-CZ" sz="1800" spc="-5" dirty="0">
                <a:solidFill>
                  <a:srgbClr val="08498A"/>
                </a:solidFill>
                <a:cs typeface="Arial"/>
              </a:rPr>
              <a:t>formě </a:t>
            </a:r>
            <a:r>
              <a:rPr lang="cs-CZ" sz="1800" b="1" spc="-5" dirty="0">
                <a:solidFill>
                  <a:srgbClr val="08498A"/>
                </a:solidFill>
                <a:cs typeface="Arial"/>
              </a:rPr>
              <a:t>státem nebo ze </a:t>
            </a:r>
            <a:r>
              <a:rPr lang="cs-CZ" sz="1800" b="1" dirty="0">
                <a:solidFill>
                  <a:srgbClr val="08498A"/>
                </a:solidFill>
                <a:cs typeface="Arial"/>
              </a:rPr>
              <a:t>státních  </a:t>
            </a:r>
            <a:r>
              <a:rPr lang="cs-CZ" sz="1800" b="1" dirty="0" smtClean="0">
                <a:cs typeface="Arial"/>
              </a:rPr>
              <a:t>(veřejných) </a:t>
            </a:r>
            <a:r>
              <a:rPr lang="cs-CZ" sz="1800" b="1" spc="5" dirty="0" smtClean="0">
                <a:solidFill>
                  <a:srgbClr val="08498A"/>
                </a:solidFill>
                <a:cs typeface="Arial"/>
              </a:rPr>
              <a:t>prostředků</a:t>
            </a:r>
            <a:r>
              <a:rPr lang="cs-CZ" sz="1800" spc="5" dirty="0" smtClean="0">
                <a:solidFill>
                  <a:srgbClr val="08498A"/>
                </a:solidFill>
                <a:cs typeface="Arial"/>
              </a:rPr>
              <a:t> </a:t>
            </a:r>
            <a:r>
              <a:rPr lang="cs-CZ" sz="1800" spc="-5" dirty="0">
                <a:solidFill>
                  <a:srgbClr val="08498A"/>
                </a:solidFill>
                <a:cs typeface="Arial"/>
              </a:rPr>
              <a:t>(v </a:t>
            </a:r>
            <a:r>
              <a:rPr lang="cs-CZ" sz="1800" spc="5" dirty="0">
                <a:solidFill>
                  <a:srgbClr val="08498A"/>
                </a:solidFill>
                <a:cs typeface="Arial"/>
              </a:rPr>
              <a:t>případě OPZ </a:t>
            </a:r>
            <a:r>
              <a:rPr lang="cs-CZ" sz="1800" spc="-10" dirty="0">
                <a:solidFill>
                  <a:srgbClr val="08498A"/>
                </a:solidFill>
                <a:cs typeface="Arial"/>
              </a:rPr>
              <a:t>vždy</a:t>
            </a:r>
            <a:r>
              <a:rPr lang="cs-CZ" sz="1800" spc="-165" dirty="0">
                <a:solidFill>
                  <a:srgbClr val="08498A"/>
                </a:solidFill>
                <a:cs typeface="Arial"/>
              </a:rPr>
              <a:t> </a:t>
            </a:r>
            <a:r>
              <a:rPr lang="cs-CZ" sz="1800" spc="20" dirty="0">
                <a:solidFill>
                  <a:srgbClr val="08498A"/>
                </a:solidFill>
                <a:cs typeface="Arial"/>
              </a:rPr>
              <a:t>naplněn).</a:t>
            </a:r>
            <a:endParaRPr lang="cs-CZ" sz="1800" dirty="0">
              <a:cs typeface="Arial"/>
            </a:endParaRPr>
          </a:p>
          <a:p>
            <a:pPr marL="908050" marR="5080" lvl="1" indent="-447675" algn="just">
              <a:lnSpc>
                <a:spcPct val="99100"/>
              </a:lnSpc>
              <a:spcBef>
                <a:spcPts val="1235"/>
              </a:spcBef>
              <a:buClr>
                <a:srgbClr val="5FBAF5"/>
              </a:buClr>
              <a:buFont typeface="Wingdings"/>
              <a:buChar char=""/>
              <a:tabLst>
                <a:tab pos="908685" algn="l"/>
              </a:tabLst>
            </a:pPr>
            <a:r>
              <a:rPr lang="cs-CZ" sz="1800" b="1" spc="5" dirty="0">
                <a:solidFill>
                  <a:srgbClr val="08498A"/>
                </a:solidFill>
                <a:cs typeface="Arial"/>
              </a:rPr>
              <a:t>zvýhodňuje určitý </a:t>
            </a:r>
            <a:r>
              <a:rPr lang="cs-CZ" sz="1800" b="1" dirty="0">
                <a:solidFill>
                  <a:srgbClr val="08498A"/>
                </a:solidFill>
                <a:cs typeface="Arial"/>
              </a:rPr>
              <a:t>podnik</a:t>
            </a:r>
            <a:r>
              <a:rPr lang="cs-CZ" sz="1800" dirty="0">
                <a:solidFill>
                  <a:srgbClr val="08498A"/>
                </a:solidFill>
                <a:cs typeface="Arial"/>
              </a:rPr>
              <a:t> </a:t>
            </a:r>
            <a:r>
              <a:rPr lang="cs-CZ" sz="1800" dirty="0" smtClean="0">
                <a:cs typeface="Arial"/>
              </a:rPr>
              <a:t>(odvětví výroby) </a:t>
            </a:r>
            <a:r>
              <a:rPr lang="cs-CZ" sz="1800" spc="15" dirty="0" smtClean="0">
                <a:solidFill>
                  <a:srgbClr val="08498A"/>
                </a:solidFill>
                <a:cs typeface="Arial"/>
              </a:rPr>
              <a:t>při </a:t>
            </a:r>
            <a:r>
              <a:rPr lang="cs-CZ" sz="1800" spc="-5" dirty="0">
                <a:solidFill>
                  <a:srgbClr val="08498A"/>
                </a:solidFill>
                <a:cs typeface="Arial"/>
              </a:rPr>
              <a:t>jeho podnikání, pokud umožní </a:t>
            </a:r>
            <a:r>
              <a:rPr lang="cs-CZ" sz="1800" dirty="0">
                <a:solidFill>
                  <a:srgbClr val="08498A"/>
                </a:solidFill>
                <a:cs typeface="Arial"/>
              </a:rPr>
              <a:t>příjemci  této podpory </a:t>
            </a:r>
            <a:r>
              <a:rPr lang="cs-CZ" sz="1800" spc="-20" dirty="0">
                <a:solidFill>
                  <a:srgbClr val="08498A"/>
                </a:solidFill>
                <a:cs typeface="Arial"/>
              </a:rPr>
              <a:t>snížit </a:t>
            </a:r>
            <a:r>
              <a:rPr lang="cs-CZ" sz="1800" dirty="0">
                <a:solidFill>
                  <a:srgbClr val="08498A"/>
                </a:solidFill>
                <a:cs typeface="Arial"/>
              </a:rPr>
              <a:t>náklady </a:t>
            </a:r>
            <a:r>
              <a:rPr lang="cs-CZ" sz="1800" spc="20" dirty="0">
                <a:solidFill>
                  <a:srgbClr val="08498A"/>
                </a:solidFill>
                <a:cs typeface="Arial"/>
              </a:rPr>
              <a:t>na </a:t>
            </a:r>
            <a:r>
              <a:rPr lang="cs-CZ" sz="1800" spc="-10" dirty="0">
                <a:solidFill>
                  <a:srgbClr val="08498A"/>
                </a:solidFill>
                <a:cs typeface="Arial"/>
              </a:rPr>
              <a:t>realizaci </a:t>
            </a:r>
            <a:r>
              <a:rPr lang="cs-CZ" sz="1800" spc="-5" dirty="0">
                <a:solidFill>
                  <a:srgbClr val="08498A"/>
                </a:solidFill>
                <a:cs typeface="Arial"/>
              </a:rPr>
              <a:t>záměru, který </a:t>
            </a:r>
            <a:r>
              <a:rPr lang="cs-CZ" sz="1800" spc="20" dirty="0">
                <a:solidFill>
                  <a:srgbClr val="08498A"/>
                </a:solidFill>
                <a:cs typeface="Arial"/>
              </a:rPr>
              <a:t>by </a:t>
            </a:r>
            <a:r>
              <a:rPr lang="cs-CZ" sz="1800" spc="5" dirty="0">
                <a:solidFill>
                  <a:srgbClr val="08498A"/>
                </a:solidFill>
                <a:cs typeface="Arial"/>
              </a:rPr>
              <a:t>jinak </a:t>
            </a:r>
            <a:r>
              <a:rPr lang="cs-CZ" sz="1800" spc="-15" dirty="0">
                <a:solidFill>
                  <a:srgbClr val="08498A"/>
                </a:solidFill>
                <a:cs typeface="Arial"/>
              </a:rPr>
              <a:t>musel  </a:t>
            </a:r>
            <a:r>
              <a:rPr lang="cs-CZ" sz="1800" spc="15" dirty="0">
                <a:solidFill>
                  <a:srgbClr val="08498A"/>
                </a:solidFill>
                <a:cs typeface="Arial"/>
              </a:rPr>
              <a:t>být </a:t>
            </a:r>
            <a:r>
              <a:rPr lang="cs-CZ" sz="1800" spc="-5" dirty="0">
                <a:solidFill>
                  <a:srgbClr val="08498A"/>
                </a:solidFill>
                <a:cs typeface="Arial"/>
              </a:rPr>
              <a:t>hrazen </a:t>
            </a:r>
            <a:r>
              <a:rPr lang="cs-CZ" sz="1800" dirty="0">
                <a:solidFill>
                  <a:srgbClr val="08498A"/>
                </a:solidFill>
                <a:cs typeface="Arial"/>
              </a:rPr>
              <a:t>z </a:t>
            </a:r>
            <a:r>
              <a:rPr lang="cs-CZ" sz="1800" spc="5" dirty="0">
                <a:solidFill>
                  <a:srgbClr val="08498A"/>
                </a:solidFill>
                <a:cs typeface="Arial"/>
              </a:rPr>
              <a:t>prostředků </a:t>
            </a:r>
            <a:r>
              <a:rPr lang="cs-CZ" sz="1800" dirty="0">
                <a:solidFill>
                  <a:srgbClr val="08498A"/>
                </a:solidFill>
                <a:cs typeface="Arial"/>
              </a:rPr>
              <a:t>příjemce</a:t>
            </a:r>
            <a:r>
              <a:rPr lang="cs-CZ" sz="1800" spc="-195" dirty="0">
                <a:solidFill>
                  <a:srgbClr val="08498A"/>
                </a:solidFill>
                <a:cs typeface="Arial"/>
              </a:rPr>
              <a:t> </a:t>
            </a:r>
            <a:r>
              <a:rPr lang="cs-CZ" sz="1800" spc="10" dirty="0">
                <a:solidFill>
                  <a:srgbClr val="08498A"/>
                </a:solidFill>
                <a:cs typeface="Arial"/>
              </a:rPr>
              <a:t>podpory</a:t>
            </a:r>
            <a:endParaRPr lang="cs-CZ" sz="1800" dirty="0">
              <a:cs typeface="Arial"/>
            </a:endParaRPr>
          </a:p>
          <a:p>
            <a:pPr marL="908050" marR="5080" lvl="1" indent="-447675" algn="just">
              <a:lnSpc>
                <a:spcPct val="100800"/>
              </a:lnSpc>
              <a:spcBef>
                <a:spcPts val="1200"/>
              </a:spcBef>
              <a:buClr>
                <a:srgbClr val="5FBAF5"/>
              </a:buClr>
              <a:buFont typeface="Wingdings"/>
              <a:buChar char=""/>
              <a:tabLst>
                <a:tab pos="908685" algn="l"/>
              </a:tabLst>
            </a:pPr>
            <a:r>
              <a:rPr lang="cs-CZ" sz="1800" dirty="0">
                <a:solidFill>
                  <a:srgbClr val="08498A"/>
                </a:solidFill>
                <a:cs typeface="Arial"/>
              </a:rPr>
              <a:t>naplnění znaku </a:t>
            </a:r>
            <a:r>
              <a:rPr lang="cs-CZ" sz="1800" b="1" spc="-15" dirty="0" smtClean="0">
                <a:cs typeface="Arial"/>
              </a:rPr>
              <a:t>ovlivnění </a:t>
            </a:r>
            <a:r>
              <a:rPr lang="cs-CZ" sz="1800" b="1" spc="10" dirty="0">
                <a:cs typeface="Arial"/>
              </a:rPr>
              <a:t>obchodu </a:t>
            </a:r>
            <a:r>
              <a:rPr lang="cs-CZ" sz="1800" b="1" spc="-10" dirty="0">
                <a:cs typeface="Arial"/>
              </a:rPr>
              <a:t>mezi </a:t>
            </a:r>
            <a:r>
              <a:rPr lang="cs-CZ" sz="1800" b="1" spc="5" dirty="0">
                <a:cs typeface="Arial"/>
              </a:rPr>
              <a:t>členskými </a:t>
            </a:r>
            <a:r>
              <a:rPr lang="cs-CZ" sz="1800" b="1" dirty="0">
                <a:cs typeface="Arial"/>
              </a:rPr>
              <a:t>státy </a:t>
            </a:r>
            <a:r>
              <a:rPr lang="cs-CZ" sz="1800" b="1" spc="-5" dirty="0">
                <a:cs typeface="Arial"/>
              </a:rPr>
              <a:t>EU</a:t>
            </a:r>
            <a:r>
              <a:rPr lang="cs-CZ" sz="1800" spc="-5" dirty="0">
                <a:cs typeface="Arial"/>
              </a:rPr>
              <a:t> </a:t>
            </a:r>
            <a:r>
              <a:rPr lang="cs-CZ" sz="1800" spc="-5" dirty="0">
                <a:solidFill>
                  <a:srgbClr val="08498A"/>
                </a:solidFill>
                <a:cs typeface="Arial"/>
              </a:rPr>
              <a:t>se </a:t>
            </a:r>
            <a:r>
              <a:rPr lang="cs-CZ" sz="1800" spc="15" dirty="0">
                <a:solidFill>
                  <a:srgbClr val="08498A"/>
                </a:solidFill>
                <a:cs typeface="Arial"/>
              </a:rPr>
              <a:t>při  </a:t>
            </a:r>
            <a:r>
              <a:rPr lang="cs-CZ" sz="1800" spc="5" dirty="0">
                <a:solidFill>
                  <a:srgbClr val="08498A"/>
                </a:solidFill>
                <a:cs typeface="Arial"/>
              </a:rPr>
              <a:t>poskytnutí </a:t>
            </a:r>
            <a:r>
              <a:rPr lang="cs-CZ" sz="1800" dirty="0">
                <a:solidFill>
                  <a:srgbClr val="08498A"/>
                </a:solidFill>
                <a:cs typeface="Arial"/>
              </a:rPr>
              <a:t>podpory </a:t>
            </a:r>
            <a:r>
              <a:rPr lang="cs-CZ" sz="1800" spc="5" dirty="0">
                <a:solidFill>
                  <a:srgbClr val="08498A"/>
                </a:solidFill>
                <a:cs typeface="Arial"/>
              </a:rPr>
              <a:t>předpokládá </a:t>
            </a:r>
            <a:r>
              <a:rPr lang="cs-CZ" sz="1800" spc="-10" dirty="0">
                <a:solidFill>
                  <a:srgbClr val="08498A"/>
                </a:solidFill>
                <a:cs typeface="Arial"/>
              </a:rPr>
              <a:t>téměř </a:t>
            </a:r>
            <a:r>
              <a:rPr lang="cs-CZ" sz="1800" spc="-25" dirty="0">
                <a:solidFill>
                  <a:srgbClr val="08498A"/>
                </a:solidFill>
                <a:cs typeface="Arial"/>
              </a:rPr>
              <a:t>automaticky. </a:t>
            </a:r>
            <a:r>
              <a:rPr lang="cs-CZ" sz="1800" dirty="0">
                <a:solidFill>
                  <a:srgbClr val="08498A"/>
                </a:solidFill>
                <a:cs typeface="Arial"/>
              </a:rPr>
              <a:t>K naplnění </a:t>
            </a:r>
            <a:r>
              <a:rPr lang="cs-CZ" sz="1800" spc="5" dirty="0">
                <a:solidFill>
                  <a:srgbClr val="08498A"/>
                </a:solidFill>
                <a:cs typeface="Arial"/>
              </a:rPr>
              <a:t>tohoto  </a:t>
            </a:r>
            <a:r>
              <a:rPr lang="cs-CZ" sz="1800" dirty="0">
                <a:solidFill>
                  <a:srgbClr val="08498A"/>
                </a:solidFill>
                <a:cs typeface="Arial"/>
              </a:rPr>
              <a:t>znaku přitom </a:t>
            </a:r>
            <a:r>
              <a:rPr lang="cs-CZ" sz="1800" spc="10" dirty="0">
                <a:solidFill>
                  <a:srgbClr val="08498A"/>
                </a:solidFill>
                <a:cs typeface="Arial"/>
              </a:rPr>
              <a:t>postačuje pouze </a:t>
            </a:r>
            <a:r>
              <a:rPr lang="cs-CZ" sz="1800" spc="5" dirty="0">
                <a:solidFill>
                  <a:srgbClr val="08498A"/>
                </a:solidFill>
                <a:cs typeface="Arial"/>
              </a:rPr>
              <a:t>potenciální </a:t>
            </a:r>
            <a:r>
              <a:rPr lang="cs-CZ" sz="1800" spc="-15" dirty="0">
                <a:solidFill>
                  <a:srgbClr val="08498A"/>
                </a:solidFill>
                <a:cs typeface="Arial"/>
              </a:rPr>
              <a:t>ovlivnění</a:t>
            </a:r>
            <a:r>
              <a:rPr lang="cs-CZ" sz="1800" spc="-265" dirty="0">
                <a:solidFill>
                  <a:srgbClr val="08498A"/>
                </a:solidFill>
                <a:cs typeface="Arial"/>
              </a:rPr>
              <a:t> </a:t>
            </a:r>
            <a:r>
              <a:rPr lang="cs-CZ" sz="1800" spc="15" dirty="0">
                <a:solidFill>
                  <a:srgbClr val="08498A"/>
                </a:solidFill>
                <a:cs typeface="Arial"/>
              </a:rPr>
              <a:t>obchodu.</a:t>
            </a:r>
            <a:endParaRPr lang="cs-CZ" sz="1800" dirty="0">
              <a:cs typeface="Arial"/>
            </a:endParaRPr>
          </a:p>
          <a:p>
            <a:pPr marL="908050" marR="5715" lvl="1" indent="-447675" algn="just">
              <a:lnSpc>
                <a:spcPct val="99700"/>
              </a:lnSpc>
              <a:spcBef>
                <a:spcPts val="1225"/>
              </a:spcBef>
              <a:buClr>
                <a:srgbClr val="5FBAF5"/>
              </a:buClr>
              <a:buFont typeface="Wingdings"/>
              <a:buChar char=""/>
              <a:tabLst>
                <a:tab pos="908685" algn="l"/>
              </a:tabLst>
            </a:pPr>
            <a:r>
              <a:rPr lang="cs-CZ" sz="1800" dirty="0">
                <a:solidFill>
                  <a:srgbClr val="08498A"/>
                </a:solidFill>
                <a:cs typeface="Arial"/>
              </a:rPr>
              <a:t>naplnění </a:t>
            </a:r>
            <a:r>
              <a:rPr lang="cs-CZ" sz="1800" spc="-15" dirty="0">
                <a:solidFill>
                  <a:srgbClr val="08498A"/>
                </a:solidFill>
                <a:cs typeface="Arial"/>
              </a:rPr>
              <a:t>znaku </a:t>
            </a:r>
            <a:r>
              <a:rPr lang="cs-CZ" sz="1800" b="1" spc="-5" dirty="0">
                <a:solidFill>
                  <a:srgbClr val="08498A"/>
                </a:solidFill>
                <a:cs typeface="Arial"/>
              </a:rPr>
              <a:t>narušení </a:t>
            </a:r>
            <a:r>
              <a:rPr lang="cs-CZ" sz="1800" b="1" dirty="0">
                <a:solidFill>
                  <a:srgbClr val="08498A"/>
                </a:solidFill>
                <a:cs typeface="Arial"/>
              </a:rPr>
              <a:t>hospodářské </a:t>
            </a:r>
            <a:r>
              <a:rPr lang="cs-CZ" sz="1800" b="1" spc="-15" dirty="0">
                <a:solidFill>
                  <a:srgbClr val="08498A"/>
                </a:solidFill>
                <a:cs typeface="Arial"/>
              </a:rPr>
              <a:t>soutěže</a:t>
            </a:r>
            <a:r>
              <a:rPr lang="cs-CZ" sz="1800" spc="-15" dirty="0">
                <a:solidFill>
                  <a:srgbClr val="08498A"/>
                </a:solidFill>
                <a:cs typeface="Arial"/>
              </a:rPr>
              <a:t>, </a:t>
            </a:r>
            <a:r>
              <a:rPr lang="cs-CZ" sz="1800" dirty="0">
                <a:solidFill>
                  <a:srgbClr val="08498A"/>
                </a:solidFill>
                <a:cs typeface="Arial"/>
              </a:rPr>
              <a:t>resp. </a:t>
            </a:r>
            <a:r>
              <a:rPr lang="cs-CZ" sz="1800" b="1" spc="5" dirty="0">
                <a:solidFill>
                  <a:srgbClr val="08498A"/>
                </a:solidFill>
                <a:cs typeface="Arial"/>
              </a:rPr>
              <a:t>hrozby </a:t>
            </a:r>
            <a:r>
              <a:rPr lang="cs-CZ" sz="1800" b="1" spc="-5" dirty="0">
                <a:solidFill>
                  <a:srgbClr val="08498A"/>
                </a:solidFill>
                <a:cs typeface="Arial"/>
              </a:rPr>
              <a:t>jejího  </a:t>
            </a:r>
            <a:r>
              <a:rPr lang="cs-CZ" sz="1800" b="1" spc="10" dirty="0" smtClean="0">
                <a:solidFill>
                  <a:srgbClr val="08498A"/>
                </a:solidFill>
                <a:cs typeface="Arial"/>
              </a:rPr>
              <a:t>narušení</a:t>
            </a:r>
            <a:r>
              <a:rPr lang="cs-CZ" sz="1800" spc="10" dirty="0" smtClean="0">
                <a:solidFill>
                  <a:srgbClr val="08498A"/>
                </a:solidFill>
                <a:cs typeface="Arial"/>
              </a:rPr>
              <a:t> </a:t>
            </a:r>
            <a:r>
              <a:rPr lang="cs-CZ" sz="1800" spc="-5" dirty="0">
                <a:solidFill>
                  <a:srgbClr val="08498A"/>
                </a:solidFill>
                <a:cs typeface="Arial"/>
              </a:rPr>
              <a:t>se </a:t>
            </a:r>
            <a:r>
              <a:rPr lang="cs-CZ" sz="1800" spc="15" dirty="0">
                <a:solidFill>
                  <a:srgbClr val="08498A"/>
                </a:solidFill>
                <a:cs typeface="Arial"/>
              </a:rPr>
              <a:t>při </a:t>
            </a:r>
            <a:r>
              <a:rPr lang="cs-CZ" sz="1800" dirty="0">
                <a:solidFill>
                  <a:srgbClr val="08498A"/>
                </a:solidFill>
                <a:cs typeface="Arial"/>
              </a:rPr>
              <a:t>poskytnutí podpory z </a:t>
            </a:r>
            <a:r>
              <a:rPr lang="cs-CZ" sz="1800" spc="-15" dirty="0">
                <a:solidFill>
                  <a:srgbClr val="08498A"/>
                </a:solidFill>
                <a:cs typeface="Arial"/>
              </a:rPr>
              <a:t>veřejných zdrojů </a:t>
            </a:r>
            <a:r>
              <a:rPr lang="cs-CZ" sz="1800" spc="-5" dirty="0">
                <a:solidFill>
                  <a:srgbClr val="08498A"/>
                </a:solidFill>
                <a:cs typeface="Arial"/>
              </a:rPr>
              <a:t>předpokládá  </a:t>
            </a:r>
            <a:r>
              <a:rPr lang="cs-CZ" sz="1800" spc="-10" dirty="0">
                <a:solidFill>
                  <a:srgbClr val="08498A"/>
                </a:solidFill>
                <a:cs typeface="Arial"/>
              </a:rPr>
              <a:t>téměř </a:t>
            </a:r>
            <a:r>
              <a:rPr lang="cs-CZ" sz="1800" spc="-15" dirty="0">
                <a:solidFill>
                  <a:srgbClr val="08498A"/>
                </a:solidFill>
                <a:cs typeface="Arial"/>
              </a:rPr>
              <a:t>automaticky. </a:t>
            </a:r>
            <a:r>
              <a:rPr lang="cs-CZ" sz="1800" dirty="0">
                <a:solidFill>
                  <a:srgbClr val="08498A"/>
                </a:solidFill>
                <a:cs typeface="Arial"/>
              </a:rPr>
              <a:t>K narušení </a:t>
            </a:r>
            <a:r>
              <a:rPr lang="cs-CZ" sz="1800" spc="5" dirty="0">
                <a:solidFill>
                  <a:srgbClr val="08498A"/>
                </a:solidFill>
                <a:cs typeface="Arial"/>
              </a:rPr>
              <a:t>hospodářské </a:t>
            </a:r>
            <a:r>
              <a:rPr lang="cs-CZ" sz="1800" spc="-10" dirty="0">
                <a:solidFill>
                  <a:srgbClr val="08498A"/>
                </a:solidFill>
                <a:cs typeface="Arial"/>
              </a:rPr>
              <a:t>soutěže </a:t>
            </a:r>
            <a:r>
              <a:rPr lang="cs-CZ" sz="1800" spc="10" dirty="0">
                <a:solidFill>
                  <a:srgbClr val="08498A"/>
                </a:solidFill>
                <a:cs typeface="Arial"/>
              </a:rPr>
              <a:t>nemusí </a:t>
            </a:r>
            <a:r>
              <a:rPr lang="cs-CZ" sz="1800" spc="-5" dirty="0">
                <a:solidFill>
                  <a:srgbClr val="08498A"/>
                </a:solidFill>
                <a:cs typeface="Arial"/>
              </a:rPr>
              <a:t>fakticky  </a:t>
            </a:r>
            <a:r>
              <a:rPr lang="cs-CZ" sz="1800" spc="5" dirty="0">
                <a:solidFill>
                  <a:srgbClr val="08498A"/>
                </a:solidFill>
                <a:cs typeface="Arial"/>
              </a:rPr>
              <a:t>dojít,</a:t>
            </a:r>
            <a:r>
              <a:rPr lang="cs-CZ" sz="1800" spc="-30" dirty="0">
                <a:solidFill>
                  <a:srgbClr val="08498A"/>
                </a:solidFill>
                <a:cs typeface="Arial"/>
              </a:rPr>
              <a:t> </a:t>
            </a:r>
            <a:r>
              <a:rPr lang="cs-CZ" sz="1800" spc="10" dirty="0">
                <a:solidFill>
                  <a:srgbClr val="08498A"/>
                </a:solidFill>
                <a:cs typeface="Arial"/>
              </a:rPr>
              <a:t>postačuje</a:t>
            </a:r>
            <a:r>
              <a:rPr lang="cs-CZ" sz="1800" spc="-145" dirty="0">
                <a:solidFill>
                  <a:srgbClr val="08498A"/>
                </a:solidFill>
                <a:cs typeface="Arial"/>
              </a:rPr>
              <a:t> </a:t>
            </a:r>
            <a:r>
              <a:rPr lang="cs-CZ" sz="1800" spc="20" dirty="0">
                <a:solidFill>
                  <a:srgbClr val="08498A"/>
                </a:solidFill>
                <a:cs typeface="Arial"/>
              </a:rPr>
              <a:t>pouhé</a:t>
            </a:r>
            <a:r>
              <a:rPr lang="cs-CZ" sz="1800" spc="-150" dirty="0">
                <a:solidFill>
                  <a:srgbClr val="08498A"/>
                </a:solidFill>
                <a:cs typeface="Arial"/>
              </a:rPr>
              <a:t> </a:t>
            </a:r>
            <a:r>
              <a:rPr lang="cs-CZ" sz="1800" spc="5" dirty="0">
                <a:solidFill>
                  <a:srgbClr val="08498A"/>
                </a:solidFill>
                <a:cs typeface="Arial"/>
              </a:rPr>
              <a:t>potenciální</a:t>
            </a:r>
            <a:r>
              <a:rPr lang="cs-CZ" sz="1800" spc="-95" dirty="0">
                <a:solidFill>
                  <a:srgbClr val="08498A"/>
                </a:solidFill>
                <a:cs typeface="Arial"/>
              </a:rPr>
              <a:t> </a:t>
            </a:r>
            <a:r>
              <a:rPr lang="cs-CZ" sz="1800" spc="10" dirty="0">
                <a:solidFill>
                  <a:srgbClr val="08498A"/>
                </a:solidFill>
                <a:cs typeface="Arial"/>
              </a:rPr>
              <a:t>narušení</a:t>
            </a:r>
            <a:r>
              <a:rPr lang="cs-CZ" sz="1800" spc="-95" dirty="0">
                <a:solidFill>
                  <a:srgbClr val="08498A"/>
                </a:solidFill>
                <a:cs typeface="Arial"/>
              </a:rPr>
              <a:t> </a:t>
            </a:r>
            <a:r>
              <a:rPr lang="cs-CZ" sz="1800" dirty="0">
                <a:solidFill>
                  <a:srgbClr val="08498A"/>
                </a:solidFill>
                <a:cs typeface="Arial"/>
              </a:rPr>
              <a:t>soutěže</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68</a:t>
            </a:fld>
            <a:endParaRPr lang="cs-CZ" dirty="0"/>
          </a:p>
        </p:txBody>
      </p:sp>
    </p:spTree>
    <p:extLst>
      <p:ext uri="{BB962C8B-B14F-4D97-AF65-F5344CB8AC3E}">
        <p14:creationId xmlns:p14="http://schemas.microsoft.com/office/powerpoint/2010/main" val="22543135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a:xfrm>
            <a:off x="540000" y="1340768"/>
            <a:ext cx="8064000" cy="5112568"/>
          </a:xfrm>
        </p:spPr>
        <p:txBody>
          <a:bodyPr/>
          <a:lstStyle/>
          <a:p>
            <a:pPr marL="441959" indent="-429259">
              <a:lnSpc>
                <a:spcPct val="100000"/>
              </a:lnSpc>
              <a:buClr>
                <a:srgbClr val="5FBAF5"/>
              </a:buClr>
              <a:buFont typeface="Wingdings"/>
              <a:buChar char=""/>
              <a:tabLst>
                <a:tab pos="441325" algn="l"/>
                <a:tab pos="441959" algn="l"/>
              </a:tabLst>
            </a:pPr>
            <a:r>
              <a:rPr lang="cs-CZ" sz="2000" spc="10" dirty="0">
                <a:solidFill>
                  <a:srgbClr val="08498A"/>
                </a:solidFill>
                <a:cs typeface="Arial"/>
              </a:rPr>
              <a:t>Informace</a:t>
            </a:r>
            <a:r>
              <a:rPr lang="cs-CZ" sz="2000" spc="-114" dirty="0">
                <a:solidFill>
                  <a:srgbClr val="08498A"/>
                </a:solidFill>
                <a:cs typeface="Arial"/>
              </a:rPr>
              <a:t> </a:t>
            </a:r>
            <a:r>
              <a:rPr lang="cs-CZ" sz="2000" spc="10" dirty="0">
                <a:solidFill>
                  <a:srgbClr val="08498A"/>
                </a:solidFill>
                <a:cs typeface="Arial"/>
              </a:rPr>
              <a:t>k</a:t>
            </a:r>
            <a:r>
              <a:rPr lang="cs-CZ" sz="2000" spc="-75" dirty="0">
                <a:solidFill>
                  <a:srgbClr val="08498A"/>
                </a:solidFill>
                <a:cs typeface="Arial"/>
              </a:rPr>
              <a:t> </a:t>
            </a:r>
            <a:r>
              <a:rPr lang="cs-CZ" sz="2000" spc="20" dirty="0">
                <a:solidFill>
                  <a:srgbClr val="08498A"/>
                </a:solidFill>
                <a:cs typeface="Arial"/>
              </a:rPr>
              <a:t>poskytování</a:t>
            </a:r>
            <a:r>
              <a:rPr lang="cs-CZ" sz="2000" spc="-225" dirty="0">
                <a:solidFill>
                  <a:srgbClr val="08498A"/>
                </a:solidFill>
                <a:cs typeface="Arial"/>
              </a:rPr>
              <a:t> </a:t>
            </a:r>
            <a:r>
              <a:rPr lang="cs-CZ" sz="2000" spc="10" dirty="0">
                <a:solidFill>
                  <a:srgbClr val="08498A"/>
                </a:solidFill>
                <a:cs typeface="Arial"/>
              </a:rPr>
              <a:t>podpory</a:t>
            </a:r>
            <a:r>
              <a:rPr lang="cs-CZ" sz="2000" spc="-150" dirty="0">
                <a:solidFill>
                  <a:srgbClr val="08498A"/>
                </a:solidFill>
                <a:cs typeface="Arial"/>
              </a:rPr>
              <a:t> </a:t>
            </a:r>
            <a:r>
              <a:rPr lang="cs-CZ" sz="2000" spc="15" dirty="0">
                <a:solidFill>
                  <a:srgbClr val="08498A"/>
                </a:solidFill>
                <a:cs typeface="Arial"/>
              </a:rPr>
              <a:t>de</a:t>
            </a:r>
            <a:r>
              <a:rPr lang="cs-CZ" sz="2000" spc="-45" dirty="0">
                <a:solidFill>
                  <a:srgbClr val="08498A"/>
                </a:solidFill>
                <a:cs typeface="Arial"/>
              </a:rPr>
              <a:t> </a:t>
            </a:r>
            <a:r>
              <a:rPr lang="cs-CZ" sz="2000" dirty="0" err="1">
                <a:solidFill>
                  <a:srgbClr val="08498A"/>
                </a:solidFill>
                <a:cs typeface="Arial"/>
              </a:rPr>
              <a:t>minimis</a:t>
            </a:r>
            <a:endParaRPr lang="cs-CZ" sz="2000" dirty="0">
              <a:cs typeface="Arial"/>
            </a:endParaRPr>
          </a:p>
          <a:p>
            <a:pPr marL="460375" marR="5080" algn="just">
              <a:lnSpc>
                <a:spcPct val="99100"/>
              </a:lnSpc>
              <a:buFont typeface="Courier New" panose="02070309020205020404" pitchFamily="49" charset="0"/>
              <a:buChar char="o"/>
            </a:pPr>
            <a:r>
              <a:rPr lang="cs-CZ" sz="1800" b="1" spc="-30" dirty="0" smtClean="0">
                <a:solidFill>
                  <a:srgbClr val="08498A"/>
                </a:solidFill>
                <a:cs typeface="Arial"/>
              </a:rPr>
              <a:t>Ce</a:t>
            </a:r>
            <a:r>
              <a:rPr lang="cs-CZ" sz="1800" b="1" spc="20" dirty="0" smtClean="0">
                <a:solidFill>
                  <a:srgbClr val="08498A"/>
                </a:solidFill>
                <a:cs typeface="Arial"/>
              </a:rPr>
              <a:t>l</a:t>
            </a:r>
            <a:r>
              <a:rPr lang="cs-CZ" sz="1800" b="1" spc="-30" dirty="0" smtClean="0">
                <a:solidFill>
                  <a:srgbClr val="08498A"/>
                </a:solidFill>
                <a:cs typeface="Arial"/>
              </a:rPr>
              <a:t>k</a:t>
            </a:r>
            <a:r>
              <a:rPr lang="cs-CZ" sz="1800" b="1" spc="25" dirty="0" smtClean="0">
                <a:solidFill>
                  <a:srgbClr val="08498A"/>
                </a:solidFill>
                <a:cs typeface="Arial"/>
              </a:rPr>
              <a:t>o</a:t>
            </a:r>
            <a:r>
              <a:rPr lang="cs-CZ" sz="1800" b="1" spc="-30" dirty="0" smtClean="0">
                <a:solidFill>
                  <a:srgbClr val="08498A"/>
                </a:solidFill>
                <a:cs typeface="Arial"/>
              </a:rPr>
              <a:t>v</a:t>
            </a:r>
            <a:r>
              <a:rPr lang="cs-CZ" sz="1800" b="1" dirty="0" smtClean="0">
                <a:solidFill>
                  <a:srgbClr val="08498A"/>
                </a:solidFill>
                <a:cs typeface="Arial"/>
              </a:rPr>
              <a:t>á </a:t>
            </a:r>
            <a:r>
              <a:rPr lang="cs-CZ" sz="1800" b="1" spc="-30" dirty="0" smtClean="0">
                <a:solidFill>
                  <a:srgbClr val="08498A"/>
                </a:solidFill>
                <a:cs typeface="Arial"/>
              </a:rPr>
              <a:t>vý</a:t>
            </a:r>
            <a:r>
              <a:rPr lang="cs-CZ" sz="1800" b="1" spc="45" dirty="0" smtClean="0">
                <a:solidFill>
                  <a:srgbClr val="08498A"/>
                </a:solidFill>
                <a:cs typeface="Arial"/>
              </a:rPr>
              <a:t>š</a:t>
            </a:r>
            <a:r>
              <a:rPr lang="cs-CZ" sz="1800" b="1" dirty="0" smtClean="0">
                <a:solidFill>
                  <a:srgbClr val="08498A"/>
                </a:solidFill>
                <a:cs typeface="Arial"/>
              </a:rPr>
              <a:t>e </a:t>
            </a:r>
            <a:r>
              <a:rPr lang="cs-CZ" sz="1800" b="1" spc="25" dirty="0" smtClean="0">
                <a:solidFill>
                  <a:srgbClr val="08498A"/>
                </a:solidFill>
                <a:cs typeface="Arial"/>
              </a:rPr>
              <a:t>po</a:t>
            </a:r>
            <a:r>
              <a:rPr lang="cs-CZ" sz="1800" b="1" spc="-50" dirty="0" smtClean="0">
                <a:solidFill>
                  <a:srgbClr val="08498A"/>
                </a:solidFill>
                <a:cs typeface="Arial"/>
              </a:rPr>
              <a:t>d</a:t>
            </a:r>
            <a:r>
              <a:rPr lang="cs-CZ" sz="1800" b="1" spc="25" dirty="0" smtClean="0">
                <a:solidFill>
                  <a:srgbClr val="08498A"/>
                </a:solidFill>
                <a:cs typeface="Arial"/>
              </a:rPr>
              <a:t>po</a:t>
            </a:r>
            <a:r>
              <a:rPr lang="cs-CZ" sz="1800" b="1" spc="-30" dirty="0" smtClean="0">
                <a:solidFill>
                  <a:srgbClr val="08498A"/>
                </a:solidFill>
                <a:cs typeface="Arial"/>
              </a:rPr>
              <a:t>r</a:t>
            </a:r>
            <a:r>
              <a:rPr lang="cs-CZ" sz="1800" b="1" dirty="0" smtClean="0">
                <a:solidFill>
                  <a:srgbClr val="08498A"/>
                </a:solidFill>
                <a:cs typeface="Arial"/>
              </a:rPr>
              <a:t>y </a:t>
            </a:r>
            <a:r>
              <a:rPr lang="cs-CZ" sz="1800" b="1" spc="25" dirty="0" smtClean="0">
                <a:solidFill>
                  <a:srgbClr val="08498A"/>
                </a:solidFill>
                <a:cs typeface="Arial"/>
              </a:rPr>
              <a:t>d</a:t>
            </a:r>
            <a:r>
              <a:rPr lang="cs-CZ" sz="1800" b="1" dirty="0" smtClean="0">
                <a:solidFill>
                  <a:srgbClr val="08498A"/>
                </a:solidFill>
                <a:cs typeface="Arial"/>
              </a:rPr>
              <a:t>e </a:t>
            </a:r>
            <a:r>
              <a:rPr lang="cs-CZ" sz="1800" b="1" spc="-30" dirty="0" err="1" smtClean="0">
                <a:solidFill>
                  <a:srgbClr val="08498A"/>
                </a:solidFill>
                <a:cs typeface="Arial"/>
              </a:rPr>
              <a:t>m</a:t>
            </a:r>
            <a:r>
              <a:rPr lang="cs-CZ" sz="1800" b="1" spc="20" dirty="0" err="1" smtClean="0">
                <a:solidFill>
                  <a:srgbClr val="08498A"/>
                </a:solidFill>
                <a:cs typeface="Arial"/>
              </a:rPr>
              <a:t>i</a:t>
            </a:r>
            <a:r>
              <a:rPr lang="cs-CZ" sz="1800" b="1" spc="25" dirty="0" err="1" smtClean="0">
                <a:solidFill>
                  <a:srgbClr val="08498A"/>
                </a:solidFill>
                <a:cs typeface="Arial"/>
              </a:rPr>
              <a:t>n</a:t>
            </a:r>
            <a:r>
              <a:rPr lang="cs-CZ" sz="1800" b="1" spc="20" dirty="0" err="1" smtClean="0">
                <a:solidFill>
                  <a:srgbClr val="08498A"/>
                </a:solidFill>
                <a:cs typeface="Arial"/>
              </a:rPr>
              <a:t>i</a:t>
            </a:r>
            <a:r>
              <a:rPr lang="cs-CZ" sz="1800" b="1" spc="-30" dirty="0" err="1" smtClean="0">
                <a:solidFill>
                  <a:srgbClr val="08498A"/>
                </a:solidFill>
                <a:cs typeface="Arial"/>
              </a:rPr>
              <a:t>m</a:t>
            </a:r>
            <a:r>
              <a:rPr lang="cs-CZ" sz="1800" b="1" spc="20" dirty="0" err="1" smtClean="0">
                <a:solidFill>
                  <a:srgbClr val="08498A"/>
                </a:solidFill>
                <a:cs typeface="Arial"/>
              </a:rPr>
              <a:t>i</a:t>
            </a:r>
            <a:r>
              <a:rPr lang="cs-CZ" sz="1800" b="1" dirty="0" err="1" smtClean="0">
                <a:solidFill>
                  <a:srgbClr val="08498A"/>
                </a:solidFill>
                <a:cs typeface="Arial"/>
              </a:rPr>
              <a:t>s</a:t>
            </a:r>
            <a:r>
              <a:rPr lang="cs-CZ" sz="1800" b="1" dirty="0" smtClean="0">
                <a:solidFill>
                  <a:srgbClr val="08498A"/>
                </a:solidFill>
                <a:cs typeface="Arial"/>
              </a:rPr>
              <a:t> </a:t>
            </a:r>
            <a:r>
              <a:rPr lang="cs-CZ" sz="1800" spc="-80" dirty="0" smtClean="0">
                <a:solidFill>
                  <a:srgbClr val="08498A"/>
                </a:solidFill>
                <a:cs typeface="Arial"/>
              </a:rPr>
              <a:t>(</a:t>
            </a:r>
            <a:r>
              <a:rPr lang="cs-CZ" sz="1800" spc="45" dirty="0" smtClean="0">
                <a:solidFill>
                  <a:srgbClr val="08498A"/>
                </a:solidFill>
                <a:cs typeface="Arial"/>
              </a:rPr>
              <a:t>n</a:t>
            </a:r>
            <a:r>
              <a:rPr lang="cs-CZ" sz="1800" spc="-30" dirty="0" smtClean="0">
                <a:solidFill>
                  <a:srgbClr val="08498A"/>
                </a:solidFill>
                <a:cs typeface="Arial"/>
              </a:rPr>
              <a:t>a</a:t>
            </a:r>
            <a:r>
              <a:rPr lang="cs-CZ" sz="1800" dirty="0" smtClean="0">
                <a:solidFill>
                  <a:srgbClr val="08498A"/>
                </a:solidFill>
                <a:cs typeface="Arial"/>
              </a:rPr>
              <a:t>ř</a:t>
            </a:r>
            <a:r>
              <a:rPr lang="cs-CZ" sz="1800" spc="-55" dirty="0" smtClean="0">
                <a:solidFill>
                  <a:srgbClr val="08498A"/>
                </a:solidFill>
                <a:cs typeface="Arial"/>
              </a:rPr>
              <a:t>í</a:t>
            </a:r>
            <a:r>
              <a:rPr lang="cs-CZ" sz="1800" dirty="0" smtClean="0">
                <a:solidFill>
                  <a:srgbClr val="08498A"/>
                </a:solidFill>
                <a:cs typeface="Arial"/>
              </a:rPr>
              <a:t>z</a:t>
            </a:r>
            <a:r>
              <a:rPr lang="cs-CZ" sz="1800" spc="-30" dirty="0" smtClean="0">
                <a:solidFill>
                  <a:srgbClr val="08498A"/>
                </a:solidFill>
                <a:cs typeface="Arial"/>
              </a:rPr>
              <a:t>e</a:t>
            </a:r>
            <a:r>
              <a:rPr lang="cs-CZ" sz="1800" spc="45" dirty="0" smtClean="0">
                <a:solidFill>
                  <a:srgbClr val="08498A"/>
                </a:solidFill>
                <a:cs typeface="Arial"/>
              </a:rPr>
              <a:t>n</a:t>
            </a:r>
            <a:r>
              <a:rPr lang="cs-CZ" sz="1800" dirty="0" smtClean="0">
                <a:solidFill>
                  <a:srgbClr val="08498A"/>
                </a:solidFill>
                <a:cs typeface="Arial"/>
              </a:rPr>
              <a:t>í K</a:t>
            </a:r>
            <a:r>
              <a:rPr lang="cs-CZ" sz="1800" spc="-30" dirty="0" smtClean="0">
                <a:solidFill>
                  <a:srgbClr val="08498A"/>
                </a:solidFill>
                <a:cs typeface="Arial"/>
              </a:rPr>
              <a:t>o</a:t>
            </a:r>
            <a:r>
              <a:rPr lang="cs-CZ" sz="1800" dirty="0" smtClean="0">
                <a:solidFill>
                  <a:srgbClr val="08498A"/>
                </a:solidFill>
                <a:cs typeface="Arial"/>
              </a:rPr>
              <a:t>m</a:t>
            </a:r>
            <a:r>
              <a:rPr lang="cs-CZ" sz="1800" spc="-25" dirty="0" smtClean="0">
                <a:solidFill>
                  <a:srgbClr val="08498A"/>
                </a:solidFill>
                <a:cs typeface="Arial"/>
              </a:rPr>
              <a:t>i</a:t>
            </a:r>
            <a:r>
              <a:rPr lang="cs-CZ" sz="1800" dirty="0" smtClean="0">
                <a:solidFill>
                  <a:srgbClr val="08498A"/>
                </a:solidFill>
                <a:cs typeface="Arial"/>
              </a:rPr>
              <a:t>se (E</a:t>
            </a:r>
            <a:r>
              <a:rPr lang="cs-CZ" sz="1800" spc="-25" dirty="0" smtClean="0">
                <a:solidFill>
                  <a:srgbClr val="08498A"/>
                </a:solidFill>
                <a:cs typeface="Arial"/>
              </a:rPr>
              <a:t>U</a:t>
            </a:r>
            <a:r>
              <a:rPr lang="cs-CZ" sz="1800" dirty="0" smtClean="0">
                <a:solidFill>
                  <a:srgbClr val="08498A"/>
                </a:solidFill>
                <a:cs typeface="Arial"/>
              </a:rPr>
              <a:t>) </a:t>
            </a:r>
            <a:r>
              <a:rPr lang="cs-CZ" sz="1800" spc="-5" dirty="0" smtClean="0">
                <a:solidFill>
                  <a:srgbClr val="08498A"/>
                </a:solidFill>
                <a:cs typeface="Arial"/>
              </a:rPr>
              <a:t>č</a:t>
            </a:r>
            <a:r>
              <a:rPr lang="cs-CZ" sz="1800" dirty="0" smtClean="0">
                <a:solidFill>
                  <a:srgbClr val="08498A"/>
                </a:solidFill>
                <a:cs typeface="Arial"/>
              </a:rPr>
              <a:t>. </a:t>
            </a:r>
            <a:r>
              <a:rPr lang="cs-CZ" sz="1800" spc="-15" dirty="0">
                <a:solidFill>
                  <a:srgbClr val="08498A"/>
                </a:solidFill>
                <a:cs typeface="Arial"/>
              </a:rPr>
              <a:t>1407/2013, </a:t>
            </a:r>
            <a:r>
              <a:rPr lang="cs-CZ" sz="1800" spc="-15" dirty="0" smtClean="0">
                <a:solidFill>
                  <a:srgbClr val="08498A"/>
                </a:solidFill>
                <a:cs typeface="Arial"/>
              </a:rPr>
              <a:t/>
            </a:r>
            <a:br>
              <a:rPr lang="cs-CZ" sz="1800" spc="-15" dirty="0" smtClean="0">
                <a:solidFill>
                  <a:srgbClr val="08498A"/>
                </a:solidFill>
                <a:cs typeface="Arial"/>
              </a:rPr>
            </a:br>
            <a:r>
              <a:rPr lang="cs-CZ" sz="1800" dirty="0" smtClean="0">
                <a:solidFill>
                  <a:srgbClr val="08498A"/>
                </a:solidFill>
                <a:cs typeface="Arial"/>
              </a:rPr>
              <a:t>o </a:t>
            </a:r>
            <a:r>
              <a:rPr lang="cs-CZ" sz="1800" spc="5" dirty="0">
                <a:solidFill>
                  <a:srgbClr val="08498A"/>
                </a:solidFill>
                <a:cs typeface="Arial"/>
              </a:rPr>
              <a:t>použití </a:t>
            </a:r>
            <a:r>
              <a:rPr lang="cs-CZ" sz="1800" spc="-5" dirty="0">
                <a:solidFill>
                  <a:srgbClr val="08498A"/>
                </a:solidFill>
                <a:cs typeface="Arial"/>
              </a:rPr>
              <a:t>článků </a:t>
            </a:r>
            <a:r>
              <a:rPr lang="cs-CZ" sz="1800" spc="-20" dirty="0">
                <a:solidFill>
                  <a:srgbClr val="08498A"/>
                </a:solidFill>
                <a:cs typeface="Arial"/>
              </a:rPr>
              <a:t>107 </a:t>
            </a:r>
            <a:r>
              <a:rPr lang="cs-CZ" sz="1800" dirty="0">
                <a:solidFill>
                  <a:srgbClr val="08498A"/>
                </a:solidFill>
                <a:cs typeface="Arial"/>
              </a:rPr>
              <a:t>a </a:t>
            </a:r>
            <a:r>
              <a:rPr lang="cs-CZ" sz="1800" spc="-20" dirty="0">
                <a:solidFill>
                  <a:srgbClr val="08498A"/>
                </a:solidFill>
                <a:cs typeface="Arial"/>
              </a:rPr>
              <a:t>108 </a:t>
            </a:r>
            <a:r>
              <a:rPr lang="cs-CZ" sz="1800" spc="-5" dirty="0">
                <a:solidFill>
                  <a:srgbClr val="08498A"/>
                </a:solidFill>
                <a:cs typeface="Arial"/>
              </a:rPr>
              <a:t>Smlouvy </a:t>
            </a:r>
            <a:r>
              <a:rPr lang="cs-CZ" sz="1800" dirty="0">
                <a:solidFill>
                  <a:srgbClr val="08498A"/>
                </a:solidFill>
                <a:cs typeface="Arial"/>
              </a:rPr>
              <a:t>o </a:t>
            </a:r>
            <a:r>
              <a:rPr lang="cs-CZ" sz="1800" spc="-10" dirty="0">
                <a:solidFill>
                  <a:srgbClr val="08498A"/>
                </a:solidFill>
                <a:cs typeface="Arial"/>
              </a:rPr>
              <a:t>fungování </a:t>
            </a:r>
            <a:r>
              <a:rPr lang="cs-CZ" sz="1800" dirty="0">
                <a:solidFill>
                  <a:srgbClr val="08498A"/>
                </a:solidFill>
                <a:cs typeface="Arial"/>
              </a:rPr>
              <a:t>Evropské  </a:t>
            </a:r>
            <a:r>
              <a:rPr lang="cs-CZ" sz="1800" spc="5" dirty="0">
                <a:solidFill>
                  <a:srgbClr val="08498A"/>
                </a:solidFill>
                <a:cs typeface="Arial"/>
              </a:rPr>
              <a:t>unie) </a:t>
            </a:r>
            <a:r>
              <a:rPr lang="cs-CZ" sz="1800" b="1" dirty="0">
                <a:solidFill>
                  <a:srgbClr val="08498A"/>
                </a:solidFill>
                <a:cs typeface="Arial"/>
              </a:rPr>
              <a:t>poskytnuté </a:t>
            </a:r>
            <a:r>
              <a:rPr lang="cs-CZ" sz="1800" b="1" spc="-5" dirty="0">
                <a:solidFill>
                  <a:srgbClr val="08498A"/>
                </a:solidFill>
                <a:cs typeface="Arial"/>
              </a:rPr>
              <a:t>jednomu </a:t>
            </a:r>
            <a:r>
              <a:rPr lang="cs-CZ" sz="1800" b="1" dirty="0">
                <a:solidFill>
                  <a:srgbClr val="08498A"/>
                </a:solidFill>
                <a:cs typeface="Arial"/>
              </a:rPr>
              <a:t>podniku </a:t>
            </a:r>
            <a:r>
              <a:rPr lang="cs-CZ" sz="1800" dirty="0">
                <a:solidFill>
                  <a:srgbClr val="08498A"/>
                </a:solidFill>
                <a:cs typeface="Arial"/>
              </a:rPr>
              <a:t>nesmí </a:t>
            </a:r>
            <a:r>
              <a:rPr lang="cs-CZ" sz="1800" spc="-5" dirty="0">
                <a:solidFill>
                  <a:srgbClr val="08498A"/>
                </a:solidFill>
                <a:cs typeface="Arial"/>
              </a:rPr>
              <a:t>za </a:t>
            </a:r>
            <a:r>
              <a:rPr lang="cs-CZ" sz="1800" dirty="0">
                <a:solidFill>
                  <a:srgbClr val="08498A"/>
                </a:solidFill>
                <a:cs typeface="Arial"/>
              </a:rPr>
              <a:t>libovolná </a:t>
            </a:r>
            <a:r>
              <a:rPr lang="cs-CZ" sz="1800" spc="5" dirty="0">
                <a:solidFill>
                  <a:srgbClr val="08498A"/>
                </a:solidFill>
                <a:cs typeface="Arial"/>
              </a:rPr>
              <a:t>tři </a:t>
            </a:r>
            <a:r>
              <a:rPr lang="cs-CZ" sz="1800" spc="25" dirty="0">
                <a:solidFill>
                  <a:srgbClr val="08498A"/>
                </a:solidFill>
                <a:cs typeface="Arial"/>
              </a:rPr>
              <a:t>po </a:t>
            </a:r>
            <a:r>
              <a:rPr lang="cs-CZ" sz="1800" spc="-15" dirty="0">
                <a:solidFill>
                  <a:srgbClr val="08498A"/>
                </a:solidFill>
                <a:cs typeface="Arial"/>
              </a:rPr>
              <a:t>sobě  </a:t>
            </a:r>
            <a:r>
              <a:rPr lang="cs-CZ" sz="1800" spc="15" dirty="0">
                <a:solidFill>
                  <a:srgbClr val="08498A"/>
                </a:solidFill>
                <a:cs typeface="Arial"/>
              </a:rPr>
              <a:t>jdoucí </a:t>
            </a:r>
            <a:r>
              <a:rPr lang="cs-CZ" sz="1800" spc="10" dirty="0">
                <a:solidFill>
                  <a:srgbClr val="08498A"/>
                </a:solidFill>
                <a:cs typeface="Arial"/>
              </a:rPr>
              <a:t>jednoletá účetní období </a:t>
            </a:r>
            <a:r>
              <a:rPr lang="cs-CZ" sz="1800" spc="-5" dirty="0">
                <a:solidFill>
                  <a:srgbClr val="08498A"/>
                </a:solidFill>
                <a:cs typeface="Arial"/>
              </a:rPr>
              <a:t>překročit částku</a:t>
            </a:r>
            <a:r>
              <a:rPr lang="cs-CZ" sz="1800" spc="-320" dirty="0">
                <a:solidFill>
                  <a:srgbClr val="08498A"/>
                </a:solidFill>
                <a:cs typeface="Arial"/>
              </a:rPr>
              <a:t> </a:t>
            </a:r>
            <a:r>
              <a:rPr lang="cs-CZ" sz="1800" b="1" spc="-15" dirty="0">
                <a:solidFill>
                  <a:srgbClr val="08498A"/>
                </a:solidFill>
                <a:cs typeface="Arial"/>
              </a:rPr>
              <a:t>200.000 </a:t>
            </a:r>
            <a:r>
              <a:rPr lang="cs-CZ" sz="1800" b="1" spc="-10" dirty="0" smtClean="0">
                <a:solidFill>
                  <a:srgbClr val="08498A"/>
                </a:solidFill>
                <a:cs typeface="Arial"/>
              </a:rPr>
              <a:t>EUR</a:t>
            </a:r>
          </a:p>
          <a:p>
            <a:pPr marL="460375" marR="5080" algn="just">
              <a:lnSpc>
                <a:spcPct val="99100"/>
              </a:lnSpc>
              <a:buFont typeface="Courier New" panose="02070309020205020404" pitchFamily="49" charset="0"/>
              <a:buChar char="o"/>
            </a:pPr>
            <a:r>
              <a:rPr lang="cs-CZ" sz="1800" b="1" spc="-10" dirty="0" smtClean="0">
                <a:solidFill>
                  <a:srgbClr val="08498A"/>
                </a:solidFill>
                <a:cs typeface="Arial"/>
              </a:rPr>
              <a:t>silniční </a:t>
            </a:r>
            <a:r>
              <a:rPr lang="cs-CZ" sz="1800" b="1" spc="-10" dirty="0">
                <a:solidFill>
                  <a:srgbClr val="08498A"/>
                </a:solidFill>
                <a:cs typeface="Arial"/>
              </a:rPr>
              <a:t>nákladní doprava</a:t>
            </a:r>
            <a:r>
              <a:rPr lang="cs-CZ" sz="1800" spc="-10" dirty="0">
                <a:solidFill>
                  <a:srgbClr val="08498A"/>
                </a:solidFill>
                <a:cs typeface="Arial"/>
              </a:rPr>
              <a:t> pro cizí potřebu, </a:t>
            </a:r>
            <a:r>
              <a:rPr lang="cs-CZ" sz="1800" spc="-10" dirty="0" smtClean="0">
                <a:solidFill>
                  <a:srgbClr val="08498A"/>
                </a:solidFill>
                <a:cs typeface="Arial"/>
              </a:rPr>
              <a:t>max.</a:t>
            </a:r>
            <a:r>
              <a:rPr lang="cs-CZ" sz="1800" b="1" spc="-10" dirty="0" smtClean="0">
                <a:solidFill>
                  <a:srgbClr val="08498A"/>
                </a:solidFill>
                <a:cs typeface="Arial"/>
              </a:rPr>
              <a:t>100.000 </a:t>
            </a:r>
            <a:r>
              <a:rPr lang="cs-CZ" sz="1800" b="1" spc="-10" dirty="0">
                <a:solidFill>
                  <a:srgbClr val="08498A"/>
                </a:solidFill>
                <a:cs typeface="Arial"/>
              </a:rPr>
              <a:t>EUR</a:t>
            </a:r>
            <a:r>
              <a:rPr lang="cs-CZ" sz="1800" spc="-10" dirty="0">
                <a:solidFill>
                  <a:srgbClr val="08498A"/>
                </a:solidFill>
                <a:cs typeface="Arial"/>
              </a:rPr>
              <a:t> za  libovolná tři po sobě jdoucí jednoletá účetní období, přičemž ji nelze  použít na nabývání vozidel pro silniční nákladní dopravu</a:t>
            </a:r>
          </a:p>
          <a:p>
            <a:pPr marL="460375" indent="-447675">
              <a:lnSpc>
                <a:spcPct val="100000"/>
              </a:lnSpc>
              <a:spcBef>
                <a:spcPts val="1215"/>
              </a:spcBef>
              <a:buClr>
                <a:srgbClr val="5FBAF5"/>
              </a:buClr>
              <a:buFont typeface="Courier New" panose="02070309020205020404" pitchFamily="49" charset="0"/>
              <a:buChar char="o"/>
              <a:tabLst>
                <a:tab pos="460375" algn="l"/>
                <a:tab pos="461009" algn="l"/>
              </a:tabLst>
            </a:pPr>
            <a:r>
              <a:rPr lang="cs-CZ" sz="1800" b="1" spc="-5" dirty="0" smtClean="0">
                <a:solidFill>
                  <a:srgbClr val="08498A"/>
                </a:solidFill>
                <a:cs typeface="Arial"/>
              </a:rPr>
              <a:t>jeden </a:t>
            </a:r>
            <a:r>
              <a:rPr lang="cs-CZ" sz="1800" b="1" spc="20" dirty="0">
                <a:solidFill>
                  <a:srgbClr val="08498A"/>
                </a:solidFill>
                <a:cs typeface="Arial"/>
              </a:rPr>
              <a:t>podnik </a:t>
            </a:r>
            <a:r>
              <a:rPr lang="cs-CZ" sz="1800" dirty="0">
                <a:solidFill>
                  <a:srgbClr val="08498A"/>
                </a:solidFill>
                <a:cs typeface="Arial"/>
              </a:rPr>
              <a:t>– definice v </a:t>
            </a:r>
            <a:r>
              <a:rPr lang="cs-CZ" sz="1800" spc="-5" dirty="0">
                <a:solidFill>
                  <a:srgbClr val="08498A"/>
                </a:solidFill>
                <a:cs typeface="Arial"/>
              </a:rPr>
              <a:t>metodice </a:t>
            </a:r>
            <a:r>
              <a:rPr lang="cs-CZ" sz="1800" dirty="0">
                <a:solidFill>
                  <a:srgbClr val="08498A"/>
                </a:solidFill>
                <a:cs typeface="Arial"/>
              </a:rPr>
              <a:t>a </a:t>
            </a:r>
            <a:r>
              <a:rPr lang="cs-CZ" sz="1800" spc="25" dirty="0">
                <a:solidFill>
                  <a:srgbClr val="08498A"/>
                </a:solidFill>
                <a:cs typeface="Arial"/>
              </a:rPr>
              <a:t>na </a:t>
            </a:r>
            <a:r>
              <a:rPr lang="cs-CZ" sz="1800" dirty="0">
                <a:solidFill>
                  <a:srgbClr val="08498A"/>
                </a:solidFill>
                <a:cs typeface="Arial"/>
              </a:rPr>
              <a:t>stránkách</a:t>
            </a:r>
            <a:r>
              <a:rPr lang="cs-CZ" sz="1800" spc="-270" dirty="0">
                <a:solidFill>
                  <a:srgbClr val="08498A"/>
                </a:solidFill>
                <a:cs typeface="Arial"/>
              </a:rPr>
              <a:t> </a:t>
            </a:r>
            <a:r>
              <a:rPr lang="cs-CZ" sz="1800" spc="-10" dirty="0">
                <a:solidFill>
                  <a:srgbClr val="08498A"/>
                </a:solidFill>
                <a:cs typeface="Arial"/>
              </a:rPr>
              <a:t>ÚOHS</a:t>
            </a:r>
            <a:endParaRPr lang="cs-CZ" sz="1800" dirty="0">
              <a:cs typeface="Arial"/>
            </a:endParaRPr>
          </a:p>
          <a:p>
            <a:pPr marL="460375" marR="7620" indent="-447675" algn="just">
              <a:lnSpc>
                <a:spcPct val="100800"/>
              </a:lnSpc>
              <a:buClr>
                <a:srgbClr val="5FBAF5"/>
              </a:buClr>
              <a:buFont typeface="Courier New" panose="02070309020205020404" pitchFamily="49" charset="0"/>
              <a:buChar char="o"/>
              <a:tabLst>
                <a:tab pos="461009" algn="l"/>
              </a:tabLst>
            </a:pPr>
            <a:r>
              <a:rPr lang="cs-CZ" sz="1800" dirty="0" smtClean="0">
                <a:solidFill>
                  <a:srgbClr val="08498A"/>
                </a:solidFill>
                <a:cs typeface="Arial"/>
              </a:rPr>
              <a:t>k </a:t>
            </a:r>
            <a:r>
              <a:rPr lang="cs-CZ" sz="1800" dirty="0">
                <a:solidFill>
                  <a:srgbClr val="08498A"/>
                </a:solidFill>
                <a:cs typeface="Arial"/>
              </a:rPr>
              <a:t>poskytnutí podpory </a:t>
            </a:r>
            <a:r>
              <a:rPr lang="cs-CZ" sz="1800" spc="25" dirty="0">
                <a:solidFill>
                  <a:srgbClr val="08498A"/>
                </a:solidFill>
                <a:cs typeface="Arial"/>
              </a:rPr>
              <a:t>de </a:t>
            </a:r>
            <a:r>
              <a:rPr lang="cs-CZ" sz="1800" spc="-5" dirty="0" err="1">
                <a:solidFill>
                  <a:srgbClr val="08498A"/>
                </a:solidFill>
                <a:cs typeface="Arial"/>
              </a:rPr>
              <a:t>minimis</a:t>
            </a:r>
            <a:r>
              <a:rPr lang="cs-CZ" sz="1800" spc="-5" dirty="0">
                <a:solidFill>
                  <a:srgbClr val="08498A"/>
                </a:solidFill>
                <a:cs typeface="Arial"/>
              </a:rPr>
              <a:t> </a:t>
            </a:r>
            <a:r>
              <a:rPr lang="cs-CZ" sz="1800" spc="5" dirty="0">
                <a:solidFill>
                  <a:srgbClr val="08498A"/>
                </a:solidFill>
                <a:cs typeface="Arial"/>
              </a:rPr>
              <a:t>dochází </a:t>
            </a:r>
            <a:r>
              <a:rPr lang="cs-CZ" sz="1800" spc="-5" dirty="0">
                <a:solidFill>
                  <a:srgbClr val="08498A"/>
                </a:solidFill>
                <a:cs typeface="Arial"/>
              </a:rPr>
              <a:t>dnem </a:t>
            </a:r>
            <a:r>
              <a:rPr lang="cs-CZ" sz="1800" spc="-10" dirty="0">
                <a:solidFill>
                  <a:srgbClr val="08498A"/>
                </a:solidFill>
                <a:cs typeface="Arial"/>
              </a:rPr>
              <a:t>vydáním </a:t>
            </a:r>
            <a:r>
              <a:rPr lang="cs-CZ" sz="1800" spc="-15" dirty="0">
                <a:solidFill>
                  <a:srgbClr val="08498A"/>
                </a:solidFill>
                <a:cs typeface="Arial"/>
              </a:rPr>
              <a:t>1)  </a:t>
            </a:r>
            <a:r>
              <a:rPr lang="cs-CZ" sz="1800" b="1" spc="5" dirty="0">
                <a:solidFill>
                  <a:srgbClr val="08498A"/>
                </a:solidFill>
                <a:cs typeface="Arial"/>
              </a:rPr>
              <a:t>rozhodnutí </a:t>
            </a:r>
            <a:r>
              <a:rPr lang="cs-CZ" sz="1800" b="1" dirty="0">
                <a:solidFill>
                  <a:srgbClr val="08498A"/>
                </a:solidFill>
                <a:cs typeface="Arial"/>
              </a:rPr>
              <a:t>o </a:t>
            </a:r>
            <a:r>
              <a:rPr lang="cs-CZ" sz="1800" b="1" spc="-10" dirty="0">
                <a:solidFill>
                  <a:srgbClr val="08498A"/>
                </a:solidFill>
                <a:cs typeface="Arial"/>
              </a:rPr>
              <a:t>poskytnutí </a:t>
            </a:r>
            <a:r>
              <a:rPr lang="cs-CZ" sz="1800" b="1" spc="-5" dirty="0">
                <a:solidFill>
                  <a:srgbClr val="08498A"/>
                </a:solidFill>
                <a:cs typeface="Arial"/>
              </a:rPr>
              <a:t>dotace </a:t>
            </a:r>
            <a:r>
              <a:rPr lang="cs-CZ" sz="1800" spc="25" dirty="0">
                <a:solidFill>
                  <a:srgbClr val="08498A"/>
                </a:solidFill>
                <a:cs typeface="Arial"/>
              </a:rPr>
              <a:t>na </a:t>
            </a:r>
            <a:r>
              <a:rPr lang="cs-CZ" sz="1800" spc="5" dirty="0">
                <a:solidFill>
                  <a:srgbClr val="08498A"/>
                </a:solidFill>
                <a:cs typeface="Arial"/>
              </a:rPr>
              <a:t>projekt </a:t>
            </a:r>
            <a:r>
              <a:rPr lang="cs-CZ" sz="1800" spc="-5" dirty="0">
                <a:solidFill>
                  <a:srgbClr val="08498A"/>
                </a:solidFill>
                <a:cs typeface="Arial"/>
              </a:rPr>
              <a:t>či </a:t>
            </a:r>
            <a:r>
              <a:rPr lang="cs-CZ" sz="1800" spc="-15" dirty="0">
                <a:solidFill>
                  <a:srgbClr val="08498A"/>
                </a:solidFill>
                <a:cs typeface="Arial"/>
              </a:rPr>
              <a:t>2) </a:t>
            </a:r>
            <a:r>
              <a:rPr lang="cs-CZ" sz="1800" spc="-5" dirty="0">
                <a:solidFill>
                  <a:srgbClr val="08498A"/>
                </a:solidFill>
                <a:cs typeface="Arial"/>
              </a:rPr>
              <a:t>dnem </a:t>
            </a:r>
            <a:r>
              <a:rPr lang="cs-CZ" sz="1800" spc="-10" dirty="0">
                <a:solidFill>
                  <a:srgbClr val="08498A"/>
                </a:solidFill>
                <a:cs typeface="Arial"/>
              </a:rPr>
              <a:t>vydáním  </a:t>
            </a:r>
            <a:r>
              <a:rPr lang="cs-CZ" sz="1800" b="1" spc="5" dirty="0">
                <a:solidFill>
                  <a:srgbClr val="08498A"/>
                </a:solidFill>
                <a:cs typeface="Arial"/>
              </a:rPr>
              <a:t>rozhodnutí </a:t>
            </a:r>
            <a:r>
              <a:rPr lang="cs-CZ" sz="1800" dirty="0">
                <a:solidFill>
                  <a:srgbClr val="08498A"/>
                </a:solidFill>
                <a:cs typeface="Arial"/>
              </a:rPr>
              <a:t>o podpoře </a:t>
            </a:r>
            <a:r>
              <a:rPr lang="cs-CZ" sz="1800" spc="25" dirty="0">
                <a:solidFill>
                  <a:srgbClr val="08498A"/>
                </a:solidFill>
                <a:cs typeface="Arial"/>
              </a:rPr>
              <a:t>de </a:t>
            </a:r>
            <a:r>
              <a:rPr lang="cs-CZ" sz="1800" spc="-15" dirty="0" err="1">
                <a:solidFill>
                  <a:srgbClr val="08498A"/>
                </a:solidFill>
                <a:cs typeface="Arial"/>
              </a:rPr>
              <a:t>minimis</a:t>
            </a:r>
            <a:r>
              <a:rPr lang="cs-CZ" sz="1800" spc="-15" dirty="0">
                <a:solidFill>
                  <a:srgbClr val="08498A"/>
                </a:solidFill>
                <a:cs typeface="Arial"/>
              </a:rPr>
              <a:t> </a:t>
            </a:r>
            <a:r>
              <a:rPr lang="cs-CZ" sz="1800" dirty="0">
                <a:solidFill>
                  <a:srgbClr val="08498A"/>
                </a:solidFill>
                <a:cs typeface="Arial"/>
              </a:rPr>
              <a:t>/ </a:t>
            </a:r>
            <a:r>
              <a:rPr lang="cs-CZ" sz="1800" spc="-5" dirty="0">
                <a:solidFill>
                  <a:srgbClr val="08498A"/>
                </a:solidFill>
                <a:cs typeface="Arial"/>
              </a:rPr>
              <a:t>mimo </a:t>
            </a:r>
            <a:r>
              <a:rPr lang="cs-CZ" sz="1800" spc="-15" dirty="0">
                <a:solidFill>
                  <a:srgbClr val="08498A"/>
                </a:solidFill>
                <a:cs typeface="Arial"/>
              </a:rPr>
              <a:t>režim </a:t>
            </a:r>
            <a:r>
              <a:rPr lang="cs-CZ" sz="1800" b="1" spc="-5" dirty="0">
                <a:solidFill>
                  <a:srgbClr val="08498A"/>
                </a:solidFill>
                <a:cs typeface="Arial"/>
              </a:rPr>
              <a:t>během </a:t>
            </a:r>
            <a:r>
              <a:rPr lang="cs-CZ" sz="1800" b="1" spc="-15" dirty="0">
                <a:solidFill>
                  <a:srgbClr val="08498A"/>
                </a:solidFill>
                <a:cs typeface="Arial"/>
              </a:rPr>
              <a:t>realizace  </a:t>
            </a:r>
            <a:r>
              <a:rPr lang="cs-CZ" sz="1800" b="1" dirty="0">
                <a:solidFill>
                  <a:srgbClr val="08498A"/>
                </a:solidFill>
                <a:cs typeface="Arial"/>
              </a:rPr>
              <a:t>projektu</a:t>
            </a:r>
            <a:r>
              <a:rPr lang="cs-CZ" sz="1800" dirty="0">
                <a:solidFill>
                  <a:srgbClr val="08498A"/>
                </a:solidFill>
                <a:cs typeface="Arial"/>
              </a:rPr>
              <a:t>. V </a:t>
            </a:r>
            <a:r>
              <a:rPr lang="cs-CZ" sz="1800" spc="-10" dirty="0">
                <a:solidFill>
                  <a:srgbClr val="08498A"/>
                </a:solidFill>
                <a:cs typeface="Arial"/>
              </a:rPr>
              <a:t>právním </a:t>
            </a:r>
            <a:r>
              <a:rPr lang="cs-CZ" sz="1800" spc="-5" dirty="0">
                <a:solidFill>
                  <a:srgbClr val="08498A"/>
                </a:solidFill>
                <a:cs typeface="Arial"/>
              </a:rPr>
              <a:t>aktu projektů </a:t>
            </a:r>
            <a:r>
              <a:rPr lang="cs-CZ" sz="1800" spc="5" dirty="0">
                <a:solidFill>
                  <a:srgbClr val="08498A"/>
                </a:solidFill>
                <a:cs typeface="Arial"/>
              </a:rPr>
              <a:t>OPZ </a:t>
            </a:r>
            <a:r>
              <a:rPr lang="cs-CZ" sz="1800" dirty="0">
                <a:solidFill>
                  <a:srgbClr val="08498A"/>
                </a:solidFill>
                <a:cs typeface="Arial"/>
              </a:rPr>
              <a:t>/ v </a:t>
            </a:r>
            <a:r>
              <a:rPr lang="cs-CZ" sz="1800" spc="5" dirty="0">
                <a:solidFill>
                  <a:srgbClr val="08498A"/>
                </a:solidFill>
                <a:cs typeface="Arial"/>
              </a:rPr>
              <a:t>rozhodnutí </a:t>
            </a:r>
            <a:r>
              <a:rPr lang="cs-CZ" sz="1800" spc="-10" dirty="0">
                <a:solidFill>
                  <a:srgbClr val="08498A"/>
                </a:solidFill>
                <a:cs typeface="Arial"/>
              </a:rPr>
              <a:t>budou </a:t>
            </a:r>
            <a:r>
              <a:rPr lang="cs-CZ" sz="1800" dirty="0">
                <a:solidFill>
                  <a:srgbClr val="08498A"/>
                </a:solidFill>
                <a:cs typeface="Arial"/>
              </a:rPr>
              <a:t>uvedeny  </a:t>
            </a:r>
            <a:r>
              <a:rPr lang="cs-CZ" sz="1800" spc="5" dirty="0">
                <a:solidFill>
                  <a:srgbClr val="08498A"/>
                </a:solidFill>
                <a:cs typeface="Arial"/>
              </a:rPr>
              <a:t>konkrétní podmínky čerpání </a:t>
            </a:r>
            <a:r>
              <a:rPr lang="cs-CZ" sz="1800" spc="10" dirty="0">
                <a:solidFill>
                  <a:srgbClr val="08498A"/>
                </a:solidFill>
                <a:cs typeface="Arial"/>
              </a:rPr>
              <a:t>těchto</a:t>
            </a:r>
            <a:r>
              <a:rPr lang="cs-CZ" sz="1800" spc="-285" dirty="0">
                <a:solidFill>
                  <a:srgbClr val="08498A"/>
                </a:solidFill>
                <a:cs typeface="Arial"/>
              </a:rPr>
              <a:t> </a:t>
            </a:r>
            <a:r>
              <a:rPr lang="cs-CZ" sz="1800" spc="5" dirty="0">
                <a:solidFill>
                  <a:srgbClr val="08498A"/>
                </a:solidFill>
                <a:cs typeface="Arial"/>
              </a:rPr>
              <a:t>prostředků.</a:t>
            </a:r>
            <a:endParaRPr lang="cs-CZ" sz="1800" dirty="0">
              <a:cs typeface="Arial"/>
            </a:endParaRPr>
          </a:p>
          <a:p>
            <a:pPr marL="460375" marR="7620" indent="-447675" algn="just">
              <a:lnSpc>
                <a:spcPct val="100800"/>
              </a:lnSpc>
              <a:spcBef>
                <a:spcPts val="1125"/>
              </a:spcBef>
              <a:buClr>
                <a:srgbClr val="5FBAF5"/>
              </a:buClr>
              <a:buFont typeface="Courier New" panose="02070309020205020404" pitchFamily="49" charset="0"/>
              <a:buChar char="o"/>
              <a:tabLst>
                <a:tab pos="461009" algn="l"/>
              </a:tabLst>
            </a:pPr>
            <a:r>
              <a:rPr lang="cs-CZ" sz="1800" spc="5" dirty="0">
                <a:solidFill>
                  <a:srgbClr val="08498A"/>
                </a:solidFill>
                <a:cs typeface="Arial"/>
              </a:rPr>
              <a:t>data </a:t>
            </a:r>
            <a:r>
              <a:rPr lang="cs-CZ" sz="1800" dirty="0">
                <a:solidFill>
                  <a:srgbClr val="08498A"/>
                </a:solidFill>
                <a:cs typeface="Arial"/>
              </a:rPr>
              <a:t>jsou </a:t>
            </a:r>
            <a:r>
              <a:rPr lang="cs-CZ" sz="1800" spc="5" dirty="0">
                <a:solidFill>
                  <a:srgbClr val="08498A"/>
                </a:solidFill>
                <a:cs typeface="Arial"/>
              </a:rPr>
              <a:t>pak </a:t>
            </a:r>
            <a:r>
              <a:rPr lang="cs-CZ" sz="1800" dirty="0">
                <a:solidFill>
                  <a:srgbClr val="08498A"/>
                </a:solidFill>
                <a:cs typeface="Arial"/>
              </a:rPr>
              <a:t>uvedena </a:t>
            </a:r>
            <a:r>
              <a:rPr lang="cs-CZ" sz="1800" b="1" dirty="0">
                <a:solidFill>
                  <a:srgbClr val="08498A"/>
                </a:solidFill>
                <a:cs typeface="Arial"/>
              </a:rPr>
              <a:t>v </a:t>
            </a:r>
            <a:r>
              <a:rPr lang="cs-CZ" sz="1800" b="1" spc="-10" dirty="0">
                <a:solidFill>
                  <a:srgbClr val="08498A"/>
                </a:solidFill>
                <a:cs typeface="Arial"/>
              </a:rPr>
              <a:t>registru </a:t>
            </a:r>
            <a:r>
              <a:rPr lang="cs-CZ" sz="1800" b="1" spc="5" dirty="0">
                <a:solidFill>
                  <a:srgbClr val="08498A"/>
                </a:solidFill>
                <a:cs typeface="Arial"/>
              </a:rPr>
              <a:t>podpor </a:t>
            </a:r>
            <a:r>
              <a:rPr lang="cs-CZ" sz="1800" b="1" spc="10" dirty="0">
                <a:solidFill>
                  <a:srgbClr val="08498A"/>
                </a:solidFill>
                <a:cs typeface="Arial"/>
              </a:rPr>
              <a:t>de </a:t>
            </a:r>
            <a:r>
              <a:rPr lang="cs-CZ" sz="1800" b="1" spc="-10" dirty="0" err="1">
                <a:solidFill>
                  <a:srgbClr val="08498A"/>
                </a:solidFill>
                <a:cs typeface="Arial"/>
              </a:rPr>
              <a:t>minimis</a:t>
            </a:r>
            <a:r>
              <a:rPr lang="cs-CZ" sz="1800" b="1" spc="-10" dirty="0">
                <a:solidFill>
                  <a:srgbClr val="08498A"/>
                </a:solidFill>
                <a:cs typeface="Arial"/>
              </a:rPr>
              <a:t> </a:t>
            </a:r>
            <a:r>
              <a:rPr lang="cs-CZ" sz="1800" spc="-10" dirty="0">
                <a:solidFill>
                  <a:srgbClr val="08498A"/>
                </a:solidFill>
                <a:cs typeface="Arial"/>
              </a:rPr>
              <a:t>vedeným  </a:t>
            </a:r>
            <a:r>
              <a:rPr lang="cs-CZ" sz="1800" spc="-10" dirty="0" smtClean="0">
                <a:solidFill>
                  <a:srgbClr val="08498A"/>
                </a:solidFill>
                <a:cs typeface="Arial"/>
              </a:rPr>
              <a:t>ÚOHS </a:t>
            </a:r>
            <a:r>
              <a:rPr lang="cs-CZ" sz="1800" spc="-10" dirty="0" smtClean="0">
                <a:cs typeface="Arial"/>
              </a:rPr>
              <a:t>společně s </a:t>
            </a:r>
            <a:r>
              <a:rPr lang="cs-CZ" sz="1800" spc="-10" dirty="0" err="1" smtClean="0">
                <a:cs typeface="Arial"/>
              </a:rPr>
              <a:t>MZe</a:t>
            </a:r>
            <a:r>
              <a:rPr lang="cs-CZ" sz="1800" spc="-10" dirty="0" smtClean="0">
                <a:cs typeface="Arial"/>
              </a:rPr>
              <a:t>.</a:t>
            </a:r>
            <a:endParaRPr lang="cs-CZ" sz="1800" dirty="0">
              <a:cs typeface="Arial"/>
            </a:endParaRPr>
          </a:p>
          <a:p>
            <a:pPr marL="908685" lvl="1" indent="-447675">
              <a:lnSpc>
                <a:spcPct val="100000"/>
              </a:lnSpc>
              <a:spcBef>
                <a:spcPts val="1480"/>
              </a:spcBef>
              <a:buClr>
                <a:srgbClr val="5FBAF5"/>
              </a:buClr>
              <a:buFont typeface="Wingdings"/>
              <a:buChar char=""/>
              <a:tabLst>
                <a:tab pos="908685" algn="l"/>
                <a:tab pos="909319" algn="l"/>
                <a:tab pos="1929130" algn="l"/>
                <a:tab pos="2625090" algn="l"/>
                <a:tab pos="3731260" algn="l"/>
                <a:tab pos="4179570" algn="l"/>
                <a:tab pos="5227955" algn="l"/>
                <a:tab pos="6305550" algn="l"/>
                <a:tab pos="7249795" algn="l"/>
                <a:tab pos="7907020" algn="l"/>
              </a:tabLst>
            </a:pP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37765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OPRÁVNĚNÍ ŽADATELÉ A </a:t>
            </a:r>
            <a:r>
              <a:rPr lang="cs-CZ" dirty="0" smtClean="0"/>
              <a:t>PARTNEŘI</a:t>
            </a:r>
            <a:endParaRPr lang="cs-CZ" dirty="0"/>
          </a:p>
        </p:txBody>
      </p:sp>
      <p:sp>
        <p:nvSpPr>
          <p:cNvPr id="3" name="Zástupný symbol pro obsah 2"/>
          <p:cNvSpPr>
            <a:spLocks noGrp="1"/>
          </p:cNvSpPr>
          <p:nvPr>
            <p:ph idx="1"/>
          </p:nvPr>
        </p:nvSpPr>
        <p:spPr/>
        <p:txBody>
          <a:bodyPr/>
          <a:lstStyle/>
          <a:p>
            <a:r>
              <a:rPr lang="cs-CZ" sz="2000" b="1" dirty="0" smtClean="0"/>
              <a:t>Vzdělávací a poradenské instituce</a:t>
            </a:r>
          </a:p>
          <a:p>
            <a:pPr marL="908050" marR="7620" lvl="1" indent="-447675" algn="just">
              <a:lnSpc>
                <a:spcPct val="111300"/>
              </a:lnSpc>
              <a:spcBef>
                <a:spcPts val="935"/>
              </a:spcBef>
              <a:buClr>
                <a:srgbClr val="5FBAF5"/>
              </a:buClr>
              <a:buSzPct val="77777"/>
              <a:buFont typeface="Wingdings"/>
              <a:buChar char=""/>
              <a:tabLst>
                <a:tab pos="908685" algn="l"/>
              </a:tabLst>
            </a:pPr>
            <a:r>
              <a:rPr lang="cs-CZ" sz="1800" spc="-5" dirty="0">
                <a:solidFill>
                  <a:srgbClr val="08498A"/>
                </a:solidFill>
                <a:cs typeface="Arial"/>
              </a:rPr>
              <a:t>právnické osoby či fyzické osoby </a:t>
            </a:r>
            <a:r>
              <a:rPr lang="cs-CZ" sz="1800" spc="-15" dirty="0">
                <a:solidFill>
                  <a:srgbClr val="08498A"/>
                </a:solidFill>
                <a:cs typeface="Arial"/>
              </a:rPr>
              <a:t>(které </a:t>
            </a:r>
            <a:r>
              <a:rPr lang="cs-CZ" sz="1800" spc="-20" dirty="0">
                <a:solidFill>
                  <a:srgbClr val="08498A"/>
                </a:solidFill>
                <a:cs typeface="Arial"/>
              </a:rPr>
              <a:t>vedou </a:t>
            </a:r>
            <a:r>
              <a:rPr lang="cs-CZ" sz="1800" spc="-10" dirty="0">
                <a:solidFill>
                  <a:srgbClr val="08498A"/>
                </a:solidFill>
                <a:cs typeface="Arial"/>
              </a:rPr>
              <a:t>účetnictví </a:t>
            </a:r>
            <a:r>
              <a:rPr lang="cs-CZ" sz="1800" spc="5" dirty="0">
                <a:solidFill>
                  <a:srgbClr val="08498A"/>
                </a:solidFill>
                <a:cs typeface="Arial"/>
              </a:rPr>
              <a:t>podle </a:t>
            </a:r>
            <a:r>
              <a:rPr lang="cs-CZ" sz="1800" spc="-5" dirty="0">
                <a:solidFill>
                  <a:srgbClr val="08498A"/>
                </a:solidFill>
                <a:cs typeface="Arial"/>
              </a:rPr>
              <a:t>zákona  </a:t>
            </a:r>
            <a:r>
              <a:rPr lang="cs-CZ" sz="1800" dirty="0">
                <a:solidFill>
                  <a:srgbClr val="08498A"/>
                </a:solidFill>
                <a:cs typeface="Arial"/>
              </a:rPr>
              <a:t>č. </a:t>
            </a:r>
            <a:r>
              <a:rPr lang="cs-CZ" sz="1800" spc="-10" dirty="0">
                <a:solidFill>
                  <a:srgbClr val="08498A"/>
                </a:solidFill>
                <a:cs typeface="Arial"/>
              </a:rPr>
              <a:t>563/1991 </a:t>
            </a:r>
            <a:r>
              <a:rPr lang="cs-CZ" sz="1800" spc="15" dirty="0">
                <a:solidFill>
                  <a:srgbClr val="08498A"/>
                </a:solidFill>
                <a:cs typeface="Arial"/>
              </a:rPr>
              <a:t>Sb., </a:t>
            </a:r>
            <a:r>
              <a:rPr lang="cs-CZ" sz="1800" dirty="0">
                <a:solidFill>
                  <a:srgbClr val="08498A"/>
                </a:solidFill>
                <a:cs typeface="Arial"/>
              </a:rPr>
              <a:t>o </a:t>
            </a:r>
            <a:r>
              <a:rPr lang="cs-CZ" sz="1800" spc="-5" dirty="0">
                <a:solidFill>
                  <a:srgbClr val="08498A"/>
                </a:solidFill>
                <a:cs typeface="Arial"/>
              </a:rPr>
              <a:t>účetnictví), které prokáží </a:t>
            </a:r>
            <a:r>
              <a:rPr lang="cs-CZ" sz="1800" b="1" dirty="0">
                <a:solidFill>
                  <a:srgbClr val="08498A"/>
                </a:solidFill>
                <a:cs typeface="Arial"/>
              </a:rPr>
              <a:t>převažující činnost </a:t>
            </a:r>
            <a:r>
              <a:rPr lang="cs-CZ" sz="1800" dirty="0">
                <a:solidFill>
                  <a:srgbClr val="08498A"/>
                </a:solidFill>
                <a:cs typeface="Arial"/>
              </a:rPr>
              <a:t>v  </a:t>
            </a:r>
            <a:r>
              <a:rPr lang="cs-CZ" sz="1800" spc="5" dirty="0">
                <a:solidFill>
                  <a:srgbClr val="08498A"/>
                </a:solidFill>
                <a:cs typeface="Arial"/>
              </a:rPr>
              <a:t>oblasti </a:t>
            </a:r>
            <a:r>
              <a:rPr lang="cs-CZ" sz="1800" spc="-5" dirty="0">
                <a:solidFill>
                  <a:srgbClr val="08498A"/>
                </a:solidFill>
                <a:cs typeface="Arial"/>
              </a:rPr>
              <a:t>poskytování </a:t>
            </a:r>
            <a:r>
              <a:rPr lang="cs-CZ" sz="1800" spc="-15" dirty="0">
                <a:solidFill>
                  <a:srgbClr val="08498A"/>
                </a:solidFill>
                <a:cs typeface="Arial"/>
              </a:rPr>
              <a:t>vzdělávání </a:t>
            </a:r>
            <a:r>
              <a:rPr lang="cs-CZ" sz="1800" spc="15" dirty="0">
                <a:solidFill>
                  <a:srgbClr val="08498A"/>
                </a:solidFill>
                <a:cs typeface="Arial"/>
              </a:rPr>
              <a:t>nebo </a:t>
            </a:r>
            <a:r>
              <a:rPr lang="cs-CZ" sz="1800" spc="-5" dirty="0">
                <a:solidFill>
                  <a:srgbClr val="08498A"/>
                </a:solidFill>
                <a:cs typeface="Arial"/>
              </a:rPr>
              <a:t>poradenských služeb  </a:t>
            </a:r>
            <a:r>
              <a:rPr lang="cs-CZ" sz="1800" spc="-10" dirty="0">
                <a:solidFill>
                  <a:srgbClr val="08498A"/>
                </a:solidFill>
                <a:cs typeface="Arial"/>
              </a:rPr>
              <a:t>souvisejících  </a:t>
            </a:r>
            <a:r>
              <a:rPr lang="cs-CZ" sz="1800" spc="-5" dirty="0">
                <a:solidFill>
                  <a:srgbClr val="08498A"/>
                </a:solidFill>
                <a:cs typeface="Arial"/>
              </a:rPr>
              <a:t>se zprostředkováním  </a:t>
            </a:r>
            <a:r>
              <a:rPr lang="cs-CZ" sz="1800" dirty="0">
                <a:solidFill>
                  <a:srgbClr val="08498A"/>
                </a:solidFill>
                <a:cs typeface="Arial"/>
              </a:rPr>
              <a:t>zaměstnání </a:t>
            </a:r>
            <a:r>
              <a:rPr lang="cs-CZ" sz="1800" spc="-10" dirty="0">
                <a:solidFill>
                  <a:srgbClr val="08498A"/>
                </a:solidFill>
                <a:cs typeface="Arial"/>
              </a:rPr>
              <a:t>(CZ-NACE  </a:t>
            </a:r>
            <a:r>
              <a:rPr lang="cs-CZ" sz="1800" dirty="0">
                <a:solidFill>
                  <a:srgbClr val="08498A"/>
                </a:solidFill>
                <a:cs typeface="Arial"/>
              </a:rPr>
              <a:t>v kategorii</a:t>
            </a:r>
            <a:r>
              <a:rPr lang="cs-CZ" sz="1800" dirty="0">
                <a:cs typeface="Arial"/>
              </a:rPr>
              <a:t> </a:t>
            </a:r>
            <a:r>
              <a:rPr lang="cs-CZ" sz="1800" spc="-15" dirty="0">
                <a:solidFill>
                  <a:srgbClr val="08498A"/>
                </a:solidFill>
                <a:cs typeface="Arial"/>
              </a:rPr>
              <a:t>78 </a:t>
            </a:r>
            <a:r>
              <a:rPr lang="cs-CZ" sz="1800" spc="-5" dirty="0">
                <a:solidFill>
                  <a:srgbClr val="08498A"/>
                </a:solidFill>
                <a:cs typeface="Arial"/>
              </a:rPr>
              <a:t>či </a:t>
            </a:r>
            <a:r>
              <a:rPr lang="cs-CZ" sz="1800" spc="-20" dirty="0">
                <a:solidFill>
                  <a:srgbClr val="08498A"/>
                </a:solidFill>
                <a:cs typeface="Arial"/>
              </a:rPr>
              <a:t>85), </a:t>
            </a:r>
            <a:r>
              <a:rPr lang="cs-CZ" sz="1800" spc="-5" dirty="0">
                <a:solidFill>
                  <a:srgbClr val="08498A"/>
                </a:solidFill>
                <a:cs typeface="Arial"/>
              </a:rPr>
              <a:t>převažující </a:t>
            </a:r>
            <a:r>
              <a:rPr lang="cs-CZ" sz="1800" spc="5" dirty="0">
                <a:solidFill>
                  <a:srgbClr val="08498A"/>
                </a:solidFill>
                <a:cs typeface="Arial"/>
              </a:rPr>
              <a:t>činnost </a:t>
            </a:r>
            <a:r>
              <a:rPr lang="cs-CZ" sz="1800" spc="-5" dirty="0">
                <a:solidFill>
                  <a:srgbClr val="08498A"/>
                </a:solidFill>
                <a:cs typeface="Arial"/>
              </a:rPr>
              <a:t>bude prokazována </a:t>
            </a:r>
            <a:r>
              <a:rPr lang="cs-CZ" sz="1800" dirty="0">
                <a:solidFill>
                  <a:srgbClr val="08498A"/>
                </a:solidFill>
                <a:cs typeface="Arial"/>
              </a:rPr>
              <a:t>doložením povinné  </a:t>
            </a:r>
            <a:r>
              <a:rPr lang="cs-CZ" sz="1800" spc="5" dirty="0">
                <a:solidFill>
                  <a:srgbClr val="08498A"/>
                </a:solidFill>
                <a:cs typeface="Arial"/>
              </a:rPr>
              <a:t>přílohy </a:t>
            </a:r>
            <a:r>
              <a:rPr lang="cs-CZ" sz="1800" dirty="0">
                <a:solidFill>
                  <a:srgbClr val="08498A"/>
                </a:solidFill>
                <a:cs typeface="Arial"/>
              </a:rPr>
              <a:t>- </a:t>
            </a:r>
            <a:r>
              <a:rPr lang="cs-CZ" sz="1800" spc="15" dirty="0">
                <a:solidFill>
                  <a:srgbClr val="08498A"/>
                </a:solidFill>
                <a:cs typeface="Arial"/>
              </a:rPr>
              <a:t>poslední </a:t>
            </a:r>
            <a:r>
              <a:rPr lang="cs-CZ" sz="1800" spc="20" dirty="0">
                <a:solidFill>
                  <a:srgbClr val="08498A"/>
                </a:solidFill>
                <a:cs typeface="Arial"/>
              </a:rPr>
              <a:t>platné</a:t>
            </a:r>
            <a:r>
              <a:rPr lang="cs-CZ" sz="1800" spc="-380" dirty="0">
                <a:solidFill>
                  <a:srgbClr val="08498A"/>
                </a:solidFill>
                <a:cs typeface="Arial"/>
              </a:rPr>
              <a:t> </a:t>
            </a:r>
            <a:r>
              <a:rPr lang="cs-CZ" sz="1800" b="1" spc="-10" dirty="0">
                <a:solidFill>
                  <a:srgbClr val="08498A"/>
                </a:solidFill>
                <a:cs typeface="Arial"/>
              </a:rPr>
              <a:t>daňové </a:t>
            </a:r>
            <a:r>
              <a:rPr lang="cs-CZ" sz="1800" b="1" spc="10" dirty="0">
                <a:solidFill>
                  <a:srgbClr val="08498A"/>
                </a:solidFill>
                <a:cs typeface="Arial"/>
              </a:rPr>
              <a:t>přiznání</a:t>
            </a:r>
            <a:endParaRPr lang="cs-CZ" sz="1800" b="1" dirty="0">
              <a:latin typeface="Times New Roman"/>
              <a:cs typeface="Times New Roman"/>
            </a:endParaRPr>
          </a:p>
          <a:p>
            <a:pPr marL="908050" marR="5080" lvl="1" indent="-447675" algn="just">
              <a:lnSpc>
                <a:spcPct val="111300"/>
              </a:lnSpc>
              <a:spcBef>
                <a:spcPts val="1410"/>
              </a:spcBef>
              <a:buClr>
                <a:srgbClr val="5FBAF5"/>
              </a:buClr>
              <a:buSzPct val="77777"/>
              <a:buFont typeface="Wingdings"/>
              <a:buChar char=""/>
              <a:tabLst>
                <a:tab pos="908685" algn="l"/>
              </a:tabLst>
            </a:pPr>
            <a:r>
              <a:rPr lang="cs-CZ" sz="1800" dirty="0">
                <a:solidFill>
                  <a:srgbClr val="08498A"/>
                </a:solidFill>
                <a:cs typeface="Arial"/>
              </a:rPr>
              <a:t>školy a školská zařízení </a:t>
            </a:r>
            <a:r>
              <a:rPr lang="cs-CZ" sz="1800" spc="5" dirty="0">
                <a:solidFill>
                  <a:srgbClr val="08498A"/>
                </a:solidFill>
                <a:cs typeface="Arial"/>
              </a:rPr>
              <a:t>zapsané </a:t>
            </a:r>
            <a:r>
              <a:rPr lang="cs-CZ" sz="1800" spc="-5" dirty="0">
                <a:solidFill>
                  <a:srgbClr val="08498A"/>
                </a:solidFill>
                <a:cs typeface="Arial"/>
              </a:rPr>
              <a:t>ve školském </a:t>
            </a:r>
            <a:r>
              <a:rPr lang="cs-CZ" sz="1800" dirty="0">
                <a:solidFill>
                  <a:srgbClr val="08498A"/>
                </a:solidFill>
                <a:cs typeface="Arial"/>
              </a:rPr>
              <a:t>rejstříku, </a:t>
            </a:r>
            <a:r>
              <a:rPr lang="cs-CZ" sz="1800" spc="-10" dirty="0">
                <a:solidFill>
                  <a:srgbClr val="08498A"/>
                </a:solidFill>
                <a:cs typeface="Arial"/>
              </a:rPr>
              <a:t>vysoké </a:t>
            </a:r>
            <a:r>
              <a:rPr lang="cs-CZ" sz="1800" dirty="0">
                <a:solidFill>
                  <a:srgbClr val="08498A"/>
                </a:solidFill>
                <a:cs typeface="Arial"/>
              </a:rPr>
              <a:t>školy  </a:t>
            </a:r>
            <a:r>
              <a:rPr lang="cs-CZ" sz="1800" spc="30" dirty="0">
                <a:solidFill>
                  <a:srgbClr val="08498A"/>
                </a:solidFill>
                <a:cs typeface="Arial"/>
              </a:rPr>
              <a:t>dle </a:t>
            </a:r>
            <a:r>
              <a:rPr lang="cs-CZ" sz="1800" spc="-5" dirty="0">
                <a:solidFill>
                  <a:srgbClr val="08498A"/>
                </a:solidFill>
                <a:cs typeface="Arial"/>
              </a:rPr>
              <a:t>zákona č. </a:t>
            </a:r>
            <a:r>
              <a:rPr lang="cs-CZ" sz="1800" spc="-60" dirty="0">
                <a:solidFill>
                  <a:srgbClr val="08498A"/>
                </a:solidFill>
                <a:cs typeface="Arial"/>
              </a:rPr>
              <a:t>111/1998 </a:t>
            </a:r>
            <a:r>
              <a:rPr lang="cs-CZ" sz="1800" spc="15" dirty="0">
                <a:solidFill>
                  <a:srgbClr val="08498A"/>
                </a:solidFill>
                <a:cs typeface="Arial"/>
              </a:rPr>
              <a:t>Sb., </a:t>
            </a:r>
            <a:r>
              <a:rPr lang="cs-CZ" sz="1800" dirty="0">
                <a:solidFill>
                  <a:srgbClr val="08498A"/>
                </a:solidFill>
                <a:cs typeface="Arial"/>
              </a:rPr>
              <a:t>o </a:t>
            </a:r>
            <a:r>
              <a:rPr lang="cs-CZ" sz="1800" spc="-5" dirty="0">
                <a:solidFill>
                  <a:srgbClr val="08498A"/>
                </a:solidFill>
                <a:cs typeface="Arial"/>
              </a:rPr>
              <a:t>vysokých školách </a:t>
            </a:r>
            <a:r>
              <a:rPr lang="cs-CZ" sz="1800" spc="-10" dirty="0">
                <a:solidFill>
                  <a:srgbClr val="08498A"/>
                </a:solidFill>
                <a:cs typeface="Arial"/>
              </a:rPr>
              <a:t>(daňové </a:t>
            </a:r>
            <a:r>
              <a:rPr lang="cs-CZ" sz="1800" spc="10" dirty="0">
                <a:solidFill>
                  <a:srgbClr val="08498A"/>
                </a:solidFill>
                <a:cs typeface="Arial"/>
              </a:rPr>
              <a:t>přiznání  </a:t>
            </a:r>
            <a:r>
              <a:rPr lang="cs-CZ" sz="1800" spc="5" dirty="0">
                <a:solidFill>
                  <a:srgbClr val="08498A"/>
                </a:solidFill>
                <a:cs typeface="Arial"/>
              </a:rPr>
              <a:t>dokládat</a:t>
            </a:r>
            <a:r>
              <a:rPr lang="cs-CZ" sz="1800" spc="-165" dirty="0">
                <a:solidFill>
                  <a:srgbClr val="08498A"/>
                </a:solidFill>
                <a:cs typeface="Arial"/>
              </a:rPr>
              <a:t> </a:t>
            </a:r>
            <a:r>
              <a:rPr lang="cs-CZ" sz="1800" dirty="0">
                <a:solidFill>
                  <a:srgbClr val="08498A"/>
                </a:solidFill>
                <a:cs typeface="Arial"/>
              </a:rPr>
              <a:t>nemusí)</a:t>
            </a:r>
            <a:endParaRPr lang="cs-CZ" sz="1800" dirty="0">
              <a:cs typeface="Arial"/>
            </a:endParaRPr>
          </a:p>
          <a:p>
            <a:pPr marL="0" indent="0">
              <a:buNone/>
            </a:pPr>
            <a:endParaRPr lang="cs-CZ" dirty="0" smtClean="0"/>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34809871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p:txBody>
          <a:bodyPr/>
          <a:lstStyle/>
          <a:p>
            <a:pPr marL="441325" indent="-428625">
              <a:lnSpc>
                <a:spcPct val="100000"/>
              </a:lnSpc>
              <a:buClr>
                <a:srgbClr val="5FBAF5"/>
              </a:buClr>
              <a:buFont typeface="Wingdings"/>
              <a:buChar char=""/>
              <a:tabLst>
                <a:tab pos="441325" algn="l"/>
                <a:tab pos="441959" algn="l"/>
              </a:tabLst>
            </a:pPr>
            <a:r>
              <a:rPr lang="cs-CZ" sz="2000" b="1" spc="15" dirty="0">
                <a:solidFill>
                  <a:srgbClr val="133E7D"/>
                </a:solidFill>
                <a:cs typeface="Arial"/>
              </a:rPr>
              <a:t>Odvětví</a:t>
            </a:r>
            <a:r>
              <a:rPr lang="cs-CZ" sz="2000" b="1" spc="-140" dirty="0">
                <a:solidFill>
                  <a:srgbClr val="133E7D"/>
                </a:solidFill>
                <a:cs typeface="Arial"/>
              </a:rPr>
              <a:t> </a:t>
            </a:r>
            <a:r>
              <a:rPr lang="cs-CZ" sz="2000" spc="5" dirty="0">
                <a:solidFill>
                  <a:srgbClr val="133E7D"/>
                </a:solidFill>
                <a:cs typeface="Arial"/>
              </a:rPr>
              <a:t>neslučující</a:t>
            </a:r>
            <a:r>
              <a:rPr lang="cs-CZ" sz="2000" spc="-145" dirty="0">
                <a:solidFill>
                  <a:srgbClr val="133E7D"/>
                </a:solidFill>
                <a:cs typeface="Arial"/>
              </a:rPr>
              <a:t> </a:t>
            </a:r>
            <a:r>
              <a:rPr lang="cs-CZ" sz="2000" spc="25" dirty="0">
                <a:solidFill>
                  <a:srgbClr val="133E7D"/>
                </a:solidFill>
                <a:cs typeface="Arial"/>
              </a:rPr>
              <a:t>se</a:t>
            </a:r>
            <a:r>
              <a:rPr lang="cs-CZ" sz="2000" spc="-35" dirty="0">
                <a:solidFill>
                  <a:srgbClr val="133E7D"/>
                </a:solidFill>
                <a:cs typeface="Arial"/>
              </a:rPr>
              <a:t> </a:t>
            </a:r>
            <a:r>
              <a:rPr lang="cs-CZ" sz="2000" spc="10" dirty="0">
                <a:solidFill>
                  <a:srgbClr val="133E7D"/>
                </a:solidFill>
                <a:cs typeface="Arial"/>
              </a:rPr>
              <a:t>s</a:t>
            </a:r>
            <a:r>
              <a:rPr lang="cs-CZ" sz="2000" spc="-50" dirty="0">
                <a:solidFill>
                  <a:srgbClr val="133E7D"/>
                </a:solidFill>
                <a:cs typeface="Arial"/>
              </a:rPr>
              <a:t> </a:t>
            </a:r>
            <a:r>
              <a:rPr lang="cs-CZ" sz="2000" spc="5" dirty="0">
                <a:solidFill>
                  <a:srgbClr val="133E7D"/>
                </a:solidFill>
                <a:cs typeface="Arial"/>
              </a:rPr>
              <a:t>pravidly</a:t>
            </a:r>
            <a:r>
              <a:rPr lang="cs-CZ" sz="2000" dirty="0">
                <a:solidFill>
                  <a:srgbClr val="133E7D"/>
                </a:solidFill>
                <a:cs typeface="Arial"/>
              </a:rPr>
              <a:t> </a:t>
            </a:r>
            <a:r>
              <a:rPr lang="cs-CZ" sz="2000" spc="20" dirty="0">
                <a:solidFill>
                  <a:srgbClr val="133E7D"/>
                </a:solidFill>
                <a:cs typeface="Arial"/>
              </a:rPr>
              <a:t>poskytování</a:t>
            </a:r>
            <a:r>
              <a:rPr lang="cs-CZ" sz="2000" spc="-300" dirty="0">
                <a:solidFill>
                  <a:srgbClr val="133E7D"/>
                </a:solidFill>
                <a:cs typeface="Arial"/>
              </a:rPr>
              <a:t> </a:t>
            </a:r>
            <a:r>
              <a:rPr lang="cs-CZ" sz="2000" spc="10" dirty="0">
                <a:solidFill>
                  <a:srgbClr val="133E7D"/>
                </a:solidFill>
                <a:cs typeface="Arial"/>
              </a:rPr>
              <a:t>podpory</a:t>
            </a:r>
            <a:r>
              <a:rPr lang="cs-CZ" sz="2000" spc="-80" dirty="0">
                <a:solidFill>
                  <a:srgbClr val="133E7D"/>
                </a:solidFill>
                <a:cs typeface="Arial"/>
              </a:rPr>
              <a:t> </a:t>
            </a:r>
            <a:r>
              <a:rPr lang="cs-CZ" sz="2000" spc="15" dirty="0">
                <a:solidFill>
                  <a:srgbClr val="133E7D"/>
                </a:solidFill>
                <a:cs typeface="Arial"/>
              </a:rPr>
              <a:t>de</a:t>
            </a:r>
            <a:r>
              <a:rPr lang="cs-CZ" sz="2000" dirty="0">
                <a:solidFill>
                  <a:srgbClr val="133E7D"/>
                </a:solidFill>
                <a:cs typeface="Arial"/>
              </a:rPr>
              <a:t> </a:t>
            </a:r>
            <a:r>
              <a:rPr lang="cs-CZ" sz="2000" spc="5" dirty="0" err="1">
                <a:solidFill>
                  <a:srgbClr val="133E7D"/>
                </a:solidFill>
                <a:cs typeface="Arial"/>
              </a:rPr>
              <a:t>minimis</a:t>
            </a:r>
            <a:r>
              <a:rPr lang="cs-CZ" sz="2000" spc="5" dirty="0">
                <a:solidFill>
                  <a:srgbClr val="133E7D"/>
                </a:solidFill>
                <a:cs typeface="Arial"/>
              </a:rPr>
              <a:t>:</a:t>
            </a:r>
            <a:endParaRPr lang="cs-CZ" sz="2000" dirty="0">
              <a:cs typeface="Arial"/>
            </a:endParaRPr>
          </a:p>
          <a:p>
            <a:pPr>
              <a:lnSpc>
                <a:spcPct val="100000"/>
              </a:lnSpc>
              <a:spcBef>
                <a:spcPts val="10"/>
              </a:spcBef>
              <a:buClr>
                <a:srgbClr val="5FBAF5"/>
              </a:buClr>
              <a:buFont typeface="Wingdings"/>
              <a:buChar char=""/>
            </a:pPr>
            <a:endParaRPr lang="cs-CZ" sz="1800" dirty="0">
              <a:latin typeface="Times New Roman"/>
              <a:cs typeface="Times New Roman"/>
            </a:endParaRPr>
          </a:p>
          <a:p>
            <a:pPr marL="908050" lvl="1" indent="-447675">
              <a:lnSpc>
                <a:spcPct val="100000"/>
              </a:lnSpc>
              <a:buClr>
                <a:srgbClr val="5FBAF5"/>
              </a:buClr>
              <a:buFont typeface="Wingdings"/>
              <a:buChar char=""/>
              <a:tabLst>
                <a:tab pos="908050" algn="l"/>
                <a:tab pos="908685" algn="l"/>
              </a:tabLst>
            </a:pPr>
            <a:r>
              <a:rPr lang="cs-CZ" sz="1800" spc="5" dirty="0">
                <a:solidFill>
                  <a:srgbClr val="08498A"/>
                </a:solidFill>
                <a:cs typeface="Arial"/>
              </a:rPr>
              <a:t>rybolov </a:t>
            </a:r>
            <a:r>
              <a:rPr lang="cs-CZ" sz="1800" dirty="0">
                <a:solidFill>
                  <a:srgbClr val="08498A"/>
                </a:solidFill>
                <a:cs typeface="Arial"/>
              </a:rPr>
              <a:t>a</a:t>
            </a:r>
            <a:r>
              <a:rPr lang="cs-CZ" sz="1800" spc="-125" dirty="0">
                <a:solidFill>
                  <a:srgbClr val="08498A"/>
                </a:solidFill>
                <a:cs typeface="Arial"/>
              </a:rPr>
              <a:t> </a:t>
            </a:r>
            <a:r>
              <a:rPr lang="cs-CZ" sz="1800" dirty="0">
                <a:solidFill>
                  <a:srgbClr val="08498A"/>
                </a:solidFill>
                <a:cs typeface="Arial"/>
              </a:rPr>
              <a:t>akvakultura</a:t>
            </a:r>
            <a:endParaRPr lang="cs-CZ" sz="1800" dirty="0">
              <a:cs typeface="Arial"/>
            </a:endParaRPr>
          </a:p>
          <a:p>
            <a:pPr marL="908050" marR="5080" lvl="1" indent="-447675" algn="just">
              <a:lnSpc>
                <a:spcPct val="99100"/>
              </a:lnSpc>
              <a:spcBef>
                <a:spcPts val="1240"/>
              </a:spcBef>
              <a:buClr>
                <a:srgbClr val="5FBAF5"/>
              </a:buClr>
              <a:buFont typeface="Wingdings"/>
              <a:buChar char=""/>
              <a:tabLst>
                <a:tab pos="908685" algn="l"/>
              </a:tabLst>
            </a:pPr>
            <a:r>
              <a:rPr lang="cs-CZ" sz="1800" spc="5" dirty="0">
                <a:solidFill>
                  <a:srgbClr val="08498A"/>
                </a:solidFill>
                <a:cs typeface="Arial"/>
              </a:rPr>
              <a:t>oblast </a:t>
            </a:r>
            <a:r>
              <a:rPr lang="cs-CZ" sz="1800" spc="-15" dirty="0">
                <a:solidFill>
                  <a:srgbClr val="08498A"/>
                </a:solidFill>
                <a:cs typeface="Arial"/>
              </a:rPr>
              <a:t>prvovýroby </a:t>
            </a:r>
            <a:r>
              <a:rPr lang="cs-CZ" sz="1800" dirty="0">
                <a:solidFill>
                  <a:srgbClr val="08498A"/>
                </a:solidFill>
                <a:cs typeface="Arial"/>
              </a:rPr>
              <a:t>zemědělských </a:t>
            </a:r>
            <a:r>
              <a:rPr lang="cs-CZ" sz="1800" spc="-5" dirty="0">
                <a:solidFill>
                  <a:srgbClr val="08498A"/>
                </a:solidFill>
                <a:cs typeface="Arial"/>
              </a:rPr>
              <a:t>produktů </a:t>
            </a:r>
            <a:r>
              <a:rPr lang="cs-CZ" sz="1800" dirty="0">
                <a:solidFill>
                  <a:srgbClr val="08498A"/>
                </a:solidFill>
                <a:cs typeface="Arial"/>
              </a:rPr>
              <a:t>a v </a:t>
            </a:r>
            <a:r>
              <a:rPr lang="cs-CZ" sz="1800" spc="-25" dirty="0">
                <a:solidFill>
                  <a:srgbClr val="08498A"/>
                </a:solidFill>
                <a:cs typeface="Arial"/>
              </a:rPr>
              <a:t>odvětví </a:t>
            </a:r>
            <a:r>
              <a:rPr lang="cs-CZ" sz="1800" dirty="0">
                <a:solidFill>
                  <a:srgbClr val="08498A"/>
                </a:solidFill>
                <a:cs typeface="Arial"/>
              </a:rPr>
              <a:t>zpracovávání  zemědělských </a:t>
            </a:r>
            <a:r>
              <a:rPr lang="cs-CZ" sz="1800" spc="-5" dirty="0">
                <a:solidFill>
                  <a:srgbClr val="08498A"/>
                </a:solidFill>
                <a:cs typeface="Arial"/>
              </a:rPr>
              <a:t>produktů </a:t>
            </a:r>
            <a:r>
              <a:rPr lang="cs-CZ" sz="1800" dirty="0">
                <a:solidFill>
                  <a:srgbClr val="08498A"/>
                </a:solidFill>
                <a:cs typeface="Arial"/>
              </a:rPr>
              <a:t>a </a:t>
            </a:r>
            <a:r>
              <a:rPr lang="cs-CZ" sz="1800" spc="-10" dirty="0">
                <a:solidFill>
                  <a:srgbClr val="08498A"/>
                </a:solidFill>
                <a:cs typeface="Arial"/>
              </a:rPr>
              <a:t>jejich </a:t>
            </a:r>
            <a:r>
              <a:rPr lang="cs-CZ" sz="1800" dirty="0">
                <a:solidFill>
                  <a:srgbClr val="08498A"/>
                </a:solidFill>
                <a:cs typeface="Arial"/>
              </a:rPr>
              <a:t>uvádění </a:t>
            </a:r>
            <a:r>
              <a:rPr lang="cs-CZ" sz="1800" spc="20" dirty="0">
                <a:solidFill>
                  <a:srgbClr val="08498A"/>
                </a:solidFill>
                <a:cs typeface="Arial"/>
              </a:rPr>
              <a:t>na </a:t>
            </a:r>
            <a:r>
              <a:rPr lang="cs-CZ" sz="1800" spc="-20" dirty="0">
                <a:solidFill>
                  <a:srgbClr val="08498A"/>
                </a:solidFill>
                <a:cs typeface="Arial"/>
              </a:rPr>
              <a:t>trh </a:t>
            </a:r>
            <a:r>
              <a:rPr lang="cs-CZ" sz="1800" dirty="0">
                <a:solidFill>
                  <a:srgbClr val="08498A"/>
                </a:solidFill>
                <a:cs typeface="Arial"/>
              </a:rPr>
              <a:t>v </a:t>
            </a:r>
            <a:r>
              <a:rPr lang="cs-CZ" sz="1800" spc="-5" dirty="0">
                <a:solidFill>
                  <a:srgbClr val="08498A"/>
                </a:solidFill>
                <a:cs typeface="Arial"/>
              </a:rPr>
              <a:t>případech, </a:t>
            </a:r>
            <a:r>
              <a:rPr lang="cs-CZ" sz="1800" spc="-20" dirty="0">
                <a:solidFill>
                  <a:srgbClr val="08498A"/>
                </a:solidFill>
                <a:cs typeface="Arial"/>
              </a:rPr>
              <a:t>které </a:t>
            </a:r>
            <a:r>
              <a:rPr lang="cs-CZ" sz="1800" dirty="0">
                <a:solidFill>
                  <a:srgbClr val="08498A"/>
                </a:solidFill>
                <a:cs typeface="Arial"/>
              </a:rPr>
              <a:t>jsou  uvedeny v</a:t>
            </a:r>
            <a:r>
              <a:rPr lang="cs-CZ" sz="1800" spc="-95" dirty="0">
                <a:solidFill>
                  <a:srgbClr val="08498A"/>
                </a:solidFill>
                <a:cs typeface="Arial"/>
              </a:rPr>
              <a:t> </a:t>
            </a:r>
            <a:r>
              <a:rPr lang="cs-CZ" sz="1800" spc="-5" dirty="0">
                <a:solidFill>
                  <a:srgbClr val="08498A"/>
                </a:solidFill>
                <a:cs typeface="Arial"/>
              </a:rPr>
              <a:t>metodice</a:t>
            </a:r>
            <a:endParaRPr lang="cs-CZ" sz="1800" dirty="0">
              <a:cs typeface="Arial"/>
            </a:endParaRPr>
          </a:p>
          <a:p>
            <a:pPr marL="908050" marR="5080" lvl="1" indent="-447675" algn="just">
              <a:lnSpc>
                <a:spcPct val="100800"/>
              </a:lnSpc>
              <a:spcBef>
                <a:spcPts val="1200"/>
              </a:spcBef>
              <a:buClr>
                <a:srgbClr val="5FBAF5"/>
              </a:buClr>
              <a:buFont typeface="Wingdings"/>
              <a:buChar char=""/>
              <a:tabLst>
                <a:tab pos="908685" algn="l"/>
              </a:tabLst>
            </a:pPr>
            <a:r>
              <a:rPr lang="cs-CZ" sz="1800" dirty="0">
                <a:solidFill>
                  <a:srgbClr val="08498A"/>
                </a:solidFill>
                <a:cs typeface="Arial"/>
              </a:rPr>
              <a:t>podpora </a:t>
            </a:r>
            <a:r>
              <a:rPr lang="cs-CZ" sz="1800" spc="20" dirty="0">
                <a:solidFill>
                  <a:srgbClr val="08498A"/>
                </a:solidFill>
                <a:cs typeface="Arial"/>
              </a:rPr>
              <a:t>na </a:t>
            </a:r>
            <a:r>
              <a:rPr lang="cs-CZ" sz="1800" spc="-5" dirty="0">
                <a:solidFill>
                  <a:srgbClr val="08498A"/>
                </a:solidFill>
                <a:cs typeface="Arial"/>
              </a:rPr>
              <a:t>činnosti </a:t>
            </a:r>
            <a:r>
              <a:rPr lang="cs-CZ" sz="1800" spc="-15" dirty="0">
                <a:solidFill>
                  <a:srgbClr val="08498A"/>
                </a:solidFill>
                <a:cs typeface="Arial"/>
              </a:rPr>
              <a:t>spojené </a:t>
            </a:r>
            <a:r>
              <a:rPr lang="cs-CZ" sz="1800" dirty="0">
                <a:solidFill>
                  <a:srgbClr val="08498A"/>
                </a:solidFill>
                <a:cs typeface="Arial"/>
              </a:rPr>
              <a:t>s </a:t>
            </a:r>
            <a:r>
              <a:rPr lang="cs-CZ" sz="1800" spc="-25" dirty="0">
                <a:solidFill>
                  <a:srgbClr val="08498A"/>
                </a:solidFill>
                <a:cs typeface="Arial"/>
              </a:rPr>
              <a:t>vývozem </a:t>
            </a:r>
            <a:r>
              <a:rPr lang="cs-CZ" sz="1800" spc="20" dirty="0">
                <a:solidFill>
                  <a:srgbClr val="08498A"/>
                </a:solidFill>
                <a:cs typeface="Arial"/>
              </a:rPr>
              <a:t>do </a:t>
            </a:r>
            <a:r>
              <a:rPr lang="cs-CZ" sz="1800" spc="-10" dirty="0">
                <a:solidFill>
                  <a:srgbClr val="08498A"/>
                </a:solidFill>
                <a:cs typeface="Arial"/>
              </a:rPr>
              <a:t>třetích zemí </a:t>
            </a:r>
            <a:r>
              <a:rPr lang="cs-CZ" sz="1800" spc="-5" dirty="0">
                <a:solidFill>
                  <a:srgbClr val="08498A"/>
                </a:solidFill>
                <a:cs typeface="Arial"/>
              </a:rPr>
              <a:t>nebo  členských </a:t>
            </a:r>
            <a:r>
              <a:rPr lang="cs-CZ" sz="1800" spc="-20" dirty="0">
                <a:solidFill>
                  <a:srgbClr val="08498A"/>
                </a:solidFill>
                <a:cs typeface="Arial"/>
              </a:rPr>
              <a:t>států, </a:t>
            </a:r>
            <a:r>
              <a:rPr lang="cs-CZ" sz="1800" spc="-5" dirty="0">
                <a:solidFill>
                  <a:srgbClr val="08498A"/>
                </a:solidFill>
                <a:cs typeface="Arial"/>
              </a:rPr>
              <a:t>tj. </a:t>
            </a:r>
            <a:r>
              <a:rPr lang="cs-CZ" sz="1800" dirty="0">
                <a:solidFill>
                  <a:srgbClr val="08498A"/>
                </a:solidFill>
                <a:cs typeface="Arial"/>
              </a:rPr>
              <a:t>podpory </a:t>
            </a:r>
            <a:r>
              <a:rPr lang="cs-CZ" sz="1800" spc="-5" dirty="0">
                <a:solidFill>
                  <a:srgbClr val="08498A"/>
                </a:solidFill>
                <a:cs typeface="Arial"/>
              </a:rPr>
              <a:t>přímo </a:t>
            </a:r>
            <a:r>
              <a:rPr lang="cs-CZ" sz="1800" dirty="0">
                <a:solidFill>
                  <a:srgbClr val="08498A"/>
                </a:solidFill>
                <a:cs typeface="Arial"/>
              </a:rPr>
              <a:t>spojené s </a:t>
            </a:r>
            <a:r>
              <a:rPr lang="cs-CZ" sz="1800" spc="-10" dirty="0">
                <a:solidFill>
                  <a:srgbClr val="08498A"/>
                </a:solidFill>
                <a:cs typeface="Arial"/>
              </a:rPr>
              <a:t>vyváženým množstvím,  </a:t>
            </a:r>
            <a:r>
              <a:rPr lang="cs-CZ" sz="1800" spc="-5" dirty="0">
                <a:solidFill>
                  <a:srgbClr val="08498A"/>
                </a:solidFill>
                <a:cs typeface="Arial"/>
              </a:rPr>
              <a:t>se </a:t>
            </a:r>
            <a:r>
              <a:rPr lang="cs-CZ" sz="1800" spc="-10" dirty="0">
                <a:solidFill>
                  <a:srgbClr val="08498A"/>
                </a:solidFill>
                <a:cs typeface="Arial"/>
              </a:rPr>
              <a:t>zavedením </a:t>
            </a:r>
            <a:r>
              <a:rPr lang="cs-CZ" sz="1800" dirty="0">
                <a:solidFill>
                  <a:srgbClr val="08498A"/>
                </a:solidFill>
                <a:cs typeface="Arial"/>
              </a:rPr>
              <a:t>a provozem </a:t>
            </a:r>
            <a:r>
              <a:rPr lang="cs-CZ" sz="1800" spc="10" dirty="0">
                <a:solidFill>
                  <a:srgbClr val="08498A"/>
                </a:solidFill>
                <a:cs typeface="Arial"/>
              </a:rPr>
              <a:t>distribuční </a:t>
            </a:r>
            <a:r>
              <a:rPr lang="cs-CZ" sz="1800" spc="-10" dirty="0">
                <a:solidFill>
                  <a:srgbClr val="08498A"/>
                </a:solidFill>
                <a:cs typeface="Arial"/>
              </a:rPr>
              <a:t>sítě </a:t>
            </a:r>
            <a:r>
              <a:rPr lang="cs-CZ" sz="1800" spc="15" dirty="0">
                <a:solidFill>
                  <a:srgbClr val="08498A"/>
                </a:solidFill>
                <a:cs typeface="Arial"/>
              </a:rPr>
              <a:t>nebo </a:t>
            </a:r>
            <a:r>
              <a:rPr lang="cs-CZ" sz="1800" dirty="0">
                <a:solidFill>
                  <a:srgbClr val="08498A"/>
                </a:solidFill>
                <a:cs typeface="Arial"/>
              </a:rPr>
              <a:t>s </a:t>
            </a:r>
            <a:r>
              <a:rPr lang="cs-CZ" sz="1800" spc="10" dirty="0">
                <a:solidFill>
                  <a:srgbClr val="08498A"/>
                </a:solidFill>
                <a:cs typeface="Arial"/>
              </a:rPr>
              <a:t>jinými </a:t>
            </a:r>
            <a:r>
              <a:rPr lang="cs-CZ" sz="1800" spc="-5" dirty="0">
                <a:solidFill>
                  <a:srgbClr val="08498A"/>
                </a:solidFill>
                <a:cs typeface="Arial"/>
              </a:rPr>
              <a:t>běžnými  výdaji </a:t>
            </a:r>
            <a:r>
              <a:rPr lang="cs-CZ" sz="1800" dirty="0">
                <a:solidFill>
                  <a:srgbClr val="08498A"/>
                </a:solidFill>
                <a:cs typeface="Arial"/>
              </a:rPr>
              <a:t>v </a:t>
            </a:r>
            <a:r>
              <a:rPr lang="cs-CZ" sz="1800" spc="-5" dirty="0">
                <a:solidFill>
                  <a:srgbClr val="08498A"/>
                </a:solidFill>
                <a:cs typeface="Arial"/>
              </a:rPr>
              <a:t>souvislosti </a:t>
            </a:r>
            <a:r>
              <a:rPr lang="cs-CZ" sz="1800" dirty="0">
                <a:solidFill>
                  <a:srgbClr val="08498A"/>
                </a:solidFill>
                <a:cs typeface="Arial"/>
              </a:rPr>
              <a:t>s </a:t>
            </a:r>
            <a:r>
              <a:rPr lang="cs-CZ" sz="1800" spc="-20" dirty="0">
                <a:solidFill>
                  <a:srgbClr val="08498A"/>
                </a:solidFill>
                <a:cs typeface="Arial"/>
              </a:rPr>
              <a:t>vývozní</a:t>
            </a:r>
            <a:r>
              <a:rPr lang="cs-CZ" sz="1800" spc="135" dirty="0">
                <a:solidFill>
                  <a:srgbClr val="08498A"/>
                </a:solidFill>
                <a:cs typeface="Arial"/>
              </a:rPr>
              <a:t> </a:t>
            </a:r>
            <a:r>
              <a:rPr lang="cs-CZ" sz="1800" spc="5" dirty="0">
                <a:solidFill>
                  <a:srgbClr val="08498A"/>
                </a:solidFill>
                <a:cs typeface="Arial"/>
              </a:rPr>
              <a:t>činností</a:t>
            </a:r>
            <a:endParaRPr lang="cs-CZ" sz="1800" dirty="0">
              <a:cs typeface="Arial"/>
            </a:endParaRPr>
          </a:p>
          <a:p>
            <a:pPr marL="908050" marR="15240" lvl="1" indent="-447675" algn="just">
              <a:lnSpc>
                <a:spcPct val="100800"/>
              </a:lnSpc>
              <a:spcBef>
                <a:spcPts val="1125"/>
              </a:spcBef>
              <a:buClr>
                <a:srgbClr val="5FBAF5"/>
              </a:buClr>
              <a:buFont typeface="Wingdings"/>
              <a:buChar char=""/>
              <a:tabLst>
                <a:tab pos="908685" algn="l"/>
              </a:tabLst>
            </a:pPr>
            <a:r>
              <a:rPr lang="cs-CZ" sz="1800" dirty="0">
                <a:solidFill>
                  <a:srgbClr val="08498A"/>
                </a:solidFill>
                <a:cs typeface="Arial"/>
              </a:rPr>
              <a:t>podpory </a:t>
            </a:r>
            <a:r>
              <a:rPr lang="cs-CZ" sz="1800" spc="-5" dirty="0">
                <a:solidFill>
                  <a:srgbClr val="08498A"/>
                </a:solidFill>
                <a:cs typeface="Arial"/>
              </a:rPr>
              <a:t>podmiňující </a:t>
            </a:r>
            <a:r>
              <a:rPr lang="cs-CZ" sz="1800" spc="5" dirty="0">
                <a:solidFill>
                  <a:srgbClr val="08498A"/>
                </a:solidFill>
                <a:cs typeface="Arial"/>
              </a:rPr>
              <a:t>použití </a:t>
            </a:r>
            <a:r>
              <a:rPr lang="cs-CZ" sz="1800" spc="-5" dirty="0">
                <a:solidFill>
                  <a:srgbClr val="08498A"/>
                </a:solidFill>
                <a:cs typeface="Arial"/>
              </a:rPr>
              <a:t>domácího </a:t>
            </a:r>
            <a:r>
              <a:rPr lang="cs-CZ" sz="1800" dirty="0">
                <a:solidFill>
                  <a:srgbClr val="08498A"/>
                </a:solidFill>
                <a:cs typeface="Arial"/>
              </a:rPr>
              <a:t>zboží </a:t>
            </a:r>
            <a:r>
              <a:rPr lang="cs-CZ" sz="1800" spc="20" dirty="0">
                <a:solidFill>
                  <a:srgbClr val="08498A"/>
                </a:solidFill>
                <a:cs typeface="Arial"/>
              </a:rPr>
              <a:t>na </a:t>
            </a:r>
            <a:r>
              <a:rPr lang="cs-CZ" sz="1800" dirty="0">
                <a:solidFill>
                  <a:srgbClr val="08498A"/>
                </a:solidFill>
                <a:cs typeface="Arial"/>
              </a:rPr>
              <a:t>úkor dováženého  zboží</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21027479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a:xfrm>
            <a:off x="540000" y="1268760"/>
            <a:ext cx="8064000" cy="4851240"/>
          </a:xfrm>
        </p:spPr>
        <p:txBody>
          <a:bodyPr wrap="square"/>
          <a:lstStyle/>
          <a:p>
            <a:pPr marL="12700" algn="just">
              <a:lnSpc>
                <a:spcPct val="100000"/>
              </a:lnSpc>
            </a:pPr>
            <a:r>
              <a:rPr lang="cs-CZ" sz="1800" dirty="0">
                <a:solidFill>
                  <a:srgbClr val="133E7D"/>
                </a:solidFill>
                <a:cs typeface="Arial"/>
              </a:rPr>
              <a:t>Příklad: Posouzení </a:t>
            </a:r>
            <a:r>
              <a:rPr lang="cs-CZ" sz="1800" spc="-40" dirty="0">
                <a:solidFill>
                  <a:srgbClr val="133E7D"/>
                </a:solidFill>
                <a:cs typeface="Arial"/>
              </a:rPr>
              <a:t>VP </a:t>
            </a:r>
            <a:r>
              <a:rPr lang="cs-CZ" sz="1800" dirty="0">
                <a:solidFill>
                  <a:srgbClr val="133E7D"/>
                </a:solidFill>
                <a:cs typeface="Arial"/>
              </a:rPr>
              <a:t>u příjemce </a:t>
            </a:r>
            <a:r>
              <a:rPr lang="cs-CZ" sz="1800" spc="-10" dirty="0">
                <a:solidFill>
                  <a:srgbClr val="133E7D"/>
                </a:solidFill>
                <a:cs typeface="Arial"/>
              </a:rPr>
              <a:t>mzdového příspěvku </a:t>
            </a:r>
            <a:r>
              <a:rPr lang="cs-CZ" sz="1800" dirty="0">
                <a:solidFill>
                  <a:srgbClr val="133E7D"/>
                </a:solidFill>
                <a:cs typeface="Arial"/>
              </a:rPr>
              <a:t>má </a:t>
            </a:r>
            <a:r>
              <a:rPr lang="cs-CZ" sz="1800" spc="10" dirty="0">
                <a:solidFill>
                  <a:srgbClr val="133E7D"/>
                </a:solidFill>
                <a:cs typeface="Arial"/>
              </a:rPr>
              <a:t>tyto</a:t>
            </a:r>
            <a:r>
              <a:rPr lang="cs-CZ" sz="1800" spc="80" dirty="0">
                <a:solidFill>
                  <a:srgbClr val="133E7D"/>
                </a:solidFill>
                <a:cs typeface="Arial"/>
              </a:rPr>
              <a:t> </a:t>
            </a:r>
            <a:r>
              <a:rPr lang="cs-CZ" sz="1800" spc="-5" dirty="0" smtClean="0">
                <a:solidFill>
                  <a:srgbClr val="133E7D"/>
                </a:solidFill>
                <a:cs typeface="Arial"/>
              </a:rPr>
              <a:t>fáze</a:t>
            </a:r>
            <a:endParaRPr lang="cs-CZ" sz="1800" dirty="0">
              <a:cs typeface="Arial"/>
            </a:endParaRPr>
          </a:p>
          <a:p>
            <a:pPr marL="441325" marR="5080" indent="-428625" algn="just">
              <a:lnSpc>
                <a:spcPct val="100000"/>
              </a:lnSpc>
              <a:spcBef>
                <a:spcPts val="1170"/>
              </a:spcBef>
              <a:buClr>
                <a:srgbClr val="5FBAF5"/>
              </a:buClr>
              <a:buFont typeface="Wingdings"/>
              <a:buChar char=""/>
              <a:tabLst>
                <a:tab pos="441959" algn="l"/>
              </a:tabLst>
            </a:pPr>
            <a:r>
              <a:rPr lang="cs-CZ" sz="1800" spc="-5" dirty="0">
                <a:solidFill>
                  <a:srgbClr val="133E7D"/>
                </a:solidFill>
                <a:cs typeface="Arial"/>
              </a:rPr>
              <a:t>Příjemce </a:t>
            </a:r>
            <a:r>
              <a:rPr lang="cs-CZ" sz="1800" spc="10" dirty="0">
                <a:solidFill>
                  <a:srgbClr val="133E7D"/>
                </a:solidFill>
                <a:cs typeface="Arial"/>
              </a:rPr>
              <a:t>dotace </a:t>
            </a:r>
            <a:r>
              <a:rPr lang="cs-CZ" sz="1800" spc="10" dirty="0">
                <a:solidFill>
                  <a:srgbClr val="08498A"/>
                </a:solidFill>
                <a:cs typeface="Arial"/>
              </a:rPr>
              <a:t>podá </a:t>
            </a:r>
            <a:r>
              <a:rPr lang="cs-CZ" sz="1800" b="1" dirty="0">
                <a:solidFill>
                  <a:srgbClr val="08498A"/>
                </a:solidFill>
                <a:cs typeface="Arial"/>
              </a:rPr>
              <a:t>žádost </a:t>
            </a:r>
            <a:r>
              <a:rPr lang="cs-CZ" sz="1800" b="1" spc="15" dirty="0">
                <a:solidFill>
                  <a:srgbClr val="08498A"/>
                </a:solidFill>
                <a:cs typeface="Arial"/>
              </a:rPr>
              <a:t>o </a:t>
            </a:r>
            <a:r>
              <a:rPr lang="cs-CZ" sz="1800" b="1" dirty="0">
                <a:solidFill>
                  <a:srgbClr val="08498A"/>
                </a:solidFill>
                <a:cs typeface="Arial"/>
              </a:rPr>
              <a:t>posouzení </a:t>
            </a:r>
            <a:r>
              <a:rPr lang="cs-CZ" sz="1800" b="1" spc="15" dirty="0">
                <a:solidFill>
                  <a:srgbClr val="08498A"/>
                </a:solidFill>
                <a:cs typeface="Arial"/>
              </a:rPr>
              <a:t>a </a:t>
            </a:r>
            <a:r>
              <a:rPr lang="cs-CZ" sz="1800" b="1" spc="5" dirty="0">
                <a:solidFill>
                  <a:srgbClr val="08498A"/>
                </a:solidFill>
                <a:cs typeface="Arial"/>
              </a:rPr>
              <a:t>případné </a:t>
            </a:r>
            <a:r>
              <a:rPr lang="cs-CZ" sz="1800" b="1" spc="-10" dirty="0">
                <a:solidFill>
                  <a:srgbClr val="08498A"/>
                </a:solidFill>
                <a:cs typeface="Arial"/>
              </a:rPr>
              <a:t>přidělení </a:t>
            </a:r>
            <a:r>
              <a:rPr lang="cs-CZ" sz="1800" b="1" spc="10" dirty="0" smtClean="0">
                <a:solidFill>
                  <a:srgbClr val="08498A"/>
                </a:solidFill>
                <a:cs typeface="Arial"/>
              </a:rPr>
              <a:t>podpory </a:t>
            </a:r>
            <a:r>
              <a:rPr lang="cs-CZ" sz="1800" b="1" spc="20" dirty="0" smtClean="0">
                <a:solidFill>
                  <a:srgbClr val="08498A"/>
                </a:solidFill>
                <a:cs typeface="Arial"/>
              </a:rPr>
              <a:t>mimo </a:t>
            </a:r>
            <a:r>
              <a:rPr lang="cs-CZ" sz="1800" b="1" spc="-15" dirty="0">
                <a:solidFill>
                  <a:srgbClr val="08498A"/>
                </a:solidFill>
                <a:cs typeface="Arial"/>
              </a:rPr>
              <a:t>režim </a:t>
            </a:r>
            <a:r>
              <a:rPr lang="cs-CZ" sz="1800" b="1" spc="30" dirty="0">
                <a:solidFill>
                  <a:srgbClr val="08498A"/>
                </a:solidFill>
                <a:cs typeface="Arial"/>
              </a:rPr>
              <a:t>de </a:t>
            </a:r>
            <a:r>
              <a:rPr lang="cs-CZ" sz="1800" b="1" spc="10" dirty="0" err="1">
                <a:solidFill>
                  <a:srgbClr val="08498A"/>
                </a:solidFill>
                <a:cs typeface="Arial"/>
              </a:rPr>
              <a:t>minimis</a:t>
            </a:r>
            <a:r>
              <a:rPr lang="cs-CZ" sz="1800" b="1" spc="10" dirty="0">
                <a:solidFill>
                  <a:srgbClr val="08498A"/>
                </a:solidFill>
                <a:cs typeface="Arial"/>
              </a:rPr>
              <a:t> </a:t>
            </a:r>
            <a:r>
              <a:rPr lang="cs-CZ" sz="1800" b="1" spc="5" dirty="0">
                <a:solidFill>
                  <a:srgbClr val="08498A"/>
                </a:solidFill>
                <a:cs typeface="Arial"/>
              </a:rPr>
              <a:t>/ </a:t>
            </a:r>
            <a:r>
              <a:rPr lang="cs-CZ" sz="1800" b="1" spc="10" dirty="0">
                <a:solidFill>
                  <a:srgbClr val="08498A"/>
                </a:solidFill>
                <a:cs typeface="Arial"/>
              </a:rPr>
              <a:t>podpory </a:t>
            </a:r>
            <a:r>
              <a:rPr lang="cs-CZ" sz="1800" b="1" spc="-5" dirty="0">
                <a:solidFill>
                  <a:srgbClr val="08498A"/>
                </a:solidFill>
                <a:cs typeface="Arial"/>
              </a:rPr>
              <a:t>de </a:t>
            </a:r>
            <a:r>
              <a:rPr lang="cs-CZ" sz="1800" b="1" spc="10" dirty="0" err="1">
                <a:solidFill>
                  <a:srgbClr val="08498A"/>
                </a:solidFill>
                <a:cs typeface="Arial"/>
              </a:rPr>
              <a:t>minimis</a:t>
            </a:r>
            <a:r>
              <a:rPr lang="cs-CZ" sz="1800" b="1" spc="-300" dirty="0">
                <a:solidFill>
                  <a:srgbClr val="08498A"/>
                </a:solidFill>
                <a:cs typeface="Arial"/>
              </a:rPr>
              <a:t> </a:t>
            </a:r>
            <a:r>
              <a:rPr lang="cs-CZ" sz="1800" dirty="0">
                <a:solidFill>
                  <a:srgbClr val="08498A"/>
                </a:solidFill>
                <a:cs typeface="Arial"/>
              </a:rPr>
              <a:t>společně  </a:t>
            </a:r>
            <a:r>
              <a:rPr lang="cs-CZ" sz="1800" spc="10" dirty="0">
                <a:solidFill>
                  <a:srgbClr val="08498A"/>
                </a:solidFill>
                <a:cs typeface="Arial"/>
              </a:rPr>
              <a:t>s</a:t>
            </a:r>
            <a:r>
              <a:rPr lang="cs-CZ" sz="1800" spc="575" dirty="0">
                <a:solidFill>
                  <a:srgbClr val="08498A"/>
                </a:solidFill>
                <a:cs typeface="Arial"/>
              </a:rPr>
              <a:t> </a:t>
            </a:r>
            <a:r>
              <a:rPr lang="cs-CZ" sz="1800" spc="10" dirty="0">
                <a:solidFill>
                  <a:srgbClr val="08498A"/>
                </a:solidFill>
                <a:cs typeface="Arial"/>
              </a:rPr>
              <a:t>čestným </a:t>
            </a:r>
            <a:r>
              <a:rPr lang="cs-CZ" sz="1800" spc="-10" dirty="0">
                <a:solidFill>
                  <a:srgbClr val="08498A"/>
                </a:solidFill>
                <a:cs typeface="Arial"/>
              </a:rPr>
              <a:t>prohlášením </a:t>
            </a:r>
            <a:r>
              <a:rPr lang="cs-CZ" sz="1800" spc="-5" dirty="0">
                <a:solidFill>
                  <a:srgbClr val="133E7D"/>
                </a:solidFill>
                <a:cs typeface="Arial"/>
              </a:rPr>
              <a:t>příjemce </a:t>
            </a:r>
            <a:r>
              <a:rPr lang="cs-CZ" sz="1800" spc="10" dirty="0">
                <a:solidFill>
                  <a:srgbClr val="133E7D"/>
                </a:solidFill>
                <a:cs typeface="Arial"/>
              </a:rPr>
              <a:t>dotace </a:t>
            </a:r>
            <a:r>
              <a:rPr lang="cs-CZ" sz="1800" spc="-20" dirty="0">
                <a:solidFill>
                  <a:srgbClr val="133E7D"/>
                </a:solidFill>
                <a:cs typeface="Arial"/>
              </a:rPr>
              <a:t>min. </a:t>
            </a:r>
            <a:r>
              <a:rPr lang="cs-CZ" sz="1800" spc="15" dirty="0">
                <a:solidFill>
                  <a:srgbClr val="133E7D"/>
                </a:solidFill>
                <a:cs typeface="Arial"/>
              </a:rPr>
              <a:t>1 </a:t>
            </a:r>
            <a:r>
              <a:rPr lang="cs-CZ" sz="1800" spc="-30" dirty="0">
                <a:solidFill>
                  <a:srgbClr val="133E7D"/>
                </a:solidFill>
                <a:cs typeface="Arial"/>
              </a:rPr>
              <a:t>měsíc </a:t>
            </a:r>
            <a:r>
              <a:rPr lang="cs-CZ" sz="1800" spc="-10" dirty="0">
                <a:solidFill>
                  <a:srgbClr val="133E7D"/>
                </a:solidFill>
                <a:cs typeface="Arial"/>
              </a:rPr>
              <a:t>před  </a:t>
            </a:r>
            <a:r>
              <a:rPr lang="cs-CZ" sz="1800" dirty="0">
                <a:solidFill>
                  <a:srgbClr val="133E7D"/>
                </a:solidFill>
                <a:cs typeface="Arial"/>
              </a:rPr>
              <a:t>čerpáním</a:t>
            </a:r>
            <a:r>
              <a:rPr lang="cs-CZ" sz="1800" spc="-150" dirty="0">
                <a:solidFill>
                  <a:srgbClr val="133E7D"/>
                </a:solidFill>
                <a:cs typeface="Arial"/>
              </a:rPr>
              <a:t> </a:t>
            </a:r>
            <a:r>
              <a:rPr lang="cs-CZ" sz="1800" dirty="0">
                <a:solidFill>
                  <a:srgbClr val="133E7D"/>
                </a:solidFill>
                <a:cs typeface="Arial"/>
              </a:rPr>
              <a:t>MP)</a:t>
            </a:r>
            <a:endParaRPr lang="cs-CZ" sz="1800" dirty="0">
              <a:cs typeface="Arial"/>
            </a:endParaRPr>
          </a:p>
          <a:p>
            <a:pPr marL="1171575" marR="4017010" indent="-447675" algn="just">
              <a:lnSpc>
                <a:spcPct val="135600"/>
              </a:lnSpc>
              <a:buFont typeface="Courier New" panose="02070309020205020404" pitchFamily="49" charset="0"/>
              <a:buChar char="o"/>
            </a:pPr>
            <a:r>
              <a:rPr lang="cs-CZ" sz="1800" spc="-10" dirty="0">
                <a:solidFill>
                  <a:srgbClr val="133E7D"/>
                </a:solidFill>
              </a:rPr>
              <a:t>poskytovatel </a:t>
            </a:r>
            <a:r>
              <a:rPr lang="cs-CZ" sz="1800" spc="10" dirty="0" smtClean="0">
                <a:solidFill>
                  <a:srgbClr val="133E7D"/>
                </a:solidFill>
              </a:rPr>
              <a:t>posoudí VP </a:t>
            </a:r>
          </a:p>
          <a:p>
            <a:pPr marL="1171575" marR="4017010" indent="-447675" algn="just">
              <a:lnSpc>
                <a:spcPct val="135600"/>
              </a:lnSpc>
              <a:buFont typeface="Courier New" panose="02070309020205020404" pitchFamily="49" charset="0"/>
              <a:buChar char="o"/>
            </a:pPr>
            <a:r>
              <a:rPr lang="cs-CZ" sz="1800" spc="-10" dirty="0" smtClean="0">
                <a:solidFill>
                  <a:srgbClr val="133E7D"/>
                </a:solidFill>
              </a:rPr>
              <a:t>poskytovatel </a:t>
            </a:r>
            <a:r>
              <a:rPr lang="cs-CZ" sz="1800" spc="10" dirty="0">
                <a:solidFill>
                  <a:srgbClr val="133E7D"/>
                </a:solidFill>
              </a:rPr>
              <a:t>rozhodne </a:t>
            </a:r>
            <a:r>
              <a:rPr lang="cs-CZ" sz="1800" dirty="0">
                <a:solidFill>
                  <a:srgbClr val="133E7D"/>
                </a:solidFill>
              </a:rPr>
              <a:t>o</a:t>
            </a:r>
            <a:r>
              <a:rPr lang="cs-CZ" sz="1800" spc="-170" dirty="0">
                <a:solidFill>
                  <a:srgbClr val="133E7D"/>
                </a:solidFill>
              </a:rPr>
              <a:t> </a:t>
            </a:r>
            <a:r>
              <a:rPr lang="cs-CZ" sz="1800" spc="-40" dirty="0">
                <a:solidFill>
                  <a:srgbClr val="133E7D"/>
                </a:solidFill>
              </a:rPr>
              <a:t>VP</a:t>
            </a:r>
          </a:p>
          <a:p>
            <a:pPr marL="1171575" indent="-447675" algn="just">
              <a:lnSpc>
                <a:spcPct val="100000"/>
              </a:lnSpc>
              <a:spcBef>
                <a:spcPts val="770"/>
              </a:spcBef>
              <a:buFont typeface="Courier New" panose="02070309020205020404" pitchFamily="49" charset="0"/>
              <a:buChar char="o"/>
            </a:pPr>
            <a:r>
              <a:rPr lang="cs-CZ" sz="1800" spc="15" dirty="0">
                <a:solidFill>
                  <a:srgbClr val="133E7D"/>
                </a:solidFill>
              </a:rPr>
              <a:t>není </a:t>
            </a:r>
            <a:r>
              <a:rPr lang="cs-CZ" sz="1800" spc="-40" dirty="0">
                <a:solidFill>
                  <a:srgbClr val="133E7D"/>
                </a:solidFill>
              </a:rPr>
              <a:t>VP </a:t>
            </a:r>
            <a:r>
              <a:rPr lang="cs-CZ" sz="1800" dirty="0">
                <a:solidFill>
                  <a:srgbClr val="133E7D"/>
                </a:solidFill>
              </a:rPr>
              <a:t>– písemné oznámení </a:t>
            </a:r>
            <a:r>
              <a:rPr lang="cs-CZ" sz="1800" spc="5" dirty="0">
                <a:solidFill>
                  <a:srgbClr val="133E7D"/>
                </a:solidFill>
              </a:rPr>
              <a:t>příslušnému</a:t>
            </a:r>
            <a:r>
              <a:rPr lang="cs-CZ" sz="1800" spc="-175" dirty="0">
                <a:solidFill>
                  <a:srgbClr val="133E7D"/>
                </a:solidFill>
              </a:rPr>
              <a:t> </a:t>
            </a:r>
            <a:r>
              <a:rPr lang="cs-CZ" sz="1800" spc="15" dirty="0">
                <a:solidFill>
                  <a:srgbClr val="133E7D"/>
                </a:solidFill>
              </a:rPr>
              <a:t>subjektu</a:t>
            </a:r>
          </a:p>
          <a:p>
            <a:pPr marL="1171575" indent="-447675" algn="just">
              <a:lnSpc>
                <a:spcPts val="1945"/>
              </a:lnSpc>
              <a:spcBef>
                <a:spcPts val="765"/>
              </a:spcBef>
              <a:buFont typeface="Courier New" panose="02070309020205020404" pitchFamily="49" charset="0"/>
              <a:buChar char="o"/>
            </a:pPr>
            <a:r>
              <a:rPr lang="cs-CZ" sz="1800" spc="-15" dirty="0">
                <a:solidFill>
                  <a:srgbClr val="133E7D"/>
                </a:solidFill>
              </a:rPr>
              <a:t>DM </a:t>
            </a:r>
            <a:r>
              <a:rPr lang="cs-CZ" sz="1800" dirty="0">
                <a:solidFill>
                  <a:srgbClr val="133E7D"/>
                </a:solidFill>
              </a:rPr>
              <a:t>-  elektronická </a:t>
            </a:r>
            <a:r>
              <a:rPr lang="cs-CZ" sz="1800" spc="-5" dirty="0">
                <a:solidFill>
                  <a:srgbClr val="133E7D"/>
                </a:solidFill>
              </a:rPr>
              <a:t>informace </a:t>
            </a:r>
            <a:r>
              <a:rPr lang="cs-CZ" sz="1800" dirty="0">
                <a:solidFill>
                  <a:srgbClr val="133E7D"/>
                </a:solidFill>
              </a:rPr>
              <a:t>o </a:t>
            </a:r>
            <a:r>
              <a:rPr lang="cs-CZ" sz="1800" spc="10" dirty="0">
                <a:solidFill>
                  <a:srgbClr val="133E7D"/>
                </a:solidFill>
              </a:rPr>
              <a:t>přidělení </a:t>
            </a:r>
            <a:r>
              <a:rPr lang="cs-CZ" sz="1800" spc="-40" dirty="0">
                <a:solidFill>
                  <a:srgbClr val="133E7D"/>
                </a:solidFill>
              </a:rPr>
              <a:t>DM; </a:t>
            </a:r>
            <a:r>
              <a:rPr lang="cs-CZ" sz="1800" dirty="0">
                <a:solidFill>
                  <a:srgbClr val="133E7D"/>
                </a:solidFill>
              </a:rPr>
              <a:t>přenos/zanesení</a:t>
            </a:r>
            <a:r>
              <a:rPr lang="cs-CZ" sz="1800" spc="-105" dirty="0">
                <a:solidFill>
                  <a:srgbClr val="133E7D"/>
                </a:solidFill>
              </a:rPr>
              <a:t> </a:t>
            </a:r>
            <a:r>
              <a:rPr lang="cs-CZ" sz="1800" spc="20" dirty="0" smtClean="0">
                <a:solidFill>
                  <a:srgbClr val="133E7D"/>
                </a:solidFill>
              </a:rPr>
              <a:t>údajů do </a:t>
            </a:r>
            <a:r>
              <a:rPr lang="cs-CZ" sz="1800" spc="-5" dirty="0">
                <a:solidFill>
                  <a:srgbClr val="133E7D"/>
                </a:solidFill>
              </a:rPr>
              <a:t>Registru</a:t>
            </a:r>
            <a:r>
              <a:rPr lang="cs-CZ" sz="1800" spc="-180" dirty="0">
                <a:solidFill>
                  <a:srgbClr val="133E7D"/>
                </a:solidFill>
              </a:rPr>
              <a:t> </a:t>
            </a:r>
            <a:r>
              <a:rPr lang="cs-CZ" sz="1800" spc="-20" dirty="0">
                <a:solidFill>
                  <a:srgbClr val="133E7D"/>
                </a:solidFill>
              </a:rPr>
              <a:t>DM</a:t>
            </a:r>
          </a:p>
          <a:p>
            <a:pPr algn="just"/>
            <a:r>
              <a:rPr lang="cs-CZ" sz="1800" spc="-20" dirty="0">
                <a:solidFill>
                  <a:srgbClr val="133E7D"/>
                </a:solidFill>
                <a:cs typeface="Arial"/>
              </a:rPr>
              <a:t>veškeré </a:t>
            </a:r>
            <a:r>
              <a:rPr lang="cs-CZ" sz="1800" spc="5" dirty="0">
                <a:solidFill>
                  <a:srgbClr val="133E7D"/>
                </a:solidFill>
                <a:cs typeface="Arial"/>
              </a:rPr>
              <a:t>formuláře </a:t>
            </a:r>
            <a:r>
              <a:rPr lang="cs-CZ" sz="1800" spc="20" dirty="0">
                <a:solidFill>
                  <a:srgbClr val="133E7D"/>
                </a:solidFill>
                <a:cs typeface="Arial"/>
              </a:rPr>
              <a:t>budou </a:t>
            </a:r>
            <a:r>
              <a:rPr lang="cs-CZ" sz="1800" dirty="0">
                <a:solidFill>
                  <a:srgbClr val="133E7D"/>
                </a:solidFill>
                <a:cs typeface="Arial"/>
              </a:rPr>
              <a:t>ke stažení </a:t>
            </a:r>
            <a:r>
              <a:rPr lang="cs-CZ" sz="1800" spc="20" dirty="0">
                <a:solidFill>
                  <a:srgbClr val="133E7D"/>
                </a:solidFill>
                <a:cs typeface="Arial"/>
              </a:rPr>
              <a:t>na </a:t>
            </a:r>
            <a:r>
              <a:rPr lang="cs-CZ" sz="1800" spc="5" dirty="0">
                <a:solidFill>
                  <a:srgbClr val="133E7D"/>
                </a:solidFill>
                <a:cs typeface="Arial"/>
              </a:rPr>
              <a:t>portále </a:t>
            </a:r>
            <a:r>
              <a:rPr lang="cs-CZ" sz="1800" u="heavy" spc="-20" dirty="0">
                <a:solidFill>
                  <a:srgbClr val="08498A"/>
                </a:solidFill>
                <a:cs typeface="Arial"/>
                <a:hlinkClick r:id="rId3"/>
              </a:rPr>
              <a:t>www.esfcr.cz</a:t>
            </a:r>
            <a:r>
              <a:rPr lang="cs-CZ" sz="1800" u="heavy" spc="260" dirty="0">
                <a:solidFill>
                  <a:srgbClr val="08498A"/>
                </a:solidFill>
                <a:cs typeface="Arial"/>
                <a:hlinkClick r:id="rId3"/>
              </a:rPr>
              <a:t> </a:t>
            </a:r>
            <a:r>
              <a:rPr lang="cs-CZ" sz="1800" spc="-10" dirty="0">
                <a:solidFill>
                  <a:srgbClr val="133E7D"/>
                </a:solidFill>
                <a:cs typeface="Arial"/>
              </a:rPr>
              <a:t>(výhledově  </a:t>
            </a:r>
            <a:r>
              <a:rPr lang="cs-CZ" sz="1800" spc="30" dirty="0">
                <a:solidFill>
                  <a:srgbClr val="133E7D"/>
                </a:solidFill>
                <a:cs typeface="Arial"/>
              </a:rPr>
              <a:t>bude </a:t>
            </a:r>
            <a:r>
              <a:rPr lang="cs-CZ" sz="1800" spc="-20" dirty="0">
                <a:solidFill>
                  <a:srgbClr val="133E7D"/>
                </a:solidFill>
                <a:cs typeface="Arial"/>
              </a:rPr>
              <a:t>vyřizováno </a:t>
            </a:r>
            <a:r>
              <a:rPr lang="cs-CZ" sz="1800" dirty="0">
                <a:solidFill>
                  <a:srgbClr val="133E7D"/>
                </a:solidFill>
                <a:cs typeface="Arial"/>
              </a:rPr>
              <a:t>přes </a:t>
            </a:r>
            <a:r>
              <a:rPr lang="cs-CZ" sz="1800" spc="-15" dirty="0">
                <a:solidFill>
                  <a:srgbClr val="133E7D"/>
                </a:solidFill>
                <a:cs typeface="Arial"/>
              </a:rPr>
              <a:t>ISKP</a:t>
            </a:r>
            <a:r>
              <a:rPr lang="cs-CZ" sz="1800" spc="5" dirty="0">
                <a:solidFill>
                  <a:srgbClr val="133E7D"/>
                </a:solidFill>
                <a:cs typeface="Arial"/>
              </a:rPr>
              <a:t> </a:t>
            </a:r>
            <a:r>
              <a:rPr lang="cs-CZ" sz="1800" spc="-20" dirty="0">
                <a:solidFill>
                  <a:srgbClr val="133E7D"/>
                </a:solidFill>
                <a:cs typeface="Arial"/>
              </a:rPr>
              <a:t>2014</a:t>
            </a:r>
            <a:r>
              <a:rPr lang="cs-CZ" sz="1800" spc="-20" dirty="0" smtClean="0">
                <a:solidFill>
                  <a:srgbClr val="133E7D"/>
                </a:solidFill>
                <a:cs typeface="Arial"/>
              </a:rPr>
              <a:t>+)</a:t>
            </a:r>
            <a:endParaRPr lang="cs-CZ" sz="1800" dirty="0">
              <a:cs typeface="Arial"/>
            </a:endParaRP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461616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Veřejná podpora</a:t>
            </a:r>
            <a:endParaRPr lang="cs-CZ" dirty="0"/>
          </a:p>
        </p:txBody>
      </p:sp>
      <p:sp>
        <p:nvSpPr>
          <p:cNvPr id="3" name="Zástupný symbol pro obsah 2"/>
          <p:cNvSpPr>
            <a:spLocks noGrp="1"/>
          </p:cNvSpPr>
          <p:nvPr>
            <p:ph idx="1"/>
          </p:nvPr>
        </p:nvSpPr>
        <p:spPr>
          <a:xfrm>
            <a:off x="540000" y="1268760"/>
            <a:ext cx="8064000" cy="4851240"/>
          </a:xfrm>
        </p:spPr>
        <p:txBody>
          <a:bodyPr wrap="square"/>
          <a:lstStyle/>
          <a:p>
            <a:pPr marL="0" indent="0" algn="just">
              <a:lnSpc>
                <a:spcPct val="100000"/>
              </a:lnSpc>
              <a:buNone/>
            </a:pPr>
            <a:r>
              <a:rPr lang="cs-CZ" sz="2000" b="1" dirty="0" smtClean="0">
                <a:solidFill>
                  <a:srgbClr val="133E7D"/>
                </a:solidFill>
                <a:cs typeface="Arial"/>
              </a:rPr>
              <a:t>Blokové výjimky dle nařízení Komise (EU) č. 651/2014</a:t>
            </a:r>
            <a:r>
              <a:rPr lang="cs-CZ" sz="2000" dirty="0" smtClean="0">
                <a:solidFill>
                  <a:srgbClr val="133E7D"/>
                </a:solidFill>
                <a:cs typeface="Arial"/>
              </a:rPr>
              <a:t> ze dne 17. června 2014:</a:t>
            </a:r>
          </a:p>
          <a:p>
            <a:pPr marL="246700" lvl="1" algn="just">
              <a:lnSpc>
                <a:spcPct val="100000"/>
              </a:lnSpc>
            </a:pPr>
            <a:r>
              <a:rPr lang="cs-CZ" dirty="0" smtClean="0">
                <a:solidFill>
                  <a:srgbClr val="133E7D"/>
                </a:solidFill>
                <a:cs typeface="Arial"/>
              </a:rPr>
              <a:t>Jedná se zejména o využití článků 32 a 33 v oddíle 6 nařízení č. 651/2014</a:t>
            </a:r>
          </a:p>
          <a:p>
            <a:pPr marL="498700" lvl="2" algn="just">
              <a:lnSpc>
                <a:spcPct val="100000"/>
              </a:lnSpc>
            </a:pPr>
            <a:r>
              <a:rPr lang="cs-CZ" dirty="0" smtClean="0">
                <a:solidFill>
                  <a:srgbClr val="133E7D"/>
                </a:solidFill>
                <a:cs typeface="Arial"/>
              </a:rPr>
              <a:t>Čl. 32 – </a:t>
            </a:r>
            <a:r>
              <a:rPr lang="cs-CZ" b="1" dirty="0" smtClean="0">
                <a:solidFill>
                  <a:srgbClr val="133E7D"/>
                </a:solidFill>
                <a:cs typeface="Arial"/>
              </a:rPr>
              <a:t>podpora na nábor znevýhodněných pracovníků v podobě subvencování mzdových nákladů</a:t>
            </a:r>
            <a:r>
              <a:rPr lang="cs-CZ" dirty="0" smtClean="0">
                <a:solidFill>
                  <a:srgbClr val="133E7D"/>
                </a:solidFill>
                <a:cs typeface="Arial"/>
              </a:rPr>
              <a:t> – limity v podobě podmínek doby, výše podpory (50 % způsobilých nákladů)</a:t>
            </a:r>
          </a:p>
          <a:p>
            <a:pPr marL="498700" lvl="2" algn="just">
              <a:lnSpc>
                <a:spcPct val="100000"/>
              </a:lnSpc>
            </a:pPr>
            <a:r>
              <a:rPr lang="cs-CZ" dirty="0" smtClean="0">
                <a:solidFill>
                  <a:srgbClr val="133E7D"/>
                </a:solidFill>
                <a:cs typeface="Arial"/>
              </a:rPr>
              <a:t>Čl. 33 – </a:t>
            </a:r>
            <a:r>
              <a:rPr lang="cs-CZ" b="1" dirty="0" smtClean="0">
                <a:solidFill>
                  <a:srgbClr val="133E7D"/>
                </a:solidFill>
                <a:cs typeface="Arial"/>
              </a:rPr>
              <a:t>podpora na zaměstnávání pracovníků se zdravotním postižením v podobě subvencování mzdových nákladů</a:t>
            </a:r>
            <a:r>
              <a:rPr lang="cs-CZ" dirty="0" smtClean="0">
                <a:solidFill>
                  <a:srgbClr val="133E7D"/>
                </a:solidFill>
                <a:cs typeface="Arial"/>
              </a:rPr>
              <a:t> – až 75 % způsobilých nákladů</a:t>
            </a:r>
          </a:p>
          <a:p>
            <a:pPr marL="0" lvl="1" indent="0" algn="just">
              <a:lnSpc>
                <a:spcPct val="100000"/>
              </a:lnSpc>
              <a:buNone/>
            </a:pPr>
            <a:endParaRPr lang="cs-CZ" dirty="0" smtClean="0">
              <a:solidFill>
                <a:srgbClr val="133E7D"/>
              </a:solidFill>
              <a:cs typeface="Arial"/>
            </a:endParaRPr>
          </a:p>
          <a:p>
            <a:pPr marL="246700" lvl="1" algn="just">
              <a:lnSpc>
                <a:spcPct val="100000"/>
              </a:lnSpc>
            </a:pPr>
            <a:r>
              <a:rPr lang="cs-CZ" dirty="0" smtClean="0">
                <a:solidFill>
                  <a:srgbClr val="133E7D"/>
                </a:solidFill>
                <a:cs typeface="Arial"/>
              </a:rPr>
              <a:t>Podpořené osoby musí splňovat nejen podmínky cílových skupin projektu (výzvy), ale i </a:t>
            </a:r>
            <a:r>
              <a:rPr lang="cs-CZ" b="1" dirty="0" smtClean="0">
                <a:solidFill>
                  <a:srgbClr val="133E7D"/>
                </a:solidFill>
                <a:cs typeface="Arial"/>
              </a:rPr>
              <a:t>definici znevýhodněných osob dle článku 2 uvedeného nařízení</a:t>
            </a:r>
            <a:r>
              <a:rPr lang="cs-CZ" dirty="0" smtClean="0">
                <a:solidFill>
                  <a:srgbClr val="133E7D"/>
                </a:solidFill>
                <a:cs typeface="Arial"/>
              </a:rPr>
              <a:t>.</a:t>
            </a:r>
            <a:endParaRPr lang="cs-CZ" dirty="0">
              <a:cs typeface="Arial"/>
            </a:endParaRP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72</a:t>
            </a:fld>
            <a:endParaRPr lang="cs-CZ" dirty="0"/>
          </a:p>
        </p:txBody>
      </p:sp>
    </p:spTree>
    <p:extLst>
      <p:ext uri="{BB962C8B-B14F-4D97-AF65-F5344CB8AC3E}">
        <p14:creationId xmlns:p14="http://schemas.microsoft.com/office/powerpoint/2010/main" val="5084210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2267744" y="284283"/>
            <a:ext cx="5991479" cy="511592"/>
          </a:xfrm>
          <a:prstGeom prst="rect">
            <a:avLst/>
          </a:prstGeom>
        </p:spPr>
        <p:txBody>
          <a:bodyPr vert="horz" wrap="square" lIns="0" tIns="0" rIns="0" bIns="0" rtlCol="0">
            <a:spAutoFit/>
          </a:bodyPr>
          <a:lstStyle/>
          <a:p>
            <a:pPr marL="12700">
              <a:lnSpc>
                <a:spcPct val="100000"/>
              </a:lnSpc>
              <a:tabLst>
                <a:tab pos="2004060" algn="l"/>
              </a:tabLst>
            </a:pPr>
            <a:r>
              <a:rPr spc="5" dirty="0"/>
              <a:t>VEŘEJNÉ	</a:t>
            </a:r>
            <a:r>
              <a:rPr spc="-30" dirty="0"/>
              <a:t>ZAKÁZKY</a:t>
            </a:r>
            <a:r>
              <a:rPr spc="80" dirty="0"/>
              <a:t> </a:t>
            </a:r>
            <a:r>
              <a:rPr dirty="0"/>
              <a:t>1</a:t>
            </a:r>
          </a:p>
        </p:txBody>
      </p:sp>
      <p:sp>
        <p:nvSpPr>
          <p:cNvPr id="7" name="object 7"/>
          <p:cNvSpPr txBox="1"/>
          <p:nvPr/>
        </p:nvSpPr>
        <p:spPr>
          <a:xfrm>
            <a:off x="566946" y="1191960"/>
            <a:ext cx="7892415" cy="5463034"/>
          </a:xfrm>
          <a:prstGeom prst="rect">
            <a:avLst/>
          </a:prstGeom>
        </p:spPr>
        <p:txBody>
          <a:bodyPr vert="horz" wrap="square" lIns="0" tIns="0" rIns="0" bIns="0" rtlCol="0">
            <a:spAutoFit/>
          </a:bodyPr>
          <a:lstStyle/>
          <a:p>
            <a:pPr marL="441959" marR="22225" indent="-429259">
              <a:lnSpc>
                <a:spcPct val="150200"/>
              </a:lnSpc>
              <a:buClr>
                <a:srgbClr val="5FBAF5"/>
              </a:buClr>
              <a:buFont typeface="Wingdings"/>
              <a:buChar char=""/>
              <a:tabLst>
                <a:tab pos="441325" algn="l"/>
                <a:tab pos="441959" algn="l"/>
              </a:tabLst>
            </a:pPr>
            <a:r>
              <a:rPr lang="cs-CZ" sz="2000" dirty="0" smtClean="0">
                <a:solidFill>
                  <a:srgbClr val="08498A"/>
                </a:solidFill>
                <a:latin typeface="Arial"/>
                <a:cs typeface="Arial"/>
              </a:rPr>
              <a:t>Upraveny</a:t>
            </a:r>
            <a:r>
              <a:rPr lang="cs-CZ" sz="2000" spc="-70" dirty="0" smtClean="0">
                <a:solidFill>
                  <a:srgbClr val="08498A"/>
                </a:solidFill>
                <a:latin typeface="Arial"/>
                <a:cs typeface="Arial"/>
              </a:rPr>
              <a:t> </a:t>
            </a:r>
            <a:r>
              <a:rPr lang="cs-CZ" sz="2000" spc="10" dirty="0" smtClean="0">
                <a:solidFill>
                  <a:srgbClr val="08498A"/>
                </a:solidFill>
                <a:latin typeface="Arial"/>
                <a:cs typeface="Arial"/>
              </a:rPr>
              <a:t>v</a:t>
            </a:r>
            <a:r>
              <a:rPr lang="cs-CZ" sz="2000" spc="5" dirty="0" smtClean="0">
                <a:solidFill>
                  <a:srgbClr val="08498A"/>
                </a:solidFill>
                <a:latin typeface="Arial"/>
                <a:cs typeface="Arial"/>
              </a:rPr>
              <a:t> </a:t>
            </a:r>
            <a:r>
              <a:rPr lang="cs-CZ" sz="2000" u="sng" spc="20" dirty="0" smtClean="0">
                <a:solidFill>
                  <a:srgbClr val="08498A"/>
                </a:solidFill>
                <a:latin typeface="Arial"/>
                <a:cs typeface="Arial"/>
              </a:rPr>
              <a:t>Obecné</a:t>
            </a:r>
            <a:r>
              <a:rPr lang="cs-CZ" sz="2000" u="sng" spc="-110" dirty="0" smtClean="0">
                <a:solidFill>
                  <a:srgbClr val="08498A"/>
                </a:solidFill>
                <a:latin typeface="Arial"/>
                <a:cs typeface="Arial"/>
              </a:rPr>
              <a:t> </a:t>
            </a:r>
            <a:r>
              <a:rPr lang="cs-CZ" sz="2000" u="sng" spc="30" dirty="0" smtClean="0">
                <a:solidFill>
                  <a:srgbClr val="08498A"/>
                </a:solidFill>
                <a:latin typeface="Arial"/>
                <a:cs typeface="Arial"/>
              </a:rPr>
              <a:t>části</a:t>
            </a:r>
            <a:r>
              <a:rPr lang="cs-CZ" sz="2000" u="sng" spc="-185" dirty="0" smtClean="0">
                <a:solidFill>
                  <a:srgbClr val="08498A"/>
                </a:solidFill>
                <a:latin typeface="Arial"/>
                <a:cs typeface="Arial"/>
              </a:rPr>
              <a:t> </a:t>
            </a:r>
            <a:r>
              <a:rPr lang="cs-CZ" sz="2000" u="sng" spc="5" dirty="0" smtClean="0">
                <a:solidFill>
                  <a:srgbClr val="08498A"/>
                </a:solidFill>
                <a:latin typeface="Arial"/>
                <a:cs typeface="Arial"/>
              </a:rPr>
              <a:t>pravidel</a:t>
            </a:r>
            <a:r>
              <a:rPr lang="cs-CZ" sz="2000" u="sng" spc="-35" dirty="0" smtClean="0">
                <a:solidFill>
                  <a:srgbClr val="08498A"/>
                </a:solidFill>
                <a:latin typeface="Arial"/>
                <a:cs typeface="Arial"/>
              </a:rPr>
              <a:t> </a:t>
            </a:r>
            <a:r>
              <a:rPr lang="cs-CZ" sz="2000" u="sng" spc="10" dirty="0" smtClean="0">
                <a:solidFill>
                  <a:srgbClr val="08498A"/>
                </a:solidFill>
                <a:latin typeface="Arial"/>
                <a:cs typeface="Arial"/>
              </a:rPr>
              <a:t>pro</a:t>
            </a:r>
            <a:r>
              <a:rPr lang="cs-CZ" sz="2000" u="sng" spc="-35" dirty="0" smtClean="0">
                <a:solidFill>
                  <a:srgbClr val="08498A"/>
                </a:solidFill>
                <a:latin typeface="Arial"/>
                <a:cs typeface="Arial"/>
              </a:rPr>
              <a:t> </a:t>
            </a:r>
            <a:r>
              <a:rPr lang="cs-CZ" sz="2000" u="sng" spc="10" dirty="0" smtClean="0">
                <a:solidFill>
                  <a:srgbClr val="08498A"/>
                </a:solidFill>
                <a:latin typeface="Arial"/>
                <a:cs typeface="Arial"/>
              </a:rPr>
              <a:t>žadatele</a:t>
            </a:r>
            <a:r>
              <a:rPr lang="cs-CZ" sz="2000" u="sng" spc="-110" dirty="0" smtClean="0">
                <a:solidFill>
                  <a:srgbClr val="08498A"/>
                </a:solidFill>
                <a:latin typeface="Arial"/>
                <a:cs typeface="Arial"/>
              </a:rPr>
              <a:t> </a:t>
            </a:r>
            <a:r>
              <a:rPr lang="cs-CZ" sz="2000" u="sng" spc="15" dirty="0" smtClean="0">
                <a:solidFill>
                  <a:srgbClr val="08498A"/>
                </a:solidFill>
                <a:latin typeface="Arial"/>
                <a:cs typeface="Arial"/>
              </a:rPr>
              <a:t>a</a:t>
            </a:r>
            <a:r>
              <a:rPr lang="cs-CZ" sz="2000" u="sng" spc="-35" dirty="0" smtClean="0">
                <a:solidFill>
                  <a:srgbClr val="08498A"/>
                </a:solidFill>
                <a:latin typeface="Arial"/>
                <a:cs typeface="Arial"/>
              </a:rPr>
              <a:t> </a:t>
            </a:r>
            <a:r>
              <a:rPr lang="cs-CZ" sz="2000" u="sng" spc="-5" dirty="0" smtClean="0">
                <a:solidFill>
                  <a:srgbClr val="08498A"/>
                </a:solidFill>
                <a:latin typeface="Arial"/>
                <a:cs typeface="Arial"/>
              </a:rPr>
              <a:t>příjemce</a:t>
            </a:r>
            <a:r>
              <a:rPr lang="cs-CZ" sz="2000" u="sng" spc="-35" dirty="0" smtClean="0">
                <a:solidFill>
                  <a:srgbClr val="08498A"/>
                </a:solidFill>
                <a:latin typeface="Arial"/>
                <a:cs typeface="Arial"/>
              </a:rPr>
              <a:t> </a:t>
            </a:r>
            <a:r>
              <a:rPr lang="cs-CZ" sz="2000" spc="10" dirty="0" smtClean="0">
                <a:solidFill>
                  <a:srgbClr val="08498A"/>
                </a:solidFill>
                <a:latin typeface="Arial"/>
                <a:cs typeface="Arial"/>
              </a:rPr>
              <a:t>v</a:t>
            </a:r>
            <a:r>
              <a:rPr lang="cs-CZ" sz="2000" spc="5" dirty="0" smtClean="0">
                <a:solidFill>
                  <a:srgbClr val="08498A"/>
                </a:solidFill>
                <a:latin typeface="Arial"/>
                <a:cs typeface="Arial"/>
              </a:rPr>
              <a:t> </a:t>
            </a:r>
            <a:r>
              <a:rPr lang="cs-CZ" sz="2000" spc="10" dirty="0" smtClean="0">
                <a:solidFill>
                  <a:srgbClr val="08498A"/>
                </a:solidFill>
                <a:latin typeface="Arial"/>
                <a:cs typeface="Arial"/>
              </a:rPr>
              <a:t>rámci  </a:t>
            </a:r>
            <a:r>
              <a:rPr lang="cs-CZ" sz="2000" spc="5" dirty="0" smtClean="0">
                <a:solidFill>
                  <a:srgbClr val="08498A"/>
                </a:solidFill>
                <a:latin typeface="Arial"/>
                <a:cs typeface="Arial"/>
              </a:rPr>
              <a:t>OPZ, </a:t>
            </a:r>
            <a:r>
              <a:rPr lang="cs-CZ" sz="2000" spc="15" dirty="0" smtClean="0">
                <a:solidFill>
                  <a:srgbClr val="08498A"/>
                </a:solidFill>
                <a:latin typeface="Arial"/>
                <a:cs typeface="Arial"/>
              </a:rPr>
              <a:t>kapitola 20 </a:t>
            </a:r>
            <a:r>
              <a:rPr lang="cs-CZ" sz="2000" spc="-5" dirty="0" smtClean="0">
                <a:solidFill>
                  <a:srgbClr val="08498A"/>
                </a:solidFill>
                <a:latin typeface="Arial"/>
                <a:cs typeface="Arial"/>
              </a:rPr>
              <a:t>Pravidla </a:t>
            </a:r>
            <a:r>
              <a:rPr lang="cs-CZ" sz="2000" spc="10" dirty="0" smtClean="0">
                <a:solidFill>
                  <a:srgbClr val="08498A"/>
                </a:solidFill>
                <a:latin typeface="Arial"/>
                <a:cs typeface="Arial"/>
              </a:rPr>
              <a:t>pro </a:t>
            </a:r>
            <a:r>
              <a:rPr lang="cs-CZ" sz="2000" dirty="0" smtClean="0">
                <a:solidFill>
                  <a:srgbClr val="08498A"/>
                </a:solidFill>
                <a:latin typeface="Arial"/>
                <a:cs typeface="Arial"/>
              </a:rPr>
              <a:t>zadávání</a:t>
            </a:r>
            <a:r>
              <a:rPr lang="cs-CZ" sz="2000" spc="-310" dirty="0" smtClean="0">
                <a:solidFill>
                  <a:srgbClr val="08498A"/>
                </a:solidFill>
                <a:latin typeface="Arial"/>
                <a:cs typeface="Arial"/>
              </a:rPr>
              <a:t> </a:t>
            </a:r>
            <a:r>
              <a:rPr lang="cs-CZ" sz="2000" spc="10" dirty="0" smtClean="0">
                <a:solidFill>
                  <a:srgbClr val="08498A"/>
                </a:solidFill>
                <a:latin typeface="Arial"/>
                <a:cs typeface="Arial"/>
              </a:rPr>
              <a:t>zakázek.</a:t>
            </a:r>
            <a:endParaRPr lang="cs-CZ" sz="2000" dirty="0" smtClean="0">
              <a:solidFill>
                <a:prstClr val="black"/>
              </a:solidFill>
              <a:latin typeface="Arial"/>
              <a:cs typeface="Arial"/>
            </a:endParaRPr>
          </a:p>
          <a:p>
            <a:pPr marL="441959" marR="369570" indent="-429259">
              <a:lnSpc>
                <a:spcPct val="150200"/>
              </a:lnSpc>
              <a:spcBef>
                <a:spcPts val="600"/>
              </a:spcBef>
              <a:buClr>
                <a:srgbClr val="5FBAF5"/>
              </a:buClr>
              <a:buFont typeface="Wingdings"/>
              <a:buChar char=""/>
              <a:tabLst>
                <a:tab pos="441325" algn="l"/>
                <a:tab pos="441959" algn="l"/>
              </a:tabLst>
            </a:pPr>
            <a:r>
              <a:rPr lang="cs-CZ" sz="2000" spc="-15" dirty="0" smtClean="0">
                <a:solidFill>
                  <a:srgbClr val="08498A"/>
                </a:solidFill>
                <a:latin typeface="Arial"/>
                <a:cs typeface="Arial"/>
              </a:rPr>
              <a:t>Pro </a:t>
            </a:r>
            <a:r>
              <a:rPr lang="cs-CZ" sz="2000" spc="5" dirty="0" smtClean="0">
                <a:solidFill>
                  <a:srgbClr val="08498A"/>
                </a:solidFill>
                <a:latin typeface="Arial"/>
                <a:cs typeface="Arial"/>
              </a:rPr>
              <a:t>veřejného </a:t>
            </a:r>
            <a:r>
              <a:rPr lang="cs-CZ" sz="2000" spc="15" dirty="0" smtClean="0">
                <a:solidFill>
                  <a:srgbClr val="08498A"/>
                </a:solidFill>
                <a:latin typeface="Arial"/>
                <a:cs typeface="Arial"/>
              </a:rPr>
              <a:t>a </a:t>
            </a:r>
            <a:r>
              <a:rPr lang="cs-CZ" sz="2000" b="1" spc="25" dirty="0" smtClean="0">
                <a:solidFill>
                  <a:srgbClr val="08498A"/>
                </a:solidFill>
                <a:latin typeface="Arial"/>
                <a:cs typeface="Arial"/>
              </a:rPr>
              <a:t>dotovaného </a:t>
            </a:r>
            <a:r>
              <a:rPr lang="cs-CZ" sz="2000" spc="5" dirty="0" smtClean="0">
                <a:solidFill>
                  <a:srgbClr val="08498A"/>
                </a:solidFill>
                <a:latin typeface="Arial"/>
                <a:cs typeface="Arial"/>
              </a:rPr>
              <a:t>zadavatele </a:t>
            </a:r>
            <a:r>
              <a:rPr lang="cs-CZ" sz="2000" spc="10" dirty="0" smtClean="0">
                <a:solidFill>
                  <a:srgbClr val="08498A"/>
                </a:solidFill>
                <a:latin typeface="Arial"/>
                <a:cs typeface="Arial"/>
              </a:rPr>
              <a:t>pro zakázky </a:t>
            </a:r>
            <a:r>
              <a:rPr lang="cs-CZ" sz="2000" spc="15" dirty="0" smtClean="0">
                <a:solidFill>
                  <a:srgbClr val="08498A"/>
                </a:solidFill>
                <a:latin typeface="Arial"/>
                <a:cs typeface="Arial"/>
              </a:rPr>
              <a:t>od  předpokládané</a:t>
            </a:r>
            <a:r>
              <a:rPr lang="cs-CZ" sz="2000" spc="-185" dirty="0" smtClean="0">
                <a:solidFill>
                  <a:srgbClr val="08498A"/>
                </a:solidFill>
                <a:latin typeface="Arial"/>
                <a:cs typeface="Arial"/>
              </a:rPr>
              <a:t> </a:t>
            </a:r>
            <a:r>
              <a:rPr lang="cs-CZ" sz="2000" spc="15" dirty="0" smtClean="0">
                <a:solidFill>
                  <a:srgbClr val="08498A"/>
                </a:solidFill>
                <a:latin typeface="Arial"/>
                <a:cs typeface="Arial"/>
              </a:rPr>
              <a:t>hodnoty od</a:t>
            </a:r>
            <a:r>
              <a:rPr lang="cs-CZ" sz="2000" spc="-145" dirty="0" smtClean="0">
                <a:solidFill>
                  <a:srgbClr val="08498A"/>
                </a:solidFill>
                <a:latin typeface="Arial"/>
                <a:cs typeface="Arial"/>
              </a:rPr>
              <a:t> </a:t>
            </a:r>
            <a:r>
              <a:rPr lang="cs-CZ" sz="2000" spc="15" dirty="0" smtClean="0">
                <a:latin typeface="Arial"/>
                <a:cs typeface="Arial"/>
              </a:rPr>
              <a:t>2</a:t>
            </a:r>
            <a:r>
              <a:rPr lang="cs-CZ" sz="2000" spc="-35" dirty="0" smtClean="0">
                <a:latin typeface="Arial"/>
                <a:cs typeface="Arial"/>
              </a:rPr>
              <a:t> </a:t>
            </a:r>
            <a:r>
              <a:rPr lang="cs-CZ" sz="2000" dirty="0" smtClean="0">
                <a:latin typeface="Arial"/>
                <a:cs typeface="Arial"/>
              </a:rPr>
              <a:t>mil. </a:t>
            </a:r>
            <a:r>
              <a:rPr lang="cs-CZ" sz="2000" spc="15" dirty="0" smtClean="0">
                <a:latin typeface="Arial"/>
                <a:cs typeface="Arial"/>
              </a:rPr>
              <a:t>Kč</a:t>
            </a:r>
            <a:r>
              <a:rPr lang="cs-CZ" sz="2000" spc="-70" dirty="0" smtClean="0">
                <a:latin typeface="Arial"/>
                <a:cs typeface="Arial"/>
              </a:rPr>
              <a:t> </a:t>
            </a:r>
            <a:r>
              <a:rPr lang="cs-CZ" sz="2000" spc="10" dirty="0" smtClean="0">
                <a:latin typeface="Arial"/>
                <a:cs typeface="Arial"/>
              </a:rPr>
              <a:t>bez</a:t>
            </a:r>
            <a:r>
              <a:rPr lang="cs-CZ" sz="2000" spc="-70" dirty="0" smtClean="0">
                <a:latin typeface="Arial"/>
                <a:cs typeface="Arial"/>
              </a:rPr>
              <a:t> </a:t>
            </a:r>
            <a:r>
              <a:rPr lang="cs-CZ" sz="2000" spc="5" dirty="0" smtClean="0">
                <a:latin typeface="Arial"/>
                <a:cs typeface="Arial"/>
              </a:rPr>
              <a:t>DPH </a:t>
            </a:r>
            <a:r>
              <a:rPr lang="cs-CZ" sz="2000" dirty="0" smtClean="0">
                <a:solidFill>
                  <a:srgbClr val="08498A"/>
                </a:solidFill>
                <a:latin typeface="Arial"/>
                <a:cs typeface="Arial"/>
              </a:rPr>
              <a:t>vedle</a:t>
            </a:r>
            <a:r>
              <a:rPr lang="cs-CZ" sz="2000" spc="-35" dirty="0" smtClean="0">
                <a:solidFill>
                  <a:srgbClr val="08498A"/>
                </a:solidFill>
                <a:latin typeface="Arial"/>
                <a:cs typeface="Arial"/>
              </a:rPr>
              <a:t> </a:t>
            </a:r>
            <a:r>
              <a:rPr lang="cs-CZ" sz="2000" spc="20" dirty="0" smtClean="0">
                <a:solidFill>
                  <a:srgbClr val="08498A"/>
                </a:solidFill>
                <a:latin typeface="Arial"/>
                <a:cs typeface="Arial"/>
              </a:rPr>
              <a:t>kap.</a:t>
            </a:r>
            <a:endParaRPr lang="cs-CZ" sz="2000" dirty="0" smtClean="0">
              <a:solidFill>
                <a:prstClr val="black"/>
              </a:solidFill>
              <a:latin typeface="Arial"/>
              <a:cs typeface="Arial"/>
            </a:endParaRPr>
          </a:p>
          <a:p>
            <a:pPr marL="441959" marR="385445">
              <a:lnSpc>
                <a:spcPct val="150200"/>
              </a:lnSpc>
            </a:pPr>
            <a:r>
              <a:rPr lang="cs-CZ" sz="2000" spc="15" dirty="0" smtClean="0">
                <a:solidFill>
                  <a:srgbClr val="08498A"/>
                </a:solidFill>
                <a:latin typeface="Arial"/>
                <a:cs typeface="Arial"/>
              </a:rPr>
              <a:t>20.12</a:t>
            </a:r>
            <a:r>
              <a:rPr lang="cs-CZ" sz="2000" spc="-110" dirty="0" smtClean="0">
                <a:solidFill>
                  <a:srgbClr val="08498A"/>
                </a:solidFill>
                <a:latin typeface="Arial"/>
                <a:cs typeface="Arial"/>
              </a:rPr>
              <a:t> </a:t>
            </a:r>
            <a:r>
              <a:rPr lang="cs-CZ" sz="2000" spc="20" dirty="0" smtClean="0">
                <a:solidFill>
                  <a:srgbClr val="08498A"/>
                </a:solidFill>
                <a:latin typeface="Arial"/>
                <a:cs typeface="Arial"/>
              </a:rPr>
              <a:t>Obecné</a:t>
            </a:r>
            <a:r>
              <a:rPr lang="cs-CZ" sz="2000" spc="-110" dirty="0" smtClean="0">
                <a:solidFill>
                  <a:srgbClr val="08498A"/>
                </a:solidFill>
                <a:latin typeface="Arial"/>
                <a:cs typeface="Arial"/>
              </a:rPr>
              <a:t> </a:t>
            </a:r>
            <a:r>
              <a:rPr lang="cs-CZ" sz="2000" spc="30" dirty="0" smtClean="0">
                <a:solidFill>
                  <a:srgbClr val="08498A"/>
                </a:solidFill>
                <a:latin typeface="Arial"/>
                <a:cs typeface="Arial"/>
              </a:rPr>
              <a:t>části</a:t>
            </a:r>
            <a:r>
              <a:rPr lang="cs-CZ" sz="2000" spc="-185" dirty="0" smtClean="0">
                <a:solidFill>
                  <a:srgbClr val="08498A"/>
                </a:solidFill>
                <a:latin typeface="Arial"/>
                <a:cs typeface="Arial"/>
              </a:rPr>
              <a:t> </a:t>
            </a:r>
            <a:r>
              <a:rPr lang="cs-CZ" sz="2000" spc="5" dirty="0" smtClean="0">
                <a:solidFill>
                  <a:srgbClr val="08498A"/>
                </a:solidFill>
                <a:latin typeface="Arial"/>
                <a:cs typeface="Arial"/>
              </a:rPr>
              <a:t>pravidel</a:t>
            </a:r>
            <a:r>
              <a:rPr lang="cs-CZ" sz="2000" spc="-35" dirty="0" smtClean="0">
                <a:solidFill>
                  <a:srgbClr val="08498A"/>
                </a:solidFill>
                <a:latin typeface="Arial"/>
                <a:cs typeface="Arial"/>
              </a:rPr>
              <a:t> </a:t>
            </a:r>
            <a:r>
              <a:rPr lang="cs-CZ" sz="2000" spc="15" dirty="0" smtClean="0">
                <a:solidFill>
                  <a:srgbClr val="08498A"/>
                </a:solidFill>
                <a:latin typeface="Arial"/>
                <a:cs typeface="Arial"/>
              </a:rPr>
              <a:t>platí</a:t>
            </a:r>
            <a:r>
              <a:rPr lang="cs-CZ" sz="2000" spc="-145" dirty="0" smtClean="0">
                <a:solidFill>
                  <a:srgbClr val="08498A"/>
                </a:solidFill>
                <a:latin typeface="Arial"/>
                <a:cs typeface="Arial"/>
              </a:rPr>
              <a:t> </a:t>
            </a:r>
            <a:r>
              <a:rPr lang="cs-CZ" sz="2000" spc="10" dirty="0" smtClean="0">
                <a:solidFill>
                  <a:srgbClr val="08498A"/>
                </a:solidFill>
                <a:latin typeface="Arial"/>
                <a:cs typeface="Arial"/>
              </a:rPr>
              <a:t>dále</a:t>
            </a:r>
            <a:r>
              <a:rPr lang="cs-CZ" sz="2000" spc="-35" dirty="0" smtClean="0">
                <a:solidFill>
                  <a:srgbClr val="08498A"/>
                </a:solidFill>
                <a:latin typeface="Arial"/>
                <a:cs typeface="Arial"/>
              </a:rPr>
              <a:t> </a:t>
            </a:r>
            <a:r>
              <a:rPr lang="cs-CZ" sz="2000" spc="10" dirty="0" smtClean="0">
                <a:solidFill>
                  <a:srgbClr val="08498A"/>
                </a:solidFill>
                <a:latin typeface="Arial"/>
                <a:cs typeface="Arial"/>
              </a:rPr>
              <a:t>zákon</a:t>
            </a:r>
            <a:r>
              <a:rPr lang="cs-CZ" sz="2000" spc="-35" dirty="0" smtClean="0">
                <a:solidFill>
                  <a:srgbClr val="08498A"/>
                </a:solidFill>
                <a:latin typeface="Arial"/>
                <a:cs typeface="Arial"/>
              </a:rPr>
              <a:t> </a:t>
            </a:r>
            <a:r>
              <a:rPr lang="cs-CZ" sz="2000" u="sng" spc="20" dirty="0" smtClean="0">
                <a:latin typeface="Arial"/>
                <a:cs typeface="Arial"/>
              </a:rPr>
              <a:t>č.134/2016</a:t>
            </a:r>
            <a:r>
              <a:rPr lang="cs-CZ" sz="2000" u="sng" spc="-260" dirty="0" smtClean="0">
                <a:latin typeface="Arial"/>
                <a:cs typeface="Arial"/>
              </a:rPr>
              <a:t> </a:t>
            </a:r>
            <a:r>
              <a:rPr lang="cs-CZ" sz="2000" u="sng" spc="15" dirty="0" smtClean="0">
                <a:latin typeface="Arial"/>
                <a:cs typeface="Arial"/>
              </a:rPr>
              <a:t>Sb</a:t>
            </a:r>
            <a:r>
              <a:rPr lang="cs-CZ" sz="2000" spc="15" dirty="0" smtClean="0">
                <a:solidFill>
                  <a:srgbClr val="08498A"/>
                </a:solidFill>
                <a:latin typeface="Arial"/>
                <a:cs typeface="Arial"/>
              </a:rPr>
              <a:t>.,</a:t>
            </a:r>
            <a:r>
              <a:rPr lang="cs-CZ" sz="2000" spc="-150" dirty="0" smtClean="0">
                <a:solidFill>
                  <a:srgbClr val="08498A"/>
                </a:solidFill>
                <a:latin typeface="Arial"/>
                <a:cs typeface="Arial"/>
              </a:rPr>
              <a:t> </a:t>
            </a:r>
            <a:r>
              <a:rPr lang="cs-CZ" sz="2000" spc="15" dirty="0" smtClean="0">
                <a:solidFill>
                  <a:srgbClr val="08498A"/>
                </a:solidFill>
                <a:latin typeface="Arial"/>
                <a:cs typeface="Arial"/>
              </a:rPr>
              <a:t>o  veřejných</a:t>
            </a:r>
            <a:r>
              <a:rPr lang="cs-CZ" sz="2000" spc="-265" dirty="0" smtClean="0">
                <a:solidFill>
                  <a:srgbClr val="08498A"/>
                </a:solidFill>
                <a:latin typeface="Arial"/>
                <a:cs typeface="Arial"/>
              </a:rPr>
              <a:t> </a:t>
            </a:r>
            <a:r>
              <a:rPr lang="cs-CZ" sz="2000" spc="15" dirty="0" smtClean="0">
                <a:solidFill>
                  <a:srgbClr val="08498A"/>
                </a:solidFill>
                <a:latin typeface="Arial"/>
                <a:cs typeface="Arial"/>
              </a:rPr>
              <a:t>zakázkách.</a:t>
            </a:r>
            <a:endParaRPr lang="cs-CZ" sz="2000" dirty="0" smtClean="0">
              <a:solidFill>
                <a:prstClr val="black"/>
              </a:solidFill>
              <a:latin typeface="Arial"/>
              <a:cs typeface="Arial"/>
            </a:endParaRPr>
          </a:p>
          <a:p>
            <a:pPr marL="441959" marR="5080" indent="-429259">
              <a:lnSpc>
                <a:spcPct val="150200"/>
              </a:lnSpc>
              <a:spcBef>
                <a:spcPts val="1200"/>
              </a:spcBef>
              <a:buClr>
                <a:srgbClr val="5FBAF5"/>
              </a:buClr>
              <a:buFont typeface="Wingdings"/>
              <a:buChar char=""/>
              <a:tabLst>
                <a:tab pos="441325" algn="l"/>
                <a:tab pos="441959" algn="l"/>
              </a:tabLst>
            </a:pPr>
            <a:r>
              <a:rPr lang="cs-CZ" sz="2000" spc="5" dirty="0" smtClean="0">
                <a:solidFill>
                  <a:srgbClr val="08498A"/>
                </a:solidFill>
                <a:latin typeface="Arial"/>
                <a:cs typeface="Arial"/>
              </a:rPr>
              <a:t>Výdaje </a:t>
            </a:r>
            <a:r>
              <a:rPr lang="cs-CZ" sz="2000" spc="15" dirty="0" smtClean="0">
                <a:solidFill>
                  <a:srgbClr val="08498A"/>
                </a:solidFill>
                <a:latin typeface="Arial"/>
                <a:cs typeface="Arial"/>
              </a:rPr>
              <a:t>na </a:t>
            </a:r>
            <a:r>
              <a:rPr lang="cs-CZ" sz="2000" spc="-10" dirty="0" smtClean="0">
                <a:solidFill>
                  <a:srgbClr val="08498A"/>
                </a:solidFill>
                <a:latin typeface="Arial"/>
                <a:cs typeface="Arial"/>
              </a:rPr>
              <a:t>pořízení </a:t>
            </a:r>
            <a:r>
              <a:rPr lang="cs-CZ" sz="2000" spc="10" dirty="0" smtClean="0">
                <a:solidFill>
                  <a:srgbClr val="08498A"/>
                </a:solidFill>
                <a:latin typeface="Arial"/>
                <a:cs typeface="Arial"/>
              </a:rPr>
              <a:t>plnění musí </a:t>
            </a:r>
            <a:r>
              <a:rPr lang="cs-CZ" sz="2000" spc="5" dirty="0" smtClean="0">
                <a:solidFill>
                  <a:srgbClr val="08498A"/>
                </a:solidFill>
                <a:latin typeface="Arial"/>
                <a:cs typeface="Arial"/>
              </a:rPr>
              <a:t>i </a:t>
            </a:r>
            <a:r>
              <a:rPr lang="cs-CZ" sz="2000" spc="10" dirty="0" smtClean="0">
                <a:solidFill>
                  <a:srgbClr val="08498A"/>
                </a:solidFill>
                <a:latin typeface="Arial"/>
                <a:cs typeface="Arial"/>
              </a:rPr>
              <a:t>v </a:t>
            </a:r>
            <a:r>
              <a:rPr lang="cs-CZ" sz="2000" spc="-10" dirty="0" smtClean="0">
                <a:solidFill>
                  <a:srgbClr val="08498A"/>
                </a:solidFill>
                <a:latin typeface="Arial"/>
                <a:cs typeface="Arial"/>
              </a:rPr>
              <a:t>OPZ </a:t>
            </a:r>
            <a:r>
              <a:rPr lang="cs-CZ" sz="2000" spc="10" dirty="0" smtClean="0">
                <a:solidFill>
                  <a:srgbClr val="08498A"/>
                </a:solidFill>
                <a:latin typeface="Arial"/>
                <a:cs typeface="Arial"/>
              </a:rPr>
              <a:t>splňovat </a:t>
            </a:r>
            <a:r>
              <a:rPr lang="cs-CZ" sz="2000" b="1" spc="30" dirty="0" smtClean="0">
                <a:solidFill>
                  <a:srgbClr val="08498A"/>
                </a:solidFill>
                <a:latin typeface="Arial"/>
                <a:cs typeface="Arial"/>
              </a:rPr>
              <a:t>pravidla  </a:t>
            </a:r>
            <a:r>
              <a:rPr lang="cs-CZ" sz="2000" b="1" spc="15" dirty="0" smtClean="0">
                <a:solidFill>
                  <a:srgbClr val="08498A"/>
                </a:solidFill>
                <a:latin typeface="Arial"/>
                <a:cs typeface="Arial"/>
              </a:rPr>
              <a:t>hospodárnosti, </a:t>
            </a:r>
            <a:r>
              <a:rPr lang="cs-CZ" sz="2000" b="1" spc="10" dirty="0" smtClean="0">
                <a:solidFill>
                  <a:srgbClr val="08498A"/>
                </a:solidFill>
                <a:latin typeface="Arial"/>
                <a:cs typeface="Arial"/>
              </a:rPr>
              <a:t>efektivnosti </a:t>
            </a:r>
            <a:r>
              <a:rPr lang="cs-CZ" sz="2000" b="1" spc="15" dirty="0" smtClean="0">
                <a:solidFill>
                  <a:srgbClr val="08498A"/>
                </a:solidFill>
                <a:latin typeface="Arial"/>
                <a:cs typeface="Arial"/>
              </a:rPr>
              <a:t>a </a:t>
            </a:r>
            <a:r>
              <a:rPr lang="cs-CZ" sz="2000" b="1" spc="20" dirty="0" smtClean="0">
                <a:solidFill>
                  <a:srgbClr val="08498A"/>
                </a:solidFill>
                <a:latin typeface="Arial"/>
                <a:cs typeface="Arial"/>
              </a:rPr>
              <a:t>účelnosti</a:t>
            </a:r>
            <a:r>
              <a:rPr lang="cs-CZ" sz="2000" spc="20" dirty="0" smtClean="0">
                <a:solidFill>
                  <a:srgbClr val="08498A"/>
                </a:solidFill>
                <a:latin typeface="Arial"/>
                <a:cs typeface="Arial"/>
              </a:rPr>
              <a:t>. Dále </a:t>
            </a:r>
            <a:r>
              <a:rPr lang="cs-CZ" sz="2000" spc="10" dirty="0" smtClean="0">
                <a:solidFill>
                  <a:srgbClr val="08498A"/>
                </a:solidFill>
                <a:latin typeface="Arial"/>
                <a:cs typeface="Arial"/>
              </a:rPr>
              <a:t>je </a:t>
            </a:r>
            <a:r>
              <a:rPr lang="cs-CZ" sz="2000" spc="5" dirty="0" smtClean="0">
                <a:solidFill>
                  <a:srgbClr val="08498A"/>
                </a:solidFill>
                <a:latin typeface="Arial"/>
                <a:cs typeface="Arial"/>
              </a:rPr>
              <a:t>zadavatel  povinen</a:t>
            </a:r>
            <a:r>
              <a:rPr lang="cs-CZ" sz="2000" spc="-35" dirty="0" smtClean="0">
                <a:solidFill>
                  <a:srgbClr val="08498A"/>
                </a:solidFill>
                <a:latin typeface="Arial"/>
                <a:cs typeface="Arial"/>
              </a:rPr>
              <a:t> </a:t>
            </a:r>
            <a:r>
              <a:rPr lang="cs-CZ" sz="2000" spc="5" dirty="0" smtClean="0">
                <a:solidFill>
                  <a:srgbClr val="08498A"/>
                </a:solidFill>
                <a:latin typeface="Arial"/>
                <a:cs typeface="Arial"/>
              </a:rPr>
              <a:t>dodržet</a:t>
            </a:r>
            <a:r>
              <a:rPr lang="cs-CZ" sz="2000" spc="-80" dirty="0" smtClean="0">
                <a:solidFill>
                  <a:srgbClr val="08498A"/>
                </a:solidFill>
                <a:latin typeface="Arial"/>
                <a:cs typeface="Arial"/>
              </a:rPr>
              <a:t> </a:t>
            </a:r>
            <a:r>
              <a:rPr lang="cs-CZ" sz="2000" b="1" spc="25" dirty="0" smtClean="0">
                <a:solidFill>
                  <a:srgbClr val="08498A"/>
                </a:solidFill>
                <a:latin typeface="Arial"/>
                <a:cs typeface="Arial"/>
              </a:rPr>
              <a:t>zásady</a:t>
            </a:r>
            <a:r>
              <a:rPr lang="cs-CZ" sz="2000" b="1" spc="-185" dirty="0" smtClean="0">
                <a:solidFill>
                  <a:srgbClr val="08498A"/>
                </a:solidFill>
                <a:latin typeface="Arial"/>
                <a:cs typeface="Arial"/>
              </a:rPr>
              <a:t> </a:t>
            </a:r>
            <a:r>
              <a:rPr lang="cs-CZ" sz="2000" b="1" spc="15" dirty="0" smtClean="0">
                <a:solidFill>
                  <a:srgbClr val="08498A"/>
                </a:solidFill>
                <a:latin typeface="Arial"/>
                <a:cs typeface="Arial"/>
              </a:rPr>
              <a:t>transparentnosti,</a:t>
            </a:r>
            <a:r>
              <a:rPr lang="cs-CZ" sz="2000" b="1" spc="-220" dirty="0" smtClean="0">
                <a:solidFill>
                  <a:srgbClr val="08498A"/>
                </a:solidFill>
                <a:latin typeface="Arial"/>
                <a:cs typeface="Arial"/>
              </a:rPr>
              <a:t> </a:t>
            </a:r>
            <a:r>
              <a:rPr lang="cs-CZ" sz="2000" b="1" spc="20" dirty="0" smtClean="0">
                <a:solidFill>
                  <a:srgbClr val="08498A"/>
                </a:solidFill>
                <a:latin typeface="Arial"/>
                <a:cs typeface="Arial"/>
              </a:rPr>
              <a:t>rovného</a:t>
            </a:r>
            <a:r>
              <a:rPr lang="cs-CZ" sz="2000" b="1" spc="-145" dirty="0" smtClean="0">
                <a:solidFill>
                  <a:srgbClr val="08498A"/>
                </a:solidFill>
                <a:latin typeface="Arial"/>
                <a:cs typeface="Arial"/>
              </a:rPr>
              <a:t> </a:t>
            </a:r>
            <a:r>
              <a:rPr lang="cs-CZ" sz="2000" b="1" spc="20" dirty="0" smtClean="0">
                <a:solidFill>
                  <a:srgbClr val="08498A"/>
                </a:solidFill>
                <a:latin typeface="Arial"/>
                <a:cs typeface="Arial"/>
              </a:rPr>
              <a:t>zacházení</a:t>
            </a:r>
            <a:r>
              <a:rPr lang="cs-CZ" sz="2000" b="1" spc="-220" dirty="0" smtClean="0">
                <a:solidFill>
                  <a:srgbClr val="08498A"/>
                </a:solidFill>
                <a:latin typeface="Arial"/>
                <a:cs typeface="Arial"/>
              </a:rPr>
              <a:t> </a:t>
            </a:r>
            <a:r>
              <a:rPr lang="cs-CZ" sz="2000" b="1" spc="15" dirty="0" smtClean="0">
                <a:solidFill>
                  <a:srgbClr val="08498A"/>
                </a:solidFill>
                <a:latin typeface="Arial"/>
                <a:cs typeface="Arial"/>
              </a:rPr>
              <a:t>a  </a:t>
            </a:r>
            <a:r>
              <a:rPr lang="cs-CZ" sz="2000" b="1" spc="10" dirty="0" smtClean="0">
                <a:solidFill>
                  <a:srgbClr val="08498A"/>
                </a:solidFill>
                <a:latin typeface="Arial"/>
                <a:cs typeface="Arial"/>
              </a:rPr>
              <a:t>nediskriminace</a:t>
            </a:r>
            <a:r>
              <a:rPr lang="cs-CZ" sz="2000" spc="10" dirty="0" smtClean="0">
                <a:solidFill>
                  <a:srgbClr val="08498A"/>
                </a:solidFill>
                <a:latin typeface="Arial"/>
                <a:cs typeface="Arial"/>
              </a:rPr>
              <a:t>.</a:t>
            </a:r>
          </a:p>
          <a:p>
            <a:pPr marL="441959" marR="5080" indent="-429259">
              <a:lnSpc>
                <a:spcPct val="150200"/>
              </a:lnSpc>
              <a:spcBef>
                <a:spcPts val="1200"/>
              </a:spcBef>
              <a:buClr>
                <a:srgbClr val="5FBAF5"/>
              </a:buClr>
              <a:buFont typeface="Wingdings"/>
              <a:buChar char=""/>
              <a:tabLst>
                <a:tab pos="441325" algn="l"/>
                <a:tab pos="441959" algn="l"/>
              </a:tabLst>
            </a:pPr>
            <a:r>
              <a:rPr lang="cs-CZ" sz="2000" dirty="0" smtClean="0">
                <a:latin typeface="Arial"/>
                <a:cs typeface="Arial"/>
              </a:rPr>
              <a:t>Pozor na střet zájmů u VŘ!</a:t>
            </a:r>
            <a:endParaRPr lang="cs-CZ" sz="2000" dirty="0">
              <a:latin typeface="Arial"/>
              <a:cs typeface="Arial"/>
            </a:endParaRPr>
          </a:p>
        </p:txBody>
      </p:sp>
      <p:sp>
        <p:nvSpPr>
          <p:cNvPr id="9" name="Zástupný symbol pro číslo snímku 8"/>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13197409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2500376" y="370699"/>
            <a:ext cx="5095960" cy="492443"/>
          </a:xfrm>
          <a:prstGeom prst="rect">
            <a:avLst/>
          </a:prstGeom>
        </p:spPr>
        <p:txBody>
          <a:bodyPr vert="horz" wrap="square" lIns="0" tIns="0" rIns="0" bIns="0" rtlCol="0">
            <a:spAutoFit/>
          </a:bodyPr>
          <a:lstStyle/>
          <a:p>
            <a:pPr marL="12700">
              <a:lnSpc>
                <a:spcPct val="100000"/>
              </a:lnSpc>
              <a:tabLst>
                <a:tab pos="2004060" algn="l"/>
              </a:tabLst>
            </a:pPr>
            <a:r>
              <a:rPr spc="5" dirty="0"/>
              <a:t>VEŘEJNÉ	</a:t>
            </a:r>
            <a:r>
              <a:rPr spc="-30" dirty="0"/>
              <a:t>ZAKÁZKY</a:t>
            </a:r>
            <a:r>
              <a:rPr spc="80" dirty="0"/>
              <a:t> </a:t>
            </a:r>
            <a:r>
              <a:rPr lang="cs-CZ" dirty="0" smtClean="0"/>
              <a:t>2</a:t>
            </a:r>
            <a:endParaRPr dirty="0"/>
          </a:p>
        </p:txBody>
      </p:sp>
      <p:sp>
        <p:nvSpPr>
          <p:cNvPr id="7" name="object 7"/>
          <p:cNvSpPr txBox="1"/>
          <p:nvPr/>
        </p:nvSpPr>
        <p:spPr>
          <a:xfrm>
            <a:off x="455294" y="1798065"/>
            <a:ext cx="8035290" cy="4007764"/>
          </a:xfrm>
          <a:prstGeom prst="rect">
            <a:avLst/>
          </a:prstGeom>
        </p:spPr>
        <p:txBody>
          <a:bodyPr vert="horz" wrap="square" lIns="0" tIns="0" rIns="0" bIns="0" rtlCol="0">
            <a:spAutoFit/>
          </a:bodyPr>
          <a:lstStyle/>
          <a:p>
            <a:pPr marL="441959" indent="-429259">
              <a:buClr>
                <a:srgbClr val="5FBAF5"/>
              </a:buClr>
              <a:buFont typeface="Wingdings"/>
              <a:buChar char=""/>
              <a:tabLst>
                <a:tab pos="441325" algn="l"/>
                <a:tab pos="441959" algn="l"/>
              </a:tabLst>
            </a:pPr>
            <a:r>
              <a:rPr sz="2000" spc="5" dirty="0">
                <a:solidFill>
                  <a:srgbClr val="08498A"/>
                </a:solidFill>
                <a:latin typeface="Arial"/>
                <a:cs typeface="Arial"/>
              </a:rPr>
              <a:t>Prostřednictvím</a:t>
            </a:r>
            <a:r>
              <a:rPr sz="2000" spc="-225" dirty="0">
                <a:solidFill>
                  <a:srgbClr val="08498A"/>
                </a:solidFill>
                <a:latin typeface="Arial"/>
                <a:cs typeface="Arial"/>
              </a:rPr>
              <a:t> </a:t>
            </a:r>
            <a:r>
              <a:rPr sz="2000" spc="15" dirty="0">
                <a:solidFill>
                  <a:srgbClr val="08498A"/>
                </a:solidFill>
                <a:latin typeface="Arial"/>
                <a:cs typeface="Arial"/>
              </a:rPr>
              <a:t>e-tržiště</a:t>
            </a:r>
            <a:endParaRPr sz="2000" dirty="0">
              <a:solidFill>
                <a:prstClr val="black"/>
              </a:solidFill>
              <a:latin typeface="Arial"/>
              <a:cs typeface="Arial"/>
            </a:endParaRPr>
          </a:p>
          <a:p>
            <a:pPr marL="908685" lvl="1" indent="-447675">
              <a:spcBef>
                <a:spcPts val="1405"/>
              </a:spcBef>
              <a:buClr>
                <a:srgbClr val="5FBAF5"/>
              </a:buClr>
              <a:buSzPct val="77777"/>
              <a:buFont typeface="Wingdings"/>
              <a:buChar char=""/>
              <a:tabLst>
                <a:tab pos="908685" algn="l"/>
                <a:tab pos="909319" algn="l"/>
              </a:tabLst>
            </a:pPr>
            <a:r>
              <a:rPr spc="15" dirty="0">
                <a:solidFill>
                  <a:srgbClr val="08498A"/>
                </a:solidFill>
                <a:latin typeface="Arial"/>
                <a:cs typeface="Arial"/>
              </a:rPr>
              <a:t>plnohodnotná </a:t>
            </a:r>
            <a:r>
              <a:rPr spc="10" dirty="0">
                <a:solidFill>
                  <a:srgbClr val="08498A"/>
                </a:solidFill>
                <a:latin typeface="Arial"/>
                <a:cs typeface="Arial"/>
              </a:rPr>
              <a:t>náhrada </a:t>
            </a:r>
            <a:r>
              <a:rPr spc="-5" dirty="0">
                <a:solidFill>
                  <a:srgbClr val="08498A"/>
                </a:solidFill>
                <a:latin typeface="Arial"/>
                <a:cs typeface="Arial"/>
              </a:rPr>
              <a:t>za </a:t>
            </a:r>
            <a:r>
              <a:rPr spc="-40" dirty="0">
                <a:solidFill>
                  <a:srgbClr val="08498A"/>
                </a:solidFill>
                <a:latin typeface="Arial"/>
                <a:cs typeface="Arial"/>
              </a:rPr>
              <a:t>VŘ </a:t>
            </a:r>
            <a:r>
              <a:rPr spc="30" dirty="0">
                <a:solidFill>
                  <a:srgbClr val="08498A"/>
                </a:solidFill>
                <a:latin typeface="Arial"/>
                <a:cs typeface="Arial"/>
              </a:rPr>
              <a:t>dle </a:t>
            </a:r>
            <a:r>
              <a:rPr spc="-10" dirty="0">
                <a:solidFill>
                  <a:srgbClr val="08498A"/>
                </a:solidFill>
                <a:latin typeface="Arial"/>
                <a:cs typeface="Arial"/>
              </a:rPr>
              <a:t>pravidel</a:t>
            </a:r>
            <a:r>
              <a:rPr spc="-310" dirty="0">
                <a:solidFill>
                  <a:srgbClr val="08498A"/>
                </a:solidFill>
                <a:latin typeface="Arial"/>
                <a:cs typeface="Arial"/>
              </a:rPr>
              <a:t> </a:t>
            </a:r>
            <a:r>
              <a:rPr spc="5" dirty="0">
                <a:solidFill>
                  <a:srgbClr val="08498A"/>
                </a:solidFill>
                <a:latin typeface="Arial"/>
                <a:cs typeface="Arial"/>
              </a:rPr>
              <a:t>OPZ</a:t>
            </a:r>
            <a:endParaRPr dirty="0">
              <a:solidFill>
                <a:prstClr val="black"/>
              </a:solidFill>
              <a:latin typeface="Arial"/>
              <a:cs typeface="Arial"/>
            </a:endParaRPr>
          </a:p>
          <a:p>
            <a:pPr lvl="1">
              <a:spcBef>
                <a:spcPts val="20"/>
              </a:spcBef>
              <a:buClr>
                <a:srgbClr val="5FBAF5"/>
              </a:buClr>
            </a:pPr>
            <a:endParaRPr sz="1550" dirty="0">
              <a:solidFill>
                <a:prstClr val="black"/>
              </a:solidFill>
              <a:latin typeface="Times New Roman"/>
              <a:cs typeface="Times New Roman"/>
            </a:endParaRPr>
          </a:p>
          <a:p>
            <a:pPr marL="441959" indent="-429259">
              <a:buClr>
                <a:srgbClr val="5FBAF5"/>
              </a:buClr>
              <a:buFont typeface="Wingdings"/>
              <a:buChar char=""/>
              <a:tabLst>
                <a:tab pos="441325" algn="l"/>
                <a:tab pos="441959" algn="l"/>
              </a:tabLst>
            </a:pPr>
            <a:r>
              <a:rPr sz="2000" u="sng" dirty="0">
                <a:solidFill>
                  <a:srgbClr val="08498A"/>
                </a:solidFill>
                <a:latin typeface="Arial"/>
                <a:cs typeface="Arial"/>
              </a:rPr>
              <a:t>Povinnost</a:t>
            </a:r>
            <a:r>
              <a:rPr sz="2000" u="sng" spc="-114" dirty="0">
                <a:solidFill>
                  <a:srgbClr val="08498A"/>
                </a:solidFill>
                <a:latin typeface="Arial"/>
                <a:cs typeface="Arial"/>
              </a:rPr>
              <a:t> </a:t>
            </a:r>
            <a:r>
              <a:rPr sz="2000" u="sng" spc="-5" dirty="0">
                <a:solidFill>
                  <a:srgbClr val="08498A"/>
                </a:solidFill>
                <a:latin typeface="Arial"/>
                <a:cs typeface="Arial"/>
              </a:rPr>
              <a:t>příjemce</a:t>
            </a:r>
            <a:endParaRPr sz="2000" u="sng" dirty="0">
              <a:solidFill>
                <a:prstClr val="black"/>
              </a:solidFill>
              <a:latin typeface="Arial"/>
              <a:cs typeface="Arial"/>
            </a:endParaRPr>
          </a:p>
          <a:p>
            <a:pPr marL="908685" lvl="1" indent="-447675">
              <a:spcBef>
                <a:spcPts val="1480"/>
              </a:spcBef>
              <a:buClr>
                <a:srgbClr val="5FBAF5"/>
              </a:buClr>
              <a:buSzPct val="77777"/>
              <a:buFont typeface="Wingdings"/>
              <a:buChar char=""/>
              <a:tabLst>
                <a:tab pos="908685" algn="l"/>
                <a:tab pos="909319" algn="l"/>
              </a:tabLst>
            </a:pPr>
            <a:r>
              <a:rPr spc="-10" dirty="0">
                <a:solidFill>
                  <a:srgbClr val="08498A"/>
                </a:solidFill>
                <a:latin typeface="Arial"/>
                <a:cs typeface="Arial"/>
              </a:rPr>
              <a:t>ex-ante </a:t>
            </a:r>
            <a:r>
              <a:rPr spc="5" dirty="0">
                <a:solidFill>
                  <a:srgbClr val="08498A"/>
                </a:solidFill>
                <a:latin typeface="Arial"/>
                <a:cs typeface="Arial"/>
              </a:rPr>
              <a:t>kontrola </a:t>
            </a:r>
            <a:r>
              <a:rPr dirty="0">
                <a:solidFill>
                  <a:srgbClr val="08498A"/>
                </a:solidFill>
                <a:latin typeface="Arial"/>
                <a:cs typeface="Arial"/>
              </a:rPr>
              <a:t>u </a:t>
            </a:r>
            <a:r>
              <a:rPr spc="-5" dirty="0">
                <a:solidFill>
                  <a:srgbClr val="08498A"/>
                </a:solidFill>
                <a:latin typeface="Arial"/>
                <a:cs typeface="Arial"/>
              </a:rPr>
              <a:t>veřejných </a:t>
            </a:r>
            <a:r>
              <a:rPr spc="-15" dirty="0">
                <a:solidFill>
                  <a:srgbClr val="08498A"/>
                </a:solidFill>
                <a:latin typeface="Arial"/>
                <a:cs typeface="Arial"/>
              </a:rPr>
              <a:t>zakázek </a:t>
            </a:r>
            <a:r>
              <a:rPr spc="5" dirty="0">
                <a:solidFill>
                  <a:srgbClr val="08498A"/>
                </a:solidFill>
                <a:latin typeface="Arial"/>
                <a:cs typeface="Arial"/>
              </a:rPr>
              <a:t>nad </a:t>
            </a:r>
            <a:r>
              <a:rPr b="1" spc="-20" dirty="0">
                <a:solidFill>
                  <a:srgbClr val="08498A"/>
                </a:solidFill>
                <a:latin typeface="Arial"/>
                <a:cs typeface="Arial"/>
              </a:rPr>
              <a:t>400</a:t>
            </a:r>
            <a:r>
              <a:rPr spc="-20" dirty="0">
                <a:solidFill>
                  <a:srgbClr val="08498A"/>
                </a:solidFill>
                <a:latin typeface="Arial"/>
                <a:cs typeface="Arial"/>
              </a:rPr>
              <a:t>/500 </a:t>
            </a:r>
            <a:r>
              <a:rPr spc="-5" dirty="0">
                <a:solidFill>
                  <a:srgbClr val="08498A"/>
                </a:solidFill>
                <a:latin typeface="Arial"/>
                <a:cs typeface="Arial"/>
              </a:rPr>
              <a:t>tis. </a:t>
            </a:r>
            <a:r>
              <a:rPr dirty="0">
                <a:solidFill>
                  <a:srgbClr val="08498A"/>
                </a:solidFill>
                <a:latin typeface="Arial"/>
                <a:cs typeface="Arial"/>
              </a:rPr>
              <a:t>Kč </a:t>
            </a:r>
            <a:r>
              <a:rPr spc="5" dirty="0">
                <a:solidFill>
                  <a:srgbClr val="08498A"/>
                </a:solidFill>
                <a:latin typeface="Arial"/>
                <a:cs typeface="Arial"/>
              </a:rPr>
              <a:t>bez</a:t>
            </a:r>
            <a:r>
              <a:rPr spc="120" dirty="0">
                <a:solidFill>
                  <a:srgbClr val="08498A"/>
                </a:solidFill>
                <a:latin typeface="Arial"/>
                <a:cs typeface="Arial"/>
              </a:rPr>
              <a:t> </a:t>
            </a:r>
            <a:r>
              <a:rPr spc="-10" dirty="0">
                <a:solidFill>
                  <a:srgbClr val="08498A"/>
                </a:solidFill>
                <a:latin typeface="Arial"/>
                <a:cs typeface="Arial"/>
              </a:rPr>
              <a:t>DPH</a:t>
            </a:r>
            <a:endParaRPr dirty="0">
              <a:solidFill>
                <a:prstClr val="black"/>
              </a:solidFill>
              <a:latin typeface="Arial"/>
              <a:cs typeface="Arial"/>
            </a:endParaRPr>
          </a:p>
          <a:p>
            <a:pPr marL="908685" marR="5080" lvl="1" indent="-447675">
              <a:lnSpc>
                <a:spcPct val="102000"/>
              </a:lnSpc>
              <a:spcBef>
                <a:spcPts val="875"/>
              </a:spcBef>
              <a:buClr>
                <a:srgbClr val="5FBAF5"/>
              </a:buClr>
              <a:buSzPct val="77777"/>
              <a:buFont typeface="Wingdings"/>
              <a:buChar char=""/>
              <a:tabLst>
                <a:tab pos="908685" algn="l"/>
                <a:tab pos="909319" algn="l"/>
              </a:tabLst>
            </a:pPr>
            <a:r>
              <a:rPr dirty="0">
                <a:solidFill>
                  <a:srgbClr val="08498A"/>
                </a:solidFill>
                <a:latin typeface="Arial"/>
                <a:cs typeface="Arial"/>
              </a:rPr>
              <a:t>příjemce </a:t>
            </a:r>
            <a:r>
              <a:rPr spc="20" dirty="0">
                <a:solidFill>
                  <a:srgbClr val="08498A"/>
                </a:solidFill>
                <a:latin typeface="Arial"/>
                <a:cs typeface="Arial"/>
              </a:rPr>
              <a:t>je </a:t>
            </a:r>
            <a:r>
              <a:rPr spc="-15" dirty="0">
                <a:solidFill>
                  <a:srgbClr val="08498A"/>
                </a:solidFill>
                <a:latin typeface="Arial"/>
                <a:cs typeface="Arial"/>
              </a:rPr>
              <a:t>povinen </a:t>
            </a:r>
            <a:r>
              <a:rPr spc="-5" dirty="0">
                <a:solidFill>
                  <a:srgbClr val="08498A"/>
                </a:solidFill>
                <a:latin typeface="Arial"/>
                <a:cs typeface="Arial"/>
              </a:rPr>
              <a:t>zaslat </a:t>
            </a:r>
            <a:r>
              <a:rPr dirty="0">
                <a:solidFill>
                  <a:srgbClr val="08498A"/>
                </a:solidFill>
                <a:latin typeface="Arial"/>
                <a:cs typeface="Arial"/>
              </a:rPr>
              <a:t>ke </a:t>
            </a:r>
            <a:r>
              <a:rPr spc="5" dirty="0">
                <a:solidFill>
                  <a:srgbClr val="08498A"/>
                </a:solidFill>
                <a:latin typeface="Arial"/>
                <a:cs typeface="Arial"/>
              </a:rPr>
              <a:t>kontrole </a:t>
            </a:r>
            <a:r>
              <a:rPr spc="-5" dirty="0">
                <a:solidFill>
                  <a:srgbClr val="08498A"/>
                </a:solidFill>
                <a:latin typeface="Arial"/>
                <a:cs typeface="Arial"/>
              </a:rPr>
              <a:t>materiály týkající </a:t>
            </a:r>
            <a:r>
              <a:rPr dirty="0">
                <a:solidFill>
                  <a:srgbClr val="08498A"/>
                </a:solidFill>
                <a:latin typeface="Arial"/>
                <a:cs typeface="Arial"/>
              </a:rPr>
              <a:t>se </a:t>
            </a:r>
            <a:r>
              <a:rPr spc="-15" dirty="0">
                <a:solidFill>
                  <a:srgbClr val="08498A"/>
                </a:solidFill>
                <a:latin typeface="Arial"/>
                <a:cs typeface="Arial"/>
              </a:rPr>
              <a:t>zadávacího  </a:t>
            </a:r>
            <a:r>
              <a:rPr spc="-10" dirty="0">
                <a:solidFill>
                  <a:srgbClr val="08498A"/>
                </a:solidFill>
                <a:latin typeface="Arial"/>
                <a:cs typeface="Arial"/>
              </a:rPr>
              <a:t>řízení </a:t>
            </a:r>
            <a:r>
              <a:rPr b="1" dirty="0">
                <a:solidFill>
                  <a:srgbClr val="08498A"/>
                </a:solidFill>
                <a:latin typeface="Arial"/>
                <a:cs typeface="Arial"/>
              </a:rPr>
              <a:t>před </a:t>
            </a:r>
            <a:r>
              <a:rPr b="1" spc="-5" dirty="0">
                <a:solidFill>
                  <a:srgbClr val="08498A"/>
                </a:solidFill>
                <a:latin typeface="Arial"/>
                <a:cs typeface="Arial"/>
              </a:rPr>
              <a:t>vyhlášením </a:t>
            </a:r>
            <a:r>
              <a:rPr b="1" spc="-15" dirty="0">
                <a:solidFill>
                  <a:srgbClr val="08498A"/>
                </a:solidFill>
                <a:latin typeface="Arial"/>
                <a:cs typeface="Arial"/>
              </a:rPr>
              <a:t>zadávacího řízení</a:t>
            </a:r>
            <a:r>
              <a:rPr spc="-15" dirty="0">
                <a:solidFill>
                  <a:srgbClr val="08498A"/>
                </a:solidFill>
                <a:latin typeface="Arial"/>
                <a:cs typeface="Arial"/>
              </a:rPr>
              <a:t>, </a:t>
            </a:r>
            <a:r>
              <a:rPr spc="15" dirty="0">
                <a:solidFill>
                  <a:srgbClr val="08498A"/>
                </a:solidFill>
                <a:latin typeface="Arial"/>
                <a:cs typeface="Arial"/>
              </a:rPr>
              <a:t>dále </a:t>
            </a:r>
            <a:r>
              <a:rPr spc="-5" dirty="0">
                <a:solidFill>
                  <a:srgbClr val="08498A"/>
                </a:solidFill>
                <a:latin typeface="Arial"/>
                <a:cs typeface="Arial"/>
              </a:rPr>
              <a:t>materiály </a:t>
            </a:r>
            <a:r>
              <a:rPr b="1" dirty="0">
                <a:solidFill>
                  <a:srgbClr val="08498A"/>
                </a:solidFill>
                <a:latin typeface="Arial"/>
                <a:cs typeface="Arial"/>
              </a:rPr>
              <a:t>před  </a:t>
            </a:r>
            <a:r>
              <a:rPr b="1" spc="5" dirty="0">
                <a:solidFill>
                  <a:srgbClr val="08498A"/>
                </a:solidFill>
                <a:latin typeface="Arial"/>
                <a:cs typeface="Arial"/>
              </a:rPr>
              <a:t>podpisem </a:t>
            </a:r>
            <a:r>
              <a:rPr b="1" spc="-25" dirty="0">
                <a:solidFill>
                  <a:srgbClr val="08498A"/>
                </a:solidFill>
                <a:latin typeface="Arial"/>
                <a:cs typeface="Arial"/>
              </a:rPr>
              <a:t>smlouvy</a:t>
            </a:r>
            <a:r>
              <a:rPr spc="-25" dirty="0">
                <a:solidFill>
                  <a:srgbClr val="08498A"/>
                </a:solidFill>
                <a:latin typeface="Arial"/>
                <a:cs typeface="Arial"/>
              </a:rPr>
              <a:t>, </a:t>
            </a:r>
            <a:r>
              <a:rPr spc="10" dirty="0">
                <a:solidFill>
                  <a:srgbClr val="08498A"/>
                </a:solidFill>
                <a:latin typeface="Arial"/>
                <a:cs typeface="Arial"/>
              </a:rPr>
              <a:t>případně </a:t>
            </a:r>
            <a:r>
              <a:rPr b="1" dirty="0">
                <a:solidFill>
                  <a:srgbClr val="08498A"/>
                </a:solidFill>
                <a:latin typeface="Arial"/>
                <a:cs typeface="Arial"/>
              </a:rPr>
              <a:t>před </a:t>
            </a:r>
            <a:r>
              <a:rPr b="1" spc="5" dirty="0">
                <a:solidFill>
                  <a:srgbClr val="08498A"/>
                </a:solidFill>
                <a:latin typeface="Arial"/>
                <a:cs typeface="Arial"/>
              </a:rPr>
              <a:t>podpisem dodatku </a:t>
            </a:r>
            <a:r>
              <a:rPr spc="-10" dirty="0">
                <a:solidFill>
                  <a:srgbClr val="08498A"/>
                </a:solidFill>
                <a:latin typeface="Arial"/>
                <a:cs typeface="Arial"/>
              </a:rPr>
              <a:t>(Pozor </a:t>
            </a:r>
            <a:r>
              <a:rPr spc="20" dirty="0">
                <a:solidFill>
                  <a:srgbClr val="08498A"/>
                </a:solidFill>
                <a:latin typeface="Arial"/>
                <a:cs typeface="Arial"/>
              </a:rPr>
              <a:t>na </a:t>
            </a:r>
            <a:r>
              <a:rPr spc="15" dirty="0">
                <a:solidFill>
                  <a:srgbClr val="08498A"/>
                </a:solidFill>
                <a:latin typeface="Arial"/>
                <a:cs typeface="Arial"/>
              </a:rPr>
              <a:t>lhůty</a:t>
            </a:r>
            <a:r>
              <a:rPr b="1" spc="15" dirty="0">
                <a:solidFill>
                  <a:srgbClr val="08498A"/>
                </a:solidFill>
                <a:latin typeface="Arial"/>
                <a:cs typeface="Arial"/>
              </a:rPr>
              <a:t>  </a:t>
            </a:r>
            <a:r>
              <a:rPr spc="15" dirty="0">
                <a:solidFill>
                  <a:srgbClr val="08498A"/>
                </a:solidFill>
                <a:latin typeface="Arial"/>
                <a:cs typeface="Arial"/>
              </a:rPr>
              <a:t>pro</a:t>
            </a:r>
            <a:r>
              <a:rPr spc="-165" dirty="0">
                <a:solidFill>
                  <a:srgbClr val="08498A"/>
                </a:solidFill>
                <a:latin typeface="Arial"/>
                <a:cs typeface="Arial"/>
              </a:rPr>
              <a:t> </a:t>
            </a:r>
            <a:r>
              <a:rPr spc="-30" dirty="0">
                <a:solidFill>
                  <a:srgbClr val="08498A"/>
                </a:solidFill>
                <a:latin typeface="Arial"/>
                <a:cs typeface="Arial"/>
              </a:rPr>
              <a:t>MPSV</a:t>
            </a:r>
            <a:r>
              <a:rPr spc="-30" dirty="0" smtClean="0">
                <a:solidFill>
                  <a:srgbClr val="08498A"/>
                </a:solidFill>
                <a:latin typeface="Arial"/>
                <a:cs typeface="Arial"/>
              </a:rPr>
              <a:t>)</a:t>
            </a:r>
            <a:r>
              <a:rPr lang="cs-CZ" spc="-30" dirty="0" smtClean="0">
                <a:solidFill>
                  <a:srgbClr val="08498A"/>
                </a:solidFill>
                <a:latin typeface="Arial"/>
                <a:cs typeface="Arial"/>
              </a:rPr>
              <a:t> – viz </a:t>
            </a:r>
            <a:r>
              <a:rPr lang="cs-CZ" b="1" spc="-30" dirty="0" smtClean="0">
                <a:solidFill>
                  <a:srgbClr val="08498A"/>
                </a:solidFill>
                <a:latin typeface="Arial"/>
                <a:cs typeface="Arial"/>
              </a:rPr>
              <a:t>bod 20.13 </a:t>
            </a:r>
            <a:r>
              <a:rPr lang="cs-CZ" spc="-30" dirty="0" smtClean="0">
                <a:solidFill>
                  <a:srgbClr val="08498A"/>
                </a:solidFill>
                <a:latin typeface="Arial"/>
                <a:cs typeface="Arial"/>
              </a:rPr>
              <a:t>Obecných pravidel</a:t>
            </a:r>
            <a:endParaRPr dirty="0">
              <a:solidFill>
                <a:prstClr val="black"/>
              </a:solidFill>
              <a:latin typeface="Arial"/>
              <a:cs typeface="Arial"/>
            </a:endParaRPr>
          </a:p>
          <a:p>
            <a:pPr marL="908685" lvl="1" indent="-447675">
              <a:spcBef>
                <a:spcPts val="994"/>
              </a:spcBef>
              <a:buClr>
                <a:srgbClr val="5FBAF5"/>
              </a:buClr>
              <a:buSzPct val="77777"/>
              <a:buFont typeface="Wingdings"/>
              <a:buChar char=""/>
              <a:tabLst>
                <a:tab pos="908685" algn="l"/>
                <a:tab pos="909319" algn="l"/>
              </a:tabLst>
            </a:pPr>
            <a:r>
              <a:rPr spc="15" dirty="0">
                <a:solidFill>
                  <a:srgbClr val="08498A"/>
                </a:solidFill>
                <a:latin typeface="Arial"/>
                <a:cs typeface="Arial"/>
              </a:rPr>
              <a:t>pro</a:t>
            </a:r>
            <a:r>
              <a:rPr spc="-85" dirty="0">
                <a:solidFill>
                  <a:srgbClr val="08498A"/>
                </a:solidFill>
                <a:latin typeface="Arial"/>
                <a:cs typeface="Arial"/>
              </a:rPr>
              <a:t> </a:t>
            </a:r>
            <a:r>
              <a:rPr spc="-5" dirty="0">
                <a:solidFill>
                  <a:srgbClr val="08498A"/>
                </a:solidFill>
                <a:latin typeface="Arial"/>
                <a:cs typeface="Arial"/>
              </a:rPr>
              <a:t>vyplňování</a:t>
            </a:r>
            <a:r>
              <a:rPr spc="35" dirty="0">
                <a:solidFill>
                  <a:srgbClr val="08498A"/>
                </a:solidFill>
                <a:latin typeface="Arial"/>
                <a:cs typeface="Arial"/>
              </a:rPr>
              <a:t> </a:t>
            </a:r>
            <a:r>
              <a:rPr spc="20" dirty="0">
                <a:solidFill>
                  <a:srgbClr val="08498A"/>
                </a:solidFill>
                <a:latin typeface="Arial"/>
                <a:cs typeface="Arial"/>
              </a:rPr>
              <a:t>údajů</a:t>
            </a:r>
            <a:r>
              <a:rPr spc="-160" dirty="0">
                <a:solidFill>
                  <a:srgbClr val="08498A"/>
                </a:solidFill>
                <a:latin typeface="Arial"/>
                <a:cs typeface="Arial"/>
              </a:rPr>
              <a:t> </a:t>
            </a:r>
            <a:r>
              <a:rPr dirty="0">
                <a:solidFill>
                  <a:srgbClr val="08498A"/>
                </a:solidFill>
                <a:latin typeface="Arial"/>
                <a:cs typeface="Arial"/>
              </a:rPr>
              <a:t>k</a:t>
            </a:r>
            <a:r>
              <a:rPr spc="20" dirty="0">
                <a:solidFill>
                  <a:srgbClr val="08498A"/>
                </a:solidFill>
                <a:latin typeface="Arial"/>
                <a:cs typeface="Arial"/>
              </a:rPr>
              <a:t> </a:t>
            </a:r>
            <a:r>
              <a:rPr spc="-10" dirty="0">
                <a:solidFill>
                  <a:srgbClr val="08498A"/>
                </a:solidFill>
                <a:latin typeface="Arial"/>
                <a:cs typeface="Arial"/>
              </a:rPr>
              <a:t>zakázkám</a:t>
            </a:r>
            <a:r>
              <a:rPr spc="10" dirty="0">
                <a:solidFill>
                  <a:srgbClr val="08498A"/>
                </a:solidFill>
                <a:latin typeface="Arial"/>
                <a:cs typeface="Arial"/>
              </a:rPr>
              <a:t> </a:t>
            </a:r>
            <a:r>
              <a:rPr spc="20" dirty="0">
                <a:solidFill>
                  <a:srgbClr val="08498A"/>
                </a:solidFill>
                <a:latin typeface="Arial"/>
                <a:cs typeface="Arial"/>
              </a:rPr>
              <a:t>je</a:t>
            </a:r>
            <a:r>
              <a:rPr spc="-15" dirty="0">
                <a:solidFill>
                  <a:srgbClr val="08498A"/>
                </a:solidFill>
                <a:latin typeface="Arial"/>
                <a:cs typeface="Arial"/>
              </a:rPr>
              <a:t> </a:t>
            </a:r>
            <a:r>
              <a:rPr spc="30" dirty="0">
                <a:solidFill>
                  <a:srgbClr val="08498A"/>
                </a:solidFill>
                <a:latin typeface="Arial"/>
                <a:cs typeface="Arial"/>
              </a:rPr>
              <a:t>nutné</a:t>
            </a:r>
            <a:r>
              <a:rPr spc="-235" dirty="0">
                <a:solidFill>
                  <a:srgbClr val="08498A"/>
                </a:solidFill>
                <a:latin typeface="Arial"/>
                <a:cs typeface="Arial"/>
              </a:rPr>
              <a:t> </a:t>
            </a:r>
            <a:r>
              <a:rPr spc="5" dirty="0">
                <a:solidFill>
                  <a:srgbClr val="08498A"/>
                </a:solidFill>
                <a:latin typeface="Arial"/>
                <a:cs typeface="Arial"/>
              </a:rPr>
              <a:t>zaškrtnout</a:t>
            </a:r>
            <a:r>
              <a:rPr spc="-30" dirty="0">
                <a:solidFill>
                  <a:srgbClr val="08498A"/>
                </a:solidFill>
                <a:latin typeface="Arial"/>
                <a:cs typeface="Arial"/>
              </a:rPr>
              <a:t> </a:t>
            </a:r>
            <a:r>
              <a:rPr spc="5" dirty="0">
                <a:solidFill>
                  <a:srgbClr val="08498A"/>
                </a:solidFill>
                <a:latin typeface="Arial"/>
                <a:cs typeface="Arial"/>
              </a:rPr>
              <a:t>checkbox</a:t>
            </a:r>
            <a:endParaRPr dirty="0">
              <a:solidFill>
                <a:prstClr val="black"/>
              </a:solidFill>
              <a:latin typeface="Arial"/>
              <a:cs typeface="Arial"/>
            </a:endParaRPr>
          </a:p>
          <a:p>
            <a:pPr marL="908685" marR="337185">
              <a:lnSpc>
                <a:spcPts val="2180"/>
              </a:lnSpc>
              <a:spcBef>
                <a:spcPts val="70"/>
              </a:spcBef>
            </a:pPr>
            <a:r>
              <a:rPr spc="-10" dirty="0">
                <a:solidFill>
                  <a:srgbClr val="08498A"/>
                </a:solidFill>
                <a:latin typeface="Arial"/>
                <a:cs typeface="Arial"/>
              </a:rPr>
              <a:t>„realizace </a:t>
            </a:r>
            <a:r>
              <a:rPr spc="-20" dirty="0">
                <a:solidFill>
                  <a:srgbClr val="08498A"/>
                </a:solidFill>
                <a:latin typeface="Arial"/>
                <a:cs typeface="Arial"/>
              </a:rPr>
              <a:t>zadávacích </a:t>
            </a:r>
            <a:r>
              <a:rPr spc="-10" dirty="0">
                <a:solidFill>
                  <a:srgbClr val="08498A"/>
                </a:solidFill>
                <a:latin typeface="Arial"/>
                <a:cs typeface="Arial"/>
              </a:rPr>
              <a:t>řízení </a:t>
            </a:r>
            <a:r>
              <a:rPr spc="20" dirty="0">
                <a:solidFill>
                  <a:srgbClr val="08498A"/>
                </a:solidFill>
                <a:latin typeface="Arial"/>
                <a:cs typeface="Arial"/>
              </a:rPr>
              <a:t>na </a:t>
            </a:r>
            <a:r>
              <a:rPr spc="10" dirty="0">
                <a:solidFill>
                  <a:srgbClr val="08498A"/>
                </a:solidFill>
                <a:latin typeface="Arial"/>
                <a:cs typeface="Arial"/>
              </a:rPr>
              <a:t>projektu“ </a:t>
            </a:r>
            <a:r>
              <a:rPr spc="20" dirty="0">
                <a:solidFill>
                  <a:srgbClr val="08498A"/>
                </a:solidFill>
                <a:latin typeface="Arial"/>
                <a:cs typeface="Arial"/>
              </a:rPr>
              <a:t>na </a:t>
            </a:r>
            <a:r>
              <a:rPr spc="-5" dirty="0">
                <a:solidFill>
                  <a:srgbClr val="08498A"/>
                </a:solidFill>
                <a:latin typeface="Arial"/>
                <a:cs typeface="Arial"/>
              </a:rPr>
              <a:t>záložce Projekt (sekce  identifikace</a:t>
            </a:r>
            <a:r>
              <a:rPr spc="-45" dirty="0">
                <a:solidFill>
                  <a:srgbClr val="08498A"/>
                </a:solidFill>
                <a:latin typeface="Arial"/>
                <a:cs typeface="Arial"/>
              </a:rPr>
              <a:t> </a:t>
            </a:r>
            <a:r>
              <a:rPr spc="10" dirty="0">
                <a:solidFill>
                  <a:srgbClr val="08498A"/>
                </a:solidFill>
                <a:latin typeface="Arial"/>
                <a:cs typeface="Arial"/>
              </a:rPr>
              <a:t>projektu)</a:t>
            </a:r>
            <a:endParaRPr dirty="0">
              <a:solidFill>
                <a:prstClr val="black"/>
              </a:solidFill>
              <a:latin typeface="Arial"/>
              <a:cs typeface="Arial"/>
            </a:endParaRPr>
          </a:p>
        </p:txBody>
      </p:sp>
      <p:sp>
        <p:nvSpPr>
          <p:cNvPr id="10" name="Zástupný symbol pro číslo snímku 9"/>
          <p:cNvSpPr>
            <a:spLocks noGrp="1"/>
          </p:cNvSpPr>
          <p:nvPr>
            <p:ph type="sldNum" sz="quarter" idx="12"/>
          </p:nvPr>
        </p:nvSpPr>
        <p:spPr>
          <a:xfrm>
            <a:off x="8500712" y="6453336"/>
            <a:ext cx="468000" cy="180000"/>
          </a:xfrm>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6844627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53342"/>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dirty="0">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dirty="0">
              <a:solidFill>
                <a:prstClr val="black"/>
              </a:solidFill>
            </a:endParaRPr>
          </a:p>
        </p:txBody>
      </p:sp>
      <p:sp>
        <p:nvSpPr>
          <p:cNvPr id="4" name="object 4"/>
          <p:cNvSpPr/>
          <p:nvPr/>
        </p:nvSpPr>
        <p:spPr>
          <a:xfrm>
            <a:off x="-31458" y="-4913"/>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dirty="0">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dirty="0">
              <a:solidFill>
                <a:prstClr val="black"/>
              </a:solidFill>
            </a:endParaRPr>
          </a:p>
        </p:txBody>
      </p:sp>
      <p:sp>
        <p:nvSpPr>
          <p:cNvPr id="6" name="object 6"/>
          <p:cNvSpPr txBox="1">
            <a:spLocks noGrp="1"/>
          </p:cNvSpPr>
          <p:nvPr>
            <p:ph type="title"/>
          </p:nvPr>
        </p:nvSpPr>
        <p:spPr>
          <a:xfrm>
            <a:off x="2094104" y="288932"/>
            <a:ext cx="6643624" cy="492443"/>
          </a:xfrm>
          <a:prstGeom prst="rect">
            <a:avLst/>
          </a:prstGeom>
        </p:spPr>
        <p:txBody>
          <a:bodyPr vert="horz" wrap="square" lIns="0" tIns="0" rIns="0" bIns="0" rtlCol="0">
            <a:spAutoFit/>
          </a:bodyPr>
          <a:lstStyle/>
          <a:p>
            <a:pPr marL="12700">
              <a:lnSpc>
                <a:spcPct val="100000"/>
              </a:lnSpc>
              <a:tabLst>
                <a:tab pos="2004060" algn="l"/>
              </a:tabLst>
            </a:pPr>
            <a:r>
              <a:rPr spc="5" dirty="0"/>
              <a:t>VEŘEJNÉ	</a:t>
            </a:r>
            <a:r>
              <a:rPr spc="-30" dirty="0"/>
              <a:t>ZAKÁZKY</a:t>
            </a:r>
            <a:r>
              <a:rPr spc="105" dirty="0"/>
              <a:t> </a:t>
            </a:r>
            <a:r>
              <a:rPr lang="cs-CZ" dirty="0" smtClean="0"/>
              <a:t>3</a:t>
            </a:r>
            <a:endParaRPr dirty="0"/>
          </a:p>
        </p:txBody>
      </p:sp>
      <p:sp>
        <p:nvSpPr>
          <p:cNvPr id="7" name="object 7"/>
          <p:cNvSpPr txBox="1"/>
          <p:nvPr/>
        </p:nvSpPr>
        <p:spPr>
          <a:xfrm>
            <a:off x="528001" y="1484784"/>
            <a:ext cx="1811751" cy="369332"/>
          </a:xfrm>
          <a:prstGeom prst="rect">
            <a:avLst/>
          </a:prstGeom>
        </p:spPr>
        <p:txBody>
          <a:bodyPr vert="horz" wrap="square" lIns="0" tIns="0" rIns="0" bIns="0" rtlCol="0">
            <a:spAutoFit/>
          </a:bodyPr>
          <a:lstStyle/>
          <a:p>
            <a:pPr marL="441325" indent="-428625">
              <a:buClr>
                <a:srgbClr val="5FBAF5"/>
              </a:buClr>
              <a:buFont typeface="Wingdings"/>
              <a:buChar char=""/>
              <a:tabLst>
                <a:tab pos="441325" algn="l"/>
                <a:tab pos="441959" algn="l"/>
              </a:tabLst>
            </a:pPr>
            <a:r>
              <a:rPr lang="cs-CZ" sz="2400" spc="25" dirty="0" smtClean="0">
                <a:solidFill>
                  <a:srgbClr val="08498A"/>
                </a:solidFill>
                <a:latin typeface="Arial"/>
                <a:cs typeface="Arial"/>
              </a:rPr>
              <a:t>Z</a:t>
            </a:r>
            <a:r>
              <a:rPr lang="cs-CZ" sz="2400" spc="-60" dirty="0" smtClean="0">
                <a:solidFill>
                  <a:srgbClr val="08498A"/>
                </a:solidFill>
                <a:latin typeface="Arial"/>
                <a:cs typeface="Arial"/>
              </a:rPr>
              <a:t>a</a:t>
            </a:r>
            <a:r>
              <a:rPr lang="cs-CZ" sz="2400" dirty="0" smtClean="0">
                <a:solidFill>
                  <a:srgbClr val="08498A"/>
                </a:solidFill>
                <a:latin typeface="Arial"/>
                <a:cs typeface="Arial"/>
              </a:rPr>
              <a:t>k</a:t>
            </a:r>
            <a:r>
              <a:rPr lang="cs-CZ" sz="2400" spc="-65" dirty="0" smtClean="0">
                <a:solidFill>
                  <a:srgbClr val="08498A"/>
                </a:solidFill>
                <a:latin typeface="Arial"/>
                <a:cs typeface="Arial"/>
              </a:rPr>
              <a:t>á</a:t>
            </a:r>
            <a:r>
              <a:rPr lang="cs-CZ" sz="2400" spc="-80" dirty="0" smtClean="0">
                <a:solidFill>
                  <a:srgbClr val="08498A"/>
                </a:solidFill>
                <a:latin typeface="Arial"/>
                <a:cs typeface="Arial"/>
              </a:rPr>
              <a:t>z</a:t>
            </a:r>
            <a:r>
              <a:rPr lang="cs-CZ" sz="2400" dirty="0" smtClean="0">
                <a:solidFill>
                  <a:srgbClr val="08498A"/>
                </a:solidFill>
                <a:latin typeface="Arial"/>
                <a:cs typeface="Arial"/>
              </a:rPr>
              <a:t>ky:</a:t>
            </a:r>
            <a:endParaRPr sz="2400" dirty="0">
              <a:solidFill>
                <a:prstClr val="black"/>
              </a:solidFill>
              <a:latin typeface="Arial"/>
              <a:cs typeface="Arial"/>
            </a:endParaRPr>
          </a:p>
        </p:txBody>
      </p:sp>
      <p:sp>
        <p:nvSpPr>
          <p:cNvPr id="8" name="object 8"/>
          <p:cNvSpPr txBox="1"/>
          <p:nvPr/>
        </p:nvSpPr>
        <p:spPr>
          <a:xfrm>
            <a:off x="975994" y="1988840"/>
            <a:ext cx="229870" cy="285115"/>
          </a:xfrm>
          <a:prstGeom prst="rect">
            <a:avLst/>
          </a:prstGeom>
        </p:spPr>
        <p:txBody>
          <a:bodyPr vert="horz" wrap="square" lIns="0" tIns="0" rIns="0" bIns="0" rtlCol="0">
            <a:spAutoFit/>
          </a:bodyPr>
          <a:lstStyle/>
          <a:p>
            <a:pPr marL="12700"/>
            <a:r>
              <a:rPr dirty="0">
                <a:solidFill>
                  <a:srgbClr val="5FBAF5"/>
                </a:solidFill>
                <a:latin typeface="Wingdings"/>
                <a:cs typeface="Wingdings"/>
              </a:rPr>
              <a:t></a:t>
            </a:r>
            <a:endParaRPr dirty="0">
              <a:solidFill>
                <a:prstClr val="black"/>
              </a:solidFill>
              <a:latin typeface="Wingdings"/>
              <a:cs typeface="Wingdings"/>
            </a:endParaRPr>
          </a:p>
        </p:txBody>
      </p:sp>
      <p:sp>
        <p:nvSpPr>
          <p:cNvPr id="9" name="object 9"/>
          <p:cNvSpPr txBox="1"/>
          <p:nvPr/>
        </p:nvSpPr>
        <p:spPr>
          <a:xfrm>
            <a:off x="1681479" y="1988840"/>
            <a:ext cx="5120005" cy="285115"/>
          </a:xfrm>
          <a:prstGeom prst="rect">
            <a:avLst/>
          </a:prstGeom>
        </p:spPr>
        <p:txBody>
          <a:bodyPr vert="horz" wrap="square" lIns="0" tIns="0" rIns="0" bIns="0" rtlCol="0">
            <a:spAutoFit/>
          </a:bodyPr>
          <a:lstStyle/>
          <a:p>
            <a:pPr marL="12700"/>
            <a:r>
              <a:rPr spc="20" dirty="0">
                <a:solidFill>
                  <a:srgbClr val="08498A"/>
                </a:solidFill>
                <a:latin typeface="Arial"/>
                <a:cs typeface="Arial"/>
              </a:rPr>
              <a:t>na</a:t>
            </a:r>
            <a:r>
              <a:rPr spc="-80" dirty="0">
                <a:solidFill>
                  <a:srgbClr val="08498A"/>
                </a:solidFill>
                <a:latin typeface="Arial"/>
                <a:cs typeface="Arial"/>
              </a:rPr>
              <a:t> </a:t>
            </a:r>
            <a:r>
              <a:rPr spc="-5" dirty="0">
                <a:solidFill>
                  <a:srgbClr val="08498A"/>
                </a:solidFill>
                <a:latin typeface="Arial"/>
                <a:cs typeface="Arial"/>
              </a:rPr>
              <a:t>které </a:t>
            </a:r>
            <a:r>
              <a:rPr dirty="0">
                <a:solidFill>
                  <a:srgbClr val="08498A"/>
                </a:solidFill>
                <a:latin typeface="Arial"/>
                <a:cs typeface="Arial"/>
              </a:rPr>
              <a:t>se</a:t>
            </a:r>
            <a:r>
              <a:rPr spc="-10" dirty="0">
                <a:solidFill>
                  <a:srgbClr val="08498A"/>
                </a:solidFill>
                <a:latin typeface="Arial"/>
                <a:cs typeface="Arial"/>
              </a:rPr>
              <a:t> </a:t>
            </a:r>
            <a:r>
              <a:rPr spc="5" dirty="0">
                <a:solidFill>
                  <a:srgbClr val="08498A"/>
                </a:solidFill>
                <a:latin typeface="Arial"/>
                <a:cs typeface="Arial"/>
              </a:rPr>
              <a:t>nevztahují</a:t>
            </a:r>
            <a:r>
              <a:rPr spc="-100" dirty="0">
                <a:solidFill>
                  <a:srgbClr val="08498A"/>
                </a:solidFill>
                <a:latin typeface="Arial"/>
                <a:cs typeface="Arial"/>
              </a:rPr>
              <a:t> </a:t>
            </a:r>
            <a:r>
              <a:rPr spc="15" dirty="0">
                <a:solidFill>
                  <a:srgbClr val="08498A"/>
                </a:solidFill>
                <a:latin typeface="Arial"/>
                <a:cs typeface="Arial"/>
              </a:rPr>
              <a:t>postupy</a:t>
            </a:r>
            <a:r>
              <a:rPr spc="-130" dirty="0">
                <a:solidFill>
                  <a:srgbClr val="08498A"/>
                </a:solidFill>
                <a:latin typeface="Arial"/>
                <a:cs typeface="Arial"/>
              </a:rPr>
              <a:t> </a:t>
            </a:r>
            <a:r>
              <a:rPr dirty="0">
                <a:solidFill>
                  <a:srgbClr val="08498A"/>
                </a:solidFill>
                <a:latin typeface="Arial"/>
                <a:cs typeface="Arial"/>
              </a:rPr>
              <a:t>upravené</a:t>
            </a:r>
            <a:r>
              <a:rPr spc="-80" dirty="0">
                <a:solidFill>
                  <a:srgbClr val="08498A"/>
                </a:solidFill>
                <a:latin typeface="Arial"/>
                <a:cs typeface="Arial"/>
              </a:rPr>
              <a:t> </a:t>
            </a:r>
            <a:r>
              <a:rPr spc="-10" dirty="0">
                <a:solidFill>
                  <a:srgbClr val="08498A"/>
                </a:solidFill>
                <a:latin typeface="Arial"/>
                <a:cs typeface="Arial"/>
              </a:rPr>
              <a:t>zákonem</a:t>
            </a:r>
            <a:endParaRPr dirty="0">
              <a:solidFill>
                <a:prstClr val="black"/>
              </a:solidFill>
              <a:latin typeface="Arial"/>
              <a:cs typeface="Arial"/>
            </a:endParaRPr>
          </a:p>
        </p:txBody>
      </p:sp>
      <p:sp>
        <p:nvSpPr>
          <p:cNvPr id="10" name="object 10"/>
          <p:cNvSpPr txBox="1"/>
          <p:nvPr/>
        </p:nvSpPr>
        <p:spPr>
          <a:xfrm>
            <a:off x="1002398" y="2492896"/>
            <a:ext cx="229870" cy="285115"/>
          </a:xfrm>
          <a:prstGeom prst="rect">
            <a:avLst/>
          </a:prstGeom>
        </p:spPr>
        <p:txBody>
          <a:bodyPr vert="horz" wrap="square" lIns="0" tIns="0" rIns="0" bIns="0" rtlCol="0">
            <a:spAutoFit/>
          </a:bodyPr>
          <a:lstStyle/>
          <a:p>
            <a:pPr marL="12700"/>
            <a:r>
              <a:rPr dirty="0">
                <a:solidFill>
                  <a:srgbClr val="5FBAF5"/>
                </a:solidFill>
                <a:latin typeface="Wingdings"/>
                <a:cs typeface="Wingdings"/>
              </a:rPr>
              <a:t></a:t>
            </a:r>
            <a:endParaRPr dirty="0">
              <a:solidFill>
                <a:prstClr val="black"/>
              </a:solidFill>
              <a:latin typeface="Wingdings"/>
              <a:cs typeface="Wingdings"/>
            </a:endParaRPr>
          </a:p>
        </p:txBody>
      </p:sp>
      <p:sp>
        <p:nvSpPr>
          <p:cNvPr id="11" name="object 11"/>
          <p:cNvSpPr txBox="1"/>
          <p:nvPr/>
        </p:nvSpPr>
        <p:spPr>
          <a:xfrm>
            <a:off x="1681479" y="2492896"/>
            <a:ext cx="4878070" cy="285115"/>
          </a:xfrm>
          <a:prstGeom prst="rect">
            <a:avLst/>
          </a:prstGeom>
        </p:spPr>
        <p:txBody>
          <a:bodyPr vert="horz" wrap="square" lIns="0" tIns="0" rIns="0" bIns="0" rtlCol="0">
            <a:spAutoFit/>
          </a:bodyPr>
          <a:lstStyle/>
          <a:p>
            <a:pPr marL="12700"/>
            <a:r>
              <a:rPr spc="20" dirty="0">
                <a:solidFill>
                  <a:srgbClr val="08498A"/>
                </a:solidFill>
                <a:latin typeface="Arial"/>
                <a:cs typeface="Arial"/>
              </a:rPr>
              <a:t>na </a:t>
            </a:r>
            <a:r>
              <a:rPr spc="-5" dirty="0">
                <a:solidFill>
                  <a:srgbClr val="08498A"/>
                </a:solidFill>
                <a:latin typeface="Arial"/>
                <a:cs typeface="Arial"/>
              </a:rPr>
              <a:t>které </a:t>
            </a:r>
            <a:r>
              <a:rPr dirty="0">
                <a:solidFill>
                  <a:srgbClr val="08498A"/>
                </a:solidFill>
                <a:latin typeface="Arial"/>
                <a:cs typeface="Arial"/>
              </a:rPr>
              <a:t>se </a:t>
            </a:r>
            <a:r>
              <a:rPr spc="5" dirty="0">
                <a:solidFill>
                  <a:srgbClr val="08498A"/>
                </a:solidFill>
                <a:latin typeface="Arial"/>
                <a:cs typeface="Arial"/>
              </a:rPr>
              <a:t>vztahují </a:t>
            </a:r>
            <a:r>
              <a:rPr spc="15" dirty="0">
                <a:solidFill>
                  <a:srgbClr val="08498A"/>
                </a:solidFill>
                <a:latin typeface="Arial"/>
                <a:cs typeface="Arial"/>
              </a:rPr>
              <a:t>postupy </a:t>
            </a:r>
            <a:r>
              <a:rPr dirty="0">
                <a:solidFill>
                  <a:srgbClr val="08498A"/>
                </a:solidFill>
                <a:latin typeface="Arial"/>
                <a:cs typeface="Arial"/>
              </a:rPr>
              <a:t>upravené</a:t>
            </a:r>
            <a:r>
              <a:rPr spc="-315" dirty="0">
                <a:solidFill>
                  <a:srgbClr val="08498A"/>
                </a:solidFill>
                <a:latin typeface="Arial"/>
                <a:cs typeface="Arial"/>
              </a:rPr>
              <a:t> </a:t>
            </a:r>
            <a:r>
              <a:rPr spc="-10" dirty="0">
                <a:solidFill>
                  <a:srgbClr val="08498A"/>
                </a:solidFill>
                <a:latin typeface="Arial"/>
                <a:cs typeface="Arial"/>
              </a:rPr>
              <a:t>zákonem</a:t>
            </a:r>
            <a:endParaRPr dirty="0">
              <a:solidFill>
                <a:prstClr val="black"/>
              </a:solidFill>
              <a:latin typeface="Arial"/>
              <a:cs typeface="Arial"/>
            </a:endParaRPr>
          </a:p>
        </p:txBody>
      </p:sp>
      <p:sp>
        <p:nvSpPr>
          <p:cNvPr id="12" name="object 12"/>
          <p:cNvSpPr txBox="1"/>
          <p:nvPr/>
        </p:nvSpPr>
        <p:spPr>
          <a:xfrm>
            <a:off x="975994" y="3578357"/>
            <a:ext cx="6985634" cy="2681605"/>
          </a:xfrm>
          <a:prstGeom prst="rect">
            <a:avLst/>
          </a:prstGeom>
        </p:spPr>
        <p:txBody>
          <a:bodyPr vert="horz" wrap="square" lIns="0" tIns="0" rIns="0" bIns="0" rtlCol="0">
            <a:spAutoFit/>
          </a:bodyPr>
          <a:lstStyle/>
          <a:p>
            <a:pPr marL="460375" marR="34925" indent="-447675">
              <a:lnSpc>
                <a:spcPct val="135600"/>
              </a:lnSpc>
              <a:buClr>
                <a:srgbClr val="5FBAF5"/>
              </a:buClr>
              <a:buFontTx/>
              <a:buAutoNum type="arabicPeriod"/>
              <a:tabLst>
                <a:tab pos="460375" algn="l"/>
                <a:tab pos="461009" algn="l"/>
              </a:tabLst>
            </a:pPr>
            <a:r>
              <a:rPr b="1" spc="-15" dirty="0">
                <a:solidFill>
                  <a:srgbClr val="08498A"/>
                </a:solidFill>
                <a:latin typeface="Arial"/>
                <a:cs typeface="Arial"/>
              </a:rPr>
              <a:t>Předmět </a:t>
            </a:r>
            <a:r>
              <a:rPr spc="-5" dirty="0">
                <a:solidFill>
                  <a:srgbClr val="08498A"/>
                </a:solidFill>
                <a:latin typeface="Arial"/>
                <a:cs typeface="Arial"/>
              </a:rPr>
              <a:t>(pozor </a:t>
            </a:r>
            <a:r>
              <a:rPr spc="20" dirty="0">
                <a:solidFill>
                  <a:srgbClr val="08498A"/>
                </a:solidFill>
                <a:latin typeface="Arial"/>
                <a:cs typeface="Arial"/>
              </a:rPr>
              <a:t>na </a:t>
            </a:r>
            <a:r>
              <a:rPr spc="10" dirty="0">
                <a:solidFill>
                  <a:srgbClr val="08498A"/>
                </a:solidFill>
                <a:latin typeface="Arial"/>
                <a:cs typeface="Arial"/>
              </a:rPr>
              <a:t>dělení </a:t>
            </a:r>
            <a:r>
              <a:rPr spc="5" dirty="0">
                <a:solidFill>
                  <a:srgbClr val="08498A"/>
                </a:solidFill>
                <a:latin typeface="Arial"/>
                <a:cs typeface="Arial"/>
              </a:rPr>
              <a:t>předmětu </a:t>
            </a:r>
            <a:r>
              <a:rPr spc="20" dirty="0">
                <a:solidFill>
                  <a:srgbClr val="08498A"/>
                </a:solidFill>
                <a:latin typeface="Arial"/>
                <a:cs typeface="Arial"/>
              </a:rPr>
              <a:t>do </a:t>
            </a:r>
            <a:r>
              <a:rPr dirty="0">
                <a:solidFill>
                  <a:srgbClr val="08498A"/>
                </a:solidFill>
                <a:latin typeface="Arial"/>
                <a:cs typeface="Arial"/>
              </a:rPr>
              <a:t>samostatných</a:t>
            </a:r>
            <a:r>
              <a:rPr spc="-240" dirty="0">
                <a:solidFill>
                  <a:srgbClr val="08498A"/>
                </a:solidFill>
                <a:latin typeface="Arial"/>
                <a:cs typeface="Arial"/>
              </a:rPr>
              <a:t> </a:t>
            </a:r>
            <a:r>
              <a:rPr dirty="0">
                <a:solidFill>
                  <a:srgbClr val="08498A"/>
                </a:solidFill>
                <a:latin typeface="Arial"/>
                <a:cs typeface="Arial"/>
              </a:rPr>
              <a:t>zakázek!;  </a:t>
            </a:r>
            <a:r>
              <a:rPr spc="-5" dirty="0">
                <a:solidFill>
                  <a:srgbClr val="08498A"/>
                </a:solidFill>
                <a:latin typeface="Arial"/>
                <a:cs typeface="Arial"/>
              </a:rPr>
              <a:t>možnost </a:t>
            </a:r>
            <a:r>
              <a:rPr spc="10" dirty="0">
                <a:solidFill>
                  <a:srgbClr val="08498A"/>
                </a:solidFill>
                <a:latin typeface="Arial"/>
                <a:cs typeface="Arial"/>
              </a:rPr>
              <a:t>dělení </a:t>
            </a:r>
            <a:r>
              <a:rPr spc="20" dirty="0">
                <a:solidFill>
                  <a:srgbClr val="08498A"/>
                </a:solidFill>
                <a:latin typeface="Arial"/>
                <a:cs typeface="Arial"/>
              </a:rPr>
              <a:t>na </a:t>
            </a:r>
            <a:r>
              <a:rPr spc="-5" dirty="0">
                <a:solidFill>
                  <a:srgbClr val="08498A"/>
                </a:solidFill>
                <a:latin typeface="Arial"/>
                <a:cs typeface="Arial"/>
              </a:rPr>
              <a:t>části </a:t>
            </a:r>
            <a:r>
              <a:rPr dirty="0">
                <a:solidFill>
                  <a:srgbClr val="08498A"/>
                </a:solidFill>
                <a:latin typeface="Arial"/>
                <a:cs typeface="Arial"/>
              </a:rPr>
              <a:t>v </a:t>
            </a:r>
            <a:r>
              <a:rPr spc="-5" dirty="0">
                <a:solidFill>
                  <a:srgbClr val="08498A"/>
                </a:solidFill>
                <a:latin typeface="Arial"/>
                <a:cs typeface="Arial"/>
              </a:rPr>
              <a:t>rámci </a:t>
            </a:r>
            <a:r>
              <a:rPr spc="15" dirty="0">
                <a:solidFill>
                  <a:srgbClr val="08498A"/>
                </a:solidFill>
                <a:latin typeface="Arial"/>
                <a:cs typeface="Arial"/>
              </a:rPr>
              <a:t>jednoho</a:t>
            </a:r>
            <a:r>
              <a:rPr spc="-285" dirty="0">
                <a:solidFill>
                  <a:srgbClr val="08498A"/>
                </a:solidFill>
                <a:latin typeface="Arial"/>
                <a:cs typeface="Arial"/>
              </a:rPr>
              <a:t> </a:t>
            </a:r>
            <a:r>
              <a:rPr spc="-40" dirty="0">
                <a:solidFill>
                  <a:srgbClr val="08498A"/>
                </a:solidFill>
                <a:latin typeface="Arial"/>
                <a:cs typeface="Arial"/>
              </a:rPr>
              <a:t>VŘ)</a:t>
            </a:r>
            <a:endParaRPr dirty="0">
              <a:solidFill>
                <a:prstClr val="black"/>
              </a:solidFill>
              <a:latin typeface="Arial"/>
              <a:cs typeface="Arial"/>
            </a:endParaRPr>
          </a:p>
          <a:p>
            <a:pPr>
              <a:spcBef>
                <a:spcPts val="55"/>
              </a:spcBef>
              <a:buClr>
                <a:srgbClr val="5FBAF5"/>
              </a:buClr>
              <a:buFont typeface="Arial"/>
              <a:buAutoNum type="arabicPeriod"/>
            </a:pPr>
            <a:endParaRPr sz="1600" dirty="0">
              <a:solidFill>
                <a:prstClr val="black"/>
              </a:solidFill>
              <a:latin typeface="Times New Roman"/>
              <a:cs typeface="Times New Roman"/>
            </a:endParaRPr>
          </a:p>
          <a:p>
            <a:pPr marL="460375" indent="-447675">
              <a:buClr>
                <a:srgbClr val="5FBAF5"/>
              </a:buClr>
              <a:buFontTx/>
              <a:buAutoNum type="arabicPeriod"/>
              <a:tabLst>
                <a:tab pos="460375" algn="l"/>
                <a:tab pos="461009" algn="l"/>
              </a:tabLst>
            </a:pPr>
            <a:r>
              <a:rPr b="1" spc="-5" dirty="0">
                <a:solidFill>
                  <a:srgbClr val="08498A"/>
                </a:solidFill>
                <a:latin typeface="Arial"/>
                <a:cs typeface="Arial"/>
              </a:rPr>
              <a:t>Předpokládaná </a:t>
            </a:r>
            <a:r>
              <a:rPr b="1" spc="15" dirty="0">
                <a:solidFill>
                  <a:srgbClr val="08498A"/>
                </a:solidFill>
                <a:latin typeface="Arial"/>
                <a:cs typeface="Arial"/>
              </a:rPr>
              <a:t>hodnota</a:t>
            </a:r>
            <a:r>
              <a:rPr b="1" spc="-130" dirty="0">
                <a:solidFill>
                  <a:srgbClr val="08498A"/>
                </a:solidFill>
                <a:latin typeface="Arial"/>
                <a:cs typeface="Arial"/>
              </a:rPr>
              <a:t> </a:t>
            </a:r>
            <a:r>
              <a:rPr spc="-10" dirty="0">
                <a:solidFill>
                  <a:srgbClr val="08498A"/>
                </a:solidFill>
                <a:latin typeface="Arial"/>
                <a:cs typeface="Arial"/>
              </a:rPr>
              <a:t>zakázky</a:t>
            </a:r>
            <a:endParaRPr dirty="0">
              <a:solidFill>
                <a:prstClr val="black"/>
              </a:solidFill>
              <a:latin typeface="Arial"/>
              <a:cs typeface="Arial"/>
            </a:endParaRPr>
          </a:p>
          <a:p>
            <a:pPr marL="460375" marR="5080" indent="-447675">
              <a:lnSpc>
                <a:spcPct val="135600"/>
              </a:lnSpc>
              <a:spcBef>
                <a:spcPts val="1200"/>
              </a:spcBef>
              <a:buClr>
                <a:srgbClr val="5FBAF5"/>
              </a:buClr>
              <a:buFontTx/>
              <a:buAutoNum type="arabicPeriod"/>
              <a:tabLst>
                <a:tab pos="460375" algn="l"/>
                <a:tab pos="461009" algn="l"/>
              </a:tabLst>
            </a:pPr>
            <a:r>
              <a:rPr b="1" spc="-15" dirty="0">
                <a:solidFill>
                  <a:srgbClr val="08498A"/>
                </a:solidFill>
                <a:latin typeface="Arial"/>
                <a:cs typeface="Arial"/>
              </a:rPr>
              <a:t>Realizace </a:t>
            </a:r>
            <a:r>
              <a:rPr b="1" spc="-20" dirty="0">
                <a:solidFill>
                  <a:srgbClr val="08498A"/>
                </a:solidFill>
                <a:latin typeface="Arial"/>
                <a:cs typeface="Arial"/>
              </a:rPr>
              <a:t>výběru </a:t>
            </a:r>
            <a:r>
              <a:rPr spc="-10" dirty="0">
                <a:solidFill>
                  <a:srgbClr val="08498A"/>
                </a:solidFill>
                <a:latin typeface="Arial"/>
                <a:cs typeface="Arial"/>
              </a:rPr>
              <a:t>(příprava </a:t>
            </a:r>
            <a:r>
              <a:rPr spc="-15" dirty="0">
                <a:solidFill>
                  <a:srgbClr val="08498A"/>
                </a:solidFill>
                <a:latin typeface="Arial"/>
                <a:cs typeface="Arial"/>
              </a:rPr>
              <a:t>zadávací </a:t>
            </a:r>
            <a:r>
              <a:rPr dirty="0">
                <a:solidFill>
                  <a:srgbClr val="08498A"/>
                </a:solidFill>
                <a:latin typeface="Arial"/>
                <a:cs typeface="Arial"/>
              </a:rPr>
              <a:t>dokumentace, hodnocení,  </a:t>
            </a:r>
            <a:r>
              <a:rPr spc="-10" dirty="0">
                <a:solidFill>
                  <a:srgbClr val="08498A"/>
                </a:solidFill>
                <a:latin typeface="Arial"/>
                <a:cs typeface="Arial"/>
              </a:rPr>
              <a:t>smlouva)</a:t>
            </a:r>
            <a:endParaRPr dirty="0">
              <a:solidFill>
                <a:prstClr val="black"/>
              </a:solidFill>
              <a:latin typeface="Arial"/>
              <a:cs typeface="Arial"/>
            </a:endParaRPr>
          </a:p>
          <a:p>
            <a:pPr>
              <a:spcBef>
                <a:spcPts val="55"/>
              </a:spcBef>
              <a:buClr>
                <a:srgbClr val="5FBAF5"/>
              </a:buClr>
              <a:buFont typeface="Arial"/>
              <a:buAutoNum type="arabicPeriod"/>
            </a:pPr>
            <a:endParaRPr sz="1600" dirty="0">
              <a:solidFill>
                <a:prstClr val="black"/>
              </a:solidFill>
              <a:latin typeface="Times New Roman"/>
              <a:cs typeface="Times New Roman"/>
            </a:endParaRPr>
          </a:p>
          <a:p>
            <a:pPr marL="460375" indent="-447675">
              <a:buClr>
                <a:srgbClr val="5FBAF5"/>
              </a:buClr>
              <a:buFontTx/>
              <a:buAutoNum type="arabicPeriod"/>
              <a:tabLst>
                <a:tab pos="460375" algn="l"/>
                <a:tab pos="461009" algn="l"/>
              </a:tabLst>
            </a:pPr>
            <a:r>
              <a:rPr b="1" spc="-15" dirty="0">
                <a:solidFill>
                  <a:srgbClr val="08498A"/>
                </a:solidFill>
                <a:latin typeface="Arial"/>
                <a:cs typeface="Arial"/>
              </a:rPr>
              <a:t>Realizace</a:t>
            </a:r>
            <a:r>
              <a:rPr b="1" spc="30" dirty="0">
                <a:solidFill>
                  <a:srgbClr val="08498A"/>
                </a:solidFill>
                <a:latin typeface="Arial"/>
                <a:cs typeface="Arial"/>
              </a:rPr>
              <a:t> </a:t>
            </a:r>
            <a:r>
              <a:rPr b="1" spc="-20" dirty="0">
                <a:solidFill>
                  <a:srgbClr val="08498A"/>
                </a:solidFill>
                <a:latin typeface="Arial"/>
                <a:cs typeface="Arial"/>
              </a:rPr>
              <a:t>zakázky</a:t>
            </a:r>
            <a:endParaRPr dirty="0">
              <a:solidFill>
                <a:prstClr val="black"/>
              </a:solidFill>
              <a:latin typeface="Arial"/>
              <a:cs typeface="Arial"/>
            </a:endParaRPr>
          </a:p>
        </p:txBody>
      </p:sp>
      <p:sp>
        <p:nvSpPr>
          <p:cNvPr id="14" name="Zástupný symbol pro číslo snímku 13"/>
          <p:cNvSpPr>
            <a:spLocks noGrp="1"/>
          </p:cNvSpPr>
          <p:nvPr>
            <p:ph type="sldNum" sz="quarter" idx="12"/>
          </p:nvPr>
        </p:nvSpPr>
        <p:spPr/>
        <p:txBody>
          <a:bodyPr/>
          <a:lstStyle/>
          <a:p>
            <a:fld id="{479BF083-4774-43B1-9AB0-5CC1AC5DD8EE}" type="slidenum">
              <a:rPr lang="cs-CZ" smtClean="0"/>
              <a:pPr/>
              <a:t>75</a:t>
            </a:fld>
            <a:endParaRPr lang="cs-CZ" dirty="0"/>
          </a:p>
        </p:txBody>
      </p:sp>
      <p:sp>
        <p:nvSpPr>
          <p:cNvPr id="13" name="TextovéPole 12"/>
          <p:cNvSpPr txBox="1"/>
          <p:nvPr/>
        </p:nvSpPr>
        <p:spPr>
          <a:xfrm>
            <a:off x="512683" y="3181618"/>
            <a:ext cx="4043999" cy="369332"/>
          </a:xfrm>
          <a:prstGeom prst="rect">
            <a:avLst/>
          </a:prstGeom>
          <a:noFill/>
        </p:spPr>
        <p:txBody>
          <a:bodyPr wrap="square" rtlCol="0">
            <a:spAutoFit/>
          </a:bodyPr>
          <a:lstStyle/>
          <a:p>
            <a:r>
              <a:rPr lang="cs-CZ" b="1" dirty="0" smtClean="0"/>
              <a:t>Dále lze dělit dle:</a:t>
            </a:r>
            <a:endParaRPr lang="cs-CZ" b="1" dirty="0"/>
          </a:p>
        </p:txBody>
      </p:sp>
    </p:spTree>
    <p:extLst>
      <p:ext uri="{BB962C8B-B14F-4D97-AF65-F5344CB8AC3E}">
        <p14:creationId xmlns:p14="http://schemas.microsoft.com/office/powerpoint/2010/main" val="369052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05991"/>
            <a:ext cx="9144000" cy="5526405"/>
          </a:xfrm>
          <a:custGeom>
            <a:avLst/>
            <a:gdLst/>
            <a:ahLst/>
            <a:cxnLst/>
            <a:rect l="l" t="t" r="r" b="b"/>
            <a:pathLst>
              <a:path w="9144000" h="5526405">
                <a:moveTo>
                  <a:pt x="0" y="5526007"/>
                </a:moveTo>
                <a:lnTo>
                  <a:pt x="9144000" y="5526007"/>
                </a:lnTo>
                <a:lnTo>
                  <a:pt x="9144000" y="0"/>
                </a:lnTo>
                <a:lnTo>
                  <a:pt x="0" y="0"/>
                </a:lnTo>
                <a:lnTo>
                  <a:pt x="0" y="5526007"/>
                </a:lnTo>
                <a:close/>
              </a:path>
            </a:pathLst>
          </a:custGeom>
          <a:solidFill>
            <a:srgbClr val="F5F5F5"/>
          </a:solidFill>
        </p:spPr>
        <p:txBody>
          <a:bodyPr wrap="square" lIns="0" tIns="0" rIns="0" bIns="0" rtlCol="0"/>
          <a:lstStyle/>
          <a:p>
            <a:endParaRPr dirty="0">
              <a:solidFill>
                <a:prstClr val="black"/>
              </a:solidFill>
            </a:endParaRPr>
          </a:p>
        </p:txBody>
      </p:sp>
      <p:sp>
        <p:nvSpPr>
          <p:cNvPr id="3" name="object 3"/>
          <p:cNvSpPr/>
          <p:nvPr/>
        </p:nvSpPr>
        <p:spPr>
          <a:xfrm>
            <a:off x="0" y="1079991"/>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dirty="0">
              <a:solidFill>
                <a:prstClr val="black"/>
              </a:solidFill>
            </a:endParaRPr>
          </a:p>
        </p:txBody>
      </p:sp>
      <p:sp>
        <p:nvSpPr>
          <p:cNvPr id="4" name="object 4"/>
          <p:cNvSpPr/>
          <p:nvPr/>
        </p:nvSpPr>
        <p:spPr>
          <a:xfrm>
            <a:off x="0" y="12"/>
            <a:ext cx="9144000" cy="1080135"/>
          </a:xfrm>
          <a:custGeom>
            <a:avLst/>
            <a:gdLst/>
            <a:ahLst/>
            <a:cxnLst/>
            <a:rect l="l" t="t" r="r" b="b"/>
            <a:pathLst>
              <a:path w="9144000" h="1080135">
                <a:moveTo>
                  <a:pt x="0" y="1079995"/>
                </a:moveTo>
                <a:lnTo>
                  <a:pt x="9144000" y="1079995"/>
                </a:lnTo>
                <a:lnTo>
                  <a:pt x="9144000" y="0"/>
                </a:lnTo>
                <a:lnTo>
                  <a:pt x="0" y="0"/>
                </a:lnTo>
                <a:lnTo>
                  <a:pt x="0" y="1079995"/>
                </a:lnTo>
                <a:close/>
              </a:path>
            </a:pathLst>
          </a:custGeom>
          <a:solidFill>
            <a:srgbClr val="08498A"/>
          </a:solidFill>
        </p:spPr>
        <p:txBody>
          <a:bodyPr wrap="square" lIns="0" tIns="0" rIns="0" bIns="0" rtlCol="0"/>
          <a:lstStyle/>
          <a:p>
            <a:endParaRPr dirty="0">
              <a:solidFill>
                <a:prstClr val="black"/>
              </a:solidFill>
            </a:endParaRPr>
          </a:p>
        </p:txBody>
      </p:sp>
      <p:sp>
        <p:nvSpPr>
          <p:cNvPr id="5" name="object 5"/>
          <p:cNvSpPr/>
          <p:nvPr/>
        </p:nvSpPr>
        <p:spPr>
          <a:xfrm>
            <a:off x="0" y="6731999"/>
            <a:ext cx="9144000" cy="126364"/>
          </a:xfrm>
          <a:custGeom>
            <a:avLst/>
            <a:gdLst/>
            <a:ahLst/>
            <a:cxnLst/>
            <a:rect l="l" t="t" r="r" b="b"/>
            <a:pathLst>
              <a:path w="9144000" h="126365">
                <a:moveTo>
                  <a:pt x="0" y="126000"/>
                </a:moveTo>
                <a:lnTo>
                  <a:pt x="9144000" y="126000"/>
                </a:lnTo>
                <a:lnTo>
                  <a:pt x="9144000" y="0"/>
                </a:lnTo>
                <a:lnTo>
                  <a:pt x="0" y="0"/>
                </a:lnTo>
                <a:lnTo>
                  <a:pt x="0" y="126000"/>
                </a:lnTo>
                <a:close/>
              </a:path>
            </a:pathLst>
          </a:custGeom>
          <a:solidFill>
            <a:srgbClr val="AEDDF9"/>
          </a:solidFill>
        </p:spPr>
        <p:txBody>
          <a:bodyPr wrap="square" lIns="0" tIns="0" rIns="0" bIns="0" rtlCol="0"/>
          <a:lstStyle/>
          <a:p>
            <a:endParaRPr dirty="0">
              <a:solidFill>
                <a:prstClr val="black"/>
              </a:solidFill>
            </a:endParaRPr>
          </a:p>
        </p:txBody>
      </p:sp>
      <p:sp>
        <p:nvSpPr>
          <p:cNvPr id="6" name="object 6"/>
          <p:cNvSpPr txBox="1">
            <a:spLocks noGrp="1"/>
          </p:cNvSpPr>
          <p:nvPr>
            <p:ph type="title"/>
          </p:nvPr>
        </p:nvSpPr>
        <p:spPr>
          <a:xfrm>
            <a:off x="2500376" y="370699"/>
            <a:ext cx="5095960" cy="492443"/>
          </a:xfrm>
          <a:prstGeom prst="rect">
            <a:avLst/>
          </a:prstGeom>
        </p:spPr>
        <p:txBody>
          <a:bodyPr vert="horz" wrap="square" lIns="0" tIns="0" rIns="0" bIns="0" rtlCol="0">
            <a:spAutoFit/>
          </a:bodyPr>
          <a:lstStyle/>
          <a:p>
            <a:pPr marL="12700">
              <a:lnSpc>
                <a:spcPct val="100000"/>
              </a:lnSpc>
              <a:tabLst>
                <a:tab pos="2004060" algn="l"/>
              </a:tabLst>
            </a:pPr>
            <a:r>
              <a:rPr spc="5" dirty="0"/>
              <a:t>VEŘEJNÉ	</a:t>
            </a:r>
            <a:r>
              <a:rPr spc="-30" dirty="0"/>
              <a:t>ZAKÁZKY</a:t>
            </a:r>
            <a:r>
              <a:rPr spc="80" dirty="0"/>
              <a:t> </a:t>
            </a:r>
            <a:r>
              <a:rPr lang="cs-CZ" dirty="0" smtClean="0"/>
              <a:t>4</a:t>
            </a:r>
            <a:endParaRPr dirty="0"/>
          </a:p>
        </p:txBody>
      </p:sp>
      <p:sp>
        <p:nvSpPr>
          <p:cNvPr id="7" name="object 7"/>
          <p:cNvSpPr/>
          <p:nvPr/>
        </p:nvSpPr>
        <p:spPr>
          <a:xfrm>
            <a:off x="317182" y="1412747"/>
            <a:ext cx="8077834" cy="0"/>
          </a:xfrm>
          <a:custGeom>
            <a:avLst/>
            <a:gdLst/>
            <a:ahLst/>
            <a:cxnLst/>
            <a:rect l="l" t="t" r="r" b="b"/>
            <a:pathLst>
              <a:path w="8077834">
                <a:moveTo>
                  <a:pt x="0" y="0"/>
                </a:moveTo>
                <a:lnTo>
                  <a:pt x="8077644" y="0"/>
                </a:lnTo>
              </a:path>
            </a:pathLst>
          </a:custGeom>
          <a:ln w="12700">
            <a:solidFill>
              <a:srgbClr val="F5F5F5"/>
            </a:solidFill>
          </a:ln>
        </p:spPr>
        <p:txBody>
          <a:bodyPr wrap="square" lIns="0" tIns="0" rIns="0" bIns="0" rtlCol="0"/>
          <a:lstStyle/>
          <a:p>
            <a:endParaRPr dirty="0">
              <a:solidFill>
                <a:prstClr val="black"/>
              </a:solidFill>
            </a:endParaRPr>
          </a:p>
        </p:txBody>
      </p:sp>
      <p:sp>
        <p:nvSpPr>
          <p:cNvPr id="8" name="object 8"/>
          <p:cNvSpPr/>
          <p:nvPr/>
        </p:nvSpPr>
        <p:spPr>
          <a:xfrm>
            <a:off x="317182" y="6716293"/>
            <a:ext cx="8077834" cy="0"/>
          </a:xfrm>
          <a:custGeom>
            <a:avLst/>
            <a:gdLst/>
            <a:ahLst/>
            <a:cxnLst/>
            <a:rect l="l" t="t" r="r" b="b"/>
            <a:pathLst>
              <a:path w="8077834">
                <a:moveTo>
                  <a:pt x="0" y="0"/>
                </a:moveTo>
                <a:lnTo>
                  <a:pt x="8077644" y="0"/>
                </a:lnTo>
              </a:path>
            </a:pathLst>
          </a:custGeom>
          <a:ln w="12700">
            <a:solidFill>
              <a:srgbClr val="F5F5F5"/>
            </a:solidFill>
          </a:ln>
        </p:spPr>
        <p:txBody>
          <a:bodyPr wrap="square" lIns="0" tIns="0" rIns="0" bIns="0" rtlCol="0"/>
          <a:lstStyle/>
          <a:p>
            <a:endParaRPr dirty="0">
              <a:solidFill>
                <a:prstClr val="black"/>
              </a:solidFill>
            </a:endParaRPr>
          </a:p>
        </p:txBody>
      </p:sp>
      <p:graphicFrame>
        <p:nvGraphicFramePr>
          <p:cNvPr id="9" name="object 9"/>
          <p:cNvGraphicFramePr>
            <a:graphicFrameLocks noGrp="1"/>
          </p:cNvGraphicFramePr>
          <p:nvPr>
            <p:extLst>
              <p:ext uri="{D42A27DB-BD31-4B8C-83A1-F6EECF244321}">
                <p14:modId xmlns:p14="http://schemas.microsoft.com/office/powerpoint/2010/main" val="3488692534"/>
              </p:ext>
            </p:extLst>
          </p:nvPr>
        </p:nvGraphicFramePr>
        <p:xfrm>
          <a:off x="539528" y="1200153"/>
          <a:ext cx="8064944" cy="5462536"/>
        </p:xfrm>
        <a:graphic>
          <a:graphicData uri="http://schemas.openxmlformats.org/drawingml/2006/table">
            <a:tbl>
              <a:tblPr firstRow="1" bandRow="1">
                <a:tableStyleId>{2D5ABB26-0587-4C30-8999-92F81FD0307C}</a:tableStyleId>
              </a:tblPr>
              <a:tblGrid>
                <a:gridCol w="2688272"/>
                <a:gridCol w="2688336"/>
                <a:gridCol w="2688336"/>
              </a:tblGrid>
              <a:tr h="268118">
                <a:tc>
                  <a:txBody>
                    <a:bodyPr/>
                    <a:lstStyle/>
                    <a:p>
                      <a:endParaRPr lang="cs-CZ" dirty="0"/>
                    </a:p>
                  </a:txBody>
                  <a:tcPr marL="0" marR="0" marT="0" marB="0">
                    <a:solidFill>
                      <a:srgbClr val="F5F5F5"/>
                    </a:solidFill>
                  </a:tcPr>
                </a:tc>
                <a:tc>
                  <a:txBody>
                    <a:bodyPr/>
                    <a:lstStyle/>
                    <a:p>
                      <a:endParaRPr lang="cs-CZ" dirty="0"/>
                    </a:p>
                  </a:txBody>
                  <a:tcPr marL="0" marR="0" marT="0" marB="0">
                    <a:solidFill>
                      <a:srgbClr val="F5F5F5"/>
                    </a:solidFill>
                  </a:tcPr>
                </a:tc>
                <a:tc>
                  <a:txBody>
                    <a:bodyPr/>
                    <a:lstStyle/>
                    <a:p>
                      <a:endParaRPr lang="cs-CZ" dirty="0"/>
                    </a:p>
                  </a:txBody>
                  <a:tcPr marL="0" marR="0" marT="0" marB="0">
                    <a:solidFill>
                      <a:srgbClr val="F5F5F5"/>
                    </a:solidFill>
                  </a:tcPr>
                </a:tc>
              </a:tr>
              <a:tr h="714981">
                <a:tc>
                  <a:txBody>
                    <a:bodyPr/>
                    <a:lstStyle/>
                    <a:p>
                      <a:pPr marL="85090" marR="528320">
                        <a:lnSpc>
                          <a:spcPct val="101800"/>
                        </a:lnSpc>
                        <a:spcBef>
                          <a:spcPts val="250"/>
                        </a:spcBef>
                        <a:tabLst>
                          <a:tab pos="896619" algn="l"/>
                        </a:tabLst>
                      </a:pPr>
                      <a:r>
                        <a:rPr lang="cs-CZ" sz="1800" b="1" spc="15" dirty="0" smtClean="0">
                          <a:solidFill>
                            <a:srgbClr val="F5F5F5"/>
                          </a:solidFill>
                          <a:latin typeface="Arial"/>
                          <a:cs typeface="Arial"/>
                        </a:rPr>
                        <a:t>Méně </a:t>
                      </a:r>
                      <a:r>
                        <a:rPr lang="cs-CZ" sz="1800" b="1" spc="-5" dirty="0" smtClean="0">
                          <a:solidFill>
                            <a:srgbClr val="F5F5F5"/>
                          </a:solidFill>
                          <a:latin typeface="Arial"/>
                          <a:cs typeface="Arial"/>
                        </a:rPr>
                        <a:t>než</a:t>
                      </a:r>
                      <a:r>
                        <a:rPr lang="cs-CZ" sz="1800" b="1" spc="-130" dirty="0" smtClean="0">
                          <a:solidFill>
                            <a:srgbClr val="F5F5F5"/>
                          </a:solidFill>
                          <a:latin typeface="Arial"/>
                          <a:cs typeface="Arial"/>
                        </a:rPr>
                        <a:t> </a:t>
                      </a:r>
                      <a:r>
                        <a:rPr lang="cs-CZ" sz="2400" b="1" dirty="0" smtClean="0">
                          <a:solidFill>
                            <a:srgbClr val="F5F5F5"/>
                          </a:solidFill>
                          <a:latin typeface="Arial"/>
                          <a:cs typeface="Arial"/>
                        </a:rPr>
                        <a:t>400</a:t>
                      </a:r>
                      <a:r>
                        <a:rPr lang="cs-CZ" sz="1800" b="1" dirty="0" smtClean="0">
                          <a:solidFill>
                            <a:srgbClr val="F5F5F5"/>
                          </a:solidFill>
                          <a:latin typeface="Arial"/>
                          <a:cs typeface="Arial"/>
                        </a:rPr>
                        <a:t>/</a:t>
                      </a:r>
                      <a:r>
                        <a:rPr lang="cs-CZ" sz="1800" b="1" dirty="0" smtClean="0">
                          <a:solidFill>
                            <a:schemeClr val="bg1">
                              <a:lumMod val="65000"/>
                            </a:schemeClr>
                          </a:solidFill>
                          <a:latin typeface="Arial"/>
                          <a:cs typeface="Arial"/>
                        </a:rPr>
                        <a:t>500</a:t>
                      </a:r>
                      <a:r>
                        <a:rPr lang="cs-CZ" sz="1800" b="1" dirty="0" smtClean="0">
                          <a:solidFill>
                            <a:srgbClr val="F5F5F5"/>
                          </a:solidFill>
                          <a:latin typeface="Arial"/>
                          <a:cs typeface="Arial"/>
                        </a:rPr>
                        <a:t>  </a:t>
                      </a:r>
                      <a:r>
                        <a:rPr lang="cs-CZ" sz="1800" b="1" spc="-5" dirty="0" smtClean="0">
                          <a:solidFill>
                            <a:srgbClr val="F5F5F5"/>
                          </a:solidFill>
                          <a:latin typeface="Arial"/>
                          <a:cs typeface="Arial"/>
                        </a:rPr>
                        <a:t>tis.</a:t>
                      </a:r>
                      <a:r>
                        <a:rPr lang="cs-CZ" sz="1800" b="1" spc="-20" dirty="0" smtClean="0">
                          <a:solidFill>
                            <a:srgbClr val="F5F5F5"/>
                          </a:solidFill>
                          <a:latin typeface="Arial"/>
                          <a:cs typeface="Arial"/>
                        </a:rPr>
                        <a:t> </a:t>
                      </a:r>
                      <a:r>
                        <a:rPr lang="cs-CZ" sz="1800" b="1" spc="-15" dirty="0" smtClean="0">
                          <a:solidFill>
                            <a:srgbClr val="F5F5F5"/>
                          </a:solidFill>
                          <a:latin typeface="Arial"/>
                          <a:cs typeface="Arial"/>
                        </a:rPr>
                        <a:t>Kč	</a:t>
                      </a:r>
                      <a:r>
                        <a:rPr lang="cs-CZ" sz="1800" b="1" spc="-5" dirty="0" smtClean="0">
                          <a:solidFill>
                            <a:srgbClr val="F5F5F5"/>
                          </a:solidFill>
                          <a:latin typeface="Arial"/>
                          <a:cs typeface="Arial"/>
                        </a:rPr>
                        <a:t>bez</a:t>
                      </a:r>
                      <a:r>
                        <a:rPr lang="cs-CZ" sz="1800" b="1" spc="-55" dirty="0" smtClean="0">
                          <a:solidFill>
                            <a:srgbClr val="F5F5F5"/>
                          </a:solidFill>
                          <a:latin typeface="Arial"/>
                          <a:cs typeface="Arial"/>
                        </a:rPr>
                        <a:t> </a:t>
                      </a:r>
                      <a:r>
                        <a:rPr lang="cs-CZ" sz="1800" b="1" spc="-10" dirty="0" smtClean="0">
                          <a:solidFill>
                            <a:srgbClr val="F5F5F5"/>
                          </a:solidFill>
                          <a:latin typeface="Arial"/>
                          <a:cs typeface="Arial"/>
                        </a:rPr>
                        <a:t>DPH</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B w="38100">
                      <a:solidFill>
                        <a:srgbClr val="F5F5F5"/>
                      </a:solidFill>
                      <a:prstDash val="solid"/>
                    </a:lnB>
                    <a:solidFill>
                      <a:srgbClr val="08498A"/>
                    </a:solidFill>
                  </a:tcPr>
                </a:tc>
                <a:tc>
                  <a:txBody>
                    <a:bodyPr/>
                    <a:lstStyle/>
                    <a:p>
                      <a:pPr marL="87630" marR="208915">
                        <a:lnSpc>
                          <a:spcPct val="101800"/>
                        </a:lnSpc>
                        <a:spcBef>
                          <a:spcPts val="250"/>
                        </a:spcBef>
                      </a:pPr>
                      <a:r>
                        <a:rPr lang="cs-CZ" sz="1800" b="1" spc="-30" dirty="0" smtClean="0">
                          <a:solidFill>
                            <a:srgbClr val="F5F5F5"/>
                          </a:solidFill>
                          <a:latin typeface="Arial"/>
                          <a:cs typeface="Arial"/>
                        </a:rPr>
                        <a:t>Od </a:t>
                      </a:r>
                      <a:r>
                        <a:rPr lang="cs-CZ" sz="2400" b="1" dirty="0" smtClean="0">
                          <a:solidFill>
                            <a:srgbClr val="F5F5F5"/>
                          </a:solidFill>
                          <a:latin typeface="Arial"/>
                          <a:cs typeface="Arial"/>
                        </a:rPr>
                        <a:t>400</a:t>
                      </a:r>
                      <a:r>
                        <a:rPr lang="cs-CZ" sz="1800" b="1" dirty="0" smtClean="0">
                          <a:solidFill>
                            <a:srgbClr val="F5F5F5"/>
                          </a:solidFill>
                          <a:latin typeface="Arial"/>
                          <a:cs typeface="Arial"/>
                        </a:rPr>
                        <a:t>/</a:t>
                      </a:r>
                      <a:r>
                        <a:rPr lang="cs-CZ" sz="1800" b="1" dirty="0" smtClean="0">
                          <a:solidFill>
                            <a:schemeClr val="bg1">
                              <a:lumMod val="65000"/>
                            </a:schemeClr>
                          </a:solidFill>
                          <a:latin typeface="Arial"/>
                          <a:cs typeface="Arial"/>
                        </a:rPr>
                        <a:t>500</a:t>
                      </a:r>
                      <a:r>
                        <a:rPr lang="cs-CZ" sz="1800" b="1" dirty="0" smtClean="0">
                          <a:solidFill>
                            <a:srgbClr val="F5F5F5"/>
                          </a:solidFill>
                          <a:latin typeface="Arial"/>
                          <a:cs typeface="Arial"/>
                        </a:rPr>
                        <a:t> </a:t>
                      </a:r>
                      <a:r>
                        <a:rPr lang="cs-CZ" sz="1800" b="1" spc="5" dirty="0" smtClean="0">
                          <a:solidFill>
                            <a:srgbClr val="F5F5F5"/>
                          </a:solidFill>
                          <a:latin typeface="Arial"/>
                          <a:cs typeface="Arial"/>
                        </a:rPr>
                        <a:t>tis </a:t>
                      </a:r>
                      <a:r>
                        <a:rPr lang="cs-CZ" sz="1800" b="1" spc="-15" dirty="0" smtClean="0">
                          <a:solidFill>
                            <a:srgbClr val="F5F5F5"/>
                          </a:solidFill>
                          <a:latin typeface="Arial"/>
                          <a:cs typeface="Arial"/>
                        </a:rPr>
                        <a:t>Kč </a:t>
                      </a:r>
                      <a:r>
                        <a:rPr lang="cs-CZ" sz="1800" b="1" spc="10" dirty="0" smtClean="0">
                          <a:solidFill>
                            <a:srgbClr val="F5F5F5"/>
                          </a:solidFill>
                          <a:latin typeface="Arial"/>
                          <a:cs typeface="Arial"/>
                        </a:rPr>
                        <a:t>do  </a:t>
                      </a:r>
                      <a:r>
                        <a:rPr lang="cs-CZ" sz="1800" b="1" spc="-5" dirty="0" smtClean="0">
                          <a:solidFill>
                            <a:srgbClr val="F5F5F5"/>
                          </a:solidFill>
                          <a:latin typeface="Arial"/>
                          <a:cs typeface="Arial"/>
                        </a:rPr>
                        <a:t>2mil. </a:t>
                      </a:r>
                      <a:r>
                        <a:rPr lang="cs-CZ" sz="1800" b="1" spc="10" dirty="0" smtClean="0">
                          <a:solidFill>
                            <a:srgbClr val="F5F5F5"/>
                          </a:solidFill>
                          <a:latin typeface="Arial"/>
                          <a:cs typeface="Arial"/>
                        </a:rPr>
                        <a:t>/</a:t>
                      </a:r>
                      <a:r>
                        <a:rPr lang="cs-CZ" sz="1800" b="1" spc="10" dirty="0" smtClean="0">
                          <a:solidFill>
                            <a:schemeClr val="bg1">
                              <a:lumMod val="65000"/>
                            </a:schemeClr>
                          </a:solidFill>
                          <a:latin typeface="Arial"/>
                          <a:cs typeface="Arial"/>
                        </a:rPr>
                        <a:t>6 </a:t>
                      </a:r>
                      <a:r>
                        <a:rPr lang="cs-CZ" sz="1800" b="1" dirty="0" smtClean="0">
                          <a:solidFill>
                            <a:schemeClr val="bg1">
                              <a:lumMod val="65000"/>
                            </a:schemeClr>
                          </a:solidFill>
                          <a:latin typeface="Arial"/>
                          <a:cs typeface="Arial"/>
                        </a:rPr>
                        <a:t>mil</a:t>
                      </a:r>
                      <a:r>
                        <a:rPr lang="cs-CZ" sz="1800" b="1" dirty="0" smtClean="0">
                          <a:solidFill>
                            <a:srgbClr val="F5F5F5"/>
                          </a:solidFill>
                          <a:latin typeface="Arial"/>
                          <a:cs typeface="Arial"/>
                        </a:rPr>
                        <a:t>. </a:t>
                      </a:r>
                      <a:r>
                        <a:rPr lang="cs-CZ" sz="1800" b="1" spc="-5" dirty="0" smtClean="0">
                          <a:solidFill>
                            <a:srgbClr val="F5F5F5"/>
                          </a:solidFill>
                          <a:latin typeface="Arial"/>
                          <a:cs typeface="Arial"/>
                        </a:rPr>
                        <a:t>bez</a:t>
                      </a:r>
                      <a:r>
                        <a:rPr lang="cs-CZ" sz="1800" b="1" spc="-105" dirty="0" smtClean="0">
                          <a:solidFill>
                            <a:srgbClr val="F5F5F5"/>
                          </a:solidFill>
                          <a:latin typeface="Arial"/>
                          <a:cs typeface="Arial"/>
                        </a:rPr>
                        <a:t> </a:t>
                      </a:r>
                      <a:r>
                        <a:rPr lang="cs-CZ" sz="1800" b="1" spc="-10" dirty="0" smtClean="0">
                          <a:solidFill>
                            <a:srgbClr val="F5F5F5"/>
                          </a:solidFill>
                          <a:latin typeface="Arial"/>
                          <a:cs typeface="Arial"/>
                        </a:rPr>
                        <a:t>DPH</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B w="38100">
                      <a:solidFill>
                        <a:srgbClr val="F5F5F5"/>
                      </a:solidFill>
                      <a:prstDash val="solid"/>
                    </a:lnB>
                    <a:solidFill>
                      <a:srgbClr val="08498A"/>
                    </a:solidFill>
                  </a:tcPr>
                </a:tc>
                <a:tc>
                  <a:txBody>
                    <a:bodyPr/>
                    <a:lstStyle/>
                    <a:p>
                      <a:pPr marL="90805" marR="961390">
                        <a:lnSpc>
                          <a:spcPct val="100800"/>
                        </a:lnSpc>
                        <a:spcBef>
                          <a:spcPts val="285"/>
                        </a:spcBef>
                      </a:pPr>
                      <a:r>
                        <a:rPr lang="cs-CZ" sz="1800" b="1" spc="-30" dirty="0" smtClean="0">
                          <a:solidFill>
                            <a:srgbClr val="F5F5F5"/>
                          </a:solidFill>
                          <a:latin typeface="Arial"/>
                          <a:cs typeface="Arial"/>
                        </a:rPr>
                        <a:t>Od </a:t>
                      </a:r>
                      <a:r>
                        <a:rPr lang="cs-CZ" sz="1800" b="1" spc="-5" dirty="0" smtClean="0">
                          <a:solidFill>
                            <a:srgbClr val="F5F5F5"/>
                          </a:solidFill>
                          <a:latin typeface="Arial"/>
                          <a:cs typeface="Arial"/>
                        </a:rPr>
                        <a:t>2mil. </a:t>
                      </a:r>
                      <a:r>
                        <a:rPr lang="cs-CZ" sz="1800" b="1" spc="10" dirty="0" smtClean="0">
                          <a:solidFill>
                            <a:srgbClr val="F5F5F5"/>
                          </a:solidFill>
                          <a:latin typeface="Arial"/>
                          <a:cs typeface="Arial"/>
                        </a:rPr>
                        <a:t>/</a:t>
                      </a:r>
                      <a:r>
                        <a:rPr lang="cs-CZ" sz="1800" b="1" spc="10" dirty="0" smtClean="0">
                          <a:solidFill>
                            <a:schemeClr val="bg1">
                              <a:lumMod val="65000"/>
                            </a:schemeClr>
                          </a:solidFill>
                          <a:latin typeface="Arial"/>
                          <a:cs typeface="Arial"/>
                        </a:rPr>
                        <a:t>6 </a:t>
                      </a:r>
                      <a:r>
                        <a:rPr lang="cs-CZ" sz="1800" b="1" dirty="0" smtClean="0">
                          <a:solidFill>
                            <a:schemeClr val="bg1">
                              <a:lumMod val="65000"/>
                            </a:schemeClr>
                          </a:solidFill>
                          <a:latin typeface="Arial"/>
                          <a:cs typeface="Arial"/>
                        </a:rPr>
                        <a:t>mil</a:t>
                      </a:r>
                      <a:r>
                        <a:rPr lang="cs-CZ" sz="1800" b="1" dirty="0" smtClean="0">
                          <a:solidFill>
                            <a:srgbClr val="F5F5F5"/>
                          </a:solidFill>
                          <a:latin typeface="Arial"/>
                          <a:cs typeface="Arial"/>
                        </a:rPr>
                        <a:t>.  </a:t>
                      </a:r>
                      <a:r>
                        <a:rPr lang="cs-CZ" sz="1800" b="1" spc="-5" dirty="0" smtClean="0">
                          <a:solidFill>
                            <a:srgbClr val="F5F5F5"/>
                          </a:solidFill>
                          <a:latin typeface="Arial"/>
                          <a:cs typeface="Arial"/>
                        </a:rPr>
                        <a:t>bez</a:t>
                      </a:r>
                      <a:r>
                        <a:rPr lang="cs-CZ" sz="1800" b="1" spc="-60" dirty="0" smtClean="0">
                          <a:solidFill>
                            <a:srgbClr val="F5F5F5"/>
                          </a:solidFill>
                          <a:latin typeface="Arial"/>
                          <a:cs typeface="Arial"/>
                        </a:rPr>
                        <a:t> </a:t>
                      </a:r>
                      <a:r>
                        <a:rPr lang="cs-CZ" sz="1800" b="1" spc="-10" dirty="0" smtClean="0">
                          <a:solidFill>
                            <a:srgbClr val="F5F5F5"/>
                          </a:solidFill>
                          <a:latin typeface="Arial"/>
                          <a:cs typeface="Arial"/>
                        </a:rPr>
                        <a:t>DPH</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B w="38100">
                      <a:solidFill>
                        <a:srgbClr val="F5F5F5"/>
                      </a:solidFill>
                      <a:prstDash val="solid"/>
                    </a:lnB>
                    <a:solidFill>
                      <a:srgbClr val="08498A"/>
                    </a:solidFill>
                  </a:tcPr>
                </a:tc>
              </a:tr>
              <a:tr h="893728">
                <a:tc>
                  <a:txBody>
                    <a:bodyPr/>
                    <a:lstStyle/>
                    <a:p>
                      <a:pPr marL="85090" marR="554990">
                        <a:lnSpc>
                          <a:spcPct val="100800"/>
                        </a:lnSpc>
                        <a:spcBef>
                          <a:spcPts val="140"/>
                        </a:spcBef>
                      </a:pPr>
                      <a:r>
                        <a:rPr lang="cs-CZ" sz="1800" spc="-10" dirty="0" smtClean="0">
                          <a:solidFill>
                            <a:srgbClr val="08498A"/>
                          </a:solidFill>
                          <a:latin typeface="Arial"/>
                          <a:cs typeface="Arial"/>
                        </a:rPr>
                        <a:t>Neprovádí </a:t>
                      </a:r>
                      <a:r>
                        <a:rPr lang="cs-CZ" sz="1800" spc="-20" dirty="0" smtClean="0">
                          <a:solidFill>
                            <a:srgbClr val="08498A"/>
                          </a:solidFill>
                          <a:latin typeface="Arial"/>
                          <a:cs typeface="Arial"/>
                        </a:rPr>
                        <a:t>výběrové  </a:t>
                      </a:r>
                      <a:r>
                        <a:rPr lang="cs-CZ" sz="1800" spc="-5" dirty="0" smtClean="0">
                          <a:solidFill>
                            <a:srgbClr val="08498A"/>
                          </a:solidFill>
                          <a:latin typeface="Arial"/>
                          <a:cs typeface="Arial"/>
                        </a:rPr>
                        <a:t>řízení</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c>
                  <a:txBody>
                    <a:bodyPr/>
                    <a:lstStyle/>
                    <a:p>
                      <a:pPr marL="87630" marR="554990">
                        <a:lnSpc>
                          <a:spcPct val="100899"/>
                        </a:lnSpc>
                        <a:spcBef>
                          <a:spcPts val="140"/>
                        </a:spcBef>
                      </a:pPr>
                      <a:r>
                        <a:rPr lang="cs-CZ" sz="1800" spc="-10" dirty="0" smtClean="0">
                          <a:solidFill>
                            <a:srgbClr val="08498A"/>
                          </a:solidFill>
                          <a:latin typeface="Arial"/>
                          <a:cs typeface="Arial"/>
                        </a:rPr>
                        <a:t>Výběr </a:t>
                      </a:r>
                      <a:r>
                        <a:rPr lang="cs-CZ" sz="1800" spc="-5" dirty="0" smtClean="0">
                          <a:solidFill>
                            <a:srgbClr val="08498A"/>
                          </a:solidFill>
                          <a:latin typeface="Arial"/>
                          <a:cs typeface="Arial"/>
                        </a:rPr>
                        <a:t>dodavatele </a:t>
                      </a:r>
                      <a:r>
                        <a:rPr lang="cs-CZ" sz="1800" spc="20" dirty="0" smtClean="0">
                          <a:solidFill>
                            <a:srgbClr val="08498A"/>
                          </a:solidFill>
                          <a:latin typeface="Arial"/>
                          <a:cs typeface="Arial"/>
                        </a:rPr>
                        <a:t>je  </a:t>
                      </a:r>
                      <a:r>
                        <a:rPr lang="cs-CZ" sz="1800" spc="-25" dirty="0" smtClean="0">
                          <a:solidFill>
                            <a:srgbClr val="08498A"/>
                          </a:solidFill>
                          <a:latin typeface="Arial"/>
                          <a:cs typeface="Arial"/>
                        </a:rPr>
                        <a:t>vázán </a:t>
                      </a:r>
                      <a:r>
                        <a:rPr lang="cs-CZ" sz="1800" spc="20" dirty="0" smtClean="0">
                          <a:solidFill>
                            <a:srgbClr val="08498A"/>
                          </a:solidFill>
                          <a:latin typeface="Arial"/>
                          <a:cs typeface="Arial"/>
                        </a:rPr>
                        <a:t>na </a:t>
                      </a:r>
                      <a:r>
                        <a:rPr lang="cs-CZ" sz="1800" spc="-20" dirty="0" smtClean="0">
                          <a:solidFill>
                            <a:srgbClr val="08498A"/>
                          </a:solidFill>
                          <a:latin typeface="Arial"/>
                          <a:cs typeface="Arial"/>
                        </a:rPr>
                        <a:t>výběrové  </a:t>
                      </a:r>
                      <a:r>
                        <a:rPr lang="cs-CZ" sz="1800" spc="-5" dirty="0" smtClean="0">
                          <a:solidFill>
                            <a:srgbClr val="08498A"/>
                          </a:solidFill>
                          <a:latin typeface="Arial"/>
                          <a:cs typeface="Arial"/>
                        </a:rPr>
                        <a:t>řízení</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c>
                  <a:txBody>
                    <a:bodyPr/>
                    <a:lstStyle/>
                    <a:p>
                      <a:pPr marL="90805" marR="554990">
                        <a:lnSpc>
                          <a:spcPct val="100899"/>
                        </a:lnSpc>
                        <a:spcBef>
                          <a:spcPts val="140"/>
                        </a:spcBef>
                      </a:pPr>
                      <a:r>
                        <a:rPr lang="cs-CZ" sz="1800" spc="-15" dirty="0" smtClean="0">
                          <a:solidFill>
                            <a:srgbClr val="08498A"/>
                          </a:solidFill>
                          <a:latin typeface="Arial"/>
                          <a:cs typeface="Arial"/>
                        </a:rPr>
                        <a:t>Výběr </a:t>
                      </a:r>
                      <a:r>
                        <a:rPr lang="cs-CZ" sz="1800" spc="-5" dirty="0" smtClean="0">
                          <a:solidFill>
                            <a:srgbClr val="08498A"/>
                          </a:solidFill>
                          <a:latin typeface="Arial"/>
                          <a:cs typeface="Arial"/>
                        </a:rPr>
                        <a:t>dodavatele </a:t>
                      </a:r>
                      <a:r>
                        <a:rPr lang="cs-CZ" sz="1800" spc="20" dirty="0" smtClean="0">
                          <a:solidFill>
                            <a:srgbClr val="08498A"/>
                          </a:solidFill>
                          <a:latin typeface="Arial"/>
                          <a:cs typeface="Arial"/>
                        </a:rPr>
                        <a:t>je  </a:t>
                      </a:r>
                      <a:r>
                        <a:rPr lang="cs-CZ" sz="1800" spc="-30" dirty="0" smtClean="0">
                          <a:solidFill>
                            <a:srgbClr val="08498A"/>
                          </a:solidFill>
                          <a:latin typeface="Arial"/>
                          <a:cs typeface="Arial"/>
                        </a:rPr>
                        <a:t>vázán </a:t>
                      </a:r>
                      <a:r>
                        <a:rPr lang="cs-CZ" sz="1800" spc="20" dirty="0" smtClean="0">
                          <a:solidFill>
                            <a:srgbClr val="08498A"/>
                          </a:solidFill>
                          <a:latin typeface="Arial"/>
                          <a:cs typeface="Arial"/>
                        </a:rPr>
                        <a:t>na </a:t>
                      </a:r>
                      <a:r>
                        <a:rPr lang="cs-CZ" sz="1800" spc="-25" dirty="0" smtClean="0">
                          <a:solidFill>
                            <a:srgbClr val="08498A"/>
                          </a:solidFill>
                          <a:latin typeface="Arial"/>
                          <a:cs typeface="Arial"/>
                        </a:rPr>
                        <a:t>výběrové  </a:t>
                      </a:r>
                      <a:r>
                        <a:rPr lang="cs-CZ" sz="1800" spc="-10" dirty="0" smtClean="0">
                          <a:solidFill>
                            <a:srgbClr val="08498A"/>
                          </a:solidFill>
                          <a:latin typeface="Arial"/>
                          <a:cs typeface="Arial"/>
                        </a:rPr>
                        <a:t>řízení</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T w="38100">
                      <a:solidFill>
                        <a:srgbClr val="F5F5F5"/>
                      </a:solidFill>
                      <a:prstDash val="solid"/>
                    </a:lnT>
                    <a:lnB w="12700">
                      <a:solidFill>
                        <a:srgbClr val="F5F5F5"/>
                      </a:solidFill>
                      <a:prstDash val="solid"/>
                    </a:lnB>
                    <a:solidFill>
                      <a:srgbClr val="CCD0DA"/>
                    </a:solidFill>
                  </a:tcPr>
                </a:tc>
              </a:tr>
              <a:tr h="3579507">
                <a:tc>
                  <a:txBody>
                    <a:bodyPr/>
                    <a:lstStyle/>
                    <a:p>
                      <a:pPr marL="85090" marR="107950">
                        <a:lnSpc>
                          <a:spcPct val="100099"/>
                        </a:lnSpc>
                        <a:spcBef>
                          <a:spcPts val="265"/>
                        </a:spcBef>
                      </a:pPr>
                      <a:r>
                        <a:rPr lang="cs-CZ" sz="1800" spc="10" dirty="0" smtClean="0">
                          <a:solidFill>
                            <a:srgbClr val="08498A"/>
                          </a:solidFill>
                          <a:latin typeface="Arial"/>
                          <a:cs typeface="Arial"/>
                        </a:rPr>
                        <a:t>Rozhodnutí </a:t>
                      </a:r>
                      <a:r>
                        <a:rPr lang="cs-CZ" sz="1800" dirty="0" smtClean="0">
                          <a:solidFill>
                            <a:srgbClr val="08498A"/>
                          </a:solidFill>
                          <a:latin typeface="Arial"/>
                          <a:cs typeface="Arial"/>
                        </a:rPr>
                        <a:t>o</a:t>
                      </a:r>
                      <a:r>
                        <a:rPr lang="cs-CZ" sz="1800" spc="-225" dirty="0" smtClean="0">
                          <a:solidFill>
                            <a:srgbClr val="08498A"/>
                          </a:solidFill>
                          <a:latin typeface="Arial"/>
                          <a:cs typeface="Arial"/>
                        </a:rPr>
                        <a:t> </a:t>
                      </a:r>
                      <a:r>
                        <a:rPr lang="cs-CZ" sz="1800" spc="-5" dirty="0" smtClean="0">
                          <a:solidFill>
                            <a:srgbClr val="08498A"/>
                          </a:solidFill>
                          <a:latin typeface="Arial"/>
                          <a:cs typeface="Arial"/>
                        </a:rPr>
                        <a:t>dodavateli  </a:t>
                      </a:r>
                      <a:r>
                        <a:rPr lang="cs-CZ" sz="1800" spc="-10" dirty="0" smtClean="0">
                          <a:solidFill>
                            <a:srgbClr val="08498A"/>
                          </a:solidFill>
                          <a:latin typeface="Arial"/>
                          <a:cs typeface="Arial"/>
                        </a:rPr>
                        <a:t>vychází </a:t>
                      </a:r>
                      <a:r>
                        <a:rPr lang="cs-CZ" sz="1800" dirty="0" smtClean="0">
                          <a:solidFill>
                            <a:srgbClr val="08498A"/>
                          </a:solidFill>
                          <a:latin typeface="Arial"/>
                          <a:cs typeface="Arial"/>
                        </a:rPr>
                        <a:t>z </a:t>
                      </a:r>
                      <a:r>
                        <a:rPr lang="cs-CZ" sz="1800" spc="-15" dirty="0" smtClean="0">
                          <a:solidFill>
                            <a:srgbClr val="08498A"/>
                          </a:solidFill>
                          <a:latin typeface="Arial"/>
                          <a:cs typeface="Arial"/>
                        </a:rPr>
                        <a:t>dříve  </a:t>
                      </a:r>
                      <a:r>
                        <a:rPr lang="cs-CZ" sz="1800" spc="-5" dirty="0" smtClean="0">
                          <a:solidFill>
                            <a:srgbClr val="08498A"/>
                          </a:solidFill>
                          <a:latin typeface="Arial"/>
                          <a:cs typeface="Arial"/>
                        </a:rPr>
                        <a:t>získaných informací </a:t>
                      </a:r>
                      <a:r>
                        <a:rPr lang="cs-CZ" sz="1800" dirty="0" smtClean="0">
                          <a:solidFill>
                            <a:srgbClr val="08498A"/>
                          </a:solidFill>
                          <a:latin typeface="Arial"/>
                          <a:cs typeface="Arial"/>
                        </a:rPr>
                        <a:t>o  situaci </a:t>
                      </a:r>
                      <a:r>
                        <a:rPr lang="cs-CZ" sz="1800" spc="20" dirty="0" smtClean="0">
                          <a:solidFill>
                            <a:srgbClr val="08498A"/>
                          </a:solidFill>
                          <a:latin typeface="Arial"/>
                          <a:cs typeface="Arial"/>
                        </a:rPr>
                        <a:t>na </a:t>
                      </a:r>
                      <a:r>
                        <a:rPr lang="cs-CZ" sz="1800" spc="15" dirty="0" smtClean="0">
                          <a:solidFill>
                            <a:srgbClr val="08498A"/>
                          </a:solidFill>
                          <a:latin typeface="Arial"/>
                          <a:cs typeface="Arial"/>
                        </a:rPr>
                        <a:t>trhu </a:t>
                      </a:r>
                      <a:r>
                        <a:rPr lang="cs-CZ" sz="1800" spc="5" dirty="0" smtClean="0">
                          <a:solidFill>
                            <a:srgbClr val="08498A"/>
                          </a:solidFill>
                          <a:latin typeface="Arial"/>
                          <a:cs typeface="Arial"/>
                        </a:rPr>
                        <a:t>(resp.  cenách) </a:t>
                      </a:r>
                      <a:r>
                        <a:rPr lang="cs-CZ" sz="1800" spc="15" dirty="0" smtClean="0">
                          <a:solidFill>
                            <a:srgbClr val="08498A"/>
                          </a:solidFill>
                          <a:latin typeface="Arial"/>
                          <a:cs typeface="Arial"/>
                        </a:rPr>
                        <a:t>nebo</a:t>
                      </a:r>
                      <a:r>
                        <a:rPr lang="cs-CZ" sz="1800" spc="-180" dirty="0" smtClean="0">
                          <a:solidFill>
                            <a:srgbClr val="08498A"/>
                          </a:solidFill>
                          <a:latin typeface="Arial"/>
                          <a:cs typeface="Arial"/>
                        </a:rPr>
                        <a:t> </a:t>
                      </a:r>
                      <a:r>
                        <a:rPr lang="cs-CZ" sz="1800" spc="15" dirty="0" smtClean="0">
                          <a:solidFill>
                            <a:srgbClr val="08498A"/>
                          </a:solidFill>
                          <a:latin typeface="Arial"/>
                          <a:cs typeface="Arial"/>
                        </a:rPr>
                        <a:t>průzkumu  trhu</a:t>
                      </a:r>
                      <a:endParaRPr lang="cs-CZ" sz="1800" dirty="0" smtClean="0">
                        <a:latin typeface="Arial"/>
                        <a:cs typeface="Arial"/>
                      </a:endParaRPr>
                    </a:p>
                    <a:p>
                      <a:pPr marL="85090" marR="727710">
                        <a:lnSpc>
                          <a:spcPts val="2180"/>
                        </a:lnSpc>
                        <a:spcBef>
                          <a:spcPts val="70"/>
                        </a:spcBef>
                      </a:pPr>
                      <a:r>
                        <a:rPr lang="cs-CZ" sz="1800" spc="-5" dirty="0" smtClean="0">
                          <a:solidFill>
                            <a:srgbClr val="08498A"/>
                          </a:solidFill>
                          <a:latin typeface="Arial"/>
                          <a:cs typeface="Arial"/>
                        </a:rPr>
                        <a:t>Doložení</a:t>
                      </a:r>
                      <a:r>
                        <a:rPr lang="cs-CZ" sz="1800" spc="-85" dirty="0" smtClean="0">
                          <a:solidFill>
                            <a:srgbClr val="08498A"/>
                          </a:solidFill>
                          <a:latin typeface="Arial"/>
                          <a:cs typeface="Arial"/>
                        </a:rPr>
                        <a:t> </a:t>
                      </a:r>
                      <a:r>
                        <a:rPr lang="cs-CZ" sz="1800" spc="10" dirty="0" smtClean="0">
                          <a:solidFill>
                            <a:srgbClr val="08498A"/>
                          </a:solidFill>
                          <a:latin typeface="Arial"/>
                          <a:cs typeface="Arial"/>
                        </a:rPr>
                        <a:t>účetního  dokladu</a:t>
                      </a:r>
                      <a:endParaRPr lang="cs-CZ" sz="1800" dirty="0" smtClean="0">
                        <a:latin typeface="Arial"/>
                        <a:cs typeface="Arial"/>
                      </a:endParaRPr>
                    </a:p>
                    <a:p>
                      <a:pPr marL="85090">
                        <a:lnSpc>
                          <a:spcPts val="2100"/>
                        </a:lnSpc>
                      </a:pPr>
                      <a:r>
                        <a:rPr lang="cs-CZ" sz="1800" dirty="0" smtClean="0">
                          <a:solidFill>
                            <a:srgbClr val="08498A"/>
                          </a:solidFill>
                          <a:latin typeface="Arial"/>
                          <a:cs typeface="Arial"/>
                        </a:rPr>
                        <a:t>- zřejmý</a:t>
                      </a:r>
                      <a:r>
                        <a:rPr lang="cs-CZ" sz="1800" spc="-85" dirty="0" smtClean="0">
                          <a:solidFill>
                            <a:srgbClr val="08498A"/>
                          </a:solidFill>
                          <a:latin typeface="Arial"/>
                          <a:cs typeface="Arial"/>
                        </a:rPr>
                        <a:t> </a:t>
                      </a:r>
                      <a:r>
                        <a:rPr lang="cs-CZ" sz="1800" spc="5" dirty="0" smtClean="0">
                          <a:solidFill>
                            <a:srgbClr val="08498A"/>
                          </a:solidFill>
                          <a:latin typeface="Arial"/>
                          <a:cs typeface="Arial"/>
                        </a:rPr>
                        <a:t>předmět</a:t>
                      </a:r>
                      <a:endParaRPr lang="cs-CZ" sz="1800" dirty="0" smtClean="0">
                        <a:latin typeface="Arial"/>
                        <a:cs typeface="Arial"/>
                      </a:endParaRPr>
                    </a:p>
                    <a:p>
                      <a:pPr marL="85090" marR="733425">
                        <a:lnSpc>
                          <a:spcPts val="2100"/>
                        </a:lnSpc>
                        <a:spcBef>
                          <a:spcPts val="135"/>
                        </a:spcBef>
                      </a:pPr>
                      <a:r>
                        <a:rPr lang="cs-CZ" sz="1800" spc="-25" dirty="0" smtClean="0">
                          <a:solidFill>
                            <a:srgbClr val="08498A"/>
                          </a:solidFill>
                          <a:latin typeface="Arial"/>
                          <a:cs typeface="Arial"/>
                        </a:rPr>
                        <a:t>zakázky, </a:t>
                      </a:r>
                      <a:r>
                        <a:rPr lang="cs-CZ" sz="1800" spc="-5" dirty="0" smtClean="0">
                          <a:solidFill>
                            <a:srgbClr val="08498A"/>
                          </a:solidFill>
                          <a:latin typeface="Arial"/>
                          <a:cs typeface="Arial"/>
                        </a:rPr>
                        <a:t>množství  </a:t>
                      </a:r>
                      <a:r>
                        <a:rPr lang="cs-CZ" sz="1800" spc="25" dirty="0" smtClean="0">
                          <a:solidFill>
                            <a:srgbClr val="08498A"/>
                          </a:solidFill>
                          <a:latin typeface="Arial"/>
                          <a:cs typeface="Arial"/>
                        </a:rPr>
                        <a:t>plnění </a:t>
                      </a:r>
                      <a:r>
                        <a:rPr lang="cs-CZ" sz="1800" dirty="0" smtClean="0">
                          <a:solidFill>
                            <a:srgbClr val="08498A"/>
                          </a:solidFill>
                          <a:latin typeface="Arial"/>
                          <a:cs typeface="Arial"/>
                        </a:rPr>
                        <a:t>a</a:t>
                      </a:r>
                      <a:r>
                        <a:rPr lang="cs-CZ" sz="1800" spc="-295" dirty="0" smtClean="0">
                          <a:solidFill>
                            <a:srgbClr val="08498A"/>
                          </a:solidFill>
                          <a:latin typeface="Arial"/>
                          <a:cs typeface="Arial"/>
                        </a:rPr>
                        <a:t> </a:t>
                      </a:r>
                      <a:r>
                        <a:rPr lang="cs-CZ" sz="1800" spc="5" dirty="0" smtClean="0">
                          <a:solidFill>
                            <a:srgbClr val="08498A"/>
                          </a:solidFill>
                          <a:latin typeface="Arial"/>
                          <a:cs typeface="Arial"/>
                        </a:rPr>
                        <a:t>cena</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solidFill>
                      <a:srgbClr val="E7E9ED"/>
                    </a:solidFill>
                  </a:tcPr>
                </a:tc>
                <a:tc>
                  <a:txBody>
                    <a:bodyPr/>
                    <a:lstStyle/>
                    <a:p>
                      <a:pPr marL="87630" marR="176530">
                        <a:lnSpc>
                          <a:spcPct val="100499"/>
                        </a:lnSpc>
                        <a:spcBef>
                          <a:spcPts val="260"/>
                        </a:spcBef>
                      </a:pPr>
                      <a:r>
                        <a:rPr lang="cs-CZ" sz="1800" spc="-10" dirty="0" smtClean="0">
                          <a:solidFill>
                            <a:srgbClr val="08498A"/>
                          </a:solidFill>
                          <a:latin typeface="Arial"/>
                          <a:cs typeface="Arial"/>
                        </a:rPr>
                        <a:t>Povinnost zveřejnit  </a:t>
                      </a:r>
                      <a:r>
                        <a:rPr lang="cs-CZ" sz="1800" spc="-30" dirty="0" smtClean="0">
                          <a:solidFill>
                            <a:srgbClr val="08498A"/>
                          </a:solidFill>
                          <a:latin typeface="Arial"/>
                          <a:cs typeface="Arial"/>
                        </a:rPr>
                        <a:t>výzvu </a:t>
                      </a:r>
                      <a:r>
                        <a:rPr lang="cs-CZ" sz="1800" spc="20" dirty="0" smtClean="0">
                          <a:solidFill>
                            <a:srgbClr val="08498A"/>
                          </a:solidFill>
                          <a:latin typeface="Arial"/>
                          <a:cs typeface="Arial"/>
                        </a:rPr>
                        <a:t>na </a:t>
                      </a:r>
                      <a:r>
                        <a:rPr lang="cs-CZ" sz="1800" spc="-10" dirty="0" smtClean="0">
                          <a:solidFill>
                            <a:srgbClr val="08498A"/>
                          </a:solidFill>
                          <a:latin typeface="Arial"/>
                          <a:cs typeface="Arial"/>
                        </a:rPr>
                        <a:t>esfcr.cz </a:t>
                      </a:r>
                      <a:r>
                        <a:rPr lang="cs-CZ" sz="1800" dirty="0" smtClean="0">
                          <a:solidFill>
                            <a:srgbClr val="08498A"/>
                          </a:solidFill>
                          <a:latin typeface="Arial"/>
                          <a:cs typeface="Arial"/>
                        </a:rPr>
                        <a:t>(min.  </a:t>
                      </a:r>
                      <a:r>
                        <a:rPr lang="cs-CZ" sz="1800" spc="-15" dirty="0" smtClean="0">
                          <a:solidFill>
                            <a:srgbClr val="08498A"/>
                          </a:solidFill>
                          <a:latin typeface="Arial"/>
                          <a:cs typeface="Arial"/>
                        </a:rPr>
                        <a:t>10 </a:t>
                      </a:r>
                      <a:r>
                        <a:rPr lang="cs-CZ" sz="1800" spc="5" dirty="0" err="1" smtClean="0">
                          <a:solidFill>
                            <a:srgbClr val="08498A"/>
                          </a:solidFill>
                          <a:latin typeface="Arial"/>
                          <a:cs typeface="Arial"/>
                        </a:rPr>
                        <a:t>kal.dní</a:t>
                      </a:r>
                      <a:r>
                        <a:rPr lang="cs-CZ" sz="1800" spc="5" dirty="0" smtClean="0">
                          <a:solidFill>
                            <a:srgbClr val="08498A"/>
                          </a:solidFill>
                          <a:latin typeface="Arial"/>
                          <a:cs typeface="Arial"/>
                        </a:rPr>
                        <a:t>), </a:t>
                      </a:r>
                      <a:r>
                        <a:rPr lang="cs-CZ" sz="1800" spc="-5" dirty="0" smtClean="0">
                          <a:solidFill>
                            <a:srgbClr val="08498A"/>
                          </a:solidFill>
                          <a:latin typeface="Arial"/>
                          <a:cs typeface="Arial"/>
                        </a:rPr>
                        <a:t>zápis </a:t>
                      </a:r>
                      <a:r>
                        <a:rPr lang="cs-CZ" sz="1800" dirty="0" smtClean="0">
                          <a:solidFill>
                            <a:srgbClr val="08498A"/>
                          </a:solidFill>
                          <a:latin typeface="Arial"/>
                          <a:cs typeface="Arial"/>
                        </a:rPr>
                        <a:t>o  </a:t>
                      </a:r>
                      <a:r>
                        <a:rPr lang="cs-CZ" sz="1800" spc="5" dirty="0" smtClean="0">
                          <a:solidFill>
                            <a:srgbClr val="08498A"/>
                          </a:solidFill>
                          <a:latin typeface="Arial"/>
                          <a:cs typeface="Arial"/>
                        </a:rPr>
                        <a:t>posouzení </a:t>
                      </a:r>
                      <a:r>
                        <a:rPr lang="cs-CZ" sz="1800" dirty="0" smtClean="0">
                          <a:solidFill>
                            <a:srgbClr val="08498A"/>
                          </a:solidFill>
                          <a:latin typeface="Arial"/>
                          <a:cs typeface="Arial"/>
                        </a:rPr>
                        <a:t>a</a:t>
                      </a:r>
                      <a:r>
                        <a:rPr lang="cs-CZ" sz="1800" spc="-165" dirty="0" smtClean="0">
                          <a:solidFill>
                            <a:srgbClr val="08498A"/>
                          </a:solidFill>
                          <a:latin typeface="Arial"/>
                          <a:cs typeface="Arial"/>
                        </a:rPr>
                        <a:t> </a:t>
                      </a:r>
                      <a:r>
                        <a:rPr lang="cs-CZ" sz="1800" spc="10" dirty="0" smtClean="0">
                          <a:solidFill>
                            <a:srgbClr val="08498A"/>
                          </a:solidFill>
                          <a:latin typeface="Arial"/>
                          <a:cs typeface="Arial"/>
                        </a:rPr>
                        <a:t>hodnocení  </a:t>
                      </a:r>
                      <a:r>
                        <a:rPr lang="cs-CZ" sz="1800" dirty="0" smtClean="0">
                          <a:solidFill>
                            <a:srgbClr val="08498A"/>
                          </a:solidFill>
                          <a:latin typeface="Arial"/>
                          <a:cs typeface="Arial"/>
                        </a:rPr>
                        <a:t>nabídek, písemná  </a:t>
                      </a:r>
                      <a:r>
                        <a:rPr lang="cs-CZ" sz="1800" spc="-5" dirty="0" smtClean="0">
                          <a:solidFill>
                            <a:srgbClr val="08498A"/>
                          </a:solidFill>
                          <a:latin typeface="Arial"/>
                          <a:cs typeface="Arial"/>
                        </a:rPr>
                        <a:t>smlouva </a:t>
                      </a:r>
                      <a:r>
                        <a:rPr lang="cs-CZ" sz="1800" dirty="0" smtClean="0">
                          <a:solidFill>
                            <a:srgbClr val="08498A"/>
                          </a:solidFill>
                          <a:latin typeface="Arial"/>
                          <a:cs typeface="Arial"/>
                        </a:rPr>
                        <a:t>s </a:t>
                      </a:r>
                      <a:r>
                        <a:rPr lang="cs-CZ" sz="1800" spc="-10" dirty="0" smtClean="0">
                          <a:solidFill>
                            <a:srgbClr val="08498A"/>
                          </a:solidFill>
                          <a:latin typeface="Arial"/>
                          <a:cs typeface="Arial"/>
                        </a:rPr>
                        <a:t>dodavatelem  </a:t>
                      </a:r>
                      <a:r>
                        <a:rPr lang="cs-CZ" sz="1800" dirty="0" smtClean="0">
                          <a:solidFill>
                            <a:srgbClr val="08498A"/>
                          </a:solidFill>
                          <a:latin typeface="Arial"/>
                          <a:cs typeface="Arial"/>
                        </a:rPr>
                        <a:t>(alespoň </a:t>
                      </a:r>
                      <a:r>
                        <a:rPr lang="cs-CZ" sz="1800" spc="-40" dirty="0" smtClean="0">
                          <a:solidFill>
                            <a:srgbClr val="08498A"/>
                          </a:solidFill>
                          <a:latin typeface="Arial"/>
                          <a:cs typeface="Arial"/>
                        </a:rPr>
                        <a:t>ve </a:t>
                      </a:r>
                      <a:r>
                        <a:rPr lang="cs-CZ" sz="1800" spc="-5" dirty="0" smtClean="0">
                          <a:solidFill>
                            <a:srgbClr val="08498A"/>
                          </a:solidFill>
                          <a:latin typeface="Arial"/>
                          <a:cs typeface="Arial"/>
                        </a:rPr>
                        <a:t>formě  </a:t>
                      </a:r>
                      <a:r>
                        <a:rPr lang="cs-CZ" sz="1800" dirty="0" smtClean="0">
                          <a:solidFill>
                            <a:srgbClr val="08498A"/>
                          </a:solidFill>
                          <a:latin typeface="Arial"/>
                          <a:cs typeface="Arial"/>
                        </a:rPr>
                        <a:t>písemné </a:t>
                      </a:r>
                      <a:r>
                        <a:rPr lang="cs-CZ" sz="1800" spc="-5" dirty="0" smtClean="0">
                          <a:solidFill>
                            <a:srgbClr val="08498A"/>
                          </a:solidFill>
                          <a:latin typeface="Arial"/>
                          <a:cs typeface="Arial"/>
                        </a:rPr>
                        <a:t>potvrzené  </a:t>
                      </a:r>
                      <a:r>
                        <a:rPr lang="cs-CZ" sz="1800" dirty="0" smtClean="0">
                          <a:solidFill>
                            <a:srgbClr val="08498A"/>
                          </a:solidFill>
                          <a:latin typeface="Arial"/>
                          <a:cs typeface="Arial"/>
                        </a:rPr>
                        <a:t>objednávky  </a:t>
                      </a:r>
                      <a:r>
                        <a:rPr lang="cs-CZ" sz="1800" spc="-5" dirty="0" smtClean="0">
                          <a:solidFill>
                            <a:srgbClr val="08498A"/>
                          </a:solidFill>
                          <a:latin typeface="Arial"/>
                          <a:cs typeface="Arial"/>
                        </a:rPr>
                        <a:t>dodavatelem)</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solidFill>
                      <a:srgbClr val="E7E9ED"/>
                    </a:solidFill>
                  </a:tcPr>
                </a:tc>
                <a:tc>
                  <a:txBody>
                    <a:bodyPr/>
                    <a:lstStyle/>
                    <a:p>
                      <a:pPr marL="433705" indent="-342900">
                        <a:lnSpc>
                          <a:spcPct val="100000"/>
                        </a:lnSpc>
                        <a:spcBef>
                          <a:spcPts val="270"/>
                        </a:spcBef>
                        <a:buAutoNum type="arabicParenR"/>
                        <a:tabLst>
                          <a:tab pos="433705" algn="l"/>
                          <a:tab pos="434340" algn="l"/>
                        </a:tabLst>
                      </a:pPr>
                      <a:r>
                        <a:rPr lang="cs-CZ" sz="1800" b="1" dirty="0" smtClean="0">
                          <a:solidFill>
                            <a:schemeClr val="tx1"/>
                          </a:solidFill>
                          <a:latin typeface="Arial"/>
                          <a:cs typeface="Arial"/>
                        </a:rPr>
                        <a:t>DLE</a:t>
                      </a:r>
                      <a:r>
                        <a:rPr lang="cs-CZ" sz="1800" b="1" spc="-70" dirty="0" smtClean="0">
                          <a:solidFill>
                            <a:schemeClr val="tx1"/>
                          </a:solidFill>
                          <a:latin typeface="Arial"/>
                          <a:cs typeface="Arial"/>
                        </a:rPr>
                        <a:t> </a:t>
                      </a:r>
                      <a:r>
                        <a:rPr lang="cs-CZ" sz="1800" b="1" spc="-30" dirty="0" smtClean="0">
                          <a:solidFill>
                            <a:schemeClr val="tx1"/>
                          </a:solidFill>
                          <a:latin typeface="Arial"/>
                          <a:cs typeface="Arial"/>
                        </a:rPr>
                        <a:t>ZÁKONA</a:t>
                      </a:r>
                      <a:endParaRPr lang="cs-CZ" sz="1800" dirty="0" smtClean="0">
                        <a:solidFill>
                          <a:schemeClr val="tx1"/>
                        </a:solidFill>
                        <a:latin typeface="Arial"/>
                        <a:cs typeface="Arial"/>
                      </a:endParaRPr>
                    </a:p>
                    <a:p>
                      <a:pPr marL="433705" marR="151130" indent="-342900">
                        <a:lnSpc>
                          <a:spcPct val="100200"/>
                        </a:lnSpc>
                        <a:spcBef>
                          <a:spcPts val="10"/>
                        </a:spcBef>
                        <a:buAutoNum type="arabicParenR"/>
                        <a:tabLst>
                          <a:tab pos="433705" algn="l"/>
                          <a:tab pos="434340" algn="l"/>
                        </a:tabLst>
                      </a:pPr>
                      <a:r>
                        <a:rPr lang="cs-CZ" sz="1800" spc="5" noProof="0" dirty="0" smtClean="0">
                          <a:solidFill>
                            <a:srgbClr val="08498A"/>
                          </a:solidFill>
                          <a:latin typeface="Arial"/>
                          <a:cs typeface="Arial"/>
                        </a:rPr>
                        <a:t>Dle </a:t>
                      </a:r>
                      <a:r>
                        <a:rPr lang="cs-CZ" sz="1800" spc="-10" noProof="0" dirty="0" smtClean="0">
                          <a:solidFill>
                            <a:srgbClr val="08498A"/>
                          </a:solidFill>
                          <a:latin typeface="Arial"/>
                          <a:cs typeface="Arial"/>
                        </a:rPr>
                        <a:t>pravidel</a:t>
                      </a:r>
                      <a:r>
                        <a:rPr lang="cs-CZ" sz="1800" noProof="0" dirty="0" smtClean="0">
                          <a:solidFill>
                            <a:srgbClr val="08498A"/>
                          </a:solidFill>
                          <a:latin typeface="Arial"/>
                          <a:cs typeface="Arial"/>
                        </a:rPr>
                        <a:t>:  </a:t>
                      </a:r>
                      <a:r>
                        <a:rPr lang="cs-CZ" sz="1800" spc="-10" dirty="0" smtClean="0">
                          <a:solidFill>
                            <a:srgbClr val="08498A"/>
                          </a:solidFill>
                          <a:latin typeface="Arial"/>
                          <a:cs typeface="Arial"/>
                        </a:rPr>
                        <a:t>Povinnost zveřejnit  </a:t>
                      </a:r>
                      <a:r>
                        <a:rPr lang="cs-CZ" sz="1800" spc="-35" dirty="0" smtClean="0">
                          <a:solidFill>
                            <a:srgbClr val="08498A"/>
                          </a:solidFill>
                          <a:latin typeface="Arial"/>
                          <a:cs typeface="Arial"/>
                        </a:rPr>
                        <a:t>výzvu </a:t>
                      </a:r>
                      <a:r>
                        <a:rPr lang="cs-CZ" sz="1800" spc="20" dirty="0" smtClean="0">
                          <a:solidFill>
                            <a:srgbClr val="08498A"/>
                          </a:solidFill>
                          <a:latin typeface="Arial"/>
                          <a:cs typeface="Arial"/>
                        </a:rPr>
                        <a:t>na </a:t>
                      </a:r>
                      <a:r>
                        <a:rPr lang="cs-CZ" sz="1800" spc="-10" dirty="0" smtClean="0">
                          <a:solidFill>
                            <a:srgbClr val="08498A"/>
                          </a:solidFill>
                          <a:latin typeface="Arial"/>
                          <a:cs typeface="Arial"/>
                        </a:rPr>
                        <a:t>esfcr.cz  </a:t>
                      </a:r>
                      <a:r>
                        <a:rPr lang="cs-CZ" sz="1800" dirty="0" smtClean="0">
                          <a:solidFill>
                            <a:srgbClr val="08498A"/>
                          </a:solidFill>
                          <a:latin typeface="Arial"/>
                          <a:cs typeface="Arial"/>
                        </a:rPr>
                        <a:t>(min. </a:t>
                      </a:r>
                      <a:r>
                        <a:rPr lang="cs-CZ" sz="1800" spc="-15" dirty="0" smtClean="0">
                          <a:solidFill>
                            <a:srgbClr val="08498A"/>
                          </a:solidFill>
                          <a:latin typeface="Arial"/>
                          <a:cs typeface="Arial"/>
                        </a:rPr>
                        <a:t>15 </a:t>
                      </a:r>
                      <a:r>
                        <a:rPr lang="cs-CZ" sz="1800" spc="5" dirty="0" err="1" smtClean="0">
                          <a:solidFill>
                            <a:srgbClr val="08498A"/>
                          </a:solidFill>
                          <a:latin typeface="Arial"/>
                          <a:cs typeface="Arial"/>
                        </a:rPr>
                        <a:t>kal.dní</a:t>
                      </a:r>
                      <a:r>
                        <a:rPr lang="cs-CZ" sz="1800" spc="5" dirty="0" smtClean="0">
                          <a:solidFill>
                            <a:srgbClr val="08498A"/>
                          </a:solidFill>
                          <a:latin typeface="Arial"/>
                          <a:cs typeface="Arial"/>
                        </a:rPr>
                        <a:t>),  </a:t>
                      </a:r>
                      <a:r>
                        <a:rPr lang="cs-CZ" sz="1800" spc="-5" dirty="0" smtClean="0">
                          <a:solidFill>
                            <a:srgbClr val="08498A"/>
                          </a:solidFill>
                          <a:latin typeface="Arial"/>
                          <a:cs typeface="Arial"/>
                        </a:rPr>
                        <a:t>zápis </a:t>
                      </a:r>
                      <a:r>
                        <a:rPr lang="cs-CZ" sz="1800" dirty="0" smtClean="0">
                          <a:solidFill>
                            <a:srgbClr val="08498A"/>
                          </a:solidFill>
                          <a:latin typeface="Arial"/>
                          <a:cs typeface="Arial"/>
                        </a:rPr>
                        <a:t>o </a:t>
                      </a:r>
                      <a:r>
                        <a:rPr lang="cs-CZ" sz="1800" spc="5" dirty="0" smtClean="0">
                          <a:solidFill>
                            <a:srgbClr val="08498A"/>
                          </a:solidFill>
                          <a:latin typeface="Arial"/>
                          <a:cs typeface="Arial"/>
                        </a:rPr>
                        <a:t>posouzení </a:t>
                      </a:r>
                      <a:r>
                        <a:rPr lang="cs-CZ" sz="1800" dirty="0" smtClean="0">
                          <a:solidFill>
                            <a:srgbClr val="08498A"/>
                          </a:solidFill>
                          <a:latin typeface="Arial"/>
                          <a:cs typeface="Arial"/>
                        </a:rPr>
                        <a:t>a  </a:t>
                      </a:r>
                      <a:r>
                        <a:rPr lang="cs-CZ" sz="1800" spc="10" dirty="0" smtClean="0">
                          <a:solidFill>
                            <a:srgbClr val="08498A"/>
                          </a:solidFill>
                          <a:latin typeface="Arial"/>
                          <a:cs typeface="Arial"/>
                        </a:rPr>
                        <a:t>hodnocení </a:t>
                      </a:r>
                      <a:r>
                        <a:rPr lang="cs-CZ" sz="1800" dirty="0" smtClean="0">
                          <a:solidFill>
                            <a:srgbClr val="08498A"/>
                          </a:solidFill>
                          <a:latin typeface="Arial"/>
                          <a:cs typeface="Arial"/>
                        </a:rPr>
                        <a:t>nabídek,  písemná </a:t>
                      </a:r>
                      <a:r>
                        <a:rPr lang="cs-CZ" sz="1800" spc="-5" dirty="0" smtClean="0">
                          <a:solidFill>
                            <a:srgbClr val="08498A"/>
                          </a:solidFill>
                          <a:latin typeface="Arial"/>
                          <a:cs typeface="Arial"/>
                        </a:rPr>
                        <a:t>smlouva </a:t>
                      </a:r>
                      <a:r>
                        <a:rPr lang="cs-CZ" sz="1800" dirty="0" smtClean="0">
                          <a:solidFill>
                            <a:srgbClr val="08498A"/>
                          </a:solidFill>
                          <a:latin typeface="Arial"/>
                          <a:cs typeface="Arial"/>
                        </a:rPr>
                        <a:t>s  </a:t>
                      </a:r>
                      <a:r>
                        <a:rPr lang="cs-CZ" sz="1800" spc="-10" dirty="0" smtClean="0">
                          <a:solidFill>
                            <a:srgbClr val="08498A"/>
                          </a:solidFill>
                          <a:latin typeface="Arial"/>
                          <a:cs typeface="Arial"/>
                        </a:rPr>
                        <a:t>dodavatelem  </a:t>
                      </a:r>
                      <a:r>
                        <a:rPr lang="cs-CZ" sz="1800" spc="10" dirty="0" smtClean="0">
                          <a:solidFill>
                            <a:srgbClr val="08498A"/>
                          </a:solidFill>
                          <a:latin typeface="Arial"/>
                          <a:cs typeface="Arial"/>
                        </a:rPr>
                        <a:t>(nepostačuje  </a:t>
                      </a:r>
                      <a:r>
                        <a:rPr lang="cs-CZ" sz="1800" spc="-5" dirty="0" smtClean="0">
                          <a:solidFill>
                            <a:srgbClr val="08498A"/>
                          </a:solidFill>
                          <a:latin typeface="Arial"/>
                          <a:cs typeface="Arial"/>
                        </a:rPr>
                        <a:t>objednávka)</a:t>
                      </a:r>
                      <a:endParaRPr lang="cs-CZ" sz="1800" dirty="0">
                        <a:latin typeface="Arial"/>
                        <a:cs typeface="Arial"/>
                      </a:endParaRPr>
                    </a:p>
                  </a:txBody>
                  <a:tcPr marL="0" marR="0" marT="0" marB="0">
                    <a:lnL w="12700">
                      <a:solidFill>
                        <a:srgbClr val="F5F5F5"/>
                      </a:solidFill>
                      <a:prstDash val="solid"/>
                    </a:lnL>
                    <a:lnR w="12700">
                      <a:solidFill>
                        <a:srgbClr val="F5F5F5"/>
                      </a:solidFill>
                      <a:prstDash val="solid"/>
                    </a:lnR>
                    <a:lnT w="12700">
                      <a:solidFill>
                        <a:srgbClr val="F5F5F5"/>
                      </a:solidFill>
                      <a:prstDash val="solid"/>
                    </a:lnT>
                    <a:solidFill>
                      <a:srgbClr val="E7E9ED"/>
                    </a:solidFill>
                  </a:tcPr>
                </a:tc>
              </a:tr>
            </a:tbl>
          </a:graphicData>
        </a:graphic>
      </p:graphicFrame>
      <p:sp>
        <p:nvSpPr>
          <p:cNvPr id="11" name="Zástupný symbol pro číslo snímku 10"/>
          <p:cNvSpPr>
            <a:spLocks noGrp="1"/>
          </p:cNvSpPr>
          <p:nvPr>
            <p:ph type="sldNum" sz="quarter" idx="12"/>
          </p:nvPr>
        </p:nvSpPr>
        <p:spPr/>
        <p:txBody>
          <a:bodyPr/>
          <a:lstStyle/>
          <a:p>
            <a:fld id="{479BF083-4774-43B1-9AB0-5CC1AC5DD8EE}" type="slidenum">
              <a:rPr lang="cs-CZ" smtClean="0"/>
              <a:pPr/>
              <a:t>76</a:t>
            </a:fld>
            <a:endParaRPr lang="cs-CZ" dirty="0"/>
          </a:p>
        </p:txBody>
      </p:sp>
    </p:spTree>
    <p:extLst>
      <p:ext uri="{BB962C8B-B14F-4D97-AF65-F5344CB8AC3E}">
        <p14:creationId xmlns:p14="http://schemas.microsoft.com/office/powerpoint/2010/main" val="2617381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algn="ctr" eaLnBrk="1" hangingPunct="1"/>
            <a:r>
              <a:rPr lang="cs-CZ" altLang="cs-CZ" dirty="0" smtClean="0"/>
              <a:t>Komunikační aktivity</a:t>
            </a:r>
          </a:p>
        </p:txBody>
      </p:sp>
      <p:sp>
        <p:nvSpPr>
          <p:cNvPr id="3075" name="Zástupný symbol pro obsah 2"/>
          <p:cNvSpPr>
            <a:spLocks noGrp="1"/>
          </p:cNvSpPr>
          <p:nvPr>
            <p:ph idx="1"/>
          </p:nvPr>
        </p:nvSpPr>
        <p:spPr/>
        <p:txBody>
          <a:bodyPr/>
          <a:lstStyle/>
          <a:p>
            <a:pPr eaLnBrk="1" hangingPunct="1">
              <a:spcAft>
                <a:spcPts val="0"/>
              </a:spcAft>
            </a:pPr>
            <a:r>
              <a:rPr lang="cs-CZ" altLang="cs-CZ" dirty="0" smtClean="0"/>
              <a:t>Povinnosti příjemců v oblasti informování a komunikace v Obecné části pravidel pro žadatele – kapitola 19</a:t>
            </a:r>
          </a:p>
          <a:p>
            <a:pPr eaLnBrk="1" hangingPunct="1">
              <a:spcAft>
                <a:spcPts val="0"/>
              </a:spcAft>
            </a:pPr>
            <a:r>
              <a:rPr lang="cs-CZ" altLang="cs-CZ" dirty="0" smtClean="0"/>
              <a:t>Nutné informovat veřejnost i subjekty, které se na realizaci podílejí, o podpoře z OPZ a ESF – požít povinné prvky vizuální identity, sankce při nedodržení</a:t>
            </a:r>
          </a:p>
          <a:p>
            <a:pPr eaLnBrk="1" hangingPunct="1">
              <a:spcAft>
                <a:spcPts val="0"/>
              </a:spcAft>
            </a:pPr>
            <a:r>
              <a:rPr lang="cs-CZ" altLang="cs-CZ" dirty="0" smtClean="0"/>
              <a:t>Zveřejnit na svých webových stránkách stručný popis projektu, cíle a výsledky + zdůraznit finanční podporu EU – vložit při zahájení + dle potřeby aktualizovat</a:t>
            </a:r>
          </a:p>
          <a:p>
            <a:pPr eaLnBrk="1" hangingPunct="1">
              <a:spcAft>
                <a:spcPts val="0"/>
              </a:spcAft>
            </a:pPr>
            <a:r>
              <a:rPr lang="cs-CZ" altLang="cs-CZ" dirty="0" smtClean="0"/>
              <a:t>Spravovat prezentaci projektu na </a:t>
            </a:r>
            <a:r>
              <a:rPr lang="cs-CZ" altLang="cs-CZ" dirty="0" smtClean="0">
                <a:hlinkClick r:id="rId3"/>
              </a:rPr>
              <a:t>www.esfcr.cz</a:t>
            </a:r>
            <a:r>
              <a:rPr lang="cs-CZ" altLang="cs-CZ" dirty="0" smtClean="0"/>
              <a:t> (základ přenesen z MS2014+) a podle potřeby aktualizovat</a:t>
            </a:r>
          </a:p>
          <a:p>
            <a:pPr eaLnBrk="1" hangingPunct="1">
              <a:spcAft>
                <a:spcPts val="0"/>
              </a:spcAft>
            </a:pPr>
            <a:r>
              <a:rPr lang="cs-CZ" altLang="cs-CZ" dirty="0" smtClean="0"/>
              <a:t>Alespoň 1 povinný plakát formátu minimálně A3</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77</a:t>
            </a:fld>
            <a:endParaRPr lang="cs-CZ" dirty="0"/>
          </a:p>
        </p:txBody>
      </p:sp>
    </p:spTree>
    <p:extLst>
      <p:ext uri="{BB962C8B-B14F-4D97-AF65-F5344CB8AC3E}">
        <p14:creationId xmlns:p14="http://schemas.microsoft.com/office/powerpoint/2010/main" val="31136267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Povinný plakát</a:t>
            </a:r>
            <a:endParaRPr lang="cs-CZ" dirty="0"/>
          </a:p>
        </p:txBody>
      </p:sp>
      <p:sp>
        <p:nvSpPr>
          <p:cNvPr id="3" name="Zástupný symbol pro obsah 2"/>
          <p:cNvSpPr>
            <a:spLocks noGrp="1"/>
          </p:cNvSpPr>
          <p:nvPr>
            <p:ph idx="1"/>
          </p:nvPr>
        </p:nvSpPr>
        <p:spPr/>
        <p:txBody>
          <a:bodyPr/>
          <a:lstStyle/>
          <a:p>
            <a:r>
              <a:rPr lang="cs-CZ" dirty="0"/>
              <a:t>Po celou dobu realizace projektu</a:t>
            </a:r>
          </a:p>
          <a:p>
            <a:r>
              <a:rPr lang="cs-CZ" dirty="0" smtClean="0"/>
              <a:t>Povinnost </a:t>
            </a:r>
            <a:r>
              <a:rPr lang="cs-CZ" dirty="0"/>
              <a:t>využít </a:t>
            </a:r>
            <a:r>
              <a:rPr lang="cs-CZ" dirty="0" smtClean="0"/>
              <a:t>elektronickou </a:t>
            </a:r>
            <a:r>
              <a:rPr lang="cs-CZ" dirty="0"/>
              <a:t>šablonu z </a:t>
            </a:r>
            <a:r>
              <a:rPr lang="cs-CZ" dirty="0" smtClean="0"/>
              <a:t>www.esfcr.cz</a:t>
            </a:r>
            <a:endParaRPr lang="cs-CZ" dirty="0"/>
          </a:p>
          <a:p>
            <a:r>
              <a:rPr lang="cs-CZ" dirty="0" smtClean="0"/>
              <a:t>V </a:t>
            </a:r>
            <a:r>
              <a:rPr lang="cs-CZ" dirty="0"/>
              <a:t>místě realizace </a:t>
            </a:r>
            <a:r>
              <a:rPr lang="cs-CZ" dirty="0" smtClean="0"/>
              <a:t>projektu na </a:t>
            </a:r>
            <a:r>
              <a:rPr lang="cs-CZ" dirty="0"/>
              <a:t>snadno viditelném </a:t>
            </a:r>
            <a:r>
              <a:rPr lang="cs-CZ" dirty="0" smtClean="0"/>
              <a:t>bodu pro </a:t>
            </a:r>
            <a:r>
              <a:rPr lang="cs-CZ" dirty="0"/>
              <a:t>veřejnost, jako jsou vstupní prostory </a:t>
            </a:r>
            <a:r>
              <a:rPr lang="cs-CZ" dirty="0" smtClean="0"/>
              <a:t>budovy</a:t>
            </a:r>
            <a:endParaRPr lang="cs-CZ" dirty="0"/>
          </a:p>
          <a:p>
            <a:pPr lvl="1"/>
            <a:r>
              <a:rPr lang="cs-CZ" dirty="0" smtClean="0"/>
              <a:t>pokud projekt realizován na více místech, bude umístěn na všech těchto místech</a:t>
            </a:r>
          </a:p>
          <a:p>
            <a:pPr lvl="1"/>
            <a:r>
              <a:rPr lang="cs-CZ" dirty="0" smtClean="0"/>
              <a:t>pokud </a:t>
            </a:r>
            <a:r>
              <a:rPr lang="cs-CZ" dirty="0"/>
              <a:t>nelze umístit plakát v místě realizace projektu, bude umístěn v sídle </a:t>
            </a:r>
            <a:r>
              <a:rPr lang="cs-CZ" dirty="0" smtClean="0"/>
              <a:t>příjemce</a:t>
            </a:r>
            <a:endParaRPr lang="cs-CZ" dirty="0"/>
          </a:p>
          <a:p>
            <a:pPr lvl="1"/>
            <a:r>
              <a:rPr lang="cs-CZ" dirty="0" smtClean="0"/>
              <a:t>pokud </a:t>
            </a:r>
            <a:r>
              <a:rPr lang="cs-CZ" dirty="0"/>
              <a:t>příjemce realizuje více projektů OPZ v jednom místě, je možné pro všechny tyto projekty umístit pouze jeden </a:t>
            </a:r>
            <a:r>
              <a:rPr lang="cs-CZ" dirty="0" smtClean="0"/>
              <a:t>plakát</a:t>
            </a: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78</a:t>
            </a:fld>
            <a:endParaRPr lang="cs-CZ" dirty="0"/>
          </a:p>
        </p:txBody>
      </p:sp>
    </p:spTree>
    <p:extLst>
      <p:ext uri="{BB962C8B-B14F-4D97-AF65-F5344CB8AC3E}">
        <p14:creationId xmlns:p14="http://schemas.microsoft.com/office/powerpoint/2010/main" val="3640079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algn="ctr" eaLnBrk="1" hangingPunct="1"/>
            <a:r>
              <a:rPr lang="cs-CZ" altLang="cs-CZ" dirty="0" smtClean="0"/>
              <a:t>Povinná vizuální identita</a:t>
            </a:r>
          </a:p>
        </p:txBody>
      </p:sp>
      <p:sp>
        <p:nvSpPr>
          <p:cNvPr id="4099" name="Zástupný symbol pro obsah 2"/>
          <p:cNvSpPr>
            <a:spLocks noGrp="1"/>
          </p:cNvSpPr>
          <p:nvPr>
            <p:ph idx="1"/>
          </p:nvPr>
        </p:nvSpPr>
        <p:spPr/>
        <p:txBody>
          <a:bodyPr/>
          <a:lstStyle/>
          <a:p>
            <a:pPr eaLnBrk="1" hangingPunct="1">
              <a:lnSpc>
                <a:spcPct val="100000"/>
              </a:lnSpc>
              <a:spcBef>
                <a:spcPts val="0"/>
              </a:spcBef>
              <a:spcAft>
                <a:spcPts val="0"/>
              </a:spcAft>
            </a:pPr>
            <a:r>
              <a:rPr lang="cs-CZ" altLang="cs-CZ" sz="2000" dirty="0" smtClean="0"/>
              <a:t>Povinný plakát, dočasná/stálá deska, billboard</a:t>
            </a:r>
          </a:p>
          <a:p>
            <a:pPr eaLnBrk="1" hangingPunct="1">
              <a:lnSpc>
                <a:spcPct val="100000"/>
              </a:lnSpc>
              <a:spcBef>
                <a:spcPts val="0"/>
              </a:spcBef>
              <a:spcAft>
                <a:spcPts val="0"/>
              </a:spcAft>
            </a:pPr>
            <a:r>
              <a:rPr lang="cs-CZ" altLang="cs-CZ" sz="2000" dirty="0" smtClean="0"/>
              <a:t>Webové stránky, </a:t>
            </a:r>
            <a:r>
              <a:rPr lang="cs-CZ" altLang="cs-CZ" sz="2000" dirty="0" err="1" smtClean="0"/>
              <a:t>microsity</a:t>
            </a:r>
            <a:r>
              <a:rPr lang="cs-CZ" altLang="cs-CZ" sz="2000" dirty="0" smtClean="0"/>
              <a:t>, sociální média projektu</a:t>
            </a:r>
          </a:p>
          <a:p>
            <a:pPr eaLnBrk="1" hangingPunct="1">
              <a:lnSpc>
                <a:spcPct val="100000"/>
              </a:lnSpc>
              <a:spcBef>
                <a:spcPts val="0"/>
              </a:spcBef>
              <a:spcAft>
                <a:spcPts val="0"/>
              </a:spcAft>
            </a:pPr>
            <a:r>
              <a:rPr lang="cs-CZ" altLang="cs-CZ" sz="2000" dirty="0" smtClean="0"/>
              <a:t>Propagační tiskoviny (brožury, letáky, plakáty, publikace, školicí materiály) a propagační předměty</a:t>
            </a:r>
          </a:p>
          <a:p>
            <a:pPr eaLnBrk="1" hangingPunct="1">
              <a:lnSpc>
                <a:spcPct val="100000"/>
              </a:lnSpc>
              <a:spcBef>
                <a:spcPts val="0"/>
              </a:spcBef>
              <a:spcAft>
                <a:spcPts val="0"/>
              </a:spcAft>
            </a:pPr>
            <a:r>
              <a:rPr lang="cs-CZ" altLang="cs-CZ" sz="2000" dirty="0" smtClean="0"/>
              <a:t>Propagační audiovizuální materiály (reklamní spoty, </a:t>
            </a:r>
            <a:r>
              <a:rPr lang="cs-CZ" altLang="cs-CZ" sz="2000" dirty="0" err="1" smtClean="0"/>
              <a:t>product</a:t>
            </a:r>
            <a:r>
              <a:rPr lang="cs-CZ" altLang="cs-CZ" sz="2000" dirty="0" smtClean="0"/>
              <a:t> </a:t>
            </a:r>
            <a:r>
              <a:rPr lang="cs-CZ" altLang="cs-CZ" sz="2000" dirty="0" err="1" smtClean="0"/>
              <a:t>placement</a:t>
            </a:r>
            <a:r>
              <a:rPr lang="cs-CZ" altLang="cs-CZ" sz="2000" dirty="0" smtClean="0"/>
              <a:t>, sponzorské vzkazy, reportáže, pořady)</a:t>
            </a:r>
          </a:p>
          <a:p>
            <a:pPr eaLnBrk="1" hangingPunct="1">
              <a:lnSpc>
                <a:spcPct val="100000"/>
              </a:lnSpc>
              <a:spcBef>
                <a:spcPts val="0"/>
              </a:spcBef>
              <a:spcAft>
                <a:spcPts val="0"/>
              </a:spcAft>
            </a:pPr>
            <a:r>
              <a:rPr lang="cs-CZ" altLang="cs-CZ" sz="2000" dirty="0" smtClean="0"/>
              <a:t>Inzerce (internet, tisk, </a:t>
            </a:r>
            <a:r>
              <a:rPr lang="cs-CZ" altLang="cs-CZ" sz="2000" dirty="0" err="1" smtClean="0"/>
              <a:t>outdoor</a:t>
            </a:r>
            <a:r>
              <a:rPr lang="cs-CZ" altLang="cs-CZ" sz="2000" dirty="0" smtClean="0"/>
              <a:t>)</a:t>
            </a:r>
          </a:p>
          <a:p>
            <a:pPr>
              <a:lnSpc>
                <a:spcPct val="100000"/>
              </a:lnSpc>
              <a:spcBef>
                <a:spcPts val="0"/>
              </a:spcBef>
              <a:spcAft>
                <a:spcPts val="0"/>
              </a:spcAft>
            </a:pPr>
            <a:r>
              <a:rPr lang="cs-CZ" altLang="cs-CZ" sz="2000" dirty="0" smtClean="0"/>
              <a:t>Soutěže (s výjimkou cen do </a:t>
            </a:r>
            <a:r>
              <a:rPr lang="cs-CZ" altLang="cs-CZ" sz="2000" dirty="0"/>
              <a:t>soutěží)</a:t>
            </a:r>
          </a:p>
          <a:p>
            <a:pPr>
              <a:lnSpc>
                <a:spcPct val="100000"/>
              </a:lnSpc>
              <a:spcBef>
                <a:spcPts val="0"/>
              </a:spcBef>
              <a:spcAft>
                <a:spcPts val="0"/>
              </a:spcAft>
            </a:pPr>
            <a:r>
              <a:rPr lang="cs-CZ" altLang="cs-CZ" sz="2000" dirty="0"/>
              <a:t>Komunikační akce (semináře, workshopy, konference, tiskové konference, výstavy, veletrhy</a:t>
            </a:r>
            <a:r>
              <a:rPr lang="cs-CZ" altLang="cs-CZ" sz="2000" dirty="0" smtClean="0"/>
              <a:t>)</a:t>
            </a:r>
          </a:p>
          <a:p>
            <a:pPr eaLnBrk="1" hangingPunct="1">
              <a:lnSpc>
                <a:spcPct val="100000"/>
              </a:lnSpc>
              <a:spcBef>
                <a:spcPts val="0"/>
              </a:spcBef>
              <a:spcAft>
                <a:spcPts val="0"/>
              </a:spcAft>
            </a:pPr>
            <a:r>
              <a:rPr lang="cs-CZ" altLang="cs-CZ" sz="2000" dirty="0" smtClean="0"/>
              <a:t>PR výstupy při jejich distribuci (tiskové zprávy, informace pro média)</a:t>
            </a:r>
          </a:p>
          <a:p>
            <a:pPr eaLnBrk="1" hangingPunct="1">
              <a:lnSpc>
                <a:spcPct val="100000"/>
              </a:lnSpc>
              <a:spcBef>
                <a:spcPts val="0"/>
              </a:spcBef>
              <a:spcAft>
                <a:spcPts val="0"/>
              </a:spcAft>
            </a:pPr>
            <a:r>
              <a:rPr lang="cs-CZ" altLang="cs-CZ" sz="2000" dirty="0"/>
              <a:t>D</a:t>
            </a:r>
            <a:r>
              <a:rPr lang="cs-CZ" altLang="cs-CZ" sz="2000" dirty="0" smtClean="0"/>
              <a:t>okumenty pro veřejnost či cílové skupiny (vstupní, výstupní/závěrečné zprávy, analýzy, certifikáty, prezenční listiny apod.)</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79</a:t>
            </a:fld>
            <a:endParaRPr lang="cs-CZ" dirty="0"/>
          </a:p>
        </p:txBody>
      </p:sp>
    </p:spTree>
    <p:extLst>
      <p:ext uri="{BB962C8B-B14F-4D97-AF65-F5344CB8AC3E}">
        <p14:creationId xmlns:p14="http://schemas.microsoft.com/office/powerpoint/2010/main" val="214091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OPRÁVNĚNÍ ŽADATELÉ A </a:t>
            </a:r>
            <a:r>
              <a:rPr lang="cs-CZ" dirty="0" smtClean="0"/>
              <a:t>PARTNEŘI</a:t>
            </a:r>
            <a:endParaRPr lang="cs-CZ" dirty="0"/>
          </a:p>
        </p:txBody>
      </p:sp>
      <p:sp>
        <p:nvSpPr>
          <p:cNvPr id="3" name="Zástupný symbol pro obsah 2"/>
          <p:cNvSpPr>
            <a:spLocks noGrp="1"/>
          </p:cNvSpPr>
          <p:nvPr>
            <p:ph idx="1"/>
          </p:nvPr>
        </p:nvSpPr>
        <p:spPr/>
        <p:txBody>
          <a:bodyPr/>
          <a:lstStyle/>
          <a:p>
            <a:r>
              <a:rPr lang="cs-CZ" sz="2000" dirty="0" smtClean="0"/>
              <a:t>Obce a jimi zřizované organizace</a:t>
            </a:r>
            <a:endParaRPr lang="cs-CZ" sz="2000" dirty="0"/>
          </a:p>
          <a:p>
            <a:pPr marL="633000" lvl="2" indent="-285750">
              <a:buSzPct val="100000"/>
              <a:buFont typeface="Courier New" panose="02070309020205020404" pitchFamily="49" charset="0"/>
              <a:buChar char="o"/>
            </a:pPr>
            <a:r>
              <a:rPr lang="cs-CZ" sz="1800" dirty="0" smtClean="0"/>
              <a:t>Příspěvkové </a:t>
            </a:r>
            <a:r>
              <a:rPr lang="cs-CZ" sz="1800" dirty="0"/>
              <a:t>organizace, obecně prospěšné společnosti, školy a školská zařízení, obchodní společnosti se statutem vzdělávací a poradenské instituce)</a:t>
            </a:r>
          </a:p>
          <a:p>
            <a:r>
              <a:rPr lang="cs-CZ" sz="2000" dirty="0" smtClean="0"/>
              <a:t>Dobrovolné svazky obcí</a:t>
            </a:r>
            <a:endParaRPr lang="cs-CZ" sz="2000" dirty="0"/>
          </a:p>
          <a:p>
            <a:r>
              <a:rPr lang="cs-CZ" sz="2000" dirty="0" smtClean="0"/>
              <a:t>Nestátní neziskové organizace</a:t>
            </a:r>
          </a:p>
          <a:p>
            <a:pPr lvl="1"/>
            <a:r>
              <a:rPr lang="cs-CZ" sz="1600" spc="10" dirty="0" smtClean="0">
                <a:solidFill>
                  <a:srgbClr val="08498A"/>
                </a:solidFill>
                <a:cs typeface="Arial"/>
              </a:rPr>
              <a:t>spolky </a:t>
            </a:r>
            <a:r>
              <a:rPr lang="cs-CZ" sz="1600" spc="-10" dirty="0" smtClean="0">
                <a:solidFill>
                  <a:srgbClr val="08498A"/>
                </a:solidFill>
                <a:cs typeface="Arial"/>
              </a:rPr>
              <a:t>(zák</a:t>
            </a:r>
            <a:r>
              <a:rPr lang="cs-CZ" sz="1600" spc="-10" dirty="0">
                <a:solidFill>
                  <a:srgbClr val="08498A"/>
                </a:solidFill>
                <a:cs typeface="Arial"/>
              </a:rPr>
              <a:t>. </a:t>
            </a:r>
            <a:r>
              <a:rPr lang="cs-CZ" sz="1600" spc="-5" dirty="0">
                <a:solidFill>
                  <a:srgbClr val="08498A"/>
                </a:solidFill>
                <a:cs typeface="Arial"/>
              </a:rPr>
              <a:t>č. </a:t>
            </a:r>
            <a:r>
              <a:rPr lang="cs-CZ" sz="1600" spc="-20" dirty="0">
                <a:solidFill>
                  <a:srgbClr val="08498A"/>
                </a:solidFill>
                <a:cs typeface="Arial"/>
              </a:rPr>
              <a:t>89/2012</a:t>
            </a:r>
            <a:r>
              <a:rPr lang="cs-CZ" sz="1600" spc="20" dirty="0">
                <a:solidFill>
                  <a:srgbClr val="08498A"/>
                </a:solidFill>
                <a:cs typeface="Arial"/>
              </a:rPr>
              <a:t> Sb.)</a:t>
            </a:r>
            <a:endParaRPr lang="cs-CZ" sz="1600" dirty="0">
              <a:cs typeface="Arial"/>
            </a:endParaRPr>
          </a:p>
          <a:p>
            <a:pPr lvl="1"/>
            <a:r>
              <a:rPr lang="cs-CZ" sz="1600" spc="5" dirty="0">
                <a:solidFill>
                  <a:srgbClr val="08498A"/>
                </a:solidFill>
                <a:cs typeface="Arial"/>
              </a:rPr>
              <a:t>o.p.s</a:t>
            </a:r>
            <a:r>
              <a:rPr lang="cs-CZ" sz="1600" spc="5" dirty="0" smtClean="0">
                <a:solidFill>
                  <a:srgbClr val="08498A"/>
                </a:solidFill>
                <a:cs typeface="Arial"/>
              </a:rPr>
              <a:t>. (</a:t>
            </a:r>
            <a:r>
              <a:rPr lang="cs-CZ" sz="1600" spc="5" dirty="0">
                <a:solidFill>
                  <a:srgbClr val="08498A"/>
                </a:solidFill>
                <a:cs typeface="Arial"/>
              </a:rPr>
              <a:t>zák. </a:t>
            </a:r>
            <a:r>
              <a:rPr lang="cs-CZ" sz="1600" dirty="0">
                <a:solidFill>
                  <a:srgbClr val="08498A"/>
                </a:solidFill>
                <a:cs typeface="Arial"/>
              </a:rPr>
              <a:t>č. </a:t>
            </a:r>
            <a:r>
              <a:rPr lang="cs-CZ" sz="1600" spc="-20" dirty="0">
                <a:solidFill>
                  <a:srgbClr val="08498A"/>
                </a:solidFill>
                <a:cs typeface="Arial"/>
              </a:rPr>
              <a:t>248/1995</a:t>
            </a:r>
            <a:r>
              <a:rPr lang="cs-CZ" sz="1600" spc="-45" dirty="0">
                <a:solidFill>
                  <a:srgbClr val="08498A"/>
                </a:solidFill>
                <a:cs typeface="Arial"/>
              </a:rPr>
              <a:t> </a:t>
            </a:r>
            <a:r>
              <a:rPr lang="cs-CZ" sz="1600" spc="20" dirty="0">
                <a:solidFill>
                  <a:srgbClr val="08498A"/>
                </a:solidFill>
                <a:cs typeface="Arial"/>
              </a:rPr>
              <a:t>Sb.)</a:t>
            </a:r>
            <a:endParaRPr lang="cs-CZ" sz="1600" dirty="0">
              <a:cs typeface="Arial"/>
            </a:endParaRPr>
          </a:p>
          <a:p>
            <a:pPr lvl="1"/>
            <a:r>
              <a:rPr lang="cs-CZ" sz="1600" spc="-5" dirty="0">
                <a:solidFill>
                  <a:srgbClr val="08498A"/>
                </a:solidFill>
                <a:cs typeface="Arial"/>
              </a:rPr>
              <a:t>ústavy (zák. </a:t>
            </a:r>
            <a:r>
              <a:rPr lang="cs-CZ" sz="1600" dirty="0">
                <a:solidFill>
                  <a:srgbClr val="08498A"/>
                </a:solidFill>
                <a:cs typeface="Arial"/>
              </a:rPr>
              <a:t>č. </a:t>
            </a:r>
            <a:r>
              <a:rPr lang="cs-CZ" sz="1600" spc="-20" dirty="0">
                <a:solidFill>
                  <a:srgbClr val="08498A"/>
                </a:solidFill>
                <a:cs typeface="Arial"/>
              </a:rPr>
              <a:t>89/2012</a:t>
            </a:r>
            <a:r>
              <a:rPr lang="cs-CZ" sz="1600" spc="60" dirty="0">
                <a:solidFill>
                  <a:srgbClr val="08498A"/>
                </a:solidFill>
                <a:cs typeface="Arial"/>
              </a:rPr>
              <a:t> </a:t>
            </a:r>
            <a:r>
              <a:rPr lang="cs-CZ" sz="1600" spc="20" dirty="0">
                <a:solidFill>
                  <a:srgbClr val="08498A"/>
                </a:solidFill>
                <a:cs typeface="Arial"/>
              </a:rPr>
              <a:t>Sb.)</a:t>
            </a:r>
            <a:endParaRPr lang="cs-CZ" sz="1600" dirty="0">
              <a:cs typeface="Arial"/>
            </a:endParaRPr>
          </a:p>
          <a:p>
            <a:pPr lvl="1"/>
            <a:r>
              <a:rPr lang="cs-CZ" sz="1600" spc="-15" dirty="0">
                <a:solidFill>
                  <a:srgbClr val="08498A"/>
                </a:solidFill>
                <a:cs typeface="Arial"/>
              </a:rPr>
              <a:t>církevní </a:t>
            </a:r>
            <a:r>
              <a:rPr lang="cs-CZ" sz="1600" spc="-5" dirty="0">
                <a:solidFill>
                  <a:srgbClr val="08498A"/>
                </a:solidFill>
                <a:cs typeface="Arial"/>
              </a:rPr>
              <a:t>právnické </a:t>
            </a:r>
            <a:r>
              <a:rPr lang="cs-CZ" sz="1600" spc="-5" dirty="0" smtClean="0">
                <a:solidFill>
                  <a:srgbClr val="08498A"/>
                </a:solidFill>
                <a:cs typeface="Arial"/>
              </a:rPr>
              <a:t>osoby (</a:t>
            </a:r>
            <a:r>
              <a:rPr lang="cs-CZ" sz="1600" spc="-5" dirty="0">
                <a:solidFill>
                  <a:srgbClr val="08498A"/>
                </a:solidFill>
                <a:cs typeface="Arial"/>
              </a:rPr>
              <a:t>zák. </a:t>
            </a:r>
            <a:r>
              <a:rPr lang="cs-CZ" sz="1600" dirty="0">
                <a:solidFill>
                  <a:srgbClr val="08498A"/>
                </a:solidFill>
                <a:cs typeface="Arial"/>
              </a:rPr>
              <a:t>č. </a:t>
            </a:r>
            <a:r>
              <a:rPr lang="cs-CZ" sz="1600" spc="-15" dirty="0">
                <a:solidFill>
                  <a:srgbClr val="08498A"/>
                </a:solidFill>
                <a:cs typeface="Arial"/>
              </a:rPr>
              <a:t>3/2002</a:t>
            </a:r>
            <a:r>
              <a:rPr lang="cs-CZ" sz="1600" spc="225" dirty="0">
                <a:solidFill>
                  <a:srgbClr val="08498A"/>
                </a:solidFill>
                <a:cs typeface="Arial"/>
              </a:rPr>
              <a:t> </a:t>
            </a:r>
            <a:r>
              <a:rPr lang="cs-CZ" sz="1600" spc="15" dirty="0">
                <a:solidFill>
                  <a:srgbClr val="08498A"/>
                </a:solidFill>
                <a:cs typeface="Arial"/>
              </a:rPr>
              <a:t>sb.)</a:t>
            </a:r>
            <a:endParaRPr lang="cs-CZ" sz="1600" dirty="0">
              <a:cs typeface="Arial"/>
            </a:endParaRPr>
          </a:p>
          <a:p>
            <a:pPr marL="414000" lvl="1" indent="0">
              <a:buNone/>
            </a:pPr>
            <a:endParaRPr lang="cs-CZ" sz="1600"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25880569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algn="ctr" eaLnBrk="1" hangingPunct="1"/>
            <a:r>
              <a:rPr lang="cs-CZ" altLang="cs-CZ" dirty="0" smtClean="0"/>
              <a:t>Nepovinné oblasti</a:t>
            </a:r>
          </a:p>
        </p:txBody>
      </p:sp>
      <p:sp>
        <p:nvSpPr>
          <p:cNvPr id="5123" name="Zástupný symbol pro obsah 2"/>
          <p:cNvSpPr>
            <a:spLocks noGrp="1"/>
          </p:cNvSpPr>
          <p:nvPr>
            <p:ph idx="1"/>
          </p:nvPr>
        </p:nvSpPr>
        <p:spPr/>
        <p:txBody>
          <a:bodyPr/>
          <a:lstStyle/>
          <a:p>
            <a:pPr eaLnBrk="1" hangingPunct="1">
              <a:lnSpc>
                <a:spcPct val="100000"/>
              </a:lnSpc>
              <a:spcAft>
                <a:spcPts val="0"/>
              </a:spcAft>
            </a:pPr>
            <a:r>
              <a:rPr lang="cs-CZ" altLang="cs-CZ" sz="2000" dirty="0" smtClean="0"/>
              <a:t>Interní dokumenty</a:t>
            </a:r>
          </a:p>
          <a:p>
            <a:pPr eaLnBrk="1" hangingPunct="1">
              <a:lnSpc>
                <a:spcPct val="100000"/>
              </a:lnSpc>
              <a:spcAft>
                <a:spcPts val="0"/>
              </a:spcAft>
            </a:pPr>
            <a:r>
              <a:rPr lang="cs-CZ" altLang="cs-CZ" sz="2000" dirty="0" smtClean="0"/>
              <a:t>Archivační šanony</a:t>
            </a:r>
          </a:p>
          <a:p>
            <a:pPr eaLnBrk="1" hangingPunct="1">
              <a:lnSpc>
                <a:spcPct val="100000"/>
              </a:lnSpc>
              <a:spcAft>
                <a:spcPts val="0"/>
              </a:spcAft>
            </a:pPr>
            <a:r>
              <a:rPr lang="cs-CZ" altLang="cs-CZ" sz="2000" dirty="0" smtClean="0"/>
              <a:t>Elektronická i listinná komunikace</a:t>
            </a:r>
          </a:p>
          <a:p>
            <a:pPr eaLnBrk="1" hangingPunct="1">
              <a:lnSpc>
                <a:spcPct val="100000"/>
              </a:lnSpc>
              <a:spcAft>
                <a:spcPts val="0"/>
              </a:spcAft>
            </a:pPr>
            <a:r>
              <a:rPr lang="cs-CZ" altLang="cs-CZ" sz="2000" dirty="0" smtClean="0"/>
              <a:t>Pracovní smlouvy, smlouvy s dodavateli, příjemci, partnery</a:t>
            </a:r>
          </a:p>
          <a:p>
            <a:pPr eaLnBrk="1" hangingPunct="1">
              <a:lnSpc>
                <a:spcPct val="100000"/>
              </a:lnSpc>
              <a:spcAft>
                <a:spcPts val="0"/>
              </a:spcAft>
            </a:pPr>
            <a:r>
              <a:rPr lang="cs-CZ" altLang="cs-CZ" sz="2000" dirty="0" smtClean="0"/>
              <a:t>Účetní doklady vztahující se k výdajům projektu</a:t>
            </a:r>
          </a:p>
          <a:p>
            <a:pPr>
              <a:lnSpc>
                <a:spcPct val="100000"/>
              </a:lnSpc>
              <a:spcAft>
                <a:spcPts val="0"/>
              </a:spcAft>
            </a:pPr>
            <a:r>
              <a:rPr lang="cs-CZ" altLang="cs-CZ" sz="2000" dirty="0"/>
              <a:t>Vybavení pořízené z prostředků projektu (s výjimkou propagačních předmětů)</a:t>
            </a:r>
          </a:p>
          <a:p>
            <a:pPr eaLnBrk="1" hangingPunct="1">
              <a:lnSpc>
                <a:spcPct val="100000"/>
              </a:lnSpc>
              <a:spcAft>
                <a:spcPts val="0"/>
              </a:spcAft>
            </a:pPr>
            <a:r>
              <a:rPr lang="cs-CZ" altLang="cs-CZ" sz="2000" dirty="0" smtClean="0"/>
              <a:t>Výstupy, kde to není technicky možné (faktury, strojově generované objednávky)</a:t>
            </a:r>
          </a:p>
          <a:p>
            <a:pPr eaLnBrk="1" hangingPunct="1">
              <a:lnSpc>
                <a:spcPct val="100000"/>
              </a:lnSpc>
              <a:spcAft>
                <a:spcPts val="0"/>
              </a:spcAft>
            </a:pPr>
            <a:r>
              <a:rPr lang="cs-CZ" altLang="cs-CZ" sz="2000" dirty="0" smtClean="0"/>
              <a:t>Ceny do soutěží</a:t>
            </a:r>
          </a:p>
          <a:p>
            <a:pPr eaLnBrk="1" hangingPunct="1">
              <a:lnSpc>
                <a:spcPct val="100000"/>
              </a:lnSpc>
              <a:spcAft>
                <a:spcPts val="0"/>
              </a:spcAft>
            </a:pPr>
            <a:r>
              <a:rPr lang="cs-CZ" altLang="cs-CZ" sz="2000" dirty="0" smtClean="0"/>
              <a:t>Neplacené PR články a převzaté PR výstupy (např. médií)</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80</a:t>
            </a:fld>
            <a:endParaRPr lang="cs-CZ" dirty="0"/>
          </a:p>
        </p:txBody>
      </p:sp>
    </p:spTree>
    <p:extLst>
      <p:ext uri="{BB962C8B-B14F-4D97-AF65-F5344CB8AC3E}">
        <p14:creationId xmlns:p14="http://schemas.microsoft.com/office/powerpoint/2010/main" val="3701190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sah 2"/>
          <p:cNvSpPr>
            <a:spLocks noGrp="1"/>
          </p:cNvSpPr>
          <p:nvPr>
            <p:ph idx="1"/>
          </p:nvPr>
        </p:nvSpPr>
        <p:spPr>
          <a:xfrm>
            <a:off x="540000" y="1340768"/>
            <a:ext cx="8064000" cy="5256584"/>
          </a:xfrm>
        </p:spPr>
        <p:txBody>
          <a:bodyPr/>
          <a:lstStyle/>
          <a:p>
            <a:pPr eaLnBrk="1" hangingPunct="1">
              <a:lnSpc>
                <a:spcPct val="100000"/>
              </a:lnSpc>
            </a:pPr>
            <a:r>
              <a:rPr lang="cs-CZ" altLang="cs-CZ" sz="2000" dirty="0" smtClean="0"/>
              <a:t>Vícebarevné zobrazení:</a:t>
            </a:r>
          </a:p>
          <a:p>
            <a:pPr eaLnBrk="1" hangingPunct="1">
              <a:lnSpc>
                <a:spcPct val="100000"/>
              </a:lnSpc>
            </a:pPr>
            <a:endParaRPr lang="cs-CZ" altLang="cs-CZ" sz="2000" dirty="0" smtClean="0"/>
          </a:p>
          <a:p>
            <a:pPr eaLnBrk="1" hangingPunct="1">
              <a:lnSpc>
                <a:spcPct val="100000"/>
              </a:lnSpc>
            </a:pPr>
            <a:endParaRPr lang="cs-CZ" altLang="cs-CZ" sz="2000" dirty="0" smtClean="0"/>
          </a:p>
          <a:p>
            <a:pPr eaLnBrk="1" hangingPunct="1">
              <a:lnSpc>
                <a:spcPct val="100000"/>
              </a:lnSpc>
            </a:pPr>
            <a:r>
              <a:rPr lang="cs-CZ" altLang="cs-CZ" sz="2000" dirty="0" smtClean="0"/>
              <a:t>Jednobarevné zobrazení:</a:t>
            </a:r>
          </a:p>
          <a:p>
            <a:pPr eaLnBrk="1" hangingPunct="1">
              <a:lnSpc>
                <a:spcPct val="100000"/>
              </a:lnSpc>
            </a:pPr>
            <a:endParaRPr lang="cs-CZ" altLang="cs-CZ" sz="2000" dirty="0"/>
          </a:p>
          <a:p>
            <a:pPr marL="0" indent="0" eaLnBrk="1" hangingPunct="1">
              <a:lnSpc>
                <a:spcPct val="100000"/>
              </a:lnSpc>
              <a:buNone/>
            </a:pPr>
            <a:endParaRPr lang="cs-CZ" altLang="cs-CZ" sz="2000" dirty="0"/>
          </a:p>
          <a:p>
            <a:pPr eaLnBrk="1" hangingPunct="1">
              <a:lnSpc>
                <a:spcPct val="100000"/>
              </a:lnSpc>
            </a:pPr>
            <a:r>
              <a:rPr lang="cs-CZ" altLang="cs-CZ" sz="2000" dirty="0" smtClean="0"/>
              <a:t>Černobílá kopie z barevného originálu se nepovažuje za nedodržení pravidel publicity</a:t>
            </a:r>
          </a:p>
          <a:p>
            <a:pPr eaLnBrk="1" hangingPunct="1">
              <a:lnSpc>
                <a:spcPct val="100000"/>
              </a:lnSpc>
            </a:pPr>
            <a:r>
              <a:rPr lang="cs-CZ" altLang="cs-CZ" sz="2000" dirty="0" smtClean="0"/>
              <a:t>Velikost písma úměrná velikosti znaku + čitelné, nerozmazané, nepřekrývat se</a:t>
            </a:r>
          </a:p>
          <a:p>
            <a:pPr>
              <a:lnSpc>
                <a:spcPct val="100000"/>
              </a:lnSpc>
            </a:pPr>
            <a:r>
              <a:rPr lang="cs-CZ" altLang="cs-CZ" sz="2000" dirty="0" smtClean="0"/>
              <a:t>Logotyp EU vždy </a:t>
            </a:r>
            <a:r>
              <a:rPr lang="cs-CZ" altLang="cs-CZ" sz="2000" dirty="0"/>
              <a:t>zřetelně </a:t>
            </a:r>
            <a:r>
              <a:rPr lang="cs-CZ" altLang="cs-CZ" sz="2000" dirty="0" smtClean="0"/>
              <a:t>viditelný (umístění a velikost úměrné rozměrům předmětu, na internetu barevně a bez nutnosti rolovat), </a:t>
            </a:r>
            <a:r>
              <a:rPr lang="cs-CZ" altLang="cs-CZ" sz="2000" dirty="0"/>
              <a:t>při použití dalších log na nejvyšší </a:t>
            </a:r>
            <a:r>
              <a:rPr lang="cs-CZ" altLang="cs-CZ" sz="2000" dirty="0" smtClean="0"/>
              <a:t>pozici (vlevo, nahoře) </a:t>
            </a:r>
            <a:r>
              <a:rPr lang="cs-CZ" altLang="cs-CZ" sz="2000" dirty="0"/>
              <a:t>+ </a:t>
            </a:r>
            <a:r>
              <a:rPr lang="cs-CZ" altLang="cs-CZ" sz="2000" dirty="0" smtClean="0"/>
              <a:t>největší</a:t>
            </a:r>
            <a:endParaRPr lang="cs-CZ" altLang="cs-CZ" sz="2000" dirty="0"/>
          </a:p>
          <a:p>
            <a:pPr eaLnBrk="1" hangingPunct="1"/>
            <a:endParaRPr lang="cs-CZ" altLang="cs-CZ" dirty="0" smtClean="0"/>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636082"/>
            <a:ext cx="5297487" cy="110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562" y="2978331"/>
            <a:ext cx="5295900" cy="107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3" name="Nadpis 1"/>
          <p:cNvSpPr>
            <a:spLocks noGrp="1"/>
          </p:cNvSpPr>
          <p:nvPr>
            <p:ph type="title"/>
          </p:nvPr>
        </p:nvSpPr>
        <p:spPr/>
        <p:txBody>
          <a:bodyPr/>
          <a:lstStyle/>
          <a:p>
            <a:pPr algn="ctr" eaLnBrk="1" hangingPunct="1"/>
            <a:r>
              <a:rPr lang="cs-CZ" altLang="cs-CZ" dirty="0" smtClean="0"/>
              <a:t>Vzory loga</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81</a:t>
            </a:fld>
            <a:endParaRPr lang="cs-CZ" dirty="0"/>
          </a:p>
        </p:txBody>
      </p:sp>
    </p:spTree>
    <p:extLst>
      <p:ext uri="{BB962C8B-B14F-4D97-AF65-F5344CB8AC3E}">
        <p14:creationId xmlns:p14="http://schemas.microsoft.com/office/powerpoint/2010/main" val="3538891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Náležitosti předložené žádosti</a:t>
            </a:r>
            <a:endParaRPr lang="cs-CZ" dirty="0"/>
          </a:p>
        </p:txBody>
      </p:sp>
      <p:sp>
        <p:nvSpPr>
          <p:cNvPr id="3" name="Zástupný symbol pro obsah 2"/>
          <p:cNvSpPr>
            <a:spLocks noGrp="1"/>
          </p:cNvSpPr>
          <p:nvPr>
            <p:ph idx="1"/>
          </p:nvPr>
        </p:nvSpPr>
        <p:spPr>
          <a:xfrm>
            <a:off x="540000" y="1700808"/>
            <a:ext cx="8064000" cy="4536504"/>
          </a:xfrm>
        </p:spPr>
        <p:txBody>
          <a:bodyPr/>
          <a:lstStyle/>
          <a:p>
            <a:pPr>
              <a:lnSpc>
                <a:spcPct val="100000"/>
              </a:lnSpc>
              <a:spcAft>
                <a:spcPts val="0"/>
              </a:spcAft>
            </a:pPr>
            <a:r>
              <a:rPr lang="cs-CZ" sz="2000" dirty="0" smtClean="0"/>
              <a:t>Podání </a:t>
            </a:r>
            <a:r>
              <a:rPr lang="cs-CZ" sz="2000" dirty="0"/>
              <a:t>pouze elektronicky prostřednictvím </a:t>
            </a:r>
            <a:r>
              <a:rPr lang="cs-CZ" sz="2000" dirty="0" smtClean="0"/>
              <a:t>systému, </a:t>
            </a:r>
            <a:r>
              <a:rPr lang="cs-CZ" sz="2000" dirty="0"/>
              <a:t>nezasílat v listinné podobě ani jinou formou. </a:t>
            </a:r>
          </a:p>
          <a:p>
            <a:pPr>
              <a:lnSpc>
                <a:spcPct val="100000"/>
              </a:lnSpc>
              <a:spcAft>
                <a:spcPts val="0"/>
              </a:spcAft>
            </a:pPr>
            <a:r>
              <a:rPr lang="cs-CZ" sz="2000" dirty="0" smtClean="0"/>
              <a:t>Nutno </a:t>
            </a:r>
            <a:r>
              <a:rPr lang="cs-CZ" sz="2000" dirty="0"/>
              <a:t>vyplňovat pečlivě, konkrétně a srozumitelně, v průběhu hodnocení se bude vycházet výhradně z informací, které jsou v žádosti uvedené. </a:t>
            </a:r>
          </a:p>
          <a:p>
            <a:pPr>
              <a:lnSpc>
                <a:spcPct val="100000"/>
              </a:lnSpc>
              <a:spcAft>
                <a:spcPts val="0"/>
              </a:spcAft>
            </a:pPr>
            <a:r>
              <a:rPr lang="cs-CZ" sz="2000" dirty="0" smtClean="0"/>
              <a:t>Podání </a:t>
            </a:r>
            <a:r>
              <a:rPr lang="cs-CZ" sz="2000" dirty="0"/>
              <a:t>v českém jazyce. </a:t>
            </a:r>
          </a:p>
          <a:p>
            <a:pPr>
              <a:lnSpc>
                <a:spcPct val="100000"/>
              </a:lnSpc>
              <a:spcAft>
                <a:spcPts val="0"/>
              </a:spcAft>
            </a:pPr>
            <a:r>
              <a:rPr lang="cs-CZ" sz="2000" dirty="0" smtClean="0"/>
              <a:t>Podpis </a:t>
            </a:r>
            <a:r>
              <a:rPr lang="cs-CZ" sz="2000" dirty="0"/>
              <a:t>statutárního zástupce, případně oprávněné osoby, která je zmocněna na základě plné moci (zmocnění je nutné připojit k žádosti). Osoba musí být registrovaným uživatelem v aplikaci a musí disponovat kvalifikovaným elektronickým podpisem. </a:t>
            </a:r>
          </a:p>
          <a:p>
            <a:pPr>
              <a:lnSpc>
                <a:spcPct val="100000"/>
              </a:lnSpc>
              <a:spcAft>
                <a:spcPts val="0"/>
              </a:spcAft>
            </a:pPr>
            <a:r>
              <a:rPr lang="cs-CZ" sz="2000" dirty="0" smtClean="0"/>
              <a:t>Podání </a:t>
            </a:r>
            <a:r>
              <a:rPr lang="cs-CZ" sz="2000" dirty="0"/>
              <a:t>žádosti probíhá buď automaticky po podpisu (pokud si uživatel nastaví v rámci parametrů žádosti) nebo ručně na základě aktivní volby uživatele</a:t>
            </a:r>
            <a:r>
              <a:rPr lang="cs-CZ" sz="2000" dirty="0" smtClean="0"/>
              <a:t>.</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82</a:t>
            </a:fld>
            <a:endParaRPr lang="cs-CZ" dirty="0"/>
          </a:p>
        </p:txBody>
      </p:sp>
    </p:spTree>
    <p:extLst>
      <p:ext uri="{BB962C8B-B14F-4D97-AF65-F5344CB8AC3E}">
        <p14:creationId xmlns:p14="http://schemas.microsoft.com/office/powerpoint/2010/main" val="27990249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POVINNÉ PŘÍLOHY K ŽÁDOSTI</a:t>
            </a:r>
            <a:endParaRPr lang="cs-CZ" dirty="0"/>
          </a:p>
        </p:txBody>
      </p:sp>
      <p:sp>
        <p:nvSpPr>
          <p:cNvPr id="3" name="Zástupný symbol pro obsah 2"/>
          <p:cNvSpPr>
            <a:spLocks noGrp="1"/>
          </p:cNvSpPr>
          <p:nvPr>
            <p:ph idx="1"/>
          </p:nvPr>
        </p:nvSpPr>
        <p:spPr/>
        <p:txBody>
          <a:bodyPr/>
          <a:lstStyle/>
          <a:p>
            <a:pPr>
              <a:buClr>
                <a:srgbClr val="5FBAF5"/>
              </a:buClr>
              <a:buFont typeface="Wingdings"/>
              <a:buChar char=""/>
            </a:pPr>
            <a:r>
              <a:rPr lang="cs-CZ" dirty="0" smtClean="0">
                <a:cs typeface="Times New Roman"/>
              </a:rPr>
              <a:t>Vyjádření Řídícího výboru ITI/IPRÚ o souladu/nesouladu projektového záměru s integrovanou strategií – akceptována pouze kladná vyjádření</a:t>
            </a:r>
          </a:p>
          <a:p>
            <a:pPr>
              <a:buClr>
                <a:srgbClr val="5FBAF5"/>
              </a:buClr>
              <a:buFont typeface="Wingdings"/>
              <a:buChar char=""/>
            </a:pPr>
            <a:r>
              <a:rPr lang="cs-CZ" dirty="0" smtClean="0">
                <a:cs typeface="Times New Roman"/>
              </a:rPr>
              <a:t>Čestné prohlášení žadatele o podporu o souladu žádosti o podporu s projektovým záměrem předloženým Řídícímu výboru ITI/IPRÚ</a:t>
            </a:r>
            <a:endParaRPr lang="cs-CZ" dirty="0">
              <a:cs typeface="Times New Roman"/>
            </a:endParaRPr>
          </a:p>
          <a:p>
            <a:pPr>
              <a:buClr>
                <a:srgbClr val="5FBAF5"/>
              </a:buClr>
              <a:buFont typeface="Wingdings"/>
              <a:buChar char=""/>
            </a:pPr>
            <a:r>
              <a:rPr lang="cs-CZ" spc="10" dirty="0">
                <a:solidFill>
                  <a:srgbClr val="08498A"/>
                </a:solidFill>
                <a:cs typeface="Arial"/>
              </a:rPr>
              <a:t>Analýza </a:t>
            </a:r>
            <a:r>
              <a:rPr lang="cs-CZ" spc="15" dirty="0">
                <a:solidFill>
                  <a:srgbClr val="08498A"/>
                </a:solidFill>
                <a:cs typeface="Arial"/>
              </a:rPr>
              <a:t>potřeb </a:t>
            </a:r>
            <a:r>
              <a:rPr lang="cs-CZ" spc="-10" dirty="0">
                <a:solidFill>
                  <a:srgbClr val="08498A"/>
                </a:solidFill>
                <a:cs typeface="Arial"/>
              </a:rPr>
              <a:t>cílové</a:t>
            </a:r>
            <a:r>
              <a:rPr lang="cs-CZ" spc="-235" dirty="0">
                <a:solidFill>
                  <a:srgbClr val="08498A"/>
                </a:solidFill>
                <a:cs typeface="Arial"/>
              </a:rPr>
              <a:t> </a:t>
            </a:r>
            <a:r>
              <a:rPr lang="cs-CZ" spc="20" dirty="0" smtClean="0">
                <a:solidFill>
                  <a:srgbClr val="08498A"/>
                </a:solidFill>
                <a:cs typeface="Arial"/>
              </a:rPr>
              <a:t>skupiny a popis zkušeností předkladatele projektu s cílovou skupinou</a:t>
            </a:r>
            <a:endParaRPr lang="cs-CZ" dirty="0">
              <a:cs typeface="Times New Roman"/>
            </a:endParaRPr>
          </a:p>
          <a:p>
            <a:pPr marR="5080">
              <a:buClr>
                <a:srgbClr val="5FBAF5"/>
              </a:buClr>
              <a:buFont typeface="Wingdings"/>
              <a:buChar char=""/>
              <a:tabLst>
                <a:tab pos="441325" algn="l"/>
                <a:tab pos="441959" algn="l"/>
              </a:tabLst>
            </a:pPr>
            <a:r>
              <a:rPr lang="cs-CZ" spc="10" dirty="0">
                <a:solidFill>
                  <a:srgbClr val="08498A"/>
                </a:solidFill>
                <a:cs typeface="Arial"/>
              </a:rPr>
              <a:t>Daňové</a:t>
            </a:r>
            <a:r>
              <a:rPr lang="cs-CZ" spc="-105" dirty="0">
                <a:solidFill>
                  <a:srgbClr val="08498A"/>
                </a:solidFill>
                <a:cs typeface="Arial"/>
              </a:rPr>
              <a:t> </a:t>
            </a:r>
            <a:r>
              <a:rPr lang="cs-CZ" spc="5" dirty="0">
                <a:solidFill>
                  <a:srgbClr val="08498A"/>
                </a:solidFill>
                <a:cs typeface="Arial"/>
              </a:rPr>
              <a:t>přiznání</a:t>
            </a:r>
            <a:r>
              <a:rPr lang="cs-CZ" spc="-70" dirty="0">
                <a:solidFill>
                  <a:srgbClr val="08498A"/>
                </a:solidFill>
                <a:cs typeface="Arial"/>
              </a:rPr>
              <a:t> </a:t>
            </a:r>
            <a:r>
              <a:rPr lang="cs-CZ" spc="10" dirty="0" smtClean="0">
                <a:solidFill>
                  <a:srgbClr val="08498A"/>
                </a:solidFill>
                <a:cs typeface="Arial"/>
              </a:rPr>
              <a:t>žadatele</a:t>
            </a:r>
            <a:r>
              <a:rPr lang="cs-CZ" spc="5" dirty="0" smtClean="0">
                <a:solidFill>
                  <a:srgbClr val="08498A"/>
                </a:solidFill>
                <a:cs typeface="Arial"/>
              </a:rPr>
              <a:t>/</a:t>
            </a:r>
            <a:r>
              <a:rPr lang="cs-CZ" spc="15" dirty="0" smtClean="0">
                <a:solidFill>
                  <a:srgbClr val="08498A"/>
                </a:solidFill>
                <a:cs typeface="Arial"/>
              </a:rPr>
              <a:t>partnera</a:t>
            </a:r>
            <a:r>
              <a:rPr lang="cs-CZ" spc="-105" dirty="0" smtClean="0">
                <a:solidFill>
                  <a:srgbClr val="08498A"/>
                </a:solidFill>
                <a:cs typeface="Arial"/>
              </a:rPr>
              <a:t> </a:t>
            </a:r>
            <a:r>
              <a:rPr lang="cs-CZ" spc="5" dirty="0">
                <a:solidFill>
                  <a:srgbClr val="08498A"/>
                </a:solidFill>
                <a:cs typeface="Arial"/>
              </a:rPr>
              <a:t>ověřené</a:t>
            </a:r>
            <a:r>
              <a:rPr lang="cs-CZ" spc="-105" dirty="0">
                <a:solidFill>
                  <a:srgbClr val="08498A"/>
                </a:solidFill>
                <a:cs typeface="Arial"/>
              </a:rPr>
              <a:t> </a:t>
            </a:r>
            <a:r>
              <a:rPr lang="cs-CZ" spc="-5" dirty="0">
                <a:solidFill>
                  <a:srgbClr val="08498A"/>
                </a:solidFill>
                <a:cs typeface="Arial"/>
              </a:rPr>
              <a:t>místně</a:t>
            </a:r>
            <a:r>
              <a:rPr lang="cs-CZ" spc="45" dirty="0">
                <a:solidFill>
                  <a:srgbClr val="08498A"/>
                </a:solidFill>
                <a:cs typeface="Arial"/>
              </a:rPr>
              <a:t> </a:t>
            </a:r>
            <a:r>
              <a:rPr lang="cs-CZ" spc="10" dirty="0" smtClean="0">
                <a:solidFill>
                  <a:srgbClr val="08498A"/>
                </a:solidFill>
                <a:cs typeface="Arial"/>
              </a:rPr>
              <a:t>příslušným </a:t>
            </a:r>
            <a:r>
              <a:rPr lang="cs-CZ" spc="-5" dirty="0">
                <a:solidFill>
                  <a:srgbClr val="08498A"/>
                </a:solidFill>
                <a:cs typeface="Arial"/>
              </a:rPr>
              <a:t>finančním</a:t>
            </a:r>
            <a:r>
              <a:rPr lang="cs-CZ" spc="-50" dirty="0">
                <a:solidFill>
                  <a:srgbClr val="08498A"/>
                </a:solidFill>
                <a:cs typeface="Arial"/>
              </a:rPr>
              <a:t> </a:t>
            </a:r>
            <a:r>
              <a:rPr lang="cs-CZ" spc="15" dirty="0">
                <a:solidFill>
                  <a:srgbClr val="08498A"/>
                </a:solidFill>
                <a:cs typeface="Arial"/>
              </a:rPr>
              <a:t>úřadem</a:t>
            </a:r>
            <a:endParaRPr lang="cs-CZ"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83</a:t>
            </a:fld>
            <a:endParaRPr lang="cs-CZ" dirty="0"/>
          </a:p>
        </p:txBody>
      </p:sp>
    </p:spTree>
    <p:extLst>
      <p:ext uri="{BB962C8B-B14F-4D97-AF65-F5344CB8AC3E}">
        <p14:creationId xmlns:p14="http://schemas.microsoft.com/office/powerpoint/2010/main" val="35010975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Čestné prohlášení o souladu</a:t>
            </a:r>
            <a:endParaRPr lang="cs-CZ" dirty="0"/>
          </a:p>
        </p:txBody>
      </p:sp>
      <p:sp>
        <p:nvSpPr>
          <p:cNvPr id="3" name="Zástupný symbol pro obsah 2"/>
          <p:cNvSpPr>
            <a:spLocks noGrp="1"/>
          </p:cNvSpPr>
          <p:nvPr>
            <p:ph idx="1"/>
          </p:nvPr>
        </p:nvSpPr>
        <p:spPr/>
        <p:txBody>
          <a:bodyPr/>
          <a:lstStyle/>
          <a:p>
            <a:r>
              <a:rPr lang="cs-CZ" dirty="0" smtClean="0"/>
              <a:t>Příloha č. 4 výzvy</a:t>
            </a:r>
          </a:p>
          <a:p>
            <a:r>
              <a:rPr lang="cs-CZ" dirty="0" smtClean="0"/>
              <a:t>Shoda minimálně v těchto parametrech:</a:t>
            </a:r>
          </a:p>
          <a:p>
            <a:pPr lvl="1"/>
            <a:r>
              <a:rPr lang="cs-CZ" dirty="0" smtClean="0"/>
              <a:t>Název projektu</a:t>
            </a:r>
          </a:p>
          <a:p>
            <a:pPr lvl="1"/>
            <a:r>
              <a:rPr lang="cs-CZ" dirty="0" smtClean="0"/>
              <a:t>Vazba na prioritní osu, investiční prioritu, specifický cíl OPZ</a:t>
            </a:r>
          </a:p>
          <a:p>
            <a:pPr lvl="1"/>
            <a:r>
              <a:rPr lang="cs-CZ" dirty="0" smtClean="0"/>
              <a:t>Celkové způsobilé </a:t>
            </a:r>
            <a:r>
              <a:rPr lang="cs-CZ" dirty="0"/>
              <a:t>výdaje (mohou být i </a:t>
            </a:r>
            <a:r>
              <a:rPr lang="cs-CZ" dirty="0" smtClean="0"/>
              <a:t>nižší </a:t>
            </a:r>
            <a:r>
              <a:rPr lang="cs-CZ" dirty="0"/>
              <a:t>než v záměru)</a:t>
            </a:r>
            <a:endParaRPr lang="cs-CZ" dirty="0" smtClean="0"/>
          </a:p>
          <a:p>
            <a:pPr lvl="1"/>
            <a:r>
              <a:rPr lang="cs-CZ" dirty="0" smtClean="0"/>
              <a:t>Předpokládaná délka realizace projektu</a:t>
            </a:r>
          </a:p>
          <a:p>
            <a:pPr lvl="1"/>
            <a:r>
              <a:rPr lang="cs-CZ" dirty="0" smtClean="0"/>
              <a:t>Zapojené subjekty a jejich role</a:t>
            </a:r>
          </a:p>
          <a:p>
            <a:pPr lvl="1"/>
            <a:r>
              <a:rPr lang="cs-CZ" spc="-10" dirty="0" smtClean="0"/>
              <a:t>Indikátory a jejich cílové hodnoty (mohou být i vyšší než v záměru)</a:t>
            </a:r>
          </a:p>
          <a:p>
            <a:pPr lvl="1"/>
            <a:r>
              <a:rPr lang="cs-CZ" dirty="0" smtClean="0"/>
              <a:t>Není věcný rozpor mezi údaji v projektovém záměru a žádosti o podporu</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84</a:t>
            </a:fld>
            <a:endParaRPr lang="cs-CZ" dirty="0"/>
          </a:p>
        </p:txBody>
      </p:sp>
    </p:spTree>
    <p:extLst>
      <p:ext uri="{BB962C8B-B14F-4D97-AF65-F5344CB8AC3E}">
        <p14:creationId xmlns:p14="http://schemas.microsoft.com/office/powerpoint/2010/main" val="17510343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Analýza potřeb cílové skupiny</a:t>
            </a:r>
            <a:endParaRPr lang="cs-CZ" dirty="0"/>
          </a:p>
        </p:txBody>
      </p:sp>
      <p:sp>
        <p:nvSpPr>
          <p:cNvPr id="3" name="Zástupný symbol pro obsah 2"/>
          <p:cNvSpPr>
            <a:spLocks noGrp="1"/>
          </p:cNvSpPr>
          <p:nvPr>
            <p:ph idx="1"/>
          </p:nvPr>
        </p:nvSpPr>
        <p:spPr/>
        <p:txBody>
          <a:bodyPr/>
          <a:lstStyle/>
          <a:p>
            <a:pPr>
              <a:buClr>
                <a:srgbClr val="5FBAF5"/>
              </a:buClr>
              <a:buFont typeface="Wingdings"/>
              <a:buChar char=""/>
              <a:tabLst>
                <a:tab pos="374650" algn="l"/>
                <a:tab pos="375285" algn="l"/>
              </a:tabLst>
            </a:pPr>
            <a:r>
              <a:rPr lang="cs-CZ" spc="15" dirty="0" smtClean="0">
                <a:solidFill>
                  <a:srgbClr val="08498A"/>
                </a:solidFill>
                <a:cs typeface="Arial"/>
              </a:rPr>
              <a:t>Podklad pro hodnocení projektové žádosti</a:t>
            </a:r>
            <a:endParaRPr lang="cs-CZ" dirty="0">
              <a:cs typeface="Arial"/>
            </a:endParaRPr>
          </a:p>
          <a:p>
            <a:pPr>
              <a:spcBef>
                <a:spcPts val="0"/>
              </a:spcBef>
              <a:spcAft>
                <a:spcPts val="0"/>
              </a:spcAft>
              <a:buClr>
                <a:srgbClr val="5FBAF5"/>
              </a:buClr>
              <a:buFont typeface="Wingdings"/>
              <a:buChar char=""/>
              <a:tabLst>
                <a:tab pos="374650" algn="l"/>
                <a:tab pos="375285" algn="l"/>
              </a:tabLst>
            </a:pPr>
            <a:r>
              <a:rPr lang="cs-CZ" spc="-5" dirty="0" smtClean="0">
                <a:solidFill>
                  <a:srgbClr val="08498A"/>
                </a:solidFill>
                <a:cs typeface="Arial"/>
              </a:rPr>
              <a:t>Forma </a:t>
            </a:r>
            <a:r>
              <a:rPr lang="cs-CZ" spc="15" dirty="0" smtClean="0">
                <a:solidFill>
                  <a:srgbClr val="08498A"/>
                </a:solidFill>
                <a:cs typeface="Arial"/>
              </a:rPr>
              <a:t>není </a:t>
            </a:r>
            <a:r>
              <a:rPr lang="cs-CZ" spc="-15" dirty="0">
                <a:solidFill>
                  <a:srgbClr val="08498A"/>
                </a:solidFill>
                <a:cs typeface="Arial"/>
              </a:rPr>
              <a:t>závazně </a:t>
            </a:r>
            <a:r>
              <a:rPr lang="cs-CZ" spc="-5" dirty="0" smtClean="0">
                <a:solidFill>
                  <a:srgbClr val="08498A"/>
                </a:solidFill>
                <a:cs typeface="Arial"/>
              </a:rPr>
              <a:t>stanovená,</a:t>
            </a:r>
            <a:r>
              <a:rPr lang="cs-CZ" spc="-15" dirty="0" smtClean="0">
                <a:solidFill>
                  <a:srgbClr val="08498A"/>
                </a:solidFill>
                <a:cs typeface="Arial"/>
              </a:rPr>
              <a:t> </a:t>
            </a:r>
            <a:r>
              <a:rPr lang="cs-CZ" spc="-10" dirty="0" smtClean="0">
                <a:solidFill>
                  <a:srgbClr val="08498A"/>
                </a:solidFill>
                <a:cs typeface="Arial"/>
              </a:rPr>
              <a:t>rozsah </a:t>
            </a:r>
            <a:r>
              <a:rPr lang="cs-CZ" spc="-25" dirty="0" smtClean="0">
                <a:solidFill>
                  <a:srgbClr val="08498A"/>
                </a:solidFill>
                <a:cs typeface="Arial"/>
              </a:rPr>
              <a:t>do </a:t>
            </a:r>
            <a:r>
              <a:rPr lang="cs-CZ" spc="-15" dirty="0">
                <a:solidFill>
                  <a:srgbClr val="08498A"/>
                </a:solidFill>
                <a:cs typeface="Arial"/>
              </a:rPr>
              <a:t>10</a:t>
            </a:r>
            <a:r>
              <a:rPr lang="cs-CZ" spc="145" dirty="0">
                <a:solidFill>
                  <a:srgbClr val="08498A"/>
                </a:solidFill>
                <a:cs typeface="Arial"/>
              </a:rPr>
              <a:t> </a:t>
            </a:r>
            <a:r>
              <a:rPr lang="cs-CZ" spc="-5" dirty="0" smtClean="0">
                <a:solidFill>
                  <a:srgbClr val="08498A"/>
                </a:solidFill>
                <a:cs typeface="Arial"/>
              </a:rPr>
              <a:t>stran</a:t>
            </a:r>
            <a:endParaRPr lang="cs-CZ" dirty="0"/>
          </a:p>
          <a:p>
            <a:pPr marL="982663" marR="300355">
              <a:lnSpc>
                <a:spcPct val="100000"/>
              </a:lnSpc>
              <a:spcBef>
                <a:spcPts val="0"/>
              </a:spcBef>
              <a:spcAft>
                <a:spcPts val="0"/>
              </a:spcAft>
            </a:pPr>
            <a:r>
              <a:rPr lang="cs-CZ" sz="1600" spc="5" dirty="0"/>
              <a:t>analýza </a:t>
            </a:r>
            <a:r>
              <a:rPr lang="cs-CZ" sz="1600" spc="-5" dirty="0"/>
              <a:t>poptávky </a:t>
            </a:r>
            <a:r>
              <a:rPr lang="cs-CZ" sz="1600" dirty="0"/>
              <a:t>a potřeb </a:t>
            </a:r>
            <a:r>
              <a:rPr lang="cs-CZ" sz="1600" spc="20" dirty="0"/>
              <a:t>na </a:t>
            </a:r>
            <a:r>
              <a:rPr lang="cs-CZ" sz="1600" spc="-10" dirty="0"/>
              <a:t>pracovním </a:t>
            </a:r>
            <a:r>
              <a:rPr lang="cs-CZ" sz="1600" spc="15" dirty="0"/>
              <a:t>trhu </a:t>
            </a:r>
            <a:r>
              <a:rPr lang="cs-CZ" sz="1600" dirty="0"/>
              <a:t>v </a:t>
            </a:r>
            <a:r>
              <a:rPr lang="cs-CZ" sz="1600" spc="5" dirty="0"/>
              <a:t>daném</a:t>
            </a:r>
            <a:r>
              <a:rPr lang="cs-CZ" sz="1600" spc="-275" dirty="0"/>
              <a:t> </a:t>
            </a:r>
            <a:r>
              <a:rPr lang="cs-CZ" sz="1600" dirty="0" smtClean="0"/>
              <a:t>regionu</a:t>
            </a:r>
          </a:p>
          <a:p>
            <a:pPr marL="982663" marR="300355">
              <a:lnSpc>
                <a:spcPct val="100000"/>
              </a:lnSpc>
              <a:spcBef>
                <a:spcPts val="0"/>
              </a:spcBef>
              <a:spcAft>
                <a:spcPts val="0"/>
              </a:spcAft>
            </a:pPr>
            <a:r>
              <a:rPr lang="cs-CZ" sz="1600" spc="10" dirty="0" smtClean="0"/>
              <a:t>zdůvodnění </a:t>
            </a:r>
            <a:r>
              <a:rPr lang="cs-CZ" sz="1600" spc="-5" dirty="0"/>
              <a:t>volby </a:t>
            </a:r>
            <a:r>
              <a:rPr lang="cs-CZ" sz="1600" spc="15" dirty="0"/>
              <a:t>dané</a:t>
            </a:r>
            <a:r>
              <a:rPr lang="cs-CZ" sz="1600" spc="-305" dirty="0"/>
              <a:t> </a:t>
            </a:r>
            <a:r>
              <a:rPr lang="cs-CZ" sz="1600" spc="-15" dirty="0"/>
              <a:t>CS</a:t>
            </a:r>
          </a:p>
          <a:p>
            <a:pPr marL="982663">
              <a:lnSpc>
                <a:spcPct val="100000"/>
              </a:lnSpc>
              <a:spcBef>
                <a:spcPts val="0"/>
              </a:spcBef>
              <a:spcAft>
                <a:spcPts val="0"/>
              </a:spcAft>
            </a:pPr>
            <a:r>
              <a:rPr lang="cs-CZ" sz="1600" spc="-10" dirty="0"/>
              <a:t>vymezení </a:t>
            </a:r>
            <a:r>
              <a:rPr lang="cs-CZ" sz="1600" dirty="0"/>
              <a:t>a </a:t>
            </a:r>
            <a:r>
              <a:rPr lang="cs-CZ" sz="1600" spc="-5" dirty="0"/>
              <a:t>specifika </a:t>
            </a:r>
            <a:r>
              <a:rPr lang="cs-CZ" sz="1600" spc="15" dirty="0"/>
              <a:t>dané</a:t>
            </a:r>
            <a:r>
              <a:rPr lang="cs-CZ" sz="1600" spc="-70" dirty="0"/>
              <a:t> </a:t>
            </a:r>
            <a:r>
              <a:rPr lang="cs-CZ" sz="1600" spc="-15" dirty="0" smtClean="0"/>
              <a:t>CS + popis a zdůvodnění jejího znevýhodnění</a:t>
            </a:r>
            <a:endParaRPr lang="cs-CZ" sz="1600" spc="-15" dirty="0"/>
          </a:p>
          <a:p>
            <a:pPr marL="982663" marR="662305">
              <a:lnSpc>
                <a:spcPct val="100000"/>
              </a:lnSpc>
              <a:spcBef>
                <a:spcPts val="0"/>
              </a:spcBef>
              <a:spcAft>
                <a:spcPts val="0"/>
              </a:spcAft>
            </a:pPr>
            <a:r>
              <a:rPr lang="cs-CZ" sz="1600" spc="-5" dirty="0"/>
              <a:t>specifika </a:t>
            </a:r>
            <a:r>
              <a:rPr lang="cs-CZ" sz="1600" spc="-15" dirty="0"/>
              <a:t>CS </a:t>
            </a:r>
            <a:r>
              <a:rPr lang="cs-CZ" sz="1600" dirty="0"/>
              <a:t>s </a:t>
            </a:r>
            <a:r>
              <a:rPr lang="cs-CZ" sz="1600" spc="5" dirty="0"/>
              <a:t>ohledem </a:t>
            </a:r>
            <a:r>
              <a:rPr lang="cs-CZ" sz="1600" spc="20" dirty="0"/>
              <a:t>na </a:t>
            </a:r>
            <a:r>
              <a:rPr lang="cs-CZ" sz="1600" spc="-10" dirty="0"/>
              <a:t>region realizace </a:t>
            </a:r>
            <a:r>
              <a:rPr lang="cs-CZ" sz="1600" spc="5" dirty="0"/>
              <a:t>projektu </a:t>
            </a:r>
            <a:r>
              <a:rPr lang="cs-CZ" sz="1600" spc="-5" dirty="0"/>
              <a:t>včetně  </a:t>
            </a:r>
            <a:r>
              <a:rPr lang="cs-CZ" sz="1600" spc="-10" dirty="0"/>
              <a:t>kvantitativního </a:t>
            </a:r>
            <a:r>
              <a:rPr lang="cs-CZ" sz="1600" dirty="0"/>
              <a:t>vyjádření </a:t>
            </a:r>
            <a:r>
              <a:rPr lang="cs-CZ" sz="1600" spc="15" dirty="0"/>
              <a:t>její</a:t>
            </a:r>
            <a:r>
              <a:rPr lang="cs-CZ" sz="1600" spc="-100" dirty="0"/>
              <a:t> </a:t>
            </a:r>
            <a:r>
              <a:rPr lang="cs-CZ" sz="1600" spc="-10" dirty="0"/>
              <a:t>velikosti</a:t>
            </a:r>
          </a:p>
          <a:p>
            <a:pPr marL="982663" marR="1590040">
              <a:lnSpc>
                <a:spcPct val="100000"/>
              </a:lnSpc>
              <a:spcBef>
                <a:spcPts val="0"/>
              </a:spcBef>
              <a:spcAft>
                <a:spcPts val="0"/>
              </a:spcAft>
            </a:pPr>
            <a:r>
              <a:rPr lang="cs-CZ" sz="1600" spc="10" dirty="0"/>
              <a:t>způsob </a:t>
            </a:r>
            <a:r>
              <a:rPr lang="cs-CZ" sz="1600" spc="-5" dirty="0"/>
              <a:t>kontaktování </a:t>
            </a:r>
            <a:r>
              <a:rPr lang="cs-CZ" sz="1600" dirty="0"/>
              <a:t>a </a:t>
            </a:r>
            <a:r>
              <a:rPr lang="cs-CZ" sz="1600" spc="5" dirty="0"/>
              <a:t>zapojení </a:t>
            </a:r>
            <a:r>
              <a:rPr lang="cs-CZ" sz="1600" spc="-15" dirty="0"/>
              <a:t>CS </a:t>
            </a:r>
            <a:r>
              <a:rPr lang="cs-CZ" sz="1600" spc="20" dirty="0"/>
              <a:t>do </a:t>
            </a:r>
            <a:r>
              <a:rPr lang="cs-CZ" sz="1600" spc="5" dirty="0" smtClean="0"/>
              <a:t>projektu</a:t>
            </a:r>
          </a:p>
          <a:p>
            <a:pPr marL="982663" marR="1590040">
              <a:lnSpc>
                <a:spcPct val="100000"/>
              </a:lnSpc>
              <a:spcBef>
                <a:spcPts val="0"/>
              </a:spcBef>
              <a:spcAft>
                <a:spcPts val="0"/>
              </a:spcAft>
            </a:pPr>
            <a:r>
              <a:rPr lang="cs-CZ" sz="1600" spc="-5" dirty="0" smtClean="0"/>
              <a:t>volba </a:t>
            </a:r>
            <a:r>
              <a:rPr lang="cs-CZ" sz="1600" dirty="0"/>
              <a:t>a </a:t>
            </a:r>
            <a:r>
              <a:rPr lang="cs-CZ" sz="1600" spc="15" dirty="0"/>
              <a:t>skladba </a:t>
            </a:r>
            <a:r>
              <a:rPr lang="cs-CZ" sz="1600" spc="-15" dirty="0"/>
              <a:t>klíčových </a:t>
            </a:r>
            <a:r>
              <a:rPr lang="cs-CZ" sz="1600" spc="-20" dirty="0"/>
              <a:t>aktivit </a:t>
            </a:r>
            <a:r>
              <a:rPr lang="cs-CZ" sz="1600" dirty="0"/>
              <a:t>s </a:t>
            </a:r>
            <a:r>
              <a:rPr lang="cs-CZ" sz="1600" spc="5" dirty="0"/>
              <a:t>ohledem </a:t>
            </a:r>
            <a:r>
              <a:rPr lang="cs-CZ" sz="1600" spc="20" dirty="0"/>
              <a:t>na</a:t>
            </a:r>
            <a:r>
              <a:rPr lang="cs-CZ" sz="1600" spc="-60" dirty="0"/>
              <a:t> </a:t>
            </a:r>
            <a:r>
              <a:rPr lang="cs-CZ" sz="1600" spc="-15" dirty="0"/>
              <a:t>CS</a:t>
            </a:r>
          </a:p>
          <a:p>
            <a:pPr marL="982663">
              <a:lnSpc>
                <a:spcPct val="100000"/>
              </a:lnSpc>
              <a:spcBef>
                <a:spcPts val="0"/>
              </a:spcBef>
              <a:spcAft>
                <a:spcPts val="0"/>
              </a:spcAft>
            </a:pPr>
            <a:r>
              <a:rPr lang="cs-CZ" sz="1600" spc="10" dirty="0"/>
              <a:t>přizpůsobení </a:t>
            </a:r>
            <a:r>
              <a:rPr lang="cs-CZ" sz="1600" spc="-15" dirty="0"/>
              <a:t>klíčových </a:t>
            </a:r>
            <a:r>
              <a:rPr lang="cs-CZ" sz="1600" spc="-20" dirty="0"/>
              <a:t>aktivit </a:t>
            </a:r>
            <a:r>
              <a:rPr lang="cs-CZ" sz="1600" spc="5" dirty="0"/>
              <a:t>projektu </a:t>
            </a:r>
            <a:r>
              <a:rPr lang="cs-CZ" sz="1600" dirty="0"/>
              <a:t>situaci a </a:t>
            </a:r>
            <a:r>
              <a:rPr lang="cs-CZ" sz="1600" spc="-20" dirty="0"/>
              <a:t>stavu </a:t>
            </a:r>
            <a:r>
              <a:rPr lang="cs-CZ" sz="1600" spc="15" dirty="0"/>
              <a:t>dané</a:t>
            </a:r>
            <a:r>
              <a:rPr lang="cs-CZ" sz="1600" spc="-5" dirty="0"/>
              <a:t> </a:t>
            </a:r>
            <a:r>
              <a:rPr lang="cs-CZ" sz="1600" spc="-15" dirty="0"/>
              <a:t>CS</a:t>
            </a:r>
          </a:p>
          <a:p>
            <a:pPr marL="982663" marR="5080">
              <a:lnSpc>
                <a:spcPct val="100000"/>
              </a:lnSpc>
              <a:spcBef>
                <a:spcPts val="0"/>
              </a:spcBef>
              <a:spcAft>
                <a:spcPts val="0"/>
              </a:spcAft>
            </a:pPr>
            <a:r>
              <a:rPr lang="cs-CZ" sz="1600" spc="10" dirty="0"/>
              <a:t>způsob</a:t>
            </a:r>
            <a:r>
              <a:rPr lang="cs-CZ" sz="1600" spc="-75" dirty="0"/>
              <a:t> </a:t>
            </a:r>
            <a:r>
              <a:rPr lang="cs-CZ" sz="1600" dirty="0"/>
              <a:t>zajištění</a:t>
            </a:r>
            <a:r>
              <a:rPr lang="cs-CZ" sz="1600" spc="-25" dirty="0"/>
              <a:t> </a:t>
            </a:r>
            <a:r>
              <a:rPr lang="cs-CZ" sz="1600" spc="5" dirty="0"/>
              <a:t>individuálního</a:t>
            </a:r>
            <a:r>
              <a:rPr lang="cs-CZ" sz="1600" spc="-150" dirty="0"/>
              <a:t> </a:t>
            </a:r>
            <a:r>
              <a:rPr lang="cs-CZ" sz="1600" spc="10" dirty="0"/>
              <a:t>přístupu</a:t>
            </a:r>
            <a:r>
              <a:rPr lang="cs-CZ" sz="1600" spc="-150" dirty="0"/>
              <a:t> </a:t>
            </a:r>
            <a:r>
              <a:rPr lang="cs-CZ" sz="1600" dirty="0"/>
              <a:t>a </a:t>
            </a:r>
            <a:r>
              <a:rPr lang="cs-CZ" sz="1600" spc="15" dirty="0"/>
              <a:t>zohlednění</a:t>
            </a:r>
            <a:r>
              <a:rPr lang="cs-CZ" sz="1600" spc="-175" dirty="0"/>
              <a:t> </a:t>
            </a:r>
            <a:r>
              <a:rPr lang="cs-CZ" sz="1600" spc="-5" dirty="0"/>
              <a:t>specifických  </a:t>
            </a:r>
            <a:r>
              <a:rPr lang="cs-CZ" sz="1600" dirty="0"/>
              <a:t>potřeb</a:t>
            </a:r>
            <a:r>
              <a:rPr lang="cs-CZ" sz="1600" spc="-90" dirty="0"/>
              <a:t> </a:t>
            </a:r>
            <a:r>
              <a:rPr lang="cs-CZ" sz="1600" spc="-15" dirty="0"/>
              <a:t>CS</a:t>
            </a:r>
          </a:p>
          <a:p>
            <a:pPr marL="982663">
              <a:lnSpc>
                <a:spcPct val="100000"/>
              </a:lnSpc>
              <a:spcBef>
                <a:spcPts val="0"/>
              </a:spcBef>
              <a:spcAft>
                <a:spcPts val="0"/>
              </a:spcAft>
            </a:pPr>
            <a:r>
              <a:rPr lang="cs-CZ" sz="1600" spc="5" dirty="0"/>
              <a:t>popis zkušeností </a:t>
            </a:r>
            <a:r>
              <a:rPr lang="cs-CZ" sz="1600" dirty="0"/>
              <a:t>žadatele se </a:t>
            </a:r>
            <a:r>
              <a:rPr lang="cs-CZ" sz="1600" spc="-10" dirty="0"/>
              <a:t>zvolenou</a:t>
            </a:r>
            <a:r>
              <a:rPr lang="cs-CZ" sz="1600" spc="-190" dirty="0"/>
              <a:t> </a:t>
            </a:r>
            <a:r>
              <a:rPr lang="cs-CZ" sz="1600" spc="-15" dirty="0" smtClean="0"/>
              <a:t>CS</a:t>
            </a:r>
            <a:endParaRPr lang="cs-CZ" spc="-5" dirty="0">
              <a:solidFill>
                <a:srgbClr val="08498A"/>
              </a:solidFill>
              <a:cs typeface="Arial"/>
            </a:endParaRPr>
          </a:p>
          <a:p>
            <a:pPr>
              <a:buClr>
                <a:srgbClr val="5FBAF5"/>
              </a:buClr>
              <a:buFont typeface="Wingdings"/>
              <a:buChar char=""/>
              <a:tabLst>
                <a:tab pos="374650" algn="l"/>
                <a:tab pos="375285" algn="l"/>
              </a:tabLst>
            </a:pPr>
            <a:r>
              <a:rPr lang="cs-CZ" dirty="0">
                <a:solidFill>
                  <a:srgbClr val="08498A"/>
                </a:solidFill>
                <a:cs typeface="Arial"/>
              </a:rPr>
              <a:t>v </a:t>
            </a:r>
            <a:r>
              <a:rPr lang="cs-CZ" spc="5" dirty="0">
                <a:solidFill>
                  <a:srgbClr val="08498A"/>
                </a:solidFill>
                <a:cs typeface="Arial"/>
              </a:rPr>
              <a:t>případě </a:t>
            </a:r>
            <a:r>
              <a:rPr lang="cs-CZ" spc="-5" dirty="0">
                <a:solidFill>
                  <a:srgbClr val="08498A"/>
                </a:solidFill>
                <a:cs typeface="Arial"/>
              </a:rPr>
              <a:t>zaměření </a:t>
            </a:r>
            <a:r>
              <a:rPr lang="cs-CZ" spc="20" dirty="0">
                <a:solidFill>
                  <a:srgbClr val="08498A"/>
                </a:solidFill>
                <a:cs typeface="Arial"/>
              </a:rPr>
              <a:t>na </a:t>
            </a:r>
            <a:r>
              <a:rPr lang="cs-CZ" spc="-35" dirty="0">
                <a:solidFill>
                  <a:srgbClr val="08498A"/>
                </a:solidFill>
                <a:cs typeface="Arial"/>
              </a:rPr>
              <a:t>více </a:t>
            </a:r>
            <a:r>
              <a:rPr lang="cs-CZ" spc="-15" dirty="0">
                <a:solidFill>
                  <a:srgbClr val="08498A"/>
                </a:solidFill>
                <a:cs typeface="Arial"/>
              </a:rPr>
              <a:t>cílových </a:t>
            </a:r>
            <a:r>
              <a:rPr lang="cs-CZ" spc="15" dirty="0">
                <a:solidFill>
                  <a:srgbClr val="08498A"/>
                </a:solidFill>
                <a:cs typeface="Arial"/>
              </a:rPr>
              <a:t>skupin </a:t>
            </a:r>
            <a:r>
              <a:rPr lang="cs-CZ" spc="20" dirty="0">
                <a:solidFill>
                  <a:srgbClr val="08498A"/>
                </a:solidFill>
                <a:cs typeface="Arial"/>
              </a:rPr>
              <a:t>by </a:t>
            </a:r>
            <a:r>
              <a:rPr lang="cs-CZ" spc="5" dirty="0">
                <a:solidFill>
                  <a:srgbClr val="08498A"/>
                </a:solidFill>
                <a:cs typeface="Arial"/>
              </a:rPr>
              <a:t>měly </a:t>
            </a:r>
            <a:r>
              <a:rPr lang="cs-CZ" spc="15" dirty="0">
                <a:solidFill>
                  <a:srgbClr val="08498A"/>
                </a:solidFill>
                <a:cs typeface="Arial"/>
              </a:rPr>
              <a:t>být </a:t>
            </a:r>
            <a:r>
              <a:rPr lang="cs-CZ" dirty="0">
                <a:solidFill>
                  <a:srgbClr val="08498A"/>
                </a:solidFill>
                <a:cs typeface="Arial"/>
              </a:rPr>
              <a:t>v</a:t>
            </a:r>
            <a:r>
              <a:rPr lang="cs-CZ" spc="-200" dirty="0">
                <a:solidFill>
                  <a:srgbClr val="08498A"/>
                </a:solidFill>
                <a:cs typeface="Arial"/>
              </a:rPr>
              <a:t> </a:t>
            </a:r>
            <a:r>
              <a:rPr lang="cs-CZ" spc="5" dirty="0">
                <a:solidFill>
                  <a:srgbClr val="08498A"/>
                </a:solidFill>
                <a:cs typeface="Arial"/>
              </a:rPr>
              <a:t>analýze</a:t>
            </a:r>
            <a:r>
              <a:rPr lang="cs-CZ" dirty="0">
                <a:cs typeface="Arial"/>
              </a:rPr>
              <a:t> </a:t>
            </a:r>
            <a:r>
              <a:rPr lang="cs-CZ" spc="-5" dirty="0">
                <a:solidFill>
                  <a:srgbClr val="08498A"/>
                </a:solidFill>
                <a:cs typeface="Arial"/>
              </a:rPr>
              <a:t>informace </a:t>
            </a:r>
            <a:r>
              <a:rPr lang="cs-CZ" dirty="0">
                <a:solidFill>
                  <a:srgbClr val="08498A"/>
                </a:solidFill>
                <a:cs typeface="Arial"/>
              </a:rPr>
              <a:t>ke každé </a:t>
            </a:r>
            <a:r>
              <a:rPr lang="cs-CZ" spc="-5" dirty="0">
                <a:solidFill>
                  <a:srgbClr val="08498A"/>
                </a:solidFill>
                <a:cs typeface="Arial"/>
              </a:rPr>
              <a:t>zvolené</a:t>
            </a:r>
            <a:r>
              <a:rPr lang="cs-CZ" spc="-30" dirty="0">
                <a:solidFill>
                  <a:srgbClr val="08498A"/>
                </a:solidFill>
                <a:cs typeface="Arial"/>
              </a:rPr>
              <a:t> cílové skupině</a:t>
            </a:r>
            <a:endParaRPr lang="cs-CZ"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85</a:t>
            </a:fld>
            <a:endParaRPr lang="cs-CZ" dirty="0"/>
          </a:p>
        </p:txBody>
      </p:sp>
    </p:spTree>
    <p:extLst>
      <p:ext uri="{BB962C8B-B14F-4D97-AF65-F5344CB8AC3E}">
        <p14:creationId xmlns:p14="http://schemas.microsoft.com/office/powerpoint/2010/main" val="32046215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pPr algn="ctr" eaLnBrk="1" hangingPunct="1"/>
            <a:r>
              <a:rPr lang="cs-CZ" altLang="cs-CZ" dirty="0" smtClean="0"/>
              <a:t>IS KP14+</a:t>
            </a:r>
          </a:p>
        </p:txBody>
      </p:sp>
      <p:sp>
        <p:nvSpPr>
          <p:cNvPr id="3075" name="Zástupný symbol pro obsah 3"/>
          <p:cNvSpPr>
            <a:spLocks noGrp="1"/>
          </p:cNvSpPr>
          <p:nvPr>
            <p:ph idx="1"/>
          </p:nvPr>
        </p:nvSpPr>
        <p:spPr>
          <a:xfrm>
            <a:off x="540000" y="1800000"/>
            <a:ext cx="8136456" cy="4320000"/>
          </a:xfrm>
        </p:spPr>
        <p:txBody>
          <a:bodyPr/>
          <a:lstStyle/>
          <a:p>
            <a:pPr eaLnBrk="1" hangingPunct="1"/>
            <a:r>
              <a:rPr lang="cs-CZ" altLang="cs-CZ" sz="2800" dirty="0" smtClean="0"/>
              <a:t>Online aplikace pro vyplnění a podání žádosti o podporu z OPZ – jediná možnost (elektronicky)</a:t>
            </a:r>
          </a:p>
          <a:p>
            <a:pPr eaLnBrk="1" hangingPunct="1"/>
            <a:r>
              <a:rPr lang="cs-CZ" altLang="cs-CZ" sz="2800" dirty="0" smtClean="0"/>
              <a:t>Nutnost registrovat se a mít kvalifikovaný elektronický podpis, veškerá komunikace přes IS</a:t>
            </a:r>
          </a:p>
          <a:p>
            <a:pPr eaLnBrk="1" hangingPunct="1"/>
            <a:r>
              <a:rPr lang="cs-CZ" altLang="cs-CZ" sz="2800" dirty="0" smtClean="0"/>
              <a:t>Provozovatelem MMR, jednotné prostředí pro všechny operační programy</a:t>
            </a:r>
          </a:p>
          <a:p>
            <a:pPr eaLnBrk="1" hangingPunct="1"/>
            <a:r>
              <a:rPr lang="cs-CZ" altLang="cs-CZ" sz="2800" dirty="0" smtClean="0"/>
              <a:t>Dostupnost celý rok 4:00 – 24:00</a:t>
            </a:r>
          </a:p>
          <a:p>
            <a:pPr eaLnBrk="1" hangingPunct="1"/>
            <a:r>
              <a:rPr lang="cs-CZ" altLang="cs-CZ" sz="2800" dirty="0" smtClean="0"/>
              <a:t>Ostré prostředí </a:t>
            </a:r>
            <a:r>
              <a:rPr lang="cs-CZ" altLang="cs-CZ" sz="2800" dirty="0" smtClean="0">
                <a:hlinkClick r:id="rId3"/>
              </a:rPr>
              <a:t>http://mseu.mssf.cz</a:t>
            </a:r>
            <a:endParaRPr lang="cs-CZ" altLang="cs-CZ" sz="2800" dirty="0" smtClean="0"/>
          </a:p>
          <a:p>
            <a:pPr eaLnBrk="1" hangingPunct="1"/>
            <a:r>
              <a:rPr lang="cs-CZ" altLang="cs-CZ" sz="2800" dirty="0" smtClean="0"/>
              <a:t>Zkušební prostředí </a:t>
            </a:r>
            <a:r>
              <a:rPr lang="cs-CZ" altLang="cs-CZ" sz="2800" dirty="0" smtClean="0">
                <a:hlinkClick r:id="rId4"/>
              </a:rPr>
              <a:t>http://mseu-sandbox.mssf.cz</a:t>
            </a:r>
            <a:endParaRPr lang="cs-CZ" altLang="cs-CZ" sz="2800" dirty="0" smtClean="0"/>
          </a:p>
          <a:p>
            <a:pPr eaLnBrk="1" hangingPunct="1"/>
            <a:endParaRPr lang="cs-CZ" altLang="cs-CZ" dirty="0" smtClean="0"/>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86</a:t>
            </a:fld>
            <a:endParaRPr lang="cs-CZ" dirty="0"/>
          </a:p>
        </p:txBody>
      </p:sp>
    </p:spTree>
    <p:extLst>
      <p:ext uri="{BB962C8B-B14F-4D97-AF65-F5344CB8AC3E}">
        <p14:creationId xmlns:p14="http://schemas.microsoft.com/office/powerpoint/2010/main" val="1054943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p:txBody>
          <a:bodyPr/>
          <a:lstStyle/>
          <a:p>
            <a:pPr algn="ctr" eaLnBrk="1" hangingPunct="1"/>
            <a:r>
              <a:rPr lang="cs-CZ" altLang="cs-CZ" dirty="0" smtClean="0"/>
              <a:t>Podpora</a:t>
            </a:r>
          </a:p>
        </p:txBody>
      </p:sp>
      <p:sp>
        <p:nvSpPr>
          <p:cNvPr id="4099" name="Zástupný symbol pro obsah 2"/>
          <p:cNvSpPr>
            <a:spLocks noGrp="1"/>
          </p:cNvSpPr>
          <p:nvPr>
            <p:ph idx="1"/>
          </p:nvPr>
        </p:nvSpPr>
        <p:spPr/>
        <p:txBody>
          <a:bodyPr/>
          <a:lstStyle/>
          <a:p>
            <a:pPr eaLnBrk="1" hangingPunct="1"/>
            <a:r>
              <a:rPr lang="cs-CZ" altLang="cs-CZ" dirty="0" smtClean="0"/>
              <a:t>Pokyny k vyplnění žádosti: </a:t>
            </a:r>
            <a:r>
              <a:rPr lang="cs-CZ" altLang="cs-CZ" dirty="0" smtClean="0">
                <a:hlinkClick r:id="rId3"/>
              </a:rPr>
              <a:t>http://www.esfcr.cz/file/9143</a:t>
            </a:r>
            <a:endParaRPr lang="cs-CZ" altLang="cs-CZ" dirty="0" smtClean="0"/>
          </a:p>
          <a:p>
            <a:pPr eaLnBrk="1" hangingPunct="1"/>
            <a:r>
              <a:rPr lang="cs-CZ" altLang="cs-CZ" dirty="0" smtClean="0"/>
              <a:t>Edukativní videa: </a:t>
            </a:r>
            <a:br>
              <a:rPr lang="cs-CZ" altLang="cs-CZ" dirty="0" smtClean="0"/>
            </a:br>
            <a:r>
              <a:rPr lang="cs-CZ" altLang="cs-CZ" dirty="0" smtClean="0">
                <a:hlinkClick r:id="rId4"/>
              </a:rPr>
              <a:t>http://www.strukturalni-fondy.cz/cs/Jak-na-projekt/Elektronicka-zadost/Edukacni-videa</a:t>
            </a:r>
            <a:endParaRPr lang="cs-CZ" altLang="cs-CZ" dirty="0" smtClean="0"/>
          </a:p>
          <a:p>
            <a:pPr eaLnBrk="1" hangingPunct="1"/>
            <a:r>
              <a:rPr lang="cs-CZ" altLang="cs-CZ" dirty="0" smtClean="0"/>
              <a:t>Technické problémy </a:t>
            </a:r>
            <a:r>
              <a:rPr lang="cs-CZ" altLang="cs-CZ" dirty="0" smtClean="0">
                <a:hlinkClick r:id="rId5"/>
              </a:rPr>
              <a:t>iskp@mpsv.cz</a:t>
            </a:r>
            <a:r>
              <a:rPr lang="cs-CZ" altLang="cs-CZ" dirty="0" smtClean="0"/>
              <a:t>: 8:00 – 16:00, reakce do 4 hodin</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87</a:t>
            </a:fld>
            <a:endParaRPr lang="cs-CZ" dirty="0"/>
          </a:p>
        </p:txBody>
      </p:sp>
    </p:spTree>
    <p:extLst>
      <p:ext uri="{BB962C8B-B14F-4D97-AF65-F5344CB8AC3E}">
        <p14:creationId xmlns:p14="http://schemas.microsoft.com/office/powerpoint/2010/main" val="3284208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algn="ctr" eaLnBrk="1" hangingPunct="1"/>
            <a:r>
              <a:rPr lang="cs-CZ" altLang="cs-CZ" dirty="0" smtClean="0"/>
              <a:t>Vlastnosti systému</a:t>
            </a:r>
          </a:p>
        </p:txBody>
      </p:sp>
      <p:sp>
        <p:nvSpPr>
          <p:cNvPr id="3" name="Zástupný symbol pro obsah 2"/>
          <p:cNvSpPr>
            <a:spLocks noGrp="1"/>
          </p:cNvSpPr>
          <p:nvPr>
            <p:ph idx="1"/>
          </p:nvPr>
        </p:nvSpPr>
        <p:spPr/>
        <p:txBody>
          <a:bodyPr rtlCol="0">
            <a:normAutofit/>
          </a:bodyPr>
          <a:lstStyle/>
          <a:p>
            <a:pPr>
              <a:lnSpc>
                <a:spcPct val="100000"/>
              </a:lnSpc>
              <a:spcBef>
                <a:spcPts val="0"/>
              </a:spcBef>
              <a:spcAft>
                <a:spcPts val="0"/>
              </a:spcAft>
              <a:buFont typeface="Arial" panose="020B0604020202020204" pitchFamily="34" charset="0"/>
              <a:buChar char="•"/>
              <a:defRPr/>
            </a:pPr>
            <a:r>
              <a:rPr lang="cs-CZ" dirty="0"/>
              <a:t>Možnosti vyplnění – text, číslo, datum</a:t>
            </a:r>
          </a:p>
          <a:p>
            <a:pPr>
              <a:lnSpc>
                <a:spcPct val="100000"/>
              </a:lnSpc>
              <a:spcBef>
                <a:spcPts val="0"/>
              </a:spcBef>
              <a:spcAft>
                <a:spcPts val="0"/>
              </a:spcAft>
              <a:buFont typeface="Arial" panose="020B0604020202020204" pitchFamily="34" charset="0"/>
              <a:buChar char="•"/>
              <a:defRPr/>
            </a:pPr>
            <a:r>
              <a:rPr lang="cs-CZ" dirty="0"/>
              <a:t>Nápověda kontextová (myší na vyplněné pole) i zabudovaná (v pravém horním rohu obrazovky)</a:t>
            </a:r>
          </a:p>
          <a:p>
            <a:pPr>
              <a:lnSpc>
                <a:spcPct val="100000"/>
              </a:lnSpc>
              <a:spcBef>
                <a:spcPts val="0"/>
              </a:spcBef>
              <a:spcAft>
                <a:spcPts val="0"/>
              </a:spcAft>
              <a:buFont typeface="Arial" panose="020B0604020202020204" pitchFamily="34" charset="0"/>
              <a:buChar char="•"/>
              <a:defRPr/>
            </a:pPr>
            <a:r>
              <a:rPr lang="cs-CZ" dirty="0"/>
              <a:t>Pro usnadnění číselníky, filtry, kalendář, </a:t>
            </a:r>
            <a:r>
              <a:rPr lang="cs-CZ" dirty="0" err="1"/>
              <a:t>checkboxy</a:t>
            </a:r>
            <a:endParaRPr lang="cs-CZ" dirty="0"/>
          </a:p>
          <a:p>
            <a:pPr>
              <a:lnSpc>
                <a:spcPct val="100000"/>
              </a:lnSpc>
              <a:spcBef>
                <a:spcPts val="0"/>
              </a:spcBef>
              <a:spcAft>
                <a:spcPts val="0"/>
              </a:spcAft>
              <a:buFont typeface="Arial" panose="020B0604020202020204" pitchFamily="34" charset="0"/>
              <a:buChar char="•"/>
              <a:defRPr/>
            </a:pPr>
            <a:r>
              <a:rPr lang="cs-CZ" dirty="0"/>
              <a:t>Copy-Paste funkce, export do Excelu</a:t>
            </a:r>
          </a:p>
          <a:p>
            <a:pPr>
              <a:lnSpc>
                <a:spcPct val="100000"/>
              </a:lnSpc>
              <a:spcBef>
                <a:spcPts val="0"/>
              </a:spcBef>
              <a:spcAft>
                <a:spcPts val="0"/>
              </a:spcAft>
              <a:buFont typeface="Arial" panose="020B0604020202020204" pitchFamily="34" charset="0"/>
              <a:buChar char="•"/>
              <a:defRPr/>
            </a:pPr>
            <a:r>
              <a:rPr lang="cs-CZ" dirty="0"/>
              <a:t>Validační kontroly, kontrola pravopisu</a:t>
            </a:r>
          </a:p>
          <a:p>
            <a:pPr>
              <a:lnSpc>
                <a:spcPct val="100000"/>
              </a:lnSpc>
              <a:spcBef>
                <a:spcPts val="0"/>
              </a:spcBef>
              <a:spcAft>
                <a:spcPts val="0"/>
              </a:spcAft>
              <a:buFont typeface="Arial" panose="020B0604020202020204" pitchFamily="34" charset="0"/>
              <a:buChar char="•"/>
              <a:defRPr/>
            </a:pPr>
            <a:r>
              <a:rPr lang="cs-CZ" dirty="0"/>
              <a:t>Automatické odhlášení při neaktivitě – 60 minut</a:t>
            </a:r>
          </a:p>
          <a:p>
            <a:pPr>
              <a:lnSpc>
                <a:spcPct val="100000"/>
              </a:lnSpc>
              <a:spcBef>
                <a:spcPts val="0"/>
              </a:spcBef>
              <a:spcAft>
                <a:spcPts val="0"/>
              </a:spcAft>
              <a:buFont typeface="Arial" panose="020B0604020202020204" pitchFamily="34" charset="0"/>
              <a:buChar char="•"/>
              <a:defRPr/>
            </a:pPr>
            <a:r>
              <a:rPr lang="cs-CZ" dirty="0"/>
              <a:t>Barevně odlišená pole</a:t>
            </a:r>
          </a:p>
          <a:p>
            <a:pPr lvl="1">
              <a:lnSpc>
                <a:spcPct val="100000"/>
              </a:lnSpc>
              <a:spcBef>
                <a:spcPts val="0"/>
              </a:spcBef>
              <a:spcAft>
                <a:spcPts val="0"/>
              </a:spcAft>
              <a:buFont typeface="Arial" panose="020B0604020202020204" pitchFamily="34" charset="0"/>
              <a:buChar char="–"/>
              <a:defRPr/>
            </a:pPr>
            <a:r>
              <a:rPr lang="cs-CZ" dirty="0"/>
              <a:t>Žluté = povinné</a:t>
            </a:r>
          </a:p>
          <a:p>
            <a:pPr lvl="1">
              <a:lnSpc>
                <a:spcPct val="100000"/>
              </a:lnSpc>
              <a:spcBef>
                <a:spcPts val="0"/>
              </a:spcBef>
              <a:spcAft>
                <a:spcPts val="0"/>
              </a:spcAft>
              <a:buFont typeface="Arial" panose="020B0604020202020204" pitchFamily="34" charset="0"/>
              <a:buChar char="–"/>
              <a:defRPr/>
            </a:pPr>
            <a:r>
              <a:rPr lang="cs-CZ" dirty="0"/>
              <a:t>Šedé = nepovinné</a:t>
            </a:r>
          </a:p>
          <a:p>
            <a:pPr lvl="1">
              <a:lnSpc>
                <a:spcPct val="100000"/>
              </a:lnSpc>
              <a:spcBef>
                <a:spcPts val="0"/>
              </a:spcBef>
              <a:spcAft>
                <a:spcPts val="0"/>
              </a:spcAft>
              <a:buFont typeface="Arial" panose="020B0604020202020204" pitchFamily="34" charset="0"/>
              <a:buChar char="–"/>
              <a:defRPr/>
            </a:pPr>
            <a:r>
              <a:rPr lang="cs-CZ" dirty="0"/>
              <a:t>Bez podbarvení = needitovatelné</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88</a:t>
            </a:fld>
            <a:endParaRPr lang="cs-CZ" dirty="0"/>
          </a:p>
        </p:txBody>
      </p:sp>
    </p:spTree>
    <p:extLst>
      <p:ext uri="{BB962C8B-B14F-4D97-AF65-F5344CB8AC3E}">
        <p14:creationId xmlns:p14="http://schemas.microsoft.com/office/powerpoint/2010/main" val="6997998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eaLnBrk="1" hangingPunct="1"/>
            <a:r>
              <a:rPr lang="cs-CZ" altLang="cs-CZ" dirty="0" smtClean="0"/>
              <a:t>Žádost o podporu</a:t>
            </a:r>
          </a:p>
        </p:txBody>
      </p:sp>
      <p:sp>
        <p:nvSpPr>
          <p:cNvPr id="3" name="Zástupný symbol pro obsah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cs-CZ" dirty="0" smtClean="0"/>
              <a:t>Žadatel -&gt; Nová žádost -&gt; Seznam programů a výzev -&gt; OPZ -&gt; konkrétní výzva</a:t>
            </a:r>
          </a:p>
          <a:p>
            <a:pPr eaLnBrk="1" fontAlgn="auto" hangingPunct="1">
              <a:spcAft>
                <a:spcPts val="0"/>
              </a:spcAft>
              <a:buFont typeface="Arial" panose="020B0604020202020204" pitchFamily="34" charset="0"/>
              <a:buChar char="•"/>
              <a:defRPr/>
            </a:pPr>
            <a:r>
              <a:rPr lang="cs-CZ" dirty="0" smtClean="0"/>
              <a:t>Obrazovka formuláře – vyplňovat záložky pokud možno odshora dolů (některé zpočátku neaktivní – šedé)</a:t>
            </a:r>
          </a:p>
          <a:p>
            <a:pPr eaLnBrk="1" fontAlgn="auto" hangingPunct="1">
              <a:spcAft>
                <a:spcPts val="0"/>
              </a:spcAft>
              <a:buFont typeface="Arial" panose="020B0604020202020204" pitchFamily="34" charset="0"/>
              <a:buChar char="•"/>
              <a:defRPr/>
            </a:pPr>
            <a:r>
              <a:rPr lang="cs-CZ" dirty="0" smtClean="0"/>
              <a:t>Na každé záložce používat tlačítko ULOŽIT!</a:t>
            </a:r>
          </a:p>
          <a:p>
            <a:pPr eaLnBrk="1" fontAlgn="auto" hangingPunct="1">
              <a:spcAft>
                <a:spcPts val="0"/>
              </a:spcAft>
              <a:buFont typeface="Arial" panose="020B0604020202020204" pitchFamily="34" charset="0"/>
              <a:buChar char="•"/>
              <a:defRPr/>
            </a:pPr>
            <a:r>
              <a:rPr lang="cs-CZ" dirty="0" smtClean="0"/>
              <a:t>Záhlaví – Přístup k projektu, Plné moci, Kopírovat, Vymazat žádost, Kontrola, Finalizace, Tisk (pro vlastní potřebu)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89</a:t>
            </a:fld>
            <a:endParaRPr lang="cs-CZ" dirty="0"/>
          </a:p>
        </p:txBody>
      </p:sp>
    </p:spTree>
    <p:extLst>
      <p:ext uri="{BB962C8B-B14F-4D97-AF65-F5344CB8AC3E}">
        <p14:creationId xmlns:p14="http://schemas.microsoft.com/office/powerpoint/2010/main" val="304709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OPRÁVNĚNÍ ŽADATELÉ A </a:t>
            </a:r>
            <a:r>
              <a:rPr lang="cs-CZ" dirty="0" smtClean="0"/>
              <a:t>PARTNEŘI</a:t>
            </a:r>
            <a:endParaRPr lang="cs-CZ" dirty="0"/>
          </a:p>
        </p:txBody>
      </p:sp>
      <p:sp>
        <p:nvSpPr>
          <p:cNvPr id="3" name="Zástupný symbol pro obsah 2"/>
          <p:cNvSpPr>
            <a:spLocks noGrp="1"/>
          </p:cNvSpPr>
          <p:nvPr>
            <p:ph idx="1"/>
          </p:nvPr>
        </p:nvSpPr>
        <p:spPr/>
        <p:txBody>
          <a:bodyPr/>
          <a:lstStyle/>
          <a:p>
            <a:pPr marL="441959" indent="-429259">
              <a:lnSpc>
                <a:spcPct val="100000"/>
              </a:lnSpc>
              <a:buClr>
                <a:srgbClr val="5FBAF5"/>
              </a:buClr>
              <a:buFont typeface="Wingdings"/>
              <a:buChar char=""/>
              <a:tabLst>
                <a:tab pos="441325" algn="l"/>
                <a:tab pos="441959" algn="l"/>
              </a:tabLst>
            </a:pPr>
            <a:r>
              <a:rPr lang="cs-CZ" sz="2000" spc="20" dirty="0">
                <a:solidFill>
                  <a:srgbClr val="08498A"/>
                </a:solidFill>
                <a:cs typeface="Arial"/>
              </a:rPr>
              <a:t>Obecné </a:t>
            </a:r>
            <a:r>
              <a:rPr lang="cs-CZ" sz="2000" dirty="0">
                <a:solidFill>
                  <a:srgbClr val="08498A"/>
                </a:solidFill>
                <a:cs typeface="Arial"/>
              </a:rPr>
              <a:t>vymezení </a:t>
            </a:r>
            <a:r>
              <a:rPr lang="cs-CZ" sz="2000" spc="10" dirty="0">
                <a:solidFill>
                  <a:srgbClr val="08498A"/>
                </a:solidFill>
                <a:cs typeface="Arial"/>
              </a:rPr>
              <a:t>žadatelů</a:t>
            </a:r>
            <a:r>
              <a:rPr lang="cs-CZ" sz="2000" spc="-409" dirty="0">
                <a:solidFill>
                  <a:srgbClr val="08498A"/>
                </a:solidFill>
                <a:cs typeface="Arial"/>
              </a:rPr>
              <a:t> </a:t>
            </a:r>
            <a:r>
              <a:rPr lang="cs-CZ" sz="2000" spc="15" dirty="0">
                <a:solidFill>
                  <a:srgbClr val="08498A"/>
                </a:solidFill>
                <a:cs typeface="Arial"/>
              </a:rPr>
              <a:t>a partnerů:</a:t>
            </a:r>
            <a:endParaRPr lang="cs-CZ" sz="2000" dirty="0">
              <a:cs typeface="Arial"/>
            </a:endParaRPr>
          </a:p>
          <a:p>
            <a:pPr marL="927735" marR="516255" lvl="1" indent="-466725">
              <a:lnSpc>
                <a:spcPct val="149400"/>
              </a:lnSpc>
              <a:buClr>
                <a:srgbClr val="5FBAF5"/>
              </a:buClr>
              <a:buSzPct val="77777"/>
              <a:buFont typeface="Wingdings"/>
              <a:buChar char=""/>
              <a:tabLst>
                <a:tab pos="927735" algn="l"/>
                <a:tab pos="928369" algn="l"/>
              </a:tabLst>
            </a:pPr>
            <a:r>
              <a:rPr lang="cs-CZ" sz="1800" spc="-5" dirty="0">
                <a:solidFill>
                  <a:srgbClr val="08498A"/>
                </a:solidFill>
                <a:cs typeface="Arial"/>
              </a:rPr>
              <a:t>osoba (právnická </a:t>
            </a:r>
            <a:r>
              <a:rPr lang="cs-CZ" sz="1800" spc="15" dirty="0">
                <a:solidFill>
                  <a:srgbClr val="08498A"/>
                </a:solidFill>
                <a:cs typeface="Arial"/>
              </a:rPr>
              <a:t>nebo </a:t>
            </a:r>
            <a:r>
              <a:rPr lang="cs-CZ" sz="1800" spc="-5" dirty="0">
                <a:solidFill>
                  <a:srgbClr val="08498A"/>
                </a:solidFill>
                <a:cs typeface="Arial"/>
              </a:rPr>
              <a:t>fyzická), která </a:t>
            </a:r>
            <a:r>
              <a:rPr lang="cs-CZ" sz="1800" spc="20" dirty="0">
                <a:solidFill>
                  <a:srgbClr val="08498A"/>
                </a:solidFill>
                <a:cs typeface="Arial"/>
              </a:rPr>
              <a:t>je </a:t>
            </a:r>
            <a:r>
              <a:rPr lang="cs-CZ" sz="1800" spc="-10" dirty="0">
                <a:solidFill>
                  <a:srgbClr val="08498A"/>
                </a:solidFill>
                <a:cs typeface="Arial"/>
              </a:rPr>
              <a:t>registrovaným </a:t>
            </a:r>
            <a:r>
              <a:rPr lang="cs-CZ" sz="1800" spc="10" dirty="0">
                <a:solidFill>
                  <a:srgbClr val="08498A"/>
                </a:solidFill>
                <a:cs typeface="Arial"/>
              </a:rPr>
              <a:t>subjektem  </a:t>
            </a:r>
            <a:r>
              <a:rPr lang="cs-CZ" sz="1800" dirty="0">
                <a:solidFill>
                  <a:srgbClr val="08498A"/>
                </a:solidFill>
                <a:cs typeface="Arial"/>
              </a:rPr>
              <a:t>v </a:t>
            </a:r>
            <a:r>
              <a:rPr lang="cs-CZ" sz="1800" spc="-20" dirty="0">
                <a:solidFill>
                  <a:srgbClr val="08498A"/>
                </a:solidFill>
                <a:cs typeface="Arial"/>
              </a:rPr>
              <a:t>ČR, </a:t>
            </a:r>
            <a:r>
              <a:rPr lang="cs-CZ" sz="1800" spc="20" dirty="0">
                <a:solidFill>
                  <a:srgbClr val="08498A"/>
                </a:solidFill>
                <a:cs typeface="Arial"/>
              </a:rPr>
              <a:t>tj. </a:t>
            </a:r>
            <a:r>
              <a:rPr lang="cs-CZ" sz="1800" spc="-10" dirty="0">
                <a:solidFill>
                  <a:srgbClr val="08498A"/>
                </a:solidFill>
                <a:cs typeface="Arial"/>
              </a:rPr>
              <a:t>osoba, </a:t>
            </a:r>
            <a:r>
              <a:rPr lang="cs-CZ" sz="1800" spc="-5" dirty="0">
                <a:solidFill>
                  <a:srgbClr val="08498A"/>
                </a:solidFill>
                <a:cs typeface="Arial"/>
              </a:rPr>
              <a:t>která </a:t>
            </a:r>
            <a:r>
              <a:rPr lang="cs-CZ" sz="1800" dirty="0">
                <a:solidFill>
                  <a:srgbClr val="08498A"/>
                </a:solidFill>
                <a:cs typeface="Arial"/>
              </a:rPr>
              <a:t>má vlastní</a:t>
            </a:r>
            <a:r>
              <a:rPr lang="cs-CZ" sz="1800" spc="-30" dirty="0">
                <a:solidFill>
                  <a:srgbClr val="08498A"/>
                </a:solidFill>
                <a:cs typeface="Arial"/>
              </a:rPr>
              <a:t> </a:t>
            </a:r>
            <a:r>
              <a:rPr lang="cs-CZ" sz="1800" spc="-55" dirty="0" smtClean="0">
                <a:solidFill>
                  <a:srgbClr val="08498A"/>
                </a:solidFill>
                <a:cs typeface="Arial"/>
              </a:rPr>
              <a:t>IČ</a:t>
            </a:r>
            <a:endParaRPr lang="cs-CZ" sz="1450" dirty="0">
              <a:latin typeface="Times New Roman"/>
              <a:cs typeface="Times New Roman"/>
            </a:endParaRPr>
          </a:p>
          <a:p>
            <a:pPr marL="927735" lvl="1" indent="-466725">
              <a:lnSpc>
                <a:spcPct val="100000"/>
              </a:lnSpc>
              <a:buClr>
                <a:srgbClr val="5FBAF5"/>
              </a:buClr>
              <a:buSzPct val="77777"/>
              <a:buFont typeface="Wingdings"/>
              <a:buChar char=""/>
              <a:tabLst>
                <a:tab pos="927735" algn="l"/>
                <a:tab pos="928369" algn="l"/>
              </a:tabLst>
            </a:pPr>
            <a:r>
              <a:rPr lang="cs-CZ" sz="1800" spc="-10" dirty="0">
                <a:solidFill>
                  <a:srgbClr val="08498A"/>
                </a:solidFill>
                <a:cs typeface="Arial"/>
              </a:rPr>
              <a:t>osoba, </a:t>
            </a:r>
            <a:r>
              <a:rPr lang="cs-CZ" sz="1800" spc="-5" dirty="0">
                <a:solidFill>
                  <a:srgbClr val="08498A"/>
                </a:solidFill>
                <a:cs typeface="Arial"/>
              </a:rPr>
              <a:t>která </a:t>
            </a:r>
            <a:r>
              <a:rPr lang="cs-CZ" sz="1800" dirty="0">
                <a:solidFill>
                  <a:srgbClr val="08498A"/>
                </a:solidFill>
                <a:cs typeface="Arial"/>
              </a:rPr>
              <a:t>má </a:t>
            </a:r>
            <a:r>
              <a:rPr lang="cs-CZ" sz="1800" b="1" spc="-10" dirty="0">
                <a:solidFill>
                  <a:srgbClr val="08498A"/>
                </a:solidFill>
                <a:cs typeface="Arial"/>
              </a:rPr>
              <a:t>aktivní </a:t>
            </a:r>
            <a:r>
              <a:rPr lang="cs-CZ" sz="1800" b="1" dirty="0">
                <a:solidFill>
                  <a:srgbClr val="08498A"/>
                </a:solidFill>
                <a:cs typeface="Arial"/>
              </a:rPr>
              <a:t>datovou</a:t>
            </a:r>
            <a:r>
              <a:rPr lang="cs-CZ" sz="1800" b="1" spc="35" dirty="0">
                <a:solidFill>
                  <a:srgbClr val="08498A"/>
                </a:solidFill>
                <a:cs typeface="Arial"/>
              </a:rPr>
              <a:t> </a:t>
            </a:r>
            <a:r>
              <a:rPr lang="cs-CZ" sz="1800" b="1" spc="-15" dirty="0">
                <a:solidFill>
                  <a:srgbClr val="08498A"/>
                </a:solidFill>
                <a:cs typeface="Arial"/>
              </a:rPr>
              <a:t>schránku</a:t>
            </a:r>
            <a:endParaRPr lang="cs-CZ" sz="1800" dirty="0">
              <a:cs typeface="Arial"/>
            </a:endParaRPr>
          </a:p>
          <a:p>
            <a:pPr marL="927735" marR="815340" lvl="1" indent="-466725">
              <a:lnSpc>
                <a:spcPct val="149400"/>
              </a:lnSpc>
              <a:buClr>
                <a:srgbClr val="5FBAF5"/>
              </a:buClr>
              <a:buSzPct val="77777"/>
              <a:buFont typeface="Wingdings"/>
              <a:buChar char=""/>
              <a:tabLst>
                <a:tab pos="927735" algn="l"/>
                <a:tab pos="928369" algn="l"/>
              </a:tabLst>
            </a:pPr>
            <a:r>
              <a:rPr lang="cs-CZ" sz="1800" b="1" spc="-10" dirty="0">
                <a:solidFill>
                  <a:srgbClr val="08498A"/>
                </a:solidFill>
                <a:cs typeface="Arial"/>
              </a:rPr>
              <a:t>žadatel </a:t>
            </a:r>
            <a:r>
              <a:rPr lang="cs-CZ" sz="1800" b="1" dirty="0">
                <a:solidFill>
                  <a:srgbClr val="08498A"/>
                </a:solidFill>
                <a:cs typeface="Arial"/>
              </a:rPr>
              <a:t>i </a:t>
            </a:r>
            <a:r>
              <a:rPr lang="cs-CZ" sz="1800" b="1" spc="-10" dirty="0">
                <a:solidFill>
                  <a:srgbClr val="08498A"/>
                </a:solidFill>
                <a:cs typeface="Arial"/>
              </a:rPr>
              <a:t>partner musí </a:t>
            </a:r>
            <a:r>
              <a:rPr lang="cs-CZ" sz="1800" b="1" dirty="0">
                <a:solidFill>
                  <a:srgbClr val="08498A"/>
                </a:solidFill>
                <a:cs typeface="Arial"/>
              </a:rPr>
              <a:t>splňovat historii minimálně </a:t>
            </a:r>
            <a:r>
              <a:rPr lang="cs-CZ" sz="1800" b="1" spc="10" dirty="0">
                <a:solidFill>
                  <a:srgbClr val="08498A"/>
                </a:solidFill>
                <a:cs typeface="Arial"/>
              </a:rPr>
              <a:t>po </a:t>
            </a:r>
            <a:r>
              <a:rPr lang="cs-CZ" sz="1800" b="1" spc="20" dirty="0">
                <a:solidFill>
                  <a:srgbClr val="08498A"/>
                </a:solidFill>
                <a:cs typeface="Arial"/>
              </a:rPr>
              <a:t>dobu  </a:t>
            </a:r>
            <a:r>
              <a:rPr lang="cs-CZ" sz="1800" b="1" dirty="0">
                <a:solidFill>
                  <a:srgbClr val="08498A"/>
                </a:solidFill>
                <a:cs typeface="Arial"/>
              </a:rPr>
              <a:t>1 </a:t>
            </a:r>
            <a:r>
              <a:rPr lang="cs-CZ" sz="1800" b="1" spc="-10" dirty="0">
                <a:solidFill>
                  <a:srgbClr val="08498A"/>
                </a:solidFill>
                <a:cs typeface="Arial"/>
              </a:rPr>
              <a:t>roku </a:t>
            </a:r>
            <a:r>
              <a:rPr lang="cs-CZ" sz="1800" b="1" spc="-15" dirty="0" smtClean="0">
                <a:solidFill>
                  <a:srgbClr val="08498A"/>
                </a:solidFill>
                <a:cs typeface="Arial"/>
              </a:rPr>
              <a:t>k datu předložení žádosti</a:t>
            </a:r>
          </a:p>
          <a:p>
            <a:pPr marL="927735" marR="815340" lvl="1" indent="-466725">
              <a:lnSpc>
                <a:spcPct val="149400"/>
              </a:lnSpc>
              <a:buClr>
                <a:srgbClr val="5FBAF5"/>
              </a:buClr>
              <a:buSzPct val="77777"/>
              <a:buFont typeface="Wingdings"/>
              <a:buChar char=""/>
              <a:tabLst>
                <a:tab pos="927735" algn="l"/>
                <a:tab pos="928369" algn="l"/>
              </a:tabLst>
            </a:pPr>
            <a:r>
              <a:rPr lang="cs-CZ" sz="1800" spc="-10" dirty="0" smtClean="0">
                <a:solidFill>
                  <a:srgbClr val="08498A"/>
                </a:solidFill>
                <a:cs typeface="Arial"/>
              </a:rPr>
              <a:t>osoba</a:t>
            </a:r>
            <a:r>
              <a:rPr lang="cs-CZ" sz="1800" spc="-10" dirty="0">
                <a:solidFill>
                  <a:srgbClr val="08498A"/>
                </a:solidFill>
                <a:cs typeface="Arial"/>
              </a:rPr>
              <a:t>, </a:t>
            </a:r>
            <a:r>
              <a:rPr lang="cs-CZ" sz="1800" spc="-5" dirty="0">
                <a:solidFill>
                  <a:srgbClr val="08498A"/>
                </a:solidFill>
                <a:cs typeface="Arial"/>
              </a:rPr>
              <a:t>která nepatří mezi </a:t>
            </a:r>
            <a:r>
              <a:rPr lang="cs-CZ" sz="1800" spc="-20" dirty="0">
                <a:solidFill>
                  <a:srgbClr val="08498A"/>
                </a:solidFill>
                <a:cs typeface="Arial"/>
              </a:rPr>
              <a:t>subjekty, </a:t>
            </a:r>
            <a:r>
              <a:rPr lang="cs-CZ" sz="1800" spc="-5" dirty="0">
                <a:solidFill>
                  <a:srgbClr val="08498A"/>
                </a:solidFill>
                <a:cs typeface="Arial"/>
              </a:rPr>
              <a:t>které se </a:t>
            </a:r>
            <a:r>
              <a:rPr lang="cs-CZ" sz="1800" dirty="0">
                <a:solidFill>
                  <a:srgbClr val="08498A"/>
                </a:solidFill>
                <a:cs typeface="Arial"/>
              </a:rPr>
              <a:t>nemohou </a:t>
            </a:r>
            <a:r>
              <a:rPr lang="cs-CZ" sz="1800" spc="-35" dirty="0">
                <a:solidFill>
                  <a:srgbClr val="08498A"/>
                </a:solidFill>
                <a:cs typeface="Arial"/>
              </a:rPr>
              <a:t>výzvy </a:t>
            </a:r>
            <a:r>
              <a:rPr lang="cs-CZ" sz="1800" spc="5" dirty="0">
                <a:solidFill>
                  <a:srgbClr val="08498A"/>
                </a:solidFill>
                <a:cs typeface="Arial"/>
              </a:rPr>
              <a:t>účastnit  </a:t>
            </a:r>
            <a:r>
              <a:rPr lang="cs-CZ" sz="1800" dirty="0">
                <a:solidFill>
                  <a:srgbClr val="08498A"/>
                </a:solidFill>
                <a:cs typeface="Arial"/>
              </a:rPr>
              <a:t>z </a:t>
            </a:r>
            <a:r>
              <a:rPr lang="cs-CZ" sz="1800" spc="5" dirty="0">
                <a:solidFill>
                  <a:srgbClr val="08498A"/>
                </a:solidFill>
                <a:cs typeface="Arial"/>
              </a:rPr>
              <a:t>důvodů </a:t>
            </a:r>
            <a:r>
              <a:rPr lang="cs-CZ" sz="1800" spc="-15" dirty="0">
                <a:solidFill>
                  <a:srgbClr val="08498A"/>
                </a:solidFill>
                <a:cs typeface="Arial"/>
              </a:rPr>
              <a:t>insolvence, </a:t>
            </a:r>
            <a:r>
              <a:rPr lang="cs-CZ" sz="1800" spc="-10" dirty="0">
                <a:solidFill>
                  <a:srgbClr val="08498A"/>
                </a:solidFill>
                <a:cs typeface="Arial"/>
              </a:rPr>
              <a:t>dluhu </a:t>
            </a:r>
            <a:r>
              <a:rPr lang="cs-CZ" sz="1800" spc="-20" dirty="0">
                <a:solidFill>
                  <a:srgbClr val="08498A"/>
                </a:solidFill>
                <a:cs typeface="Arial"/>
              </a:rPr>
              <a:t>(daňové </a:t>
            </a:r>
            <a:r>
              <a:rPr lang="cs-CZ" sz="1800" spc="-5" dirty="0">
                <a:solidFill>
                  <a:srgbClr val="08498A"/>
                </a:solidFill>
                <a:cs typeface="Arial"/>
              </a:rPr>
              <a:t>nedoplatky, </a:t>
            </a:r>
            <a:r>
              <a:rPr lang="cs-CZ" sz="1800" dirty="0">
                <a:solidFill>
                  <a:srgbClr val="08498A"/>
                </a:solidFill>
                <a:cs typeface="Arial"/>
              </a:rPr>
              <a:t>pojistné), pokuty (za  </a:t>
            </a:r>
            <a:r>
              <a:rPr lang="cs-CZ" sz="1800" spc="10" dirty="0">
                <a:solidFill>
                  <a:srgbClr val="08498A"/>
                </a:solidFill>
                <a:cs typeface="Arial"/>
              </a:rPr>
              <a:t>umožnění </a:t>
            </a:r>
            <a:r>
              <a:rPr lang="cs-CZ" sz="1800" spc="15" dirty="0">
                <a:solidFill>
                  <a:srgbClr val="08498A"/>
                </a:solidFill>
                <a:cs typeface="Arial"/>
              </a:rPr>
              <a:t>nelegální</a:t>
            </a:r>
            <a:r>
              <a:rPr lang="cs-CZ" sz="1800" spc="-355" dirty="0">
                <a:solidFill>
                  <a:srgbClr val="08498A"/>
                </a:solidFill>
                <a:cs typeface="Arial"/>
              </a:rPr>
              <a:t> </a:t>
            </a:r>
            <a:r>
              <a:rPr lang="cs-CZ" sz="1800" spc="-5" dirty="0">
                <a:solidFill>
                  <a:srgbClr val="08498A"/>
                </a:solidFill>
                <a:cs typeface="Arial"/>
              </a:rPr>
              <a:t>práce)</a:t>
            </a:r>
            <a:endParaRPr lang="cs-CZ" sz="1800" dirty="0">
              <a:cs typeface="Arial"/>
            </a:endParaRPr>
          </a:p>
          <a:p>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35481045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žádosti</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268760"/>
            <a:ext cx="8767714" cy="5229175"/>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90</a:t>
            </a:fld>
            <a:endParaRPr lang="cs-CZ" dirty="0"/>
          </a:p>
        </p:txBody>
      </p:sp>
    </p:spTree>
    <p:extLst>
      <p:ext uri="{BB962C8B-B14F-4D97-AF65-F5344CB8AC3E}">
        <p14:creationId xmlns:p14="http://schemas.microsoft.com/office/powerpoint/2010/main" val="26192504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algn="ctr" eaLnBrk="1" hangingPunct="1"/>
            <a:r>
              <a:rPr lang="cs-CZ" altLang="cs-CZ" dirty="0" smtClean="0"/>
              <a:t>Přístup k projektu</a:t>
            </a:r>
          </a:p>
        </p:txBody>
      </p:sp>
      <p:sp>
        <p:nvSpPr>
          <p:cNvPr id="3" name="Zástupný symbol pro obsah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cs-CZ" dirty="0" smtClean="0"/>
              <a:t>Nastavení rolí uživatelů</a:t>
            </a:r>
          </a:p>
          <a:p>
            <a:pPr lvl="1" eaLnBrk="1" fontAlgn="auto" hangingPunct="1">
              <a:spcAft>
                <a:spcPts val="0"/>
              </a:spcAft>
              <a:buFont typeface="Arial" panose="020B0604020202020204" pitchFamily="34" charset="0"/>
              <a:buChar char="–"/>
              <a:defRPr/>
            </a:pPr>
            <a:r>
              <a:rPr lang="cs-CZ" dirty="0" smtClean="0"/>
              <a:t>Správce přístupů = zakladatel žádosti</a:t>
            </a:r>
          </a:p>
          <a:p>
            <a:pPr lvl="1" eaLnBrk="1" fontAlgn="auto" hangingPunct="1">
              <a:spcAft>
                <a:spcPts val="0"/>
              </a:spcAft>
              <a:buFont typeface="Arial" panose="020B0604020202020204" pitchFamily="34" charset="0"/>
              <a:buChar char="–"/>
              <a:defRPr/>
            </a:pPr>
            <a:r>
              <a:rPr lang="cs-CZ" dirty="0" smtClean="0"/>
              <a:t>Editor = možnost změn</a:t>
            </a:r>
          </a:p>
          <a:p>
            <a:pPr lvl="1" eaLnBrk="1" fontAlgn="auto" hangingPunct="1">
              <a:spcAft>
                <a:spcPts val="0"/>
              </a:spcAft>
              <a:buFont typeface="Arial" panose="020B0604020202020204" pitchFamily="34" charset="0"/>
              <a:buChar char="–"/>
              <a:defRPr/>
            </a:pPr>
            <a:r>
              <a:rPr lang="cs-CZ" dirty="0" smtClean="0"/>
              <a:t>Signatář = podepisuje žádost</a:t>
            </a:r>
          </a:p>
          <a:p>
            <a:pPr lvl="1" eaLnBrk="1" fontAlgn="auto" hangingPunct="1">
              <a:spcAft>
                <a:spcPts val="0"/>
              </a:spcAft>
              <a:buFont typeface="Arial" panose="020B0604020202020204" pitchFamily="34" charset="0"/>
              <a:buChar char="–"/>
              <a:defRPr/>
            </a:pPr>
            <a:r>
              <a:rPr lang="cs-CZ" dirty="0" smtClean="0"/>
              <a:t>Čtenář = data pouze k náhledu</a:t>
            </a:r>
          </a:p>
          <a:p>
            <a:pPr>
              <a:spcAft>
                <a:spcPts val="0"/>
              </a:spcAft>
              <a:buFont typeface="Arial" panose="020B0604020202020204" pitchFamily="34" charset="0"/>
              <a:buChar char="•"/>
              <a:defRPr/>
            </a:pPr>
            <a:r>
              <a:rPr lang="cs-CZ" dirty="0" smtClean="0"/>
              <a:t>Přístup k projektu –&gt; </a:t>
            </a:r>
            <a:r>
              <a:rPr lang="cs-CZ" dirty="0"/>
              <a:t>Změnit nastavení přístupu –&gt; </a:t>
            </a:r>
            <a:r>
              <a:rPr lang="cs-CZ" dirty="0" smtClean="0"/>
              <a:t>výběr z možností </a:t>
            </a:r>
            <a:r>
              <a:rPr lang="cs-CZ" dirty="0"/>
              <a:t>–&gt; </a:t>
            </a:r>
            <a:r>
              <a:rPr lang="cs-CZ" dirty="0" smtClean="0"/>
              <a:t>Změnit nastavení + OK</a:t>
            </a:r>
          </a:p>
          <a:p>
            <a:pPr eaLnBrk="1" fontAlgn="auto" hangingPunct="1">
              <a:spcAft>
                <a:spcPts val="0"/>
              </a:spcAft>
              <a:buFont typeface="Arial" panose="020B0604020202020204" pitchFamily="34" charset="0"/>
              <a:buChar char="•"/>
              <a:defRPr/>
            </a:pPr>
            <a:r>
              <a:rPr lang="cs-CZ" dirty="0" smtClean="0"/>
              <a:t>Pouze uživatelé registrovaní v IS KP14+</a:t>
            </a:r>
          </a:p>
          <a:p>
            <a:pPr lvl="1" eaLnBrk="1" fontAlgn="auto" hangingPunct="1">
              <a:spcAft>
                <a:spcPts val="0"/>
              </a:spcAft>
              <a:buFont typeface="Arial" panose="020B0604020202020204" pitchFamily="34" charset="0"/>
              <a:buChar char="–"/>
              <a:defRPr/>
            </a:pPr>
            <a:r>
              <a:rPr lang="cs-CZ" dirty="0" smtClean="0"/>
              <a:t>Výjimkou Neregistrovaný signatář (statutární zástupce nebo OSVČ, který nepodepisuje žádost) – nemůže data prohlížet ani editovat, zmocňuje k podpisu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91</a:t>
            </a:fld>
            <a:endParaRPr lang="cs-CZ" dirty="0"/>
          </a:p>
        </p:txBody>
      </p:sp>
    </p:spTree>
    <p:extLst>
      <p:ext uri="{BB962C8B-B14F-4D97-AF65-F5344CB8AC3E}">
        <p14:creationId xmlns:p14="http://schemas.microsoft.com/office/powerpoint/2010/main" val="16421081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ZMĚNA PŘÍSTUPU</a:t>
            </a:r>
            <a:endParaRPr lang="cs-CZ" dirty="0"/>
          </a:p>
        </p:txBody>
      </p:sp>
      <p:pic>
        <p:nvPicPr>
          <p:cNvPr id="6" name="Zástupný symbol pro obsah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5" y="1254264"/>
            <a:ext cx="8816096" cy="5343088"/>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92</a:t>
            </a:fld>
            <a:endParaRPr lang="cs-CZ" dirty="0"/>
          </a:p>
        </p:txBody>
      </p:sp>
    </p:spTree>
    <p:extLst>
      <p:ext uri="{BB962C8B-B14F-4D97-AF65-F5344CB8AC3E}">
        <p14:creationId xmlns:p14="http://schemas.microsoft.com/office/powerpoint/2010/main" val="3368317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a:r>
              <a:rPr lang="cs-CZ" altLang="cs-CZ" dirty="0" smtClean="0"/>
              <a:t>Vyplnění žádosti I</a:t>
            </a:r>
          </a:p>
        </p:txBody>
      </p:sp>
      <p:sp>
        <p:nvSpPr>
          <p:cNvPr id="11267" name="Zástupný symbol pro obsah 2"/>
          <p:cNvSpPr>
            <a:spLocks noGrp="1"/>
          </p:cNvSpPr>
          <p:nvPr>
            <p:ph idx="1"/>
          </p:nvPr>
        </p:nvSpPr>
        <p:spPr/>
        <p:txBody>
          <a:bodyPr/>
          <a:lstStyle/>
          <a:p>
            <a:pPr>
              <a:lnSpc>
                <a:spcPct val="100000"/>
              </a:lnSpc>
              <a:spcBef>
                <a:spcPts val="0"/>
              </a:spcBef>
              <a:spcAft>
                <a:spcPts val="0"/>
              </a:spcAft>
            </a:pPr>
            <a:r>
              <a:rPr lang="cs-CZ" altLang="cs-CZ" sz="2000" dirty="0"/>
              <a:t>Název projektu</a:t>
            </a:r>
          </a:p>
          <a:p>
            <a:pPr>
              <a:lnSpc>
                <a:spcPct val="100000"/>
              </a:lnSpc>
              <a:spcBef>
                <a:spcPts val="0"/>
              </a:spcBef>
              <a:spcAft>
                <a:spcPts val="0"/>
              </a:spcAft>
            </a:pPr>
            <a:r>
              <a:rPr lang="cs-CZ" altLang="cs-CZ" sz="2000" dirty="0"/>
              <a:t>Anotace – stručná charakteristika do 500 znaků</a:t>
            </a:r>
          </a:p>
          <a:p>
            <a:pPr>
              <a:lnSpc>
                <a:spcPct val="100000"/>
              </a:lnSpc>
              <a:spcBef>
                <a:spcPts val="0"/>
              </a:spcBef>
              <a:spcAft>
                <a:spcPts val="0"/>
              </a:spcAft>
            </a:pPr>
            <a:r>
              <a:rPr lang="cs-CZ" altLang="cs-CZ" sz="2000" dirty="0"/>
              <a:t>Datum zahájení a ukončení – předpokládané/skutečné, automaticky se vygeneruje délka projektu, nutno respektovat limity nastavené výzvou</a:t>
            </a:r>
          </a:p>
          <a:p>
            <a:pPr>
              <a:lnSpc>
                <a:spcPct val="100000"/>
              </a:lnSpc>
              <a:spcBef>
                <a:spcPts val="0"/>
              </a:spcBef>
              <a:spcAft>
                <a:spcPts val="0"/>
              </a:spcAft>
            </a:pPr>
            <a:r>
              <a:rPr lang="cs-CZ" altLang="cs-CZ" sz="2000" dirty="0"/>
              <a:t>Jiné finanční příjmy – vytváří X nevytváří</a:t>
            </a:r>
          </a:p>
          <a:p>
            <a:pPr>
              <a:lnSpc>
                <a:spcPct val="100000"/>
              </a:lnSpc>
              <a:spcBef>
                <a:spcPts val="0"/>
              </a:spcBef>
              <a:spcAft>
                <a:spcPts val="0"/>
              </a:spcAft>
            </a:pPr>
            <a:r>
              <a:rPr lang="cs-CZ" altLang="cs-CZ" sz="2000" dirty="0"/>
              <a:t>Příjmy dle čl. 61 obecného nařízení – vždy zvolit možnost projekt nevytváří příjmy</a:t>
            </a:r>
          </a:p>
          <a:p>
            <a:pPr>
              <a:lnSpc>
                <a:spcPct val="100000"/>
              </a:lnSpc>
              <a:spcBef>
                <a:spcPts val="0"/>
              </a:spcBef>
              <a:spcAft>
                <a:spcPts val="0"/>
              </a:spcAft>
            </a:pPr>
            <a:r>
              <a:rPr lang="cs-CZ" altLang="cs-CZ" sz="2000" dirty="0" err="1"/>
              <a:t>Checkboxy</a:t>
            </a:r>
            <a:r>
              <a:rPr lang="cs-CZ" altLang="cs-CZ" sz="2000" dirty="0"/>
              <a:t> Realizace zadávacích řízení a Veřejná podpora – pouze orientačně, jde později během realizace změnit</a:t>
            </a:r>
          </a:p>
          <a:p>
            <a:pPr>
              <a:lnSpc>
                <a:spcPct val="100000"/>
              </a:lnSpc>
              <a:spcBef>
                <a:spcPts val="0"/>
              </a:spcBef>
              <a:spcAft>
                <a:spcPts val="0"/>
              </a:spcAft>
            </a:pPr>
            <a:r>
              <a:rPr lang="cs-CZ" altLang="cs-CZ" sz="2000" dirty="0"/>
              <a:t>Režim financování – podle výzvy (ex-ante)</a:t>
            </a:r>
            <a:endParaRPr lang="cs-CZ" sz="2000" dirty="0"/>
          </a:p>
          <a:p>
            <a:pPr>
              <a:lnSpc>
                <a:spcPct val="100000"/>
              </a:lnSpc>
              <a:spcBef>
                <a:spcPts val="0"/>
              </a:spcBef>
              <a:spcAft>
                <a:spcPts val="0"/>
              </a:spcAft>
            </a:pPr>
            <a:r>
              <a:rPr lang="cs-CZ" sz="2000" dirty="0" err="1"/>
              <a:t>Checkbox</a:t>
            </a:r>
            <a:r>
              <a:rPr lang="cs-CZ" sz="2000" dirty="0"/>
              <a:t> s </a:t>
            </a:r>
            <a:r>
              <a:rPr lang="cs-CZ" sz="2000" dirty="0" err="1"/>
              <a:t>provazbou</a:t>
            </a:r>
            <a:r>
              <a:rPr lang="cs-CZ" sz="2000" dirty="0"/>
              <a:t> na indikátor Projekt je zcela nebo zčásti prováděn sociálními partnery nebo NNO –– relevantní v případě, že žadatel je NNO nebo sociálním partnerem</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93</a:t>
            </a:fld>
            <a:endParaRPr lang="cs-CZ" dirty="0"/>
          </a:p>
        </p:txBody>
      </p:sp>
    </p:spTree>
    <p:extLst>
      <p:ext uri="{BB962C8B-B14F-4D97-AF65-F5344CB8AC3E}">
        <p14:creationId xmlns:p14="http://schemas.microsoft.com/office/powerpoint/2010/main" val="27098153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VYPLNĚNÍ I</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268760"/>
            <a:ext cx="8784976" cy="5507198"/>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94</a:t>
            </a:fld>
            <a:endParaRPr lang="cs-CZ" dirty="0"/>
          </a:p>
        </p:txBody>
      </p:sp>
    </p:spTree>
    <p:extLst>
      <p:ext uri="{BB962C8B-B14F-4D97-AF65-F5344CB8AC3E}">
        <p14:creationId xmlns:p14="http://schemas.microsoft.com/office/powerpoint/2010/main" val="27326985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algn="ctr" eaLnBrk="1" hangingPunct="1"/>
            <a:r>
              <a:rPr lang="cs-CZ" altLang="cs-CZ" dirty="0" smtClean="0"/>
              <a:t>Vyplnění žádosti II</a:t>
            </a:r>
          </a:p>
        </p:txBody>
      </p:sp>
      <p:sp>
        <p:nvSpPr>
          <p:cNvPr id="12291" name="Zástupný symbol pro obsah 2"/>
          <p:cNvSpPr>
            <a:spLocks noGrp="1"/>
          </p:cNvSpPr>
          <p:nvPr>
            <p:ph idx="1"/>
          </p:nvPr>
        </p:nvSpPr>
        <p:spPr/>
        <p:txBody>
          <a:bodyPr/>
          <a:lstStyle/>
          <a:p>
            <a:r>
              <a:rPr lang="cs-CZ" altLang="cs-CZ" sz="2200" dirty="0"/>
              <a:t>Specifické cíle – generuje se automaticky</a:t>
            </a:r>
          </a:p>
          <a:p>
            <a:pPr eaLnBrk="1" hangingPunct="1"/>
            <a:r>
              <a:rPr lang="cs-CZ" altLang="cs-CZ" sz="2200" dirty="0" smtClean="0"/>
              <a:t>Popis projektu – základní otázky, obsahově nejdůležitější</a:t>
            </a:r>
          </a:p>
          <a:p>
            <a:pPr lvl="1"/>
            <a:r>
              <a:rPr lang="cs-CZ" altLang="cs-CZ" dirty="0" smtClean="0"/>
              <a:t>Jaký problém řeší? (popis, koho se týká, důsledky neřešení)</a:t>
            </a:r>
          </a:p>
          <a:p>
            <a:pPr lvl="1"/>
            <a:r>
              <a:rPr lang="cs-CZ" altLang="cs-CZ" dirty="0" smtClean="0"/>
              <a:t>Jaké jsou příčiny problému, jestli už řešen a s jakým výsledkem</a:t>
            </a:r>
          </a:p>
          <a:p>
            <a:pPr lvl="1"/>
            <a:r>
              <a:rPr lang="cs-CZ" altLang="cs-CZ" dirty="0" smtClean="0"/>
              <a:t>Co je cílem projektu (konkrétní, reálné, měřitelné + provázanost)</a:t>
            </a:r>
          </a:p>
          <a:p>
            <a:pPr lvl="1"/>
            <a:r>
              <a:rPr lang="cs-CZ" altLang="cs-CZ" dirty="0" smtClean="0"/>
              <a:t>Jaké změny jsou očekávány? (co chcete a můžete změnit)</a:t>
            </a:r>
          </a:p>
          <a:p>
            <a:pPr lvl="1"/>
            <a:r>
              <a:rPr lang="cs-CZ" altLang="cs-CZ" dirty="0" smtClean="0"/>
              <a:t>Jaké aktivity budou realizovány? (doplňovat se a navazovat)</a:t>
            </a:r>
          </a:p>
          <a:p>
            <a:pPr lvl="1"/>
            <a:r>
              <a:rPr lang="cs-CZ" altLang="cs-CZ" dirty="0" smtClean="0"/>
              <a:t>Popis realizačního týmu (všechny jeho pozice, popis hlavních činností, rozsah zapojení, rozlišit přímé a nepřímé náklady, žadatel vs. partner, odborná kapacita – možnost vložit přílohu)</a:t>
            </a:r>
          </a:p>
          <a:p>
            <a:pPr lvl="1"/>
            <a:r>
              <a:rPr lang="cs-CZ" altLang="cs-CZ" dirty="0" smtClean="0"/>
              <a:t>Jaká jsou rizika projektu? (ta, která lze eliminovat)</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95</a:t>
            </a:fld>
            <a:endParaRPr lang="cs-CZ" dirty="0"/>
          </a:p>
        </p:txBody>
      </p:sp>
    </p:spTree>
    <p:extLst>
      <p:ext uri="{BB962C8B-B14F-4D97-AF65-F5344CB8AC3E}">
        <p14:creationId xmlns:p14="http://schemas.microsoft.com/office/powerpoint/2010/main" val="4078450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POPIS PROJEKTU</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331796"/>
            <a:ext cx="8857213" cy="5193548"/>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96</a:t>
            </a:fld>
            <a:endParaRPr lang="cs-CZ" dirty="0"/>
          </a:p>
        </p:txBody>
      </p:sp>
    </p:spTree>
    <p:extLst>
      <p:ext uri="{BB962C8B-B14F-4D97-AF65-F5344CB8AC3E}">
        <p14:creationId xmlns:p14="http://schemas.microsoft.com/office/powerpoint/2010/main" val="25551591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algn="ctr"/>
            <a:r>
              <a:rPr lang="cs-CZ" altLang="cs-CZ" dirty="0" smtClean="0"/>
              <a:t>Horizontální principy</a:t>
            </a:r>
          </a:p>
        </p:txBody>
      </p:sp>
      <p:sp>
        <p:nvSpPr>
          <p:cNvPr id="13315" name="Zástupný symbol pro obsah 2"/>
          <p:cNvSpPr>
            <a:spLocks noGrp="1"/>
          </p:cNvSpPr>
          <p:nvPr>
            <p:ph idx="1"/>
          </p:nvPr>
        </p:nvSpPr>
        <p:spPr/>
        <p:txBody>
          <a:bodyPr/>
          <a:lstStyle/>
          <a:p>
            <a:r>
              <a:rPr lang="cs-CZ" altLang="cs-CZ" dirty="0" smtClean="0"/>
              <a:t>Tři ukazatele:</a:t>
            </a:r>
          </a:p>
          <a:p>
            <a:pPr lvl="1"/>
            <a:r>
              <a:rPr lang="cs-CZ" altLang="cs-CZ" dirty="0" smtClean="0"/>
              <a:t>Udržitelný rozvoj – vždy neutrální</a:t>
            </a:r>
          </a:p>
          <a:p>
            <a:pPr lvl="1"/>
            <a:r>
              <a:rPr lang="cs-CZ" altLang="cs-CZ" dirty="0" smtClean="0"/>
              <a:t>Rovné příležitosti a nediskriminace</a:t>
            </a:r>
          </a:p>
          <a:p>
            <a:pPr lvl="1"/>
            <a:r>
              <a:rPr lang="cs-CZ" altLang="cs-CZ" dirty="0" smtClean="0"/>
              <a:t>Rovné přístupy mužů a žen</a:t>
            </a:r>
          </a:p>
          <a:p>
            <a:r>
              <a:rPr lang="cs-CZ" altLang="cs-CZ" dirty="0" smtClean="0"/>
              <a:t>Zvolit jednu ze tří možností:</a:t>
            </a:r>
          </a:p>
          <a:p>
            <a:pPr lvl="1"/>
            <a:r>
              <a:rPr lang="cs-CZ" altLang="cs-CZ" dirty="0" smtClean="0"/>
              <a:t>Neutrální</a:t>
            </a:r>
          </a:p>
          <a:p>
            <a:pPr lvl="1"/>
            <a:r>
              <a:rPr lang="cs-CZ" altLang="cs-CZ" dirty="0" smtClean="0"/>
              <a:t>Pozitivní vliv</a:t>
            </a:r>
          </a:p>
          <a:p>
            <a:pPr lvl="1"/>
            <a:r>
              <a:rPr lang="cs-CZ" altLang="cs-CZ" dirty="0" smtClean="0"/>
              <a:t>Cílené zaměření</a:t>
            </a:r>
          </a:p>
        </p:txBody>
      </p:sp>
      <p:sp>
        <p:nvSpPr>
          <p:cNvPr id="3" name="Zástupný symbol pro číslo snímku 2"/>
          <p:cNvSpPr>
            <a:spLocks noGrp="1"/>
          </p:cNvSpPr>
          <p:nvPr>
            <p:ph type="sldNum" sz="quarter" idx="12"/>
          </p:nvPr>
        </p:nvSpPr>
        <p:spPr/>
        <p:txBody>
          <a:bodyPr/>
          <a:lstStyle/>
          <a:p>
            <a:fld id="{479BF083-4774-43B1-9AB0-5CC1AC5DD8EE}" type="slidenum">
              <a:rPr lang="cs-CZ" smtClean="0"/>
              <a:pPr/>
              <a:t>97</a:t>
            </a:fld>
            <a:endParaRPr lang="cs-CZ" dirty="0"/>
          </a:p>
        </p:txBody>
      </p:sp>
    </p:spTree>
    <p:extLst>
      <p:ext uri="{BB962C8B-B14F-4D97-AF65-F5344CB8AC3E}">
        <p14:creationId xmlns:p14="http://schemas.microsoft.com/office/powerpoint/2010/main" val="22589984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Klíčové aktivity</a:t>
            </a:r>
            <a:endParaRPr lang="cs-CZ" dirty="0"/>
          </a:p>
        </p:txBody>
      </p:sp>
      <p:sp>
        <p:nvSpPr>
          <p:cNvPr id="3" name="Zástupný symbol pro obsah 2"/>
          <p:cNvSpPr>
            <a:spLocks noGrp="1"/>
          </p:cNvSpPr>
          <p:nvPr>
            <p:ph idx="1"/>
          </p:nvPr>
        </p:nvSpPr>
        <p:spPr/>
        <p:txBody>
          <a:bodyPr/>
          <a:lstStyle/>
          <a:p>
            <a:r>
              <a:rPr lang="cs-CZ" dirty="0" smtClean="0"/>
              <a:t>Být v přímé vazbě na podporované aktivity uvedené v příslušné výzvě</a:t>
            </a:r>
          </a:p>
          <a:p>
            <a:r>
              <a:rPr lang="cs-CZ" dirty="0" smtClean="0"/>
              <a:t>Každá aktivita zvlášť: Nový záznam </a:t>
            </a:r>
            <a:r>
              <a:rPr lang="cs-CZ" dirty="0"/>
              <a:t>–&gt; </a:t>
            </a:r>
            <a:r>
              <a:rPr lang="cs-CZ" dirty="0" smtClean="0"/>
              <a:t>Uložit</a:t>
            </a:r>
          </a:p>
          <a:p>
            <a:pPr lvl="1"/>
            <a:r>
              <a:rPr lang="cs-CZ" dirty="0" smtClean="0"/>
              <a:t>Název klíčové aktivity</a:t>
            </a:r>
          </a:p>
          <a:p>
            <a:pPr lvl="1"/>
            <a:r>
              <a:rPr lang="cs-CZ" dirty="0" smtClean="0"/>
              <a:t>Popis klíčové aktivity (jaké činnosti, způsob provádění, výstupy, časová dotace, vzájemná provázanost</a:t>
            </a:r>
          </a:p>
          <a:p>
            <a:pPr lvl="1"/>
            <a:r>
              <a:rPr lang="cs-CZ" dirty="0" smtClean="0"/>
              <a:t>Přehled nákladů (přímé náklady, vazba na rozpočet – posouzení efektivity)</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98</a:t>
            </a:fld>
            <a:endParaRPr lang="cs-CZ" dirty="0"/>
          </a:p>
        </p:txBody>
      </p:sp>
    </p:spTree>
    <p:extLst>
      <p:ext uri="{BB962C8B-B14F-4D97-AF65-F5344CB8AC3E}">
        <p14:creationId xmlns:p14="http://schemas.microsoft.com/office/powerpoint/2010/main" val="239509759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Náhled klíčové aktivity</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268760"/>
            <a:ext cx="8783802" cy="5328592"/>
          </a:xfrm>
        </p:spPr>
      </p:pic>
      <p:sp>
        <p:nvSpPr>
          <p:cNvPr id="3" name="Zástupný symbol pro číslo snímku 2"/>
          <p:cNvSpPr>
            <a:spLocks noGrp="1"/>
          </p:cNvSpPr>
          <p:nvPr>
            <p:ph type="sldNum" sz="quarter" idx="12"/>
          </p:nvPr>
        </p:nvSpPr>
        <p:spPr/>
        <p:txBody>
          <a:bodyPr/>
          <a:lstStyle/>
          <a:p>
            <a:fld id="{479BF083-4774-43B1-9AB0-5CC1AC5DD8EE}" type="slidenum">
              <a:rPr lang="cs-CZ" smtClean="0"/>
              <a:pPr/>
              <a:t>99</a:t>
            </a:fld>
            <a:endParaRPr lang="cs-CZ" dirty="0"/>
          </a:p>
        </p:txBody>
      </p:sp>
    </p:spTree>
    <p:extLst>
      <p:ext uri="{BB962C8B-B14F-4D97-AF65-F5344CB8AC3E}">
        <p14:creationId xmlns:p14="http://schemas.microsoft.com/office/powerpoint/2010/main" val="3913226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8498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0</TotalTime>
  <Words>9476</Words>
  <Application>Microsoft Office PowerPoint</Application>
  <PresentationFormat>Předvádění na obrazovce (4:3)</PresentationFormat>
  <Paragraphs>1112</Paragraphs>
  <Slides>116</Slides>
  <Notes>110</Notes>
  <HiddenSlides>0</HiddenSlides>
  <MMClips>0</MMClips>
  <ScaleCrop>false</ScaleCrop>
  <HeadingPairs>
    <vt:vector size="4" baseType="variant">
      <vt:variant>
        <vt:lpstr>Motiv</vt:lpstr>
      </vt:variant>
      <vt:variant>
        <vt:i4>2</vt:i4>
      </vt:variant>
      <vt:variant>
        <vt:lpstr>Nadpisy snímků</vt:lpstr>
      </vt:variant>
      <vt:variant>
        <vt:i4>116</vt:i4>
      </vt:variant>
    </vt:vector>
  </HeadingPairs>
  <TitlesOfParts>
    <vt:vector size="118" baseType="lpstr">
      <vt:lpstr>prezentace</vt:lpstr>
      <vt:lpstr>Office Theme</vt:lpstr>
      <vt:lpstr>SEMINÁŘ PRO ŽADATELE  K VÝZVÁM 03_16_045 a 03_16_46</vt:lpstr>
      <vt:lpstr>PROGRAM</vt:lpstr>
      <vt:lpstr>Představení výzev</vt:lpstr>
      <vt:lpstr>PŘEDSTAVENÍ VÝZEV</vt:lpstr>
      <vt:lpstr>PŘEDSTAVENÍ VÝZEV</vt:lpstr>
      <vt:lpstr>PŘEDSTAVENÍ VÝZEV</vt:lpstr>
      <vt:lpstr>OPRÁVNĚNÍ ŽADATELÉ A PARTNEŘI</vt:lpstr>
      <vt:lpstr>OPRÁVNĚNÍ ŽADATELÉ A PARTNEŘI</vt:lpstr>
      <vt:lpstr>OPRÁVNĚNÍ ŽADATELÉ A PARTNEŘI</vt:lpstr>
      <vt:lpstr>OPRÁVNĚNÍ ŽADATELÉ A PARTNEŘI</vt:lpstr>
      <vt:lpstr>NEOPRÁVNĚNÍ ŽADATELÉ A PARTNEŘI</vt:lpstr>
      <vt:lpstr>VĚCNÉ ZAMĚŘENÍ VÝZVY/PROJEKTU 1</vt:lpstr>
      <vt:lpstr>VĚCNÉ ZAMĚŘENÍ výzvy/PROJEKTU</vt:lpstr>
      <vt:lpstr>Výzvou podporované aktivity</vt:lpstr>
      <vt:lpstr>VÝZVOU PODPOROVANÉ AKTIVITY</vt:lpstr>
      <vt:lpstr>VÝZVOU NEPODPOROVANÉ AKTIVITY</vt:lpstr>
      <vt:lpstr>CÍLOVÉ SKUPINY</vt:lpstr>
      <vt:lpstr>CÍLOVÉ SKUPINY</vt:lpstr>
      <vt:lpstr>indikátory</vt:lpstr>
      <vt:lpstr>INDIKÁTORY</vt:lpstr>
      <vt:lpstr>indikátory</vt:lpstr>
      <vt:lpstr>INDIKÁTORY</vt:lpstr>
      <vt:lpstr>INDIKÁTORY</vt:lpstr>
      <vt:lpstr>FINANČNÍ ASPEKTY VÝZVY</vt:lpstr>
      <vt:lpstr>MÍRA PODPORY 1</vt:lpstr>
      <vt:lpstr>MÍRA PODPORY 2</vt:lpstr>
      <vt:lpstr>FORMA FINANCOVÁNÍ 1</vt:lpstr>
      <vt:lpstr>FORMA FINANCOVÁNÍ 2</vt:lpstr>
      <vt:lpstr>ROZPOČET</vt:lpstr>
      <vt:lpstr>ROZPOČET – CELKOVÉ ZPŮSOBILÉ NÁKLADY 1</vt:lpstr>
      <vt:lpstr>ROZPOČET – CELKOVÉ ZPŮSOBILÉ NÁKLADY 2</vt:lpstr>
      <vt:lpstr>OSOBNÍ NÁKLADY 1</vt:lpstr>
      <vt:lpstr>OSOBNÍ NÁKLADY 2</vt:lpstr>
      <vt:lpstr>OSOBNÍ NÁKLADY 3</vt:lpstr>
      <vt:lpstr>CESTOVNÉ</vt:lpstr>
      <vt:lpstr>ZAŘÍZENÍ A VYBAVENÍ, VČ. NÁJMU A ODPISŮ 1</vt:lpstr>
      <vt:lpstr>ZAŘÍZENÍ A VYBAVENÍ, VČ. NÁJMU A ODPISŮ 2</vt:lpstr>
      <vt:lpstr>ZAŘÍZENÍ A VYBAVENÍ, VČ. NÁJMU A ODPISŮ 3</vt:lpstr>
      <vt:lpstr>NÁKUP SLUŽEB 1</vt:lpstr>
      <vt:lpstr>NÁKUP SLUŽEB 2 - Upozornění</vt:lpstr>
      <vt:lpstr>DROBNÉ STAVEBNÍ ÚPRAVY</vt:lpstr>
      <vt:lpstr>PŘÍMÁ PODPORA CÍLOVÉ SKUPINY 1</vt:lpstr>
      <vt:lpstr>PŘÍMÁ PODPORA CÍLOVÉ SKUPINY 2</vt:lpstr>
      <vt:lpstr>PŘÍMÁ PODPORA CÍLOVÉ SKUPINY 3</vt:lpstr>
      <vt:lpstr>KŘÍŽOVÉ FINANCOVÁNÍ</vt:lpstr>
      <vt:lpstr>NEPŘÍMÉ NÁKLADY 1</vt:lpstr>
      <vt:lpstr>NEPŘÍMÉ NÁKLADY 2</vt:lpstr>
      <vt:lpstr>NEPŘÍMÉ NÁKLADY 3</vt:lpstr>
      <vt:lpstr>NEPŘÍMÉ NÁKLADY 4</vt:lpstr>
      <vt:lpstr>NEPŘÍMÉ NÁKLADY 5</vt:lpstr>
      <vt:lpstr>NEPŘÍMÉ NÁKLADY 6</vt:lpstr>
      <vt:lpstr>DAŇ Z PŘIDANÉ HODNOTY</vt:lpstr>
      <vt:lpstr>UPOZORNĚNÍ NA MOŽNÉ CHYBY 1</vt:lpstr>
      <vt:lpstr>UPOZORNĚNÍ NA MOŽNÉ CHYBY 2</vt:lpstr>
      <vt:lpstr>HODNOCENÍ A VÝBĚR PROJEKTŮ</vt:lpstr>
      <vt:lpstr>FORMÁLNÍ HODNOCENÍ A HODNOCENÍ PŘIJATELNOST</vt:lpstr>
      <vt:lpstr>FORMÁLNÍ HODNOCENÍ A HODNOCENÍ PŘIJATELNOST</vt:lpstr>
      <vt:lpstr>FORMÁLNÍ HODNOCENÍ A HODNOCENÍ PŘIJATELNOST</vt:lpstr>
      <vt:lpstr>FORMÁLNÍ HODNOCENÍ A HODNOCENÍ PŘIJATELNOST</vt:lpstr>
      <vt:lpstr>VĚCNÉ HODNOCENÍ</vt:lpstr>
      <vt:lpstr>VĚCNÉ HODNOCENÍ</vt:lpstr>
      <vt:lpstr>VÝBĚROVÁ KOMISE</vt:lpstr>
      <vt:lpstr>VÝBĚROVÁ KOMISE 2</vt:lpstr>
      <vt:lpstr>PŘEZKUM ROZHODNUTÍ TÝKAJÍCÍ SE  HODNOCENÍ A VÝBĚRU PROJEKTŮ </vt:lpstr>
      <vt:lpstr>PŘEZKUM ROZHODNUTÍ TÝKAJÍCÍ SE  HODNOCENÍ A VÝBĚRU PROJEKTŮ </vt:lpstr>
      <vt:lpstr>Veřejná podpora</vt:lpstr>
      <vt:lpstr>Veřejná podpora</vt:lpstr>
      <vt:lpstr>Veřejná podpora</vt:lpstr>
      <vt:lpstr>Veřejná podpora</vt:lpstr>
      <vt:lpstr>Veřejná podpora</vt:lpstr>
      <vt:lpstr>Veřejná podpora</vt:lpstr>
      <vt:lpstr>Veřejná podpora</vt:lpstr>
      <vt:lpstr>VEŘEJNÉ ZAKÁZKY 1</vt:lpstr>
      <vt:lpstr>VEŘEJNÉ ZAKÁZKY 2</vt:lpstr>
      <vt:lpstr>VEŘEJNÉ ZAKÁZKY 3</vt:lpstr>
      <vt:lpstr>VEŘEJNÉ ZAKÁZKY 4</vt:lpstr>
      <vt:lpstr>Komunikační aktivity</vt:lpstr>
      <vt:lpstr>Povinný plakát</vt:lpstr>
      <vt:lpstr>Povinná vizuální identita</vt:lpstr>
      <vt:lpstr>Nepovinné oblasti</vt:lpstr>
      <vt:lpstr>Vzory loga</vt:lpstr>
      <vt:lpstr>Náležitosti předložené žádosti</vt:lpstr>
      <vt:lpstr>POVINNÉ PŘÍLOHY K ŽÁDOSTI</vt:lpstr>
      <vt:lpstr>Čestné prohlášení o souladu</vt:lpstr>
      <vt:lpstr>Analýza potřeb cílové skupiny</vt:lpstr>
      <vt:lpstr>IS KP14+</vt:lpstr>
      <vt:lpstr>Podpora</vt:lpstr>
      <vt:lpstr>Vlastnosti systému</vt:lpstr>
      <vt:lpstr>Žádost o podporu</vt:lpstr>
      <vt:lpstr>Náhled žádosti</vt:lpstr>
      <vt:lpstr>Přístup k projektu</vt:lpstr>
      <vt:lpstr>ZMĚNA PŘÍSTUPU</vt:lpstr>
      <vt:lpstr>Vyplnění žádosti I</vt:lpstr>
      <vt:lpstr>NÁHLED VYPLNĚNÍ I</vt:lpstr>
      <vt:lpstr>Vyplnění žádosti II</vt:lpstr>
      <vt:lpstr>NÁHLED POPIS PROJEKTU</vt:lpstr>
      <vt:lpstr>Horizontální principy</vt:lpstr>
      <vt:lpstr>Klíčové aktivity</vt:lpstr>
      <vt:lpstr>Náhled klíčové aktivity</vt:lpstr>
      <vt:lpstr>CÍLOVÁ SKUPINA</vt:lpstr>
      <vt:lpstr>Náhled cílová skupina</vt:lpstr>
      <vt:lpstr>umístění</vt:lpstr>
      <vt:lpstr>Náhled umístění</vt:lpstr>
      <vt:lpstr>Vyplnění žádosti IV</vt:lpstr>
      <vt:lpstr>NÁHLED SUBJEKTY</vt:lpstr>
      <vt:lpstr>Vyplnění žádosti V</vt:lpstr>
      <vt:lpstr>Náhled rozpočet i</vt:lpstr>
      <vt:lpstr>Náhled rozpočet ii</vt:lpstr>
      <vt:lpstr>Vyplnění žádosti VI</vt:lpstr>
      <vt:lpstr>NÁHLED ČESTNÉ PROHLÁŠENÍ</vt:lpstr>
      <vt:lpstr>Kontrola a finalizace</vt:lpstr>
      <vt:lpstr>Náhled Kontroly</vt:lpstr>
      <vt:lpstr>podpis</vt:lpstr>
      <vt:lpstr>Náhled podpisu</vt:lpstr>
      <vt:lpstr>Podání žádosti</vt:lpstr>
      <vt:lpstr>ZÁVĚREČNÉ SHRNUTÍ A DOPORUČENÍ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2015-02-20T08:23:15Z</dcterms:created>
  <dcterms:modified xsi:type="dcterms:W3CDTF">2016-10-31T10:30:50Z</dcterms:modified>
</cp:coreProperties>
</file>