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7">
  <p:sldMasterIdLst>
    <p:sldMasterId id="2147483671" r:id="rId1"/>
  </p:sldMasterIdLst>
  <p:notesMasterIdLst>
    <p:notesMasterId r:id="rId33"/>
  </p:notesMasterIdLst>
  <p:handoutMasterIdLst>
    <p:handoutMasterId r:id="rId34"/>
  </p:handoutMasterIdLst>
  <p:sldIdLst>
    <p:sldId id="256" r:id="rId2"/>
    <p:sldId id="270" r:id="rId3"/>
    <p:sldId id="393" r:id="rId4"/>
    <p:sldId id="394" r:id="rId5"/>
    <p:sldId id="414" r:id="rId6"/>
    <p:sldId id="425" r:id="rId7"/>
    <p:sldId id="395" r:id="rId8"/>
    <p:sldId id="420" r:id="rId9"/>
    <p:sldId id="396" r:id="rId10"/>
    <p:sldId id="418" r:id="rId11"/>
    <p:sldId id="397" r:id="rId12"/>
    <p:sldId id="429" r:id="rId13"/>
    <p:sldId id="428" r:id="rId14"/>
    <p:sldId id="430" r:id="rId15"/>
    <p:sldId id="427" r:id="rId16"/>
    <p:sldId id="407" r:id="rId17"/>
    <p:sldId id="426" r:id="rId18"/>
    <p:sldId id="417" r:id="rId19"/>
    <p:sldId id="419" r:id="rId20"/>
    <p:sldId id="297" r:id="rId21"/>
    <p:sldId id="307" r:id="rId22"/>
    <p:sldId id="313" r:id="rId23"/>
    <p:sldId id="314" r:id="rId24"/>
    <p:sldId id="386" r:id="rId25"/>
    <p:sldId id="387" r:id="rId26"/>
    <p:sldId id="388" r:id="rId27"/>
    <p:sldId id="389" r:id="rId28"/>
    <p:sldId id="391" r:id="rId29"/>
    <p:sldId id="390" r:id="rId30"/>
    <p:sldId id="309" r:id="rId31"/>
    <p:sldId id="271" r:id="rId3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76693" autoAdjust="0"/>
  </p:normalViewPr>
  <p:slideViewPr>
    <p:cSldViewPr showGuides="1">
      <p:cViewPr varScale="1">
        <p:scale>
          <a:sx n="85" d="100"/>
          <a:sy n="85" d="100"/>
        </p:scale>
        <p:origin x="-2286" y="-7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95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CBBE1B-F632-4048-BB70-4C3B80938A59}" type="doc">
      <dgm:prSet loTypeId="urn:microsoft.com/office/officeart/2005/8/layout/hierarchy1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cs-CZ"/>
        </a:p>
      </dgm:t>
    </dgm:pt>
    <dgm:pt modelId="{56CFB538-4A41-45A3-B7EE-1719F2010DAC}">
      <dgm:prSet phldrT="[Text]"/>
      <dgm:spPr/>
      <dgm:t>
        <a:bodyPr/>
        <a:lstStyle/>
        <a:p>
          <a:r>
            <a:rPr lang="cs-CZ" dirty="0" smtClean="0"/>
            <a:t>SI a TNC</a:t>
          </a:r>
          <a:endParaRPr lang="cs-CZ" dirty="0"/>
        </a:p>
      </dgm:t>
    </dgm:pt>
    <dgm:pt modelId="{7654AB07-845B-42BD-9398-2056B8B9916D}" type="parTrans" cxnId="{DC6C65E7-7539-4B72-AD9D-9684E9D478E3}">
      <dgm:prSet/>
      <dgm:spPr/>
      <dgm:t>
        <a:bodyPr/>
        <a:lstStyle/>
        <a:p>
          <a:endParaRPr lang="cs-CZ"/>
        </a:p>
      </dgm:t>
    </dgm:pt>
    <dgm:pt modelId="{8CE63479-16AE-419F-B976-04F9BBDBF026}" type="sibTrans" cxnId="{DC6C65E7-7539-4B72-AD9D-9684E9D478E3}">
      <dgm:prSet/>
      <dgm:spPr/>
      <dgm:t>
        <a:bodyPr/>
        <a:lstStyle/>
        <a:p>
          <a:endParaRPr lang="cs-CZ"/>
        </a:p>
      </dgm:t>
    </dgm:pt>
    <dgm:pt modelId="{373A9F53-EC84-4A12-A3B3-D36F05BF0D68}">
      <dgm:prSet phldrT="[Text]"/>
      <dgm:spPr/>
      <dgm:t>
        <a:bodyPr/>
        <a:lstStyle/>
        <a:p>
          <a:r>
            <a:rPr lang="cs-CZ" dirty="0" smtClean="0"/>
            <a:t>SI</a:t>
          </a:r>
          <a:endParaRPr lang="cs-CZ" dirty="0"/>
        </a:p>
      </dgm:t>
    </dgm:pt>
    <dgm:pt modelId="{D1061A5F-D1B1-4C73-B74A-EF44EE2B530A}" type="parTrans" cxnId="{389A1789-AF41-4D63-8007-1BA0D18545F9}">
      <dgm:prSet/>
      <dgm:spPr/>
      <dgm:t>
        <a:bodyPr/>
        <a:lstStyle/>
        <a:p>
          <a:endParaRPr lang="cs-CZ"/>
        </a:p>
      </dgm:t>
    </dgm:pt>
    <dgm:pt modelId="{E38564EF-740A-41DE-8DF6-4223FA10EDDF}" type="sibTrans" cxnId="{389A1789-AF41-4D63-8007-1BA0D18545F9}">
      <dgm:prSet/>
      <dgm:spPr/>
      <dgm:t>
        <a:bodyPr/>
        <a:lstStyle/>
        <a:p>
          <a:endParaRPr lang="cs-CZ"/>
        </a:p>
      </dgm:t>
    </dgm:pt>
    <dgm:pt modelId="{A2DBFA67-6543-4539-A3D2-A46FA493707A}">
      <dgm:prSet phldrT="[Text]"/>
      <dgm:spPr/>
      <dgm:t>
        <a:bodyPr/>
        <a:lstStyle/>
        <a:p>
          <a:r>
            <a:rPr lang="cs-CZ" dirty="0" smtClean="0"/>
            <a:t>Malé SI (č.15_24)</a:t>
          </a:r>
          <a:endParaRPr lang="cs-CZ" dirty="0"/>
        </a:p>
      </dgm:t>
    </dgm:pt>
    <dgm:pt modelId="{D7ED282C-618F-4DEE-9A25-334F15158F48}" type="parTrans" cxnId="{2254987E-E73F-4D64-959B-DC604ABA18BB}">
      <dgm:prSet/>
      <dgm:spPr/>
      <dgm:t>
        <a:bodyPr/>
        <a:lstStyle/>
        <a:p>
          <a:endParaRPr lang="cs-CZ"/>
        </a:p>
      </dgm:t>
    </dgm:pt>
    <dgm:pt modelId="{623CBE2D-4F8F-4A3B-AA60-CFEC847D02A3}" type="sibTrans" cxnId="{2254987E-E73F-4D64-959B-DC604ABA18BB}">
      <dgm:prSet/>
      <dgm:spPr/>
      <dgm:t>
        <a:bodyPr/>
        <a:lstStyle/>
        <a:p>
          <a:endParaRPr lang="cs-CZ"/>
        </a:p>
      </dgm:t>
    </dgm:pt>
    <dgm:pt modelId="{796D1AEF-EF5D-4271-A609-3ADC9D516730}">
      <dgm:prSet phldrT="[Text]"/>
      <dgm:spPr/>
      <dgm:t>
        <a:bodyPr/>
        <a:lstStyle/>
        <a:p>
          <a:r>
            <a:rPr lang="cs-CZ" dirty="0" smtClean="0"/>
            <a:t>SI – veřejná správa (15_18)</a:t>
          </a:r>
          <a:endParaRPr lang="cs-CZ" dirty="0"/>
        </a:p>
      </dgm:t>
    </dgm:pt>
    <dgm:pt modelId="{3B08EDE4-2BE1-49AC-ABC4-9074F2279EC9}" type="parTrans" cxnId="{CCC76ADB-9FC2-4660-8C97-E4EDC4E1DD3A}">
      <dgm:prSet/>
      <dgm:spPr/>
      <dgm:t>
        <a:bodyPr/>
        <a:lstStyle/>
        <a:p>
          <a:endParaRPr lang="cs-CZ"/>
        </a:p>
      </dgm:t>
    </dgm:pt>
    <dgm:pt modelId="{CE1B9493-4D94-4804-852A-193739227B82}" type="sibTrans" cxnId="{CCC76ADB-9FC2-4660-8C97-E4EDC4E1DD3A}">
      <dgm:prSet/>
      <dgm:spPr/>
      <dgm:t>
        <a:bodyPr/>
        <a:lstStyle/>
        <a:p>
          <a:endParaRPr lang="cs-CZ"/>
        </a:p>
      </dgm:t>
    </dgm:pt>
    <dgm:pt modelId="{22B877B4-3061-4E9D-BC7B-FC07D2EA84E2}">
      <dgm:prSet phldrT="[Text]"/>
      <dgm:spPr/>
      <dgm:t>
        <a:bodyPr/>
        <a:lstStyle/>
        <a:p>
          <a:r>
            <a:rPr lang="cs-CZ" dirty="0" smtClean="0"/>
            <a:t>TNC</a:t>
          </a:r>
          <a:endParaRPr lang="cs-CZ" dirty="0"/>
        </a:p>
      </dgm:t>
    </dgm:pt>
    <dgm:pt modelId="{25943D44-2343-46A6-A0C1-D707ED29DBD5}" type="parTrans" cxnId="{488C3C3B-A8AA-4795-B629-4F678D746670}">
      <dgm:prSet/>
      <dgm:spPr/>
      <dgm:t>
        <a:bodyPr/>
        <a:lstStyle/>
        <a:p>
          <a:endParaRPr lang="cs-CZ"/>
        </a:p>
      </dgm:t>
    </dgm:pt>
    <dgm:pt modelId="{2D3B448A-9784-42AB-983D-84643E988604}" type="sibTrans" cxnId="{488C3C3B-A8AA-4795-B629-4F678D746670}">
      <dgm:prSet/>
      <dgm:spPr/>
      <dgm:t>
        <a:bodyPr/>
        <a:lstStyle/>
        <a:p>
          <a:endParaRPr lang="cs-CZ"/>
        </a:p>
      </dgm:t>
    </dgm:pt>
    <dgm:pt modelId="{595B01E4-0E74-4549-A946-C3358C265B1C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cs-CZ" dirty="0" smtClean="0"/>
            <a:t>Mezinárodní mobilita pro znevýhodněno mládež (č.15_32)</a:t>
          </a:r>
          <a:endParaRPr lang="cs-CZ" dirty="0"/>
        </a:p>
      </dgm:t>
    </dgm:pt>
    <dgm:pt modelId="{9051F095-2F0D-43B3-B1FA-D2347755EF26}" type="parTrans" cxnId="{A33D31F5-03AA-4CD3-968D-CEDFB8917D8A}">
      <dgm:prSet/>
      <dgm:spPr/>
      <dgm:t>
        <a:bodyPr/>
        <a:lstStyle/>
        <a:p>
          <a:endParaRPr lang="cs-CZ"/>
        </a:p>
      </dgm:t>
    </dgm:pt>
    <dgm:pt modelId="{953EA66B-F42C-4336-9BB5-D2A0C0C018E3}" type="sibTrans" cxnId="{A33D31F5-03AA-4CD3-968D-CEDFB8917D8A}">
      <dgm:prSet/>
      <dgm:spPr/>
      <dgm:t>
        <a:bodyPr/>
        <a:lstStyle/>
        <a:p>
          <a:endParaRPr lang="cs-CZ"/>
        </a:p>
      </dgm:t>
    </dgm:pt>
    <dgm:pt modelId="{95727034-8282-46E5-85B9-7852FA61F971}">
      <dgm:prSet custT="1"/>
      <dgm:spPr>
        <a:ln>
          <a:solidFill>
            <a:schemeClr val="accent6"/>
          </a:solidFill>
        </a:ln>
      </dgm:spPr>
      <dgm:t>
        <a:bodyPr/>
        <a:lstStyle/>
        <a:p>
          <a:r>
            <a:rPr lang="cs-CZ" sz="1200" dirty="0" smtClean="0"/>
            <a:t>Podpora inovačního prostřední (15_124)</a:t>
          </a:r>
          <a:endParaRPr lang="en-GB" sz="1200" dirty="0"/>
        </a:p>
      </dgm:t>
    </dgm:pt>
    <dgm:pt modelId="{A95FC622-6381-4DCE-8D4A-A63E4A2DEF38}" type="parTrans" cxnId="{B536BA20-3C9C-4B98-B1CD-29520EE8F690}">
      <dgm:prSet/>
      <dgm:spPr/>
      <dgm:t>
        <a:bodyPr/>
        <a:lstStyle/>
        <a:p>
          <a:endParaRPr lang="en-GB"/>
        </a:p>
      </dgm:t>
    </dgm:pt>
    <dgm:pt modelId="{85ABEB40-59B6-45A8-8BA1-EE66A25EE724}" type="sibTrans" cxnId="{B536BA20-3C9C-4B98-B1CD-29520EE8F690}">
      <dgm:prSet/>
      <dgm:spPr/>
      <dgm:t>
        <a:bodyPr/>
        <a:lstStyle/>
        <a:p>
          <a:endParaRPr lang="en-GB"/>
        </a:p>
      </dgm:t>
    </dgm:pt>
    <dgm:pt modelId="{9FD07890-3BE5-4698-8B45-9AC1B509D27C}">
      <dgm:prSet/>
      <dgm:spPr/>
      <dgm:t>
        <a:bodyPr/>
        <a:lstStyle/>
        <a:p>
          <a:r>
            <a:rPr lang="cs-CZ" dirty="0" smtClean="0"/>
            <a:t>Budování kapacit a profesionalizace NNO (č. 15_31)</a:t>
          </a:r>
          <a:endParaRPr lang="cs-CZ" dirty="0"/>
        </a:p>
      </dgm:t>
    </dgm:pt>
    <dgm:pt modelId="{A4627D28-7A72-4166-A758-8AE5DBB1265E}" type="parTrans" cxnId="{C69993EC-BF59-44A0-94DA-4021F04ECDAB}">
      <dgm:prSet/>
      <dgm:spPr/>
      <dgm:t>
        <a:bodyPr/>
        <a:lstStyle/>
        <a:p>
          <a:endParaRPr lang="en-GB"/>
        </a:p>
      </dgm:t>
    </dgm:pt>
    <dgm:pt modelId="{ADC2B897-AE95-42C0-AF3B-1E176649D199}" type="sibTrans" cxnId="{C69993EC-BF59-44A0-94DA-4021F04ECDAB}">
      <dgm:prSet/>
      <dgm:spPr/>
      <dgm:t>
        <a:bodyPr/>
        <a:lstStyle/>
        <a:p>
          <a:endParaRPr lang="en-GB"/>
        </a:p>
      </dgm:t>
    </dgm:pt>
    <dgm:pt modelId="{44C163B7-9C14-4C35-BBFB-97B48F9B298F}" type="pres">
      <dgm:prSet presAssocID="{D4CBBE1B-F632-4048-BB70-4C3B80938A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9EF2F870-C4DB-48F2-8E4F-3DA228221B7D}" type="pres">
      <dgm:prSet presAssocID="{56CFB538-4A41-45A3-B7EE-1719F2010DAC}" presName="hierRoot1" presStyleCnt="0"/>
      <dgm:spPr/>
    </dgm:pt>
    <dgm:pt modelId="{CB4C8393-8218-449C-B323-DBFA4CED1E28}" type="pres">
      <dgm:prSet presAssocID="{56CFB538-4A41-45A3-B7EE-1719F2010DAC}" presName="composite" presStyleCnt="0"/>
      <dgm:spPr/>
    </dgm:pt>
    <dgm:pt modelId="{77095E99-459F-4012-AB07-EFCE01E0452A}" type="pres">
      <dgm:prSet presAssocID="{56CFB538-4A41-45A3-B7EE-1719F2010DAC}" presName="background" presStyleLbl="node0" presStyleIdx="0" presStyleCnt="1"/>
      <dgm:spPr/>
    </dgm:pt>
    <dgm:pt modelId="{A716C846-1018-4A73-91BE-44E5D5A00BE0}" type="pres">
      <dgm:prSet presAssocID="{56CFB538-4A41-45A3-B7EE-1719F2010DAC}" presName="text" presStyleLbl="fgAcc0" presStyleIdx="0" presStyleCnt="1" custScaleX="232386" custScaleY="76687" custLinFactX="-142081" custLinFactNeighborX="-200000" custLinFactNeighborY="-87329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ED9D24A-6C40-4190-B033-D02E5C971931}" type="pres">
      <dgm:prSet presAssocID="{56CFB538-4A41-45A3-B7EE-1719F2010DAC}" presName="hierChild2" presStyleCnt="0"/>
      <dgm:spPr/>
    </dgm:pt>
    <dgm:pt modelId="{DAA5DB9D-0864-4949-83AE-360D868D5A11}" type="pres">
      <dgm:prSet presAssocID="{D1061A5F-D1B1-4C73-B74A-EF44EE2B530A}" presName="Name10" presStyleLbl="parChTrans1D2" presStyleIdx="0" presStyleCnt="2"/>
      <dgm:spPr/>
      <dgm:t>
        <a:bodyPr/>
        <a:lstStyle/>
        <a:p>
          <a:endParaRPr lang="cs-CZ"/>
        </a:p>
      </dgm:t>
    </dgm:pt>
    <dgm:pt modelId="{CCC59A50-EE1A-417A-8A91-124CE4B42ECD}" type="pres">
      <dgm:prSet presAssocID="{373A9F53-EC84-4A12-A3B3-D36F05BF0D68}" presName="hierRoot2" presStyleCnt="0"/>
      <dgm:spPr/>
    </dgm:pt>
    <dgm:pt modelId="{A756846F-1304-4A57-9F07-EA7342DC2E5E}" type="pres">
      <dgm:prSet presAssocID="{373A9F53-EC84-4A12-A3B3-D36F05BF0D68}" presName="composite2" presStyleCnt="0"/>
      <dgm:spPr/>
    </dgm:pt>
    <dgm:pt modelId="{4DC94AB4-41E7-4422-94A1-D38D94ACF70E}" type="pres">
      <dgm:prSet presAssocID="{373A9F53-EC84-4A12-A3B3-D36F05BF0D68}" presName="background2" presStyleLbl="node2" presStyleIdx="0" presStyleCnt="2"/>
      <dgm:spPr/>
    </dgm:pt>
    <dgm:pt modelId="{FDB21185-98EE-4BB9-A165-D4B329F7E2CA}" type="pres">
      <dgm:prSet presAssocID="{373A9F53-EC84-4A12-A3B3-D36F05BF0D68}" presName="text2" presStyleLbl="fgAcc2" presStyleIdx="0" presStyleCnt="2" custScaleY="46359" custLinFactNeighborX="7378" custLinFactNeighborY="-109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24BB759-2A31-41F6-B67D-1A52E3E3D7E0}" type="pres">
      <dgm:prSet presAssocID="{373A9F53-EC84-4A12-A3B3-D36F05BF0D68}" presName="hierChild3" presStyleCnt="0"/>
      <dgm:spPr/>
    </dgm:pt>
    <dgm:pt modelId="{038B81AC-E0E0-4980-8793-F7A61871309D}" type="pres">
      <dgm:prSet presAssocID="{D7ED282C-618F-4DEE-9A25-334F15158F48}" presName="Name17" presStyleLbl="parChTrans1D3" presStyleIdx="0" presStyleCnt="5"/>
      <dgm:spPr/>
      <dgm:t>
        <a:bodyPr/>
        <a:lstStyle/>
        <a:p>
          <a:endParaRPr lang="cs-CZ"/>
        </a:p>
      </dgm:t>
    </dgm:pt>
    <dgm:pt modelId="{97AC80D7-31AC-411E-BA0A-D9D60C600479}" type="pres">
      <dgm:prSet presAssocID="{A2DBFA67-6543-4539-A3D2-A46FA493707A}" presName="hierRoot3" presStyleCnt="0"/>
      <dgm:spPr/>
    </dgm:pt>
    <dgm:pt modelId="{A9618A8C-1FF2-4479-852A-F2F0ADC88287}" type="pres">
      <dgm:prSet presAssocID="{A2DBFA67-6543-4539-A3D2-A46FA493707A}" presName="composite3" presStyleCnt="0"/>
      <dgm:spPr/>
    </dgm:pt>
    <dgm:pt modelId="{CF64BE8D-0464-4DB8-B90B-B6DFD7D425B3}" type="pres">
      <dgm:prSet presAssocID="{A2DBFA67-6543-4539-A3D2-A46FA493707A}" presName="background3" presStyleLbl="node3" presStyleIdx="0" presStyleCnt="5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</dgm:pt>
    <dgm:pt modelId="{181F6449-7AFC-4E5F-A63F-8CB800ADB9E6}" type="pres">
      <dgm:prSet presAssocID="{A2DBFA67-6543-4539-A3D2-A46FA493707A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87CC005-B246-492E-B613-CC616B3135DD}" type="pres">
      <dgm:prSet presAssocID="{A2DBFA67-6543-4539-A3D2-A46FA493707A}" presName="hierChild4" presStyleCnt="0"/>
      <dgm:spPr/>
    </dgm:pt>
    <dgm:pt modelId="{8144EF1C-39D3-4696-AC9A-8D693351CBA8}" type="pres">
      <dgm:prSet presAssocID="{3B08EDE4-2BE1-49AC-ABC4-9074F2279EC9}" presName="Name17" presStyleLbl="parChTrans1D3" presStyleIdx="1" presStyleCnt="5"/>
      <dgm:spPr/>
      <dgm:t>
        <a:bodyPr/>
        <a:lstStyle/>
        <a:p>
          <a:endParaRPr lang="cs-CZ"/>
        </a:p>
      </dgm:t>
    </dgm:pt>
    <dgm:pt modelId="{D16D88B4-24C7-4F17-8CCA-8D75E870E91C}" type="pres">
      <dgm:prSet presAssocID="{796D1AEF-EF5D-4271-A609-3ADC9D516730}" presName="hierRoot3" presStyleCnt="0"/>
      <dgm:spPr/>
    </dgm:pt>
    <dgm:pt modelId="{CB54DA4E-41C8-4D85-BA42-903052B8BB4E}" type="pres">
      <dgm:prSet presAssocID="{796D1AEF-EF5D-4271-A609-3ADC9D516730}" presName="composite3" presStyleCnt="0"/>
      <dgm:spPr/>
    </dgm:pt>
    <dgm:pt modelId="{1F185ED5-7BAC-4124-9BC3-8D323B3EDCD4}" type="pres">
      <dgm:prSet presAssocID="{796D1AEF-EF5D-4271-A609-3ADC9D516730}" presName="background3" presStyleLbl="node3" presStyleIdx="1" presStyleCnt="5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</dgm:pt>
    <dgm:pt modelId="{65B65092-2A5F-4930-B86B-15DF4AC33CB3}" type="pres">
      <dgm:prSet presAssocID="{796D1AEF-EF5D-4271-A609-3ADC9D516730}" presName="text3" presStyleLbl="fgAcc3" presStyleIdx="1" presStyleCnt="5" custLinFactNeighborX="21918" custLinFactNeighborY="397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98925F9-0389-4BB8-A66C-A64F552DDC45}" type="pres">
      <dgm:prSet presAssocID="{796D1AEF-EF5D-4271-A609-3ADC9D516730}" presName="hierChild4" presStyleCnt="0"/>
      <dgm:spPr/>
    </dgm:pt>
    <dgm:pt modelId="{1AD16A2C-F447-42A2-A45D-0C530BCE1D88}" type="pres">
      <dgm:prSet presAssocID="{A95FC622-6381-4DCE-8D4A-A63E4A2DEF38}" presName="Name17" presStyleLbl="parChTrans1D3" presStyleIdx="2" presStyleCnt="5"/>
      <dgm:spPr/>
      <dgm:t>
        <a:bodyPr/>
        <a:lstStyle/>
        <a:p>
          <a:endParaRPr lang="en-GB"/>
        </a:p>
      </dgm:t>
    </dgm:pt>
    <dgm:pt modelId="{C42DB053-1A08-44CA-B190-A51B3917593B}" type="pres">
      <dgm:prSet presAssocID="{95727034-8282-46E5-85B9-7852FA61F971}" presName="hierRoot3" presStyleCnt="0"/>
      <dgm:spPr/>
    </dgm:pt>
    <dgm:pt modelId="{D384376B-E4BC-4646-9F9E-D7AD16682545}" type="pres">
      <dgm:prSet presAssocID="{95727034-8282-46E5-85B9-7852FA61F971}" presName="composite3" presStyleCnt="0"/>
      <dgm:spPr/>
    </dgm:pt>
    <dgm:pt modelId="{547D1060-3909-4416-8242-B5196D922035}" type="pres">
      <dgm:prSet presAssocID="{95727034-8282-46E5-85B9-7852FA61F971}" presName="background3" presStyleLbl="node3" presStyleIdx="2" presStyleCnt="5"/>
      <dgm:spPr/>
    </dgm:pt>
    <dgm:pt modelId="{77D34504-4199-4E98-9485-04B89D1927DA}" type="pres">
      <dgm:prSet presAssocID="{95727034-8282-46E5-85B9-7852FA61F971}" presName="text3" presStyleLbl="fgAcc3" presStyleIdx="2" presStyleCnt="5" custLinFactNeighborX="55167" custLinFactNeighborY="397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33D5F3F-FBD9-4A89-88F1-3EE3CC644F44}" type="pres">
      <dgm:prSet presAssocID="{95727034-8282-46E5-85B9-7852FA61F971}" presName="hierChild4" presStyleCnt="0"/>
      <dgm:spPr/>
    </dgm:pt>
    <dgm:pt modelId="{F5B48F2B-6B53-4354-8661-E04C18490CA2}" type="pres">
      <dgm:prSet presAssocID="{A4627D28-7A72-4166-A758-8AE5DBB1265E}" presName="Name17" presStyleLbl="parChTrans1D3" presStyleIdx="3" presStyleCnt="5"/>
      <dgm:spPr/>
      <dgm:t>
        <a:bodyPr/>
        <a:lstStyle/>
        <a:p>
          <a:endParaRPr lang="en-GB"/>
        </a:p>
      </dgm:t>
    </dgm:pt>
    <dgm:pt modelId="{DD9BF769-70AD-492D-ACE3-6AB60378D169}" type="pres">
      <dgm:prSet presAssocID="{9FD07890-3BE5-4698-8B45-9AC1B509D27C}" presName="hierRoot3" presStyleCnt="0"/>
      <dgm:spPr/>
    </dgm:pt>
    <dgm:pt modelId="{9DAD8EDE-4C74-4A5F-BBC7-49DFD9DA73D1}" type="pres">
      <dgm:prSet presAssocID="{9FD07890-3BE5-4698-8B45-9AC1B509D27C}" presName="composite3" presStyleCnt="0"/>
      <dgm:spPr/>
    </dgm:pt>
    <dgm:pt modelId="{29246DC5-D27A-48B8-A146-762B37D167CE}" type="pres">
      <dgm:prSet presAssocID="{9FD07890-3BE5-4698-8B45-9AC1B509D27C}" presName="background3" presStyleLbl="node3" presStyleIdx="3" presStyleCnt="5"/>
      <dgm:spPr/>
    </dgm:pt>
    <dgm:pt modelId="{1AF6F07D-A56B-4262-9D0B-C2E546F3A670}" type="pres">
      <dgm:prSet presAssocID="{9FD07890-3BE5-4698-8B45-9AC1B509D27C}" presName="text3" presStyleLbl="fgAcc3" presStyleIdx="3" presStyleCnt="5" custLinFactNeighborX="93777" custLinFactNeighborY="397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F658241-2D6E-432F-9D0F-46BA1CF9BB1C}" type="pres">
      <dgm:prSet presAssocID="{9FD07890-3BE5-4698-8B45-9AC1B509D27C}" presName="hierChild4" presStyleCnt="0"/>
      <dgm:spPr/>
    </dgm:pt>
    <dgm:pt modelId="{BB9113A6-BA1D-446E-83BA-8EEFD25AD69D}" type="pres">
      <dgm:prSet presAssocID="{25943D44-2343-46A6-A0C1-D707ED29DBD5}" presName="Name10" presStyleLbl="parChTrans1D2" presStyleIdx="1" presStyleCnt="2"/>
      <dgm:spPr/>
      <dgm:t>
        <a:bodyPr/>
        <a:lstStyle/>
        <a:p>
          <a:endParaRPr lang="cs-CZ"/>
        </a:p>
      </dgm:t>
    </dgm:pt>
    <dgm:pt modelId="{DDB0219D-9700-4459-973B-90F51288E0CB}" type="pres">
      <dgm:prSet presAssocID="{22B877B4-3061-4E9D-BC7B-FC07D2EA84E2}" presName="hierRoot2" presStyleCnt="0"/>
      <dgm:spPr/>
    </dgm:pt>
    <dgm:pt modelId="{006DFFCF-122A-4E05-B513-F30E06DA846E}" type="pres">
      <dgm:prSet presAssocID="{22B877B4-3061-4E9D-BC7B-FC07D2EA84E2}" presName="composite2" presStyleCnt="0"/>
      <dgm:spPr/>
    </dgm:pt>
    <dgm:pt modelId="{BB69B5B7-84D2-482A-98B2-548F2070384D}" type="pres">
      <dgm:prSet presAssocID="{22B877B4-3061-4E9D-BC7B-FC07D2EA84E2}" presName="background2" presStyleLbl="node2" presStyleIdx="1" presStyleCnt="2"/>
      <dgm:spPr/>
    </dgm:pt>
    <dgm:pt modelId="{B42DA0CD-B05F-48EB-A0E0-6285BD9A5FA2}" type="pres">
      <dgm:prSet presAssocID="{22B877B4-3061-4E9D-BC7B-FC07D2EA84E2}" presName="text2" presStyleLbl="fgAcc2" presStyleIdx="1" presStyleCnt="2" custScaleY="39880" custLinFactX="-57111" custLinFactY="-37047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BFFEFCD-B4C8-4594-9679-8A201DA50F2B}" type="pres">
      <dgm:prSet presAssocID="{22B877B4-3061-4E9D-BC7B-FC07D2EA84E2}" presName="hierChild3" presStyleCnt="0"/>
      <dgm:spPr/>
    </dgm:pt>
    <dgm:pt modelId="{25F310FF-F091-491E-A01A-8F444331CC14}" type="pres">
      <dgm:prSet presAssocID="{9051F095-2F0D-43B3-B1FA-D2347755EF26}" presName="Name17" presStyleLbl="parChTrans1D3" presStyleIdx="4" presStyleCnt="5"/>
      <dgm:spPr/>
      <dgm:t>
        <a:bodyPr/>
        <a:lstStyle/>
        <a:p>
          <a:endParaRPr lang="cs-CZ"/>
        </a:p>
      </dgm:t>
    </dgm:pt>
    <dgm:pt modelId="{67EAFDDF-60EC-4D0C-9DC8-9033BB999F29}" type="pres">
      <dgm:prSet presAssocID="{595B01E4-0E74-4549-A946-C3358C265B1C}" presName="hierRoot3" presStyleCnt="0"/>
      <dgm:spPr/>
    </dgm:pt>
    <dgm:pt modelId="{8F49C18F-27D3-42C0-ABF1-9D3D0B4862CA}" type="pres">
      <dgm:prSet presAssocID="{595B01E4-0E74-4549-A946-C3358C265B1C}" presName="composite3" presStyleCnt="0"/>
      <dgm:spPr/>
    </dgm:pt>
    <dgm:pt modelId="{69C1D5B9-004D-4FB1-99DF-D9C2F13FB7CE}" type="pres">
      <dgm:prSet presAssocID="{595B01E4-0E74-4549-A946-C3358C265B1C}" presName="background3" presStyleLbl="node3" presStyleIdx="4" presStyleCnt="5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cs-CZ"/>
        </a:p>
      </dgm:t>
    </dgm:pt>
    <dgm:pt modelId="{55B61A5A-704C-4770-A959-26DF4684D008}" type="pres">
      <dgm:prSet presAssocID="{595B01E4-0E74-4549-A946-C3358C265B1C}" presName="text3" presStyleLbl="fgAcc3" presStyleIdx="4" presStyleCnt="5" custScaleY="73111" custLinFactY="-75285" custLinFactNeighborX="-17724" custLinFactNeighborY="-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3798111-415F-4633-9BBC-3839018CD555}" type="pres">
      <dgm:prSet presAssocID="{595B01E4-0E74-4549-A946-C3358C265B1C}" presName="hierChild4" presStyleCnt="0"/>
      <dgm:spPr/>
    </dgm:pt>
  </dgm:ptLst>
  <dgm:cxnLst>
    <dgm:cxn modelId="{09606872-2EB9-465C-B16C-8BCDE751E483}" type="presOf" srcId="{25943D44-2343-46A6-A0C1-D707ED29DBD5}" destId="{BB9113A6-BA1D-446E-83BA-8EEFD25AD69D}" srcOrd="0" destOrd="0" presId="urn:microsoft.com/office/officeart/2005/8/layout/hierarchy1"/>
    <dgm:cxn modelId="{389A1789-AF41-4D63-8007-1BA0D18545F9}" srcId="{56CFB538-4A41-45A3-B7EE-1719F2010DAC}" destId="{373A9F53-EC84-4A12-A3B3-D36F05BF0D68}" srcOrd="0" destOrd="0" parTransId="{D1061A5F-D1B1-4C73-B74A-EF44EE2B530A}" sibTransId="{E38564EF-740A-41DE-8DF6-4223FA10EDDF}"/>
    <dgm:cxn modelId="{6C20E03F-5013-40B4-9B7B-34EC8050BB61}" type="presOf" srcId="{95727034-8282-46E5-85B9-7852FA61F971}" destId="{77D34504-4199-4E98-9485-04B89D1927DA}" srcOrd="0" destOrd="0" presId="urn:microsoft.com/office/officeart/2005/8/layout/hierarchy1"/>
    <dgm:cxn modelId="{03073795-1E4F-438E-B029-92596DA6E181}" type="presOf" srcId="{A95FC622-6381-4DCE-8D4A-A63E4A2DEF38}" destId="{1AD16A2C-F447-42A2-A45D-0C530BCE1D88}" srcOrd="0" destOrd="0" presId="urn:microsoft.com/office/officeart/2005/8/layout/hierarchy1"/>
    <dgm:cxn modelId="{2254987E-E73F-4D64-959B-DC604ABA18BB}" srcId="{373A9F53-EC84-4A12-A3B3-D36F05BF0D68}" destId="{A2DBFA67-6543-4539-A3D2-A46FA493707A}" srcOrd="0" destOrd="0" parTransId="{D7ED282C-618F-4DEE-9A25-334F15158F48}" sibTransId="{623CBE2D-4F8F-4A3B-AA60-CFEC847D02A3}"/>
    <dgm:cxn modelId="{E5CC4579-A19E-4914-909D-32C5AEADE554}" type="presOf" srcId="{595B01E4-0E74-4549-A946-C3358C265B1C}" destId="{55B61A5A-704C-4770-A959-26DF4684D008}" srcOrd="0" destOrd="0" presId="urn:microsoft.com/office/officeart/2005/8/layout/hierarchy1"/>
    <dgm:cxn modelId="{C9D6B9D0-33CE-44FF-BF99-BBE9BCDDDA71}" type="presOf" srcId="{A2DBFA67-6543-4539-A3D2-A46FA493707A}" destId="{181F6449-7AFC-4E5F-A63F-8CB800ADB9E6}" srcOrd="0" destOrd="0" presId="urn:microsoft.com/office/officeart/2005/8/layout/hierarchy1"/>
    <dgm:cxn modelId="{2FDCCDF0-7112-420E-BDA2-5FDEB88350AD}" type="presOf" srcId="{D7ED282C-618F-4DEE-9A25-334F15158F48}" destId="{038B81AC-E0E0-4980-8793-F7A61871309D}" srcOrd="0" destOrd="0" presId="urn:microsoft.com/office/officeart/2005/8/layout/hierarchy1"/>
    <dgm:cxn modelId="{B536BA20-3C9C-4B98-B1CD-29520EE8F690}" srcId="{373A9F53-EC84-4A12-A3B3-D36F05BF0D68}" destId="{95727034-8282-46E5-85B9-7852FA61F971}" srcOrd="2" destOrd="0" parTransId="{A95FC622-6381-4DCE-8D4A-A63E4A2DEF38}" sibTransId="{85ABEB40-59B6-45A8-8BA1-EE66A25EE724}"/>
    <dgm:cxn modelId="{354DEEFE-6817-414B-AD8D-D25DA5493FA0}" type="presOf" srcId="{A4627D28-7A72-4166-A758-8AE5DBB1265E}" destId="{F5B48F2B-6B53-4354-8661-E04C18490CA2}" srcOrd="0" destOrd="0" presId="urn:microsoft.com/office/officeart/2005/8/layout/hierarchy1"/>
    <dgm:cxn modelId="{CCC76ADB-9FC2-4660-8C97-E4EDC4E1DD3A}" srcId="{373A9F53-EC84-4A12-A3B3-D36F05BF0D68}" destId="{796D1AEF-EF5D-4271-A609-3ADC9D516730}" srcOrd="1" destOrd="0" parTransId="{3B08EDE4-2BE1-49AC-ABC4-9074F2279EC9}" sibTransId="{CE1B9493-4D94-4804-852A-193739227B82}"/>
    <dgm:cxn modelId="{E7DCD48F-FE4A-4C0F-BBF9-FD60AB72F152}" type="presOf" srcId="{22B877B4-3061-4E9D-BC7B-FC07D2EA84E2}" destId="{B42DA0CD-B05F-48EB-A0E0-6285BD9A5FA2}" srcOrd="0" destOrd="0" presId="urn:microsoft.com/office/officeart/2005/8/layout/hierarchy1"/>
    <dgm:cxn modelId="{81DE7085-4968-41E1-ABD8-8B05EB69C23C}" type="presOf" srcId="{56CFB538-4A41-45A3-B7EE-1719F2010DAC}" destId="{A716C846-1018-4A73-91BE-44E5D5A00BE0}" srcOrd="0" destOrd="0" presId="urn:microsoft.com/office/officeart/2005/8/layout/hierarchy1"/>
    <dgm:cxn modelId="{C69993EC-BF59-44A0-94DA-4021F04ECDAB}" srcId="{373A9F53-EC84-4A12-A3B3-D36F05BF0D68}" destId="{9FD07890-3BE5-4698-8B45-9AC1B509D27C}" srcOrd="3" destOrd="0" parTransId="{A4627D28-7A72-4166-A758-8AE5DBB1265E}" sibTransId="{ADC2B897-AE95-42C0-AF3B-1E176649D199}"/>
    <dgm:cxn modelId="{91B7BB56-5077-4E13-B59A-A100255A24B9}" type="presOf" srcId="{9051F095-2F0D-43B3-B1FA-D2347755EF26}" destId="{25F310FF-F091-491E-A01A-8F444331CC14}" srcOrd="0" destOrd="0" presId="urn:microsoft.com/office/officeart/2005/8/layout/hierarchy1"/>
    <dgm:cxn modelId="{A65620D7-D502-42F1-8856-B6A388EE49D0}" type="presOf" srcId="{796D1AEF-EF5D-4271-A609-3ADC9D516730}" destId="{65B65092-2A5F-4930-B86B-15DF4AC33CB3}" srcOrd="0" destOrd="0" presId="urn:microsoft.com/office/officeart/2005/8/layout/hierarchy1"/>
    <dgm:cxn modelId="{CF835B89-A421-488D-9DD0-6C68E197BFED}" type="presOf" srcId="{D1061A5F-D1B1-4C73-B74A-EF44EE2B530A}" destId="{DAA5DB9D-0864-4949-83AE-360D868D5A11}" srcOrd="0" destOrd="0" presId="urn:microsoft.com/office/officeart/2005/8/layout/hierarchy1"/>
    <dgm:cxn modelId="{C6DDFD62-0D0C-45EB-B04F-1F1B092F3D06}" type="presOf" srcId="{373A9F53-EC84-4A12-A3B3-D36F05BF0D68}" destId="{FDB21185-98EE-4BB9-A165-D4B329F7E2CA}" srcOrd="0" destOrd="0" presId="urn:microsoft.com/office/officeart/2005/8/layout/hierarchy1"/>
    <dgm:cxn modelId="{DC6C65E7-7539-4B72-AD9D-9684E9D478E3}" srcId="{D4CBBE1B-F632-4048-BB70-4C3B80938A59}" destId="{56CFB538-4A41-45A3-B7EE-1719F2010DAC}" srcOrd="0" destOrd="0" parTransId="{7654AB07-845B-42BD-9398-2056B8B9916D}" sibTransId="{8CE63479-16AE-419F-B976-04F9BBDBF026}"/>
    <dgm:cxn modelId="{D70152AB-0710-4FF4-AD10-AADF1A247E37}" type="presOf" srcId="{3B08EDE4-2BE1-49AC-ABC4-9074F2279EC9}" destId="{8144EF1C-39D3-4696-AC9A-8D693351CBA8}" srcOrd="0" destOrd="0" presId="urn:microsoft.com/office/officeart/2005/8/layout/hierarchy1"/>
    <dgm:cxn modelId="{282B331A-8AC0-4D53-B032-0FA2034E0B71}" type="presOf" srcId="{D4CBBE1B-F632-4048-BB70-4C3B80938A59}" destId="{44C163B7-9C14-4C35-BBFB-97B48F9B298F}" srcOrd="0" destOrd="0" presId="urn:microsoft.com/office/officeart/2005/8/layout/hierarchy1"/>
    <dgm:cxn modelId="{1715C22C-26CA-4EDB-B332-79A4A6C205A3}" type="presOf" srcId="{9FD07890-3BE5-4698-8B45-9AC1B509D27C}" destId="{1AF6F07D-A56B-4262-9D0B-C2E546F3A670}" srcOrd="0" destOrd="0" presId="urn:microsoft.com/office/officeart/2005/8/layout/hierarchy1"/>
    <dgm:cxn modelId="{A33D31F5-03AA-4CD3-968D-CEDFB8917D8A}" srcId="{22B877B4-3061-4E9D-BC7B-FC07D2EA84E2}" destId="{595B01E4-0E74-4549-A946-C3358C265B1C}" srcOrd="0" destOrd="0" parTransId="{9051F095-2F0D-43B3-B1FA-D2347755EF26}" sibTransId="{953EA66B-F42C-4336-9BB5-D2A0C0C018E3}"/>
    <dgm:cxn modelId="{488C3C3B-A8AA-4795-B629-4F678D746670}" srcId="{56CFB538-4A41-45A3-B7EE-1719F2010DAC}" destId="{22B877B4-3061-4E9D-BC7B-FC07D2EA84E2}" srcOrd="1" destOrd="0" parTransId="{25943D44-2343-46A6-A0C1-D707ED29DBD5}" sibTransId="{2D3B448A-9784-42AB-983D-84643E988604}"/>
    <dgm:cxn modelId="{907FB213-AC1A-40A2-868E-6316F0BAA2FE}" type="presParOf" srcId="{44C163B7-9C14-4C35-BBFB-97B48F9B298F}" destId="{9EF2F870-C4DB-48F2-8E4F-3DA228221B7D}" srcOrd="0" destOrd="0" presId="urn:microsoft.com/office/officeart/2005/8/layout/hierarchy1"/>
    <dgm:cxn modelId="{4A5058CA-B362-4DD3-BBD1-15EB103C7F0B}" type="presParOf" srcId="{9EF2F870-C4DB-48F2-8E4F-3DA228221B7D}" destId="{CB4C8393-8218-449C-B323-DBFA4CED1E28}" srcOrd="0" destOrd="0" presId="urn:microsoft.com/office/officeart/2005/8/layout/hierarchy1"/>
    <dgm:cxn modelId="{505594EA-6E27-460D-8919-ED516F264167}" type="presParOf" srcId="{CB4C8393-8218-449C-B323-DBFA4CED1E28}" destId="{77095E99-459F-4012-AB07-EFCE01E0452A}" srcOrd="0" destOrd="0" presId="urn:microsoft.com/office/officeart/2005/8/layout/hierarchy1"/>
    <dgm:cxn modelId="{BFC56170-A06D-4D0F-BEEE-5F3BA4038BB9}" type="presParOf" srcId="{CB4C8393-8218-449C-B323-DBFA4CED1E28}" destId="{A716C846-1018-4A73-91BE-44E5D5A00BE0}" srcOrd="1" destOrd="0" presId="urn:microsoft.com/office/officeart/2005/8/layout/hierarchy1"/>
    <dgm:cxn modelId="{C87F45A8-E763-4B9E-9CB8-A0C825ED727E}" type="presParOf" srcId="{9EF2F870-C4DB-48F2-8E4F-3DA228221B7D}" destId="{EED9D24A-6C40-4190-B033-D02E5C971931}" srcOrd="1" destOrd="0" presId="urn:microsoft.com/office/officeart/2005/8/layout/hierarchy1"/>
    <dgm:cxn modelId="{FCE418F5-F494-4926-877A-F08FEDA44D27}" type="presParOf" srcId="{EED9D24A-6C40-4190-B033-D02E5C971931}" destId="{DAA5DB9D-0864-4949-83AE-360D868D5A11}" srcOrd="0" destOrd="0" presId="urn:microsoft.com/office/officeart/2005/8/layout/hierarchy1"/>
    <dgm:cxn modelId="{14F3DD1A-3946-4AA8-B30B-8DD5AC38B357}" type="presParOf" srcId="{EED9D24A-6C40-4190-B033-D02E5C971931}" destId="{CCC59A50-EE1A-417A-8A91-124CE4B42ECD}" srcOrd="1" destOrd="0" presId="urn:microsoft.com/office/officeart/2005/8/layout/hierarchy1"/>
    <dgm:cxn modelId="{CCDCAB47-7B5C-400A-9F42-C4CD611F776C}" type="presParOf" srcId="{CCC59A50-EE1A-417A-8A91-124CE4B42ECD}" destId="{A756846F-1304-4A57-9F07-EA7342DC2E5E}" srcOrd="0" destOrd="0" presId="urn:microsoft.com/office/officeart/2005/8/layout/hierarchy1"/>
    <dgm:cxn modelId="{2F0390B5-9704-4CC1-BE3E-D14060D99EFD}" type="presParOf" srcId="{A756846F-1304-4A57-9F07-EA7342DC2E5E}" destId="{4DC94AB4-41E7-4422-94A1-D38D94ACF70E}" srcOrd="0" destOrd="0" presId="urn:microsoft.com/office/officeart/2005/8/layout/hierarchy1"/>
    <dgm:cxn modelId="{F307EC2C-7D32-4480-9333-6BD9E213BAD4}" type="presParOf" srcId="{A756846F-1304-4A57-9F07-EA7342DC2E5E}" destId="{FDB21185-98EE-4BB9-A165-D4B329F7E2CA}" srcOrd="1" destOrd="0" presId="urn:microsoft.com/office/officeart/2005/8/layout/hierarchy1"/>
    <dgm:cxn modelId="{E01D8A4D-EF7E-4D68-A4B5-A6CE1156EB6D}" type="presParOf" srcId="{CCC59A50-EE1A-417A-8A91-124CE4B42ECD}" destId="{024BB759-2A31-41F6-B67D-1A52E3E3D7E0}" srcOrd="1" destOrd="0" presId="urn:microsoft.com/office/officeart/2005/8/layout/hierarchy1"/>
    <dgm:cxn modelId="{5C37EDFC-DA0A-43D7-9615-8D13619910B9}" type="presParOf" srcId="{024BB759-2A31-41F6-B67D-1A52E3E3D7E0}" destId="{038B81AC-E0E0-4980-8793-F7A61871309D}" srcOrd="0" destOrd="0" presId="urn:microsoft.com/office/officeart/2005/8/layout/hierarchy1"/>
    <dgm:cxn modelId="{8FBA8932-82B9-4CF1-909E-91CB3555D82A}" type="presParOf" srcId="{024BB759-2A31-41F6-B67D-1A52E3E3D7E0}" destId="{97AC80D7-31AC-411E-BA0A-D9D60C600479}" srcOrd="1" destOrd="0" presId="urn:microsoft.com/office/officeart/2005/8/layout/hierarchy1"/>
    <dgm:cxn modelId="{1886A1E3-DF1A-4A03-AF3E-FE9091AD15D1}" type="presParOf" srcId="{97AC80D7-31AC-411E-BA0A-D9D60C600479}" destId="{A9618A8C-1FF2-4479-852A-F2F0ADC88287}" srcOrd="0" destOrd="0" presId="urn:microsoft.com/office/officeart/2005/8/layout/hierarchy1"/>
    <dgm:cxn modelId="{6539D685-9C88-4F00-9D5E-A1541CF3443C}" type="presParOf" srcId="{A9618A8C-1FF2-4479-852A-F2F0ADC88287}" destId="{CF64BE8D-0464-4DB8-B90B-B6DFD7D425B3}" srcOrd="0" destOrd="0" presId="urn:microsoft.com/office/officeart/2005/8/layout/hierarchy1"/>
    <dgm:cxn modelId="{0D9E0365-40A1-4E50-B0EE-C41C3E588BCB}" type="presParOf" srcId="{A9618A8C-1FF2-4479-852A-F2F0ADC88287}" destId="{181F6449-7AFC-4E5F-A63F-8CB800ADB9E6}" srcOrd="1" destOrd="0" presId="urn:microsoft.com/office/officeart/2005/8/layout/hierarchy1"/>
    <dgm:cxn modelId="{41977CEB-772A-420E-A307-2C7210C6A4AD}" type="presParOf" srcId="{97AC80D7-31AC-411E-BA0A-D9D60C600479}" destId="{287CC005-B246-492E-B613-CC616B3135DD}" srcOrd="1" destOrd="0" presId="urn:microsoft.com/office/officeart/2005/8/layout/hierarchy1"/>
    <dgm:cxn modelId="{94452843-8291-47CF-BB7A-1FEF3E6E245C}" type="presParOf" srcId="{024BB759-2A31-41F6-B67D-1A52E3E3D7E0}" destId="{8144EF1C-39D3-4696-AC9A-8D693351CBA8}" srcOrd="2" destOrd="0" presId="urn:microsoft.com/office/officeart/2005/8/layout/hierarchy1"/>
    <dgm:cxn modelId="{644937D9-01F7-4F40-AD9E-923E466FAE87}" type="presParOf" srcId="{024BB759-2A31-41F6-B67D-1A52E3E3D7E0}" destId="{D16D88B4-24C7-4F17-8CCA-8D75E870E91C}" srcOrd="3" destOrd="0" presId="urn:microsoft.com/office/officeart/2005/8/layout/hierarchy1"/>
    <dgm:cxn modelId="{9CA99B4A-6B67-4F8A-B9A7-751B4271D56A}" type="presParOf" srcId="{D16D88B4-24C7-4F17-8CCA-8D75E870E91C}" destId="{CB54DA4E-41C8-4D85-BA42-903052B8BB4E}" srcOrd="0" destOrd="0" presId="urn:microsoft.com/office/officeart/2005/8/layout/hierarchy1"/>
    <dgm:cxn modelId="{3CFD1AD6-7514-41B2-91E5-FB9CFB1BD86F}" type="presParOf" srcId="{CB54DA4E-41C8-4D85-BA42-903052B8BB4E}" destId="{1F185ED5-7BAC-4124-9BC3-8D323B3EDCD4}" srcOrd="0" destOrd="0" presId="urn:microsoft.com/office/officeart/2005/8/layout/hierarchy1"/>
    <dgm:cxn modelId="{CE2F0E97-EC81-4854-B3F3-A6B48F85E068}" type="presParOf" srcId="{CB54DA4E-41C8-4D85-BA42-903052B8BB4E}" destId="{65B65092-2A5F-4930-B86B-15DF4AC33CB3}" srcOrd="1" destOrd="0" presId="urn:microsoft.com/office/officeart/2005/8/layout/hierarchy1"/>
    <dgm:cxn modelId="{2D766C3F-4129-44C6-A232-81ABEA77624C}" type="presParOf" srcId="{D16D88B4-24C7-4F17-8CCA-8D75E870E91C}" destId="{198925F9-0389-4BB8-A66C-A64F552DDC45}" srcOrd="1" destOrd="0" presId="urn:microsoft.com/office/officeart/2005/8/layout/hierarchy1"/>
    <dgm:cxn modelId="{46CDCE9D-60AE-4E5B-8BCF-6B8436A0CE84}" type="presParOf" srcId="{024BB759-2A31-41F6-B67D-1A52E3E3D7E0}" destId="{1AD16A2C-F447-42A2-A45D-0C530BCE1D88}" srcOrd="4" destOrd="0" presId="urn:microsoft.com/office/officeart/2005/8/layout/hierarchy1"/>
    <dgm:cxn modelId="{9BC68B34-31B2-4349-8EE8-86B0669141DF}" type="presParOf" srcId="{024BB759-2A31-41F6-B67D-1A52E3E3D7E0}" destId="{C42DB053-1A08-44CA-B190-A51B3917593B}" srcOrd="5" destOrd="0" presId="urn:microsoft.com/office/officeart/2005/8/layout/hierarchy1"/>
    <dgm:cxn modelId="{B91D1BA6-C7C9-402C-808B-F442A841E0FB}" type="presParOf" srcId="{C42DB053-1A08-44CA-B190-A51B3917593B}" destId="{D384376B-E4BC-4646-9F9E-D7AD16682545}" srcOrd="0" destOrd="0" presId="urn:microsoft.com/office/officeart/2005/8/layout/hierarchy1"/>
    <dgm:cxn modelId="{E15B7A18-4F42-4F61-8EA8-DE0DB372C747}" type="presParOf" srcId="{D384376B-E4BC-4646-9F9E-D7AD16682545}" destId="{547D1060-3909-4416-8242-B5196D922035}" srcOrd="0" destOrd="0" presId="urn:microsoft.com/office/officeart/2005/8/layout/hierarchy1"/>
    <dgm:cxn modelId="{55D1F832-58F7-48FD-BA1E-E3C272937BA3}" type="presParOf" srcId="{D384376B-E4BC-4646-9F9E-D7AD16682545}" destId="{77D34504-4199-4E98-9485-04B89D1927DA}" srcOrd="1" destOrd="0" presId="urn:microsoft.com/office/officeart/2005/8/layout/hierarchy1"/>
    <dgm:cxn modelId="{AA1EA807-CF0E-464B-A44B-BD00F10355AB}" type="presParOf" srcId="{C42DB053-1A08-44CA-B190-A51B3917593B}" destId="{A33D5F3F-FBD9-4A89-88F1-3EE3CC644F44}" srcOrd="1" destOrd="0" presId="urn:microsoft.com/office/officeart/2005/8/layout/hierarchy1"/>
    <dgm:cxn modelId="{28629DAF-BCD7-4137-B891-077BF73C9658}" type="presParOf" srcId="{024BB759-2A31-41F6-B67D-1A52E3E3D7E0}" destId="{F5B48F2B-6B53-4354-8661-E04C18490CA2}" srcOrd="6" destOrd="0" presId="urn:microsoft.com/office/officeart/2005/8/layout/hierarchy1"/>
    <dgm:cxn modelId="{542374E6-72F1-466D-8B1E-0B065558367E}" type="presParOf" srcId="{024BB759-2A31-41F6-B67D-1A52E3E3D7E0}" destId="{DD9BF769-70AD-492D-ACE3-6AB60378D169}" srcOrd="7" destOrd="0" presId="urn:microsoft.com/office/officeart/2005/8/layout/hierarchy1"/>
    <dgm:cxn modelId="{A2D3EA82-4CB9-4EDE-A15D-15910B884535}" type="presParOf" srcId="{DD9BF769-70AD-492D-ACE3-6AB60378D169}" destId="{9DAD8EDE-4C74-4A5F-BBC7-49DFD9DA73D1}" srcOrd="0" destOrd="0" presId="urn:microsoft.com/office/officeart/2005/8/layout/hierarchy1"/>
    <dgm:cxn modelId="{E44C72A7-4323-436D-8265-A46FE83C7CC4}" type="presParOf" srcId="{9DAD8EDE-4C74-4A5F-BBC7-49DFD9DA73D1}" destId="{29246DC5-D27A-48B8-A146-762B37D167CE}" srcOrd="0" destOrd="0" presId="urn:microsoft.com/office/officeart/2005/8/layout/hierarchy1"/>
    <dgm:cxn modelId="{1B8F2AB1-EFFE-44C3-B02C-A57481216160}" type="presParOf" srcId="{9DAD8EDE-4C74-4A5F-BBC7-49DFD9DA73D1}" destId="{1AF6F07D-A56B-4262-9D0B-C2E546F3A670}" srcOrd="1" destOrd="0" presId="urn:microsoft.com/office/officeart/2005/8/layout/hierarchy1"/>
    <dgm:cxn modelId="{5E99740B-B0CE-465A-ACE3-C4F921839940}" type="presParOf" srcId="{DD9BF769-70AD-492D-ACE3-6AB60378D169}" destId="{BF658241-2D6E-432F-9D0F-46BA1CF9BB1C}" srcOrd="1" destOrd="0" presId="urn:microsoft.com/office/officeart/2005/8/layout/hierarchy1"/>
    <dgm:cxn modelId="{D777F024-A86E-4D93-A9B9-0C2EFE1B9D2A}" type="presParOf" srcId="{EED9D24A-6C40-4190-B033-D02E5C971931}" destId="{BB9113A6-BA1D-446E-83BA-8EEFD25AD69D}" srcOrd="2" destOrd="0" presId="urn:microsoft.com/office/officeart/2005/8/layout/hierarchy1"/>
    <dgm:cxn modelId="{6112DF61-9325-4C5C-ADD4-070D0831356B}" type="presParOf" srcId="{EED9D24A-6C40-4190-B033-D02E5C971931}" destId="{DDB0219D-9700-4459-973B-90F51288E0CB}" srcOrd="3" destOrd="0" presId="urn:microsoft.com/office/officeart/2005/8/layout/hierarchy1"/>
    <dgm:cxn modelId="{4B2EA5A7-F3DB-4942-9456-C4C0591B643E}" type="presParOf" srcId="{DDB0219D-9700-4459-973B-90F51288E0CB}" destId="{006DFFCF-122A-4E05-B513-F30E06DA846E}" srcOrd="0" destOrd="0" presId="urn:microsoft.com/office/officeart/2005/8/layout/hierarchy1"/>
    <dgm:cxn modelId="{2D85B79E-7FC6-4069-A049-C8E9DA0D11F2}" type="presParOf" srcId="{006DFFCF-122A-4E05-B513-F30E06DA846E}" destId="{BB69B5B7-84D2-482A-98B2-548F2070384D}" srcOrd="0" destOrd="0" presId="urn:microsoft.com/office/officeart/2005/8/layout/hierarchy1"/>
    <dgm:cxn modelId="{DE24A4CF-DA0C-4C07-A441-BA518FFA941C}" type="presParOf" srcId="{006DFFCF-122A-4E05-B513-F30E06DA846E}" destId="{B42DA0CD-B05F-48EB-A0E0-6285BD9A5FA2}" srcOrd="1" destOrd="0" presId="urn:microsoft.com/office/officeart/2005/8/layout/hierarchy1"/>
    <dgm:cxn modelId="{2118379A-F2C6-4A63-BEC2-7F4308DD888A}" type="presParOf" srcId="{DDB0219D-9700-4459-973B-90F51288E0CB}" destId="{1BFFEFCD-B4C8-4594-9679-8A201DA50F2B}" srcOrd="1" destOrd="0" presId="urn:microsoft.com/office/officeart/2005/8/layout/hierarchy1"/>
    <dgm:cxn modelId="{3DDBBCC8-2F6B-4A1F-881D-CAAAC00E38F3}" type="presParOf" srcId="{1BFFEFCD-B4C8-4594-9679-8A201DA50F2B}" destId="{25F310FF-F091-491E-A01A-8F444331CC14}" srcOrd="0" destOrd="0" presId="urn:microsoft.com/office/officeart/2005/8/layout/hierarchy1"/>
    <dgm:cxn modelId="{633999B0-A0C0-4BEE-A637-E95D921399BC}" type="presParOf" srcId="{1BFFEFCD-B4C8-4594-9679-8A201DA50F2B}" destId="{67EAFDDF-60EC-4D0C-9DC8-9033BB999F29}" srcOrd="1" destOrd="0" presId="urn:microsoft.com/office/officeart/2005/8/layout/hierarchy1"/>
    <dgm:cxn modelId="{71FC93E4-E20A-4402-B49D-A87710F0C91C}" type="presParOf" srcId="{67EAFDDF-60EC-4D0C-9DC8-9033BB999F29}" destId="{8F49C18F-27D3-42C0-ABF1-9D3D0B4862CA}" srcOrd="0" destOrd="0" presId="urn:microsoft.com/office/officeart/2005/8/layout/hierarchy1"/>
    <dgm:cxn modelId="{B58C2F72-C954-457F-8346-FB1EAAEC30DC}" type="presParOf" srcId="{8F49C18F-27D3-42C0-ABF1-9D3D0B4862CA}" destId="{69C1D5B9-004D-4FB1-99DF-D9C2F13FB7CE}" srcOrd="0" destOrd="0" presId="urn:microsoft.com/office/officeart/2005/8/layout/hierarchy1"/>
    <dgm:cxn modelId="{BC7F0168-DBA6-4767-9FA6-07F471F5B9B4}" type="presParOf" srcId="{8F49C18F-27D3-42C0-ABF1-9D3D0B4862CA}" destId="{55B61A5A-704C-4770-A959-26DF4684D008}" srcOrd="1" destOrd="0" presId="urn:microsoft.com/office/officeart/2005/8/layout/hierarchy1"/>
    <dgm:cxn modelId="{781F7EF9-E190-41DE-B403-B65CB077B749}" type="presParOf" srcId="{67EAFDDF-60EC-4D0C-9DC8-9033BB999F29}" destId="{33798111-415F-4633-9BBC-3839018CD5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310FF-F091-491E-A01A-8F444331CC14}">
      <dsp:nvSpPr>
        <dsp:cNvPr id="0" name=""/>
        <dsp:cNvSpPr/>
      </dsp:nvSpPr>
      <dsp:spPr>
        <a:xfrm>
          <a:off x="5474052" y="1341722"/>
          <a:ext cx="19975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97501" y="45720"/>
              </a:lnTo>
              <a:lnTo>
                <a:pt x="1997501" y="114538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13A6-BA1D-446E-83BA-8EEFD25AD69D}">
      <dsp:nvSpPr>
        <dsp:cNvPr id="0" name=""/>
        <dsp:cNvSpPr/>
      </dsp:nvSpPr>
      <dsp:spPr>
        <a:xfrm>
          <a:off x="1505887" y="978817"/>
          <a:ext cx="39681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1368"/>
              </a:moveTo>
              <a:lnTo>
                <a:pt x="3968164" y="4572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48F2B-6B53-4354-8661-E04C18490CA2}">
      <dsp:nvSpPr>
        <dsp:cNvPr id="0" name=""/>
        <dsp:cNvSpPr/>
      </dsp:nvSpPr>
      <dsp:spPr>
        <a:xfrm>
          <a:off x="3452482" y="2683574"/>
          <a:ext cx="3865429" cy="462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34"/>
              </a:lnTo>
              <a:lnTo>
                <a:pt x="3865429" y="330134"/>
              </a:lnTo>
              <a:lnTo>
                <a:pt x="3865429" y="462891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16A2C-F447-42A2-A45D-0C530BCE1D88}">
      <dsp:nvSpPr>
        <dsp:cNvPr id="0" name=""/>
        <dsp:cNvSpPr/>
      </dsp:nvSpPr>
      <dsp:spPr>
        <a:xfrm>
          <a:off x="3452482" y="2683574"/>
          <a:ext cx="1560605" cy="462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34"/>
              </a:lnTo>
              <a:lnTo>
                <a:pt x="1560605" y="330134"/>
              </a:lnTo>
              <a:lnTo>
                <a:pt x="1560605" y="462891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44EF1C-39D3-4696-AC9A-8D693351CBA8}">
      <dsp:nvSpPr>
        <dsp:cNvPr id="0" name=""/>
        <dsp:cNvSpPr/>
      </dsp:nvSpPr>
      <dsp:spPr>
        <a:xfrm>
          <a:off x="2785089" y="2683574"/>
          <a:ext cx="667392" cy="462891"/>
        </a:xfrm>
        <a:custGeom>
          <a:avLst/>
          <a:gdLst/>
          <a:ahLst/>
          <a:cxnLst/>
          <a:rect l="0" t="0" r="0" b="0"/>
          <a:pathLst>
            <a:path>
              <a:moveTo>
                <a:pt x="667392" y="0"/>
              </a:moveTo>
              <a:lnTo>
                <a:pt x="667392" y="330134"/>
              </a:lnTo>
              <a:lnTo>
                <a:pt x="0" y="330134"/>
              </a:lnTo>
              <a:lnTo>
                <a:pt x="0" y="462891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8B81AC-E0E0-4980-8793-F7A61871309D}">
      <dsp:nvSpPr>
        <dsp:cNvPr id="0" name=""/>
        <dsp:cNvSpPr/>
      </dsp:nvSpPr>
      <dsp:spPr>
        <a:xfrm>
          <a:off x="719471" y="2683574"/>
          <a:ext cx="2733010" cy="426728"/>
        </a:xfrm>
        <a:custGeom>
          <a:avLst/>
          <a:gdLst/>
          <a:ahLst/>
          <a:cxnLst/>
          <a:rect l="0" t="0" r="0" b="0"/>
          <a:pathLst>
            <a:path>
              <a:moveTo>
                <a:pt x="2733010" y="0"/>
              </a:moveTo>
              <a:lnTo>
                <a:pt x="2733010" y="293971"/>
              </a:lnTo>
              <a:lnTo>
                <a:pt x="0" y="293971"/>
              </a:lnTo>
              <a:lnTo>
                <a:pt x="0" y="426728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5DB9D-0864-4949-83AE-360D868D5A11}">
      <dsp:nvSpPr>
        <dsp:cNvPr id="0" name=""/>
        <dsp:cNvSpPr/>
      </dsp:nvSpPr>
      <dsp:spPr>
        <a:xfrm>
          <a:off x="1505887" y="1060186"/>
          <a:ext cx="1946594" cy="1201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8767"/>
              </a:lnTo>
              <a:lnTo>
                <a:pt x="1946594" y="1068767"/>
              </a:lnTo>
              <a:lnTo>
                <a:pt x="1946594" y="1201524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95E99-459F-4012-AB07-EFCE01E0452A}">
      <dsp:nvSpPr>
        <dsp:cNvPr id="0" name=""/>
        <dsp:cNvSpPr/>
      </dsp:nvSpPr>
      <dsp:spPr>
        <a:xfrm>
          <a:off x="-159229" y="362338"/>
          <a:ext cx="3330233" cy="697847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6C846-1018-4A73-91BE-44E5D5A00BE0}">
      <dsp:nvSpPr>
        <dsp:cNvPr id="0" name=""/>
        <dsp:cNvSpPr/>
      </dsp:nvSpPr>
      <dsp:spPr>
        <a:xfrm>
          <a:off x="0" y="513606"/>
          <a:ext cx="3330233" cy="6978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SI a TNC</a:t>
          </a:r>
          <a:endParaRPr lang="cs-CZ" sz="1100" kern="1200" dirty="0"/>
        </a:p>
      </dsp:txBody>
      <dsp:txXfrm>
        <a:off x="20439" y="534045"/>
        <a:ext cx="3289355" cy="656969"/>
      </dsp:txXfrm>
    </dsp:sp>
    <dsp:sp modelId="{4DC94AB4-41E7-4422-94A1-D38D94ACF70E}">
      <dsp:nvSpPr>
        <dsp:cNvPr id="0" name=""/>
        <dsp:cNvSpPr/>
      </dsp:nvSpPr>
      <dsp:spPr>
        <a:xfrm>
          <a:off x="2735951" y="2261710"/>
          <a:ext cx="1433061" cy="42186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21185-98EE-4BB9-A165-D4B329F7E2CA}">
      <dsp:nvSpPr>
        <dsp:cNvPr id="0" name=""/>
        <dsp:cNvSpPr/>
      </dsp:nvSpPr>
      <dsp:spPr>
        <a:xfrm>
          <a:off x="2895180" y="2412978"/>
          <a:ext cx="1433061" cy="4218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SI</a:t>
          </a:r>
          <a:endParaRPr lang="cs-CZ" sz="1100" kern="1200" dirty="0"/>
        </a:p>
      </dsp:txBody>
      <dsp:txXfrm>
        <a:off x="2907536" y="2425334"/>
        <a:ext cx="1408349" cy="397152"/>
      </dsp:txXfrm>
    </dsp:sp>
    <dsp:sp modelId="{CF64BE8D-0464-4DB8-B90B-B6DFD7D425B3}">
      <dsp:nvSpPr>
        <dsp:cNvPr id="0" name=""/>
        <dsp:cNvSpPr/>
      </dsp:nvSpPr>
      <dsp:spPr>
        <a:xfrm>
          <a:off x="2940" y="3110302"/>
          <a:ext cx="1433061" cy="909993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</dsp:sp>
    <dsp:sp modelId="{181F6449-7AFC-4E5F-A63F-8CB800ADB9E6}">
      <dsp:nvSpPr>
        <dsp:cNvPr id="0" name=""/>
        <dsp:cNvSpPr/>
      </dsp:nvSpPr>
      <dsp:spPr>
        <a:xfrm>
          <a:off x="162169" y="3261570"/>
          <a:ext cx="1433061" cy="90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Malé SI (č.15_24)</a:t>
          </a:r>
          <a:endParaRPr lang="cs-CZ" sz="1100" kern="1200" dirty="0"/>
        </a:p>
      </dsp:txBody>
      <dsp:txXfrm>
        <a:off x="188822" y="3288223"/>
        <a:ext cx="1379755" cy="856687"/>
      </dsp:txXfrm>
    </dsp:sp>
    <dsp:sp modelId="{1F185ED5-7BAC-4124-9BC3-8D323B3EDCD4}">
      <dsp:nvSpPr>
        <dsp:cNvPr id="0" name=""/>
        <dsp:cNvSpPr/>
      </dsp:nvSpPr>
      <dsp:spPr>
        <a:xfrm>
          <a:off x="2068558" y="3146465"/>
          <a:ext cx="1433061" cy="909993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</dsp:sp>
    <dsp:sp modelId="{65B65092-2A5F-4930-B86B-15DF4AC33CB3}">
      <dsp:nvSpPr>
        <dsp:cNvPr id="0" name=""/>
        <dsp:cNvSpPr/>
      </dsp:nvSpPr>
      <dsp:spPr>
        <a:xfrm>
          <a:off x="2227787" y="3297733"/>
          <a:ext cx="1433061" cy="90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SI – veřejná správa (15_18)</a:t>
          </a:r>
          <a:endParaRPr lang="cs-CZ" sz="1100" kern="1200" dirty="0"/>
        </a:p>
      </dsp:txBody>
      <dsp:txXfrm>
        <a:off x="2254440" y="3324386"/>
        <a:ext cx="1379755" cy="856687"/>
      </dsp:txXfrm>
    </dsp:sp>
    <dsp:sp modelId="{547D1060-3909-4416-8242-B5196D922035}">
      <dsp:nvSpPr>
        <dsp:cNvPr id="0" name=""/>
        <dsp:cNvSpPr/>
      </dsp:nvSpPr>
      <dsp:spPr>
        <a:xfrm>
          <a:off x="4296556" y="3146465"/>
          <a:ext cx="1433061" cy="90999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34504-4199-4E98-9485-04B89D1927DA}">
      <dsp:nvSpPr>
        <dsp:cNvPr id="0" name=""/>
        <dsp:cNvSpPr/>
      </dsp:nvSpPr>
      <dsp:spPr>
        <a:xfrm>
          <a:off x="4455785" y="3297733"/>
          <a:ext cx="1433061" cy="90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Podpora inovačního prostřední (15_124)</a:t>
          </a:r>
          <a:endParaRPr lang="en-GB" sz="1200" kern="1200" dirty="0"/>
        </a:p>
      </dsp:txBody>
      <dsp:txXfrm>
        <a:off x="4482438" y="3324386"/>
        <a:ext cx="1379755" cy="856687"/>
      </dsp:txXfrm>
    </dsp:sp>
    <dsp:sp modelId="{29246DC5-D27A-48B8-A146-762B37D167CE}">
      <dsp:nvSpPr>
        <dsp:cNvPr id="0" name=""/>
        <dsp:cNvSpPr/>
      </dsp:nvSpPr>
      <dsp:spPr>
        <a:xfrm>
          <a:off x="6601381" y="3146465"/>
          <a:ext cx="1433061" cy="90999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F6F07D-A56B-4262-9D0B-C2E546F3A670}">
      <dsp:nvSpPr>
        <dsp:cNvPr id="0" name=""/>
        <dsp:cNvSpPr/>
      </dsp:nvSpPr>
      <dsp:spPr>
        <a:xfrm>
          <a:off x="6760610" y="3297733"/>
          <a:ext cx="1433061" cy="90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Budování kapacit a profesionalizace NNO (č. 15_31)</a:t>
          </a:r>
          <a:endParaRPr lang="cs-CZ" sz="1100" kern="1200" dirty="0"/>
        </a:p>
      </dsp:txBody>
      <dsp:txXfrm>
        <a:off x="6787263" y="3324386"/>
        <a:ext cx="1379755" cy="856687"/>
      </dsp:txXfrm>
    </dsp:sp>
    <dsp:sp modelId="{BB69B5B7-84D2-482A-98B2-548F2070384D}">
      <dsp:nvSpPr>
        <dsp:cNvPr id="0" name=""/>
        <dsp:cNvSpPr/>
      </dsp:nvSpPr>
      <dsp:spPr>
        <a:xfrm>
          <a:off x="4757521" y="1024537"/>
          <a:ext cx="1433061" cy="362905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2DA0CD-B05F-48EB-A0E0-6285BD9A5FA2}">
      <dsp:nvSpPr>
        <dsp:cNvPr id="0" name=""/>
        <dsp:cNvSpPr/>
      </dsp:nvSpPr>
      <dsp:spPr>
        <a:xfrm>
          <a:off x="4916750" y="1175804"/>
          <a:ext cx="1433061" cy="362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TNC</a:t>
          </a:r>
          <a:endParaRPr lang="cs-CZ" sz="1100" kern="1200" dirty="0"/>
        </a:p>
      </dsp:txBody>
      <dsp:txXfrm>
        <a:off x="4927379" y="1186433"/>
        <a:ext cx="1411803" cy="341647"/>
      </dsp:txXfrm>
    </dsp:sp>
    <dsp:sp modelId="{69C1D5B9-004D-4FB1-99DF-D9C2F13FB7CE}">
      <dsp:nvSpPr>
        <dsp:cNvPr id="0" name=""/>
        <dsp:cNvSpPr/>
      </dsp:nvSpPr>
      <dsp:spPr>
        <a:xfrm>
          <a:off x="6755022" y="1456261"/>
          <a:ext cx="1433061" cy="665305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</dsp:sp>
    <dsp:sp modelId="{55B61A5A-704C-4770-A959-26DF4684D008}">
      <dsp:nvSpPr>
        <dsp:cNvPr id="0" name=""/>
        <dsp:cNvSpPr/>
      </dsp:nvSpPr>
      <dsp:spPr>
        <a:xfrm>
          <a:off x="6914251" y="1607528"/>
          <a:ext cx="1433061" cy="665305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Mezinárodní mobilita pro znevýhodněno mládež (č.15_32)</a:t>
          </a:r>
          <a:endParaRPr lang="cs-CZ" sz="1100" kern="1200" dirty="0"/>
        </a:p>
      </dsp:txBody>
      <dsp:txXfrm>
        <a:off x="6933737" y="1627014"/>
        <a:ext cx="1394089" cy="626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065" cy="495870"/>
          </a:xfrm>
          <a:prstGeom prst="rect">
            <a:avLst/>
          </a:prstGeom>
        </p:spPr>
        <p:txBody>
          <a:bodyPr vert="horz" lIns="88196" tIns="44099" rIns="88196" bIns="44099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094" y="1"/>
            <a:ext cx="2946065" cy="495870"/>
          </a:xfrm>
          <a:prstGeom prst="rect">
            <a:avLst/>
          </a:prstGeom>
        </p:spPr>
        <p:txBody>
          <a:bodyPr vert="horz" lIns="88196" tIns="44099" rIns="88196" bIns="44099" rtlCol="0"/>
          <a:lstStyle>
            <a:lvl1pPr algn="r">
              <a:defRPr sz="1200"/>
            </a:lvl1pPr>
          </a:lstStyle>
          <a:p>
            <a:r>
              <a:rPr lang="cs-CZ" dirty="0" smtClean="0"/>
              <a:t>Výzva 03_15_124</a:t>
            </a:r>
          </a:p>
          <a:p>
            <a:r>
              <a:rPr lang="cs-CZ" dirty="0" smtClean="0"/>
              <a:t>Seminář </a:t>
            </a:r>
            <a:r>
              <a:rPr lang="cs-CZ" dirty="0"/>
              <a:t>pro </a:t>
            </a:r>
            <a:r>
              <a:rPr lang="cs-CZ" dirty="0" smtClean="0"/>
              <a:t>žadatele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094" y="9429230"/>
            <a:ext cx="2946065" cy="495870"/>
          </a:xfrm>
          <a:prstGeom prst="rect">
            <a:avLst/>
          </a:prstGeom>
        </p:spPr>
        <p:txBody>
          <a:bodyPr vert="horz" lIns="88196" tIns="44099" rIns="88196" bIns="44099" rtlCol="0" anchor="b"/>
          <a:lstStyle>
            <a:lvl1pPr algn="r">
              <a:defRPr sz="1200"/>
            </a:lvl1pPr>
          </a:lstStyle>
          <a:p>
            <a:fld id="{96BB9ACD-6644-4663-983F-9E4F2C853C13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1" y="67557"/>
            <a:ext cx="1689943" cy="347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488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5545" tIns="47772" rIns="95545" bIns="47772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5545" tIns="47772" rIns="95545" bIns="47772" rtlCol="0"/>
          <a:lstStyle>
            <a:lvl1pPr algn="r">
              <a:defRPr sz="1300"/>
            </a:lvl1pPr>
          </a:lstStyle>
          <a:p>
            <a:fld id="{703916EA-B297-4F0B-851D-BD5704B201B7}" type="datetimeFigureOut">
              <a:rPr lang="cs-CZ" smtClean="0"/>
              <a:t>6.10.2016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5" tIns="47772" rIns="95545" bIns="47772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5545" tIns="47772" rIns="95545" bIns="4777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6332"/>
          </a:xfrm>
          <a:prstGeom prst="rect">
            <a:avLst/>
          </a:prstGeom>
        </p:spPr>
        <p:txBody>
          <a:bodyPr vert="horz" lIns="95545" tIns="47772" rIns="95545" bIns="47772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6332"/>
          </a:xfrm>
          <a:prstGeom prst="rect">
            <a:avLst/>
          </a:prstGeom>
        </p:spPr>
        <p:txBody>
          <a:bodyPr vert="horz" lIns="95545" tIns="47772" rIns="95545" bIns="47772" rtlCol="0" anchor="b"/>
          <a:lstStyle>
            <a:lvl1pPr algn="r">
              <a:defRPr sz="13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344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582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5814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5313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Jaký kurz použít pro přepočet zpět na Kč?</a:t>
            </a:r>
          </a:p>
          <a:p>
            <a:r>
              <a:rPr lang="cs-CZ" dirty="0" smtClean="0"/>
              <a:t>Jak</a:t>
            </a:r>
            <a:r>
              <a:rPr lang="cs-CZ" baseline="0" dirty="0" smtClean="0"/>
              <a:t> postupovat v mezních případech, kdy kurz může ovlivnit splnění eliminačního kritéria? 3 projekty </a:t>
            </a:r>
            <a:r>
              <a:rPr lang="cs-CZ" baseline="0" smtClean="0"/>
              <a:t>skutečně existují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7654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1451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Nakopírovat základní postupy měření dopadu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531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  <a:p>
            <a:r>
              <a:rPr lang="cs-CZ" dirty="0" smtClean="0"/>
              <a:t>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548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  <a:p>
            <a:r>
              <a:rPr lang="cs-CZ" dirty="0" smtClean="0"/>
              <a:t>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548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40986"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1330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341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4398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Např. českému partnerovi</a:t>
            </a:r>
            <a:r>
              <a:rPr lang="cs-CZ" baseline="0" dirty="0" smtClean="0"/>
              <a:t> s </a:t>
            </a:r>
            <a:r>
              <a:rPr lang="cs-CZ" baseline="0" dirty="0" err="1" smtClean="0"/>
              <a:t>fin</a:t>
            </a:r>
            <a:r>
              <a:rPr lang="cs-CZ" baseline="0" dirty="0" smtClean="0"/>
              <a:t>. příspěvkem lze hradit nákup zařízení a vybavení, zahraničnímu nikoliv!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0972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Nepřímé</a:t>
            </a:r>
            <a:r>
              <a:rPr lang="cs-CZ" baseline="0" dirty="0" smtClean="0"/>
              <a:t> náklady se v systému v žádosti samy vypočítají, nezadává se již % ručně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40941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0264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5884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93913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901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0619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2580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Rozpad mezi kategorie regionů probíhá jednotným procentem stanoveným pro danou část OPZ. V PO 3:</a:t>
            </a:r>
          </a:p>
          <a:p>
            <a:r>
              <a:rPr lang="cs-CZ" dirty="0" smtClean="0"/>
              <a:t>9,14</a:t>
            </a:r>
            <a:r>
              <a:rPr lang="cs-CZ" baseline="0" dirty="0" smtClean="0"/>
              <a:t> % národní podíl a spolufinancování</a:t>
            </a:r>
          </a:p>
          <a:p>
            <a:r>
              <a:rPr lang="cs-CZ" baseline="0" dirty="0" smtClean="0"/>
              <a:t>90,86  % EU podíl</a:t>
            </a:r>
          </a:p>
          <a:p>
            <a:endParaRPr lang="cs-CZ" baseline="0" dirty="0" smtClean="0"/>
          </a:p>
          <a:p>
            <a:r>
              <a:rPr lang="cs-CZ" baseline="0" dirty="0" smtClean="0"/>
              <a:t>Nedochází k vyhodnocování dopadů každého jednotlivého projektu.</a:t>
            </a:r>
          </a:p>
          <a:p>
            <a:endParaRPr lang="cs-CZ" baseline="0" dirty="0" smtClean="0"/>
          </a:p>
          <a:p>
            <a:r>
              <a:rPr lang="cs-CZ" baseline="0" dirty="0" smtClean="0"/>
              <a:t>V žádosti se vyplňují 2 hodnoty:</a:t>
            </a:r>
          </a:p>
          <a:p>
            <a:pPr marL="171435" indent="-171435">
              <a:buFontTx/>
              <a:buChar char="-"/>
            </a:pPr>
            <a:r>
              <a:rPr lang="cs-CZ" baseline="0" dirty="0" smtClean="0"/>
              <a:t>% vlastního spolufinancování = % méně rozvinutého regionu</a:t>
            </a:r>
          </a:p>
          <a:p>
            <a:pPr marL="171435" indent="-171435">
              <a:buFontTx/>
              <a:buChar char="-"/>
            </a:pPr>
            <a:r>
              <a:rPr lang="cs-CZ" baseline="0" dirty="0" smtClean="0"/>
              <a:t>% vlastního spolufinancování – více rozvinutý region</a:t>
            </a:r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7944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Musíme</a:t>
            </a:r>
            <a:r>
              <a:rPr lang="cs-CZ" baseline="0" dirty="0" smtClean="0"/>
              <a:t> požádat o vyplnění dotazníku spokojenosti!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273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734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3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Impakt – na všech úrovních (jak na úrovni realizátorů, tak na úrovni těch, kdo služby financují, nebo investují se sociálním dopadem)</a:t>
            </a:r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3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270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Zahájení realizace je možné i před vydáním právních aktů (uznatelnost výdajů). </a:t>
            </a:r>
            <a:r>
              <a:rPr lang="cs-CZ" dirty="0"/>
              <a:t>Časově způsobilé jsou náklady vzniklé v době realizace projektu. Datum zahájení realizace nesmí předcházet datu vyhlášení této výzvy.</a:t>
            </a:r>
          </a:p>
          <a:p>
            <a:endParaRPr lang="cs-CZ" dirty="0"/>
          </a:p>
          <a:p>
            <a:r>
              <a:rPr lang="cs-CZ" dirty="0"/>
              <a:t>Aplikace NN – </a:t>
            </a:r>
            <a:r>
              <a:rPr lang="cs-CZ" dirty="0" smtClean="0"/>
              <a:t>viz </a:t>
            </a:r>
            <a:r>
              <a:rPr lang="cs-CZ" dirty="0"/>
              <a:t>dále ve způsobilých výdajích</a:t>
            </a:r>
          </a:p>
          <a:p>
            <a:endParaRPr lang="cs-CZ" dirty="0"/>
          </a:p>
          <a:p>
            <a:r>
              <a:rPr lang="cs-CZ" dirty="0" smtClean="0"/>
              <a:t>Každý žadatel může v rámci OPZ připravit, podat i realizovat (pokud budou vybrány k podpoře) více různých projektů. Projekty jednoho žadatele/příjemce, které jsou realizovány ve stejném časovém období, se ovšem musí odlišovat věcně (tj. tím, co a pro jaké cílové skupiny v nich má probíhat) nebo musí být zaměřené na různé regiony. </a:t>
            </a:r>
          </a:p>
          <a:p>
            <a:endParaRPr lang="cs-CZ" dirty="0" smtClean="0"/>
          </a:p>
          <a:p>
            <a:r>
              <a:rPr lang="cs-CZ" dirty="0" smtClean="0"/>
              <a:t>Veřejná podpora – změna</a:t>
            </a:r>
            <a:r>
              <a:rPr lang="cs-CZ" baseline="0" dirty="0" smtClean="0"/>
              <a:t> výzvy, v případě, že budete potenciálním soutěžitelem na trhu, projekt bude ve veřejné podpoře (např. vzdělávání bloková výjimka, ostatní de </a:t>
            </a:r>
            <a:r>
              <a:rPr lang="cs-CZ" baseline="0" dirty="0" err="1" smtClean="0"/>
              <a:t>minimis</a:t>
            </a:r>
            <a:r>
              <a:rPr lang="cs-CZ" baseline="0" dirty="0" smtClean="0"/>
              <a:t>). Doporučujeme konzultaci k zařazení do VP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698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1)Meta-analýza dat a vzni</a:t>
            </a:r>
            <a:r>
              <a:rPr lang="cs-CZ" sz="1200" kern="1200" baseline="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k </a:t>
            </a:r>
            <a:r>
              <a:rPr lang="cs-CZ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Databáze – ve které budou intervence roztříděny</a:t>
            </a:r>
            <a:r>
              <a:rPr lang="cs-CZ" sz="1200" kern="1200" baseline="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podle převládajícího zaměření,</a:t>
            </a:r>
            <a:r>
              <a:rPr lang="cs-CZ" sz="1200" kern="1200" baseline="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hodnotí a srovnává intervence z hlediska efektivity, nákladové efektivity, vymezuje oblasti a podmínky, v nichž jsou dané intervence (optimálně) uplatnitelné</a:t>
            </a:r>
          </a:p>
          <a:p>
            <a:pPr lvl="0"/>
            <a:r>
              <a:rPr lang="cs-CZ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mapuje náklady vztažené k intervencím, dokládá průkaznost evidence zařazených řešení  na jednotné škále. 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identifikování nepokrytých míst  a realizace vlastního výzkumu. 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publikování a šíření závěrů v jednoduchém, zajímavém a srozumitelném formátu  (publicita- osvěta), spolupráce s dalšími subjekty (např. školami, poskytovateli sociálních služeb) na využívání získaných dat. 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 Poradenství / doporučení , podpora pro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zadavatele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realizátory projektů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jak evaluovat, vyhodnocovat různé typy intervencí (např. výběr vhodných metod evaluace podle cíle (efektivnost/kvalitativní změny v životě klientů), aby dosahovali prokazatelných výsledků (prokazatelný impakt)  a případně šlo intervence jednoduše zařazovat a porovnávat v rámci databáze)</a:t>
            </a:r>
          </a:p>
          <a:p>
            <a:pPr lvl="0"/>
            <a:endParaRPr lang="cs-CZ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353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Zjevné nedostatky</a:t>
            </a:r>
            <a:r>
              <a:rPr lang="cs-CZ" baseline="0" dirty="0" smtClean="0"/>
              <a:t> zkušeností s realizací podobných činností budou posouzeny v rámci hodnocení přijatelnosti. V případě nejasnosti bude posuzováno v rámci věcného hodnocení.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58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tepan.rezek@mpsv.cz" TargetMode="External"/><Relationship Id="rId2" Type="http://schemas.openxmlformats.org/officeDocument/2006/relationships/hyperlink" Target="mailto:veronika.pavlovska@mpsv.cz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vyzva-024-opz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obvykle-ceny-a-mzdy-platy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www.mpsv.cz/ISPV.php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674984"/>
          </a:xfrm>
        </p:spPr>
        <p:txBody>
          <a:bodyPr/>
          <a:lstStyle/>
          <a:p>
            <a:r>
              <a:rPr lang="cs-CZ" altLang="cs-CZ" dirty="0" smtClean="0">
                <a:solidFill>
                  <a:srgbClr val="14407E"/>
                </a:solidFill>
              </a:rPr>
              <a:t>Výzva 03_15_124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475656" y="3356992"/>
            <a:ext cx="7488832" cy="1152128"/>
          </a:xfrm>
        </p:spPr>
        <p:txBody>
          <a:bodyPr/>
          <a:lstStyle/>
          <a:p>
            <a:r>
              <a:rPr lang="cs-CZ" dirty="0" smtClean="0"/>
              <a:t>Podpora inovačního prostředí</a:t>
            </a:r>
            <a:endParaRPr lang="cs-CZ" dirty="0"/>
          </a:p>
          <a:p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Praha, 23. 9. 2016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Partneři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716249"/>
              </p:ext>
            </p:extLst>
          </p:nvPr>
        </p:nvGraphicFramePr>
        <p:xfrm>
          <a:off x="548334" y="1340768"/>
          <a:ext cx="8128122" cy="3301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238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04534"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OSS a jimi zřízené příspěvkové </a:t>
                      </a:r>
                      <a:r>
                        <a:rPr lang="cs-CZ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NNO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vzdělávací instituce,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výzkumné instituce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OSVČ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kraje, obce a jimi zřizované </a:t>
                      </a:r>
                      <a:r>
                        <a:rPr lang="cs-CZ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poskytovatelé soc. služeb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obchodní korporace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soc. partneři, profesní a podnikatel. sdružení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asoc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a sdružení obcí a krajů,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profesní a podnikatel. sdružení, poradenské </a:t>
                      </a:r>
                      <a:r>
                        <a:rPr lang="cs-CZ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Právnické osoby (resp. podnikající FO)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Sídlo v ČR nebo EU</a:t>
                      </a:r>
                    </a:p>
                    <a:p>
                      <a:pPr marL="285750" marR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Nesmí být skrytým dodavatelem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cs-CZ" sz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cs-CZ" sz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548334" y="4911395"/>
            <a:ext cx="7388171" cy="15388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sz="1600" dirty="0"/>
              <a:t>Úloha a zapojení zahraničního partnera </a:t>
            </a:r>
            <a:r>
              <a:rPr lang="cs-CZ" sz="1600" dirty="0" smtClean="0"/>
              <a:t>žadatelé popíší </a:t>
            </a:r>
            <a:r>
              <a:rPr lang="cs-CZ" sz="1600" dirty="0"/>
              <a:t>do záložky „Subjekt projektu“ /partner</a:t>
            </a:r>
            <a:r>
              <a:rPr lang="cs-CZ" sz="1600" dirty="0" smtClean="0"/>
              <a:t>. </a:t>
            </a:r>
          </a:p>
          <a:p>
            <a:endParaRPr lang="cs-CZ" sz="1600" dirty="0"/>
          </a:p>
          <a:p>
            <a:r>
              <a:rPr lang="cs-CZ" dirty="0" smtClean="0"/>
              <a:t>Posouzení, že partner není skrytým dodavatelem. </a:t>
            </a:r>
            <a:endParaRPr lang="cs-CZ" dirty="0"/>
          </a:p>
          <a:p>
            <a:r>
              <a:rPr lang="cs-CZ" altLang="cs-CZ" sz="1400" dirty="0" smtClean="0">
                <a:solidFill>
                  <a:srgbClr val="14407E"/>
                </a:solidFill>
              </a:rPr>
              <a:t>Povaha </a:t>
            </a:r>
            <a:r>
              <a:rPr lang="cs-CZ" altLang="cs-CZ" sz="1400" dirty="0">
                <a:solidFill>
                  <a:srgbClr val="14407E"/>
                </a:solidFill>
              </a:rPr>
              <a:t>právních vztahů mezi žadatelem a jeho případnými partnery nesmí být založena na poskytování služeb běžně dostupných na trhu (poskytování školení, dodávání expertů</a:t>
            </a:r>
            <a:r>
              <a:rPr lang="cs-CZ" altLang="cs-CZ" sz="1400" dirty="0" smtClean="0">
                <a:solidFill>
                  <a:srgbClr val="14407E"/>
                </a:solidFill>
              </a:rPr>
              <a:t>)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381347"/>
            <a:ext cx="248496" cy="222127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5596790"/>
            <a:ext cx="853488" cy="8534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696554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92400" y="1916832"/>
            <a:ext cx="8064000" cy="39955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cs-CZ" altLang="cs-CZ" sz="1400" dirty="0" smtClean="0">
              <a:solidFill>
                <a:srgbClr val="14407E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657508"/>
              </p:ext>
            </p:extLst>
          </p:nvPr>
        </p:nvGraphicFramePr>
        <p:xfrm>
          <a:off x="626462" y="1412776"/>
          <a:ext cx="7672115" cy="5008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721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uchazeči o zaměstnání, 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zájemci o zaměstnání,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osoby, které jsou znevýhodněny vzhledem k (vyššímu) věku,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pečující o malé děti,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uchazeči a zájemci o zaměstnání a neaktivní osoby ve věku 50 a více let,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sociálně vyloučené nebo ohrožené sociálním vyloučením a chudobou,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poskytovatelé a zadavatelé sociálních služeb, služeb pro rodiny a děti a dalších služeb na podporu sociálního začleňování a jejich zaměstnanci,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pečující o jiné závislé osoby,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zaměstnanci NNO a sociálních podniků,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zaměstnavatelé a zaměstnanci, 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samostatně výdělečně činné,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orgány veřejné správy a jejich zaměstnanci,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veřejnost.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100" dirty="0"/>
                    </a:p>
                    <a:p>
                      <a:endParaRPr lang="cs-CZ" sz="1100" dirty="0" smtClean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8" name="Obrázek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5659947"/>
            <a:ext cx="504825" cy="50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4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40000" y="1223936"/>
            <a:ext cx="8064000" cy="5301408"/>
          </a:xfrm>
        </p:spPr>
        <p:txBody>
          <a:bodyPr/>
          <a:lstStyle/>
          <a:p>
            <a:pPr algn="just">
              <a:defRPr/>
            </a:pPr>
            <a:endParaRPr lang="cs-CZ" altLang="cs-CZ" dirty="0" smtClean="0"/>
          </a:p>
          <a:p>
            <a:pPr algn="just">
              <a:defRPr/>
            </a:pPr>
            <a:r>
              <a:rPr lang="cs-CZ" altLang="cs-CZ" dirty="0" smtClean="0"/>
              <a:t>Jednokolové hodnocení formou hodnoticí komise (projekty nemusí být samy o sobě inovační)</a:t>
            </a:r>
          </a:p>
          <a:p>
            <a:pPr algn="just">
              <a:defRPr/>
            </a:pPr>
            <a:r>
              <a:rPr lang="cs-CZ" altLang="cs-CZ" dirty="0" smtClean="0"/>
              <a:t>Sada kritérií shodná jako pro standardní projekty.</a:t>
            </a:r>
          </a:p>
          <a:p>
            <a:pPr algn="just">
              <a:defRPr/>
            </a:pPr>
            <a:r>
              <a:rPr lang="cs-CZ" altLang="cs-CZ" dirty="0" smtClean="0"/>
              <a:t>Hodnotící komise</a:t>
            </a:r>
          </a:p>
          <a:p>
            <a:pPr algn="just">
              <a:defRPr/>
            </a:pPr>
            <a:r>
              <a:rPr lang="cs-CZ" altLang="cs-CZ" dirty="0" smtClean="0"/>
              <a:t>Výsledek hodnocení </a:t>
            </a:r>
            <a:endParaRPr lang="cs-CZ" dirty="0"/>
          </a:p>
          <a:p>
            <a:pPr algn="just">
              <a:defRPr/>
            </a:pPr>
            <a:endParaRPr lang="cs-CZ" altLang="cs-CZ" sz="1800" dirty="0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52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Eliminační </a:t>
            </a:r>
            <a:r>
              <a:rPr lang="cs-CZ" dirty="0" err="1" smtClean="0"/>
              <a:t>Kriterium</a:t>
            </a:r>
            <a:r>
              <a:rPr lang="cs-CZ" dirty="0" smtClean="0"/>
              <a:t> – obrat / </a:t>
            </a:r>
            <a:br>
              <a:rPr lang="cs-CZ" dirty="0" smtClean="0"/>
            </a:br>
            <a:r>
              <a:rPr lang="cs-CZ" dirty="0" smtClean="0"/>
              <a:t>Počet </a:t>
            </a:r>
            <a:r>
              <a:rPr lang="cs-CZ" dirty="0" err="1" smtClean="0"/>
              <a:t>Zaměst</a:t>
            </a:r>
            <a:r>
              <a:rPr lang="cs-CZ" dirty="0" smtClean="0"/>
              <a:t>. / Zkušenosti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Hodnotící kritérium </a:t>
            </a:r>
            <a:r>
              <a:rPr lang="cs-CZ" b="1" dirty="0" smtClean="0"/>
              <a:t>8 </a:t>
            </a:r>
            <a:r>
              <a:rPr lang="cs-CZ" b="1" dirty="0"/>
              <a:t>Ověření administrativní, finanční a provozní kapacity žadatele</a:t>
            </a:r>
            <a:endParaRPr lang="cs-CZ" b="1" dirty="0" smtClean="0"/>
          </a:p>
          <a:p>
            <a:r>
              <a:rPr lang="cs-CZ" sz="2000" dirty="0" smtClean="0"/>
              <a:t>Žadatel </a:t>
            </a:r>
            <a:r>
              <a:rPr lang="cs-CZ" sz="2000" dirty="0"/>
              <a:t>zadává </a:t>
            </a:r>
            <a:r>
              <a:rPr lang="cs-CZ" sz="2000" dirty="0" smtClean="0"/>
              <a:t>obrat v </a:t>
            </a:r>
            <a:r>
              <a:rPr lang="cs-CZ" sz="2000" dirty="0"/>
              <a:t>EUR, </a:t>
            </a:r>
            <a:r>
              <a:rPr lang="cs-CZ" sz="2000" dirty="0" smtClean="0"/>
              <a:t>-Výrazným </a:t>
            </a:r>
            <a:r>
              <a:rPr lang="cs-CZ" sz="2000" dirty="0"/>
              <a:t>nepoměrem v agendě ročního obratu se rozumí, že roční obrat dosahuje méně než 1/5 celkových způsobilých výdajů projektu.</a:t>
            </a:r>
          </a:p>
          <a:p>
            <a:r>
              <a:rPr lang="cs-CZ" sz="2000" dirty="0"/>
              <a:t>Výrazným nepoměrem v agendě počtu zaměstnanců se rozumí, že vykázaný počet zaměstnanců dosahuje méně než 1/5 počtu osob, které by měly zajišťovat realizaci projektu</a:t>
            </a:r>
            <a:r>
              <a:rPr lang="cs-CZ" sz="2000" dirty="0" smtClean="0"/>
              <a:t>.</a:t>
            </a:r>
          </a:p>
          <a:p>
            <a:r>
              <a:rPr lang="cs-CZ" sz="2000" dirty="0" smtClean="0">
                <a:solidFill>
                  <a:srgbClr val="7030A0"/>
                </a:solidFill>
              </a:rPr>
              <a:t>Organizace nebo osoby žadatel nemají zkušenosti se zajištěním činností totožných či blízkých svým věcným zaměřením činnostem, které jsou plánovány v projektu.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7030A0"/>
                </a:solidFill>
              </a:rPr>
              <a:t> </a:t>
            </a:r>
            <a:r>
              <a:rPr lang="cs-CZ" sz="2000" dirty="0" smtClean="0">
                <a:solidFill>
                  <a:srgbClr val="7030A0"/>
                </a:solidFill>
              </a:rPr>
              <a:t>      - Posouzení podle přílohy č. 6</a:t>
            </a:r>
          </a:p>
          <a:p>
            <a:pPr marL="0" indent="0">
              <a:buNone/>
            </a:pPr>
            <a:endParaRPr lang="cs-CZ" sz="2000" dirty="0" smtClean="0"/>
          </a:p>
          <a:p>
            <a:endParaRPr lang="cs-CZ" sz="2000" dirty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60648"/>
            <a:ext cx="845840" cy="75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62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Příloha č.6  Kapacity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r>
              <a:rPr lang="cs-CZ" b="1" dirty="0" smtClean="0"/>
              <a:t>3 realizované projekty</a:t>
            </a:r>
          </a:p>
          <a:p>
            <a:r>
              <a:rPr lang="cs-CZ" dirty="0" smtClean="0"/>
              <a:t>3 osobnosti garantující odbornost řešení</a:t>
            </a:r>
          </a:p>
          <a:p>
            <a:r>
              <a:rPr lang="cs-CZ" b="1" dirty="0" smtClean="0"/>
              <a:t>Způsob hodnocení dopadu</a:t>
            </a:r>
          </a:p>
          <a:p>
            <a:r>
              <a:rPr lang="cs-CZ" dirty="0" smtClean="0"/>
              <a:t>Sítě a partnerské subjekty</a:t>
            </a:r>
          </a:p>
          <a:p>
            <a:r>
              <a:rPr lang="cs-CZ" b="1" dirty="0" smtClean="0"/>
              <a:t>3 aplikační výsledky (jakých </a:t>
            </a:r>
            <a:r>
              <a:rPr lang="cs-CZ" b="1" dirty="0"/>
              <a:t>změn/řešení sociálních problémů jste </a:t>
            </a:r>
            <a:r>
              <a:rPr lang="cs-CZ" b="1" dirty="0" smtClean="0"/>
              <a:t>dosáhli) pro dat. </a:t>
            </a:r>
            <a:r>
              <a:rPr lang="cs-CZ" b="1" dirty="0"/>
              <a:t>a </a:t>
            </a:r>
            <a:r>
              <a:rPr lang="cs-CZ" b="1" dirty="0" smtClean="0"/>
              <a:t>znal. </a:t>
            </a:r>
            <a:r>
              <a:rPr lang="cs-CZ" b="1" dirty="0"/>
              <a:t>platformy).</a:t>
            </a:r>
            <a:r>
              <a:rPr lang="cs-CZ" dirty="0"/>
              <a:t> </a:t>
            </a:r>
          </a:p>
          <a:p>
            <a:r>
              <a:rPr lang="cs-CZ" dirty="0" smtClean="0"/>
              <a:t>Silná stránka + příklad</a:t>
            </a:r>
            <a:endParaRPr lang="cs-CZ" dirty="0"/>
          </a:p>
          <a:p>
            <a:r>
              <a:rPr lang="cs-CZ" dirty="0" smtClean="0"/>
              <a:t>Motivace pro řešení</a:t>
            </a:r>
            <a:endParaRPr lang="cs-CZ" dirty="0"/>
          </a:p>
          <a:p>
            <a:r>
              <a:rPr lang="cs-CZ" b="1" dirty="0" smtClean="0"/>
              <a:t>Udržitelnost</a:t>
            </a:r>
            <a:r>
              <a:rPr lang="cs-CZ" b="1" dirty="0"/>
              <a:t> </a:t>
            </a:r>
          </a:p>
          <a:p>
            <a:r>
              <a:rPr lang="cs-CZ" dirty="0" smtClean="0"/>
              <a:t>Nástroje a poptávka u znalostních platforem</a:t>
            </a:r>
            <a:r>
              <a:rPr lang="cs-CZ" dirty="0"/>
              <a:t> </a:t>
            </a:r>
          </a:p>
          <a:p>
            <a:r>
              <a:rPr lang="cs-CZ" dirty="0" smtClean="0"/>
              <a:t>Popis aktivity, služby, produktu u </a:t>
            </a:r>
            <a:r>
              <a:rPr lang="cs-CZ" dirty="0" err="1" smtClean="0"/>
              <a:t>advocacy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3427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sz="3200" b="1" u="sng" dirty="0"/>
              <a:t>Příloha výzvy č 5.</a:t>
            </a:r>
          </a:p>
          <a:p>
            <a:endParaRPr lang="cs-CZ" b="1" dirty="0" smtClean="0"/>
          </a:p>
          <a:p>
            <a:r>
              <a:rPr lang="cs-CZ" b="1" dirty="0" smtClean="0"/>
              <a:t>Základní informace k evaluaci výzvy</a:t>
            </a:r>
          </a:p>
          <a:p>
            <a:r>
              <a:rPr lang="cs-CZ" altLang="cs-CZ" b="1" dirty="0"/>
              <a:t>Podpora a konzultace s </a:t>
            </a:r>
            <a:r>
              <a:rPr lang="cs-CZ" altLang="cs-CZ" b="1" dirty="0" smtClean="0"/>
              <a:t>ŘO</a:t>
            </a:r>
          </a:p>
          <a:p>
            <a:pPr marL="666000" lvl="2" indent="0">
              <a:buNone/>
            </a:pPr>
            <a:r>
              <a:rPr lang="cs-CZ" altLang="cs-CZ" dirty="0" smtClean="0">
                <a:hlinkClick r:id="rId2"/>
              </a:rPr>
              <a:t>veronika.pavlovska@mpsv.cz</a:t>
            </a:r>
            <a:endParaRPr lang="cs-CZ" altLang="cs-CZ" dirty="0" smtClean="0"/>
          </a:p>
          <a:p>
            <a:pPr marL="666000" lvl="2" indent="0">
              <a:buNone/>
            </a:pPr>
            <a:r>
              <a:rPr lang="cs-CZ" altLang="cs-CZ" dirty="0" smtClean="0">
                <a:hlinkClick r:id="rId3"/>
              </a:rPr>
              <a:t>stepan.rezek@mpsv.cz</a:t>
            </a:r>
            <a:endParaRPr lang="cs-CZ" altLang="cs-CZ" dirty="0" smtClean="0"/>
          </a:p>
          <a:p>
            <a:pPr marL="666000" lvl="2" indent="0">
              <a:buNone/>
            </a:pPr>
            <a:endParaRPr lang="cs-CZ" dirty="0" smtClean="0"/>
          </a:p>
          <a:p>
            <a:r>
              <a:rPr lang="cs-CZ" altLang="cs-CZ" b="1" dirty="0" smtClean="0"/>
              <a:t>Přiměřený rozpočet</a:t>
            </a:r>
          </a:p>
          <a:p>
            <a:pPr lvl="1"/>
            <a:r>
              <a:rPr lang="cs-CZ" dirty="0"/>
              <a:t>cca 10% přímých nákladů v projektové </a:t>
            </a:r>
            <a:r>
              <a:rPr lang="cs-CZ" dirty="0" smtClean="0"/>
              <a:t>žádosti</a:t>
            </a:r>
          </a:p>
          <a:p>
            <a:pPr lvl="1"/>
            <a:r>
              <a:rPr lang="cs-CZ" altLang="cs-CZ" dirty="0" smtClean="0"/>
              <a:t>odpovídá charakteristice projektu</a:t>
            </a:r>
            <a:endParaRPr lang="cs-CZ" altLang="cs-CZ" dirty="0"/>
          </a:p>
          <a:p>
            <a:r>
              <a:rPr lang="cs-CZ" altLang="cs-CZ" b="1" dirty="0" smtClean="0"/>
              <a:t>Odborný </a:t>
            </a:r>
            <a:r>
              <a:rPr lang="cs-CZ" altLang="cs-CZ" b="1" dirty="0"/>
              <a:t>garant a evaluátor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144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evaluace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40000" y="1223936"/>
            <a:ext cx="8064000" cy="5301408"/>
          </a:xfrm>
        </p:spPr>
        <p:txBody>
          <a:bodyPr/>
          <a:lstStyle/>
          <a:p>
            <a:pPr algn="just">
              <a:defRPr/>
            </a:pPr>
            <a:endParaRPr lang="cs-CZ" altLang="cs-CZ" sz="3200" dirty="0" smtClean="0"/>
          </a:p>
          <a:p>
            <a:pPr algn="just">
              <a:defRPr/>
            </a:pPr>
            <a:r>
              <a:rPr lang="cs-CZ" altLang="cs-CZ" b="1" dirty="0" smtClean="0"/>
              <a:t>Obsah klíčové aktivity evaluace</a:t>
            </a:r>
          </a:p>
          <a:p>
            <a:pPr lvl="2" algn="just">
              <a:defRPr/>
            </a:pPr>
            <a:r>
              <a:rPr lang="cs-CZ" altLang="cs-CZ" dirty="0"/>
              <a:t>Přínos vytvořených kapacit pro zlepšení výkonosti podpořených </a:t>
            </a:r>
            <a:r>
              <a:rPr lang="cs-CZ" altLang="cs-CZ" dirty="0" smtClean="0"/>
              <a:t>aktérů </a:t>
            </a:r>
            <a:endParaRPr lang="cs-CZ" altLang="cs-CZ" dirty="0"/>
          </a:p>
          <a:p>
            <a:pPr lvl="2" algn="just">
              <a:defRPr/>
            </a:pPr>
            <a:r>
              <a:rPr lang="cs-CZ" altLang="cs-CZ" dirty="0"/>
              <a:t>Impakt výstupů podpořených aktérů</a:t>
            </a:r>
          </a:p>
          <a:p>
            <a:pPr lvl="2" algn="just">
              <a:defRPr/>
            </a:pPr>
            <a:r>
              <a:rPr lang="cs-CZ" altLang="cs-CZ" dirty="0"/>
              <a:t>Impakt </a:t>
            </a:r>
            <a:r>
              <a:rPr lang="cs-CZ" altLang="cs-CZ" dirty="0" smtClean="0"/>
              <a:t>sítí (pokud dochází k vytváření sítí)</a:t>
            </a:r>
          </a:p>
          <a:p>
            <a:pPr lvl="2" algn="just">
              <a:defRPr/>
            </a:pPr>
            <a:endParaRPr lang="cs-CZ" altLang="cs-CZ" sz="2400" dirty="0"/>
          </a:p>
          <a:p>
            <a:pPr marL="666000" lvl="2" indent="0" algn="just">
              <a:buNone/>
              <a:defRPr/>
            </a:pPr>
            <a:endParaRPr lang="cs-CZ" altLang="cs-CZ" sz="2400" dirty="0" smtClean="0"/>
          </a:p>
          <a:p>
            <a:pPr algn="just">
              <a:defRPr/>
            </a:pPr>
            <a:r>
              <a:rPr lang="cs-CZ" altLang="cs-CZ" b="1" dirty="0"/>
              <a:t>Připravuje se Metodika evaluace sítí a partnerství</a:t>
            </a:r>
          </a:p>
          <a:p>
            <a:pPr algn="just">
              <a:defRPr/>
            </a:pPr>
            <a:endParaRPr lang="cs-CZ" altLang="cs-CZ" sz="3200" dirty="0" smtClean="0"/>
          </a:p>
          <a:p>
            <a:pPr marL="0" indent="0" algn="just">
              <a:buNone/>
              <a:defRPr/>
            </a:pPr>
            <a:endParaRPr lang="cs-CZ" dirty="0"/>
          </a:p>
          <a:p>
            <a:pPr marL="0" indent="0" algn="just">
              <a:buNone/>
              <a:defRPr/>
            </a:pPr>
            <a:endParaRPr lang="cs-CZ" dirty="0"/>
          </a:p>
          <a:p>
            <a:pPr algn="just">
              <a:defRPr/>
            </a:pPr>
            <a:endParaRPr lang="cs-CZ" altLang="cs-CZ" sz="1800" dirty="0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evaluace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cs-CZ" altLang="cs-CZ" b="1" dirty="0"/>
              <a:t>Povinné výstupy</a:t>
            </a:r>
          </a:p>
          <a:p>
            <a:pPr lvl="2" algn="just">
              <a:defRPr/>
            </a:pPr>
            <a:r>
              <a:rPr lang="cs-CZ" altLang="cs-CZ" dirty="0"/>
              <a:t>Evaluační plán</a:t>
            </a:r>
          </a:p>
          <a:p>
            <a:pPr lvl="2" algn="just">
              <a:defRPr/>
            </a:pPr>
            <a:r>
              <a:rPr lang="cs-CZ" altLang="cs-CZ" dirty="0"/>
              <a:t>Průběžná evaluační zpráva</a:t>
            </a:r>
          </a:p>
          <a:p>
            <a:pPr lvl="2" algn="just">
              <a:defRPr/>
            </a:pPr>
            <a:r>
              <a:rPr lang="cs-CZ" altLang="cs-CZ" dirty="0" smtClean="0"/>
              <a:t>Souhrnná </a:t>
            </a:r>
            <a:r>
              <a:rPr lang="cs-CZ" altLang="cs-CZ" dirty="0"/>
              <a:t>evaluační </a:t>
            </a:r>
            <a:r>
              <a:rPr lang="cs-CZ" altLang="cs-CZ" dirty="0" smtClean="0"/>
              <a:t>zpráva</a:t>
            </a:r>
          </a:p>
          <a:p>
            <a:pPr lvl="2" algn="just"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b="1" dirty="0" smtClean="0"/>
              <a:t>Volná struktura</a:t>
            </a:r>
          </a:p>
          <a:p>
            <a:pPr algn="just">
              <a:defRPr/>
            </a:pPr>
            <a:r>
              <a:rPr lang="cs-CZ" altLang="cs-CZ" b="1" dirty="0" smtClean="0"/>
              <a:t>Možnost využít šablony evaluačních dokumentů z výzvy 24 (sociální inovace)</a:t>
            </a:r>
          </a:p>
          <a:p>
            <a:pPr lvl="1" algn="just">
              <a:defRPr/>
            </a:pPr>
            <a:r>
              <a:rPr lang="cs-CZ" altLang="cs-CZ" b="1" dirty="0">
                <a:hlinkClick r:id="rId2"/>
              </a:rPr>
              <a:t>https://</a:t>
            </a:r>
            <a:r>
              <a:rPr lang="cs-CZ" altLang="cs-CZ" b="1" dirty="0" smtClean="0">
                <a:hlinkClick r:id="rId2"/>
              </a:rPr>
              <a:t>www.esfcr.cz/vyzva-024-opz</a:t>
            </a:r>
            <a:endParaRPr lang="cs-CZ" altLang="cs-CZ" b="1" dirty="0" smtClean="0"/>
          </a:p>
          <a:p>
            <a:pPr lvl="1" algn="just">
              <a:defRPr/>
            </a:pPr>
            <a:endParaRPr lang="cs-CZ" altLang="cs-CZ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4126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s povinnou cílovou hodnotou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000" cy="4896544"/>
          </a:xfrm>
        </p:spPr>
        <p:txBody>
          <a:bodyPr/>
          <a:lstStyle/>
          <a:p>
            <a:pPr>
              <a:lnSpc>
                <a:spcPct val="120000"/>
              </a:lnSpc>
            </a:pPr>
            <a:endParaRPr lang="cs-CZ" sz="1600" dirty="0" smtClean="0"/>
          </a:p>
          <a:p>
            <a:pPr marL="0" indent="0">
              <a:lnSpc>
                <a:spcPct val="120000"/>
              </a:lnSpc>
              <a:buNone/>
            </a:pPr>
            <a:endParaRPr lang="cs-CZ" sz="1600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89100" y="365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551326"/>
              </p:ext>
            </p:extLst>
          </p:nvPr>
        </p:nvGraphicFramePr>
        <p:xfrm>
          <a:off x="467544" y="1628800"/>
          <a:ext cx="8424935" cy="29955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1276"/>
                <a:gridCol w="4725388"/>
                <a:gridCol w="1255359"/>
                <a:gridCol w="1192912"/>
              </a:tblGrid>
              <a:tr h="576064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Kód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Název indikátoru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Měrná jednotka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Typ indikátoru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9127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6 00 00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Celkový počet účastníků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Účastníci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Výstup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9127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6 93 01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Počet experimentálně či kvazi-experimentálně ověřených nových nástrojů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Nástroje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Výsledek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3691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8 05 00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Dokumenty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366435" y="5141748"/>
            <a:ext cx="210314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2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</a:t>
            </a:r>
            <a:br>
              <a:rPr lang="cs-CZ" dirty="0" smtClean="0"/>
            </a:br>
            <a:r>
              <a:rPr lang="cs-CZ" dirty="0" smtClean="0"/>
              <a:t>Bez stanovené cílové hodnoty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000" cy="4896544"/>
          </a:xfrm>
        </p:spPr>
        <p:txBody>
          <a:bodyPr/>
          <a:lstStyle/>
          <a:p>
            <a:pPr>
              <a:lnSpc>
                <a:spcPct val="120000"/>
              </a:lnSpc>
            </a:pPr>
            <a:endParaRPr lang="cs-CZ" sz="1600" dirty="0" smtClean="0"/>
          </a:p>
          <a:p>
            <a:pPr marL="0" indent="0">
              <a:lnSpc>
                <a:spcPct val="120000"/>
              </a:lnSpc>
              <a:buNone/>
            </a:pPr>
            <a:endParaRPr lang="cs-CZ" sz="1600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89100" y="365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366435" y="5141748"/>
            <a:ext cx="210314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.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20317"/>
              </p:ext>
            </p:extLst>
          </p:nvPr>
        </p:nvGraphicFramePr>
        <p:xfrm>
          <a:off x="611560" y="1772818"/>
          <a:ext cx="7920880" cy="4611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0313"/>
                <a:gridCol w="6940567"/>
              </a:tblGrid>
              <a:tr h="439248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6 25 00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 v procesu vzdělávání / odborné přípravy po ukončení své účasti 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1 02 12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podpořených již existujících sociálních podniků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6 26 00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 </a:t>
                      </a:r>
                    </a:p>
                  </a:txBody>
                  <a:tcPr marL="0" marR="0" marT="0" marB="0"/>
                </a:tc>
              </a:tr>
              <a:tr h="87849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6 28 00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Znevýhodnění účastníci, kteří po ukončení své účasti hledají zaměstnání, jsou v procesu vzdělávání /odborné přípravy, rozšiřují si kvalifikaci nebo jsou zaměstnaní, a to i OSVČ 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1 02 13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sociálních podniků vzniklých díky podpoře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6 71 01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podpořených podpůrných institucí 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6 94 10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</a:t>
                      </a:r>
                      <a:r>
                        <a:rPr lang="cs-CZ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zvalidovaných</a:t>
                      </a: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experimentálních či kvazi-experimentálních ověření nových nástrojů</a:t>
                      </a:r>
                    </a:p>
                  </a:txBody>
                  <a:tcPr marL="0" marR="0" marT="0" marB="0"/>
                </a:tc>
              </a:tr>
              <a:tr h="439248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6 70 10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Využívání podpořených služeb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00200" y="3275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7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340768"/>
            <a:ext cx="8064000" cy="5229200"/>
          </a:xfrm>
          <a:noFill/>
        </p:spPr>
        <p:txBody>
          <a:bodyPr numCol="1"/>
          <a:lstStyle/>
          <a:p>
            <a:pPr>
              <a:spcAft>
                <a:spcPts val="0"/>
              </a:spcAft>
              <a:defRPr/>
            </a:pPr>
            <a:endParaRPr lang="cs-CZ" altLang="cs-CZ" b="1" dirty="0" smtClean="0">
              <a:solidFill>
                <a:srgbClr val="14407E"/>
              </a:solidFill>
            </a:endParaRPr>
          </a:p>
          <a:p>
            <a:pPr lvl="0"/>
            <a:r>
              <a:rPr lang="cs-CZ" dirty="0" smtClean="0"/>
              <a:t>Představení výzvy č. 124</a:t>
            </a:r>
            <a:endParaRPr lang="cs-CZ" sz="2000" dirty="0"/>
          </a:p>
          <a:p>
            <a:pPr lvl="0"/>
            <a:r>
              <a:rPr lang="cs-CZ" dirty="0"/>
              <a:t>Podporované aktivity</a:t>
            </a:r>
            <a:endParaRPr lang="cs-CZ" sz="2000" dirty="0"/>
          </a:p>
          <a:p>
            <a:pPr lvl="0"/>
            <a:r>
              <a:rPr lang="cs-CZ" dirty="0"/>
              <a:t>Informace očekávané v žádosti a příloze dokládající odborné </a:t>
            </a:r>
            <a:r>
              <a:rPr lang="cs-CZ" dirty="0" smtClean="0"/>
              <a:t>kapacity, Informace </a:t>
            </a:r>
            <a:r>
              <a:rPr lang="cs-CZ" dirty="0"/>
              <a:t>k evaluaci </a:t>
            </a:r>
            <a:endParaRPr lang="cs-CZ" sz="2000" dirty="0"/>
          </a:p>
          <a:p>
            <a:r>
              <a:rPr lang="cs-CZ" dirty="0" smtClean="0"/>
              <a:t>Hodnocení žádostí</a:t>
            </a:r>
            <a:endParaRPr lang="cs-CZ" sz="2000" dirty="0"/>
          </a:p>
          <a:p>
            <a:pPr lvl="0"/>
            <a:r>
              <a:rPr lang="cs-CZ" dirty="0" smtClean="0"/>
              <a:t>Pravidla</a:t>
            </a:r>
            <a:r>
              <a:rPr lang="cs-CZ" dirty="0"/>
              <a:t> OPZ potřebná k podání žádosti o podporu </a:t>
            </a:r>
            <a:endParaRPr lang="cs-CZ" sz="2000" dirty="0"/>
          </a:p>
          <a:p>
            <a:pPr lvl="0"/>
            <a:r>
              <a:rPr lang="cs-CZ" dirty="0"/>
              <a:t>Odkazy na zdroje informací k vyplnění žádosti v </a:t>
            </a:r>
            <a:r>
              <a:rPr lang="cs-CZ" u="sng" dirty="0">
                <a:hlinkClick r:id="rId3"/>
              </a:rPr>
              <a:t>IS KP14+</a:t>
            </a:r>
            <a:r>
              <a:rPr lang="cs-CZ" dirty="0"/>
              <a:t> </a:t>
            </a:r>
            <a:endParaRPr lang="cs-CZ" sz="2000" dirty="0"/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0"/>
              </a:spcAft>
              <a:buSzPct val="100000"/>
              <a:buNone/>
              <a:defRPr/>
            </a:pPr>
            <a:endParaRPr lang="cs-CZ" altLang="cs-CZ" sz="1600" dirty="0">
              <a:solidFill>
                <a:srgbClr val="14407E"/>
              </a:solidFill>
            </a:endParaRPr>
          </a:p>
          <a:p>
            <a:pPr marL="414000" lvl="1" indent="0">
              <a:spcAft>
                <a:spcPts val="0"/>
              </a:spcAft>
              <a:buNone/>
              <a:defRPr/>
            </a:pPr>
            <a:endParaRPr lang="cs-CZ" altLang="cs-CZ" sz="1600" dirty="0">
              <a:solidFill>
                <a:srgbClr val="14407E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Realizační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000" cy="4896544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dirty="0" smtClean="0"/>
              <a:t>Pozice v přímých nákladech – práce s CS nebo na výstupech pro CS (včetně </a:t>
            </a:r>
            <a:r>
              <a:rPr lang="cs-CZ" dirty="0" err="1" smtClean="0"/>
              <a:t>odb</a:t>
            </a:r>
            <a:r>
              <a:rPr lang="cs-CZ" dirty="0" smtClean="0"/>
              <a:t>. garanta a evaluátora)</a:t>
            </a:r>
          </a:p>
          <a:p>
            <a:pPr marL="432000" lvl="1" indent="-4320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Administrativní a řídící pozice</a:t>
            </a:r>
          </a:p>
          <a:p>
            <a:pPr lvl="1">
              <a:lnSpc>
                <a:spcPct val="130000"/>
              </a:lnSpc>
            </a:pPr>
            <a:r>
              <a:rPr lang="cs-CZ" sz="1800" dirty="0"/>
              <a:t>Patří do nepřímých nákladů </a:t>
            </a:r>
            <a:r>
              <a:rPr lang="cs-CZ" sz="1800" dirty="0" smtClean="0"/>
              <a:t>projektu (např. projektový manažer, asistent)</a:t>
            </a:r>
            <a:endParaRPr lang="cs-CZ" sz="1800" dirty="0"/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Obvyklé platy pro realizační tým: </a:t>
            </a:r>
            <a:r>
              <a:rPr lang="cs-CZ" sz="2400" dirty="0">
                <a:hlinkClick r:id="rId3"/>
              </a:rPr>
              <a:t>http://</a:t>
            </a:r>
            <a:r>
              <a:rPr lang="cs-CZ" sz="2400" dirty="0" smtClean="0">
                <a:hlinkClick r:id="rId3"/>
              </a:rPr>
              <a:t>www.esfcr.cz/obvykle-ceny-a-mzdy-platy</a:t>
            </a:r>
            <a:r>
              <a:rPr lang="cs-CZ" sz="2400" dirty="0" smtClean="0"/>
              <a:t> (sazba pro </a:t>
            </a:r>
            <a:r>
              <a:rPr lang="cs-CZ" sz="2400" dirty="0" err="1" smtClean="0"/>
              <a:t>zahr</a:t>
            </a:r>
            <a:r>
              <a:rPr lang="cs-CZ" sz="2400" dirty="0" smtClean="0"/>
              <a:t>. partnera – kategorie „Expert“) </a:t>
            </a:r>
            <a:r>
              <a:rPr lang="cs-CZ" sz="2400" dirty="0" smtClean="0">
                <a:sym typeface="Wingdings"/>
              </a:rPr>
              <a:t> </a:t>
            </a:r>
            <a:r>
              <a:rPr lang="cs-CZ" sz="2400" dirty="0" smtClean="0">
                <a:solidFill>
                  <a:schemeClr val="accent1"/>
                </a:solidFill>
                <a:sym typeface="Wingdings"/>
              </a:rPr>
              <a:t>kontrola sazeb v rozpočtu (Pozor u zahraničních partnerů na 9. decil dle KAZM v </a:t>
            </a:r>
            <a:r>
              <a:rPr lang="cs-CZ" sz="2400" dirty="0">
                <a:solidFill>
                  <a:schemeClr val="accent1"/>
                </a:solidFill>
                <a:sym typeface="Wingdings"/>
              </a:rPr>
              <a:t>ISPV - </a:t>
            </a:r>
            <a:r>
              <a:rPr lang="cs-CZ" sz="2400" dirty="0">
                <a:solidFill>
                  <a:schemeClr val="accent1"/>
                </a:solidFill>
                <a:sym typeface="Wingdings"/>
                <a:hlinkClick r:id="rId4"/>
              </a:rPr>
              <a:t>http://www.mpsv.cz/</a:t>
            </a:r>
            <a:r>
              <a:rPr lang="cs-CZ" sz="2400" dirty="0" err="1">
                <a:solidFill>
                  <a:schemeClr val="accent1"/>
                </a:solidFill>
                <a:sym typeface="Wingdings"/>
                <a:hlinkClick r:id="rId4"/>
              </a:rPr>
              <a:t>ISPV.php</a:t>
            </a:r>
            <a:r>
              <a:rPr lang="cs-CZ" sz="2400" dirty="0" smtClean="0">
                <a:solidFill>
                  <a:schemeClr val="accent1"/>
                </a:solidFill>
                <a:sym typeface="Wingdings"/>
              </a:rPr>
              <a:t>)</a:t>
            </a:r>
          </a:p>
          <a:p>
            <a:pPr marL="936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chemeClr val="accent1"/>
                </a:solidFill>
                <a:sym typeface="Wingdings"/>
              </a:rPr>
              <a:t>Možnost navyšovat průměrné mzdy u expertů vzhledem k případné vysoké kvalifikaci</a:t>
            </a:r>
            <a:endParaRPr lang="cs-CZ" sz="2400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1800" dirty="0" smtClean="0"/>
              <a:t>	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 smtClean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68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Realizační tým - požadavky na vyplnění záložky v žádosti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4320000"/>
          </a:xfrm>
        </p:spPr>
        <p:txBody>
          <a:bodyPr/>
          <a:lstStyle/>
          <a:p>
            <a:r>
              <a:rPr lang="cs-CZ" b="1" dirty="0" smtClean="0"/>
              <a:t>Popis </a:t>
            </a:r>
            <a:r>
              <a:rPr lang="cs-CZ" b="1" dirty="0"/>
              <a:t>realizačního týmu projektu – </a:t>
            </a:r>
            <a:r>
              <a:rPr lang="cs-CZ" dirty="0"/>
              <a:t>všechny pozice v RT</a:t>
            </a:r>
            <a:r>
              <a:rPr lang="cs-CZ" b="1" dirty="0"/>
              <a:t> </a:t>
            </a:r>
            <a:r>
              <a:rPr lang="cs-CZ" dirty="0"/>
              <a:t>(NN i PN, příjemce i partner)</a:t>
            </a:r>
          </a:p>
          <a:p>
            <a:pPr lvl="1"/>
            <a:r>
              <a:rPr lang="cs-CZ" dirty="0"/>
              <a:t>hlavní činnosti</a:t>
            </a:r>
          </a:p>
          <a:p>
            <a:pPr lvl="1"/>
            <a:r>
              <a:rPr lang="cs-CZ" dirty="0"/>
              <a:t>rozsah zapojení</a:t>
            </a:r>
          </a:p>
          <a:p>
            <a:pPr lvl="1"/>
            <a:r>
              <a:rPr lang="cs-CZ" dirty="0"/>
              <a:t>odborná kapacita </a:t>
            </a:r>
            <a:r>
              <a:rPr lang="cs-CZ" dirty="0" smtClean="0"/>
              <a:t>(např. </a:t>
            </a:r>
            <a:r>
              <a:rPr lang="cs-CZ" dirty="0" err="1" smtClean="0"/>
              <a:t>požad</a:t>
            </a:r>
            <a:r>
              <a:rPr lang="cs-CZ" dirty="0" smtClean="0"/>
              <a:t>. kvalifikace, nemusí být </a:t>
            </a:r>
            <a:r>
              <a:rPr lang="cs-CZ" dirty="0"/>
              <a:t>konkrétní jména)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omezený rozsah pole </a:t>
            </a:r>
            <a:r>
              <a:rPr lang="cs-CZ" dirty="0" smtClean="0"/>
              <a:t>– možnost samostatné přílohy</a:t>
            </a:r>
            <a:endParaRPr lang="cs-CZ" dirty="0"/>
          </a:p>
          <a:p>
            <a:r>
              <a:rPr lang="cs-CZ" dirty="0" smtClean="0"/>
              <a:t>Úloha žadatele v projektu a jeho kompetence realizovat projekt (viz také příloha č. 6)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65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(1)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320000"/>
          </a:xfrm>
        </p:spPr>
        <p:txBody>
          <a:bodyPr/>
          <a:lstStyle/>
          <a:p>
            <a:pPr algn="just"/>
            <a:r>
              <a:rPr lang="cs-CZ" dirty="0" smtClean="0"/>
              <a:t>Partner s finančním příspěvkem</a:t>
            </a:r>
          </a:p>
          <a:p>
            <a:pPr lvl="1" algn="just"/>
            <a:r>
              <a:rPr lang="cs-CZ" dirty="0"/>
              <a:t>Zaměstnanci </a:t>
            </a:r>
            <a:r>
              <a:rPr lang="cs-CZ" dirty="0" smtClean="0"/>
              <a:t>zůstávají </a:t>
            </a:r>
            <a:r>
              <a:rPr lang="cs-CZ" dirty="0"/>
              <a:t>vždy zaměstnanci organizace partnera (není zde pracovně-právní </a:t>
            </a:r>
            <a:r>
              <a:rPr lang="cs-CZ" dirty="0" smtClean="0"/>
              <a:t>vztah zaměstnance </a:t>
            </a:r>
            <a:r>
              <a:rPr lang="cs-CZ" dirty="0"/>
              <a:t>vůči příjemci</a:t>
            </a:r>
            <a:r>
              <a:rPr lang="cs-CZ" dirty="0" smtClean="0"/>
              <a:t>).</a:t>
            </a:r>
            <a:endParaRPr lang="cs-CZ" dirty="0"/>
          </a:p>
          <a:p>
            <a:pPr lvl="1" algn="just"/>
            <a:r>
              <a:rPr lang="cs-CZ" dirty="0" smtClean="0"/>
              <a:t>Je rozdíl, zda se jedná o českého nebo zahraničního partnera s finančním příspěvkem</a:t>
            </a:r>
          </a:p>
          <a:p>
            <a:pPr lvl="2" algn="just"/>
            <a:r>
              <a:rPr lang="cs-CZ" sz="1600" dirty="0" smtClean="0"/>
              <a:t>Český partner s finančním příspěvkem = jsou uznatelné všechny typy nákladů jako u příjemce</a:t>
            </a:r>
          </a:p>
          <a:p>
            <a:pPr lvl="2" algn="just"/>
            <a:r>
              <a:rPr lang="cs-CZ" sz="1600" dirty="0" smtClean="0"/>
              <a:t>Zahraniční partner s finančním příspěvkem = uznatelné pouze osobní náklady (dle obvyklých mezd) a cestovné do ČR (resp. per </a:t>
            </a:r>
            <a:r>
              <a:rPr lang="cs-CZ" sz="1600" dirty="0" err="1" smtClean="0"/>
              <a:t>diems</a:t>
            </a:r>
            <a:r>
              <a:rPr lang="cs-CZ" sz="1600" dirty="0" smtClean="0"/>
              <a:t>)</a:t>
            </a:r>
          </a:p>
          <a:p>
            <a:pPr lvl="2" algn="just"/>
            <a:r>
              <a:rPr lang="cs-CZ" sz="1600" dirty="0" smtClean="0"/>
              <a:t>Ostatní náklady spojené s aktivitami realizovanými v zahraničí musí být fakturovány dodavatelem na příjemce (nikoliv na partnera).</a:t>
            </a:r>
          </a:p>
          <a:p>
            <a:pPr lvl="2" algn="just"/>
            <a:r>
              <a:rPr lang="cs-CZ" sz="1600" dirty="0" smtClean="0"/>
              <a:t>Cestovní náhrady včetně per </a:t>
            </a:r>
            <a:r>
              <a:rPr lang="cs-CZ" sz="1600" dirty="0" err="1" smtClean="0"/>
              <a:t>diems</a:t>
            </a:r>
            <a:r>
              <a:rPr lang="cs-CZ" sz="1600" dirty="0" smtClean="0"/>
              <a:t> pro zahraniční partnery (s i bez finančního příspěvku) hradí příjemce..</a:t>
            </a:r>
          </a:p>
          <a:p>
            <a:pPr marL="666000" lvl="2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8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Vymezení </a:t>
            </a:r>
            <a:r>
              <a:rPr lang="cs-CZ" dirty="0" smtClean="0"/>
              <a:t>nepřímých nákladů ve </a:t>
            </a:r>
            <a:r>
              <a:rPr lang="cs-CZ" dirty="0"/>
              <a:t>Specifické </a:t>
            </a:r>
            <a:r>
              <a:rPr lang="cs-CZ" dirty="0" smtClean="0"/>
              <a:t>části pravidel pro žadatele a příjemce</a:t>
            </a:r>
            <a:endParaRPr lang="cs-CZ" dirty="0"/>
          </a:p>
          <a:p>
            <a:r>
              <a:rPr lang="cs-CZ" dirty="0" smtClean="0"/>
              <a:t>Podíl nepřímých nákladů na celkových přímých způsobilých výdajích = 25 % do 10 mil. Kč, resp. 20 % u rozpočtu do 20 mil. Kč</a:t>
            </a:r>
          </a:p>
          <a:p>
            <a:r>
              <a:rPr lang="cs-CZ" dirty="0" smtClean="0"/>
              <a:t>Nepřímé náklady se snižují dle podílu nákupu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183650"/>
              </p:ext>
            </p:extLst>
          </p:nvPr>
        </p:nvGraphicFramePr>
        <p:xfrm>
          <a:off x="755576" y="4725144"/>
          <a:ext cx="7920880" cy="12801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Podíl nákupu služeb na celkových přímých způsobilých nákladech projektu</a:t>
                      </a:r>
                      <a:endParaRPr lang="cs-CZ" sz="1400" b="1" dirty="0">
                        <a:solidFill>
                          <a:srgbClr val="084A8B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Snížení podílu nepřímých nákladů vyhlášeného ve výzvě</a:t>
                      </a:r>
                      <a:endParaRPr lang="cs-CZ" sz="1400" b="1" dirty="0">
                        <a:solidFill>
                          <a:srgbClr val="084A8B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Do 60 % včetně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Platí základní podíly nepřímých nákladů 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Více než 60 % a méně než 90 %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Snížení na 3/5 (60 %) základního podílu, tj. 15 </a:t>
                      </a:r>
                      <a:r>
                        <a:rPr lang="cs-CZ" sz="1400" dirty="0" smtClean="0">
                          <a:effectLst/>
                        </a:rPr>
                        <a:t>%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90 % a výše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0">
                          <a:effectLst/>
                        </a:rPr>
                        <a:t>Snížení na 1/5 (20 %) základního podílu, tj. 5 </a:t>
                      </a:r>
                      <a:r>
                        <a:rPr lang="cs-CZ" sz="1400" dirty="0" smtClean="0">
                          <a:effectLst/>
                        </a:rPr>
                        <a:t>%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31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Vymezení Nepřímých nákladů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Specifická část pravidel pro žadatele a příjemce, kapitola 6.4.14 Vymezení nepřímých nákladů v OPZ</a:t>
            </a:r>
          </a:p>
          <a:p>
            <a:r>
              <a:rPr lang="cs-CZ" dirty="0"/>
              <a:t>Administrativa, řízení projektu (včetně finančního), účetnictví, personalistika komunikační a informační </a:t>
            </a:r>
            <a:r>
              <a:rPr lang="cs-CZ" dirty="0" smtClean="0"/>
              <a:t>opatření, občerstvení </a:t>
            </a:r>
            <a:r>
              <a:rPr lang="cs-CZ" dirty="0"/>
              <a:t>a stravování a podpůrné procesy pro provoz </a:t>
            </a:r>
            <a:r>
              <a:rPr lang="cs-CZ" dirty="0" smtClean="0"/>
              <a:t>projektu</a:t>
            </a:r>
          </a:p>
          <a:p>
            <a:pPr lvl="1"/>
            <a:r>
              <a:rPr lang="cs-CZ" dirty="0" smtClean="0"/>
              <a:t>Pro </a:t>
            </a:r>
            <a:r>
              <a:rPr lang="cs-CZ" dirty="0"/>
              <a:t>zařazení do nepřímých nákladů je rozhodující, že daný pracovník</a:t>
            </a:r>
            <a:r>
              <a:rPr lang="cs-CZ" dirty="0" smtClean="0"/>
              <a:t>:</a:t>
            </a:r>
          </a:p>
          <a:p>
            <a:pPr lvl="2"/>
            <a:r>
              <a:rPr lang="cs-CZ" dirty="0" smtClean="0"/>
              <a:t>nepracuje </a:t>
            </a:r>
            <a:r>
              <a:rPr lang="cs-CZ" dirty="0"/>
              <a:t>přímo s cílovou skupinou </a:t>
            </a:r>
            <a:r>
              <a:rPr lang="cs-CZ" dirty="0" smtClean="0"/>
              <a:t>projektu, nebo</a:t>
            </a:r>
          </a:p>
          <a:p>
            <a:pPr lvl="2"/>
            <a:r>
              <a:rPr lang="cs-CZ" dirty="0" smtClean="0"/>
              <a:t>nezajišťuje </a:t>
            </a:r>
            <a:r>
              <a:rPr lang="cs-CZ" dirty="0"/>
              <a:t>výstup, který je určen k přímému využití cílovou skupinou </a:t>
            </a:r>
            <a:r>
              <a:rPr lang="cs-CZ" dirty="0" smtClean="0"/>
              <a:t>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29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Vymezení Nepřímých nákladů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Cestovní náhrady spojené s pracovními cestami realizačního </a:t>
            </a:r>
            <a:r>
              <a:rPr lang="cs-CZ" dirty="0" smtClean="0"/>
              <a:t>týmu v ČR</a:t>
            </a:r>
          </a:p>
          <a:p>
            <a:r>
              <a:rPr lang="cs-CZ" dirty="0"/>
              <a:t>Spotřební materiál, zařízení a </a:t>
            </a:r>
            <a:r>
              <a:rPr lang="cs-CZ" dirty="0" smtClean="0"/>
              <a:t>vybavení</a:t>
            </a:r>
          </a:p>
          <a:p>
            <a:pPr lvl="1"/>
            <a:r>
              <a:rPr lang="cs-CZ" dirty="0" smtClean="0"/>
              <a:t>Nosiče dat, papíry, psací potřeby, spotřební a kancelářské pomůcky pro administraci projektu</a:t>
            </a:r>
          </a:p>
          <a:p>
            <a:pPr lvl="1"/>
            <a:r>
              <a:rPr lang="cs-CZ" dirty="0" smtClean="0"/>
              <a:t>Čistící prostředky, nástroje a přístroje</a:t>
            </a:r>
          </a:p>
          <a:p>
            <a:pPr lvl="1"/>
            <a:r>
              <a:rPr lang="cs-CZ" dirty="0"/>
              <a:t>Náklady na nájem či operativní </a:t>
            </a:r>
            <a:r>
              <a:rPr lang="cs-CZ" dirty="0" smtClean="0"/>
              <a:t>leasing a odpisy </a:t>
            </a:r>
            <a:r>
              <a:rPr lang="cs-CZ" dirty="0"/>
              <a:t>zařízení či vybavení, které slouží k administraci projektu </a:t>
            </a:r>
            <a:endParaRPr lang="cs-CZ" dirty="0" smtClean="0"/>
          </a:p>
          <a:p>
            <a:pPr lvl="1"/>
            <a:r>
              <a:rPr lang="cs-CZ" dirty="0"/>
              <a:t>Zařízení a vybavení (včetně výpočetní techniky) pro pracovní pozice, jejichž osobní náklady jsou hrazeny z nepřímých nákladů.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94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Vymezení nepřímých nákladů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Prostory pro realizaci (administraci)</a:t>
            </a:r>
          </a:p>
          <a:p>
            <a:r>
              <a:rPr lang="cs-CZ" dirty="0" smtClean="0"/>
              <a:t>projektu Ostatní </a:t>
            </a:r>
            <a:r>
              <a:rPr lang="cs-CZ" dirty="0"/>
              <a:t>provozní </a:t>
            </a:r>
            <a:r>
              <a:rPr lang="cs-CZ" dirty="0" smtClean="0"/>
              <a:t>výdaje</a:t>
            </a:r>
          </a:p>
          <a:p>
            <a:pPr lvl="1"/>
            <a:r>
              <a:rPr lang="cs-CZ" dirty="0"/>
              <a:t>Internetové a telefonické připojení, poštovné, dopravné, </a:t>
            </a:r>
            <a:r>
              <a:rPr lang="cs-CZ" dirty="0" smtClean="0"/>
              <a:t>balné;</a:t>
            </a:r>
          </a:p>
          <a:p>
            <a:pPr lvl="1"/>
            <a:r>
              <a:rPr lang="cs-CZ" dirty="0" smtClean="0"/>
              <a:t>Bankovní </a:t>
            </a:r>
            <a:r>
              <a:rPr lang="cs-CZ" dirty="0"/>
              <a:t>poplatky včetně bankovních poplatků za mezinárodní finanční transakce (zahraniční platby, výběry hotovosti v zahraničí, konverzní poplatky atd</a:t>
            </a:r>
            <a:r>
              <a:rPr lang="cs-CZ" dirty="0" smtClean="0"/>
              <a:t>.);</a:t>
            </a:r>
          </a:p>
          <a:p>
            <a:pPr lvl="1"/>
            <a:r>
              <a:rPr lang="cs-CZ" dirty="0" smtClean="0"/>
              <a:t>Pojistné </a:t>
            </a:r>
            <a:r>
              <a:rPr lang="cs-CZ" dirty="0"/>
              <a:t>s vazbou na pojistné smlouvy pro případ vzniku nahodilé události (týkající se majetku i osob</a:t>
            </a:r>
            <a:r>
              <a:rPr lang="cs-CZ" dirty="0" smtClean="0"/>
              <a:t>);</a:t>
            </a:r>
          </a:p>
          <a:p>
            <a:pPr lvl="1"/>
            <a:r>
              <a:rPr lang="cs-CZ" dirty="0" smtClean="0"/>
              <a:t>Notářské </a:t>
            </a:r>
            <a:r>
              <a:rPr lang="cs-CZ" dirty="0"/>
              <a:t>a správní poplatky, které nemají přímou vazbu na práci s cílovou skupinou projektu.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47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Vymezení nepřímých nákladů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POZOR: u projektů s NN je stravné CS v ČR nepřímým nákladem!</a:t>
            </a:r>
          </a:p>
          <a:p>
            <a:r>
              <a:rPr lang="cs-CZ" dirty="0" smtClean="0"/>
              <a:t>PŘÍKLADY ČINNOSTÍ RT SPADAJÍCÍCH DO NN:</a:t>
            </a:r>
          </a:p>
          <a:p>
            <a:pPr lvl="1"/>
            <a:r>
              <a:rPr lang="cs-CZ" sz="2400" dirty="0" smtClean="0"/>
              <a:t>Pracovní porady RT = nepřímý náklad</a:t>
            </a:r>
          </a:p>
          <a:p>
            <a:pPr lvl="1"/>
            <a:r>
              <a:rPr lang="cs-CZ" sz="2400" dirty="0" smtClean="0"/>
              <a:t>Komunikace s partnery /členy RT = nepřímý náklad</a:t>
            </a:r>
          </a:p>
          <a:p>
            <a:pPr lvl="1"/>
            <a:r>
              <a:rPr lang="cs-CZ" sz="2400" dirty="0" smtClean="0"/>
              <a:t>Účetnictví</a:t>
            </a:r>
          </a:p>
          <a:p>
            <a:pPr lvl="1"/>
            <a:r>
              <a:rPr lang="cs-CZ" sz="2400" dirty="0" smtClean="0"/>
              <a:t>PR</a:t>
            </a:r>
          </a:p>
          <a:p>
            <a:pPr lvl="1"/>
            <a:endParaRPr lang="cs-CZ" sz="2400" dirty="0" smtClean="0"/>
          </a:p>
          <a:p>
            <a:pPr marL="414000" lvl="1" indent="0">
              <a:buNone/>
            </a:pPr>
            <a:r>
              <a:rPr lang="cs-CZ" b="1" dirty="0"/>
              <a:t>X Evaluace = přímý náklad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37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5264"/>
            <a:ext cx="8064000" cy="4320000"/>
          </a:xfrm>
        </p:spPr>
        <p:txBody>
          <a:bodyPr/>
          <a:lstStyle/>
          <a:p>
            <a:r>
              <a:rPr lang="cs-CZ" sz="2000" dirty="0" smtClean="0"/>
              <a:t>Efektivitu a hospodárnost rozpočtu je potřeba posuzovat ve vazbě na konkrétní zvolené řešení, </a:t>
            </a:r>
          </a:p>
          <a:p>
            <a:r>
              <a:rPr lang="cs-CZ" sz="2000" dirty="0" smtClean="0"/>
              <a:t>Provázanost mezi rozpočtem a klíčovými aktivitami (vymezení položek v klíčových aktivitách)</a:t>
            </a:r>
          </a:p>
          <a:p>
            <a:r>
              <a:rPr lang="cs-CZ" sz="2000" dirty="0" smtClean="0"/>
              <a:t>Návrh na krácení – tabulka krácení jako příloha hodnocení</a:t>
            </a:r>
          </a:p>
          <a:p>
            <a:r>
              <a:rPr lang="cs-CZ" sz="2000" dirty="0" smtClean="0"/>
              <a:t>Detailnost členění rozpočtu</a:t>
            </a:r>
          </a:p>
          <a:p>
            <a:pPr lvl="1"/>
            <a:r>
              <a:rPr lang="cs-CZ" sz="1600" dirty="0" smtClean="0"/>
              <a:t>Pokud je položka tvořena součtem výdajů stejného druhu pro několik dílčích aktivit </a:t>
            </a:r>
            <a:r>
              <a:rPr lang="cs-CZ" sz="1600" dirty="0" smtClean="0">
                <a:solidFill>
                  <a:srgbClr val="FF0000"/>
                </a:solidFill>
              </a:rPr>
              <a:t>(příklad</a:t>
            </a:r>
            <a:r>
              <a:rPr lang="cs-CZ" sz="1600" dirty="0" smtClean="0"/>
              <a:t>), musí být v žádosti dohledatelné, jak byla položka kalkulována!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03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r>
              <a:rPr lang="cs-CZ" dirty="0" smtClean="0"/>
              <a:t>Správné zařazení nákladů do kapitol rozpočtu:</a:t>
            </a:r>
          </a:p>
          <a:p>
            <a:pPr lvl="1"/>
            <a:r>
              <a:rPr lang="cs-CZ" dirty="0" smtClean="0"/>
              <a:t>Cestovní výdaje RT a partnerů (včetně pojištění) = kapitola 1.1.2 Cestovné</a:t>
            </a:r>
          </a:p>
          <a:p>
            <a:pPr lvl="1"/>
            <a:r>
              <a:rPr lang="cs-CZ" dirty="0" smtClean="0"/>
              <a:t>Cestovní výdaje CS (včetně pojištění) = kapitola 1.1.6 Přímá podpora</a:t>
            </a:r>
          </a:p>
          <a:p>
            <a:pPr lvl="1"/>
            <a:r>
              <a:rPr lang="cs-CZ" dirty="0" smtClean="0"/>
              <a:t>Nákupy techniky, mobilů, = kapitola 1.1.3 Zařízení a vybavení</a:t>
            </a:r>
          </a:p>
          <a:p>
            <a:pPr lvl="2"/>
            <a:r>
              <a:rPr lang="cs-CZ" sz="1600" dirty="0"/>
              <a:t>Nákup techniky (počítače, tiskárny atd.) pro RT </a:t>
            </a:r>
            <a:r>
              <a:rPr lang="cs-CZ" sz="1600" dirty="0">
                <a:solidFill>
                  <a:srgbClr val="FF0000"/>
                </a:solidFill>
              </a:rPr>
              <a:t>dle úvazků </a:t>
            </a:r>
            <a:r>
              <a:rPr lang="cs-CZ" sz="1600" dirty="0" smtClean="0">
                <a:solidFill>
                  <a:srgbClr val="FF0000"/>
                </a:solidFill>
              </a:rPr>
              <a:t>RT za žadatele a českého partnera</a:t>
            </a:r>
            <a:r>
              <a:rPr lang="cs-CZ" sz="1600" dirty="0" smtClean="0"/>
              <a:t>, zahraniční partner nemá na techniku nárok</a:t>
            </a:r>
            <a:endParaRPr lang="cs-CZ" sz="1600" dirty="0"/>
          </a:p>
          <a:p>
            <a:pPr lvl="1"/>
            <a:r>
              <a:rPr lang="cs-CZ" dirty="0" smtClean="0"/>
              <a:t>Služby pořizované na fakturu = kapitola 1.1.4 Nákup služeb</a:t>
            </a:r>
          </a:p>
          <a:p>
            <a:pPr lvl="2"/>
            <a:r>
              <a:rPr lang="cs-CZ" dirty="0" smtClean="0"/>
              <a:t>Školení</a:t>
            </a:r>
          </a:p>
          <a:p>
            <a:pPr lvl="2"/>
            <a:r>
              <a:rPr lang="cs-CZ" dirty="0" smtClean="0"/>
              <a:t>Experti</a:t>
            </a:r>
          </a:p>
          <a:p>
            <a:pPr lvl="2"/>
            <a:r>
              <a:rPr lang="cs-CZ" dirty="0" smtClean="0"/>
              <a:t>Evaluátor</a:t>
            </a:r>
            <a:endParaRPr lang="cs-CZ" dirty="0"/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98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Schéma výzev v </a:t>
            </a:r>
            <a:r>
              <a:rPr lang="cs-CZ" dirty="0" err="1" smtClean="0"/>
              <a:t>obl</a:t>
            </a:r>
            <a:r>
              <a:rPr lang="cs-CZ" dirty="0" smtClean="0"/>
              <a:t>. soc. Inovací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974602"/>
              </p:ext>
            </p:extLst>
          </p:nvPr>
        </p:nvGraphicFramePr>
        <p:xfrm>
          <a:off x="539750" y="1268760"/>
          <a:ext cx="860425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871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Spolufinancování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671" y="5949280"/>
            <a:ext cx="50482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52675" y="179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NNO - soc. začleňování, vzdělávání, sociální dialog – 0% - v ostatních případech 5%.</a:t>
            </a:r>
          </a:p>
          <a:p>
            <a:r>
              <a:rPr lang="cs-CZ" dirty="0" smtClean="0"/>
              <a:t>OSS, státní školy 0%</a:t>
            </a:r>
          </a:p>
          <a:p>
            <a:r>
              <a:rPr lang="cs-CZ" dirty="0" smtClean="0"/>
              <a:t>Kraje, obce, veř. školy – 5%</a:t>
            </a:r>
          </a:p>
          <a:p>
            <a:r>
              <a:rPr lang="cs-CZ" dirty="0" smtClean="0"/>
              <a:t>Obchodní společnosti, družstva, OSVČ 9,14%</a:t>
            </a:r>
          </a:p>
          <a:p>
            <a:endParaRPr lang="en-GB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188640"/>
            <a:ext cx="792088" cy="7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512000" y="2204864"/>
            <a:ext cx="7272000" cy="364513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 smtClean="0">
                <a:solidFill>
                  <a:srgbClr val="14407E"/>
                </a:solidFill>
              </a:rPr>
              <a:t>Děkujeme </a:t>
            </a:r>
            <a:r>
              <a:rPr lang="cs-CZ" altLang="cs-CZ" sz="2400" dirty="0">
                <a:solidFill>
                  <a:srgbClr val="14407E"/>
                </a:solidFill>
              </a:rPr>
              <a:t>Vám za pozornost</a:t>
            </a:r>
            <a:r>
              <a:rPr lang="cs-CZ" altLang="cs-CZ" sz="2400" dirty="0" smtClean="0">
                <a:solidFill>
                  <a:srgbClr val="14407E"/>
                </a:solidFill>
              </a:rPr>
              <a:t>!</a:t>
            </a:r>
            <a:r>
              <a:rPr lang="cs-CZ" altLang="cs-CZ" sz="2400" dirty="0">
                <a:solidFill>
                  <a:srgbClr val="14407E"/>
                </a:solidFill>
              </a:rPr>
              <a:t/>
            </a:r>
            <a:br>
              <a:rPr lang="cs-CZ" altLang="cs-CZ" sz="2400" dirty="0">
                <a:solidFill>
                  <a:srgbClr val="14407E"/>
                </a:solidFill>
              </a:rPr>
            </a:br>
            <a:r>
              <a:rPr lang="cs-CZ" altLang="cs-CZ" sz="2400" dirty="0">
                <a:solidFill>
                  <a:srgbClr val="14407E"/>
                </a:solidFill>
              </a:rPr>
              <a:t/>
            </a:r>
            <a:br>
              <a:rPr lang="cs-CZ" altLang="cs-CZ" sz="2400" dirty="0">
                <a:solidFill>
                  <a:srgbClr val="14407E"/>
                </a:solidFill>
              </a:rPr>
            </a:br>
            <a:r>
              <a:rPr lang="cs-CZ" altLang="cs-CZ" sz="2400" dirty="0" smtClean="0">
                <a:solidFill>
                  <a:srgbClr val="14407E"/>
                </a:solidFill>
              </a:rPr>
              <a:t/>
            </a:r>
            <a:br>
              <a:rPr lang="cs-CZ" altLang="cs-CZ" sz="2400" dirty="0" smtClean="0">
                <a:solidFill>
                  <a:srgbClr val="14407E"/>
                </a:solidFill>
              </a:rPr>
            </a:br>
            <a:r>
              <a:rPr lang="cs-CZ" altLang="cs-CZ" sz="2400" dirty="0">
                <a:solidFill>
                  <a:srgbClr val="14407E"/>
                </a:solidFill>
              </a:rPr>
              <a:t/>
            </a:r>
            <a:br>
              <a:rPr lang="cs-CZ" altLang="cs-CZ" sz="2400" dirty="0">
                <a:solidFill>
                  <a:srgbClr val="14407E"/>
                </a:solidFill>
              </a:rPr>
            </a:br>
            <a:r>
              <a:rPr lang="cs-CZ" altLang="cs-CZ" sz="2400" dirty="0" smtClean="0">
                <a:solidFill>
                  <a:srgbClr val="14407E"/>
                </a:solidFill>
              </a:rPr>
              <a:t>Odbor </a:t>
            </a:r>
            <a:r>
              <a:rPr lang="cs-CZ" altLang="cs-CZ" sz="2400" dirty="0">
                <a:solidFill>
                  <a:srgbClr val="14407E"/>
                </a:solidFill>
              </a:rPr>
              <a:t>realizace </a:t>
            </a:r>
            <a:r>
              <a:rPr lang="cs-CZ" altLang="cs-CZ" sz="2400" dirty="0" smtClean="0">
                <a:solidFill>
                  <a:srgbClr val="14407E"/>
                </a:solidFill>
              </a:rPr>
              <a:t>programů ESF</a:t>
            </a:r>
            <a:r>
              <a:rPr lang="cs-CZ" altLang="cs-CZ" sz="2400" dirty="0">
                <a:solidFill>
                  <a:srgbClr val="14407E"/>
                </a:solidFill>
              </a:rPr>
              <a:t/>
            </a:r>
            <a:br>
              <a:rPr lang="cs-CZ" altLang="cs-CZ" sz="2400" dirty="0">
                <a:solidFill>
                  <a:srgbClr val="14407E"/>
                </a:solidFill>
              </a:rPr>
            </a:br>
            <a:r>
              <a:rPr lang="cs-CZ" altLang="cs-CZ" sz="2400" dirty="0">
                <a:solidFill>
                  <a:srgbClr val="14407E"/>
                </a:solidFill>
              </a:rPr>
              <a:t>Ministerstvo práce a sociálních věcí ČR</a:t>
            </a:r>
          </a:p>
        </p:txBody>
      </p:sp>
    </p:spTree>
    <p:extLst>
      <p:ext uri="{BB962C8B-B14F-4D97-AF65-F5344CB8AC3E}">
        <p14:creationId xmlns:p14="http://schemas.microsoft.com/office/powerpoint/2010/main" val="2242564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Koncept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064000" cy="518457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altLang="cs-CZ" b="1" dirty="0" smtClean="0">
                <a:solidFill>
                  <a:srgbClr val="14407E"/>
                </a:solidFill>
              </a:rPr>
              <a:t>Proč výzva na podporu inovačního prostředí?</a:t>
            </a:r>
          </a:p>
          <a:p>
            <a:pPr lvl="1">
              <a:defRPr/>
            </a:pPr>
            <a:r>
              <a:rPr lang="cs-CZ" altLang="cs-CZ" sz="1800" b="1" dirty="0" smtClean="0">
                <a:solidFill>
                  <a:srgbClr val="14407E"/>
                </a:solidFill>
              </a:rPr>
              <a:t>Evaluace inovativnosti OP LZZ, inovační šetření, mapování poptávky</a:t>
            </a:r>
          </a:p>
          <a:p>
            <a:pPr marL="414000" lvl="1" indent="0">
              <a:buNone/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r>
              <a:rPr lang="cs-CZ" altLang="cs-CZ" sz="2000" b="1" dirty="0">
                <a:solidFill>
                  <a:srgbClr val="14407E"/>
                </a:solidFill>
              </a:rPr>
              <a:t>N</a:t>
            </a:r>
            <a:r>
              <a:rPr lang="cs-CZ" altLang="cs-CZ" sz="2000" b="1" dirty="0" smtClean="0">
                <a:solidFill>
                  <a:srgbClr val="14407E"/>
                </a:solidFill>
              </a:rPr>
              <a:t>edostupná data </a:t>
            </a:r>
            <a:r>
              <a:rPr lang="cs-CZ" altLang="cs-CZ" sz="1800" b="1" dirty="0" smtClean="0">
                <a:solidFill>
                  <a:srgbClr val="14407E"/>
                </a:solidFill>
              </a:rPr>
              <a:t>– </a:t>
            </a:r>
            <a:r>
              <a:rPr lang="cs-CZ" altLang="cs-CZ" sz="1800" dirty="0" smtClean="0">
                <a:solidFill>
                  <a:srgbClr val="14407E"/>
                </a:solidFill>
              </a:rPr>
              <a:t>obtížné posouzení problémů (jak jsou problémy zásadní) a vyhodnocení impaktu řešení (nejsou data pro stávající řešení), </a:t>
            </a:r>
          </a:p>
          <a:p>
            <a:pPr>
              <a:defRPr/>
            </a:pPr>
            <a:r>
              <a:rPr lang="cs-CZ" altLang="cs-CZ" sz="2000" b="1" dirty="0">
                <a:solidFill>
                  <a:srgbClr val="14407E"/>
                </a:solidFill>
              </a:rPr>
              <a:t>Nízké znalosti a kapacity aktérů </a:t>
            </a:r>
            <a:r>
              <a:rPr lang="cs-CZ" altLang="cs-CZ" sz="1800" b="1" dirty="0" smtClean="0">
                <a:solidFill>
                  <a:srgbClr val="14407E"/>
                </a:solidFill>
              </a:rPr>
              <a:t>– </a:t>
            </a:r>
            <a:r>
              <a:rPr lang="cs-CZ" altLang="cs-CZ" sz="1800" dirty="0" smtClean="0">
                <a:solidFill>
                  <a:srgbClr val="14407E"/>
                </a:solidFill>
              </a:rPr>
              <a:t>omezená nabídka a poptávka (Veř. správa nepoptává nová řešení s prokázaným impaktem -  nízká nabídka inovačních řešení zdola)</a:t>
            </a:r>
          </a:p>
          <a:p>
            <a:pPr>
              <a:defRPr/>
            </a:pPr>
            <a:r>
              <a:rPr lang="cs-CZ" altLang="cs-CZ" sz="2000" b="1" dirty="0" smtClean="0">
                <a:solidFill>
                  <a:srgbClr val="14407E"/>
                </a:solidFill>
              </a:rPr>
              <a:t>Chybějící </a:t>
            </a:r>
            <a:r>
              <a:rPr lang="cs-CZ" altLang="cs-CZ" sz="2000" b="1" dirty="0">
                <a:solidFill>
                  <a:srgbClr val="14407E"/>
                </a:solidFill>
              </a:rPr>
              <a:t>podpora úvodních fází </a:t>
            </a:r>
            <a:r>
              <a:rPr lang="cs-CZ" altLang="cs-CZ" sz="1800" b="1" dirty="0" smtClean="0">
                <a:solidFill>
                  <a:srgbClr val="14407E"/>
                </a:solidFill>
              </a:rPr>
              <a:t>inovačních řešení a jednotlivců</a:t>
            </a:r>
            <a:r>
              <a:rPr lang="cs-CZ" altLang="cs-CZ" sz="1800" b="1" dirty="0">
                <a:solidFill>
                  <a:srgbClr val="14407E"/>
                </a:solidFill>
              </a:rPr>
              <a:t> </a:t>
            </a:r>
            <a:r>
              <a:rPr lang="cs-CZ" altLang="cs-CZ" sz="1800" b="1" dirty="0" smtClean="0">
                <a:solidFill>
                  <a:srgbClr val="14407E"/>
                </a:solidFill>
              </a:rPr>
              <a:t>s potenciálem přinášet nová řešení</a:t>
            </a:r>
          </a:p>
          <a:p>
            <a:pPr>
              <a:defRPr/>
            </a:pPr>
            <a:r>
              <a:rPr lang="cs-CZ" altLang="cs-CZ" sz="2000" b="1" dirty="0">
                <a:solidFill>
                  <a:srgbClr val="14407E"/>
                </a:solidFill>
              </a:rPr>
              <a:t>Málo investorů </a:t>
            </a:r>
            <a:r>
              <a:rPr lang="cs-CZ" altLang="cs-CZ" sz="2000" b="1" dirty="0" smtClean="0">
                <a:solidFill>
                  <a:srgbClr val="14407E"/>
                </a:solidFill>
              </a:rPr>
              <a:t>financujících řešení </a:t>
            </a:r>
            <a:r>
              <a:rPr lang="cs-CZ" altLang="cs-CZ" sz="2000" b="1" dirty="0">
                <a:solidFill>
                  <a:srgbClr val="14407E"/>
                </a:solidFill>
              </a:rPr>
              <a:t>se sociálním impaktem</a:t>
            </a:r>
            <a:r>
              <a:rPr lang="cs-CZ" altLang="cs-CZ" sz="1800" b="1" dirty="0" smtClean="0">
                <a:solidFill>
                  <a:srgbClr val="14407E"/>
                </a:solidFill>
              </a:rPr>
              <a:t>.</a:t>
            </a: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r>
              <a:rPr lang="cs-CZ" altLang="cs-CZ" sz="1800" b="1" dirty="0" smtClean="0">
                <a:solidFill>
                  <a:srgbClr val="14407E"/>
                </a:solidFill>
              </a:rPr>
              <a:t>Odlišnosti od standardních projektů </a:t>
            </a:r>
            <a:endParaRPr lang="cs-CZ" sz="1400" dirty="0">
              <a:solidFill>
                <a:srgbClr val="14407E"/>
              </a:solidFill>
            </a:endParaRPr>
          </a:p>
          <a:p>
            <a:pPr marL="414000" lvl="1" indent="0">
              <a:buNone/>
              <a:defRPr/>
            </a:pPr>
            <a:endParaRPr lang="cs-CZ" sz="1600" dirty="0">
              <a:solidFill>
                <a:srgbClr val="14407E"/>
              </a:solidFill>
            </a:endParaRPr>
          </a:p>
          <a:p>
            <a:pPr lvl="1">
              <a:defRPr/>
            </a:pPr>
            <a:endParaRPr lang="cs-CZ" sz="1600" dirty="0">
              <a:solidFill>
                <a:srgbClr val="14407E"/>
              </a:solidFill>
            </a:endParaRPr>
          </a:p>
          <a:p>
            <a:pPr lvl="1">
              <a:defRPr/>
            </a:pPr>
            <a:endParaRPr lang="cs-CZ" b="1" dirty="0" smtClean="0"/>
          </a:p>
          <a:p>
            <a:pPr lvl="1">
              <a:defRPr/>
            </a:pPr>
            <a:endParaRPr lang="cs-CZ" altLang="cs-CZ" dirty="0">
              <a:solidFill>
                <a:srgbClr val="14407E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28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Koncept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064000" cy="5184576"/>
          </a:xfrm>
        </p:spPr>
        <p:txBody>
          <a:bodyPr/>
          <a:lstStyle/>
          <a:p>
            <a:pPr lvl="1">
              <a:spcAft>
                <a:spcPts val="0"/>
              </a:spcAft>
              <a:defRPr/>
            </a:pPr>
            <a:r>
              <a:rPr lang="cs-CZ" altLang="cs-CZ" sz="2400" b="1" dirty="0" smtClean="0">
                <a:solidFill>
                  <a:srgbClr val="14407E"/>
                </a:solidFill>
              </a:rPr>
              <a:t>Impakt 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r>
              <a:rPr lang="cs-CZ" altLang="cs-CZ" sz="1800" dirty="0" smtClean="0">
                <a:solidFill>
                  <a:srgbClr val="14407E"/>
                </a:solidFill>
              </a:rPr>
              <a:t>Rozvoj nástrojů a metody vyhodnocení, kapacity na vyhodnocování (interní kapacita realizátorů a externí), rostoucí databáze řešení s průkazně ověřeným impaktem, odborné znalosti aktérů 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endParaRPr lang="cs-CZ" altLang="cs-CZ" sz="1800" dirty="0" smtClean="0">
              <a:solidFill>
                <a:srgbClr val="14407E"/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cs-CZ" altLang="cs-CZ" sz="2400" b="1" dirty="0">
                <a:solidFill>
                  <a:srgbClr val="14407E"/>
                </a:solidFill>
              </a:rPr>
              <a:t>Spolupráce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r>
              <a:rPr lang="cs-CZ" altLang="cs-CZ" sz="1800" dirty="0" smtClean="0">
                <a:solidFill>
                  <a:srgbClr val="14407E"/>
                </a:solidFill>
              </a:rPr>
              <a:t>Spolupráce </a:t>
            </a:r>
            <a:r>
              <a:rPr lang="cs-CZ" altLang="cs-CZ" sz="1800" dirty="0">
                <a:solidFill>
                  <a:srgbClr val="14407E"/>
                </a:solidFill>
              </a:rPr>
              <a:t>veřejná správa – realizátoři projektů, větší vzájemná otevřenost, spolupráce na mezisektorových </a:t>
            </a:r>
            <a:r>
              <a:rPr lang="cs-CZ" altLang="cs-CZ" sz="1800" dirty="0" smtClean="0">
                <a:solidFill>
                  <a:srgbClr val="14407E"/>
                </a:solidFill>
              </a:rPr>
              <a:t>řešeních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r>
              <a:rPr lang="cs-CZ" altLang="cs-CZ" sz="1800" dirty="0" smtClean="0">
                <a:solidFill>
                  <a:srgbClr val="14407E"/>
                </a:solidFill>
              </a:rPr>
              <a:t> </a:t>
            </a:r>
            <a:endParaRPr lang="cs-CZ" altLang="cs-CZ" sz="1800" dirty="0">
              <a:solidFill>
                <a:srgbClr val="14407E"/>
              </a:solidFill>
            </a:endParaRPr>
          </a:p>
          <a:p>
            <a:pPr lvl="1">
              <a:spcAft>
                <a:spcPts val="0"/>
              </a:spcAft>
              <a:defRPr/>
            </a:pPr>
            <a:r>
              <a:rPr lang="cs-CZ" altLang="cs-CZ" sz="2400" b="1" dirty="0">
                <a:solidFill>
                  <a:srgbClr val="14407E"/>
                </a:solidFill>
              </a:rPr>
              <a:t>Evidence-</a:t>
            </a:r>
            <a:r>
              <a:rPr lang="cs-CZ" altLang="cs-CZ" sz="2400" b="1" dirty="0" err="1">
                <a:solidFill>
                  <a:srgbClr val="14407E"/>
                </a:solidFill>
              </a:rPr>
              <a:t>based</a:t>
            </a:r>
            <a:r>
              <a:rPr lang="cs-CZ" altLang="cs-CZ" sz="2400" b="1" dirty="0">
                <a:solidFill>
                  <a:srgbClr val="14407E"/>
                </a:solidFill>
              </a:rPr>
              <a:t> rozhodování 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r>
              <a:rPr lang="cs-CZ" altLang="cs-CZ" sz="1800" dirty="0" smtClean="0">
                <a:solidFill>
                  <a:srgbClr val="14407E"/>
                </a:solidFill>
              </a:rPr>
              <a:t>Veřejná správa má jednoznačná (uživatelsky příjemná) data pro rozhodování</a:t>
            </a:r>
            <a:r>
              <a:rPr lang="cs-CZ" altLang="cs-CZ" sz="1800" dirty="0">
                <a:solidFill>
                  <a:srgbClr val="14407E"/>
                </a:solidFill>
              </a:rPr>
              <a:t> </a:t>
            </a:r>
            <a:r>
              <a:rPr lang="cs-CZ" altLang="cs-CZ" sz="1800" dirty="0" smtClean="0">
                <a:solidFill>
                  <a:srgbClr val="14407E"/>
                </a:solidFill>
              </a:rPr>
              <a:t>a využívá je v každodenní praxi.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endParaRPr lang="cs-CZ" altLang="cs-CZ" sz="1800" dirty="0">
              <a:solidFill>
                <a:srgbClr val="14407E"/>
              </a:solidFill>
            </a:endParaRPr>
          </a:p>
          <a:p>
            <a:pPr lvl="1">
              <a:spcAft>
                <a:spcPts val="0"/>
              </a:spcAft>
              <a:buFontTx/>
              <a:buChar char="-"/>
              <a:defRPr/>
            </a:pPr>
            <a:r>
              <a:rPr lang="cs-CZ" altLang="cs-CZ" sz="1800" dirty="0" smtClean="0">
                <a:solidFill>
                  <a:srgbClr val="14407E"/>
                </a:solidFill>
              </a:rPr>
              <a:t>Použité termíny</a:t>
            </a:r>
          </a:p>
          <a:p>
            <a:pPr lvl="1">
              <a:spcAft>
                <a:spcPts val="0"/>
              </a:spcAft>
              <a:buFontTx/>
              <a:buChar char="-"/>
              <a:defRPr/>
            </a:pPr>
            <a:endParaRPr lang="cs-CZ" altLang="cs-CZ" sz="1800" dirty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>
              <a:defRPr/>
            </a:pPr>
            <a:endParaRPr lang="cs-CZ" altLang="cs-CZ" sz="1800" b="1" dirty="0" smtClean="0">
              <a:solidFill>
                <a:srgbClr val="14407E"/>
              </a:solidFill>
            </a:endParaRPr>
          </a:p>
          <a:p>
            <a:pPr marL="414000" lvl="1" indent="0">
              <a:buNone/>
              <a:defRPr/>
            </a:pPr>
            <a:endParaRPr lang="cs-CZ" sz="1600" dirty="0">
              <a:solidFill>
                <a:srgbClr val="14407E"/>
              </a:solidFill>
            </a:endParaRPr>
          </a:p>
          <a:p>
            <a:pPr lvl="1">
              <a:defRPr/>
            </a:pPr>
            <a:endParaRPr lang="cs-CZ" sz="1600" dirty="0">
              <a:solidFill>
                <a:srgbClr val="14407E"/>
              </a:solidFill>
            </a:endParaRPr>
          </a:p>
          <a:p>
            <a:pPr lvl="1">
              <a:defRPr/>
            </a:pPr>
            <a:endParaRPr lang="cs-CZ" b="1" dirty="0" smtClean="0"/>
          </a:p>
          <a:p>
            <a:pPr lvl="1">
              <a:defRPr/>
            </a:pPr>
            <a:endParaRPr lang="cs-CZ" altLang="cs-CZ" dirty="0">
              <a:solidFill>
                <a:srgbClr val="14407E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581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Důležité prvky projektů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Propojení nabídky a poptávky u řešení</a:t>
            </a:r>
          </a:p>
          <a:p>
            <a:r>
              <a:rPr lang="cs-CZ" dirty="0" smtClean="0"/>
              <a:t>Podporované aktivity nástrojem k řešení společenského problému (nikoli cílem samy o sobě)</a:t>
            </a:r>
          </a:p>
          <a:p>
            <a:r>
              <a:rPr lang="cs-CZ" dirty="0" smtClean="0"/>
              <a:t>Zapojení průběžné uživatelů a </a:t>
            </a:r>
            <a:r>
              <a:rPr lang="cs-CZ" smtClean="0"/>
              <a:t>beneficientů řešení</a:t>
            </a:r>
            <a:endParaRPr lang="cs-CZ" dirty="0" smtClean="0"/>
          </a:p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041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Výzvy </a:t>
            </a:r>
            <a:r>
              <a:rPr lang="cs-CZ" dirty="0" smtClean="0"/>
              <a:t>03_15_124, </a:t>
            </a:r>
            <a:r>
              <a:rPr lang="cs-CZ" dirty="0" smtClean="0"/>
              <a:t>PO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60851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Průběžná výzva </a:t>
            </a:r>
            <a:r>
              <a:rPr lang="cs-CZ" altLang="cs-CZ" dirty="0" smtClean="0">
                <a:solidFill>
                  <a:srgbClr val="14407E"/>
                </a:solidFill>
              </a:rPr>
              <a:t>(prodloužení do </a:t>
            </a:r>
            <a:r>
              <a:rPr lang="cs-CZ" altLang="cs-CZ" dirty="0" smtClean="0">
                <a:solidFill>
                  <a:srgbClr val="FF0000"/>
                </a:solidFill>
              </a:rPr>
              <a:t>16.1.2017</a:t>
            </a:r>
            <a:r>
              <a:rPr lang="cs-CZ" altLang="cs-CZ" dirty="0" smtClean="0">
                <a:solidFill>
                  <a:srgbClr val="14407E"/>
                </a:solidFill>
              </a:rPr>
              <a:t>)</a:t>
            </a:r>
            <a:endParaRPr lang="cs-CZ" altLang="cs-CZ" dirty="0" smtClean="0">
              <a:solidFill>
                <a:srgbClr val="14407E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Alokace </a:t>
            </a:r>
            <a:r>
              <a:rPr lang="cs-CZ" altLang="cs-CZ" dirty="0">
                <a:solidFill>
                  <a:srgbClr val="14407E"/>
                </a:solidFill>
              </a:rPr>
              <a:t>výzvy </a:t>
            </a:r>
            <a:r>
              <a:rPr lang="cs-CZ" altLang="cs-CZ" dirty="0" smtClean="0">
                <a:solidFill>
                  <a:srgbClr val="14407E"/>
                </a:solidFill>
              </a:rPr>
              <a:t>120 </a:t>
            </a:r>
            <a:r>
              <a:rPr lang="cs-CZ" altLang="cs-CZ" dirty="0">
                <a:solidFill>
                  <a:srgbClr val="14407E"/>
                </a:solidFill>
              </a:rPr>
              <a:t>mil. </a:t>
            </a:r>
            <a:r>
              <a:rPr lang="cs-CZ" altLang="cs-CZ" dirty="0" smtClean="0">
                <a:solidFill>
                  <a:srgbClr val="14407E"/>
                </a:solidFill>
              </a:rPr>
              <a:t>Kč </a:t>
            </a:r>
          </a:p>
          <a:p>
            <a:pPr algn="just">
              <a:lnSpc>
                <a:spcPct val="100000"/>
              </a:lnSpc>
            </a:pPr>
            <a:r>
              <a:rPr lang="cs-CZ" altLang="cs-CZ" dirty="0">
                <a:solidFill>
                  <a:srgbClr val="14407E"/>
                </a:solidFill>
              </a:rPr>
              <a:t>Maximální délka </a:t>
            </a:r>
            <a:r>
              <a:rPr lang="cs-CZ" altLang="cs-CZ" dirty="0" smtClean="0">
                <a:solidFill>
                  <a:srgbClr val="14407E"/>
                </a:solidFill>
              </a:rPr>
              <a:t>projektu 3 roky (různé pro různé typy aktivit) </a:t>
            </a:r>
          </a:p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500 tis. až 20 mil</a:t>
            </a:r>
            <a:r>
              <a:rPr lang="cs-CZ" altLang="cs-CZ" dirty="0">
                <a:solidFill>
                  <a:srgbClr val="14407E"/>
                </a:solidFill>
              </a:rPr>
              <a:t>. </a:t>
            </a:r>
            <a:r>
              <a:rPr lang="cs-CZ" altLang="cs-CZ" dirty="0" smtClean="0">
                <a:solidFill>
                  <a:srgbClr val="14407E"/>
                </a:solidFill>
              </a:rPr>
              <a:t>Kč na projekt</a:t>
            </a:r>
          </a:p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Spolufinancování dle typu žadatele</a:t>
            </a:r>
          </a:p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Možnost veřejné podpory – různé režimy, ale nelze kombinovat v jednom projektu</a:t>
            </a:r>
          </a:p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Územní zaměření celá ČR včetně hl. města Prahy</a:t>
            </a:r>
          </a:p>
          <a:p>
            <a:pPr algn="just">
              <a:lnSpc>
                <a:spcPct val="100000"/>
              </a:lnSpc>
            </a:pPr>
            <a:r>
              <a:rPr lang="cs-CZ" altLang="cs-CZ" dirty="0" smtClean="0">
                <a:solidFill>
                  <a:srgbClr val="14407E"/>
                </a:solidFill>
              </a:rPr>
              <a:t>Partnerství– možnost českého </a:t>
            </a:r>
            <a:r>
              <a:rPr lang="cs-CZ" altLang="cs-CZ" b="1" dirty="0" smtClean="0">
                <a:solidFill>
                  <a:srgbClr val="14407E"/>
                </a:solidFill>
              </a:rPr>
              <a:t>i zahraničního partnera (s </a:t>
            </a:r>
            <a:r>
              <a:rPr lang="cs-CZ" altLang="cs-CZ" b="1" dirty="0" err="1" smtClean="0">
                <a:solidFill>
                  <a:srgbClr val="14407E"/>
                </a:solidFill>
              </a:rPr>
              <a:t>fin</a:t>
            </a:r>
            <a:r>
              <a:rPr lang="cs-CZ" altLang="cs-CZ" b="1" dirty="0" smtClean="0">
                <a:solidFill>
                  <a:srgbClr val="14407E"/>
                </a:solidFill>
              </a:rPr>
              <a:t>. příspěvkem)</a:t>
            </a:r>
            <a:endParaRPr lang="cs-CZ" altLang="cs-CZ" b="1" dirty="0">
              <a:solidFill>
                <a:srgbClr val="14407E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2804" y="5877272"/>
            <a:ext cx="504825" cy="50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62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Aktivity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827805"/>
              </p:ext>
            </p:extLst>
          </p:nvPr>
        </p:nvGraphicFramePr>
        <p:xfrm>
          <a:off x="323528" y="1196752"/>
          <a:ext cx="8496944" cy="536963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661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Datové platformy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Platforma identifikuje možnosti využití dostupných dat, ověřuje různé existující i nové nástroje pro práci s nimi, mapuje potřeby potenciálních uživatelů a vytváří pro ně aplikace, popularizuje využívání dat, spolupracuje s podobnými subjekty v ČR i v zahraničí.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cs-CZ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261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kern="1200" dirty="0" smtClean="0">
                          <a:effectLst/>
                        </a:rPr>
                        <a:t>Znalostní platformy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kern="1200" dirty="0" smtClean="0">
                          <a:effectLst/>
                        </a:rPr>
                        <a:t>+ </a:t>
                      </a:r>
                      <a:r>
                        <a:rPr lang="cs-CZ" sz="1600" b="1" kern="1200" dirty="0" err="1" smtClean="0">
                          <a:effectLst/>
                        </a:rPr>
                        <a:t>advocacy</a:t>
                      </a:r>
                      <a:endParaRPr lang="cs-CZ" sz="1600" b="1" kern="12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cs-CZ" sz="1400" b="0" dirty="0" smtClean="0"/>
                        <a:t>Mapují stávající programy</a:t>
                      </a:r>
                      <a:r>
                        <a:rPr lang="cs-CZ" sz="1400" b="0" baseline="0" dirty="0" smtClean="0"/>
                        <a:t> a nástroje v dané </a:t>
                      </a:r>
                      <a:r>
                        <a:rPr lang="cs-CZ" sz="1400" b="0" baseline="0" dirty="0" err="1" smtClean="0"/>
                        <a:t>tématické</a:t>
                      </a:r>
                      <a:r>
                        <a:rPr lang="cs-CZ" sz="1400" b="0" baseline="0" dirty="0" smtClean="0"/>
                        <a:t> oblasti (7 </a:t>
                      </a:r>
                      <a:r>
                        <a:rPr lang="cs-CZ" sz="1400" b="0" baseline="0" dirty="0" err="1" smtClean="0"/>
                        <a:t>obl</a:t>
                      </a:r>
                      <a:r>
                        <a:rPr lang="cs-CZ" sz="1400" b="0" baseline="0" dirty="0" smtClean="0"/>
                        <a:t>.) z hlediska průkaznosti </a:t>
                      </a:r>
                      <a:r>
                        <a:rPr lang="cs-CZ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evidence impaktu a vytváří databázi, identifikují nepokrytá místa a realizují vlastní výzkum, publikují a šíří závěry v jednoduchém zajímavém a srozumitelném formátu  ( publicita- osvěta), spolupracuje s dalšími subjekty (např. školami, poskytovateli sociálních služeb) na využívání získaných dat. Poskytuje poradenství a podporu pro zadavatele i realizátory projektů.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cs-CZ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cs-CZ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Advocacy</a:t>
                      </a:r>
                      <a:r>
                        <a:rPr lang="cs-CZ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zejména prosazování konkrétního fungujícího řešení, u kterého byl jednoznačně prokázán sociální impakt, s cílem jeho systémového využití.</a:t>
                      </a:r>
                      <a:endParaRPr lang="cs-CZ" sz="14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1474">
                <a:tc>
                  <a:txBody>
                    <a:bodyPr/>
                    <a:lstStyle/>
                    <a:p>
                      <a:r>
                        <a:rPr lang="cs-CZ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Inkubátory,</a:t>
                      </a:r>
                      <a:r>
                        <a:rPr lang="cs-CZ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akcelerátory</a:t>
                      </a:r>
                      <a:endParaRPr lang="cs-CZ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cs-CZ" sz="1400" b="0" dirty="0" smtClean="0"/>
                        <a:t>Vyhledávají zajímavé nápady a jednotlivce s inovačním potenciálem, poskytují</a:t>
                      </a:r>
                      <a:r>
                        <a:rPr lang="cs-CZ" sz="1400" b="0" baseline="0" dirty="0" smtClean="0"/>
                        <a:t> </a:t>
                      </a:r>
                      <a:r>
                        <a:rPr lang="cs-CZ" sz="1400" b="0" dirty="0" smtClean="0"/>
                        <a:t>jim intenzivní individuální podporu, propojují je s odbornými mentory, pomáhají jim shánět zdroje pro další rozvoj a seznamovat je s důležitými aktéry sociálních inovací (veřejnou správou, znalostními pracovišti, inspirativními projekty…)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2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kern="1200" dirty="0" smtClean="0">
                          <a:effectLst/>
                        </a:rPr>
                        <a:t>Investice do impaktu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Edukace (NNO k měření impaktu a jak jej využít, firmy jak investovat do impaktu místo CSR), vyhledávání zajímavých investičních příležitostí se soc. dopadem, propojování investorů a inovačních řešení sociálních problémů, realizace pilotních investic do impaktu.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703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844036"/>
              </p:ext>
            </p:extLst>
          </p:nvPr>
        </p:nvGraphicFramePr>
        <p:xfrm>
          <a:off x="804021" y="1281316"/>
          <a:ext cx="7728419" cy="3301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19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04534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OSS a jimi zřízené příspěvkové organizace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NNO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školy a vysoké školy 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výzkumné instituce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OSVČ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kraje, obce a jimi zřizované organizace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poskytovatelé sociálních služeb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obchodní korporace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profesní a podnikatelská sdružení</a:t>
                      </a:r>
                      <a:endParaRPr lang="cs-CZ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ctr" fontAlgn="ctr">
                        <a:buFont typeface="Arial" panose="020B0604020202020204" pitchFamily="34" charset="0"/>
                        <a:buChar char="•"/>
                      </a:pP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Datová schránka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Žadatel nesmí být: v</a:t>
                      </a:r>
                      <a:r>
                        <a:rPr lang="cs-CZ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ikvidaci, mít daňové nedoplatky, nesmí mu být </a:t>
                      </a:r>
                      <a:r>
                        <a:rPr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uložena pokuta za umožnění výkonu </a:t>
                      </a: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nelegální práce, </a:t>
                      </a:r>
                      <a:r>
                        <a:rPr lang="cs-CZ" sz="1400" dirty="0" smtClean="0">
                          <a:solidFill>
                            <a:schemeClr val="tx1"/>
                          </a:solidFill>
                          <a:effectLst/>
                        </a:rPr>
                        <a:t>inkasní příkaz,</a:t>
                      </a: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Žadatel musí čestně prohlásit: bezdlužnost, bezúhonnost</a:t>
                      </a:r>
                    </a:p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cs-CZ" sz="14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cs-CZ" sz="14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1400" b="1" dirty="0" smtClean="0"/>
                        <a:t>Zkušenosti s realizací obdobných činností </a:t>
                      </a: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9" name="Obrázek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852" y="5749096"/>
            <a:ext cx="514350" cy="5143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bdélník 7"/>
          <p:cNvSpPr/>
          <p:nvPr/>
        </p:nvSpPr>
        <p:spPr>
          <a:xfrm>
            <a:off x="774224" y="4958702"/>
            <a:ext cx="7419456" cy="12311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cs-CZ" dirty="0" smtClean="0"/>
          </a:p>
          <a:p>
            <a:pPr fontAlgn="ctr"/>
            <a:r>
              <a:rPr lang="cs-CZ" sz="1400" dirty="0" smtClean="0"/>
              <a:t>Kritérium na prověření administrativní, finanční a provozní kapacity žadatele 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cs-CZ" sz="1400" dirty="0" smtClean="0"/>
              <a:t>Objem prostředků z dotace a počet lidí v realizačním týmu nesmí být v zásadním nepoměru ke stávajícímu stavu organizace (5:1) 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cs-CZ" sz="1400" b="1" dirty="0" smtClean="0"/>
              <a:t>Zkušenosti s realizací obdobných činností (viz požadavek v příloze č. 4)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107" y="5895207"/>
            <a:ext cx="248496" cy="22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8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PSV">
    <a:dk1>
      <a:srgbClr val="084A8B"/>
    </a:dk1>
    <a:lt1>
      <a:srgbClr val="F5F5F5"/>
    </a:lt1>
    <a:dk2>
      <a:srgbClr val="AFDDFA"/>
    </a:dk2>
    <a:lt2>
      <a:srgbClr val="F5F5F5"/>
    </a:lt2>
    <a:accent1>
      <a:srgbClr val="084A8B"/>
    </a:accent1>
    <a:accent2>
      <a:srgbClr val="5FBBF5"/>
    </a:accent2>
    <a:accent3>
      <a:srgbClr val="D7EEFC"/>
    </a:accent3>
    <a:accent4>
      <a:srgbClr val="FFCC00"/>
    </a:accent4>
    <a:accent5>
      <a:srgbClr val="AFDDFA"/>
    </a:accent5>
    <a:accent6>
      <a:srgbClr val="AF0100"/>
    </a:accent6>
    <a:hlink>
      <a:srgbClr val="084A8B"/>
    </a:hlink>
    <a:folHlink>
      <a:srgbClr val="084A8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2428</Words>
  <Application>Microsoft Office PowerPoint</Application>
  <PresentationFormat>Předvádění na obrazovce (4:3)</PresentationFormat>
  <Paragraphs>425</Paragraphs>
  <Slides>31</Slides>
  <Notes>29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prezentace</vt:lpstr>
      <vt:lpstr>Výzva 03_15_124</vt:lpstr>
      <vt:lpstr>Agenda</vt:lpstr>
      <vt:lpstr>Schéma výzev v obl. soc. Inovací</vt:lpstr>
      <vt:lpstr>Koncept výzvy</vt:lpstr>
      <vt:lpstr>Koncept výzvy</vt:lpstr>
      <vt:lpstr>Důležité prvky projektů</vt:lpstr>
      <vt:lpstr>Parametry Výzvy 03_15_124, PO 3</vt:lpstr>
      <vt:lpstr>Aktivity</vt:lpstr>
      <vt:lpstr>ŽADATELÉ </vt:lpstr>
      <vt:lpstr>Partneři </vt:lpstr>
      <vt:lpstr>Cílové Skupiny</vt:lpstr>
      <vt:lpstr>Hodnocení</vt:lpstr>
      <vt:lpstr>Eliminační Kriterium – obrat /  Počet Zaměst. / Zkušenosti </vt:lpstr>
      <vt:lpstr>Příloha č.6  Kapacity</vt:lpstr>
      <vt:lpstr>Evaluace</vt:lpstr>
      <vt:lpstr>evaluace</vt:lpstr>
      <vt:lpstr>evaluace</vt:lpstr>
      <vt:lpstr>Indikátory s povinnou cílovou hodnotou</vt:lpstr>
      <vt:lpstr>Indikátory  Bez stanovené cílové hodnoty </vt:lpstr>
      <vt:lpstr>Realizační Tým</vt:lpstr>
      <vt:lpstr>Realizační tým - požadavky na vyplnění záložky v žádosti</vt:lpstr>
      <vt:lpstr>Způsobilé výdaje (1)</vt:lpstr>
      <vt:lpstr>Nepřímé náklady</vt:lpstr>
      <vt:lpstr>Vymezení Nepřímých nákladů I</vt:lpstr>
      <vt:lpstr>Vymezení Nepřímých nákladů II</vt:lpstr>
      <vt:lpstr>Vymezení nepřímých nákladů III</vt:lpstr>
      <vt:lpstr>Vymezení nepřímých nákladů IV</vt:lpstr>
      <vt:lpstr>Rozpočet I</vt:lpstr>
      <vt:lpstr>Rozpočet II</vt:lpstr>
      <vt:lpstr>Spolufinancování </vt:lpstr>
      <vt:lpstr>Děkujeme Vám za pozornost!    Odbor realizace programů ESF Ministerstvo práce a sociálních věcí ČR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2016-10-06T06:29:40Z</dcterms:modified>
</cp:coreProperties>
</file>