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57"/>
  </p:notesMasterIdLst>
  <p:sldIdLst>
    <p:sldId id="256" r:id="rId5"/>
    <p:sldId id="382" r:id="rId6"/>
    <p:sldId id="383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13" r:id="rId32"/>
    <p:sldId id="414" r:id="rId33"/>
    <p:sldId id="415" r:id="rId34"/>
    <p:sldId id="416" r:id="rId35"/>
    <p:sldId id="417" r:id="rId36"/>
    <p:sldId id="418" r:id="rId37"/>
    <p:sldId id="419" r:id="rId38"/>
    <p:sldId id="420" r:id="rId39"/>
    <p:sldId id="421" r:id="rId40"/>
    <p:sldId id="422" r:id="rId41"/>
    <p:sldId id="423" r:id="rId42"/>
    <p:sldId id="435" r:id="rId43"/>
    <p:sldId id="436" r:id="rId44"/>
    <p:sldId id="437" r:id="rId45"/>
    <p:sldId id="424" r:id="rId46"/>
    <p:sldId id="425" r:id="rId47"/>
    <p:sldId id="426" r:id="rId48"/>
    <p:sldId id="427" r:id="rId49"/>
    <p:sldId id="428" r:id="rId50"/>
    <p:sldId id="429" r:id="rId51"/>
    <p:sldId id="430" r:id="rId52"/>
    <p:sldId id="431" r:id="rId53"/>
    <p:sldId id="432" r:id="rId54"/>
    <p:sldId id="433" r:id="rId55"/>
    <p:sldId id="438" r:id="rId56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56919" autoAdjust="false"/>
  </p:normalViewPr>
  <p:slideViewPr>
    <p:cSldViewPr showGuides="true">
      <p:cViewPr>
        <p:scale>
          <a:sx n="100" d="100"/>
          <a:sy n="100" d="100"/>
        </p:scale>
        <p:origin x="-802" y="883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presProps.xml" Type="http://schemas.openxmlformats.org/officeDocument/2006/relationships/presProps" Id="rId58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notesMasters/notesMaster1.xml" Type="http://schemas.openxmlformats.org/officeDocument/2006/relationships/notesMaster" Id="rId57"/>
    <Relationship Target="tableStyles.xml" Type="http://schemas.openxmlformats.org/officeDocument/2006/relationships/tableStyles" Id="rId61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theme/theme1.xml" Type="http://schemas.openxmlformats.org/officeDocument/2006/relationships/theme" Id="rId60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viewProps.xml" Type="http://schemas.openxmlformats.org/officeDocument/2006/relationships/viewProps" Id="rId5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16.1.2018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62618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40262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6739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0932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fals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3572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7175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7600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5699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78351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68448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083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70890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74649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97500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00469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61466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494798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654740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727599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974550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659800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475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51425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84159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97312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162722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667023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38352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38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249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47345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90918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9867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true" kern="1200" baseline="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815705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690175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52731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128059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718894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389842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3402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972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1723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9813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6122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81736888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6.png" Type="http://schemas.openxmlformats.org/officeDocument/2006/relationships/image" Id="rId5"/>
    <Relationship Target="../media/image5.png" Type="http://schemas.openxmlformats.org/officeDocument/2006/relationships/image" Id="rId4"/>
</Relationships>

</file>

<file path=ppt/slides/_rels/slide13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s://www.esfcr.cz/" Type="http://schemas.openxmlformats.org/officeDocument/2006/relationships/hyperlink" Id="rId3"/>
    <Relationship TargetMode="External" Target="https://www.esfcr.cz/technicka-podpora" Type="http://schemas.openxmlformats.org/officeDocument/2006/relationships/hyperlink" Id="rId7"/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esf@mpsv.cz" Type="http://schemas.openxmlformats.org/officeDocument/2006/relationships/hyperlink" Id="rId6"/>
    <Relationship TargetMode="External" Target="https://www.esfcr.cz/monitorovani-podporenych-osob-opz" Type="http://schemas.openxmlformats.org/officeDocument/2006/relationships/hyperlink" Id="rId5"/>
    <Relationship TargetMode="External" Target="http://www.esfcr.cz/" Type="http://schemas.openxmlformats.org/officeDocument/2006/relationships/hyperlink" Id="rId4"/>
</Relationships>

</file>

<file path=ppt/slides/_rels/slide21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24.xml" Type="http://schemas.openxmlformats.org/officeDocument/2006/relationships/notesSlide" Id="rId2"/>
    <Relationship Target="../slideLayouts/slideLayout6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Mode="External" Target="https://www.esfcr.cz/pracovni-vykaz-opz" Type="http://schemas.openxmlformats.org/officeDocument/2006/relationships/hyperlink" Id="rId3"/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Mode="External" Target="mailto:.tomesova@mpsv.cz" Type="http://schemas.openxmlformats.org/officeDocument/2006/relationships/hyperlink" Id="rId3"/>
    <Relationship TargetMode="External" Target="mailto:veronika.dankova@mpsv.cz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="../media/image7.jpeg" Type="http://schemas.openxmlformats.org/officeDocument/2006/relationships/image" Id="rId4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51048"/>
          </a:xfrm>
        </p:spPr>
        <p:txBody>
          <a:bodyPr/>
          <a:lstStyle/>
          <a:p>
            <a:r>
              <a:rPr lang="cs-CZ" dirty="false" smtClean="false"/>
              <a:t>seminář pro příjemce</a:t>
            </a:r>
            <a:br>
              <a:rPr lang="cs-CZ" dirty="false" smtClean="false"/>
            </a:br>
            <a:r>
              <a:rPr lang="cs-CZ" dirty="false" smtClean="false"/>
              <a:t>Výzva č. 03_15_066</a:t>
            </a:r>
            <a:br>
              <a:rPr lang="cs-CZ" dirty="false" smtClean="false"/>
            </a:br>
            <a:r>
              <a:rPr lang="cs-CZ" sz="3200" i="true" dirty="false"/>
              <a:t>Zpráva o realizaci projektu</a:t>
            </a:r>
            <a:r>
              <a:rPr lang="cs-CZ" sz="3200" dirty="false" smtClean="false"/>
              <a:t/>
            </a:r>
            <a:br>
              <a:rPr lang="cs-CZ" sz="3200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/>
              <a:t/>
            </a:r>
            <a:br>
              <a:rPr lang="cs-CZ" dirty="false"/>
            </a:b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547664" y="4725144"/>
            <a:ext cx="7272000" cy="540000"/>
          </a:xfrm>
        </p:spPr>
        <p:txBody>
          <a:bodyPr/>
          <a:lstStyle/>
          <a:p>
            <a:r>
              <a:rPr lang="cs-CZ" dirty="false"/>
              <a:t>Oddělení projektů systému služeb </a:t>
            </a:r>
            <a:r>
              <a:rPr lang="cs-CZ" dirty="false" smtClean="false"/>
              <a:t>(874</a:t>
            </a:r>
            <a:r>
              <a:rPr lang="cs-CZ" dirty="false"/>
              <a:t>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7664" y="5589240"/>
            <a:ext cx="7272000" cy="540000"/>
          </a:xfrm>
        </p:spPr>
        <p:txBody>
          <a:bodyPr/>
          <a:lstStyle/>
          <a:p>
            <a:r>
              <a:rPr lang="cs-CZ" dirty="false" smtClean="false"/>
              <a:t>25. 1. 2018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589240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725144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</a:t>
            </a:r>
            <a:r>
              <a:rPr lang="cs-CZ" dirty="false" smtClean="false"/>
              <a:t>projektu </a:t>
            </a:r>
            <a:br>
              <a:rPr lang="cs-CZ" dirty="false" smtClean="false"/>
            </a:br>
            <a:r>
              <a:rPr lang="cs-CZ" dirty="false" smtClean="false"/>
              <a:t> Publicita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Obecná část </a:t>
            </a:r>
            <a:r>
              <a:rPr lang="cs-CZ" sz="1800" dirty="false"/>
              <a:t>pravidel, kap. 19 </a:t>
            </a:r>
            <a:r>
              <a:rPr lang="cs-CZ" sz="1800" dirty="false" smtClean="false"/>
              <a:t>- „Pravidla pro informování, komunikace </a:t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vizuální identita </a:t>
            </a:r>
            <a:r>
              <a:rPr lang="cs-CZ" sz="1800" dirty="false" smtClean="false"/>
              <a:t>OPZ“ – zde jsou uvedena podrobně pravidla </a:t>
            </a:r>
            <a:br>
              <a:rPr lang="cs-CZ" sz="1800" dirty="false" smtClean="false"/>
            </a:br>
            <a:r>
              <a:rPr lang="cs-CZ" sz="1800" dirty="false" smtClean="false"/>
              <a:t>a povinnosti.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Pokyny </a:t>
            </a:r>
            <a:r>
              <a:rPr lang="cs-CZ" sz="1800" dirty="false"/>
              <a:t>pro </a:t>
            </a:r>
            <a:r>
              <a:rPr lang="cs-CZ" sz="1800" dirty="false" smtClean="false"/>
              <a:t>vyplnění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– záložka „Publicita“ 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Povinná x nepovinná publicita.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/>
              <a:t>Povinná publicita </a:t>
            </a:r>
            <a:r>
              <a:rPr lang="cs-CZ" sz="1800" b="true" u="sng" dirty="false" smtClean="false"/>
              <a:t>– nástroje: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Povinné prvky jsou uvedeny </a:t>
            </a:r>
            <a:r>
              <a:rPr lang="cs-CZ" sz="1800" b="true" dirty="false"/>
              <a:t>na dokumentech, webových stránkách </a:t>
            </a:r>
            <a:br>
              <a:rPr lang="cs-CZ" sz="1800" b="true" dirty="false"/>
            </a:br>
            <a:r>
              <a:rPr lang="cs-CZ" sz="1800" b="true" dirty="false"/>
              <a:t>a dalších nosičích financovaných z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Plakát</a:t>
            </a:r>
            <a:r>
              <a:rPr lang="cs-CZ" sz="1800" dirty="false"/>
              <a:t> </a:t>
            </a:r>
            <a:r>
              <a:rPr lang="cs-CZ" sz="1800" b="true" dirty="false" smtClean="false"/>
              <a:t>velikosti min. A3.</a:t>
            </a:r>
            <a:endParaRPr lang="cs-CZ" sz="1800" b="true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Plnění </a:t>
            </a:r>
            <a:r>
              <a:rPr lang="cs-CZ" sz="1800" dirty="false" smtClean="false"/>
              <a:t>povinné publicitní </a:t>
            </a:r>
            <a:r>
              <a:rPr lang="cs-CZ" sz="1800" dirty="false"/>
              <a:t>činnosti </a:t>
            </a:r>
            <a:r>
              <a:rPr lang="cs-CZ" sz="1800" dirty="false" smtClean="false"/>
              <a:t>v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– </a:t>
            </a:r>
            <a:r>
              <a:rPr lang="cs-CZ" sz="1800" dirty="false"/>
              <a:t>výběr z číselníku </a:t>
            </a:r>
            <a:r>
              <a:rPr lang="cs-CZ" sz="1800" dirty="false" smtClean="false"/>
              <a:t>- vyberte </a:t>
            </a:r>
            <a:r>
              <a:rPr lang="cs-CZ" sz="1800" dirty="false"/>
              <a:t>„ano“ anebo „prozatím ne</a:t>
            </a:r>
            <a:r>
              <a:rPr lang="cs-CZ" sz="1800" dirty="false" smtClean="false"/>
              <a:t>“, varianta </a:t>
            </a:r>
            <a:r>
              <a:rPr lang="cs-CZ" sz="1800" dirty="false"/>
              <a:t>„nevztahuje se“ je </a:t>
            </a:r>
            <a:r>
              <a:rPr lang="cs-CZ" sz="1800" dirty="false" smtClean="false"/>
              <a:t>irelevantní.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Komentář – nezapomenout vyplnit.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/>
              <a:t>Možnost ale nikoli povinnost informovat o nepovinné publicitě.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757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Povinnosti příjemců v oblasti informování a komunikace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4006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zveřejnit </a:t>
            </a:r>
            <a:r>
              <a:rPr lang="cs-CZ" sz="1600" b="true" dirty="false"/>
              <a:t>na své internetové stránce</a:t>
            </a:r>
            <a:r>
              <a:rPr lang="cs-CZ" sz="1600" dirty="false"/>
              <a:t>, pokud taková stránka existuje, stručný popis projektu úměrný míře podpory včetně jeho cílů a výsledků a </a:t>
            </a:r>
            <a:r>
              <a:rPr lang="cs-CZ" sz="1600" dirty="false" smtClean="false"/>
              <a:t>zdůraznit, </a:t>
            </a:r>
            <a:r>
              <a:rPr lang="cs-CZ" sz="1600" dirty="false"/>
              <a:t>že je na daný projekt poskytována finanční podpora EU; popis je doporučeno vložit při zahájení realizace projektu a následně jej dle potřeby </a:t>
            </a:r>
            <a:r>
              <a:rPr lang="cs-CZ" sz="1600" dirty="false" smtClean="false"/>
              <a:t>aktualizovat. 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Povinnost spravovat prezentaci projektu na portálu </a:t>
            </a:r>
            <a:r>
              <a:rPr lang="cs-CZ" sz="1600" b="true" dirty="false" smtClean="false"/>
              <a:t>www.esfcr.cz</a:t>
            </a:r>
            <a:r>
              <a:rPr lang="cs-CZ" sz="1600" dirty="false"/>
              <a:t>.</a:t>
            </a:r>
            <a:r>
              <a:rPr lang="cs-CZ" sz="1600" dirty="false" smtClean="false"/>
              <a:t> </a:t>
            </a:r>
            <a:r>
              <a:rPr lang="cs-CZ" sz="1600" dirty="false"/>
              <a:t>Z</a:t>
            </a:r>
            <a:r>
              <a:rPr lang="cs-CZ" sz="1600" dirty="false" smtClean="false"/>
              <a:t>ákladní </a:t>
            </a:r>
            <a:r>
              <a:rPr lang="cs-CZ" sz="1600" dirty="false"/>
              <a:t>obsah prezentace (tj. popisu projektu) je na portál přenesen z MS2014+ z obsahu žádosti o podporu, příjemce ji následně dle potřeby </a:t>
            </a:r>
            <a:r>
              <a:rPr lang="cs-CZ" sz="1600" dirty="false" smtClean="false"/>
              <a:t>aktualizuje. 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umístit </a:t>
            </a:r>
            <a:r>
              <a:rPr lang="cs-CZ" sz="1600" b="true" dirty="false"/>
              <a:t>alespoň 1 povinný plakát velikosti minimálně A3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dirty="false" smtClean="false"/>
              <a:t>s </a:t>
            </a:r>
            <a:r>
              <a:rPr lang="cs-CZ" sz="1600" dirty="false"/>
              <a:t>informacemi o projektu v místě realizace </a:t>
            </a:r>
            <a:r>
              <a:rPr lang="cs-CZ" sz="1600" dirty="false" smtClean="false"/>
              <a:t>projektu </a:t>
            </a:r>
            <a:r>
              <a:rPr lang="cs-CZ" sz="1600" dirty="false"/>
              <a:t>snadno viditelném pro veřejnost, jako jsou vstupní prostory budovy a bude jej udržovat do termínu dokončení realizace </a:t>
            </a:r>
            <a:r>
              <a:rPr lang="cs-CZ" sz="1600" dirty="false" smtClean="false"/>
              <a:t>projektu. Pro </a:t>
            </a:r>
            <a:r>
              <a:rPr lang="cs-CZ" sz="1600" dirty="false"/>
              <a:t>vytvoření povinného plakátu - příjemce povinen využít elektronické šablony, které jsou ke stažení na portálu </a:t>
            </a:r>
            <a:r>
              <a:rPr lang="cs-CZ" sz="1600" dirty="false">
                <a:hlinkClick r:id="rId3"/>
              </a:rPr>
              <a:t>http://publicita.dotaceeu.cz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V rámci všech informačních a komunikačních aktivit </a:t>
            </a:r>
            <a:r>
              <a:rPr lang="cs-CZ" sz="1600" dirty="false" smtClean="false"/>
              <a:t>a na výstupech týkajících </a:t>
            </a:r>
            <a:r>
              <a:rPr lang="cs-CZ" sz="1600" dirty="false"/>
              <a:t>se projektu určených veřejnosti </a:t>
            </a:r>
            <a:r>
              <a:rPr lang="cs-CZ" sz="1600" dirty="false" smtClean="false"/>
              <a:t>používá příjemce povinné </a:t>
            </a:r>
            <a:r>
              <a:rPr lang="cs-CZ" sz="1600" b="true" dirty="false" smtClean="false"/>
              <a:t>prvky vizuální identity OPZ – </a:t>
            </a:r>
            <a:r>
              <a:rPr lang="cs-CZ" sz="1600" dirty="false" smtClean="false"/>
              <a:t>informace o </a:t>
            </a:r>
            <a:r>
              <a:rPr lang="cs-CZ" sz="1600" dirty="false"/>
              <a:t>financování projektu z OPZ a </a:t>
            </a:r>
            <a:r>
              <a:rPr lang="cs-CZ" sz="1600" dirty="false" smtClean="false"/>
              <a:t>ESF </a:t>
            </a:r>
            <a:r>
              <a:rPr lang="cs-CZ" sz="1600" dirty="false"/>
              <a:t>(</a:t>
            </a:r>
            <a:r>
              <a:rPr lang="cs-CZ" sz="1600" dirty="false" smtClean="false"/>
              <a:t>viz Obecná část pravidel).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Nedodržení těchto povinností podléhá sankcím, tj. zakládá na základě zákona                č. 218/2000 Sb., rozpočtových pravidel, porušení rozpočtové kázně, resp. neoprávněné použití podpory (viz kap. 19.4. Sankce).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Specifikace publicity v rámci výzvy č. 66  z hlediska zařazení do PN a NN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66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Povinné prvky vizuální identity </a:t>
            </a:r>
            <a:r>
              <a:rPr lang="cs-CZ" dirty="false" smtClean="false"/>
              <a:t>OPZ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1600" dirty="false" smtClean="false"/>
              <a:t>znak </a:t>
            </a:r>
            <a:r>
              <a:rPr lang="pl-PL" sz="1600" dirty="false"/>
              <a:t>EU a odkaz „Evropská </a:t>
            </a:r>
            <a:r>
              <a:rPr lang="pl-PL" sz="1600" dirty="false" smtClean="false"/>
              <a:t>unie“</a:t>
            </a:r>
            <a:endParaRPr lang="pl-PL" sz="1600" dirty="false"/>
          </a:p>
          <a:p>
            <a:pPr>
              <a:lnSpc>
                <a:spcPct val="100000"/>
              </a:lnSpc>
            </a:pPr>
            <a:r>
              <a:rPr lang="cs-CZ" sz="1600" dirty="false" smtClean="false"/>
              <a:t>odkaz </a:t>
            </a:r>
            <a:r>
              <a:rPr lang="cs-CZ" sz="1600" dirty="false"/>
              <a:t>„Evropský sociální fond</a:t>
            </a:r>
            <a:r>
              <a:rPr lang="cs-CZ" sz="1600" dirty="false" smtClean="false"/>
              <a:t>“</a:t>
            </a:r>
            <a:endParaRPr lang="cs-CZ" sz="1600" dirty="false"/>
          </a:p>
          <a:p>
            <a:pPr>
              <a:lnSpc>
                <a:spcPct val="100000"/>
              </a:lnSpc>
            </a:pPr>
            <a:r>
              <a:rPr lang="pl-PL" sz="1600" dirty="false" smtClean="false"/>
              <a:t>odkaz </a:t>
            </a:r>
            <a:r>
              <a:rPr lang="pl-PL" sz="1600" dirty="false"/>
              <a:t>„Operační program Zaměstnanost</a:t>
            </a:r>
            <a:r>
              <a:rPr lang="pl-PL" sz="1600" dirty="false" smtClean="false"/>
              <a:t>“</a:t>
            </a:r>
          </a:p>
          <a:p>
            <a:pPr marL="0" indent="0">
              <a:buNone/>
            </a:pPr>
            <a:endParaRPr lang="pl-PL" dirty="false" smtClean="false"/>
          </a:p>
          <a:p>
            <a:endParaRPr lang="pl-PL" dirty="false" smtClean="false"/>
          </a:p>
          <a:p>
            <a:endParaRPr lang="pl-PL" dirty="false"/>
          </a:p>
          <a:p>
            <a:endParaRPr lang="pl-PL" dirty="false"/>
          </a:p>
          <a:p>
            <a:pPr>
              <a:buFont typeface="Wingdings" panose="05000000000000000000" pitchFamily="2" charset="2"/>
              <a:buChar char="Ø"/>
            </a:pPr>
            <a:endParaRPr lang="pl-PL" sz="20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600" dirty="false" smtClean="false"/>
              <a:t>Technické parametry – viz. Obecná část pravidel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 smtClean="false"/>
              <a:t>Generátor </a:t>
            </a:r>
            <a:r>
              <a:rPr lang="cs-CZ" sz="1600" b="true" dirty="false"/>
              <a:t>nástrojů povinné publicity: </a:t>
            </a:r>
            <a:r>
              <a:rPr lang="cs-CZ" sz="1600" dirty="false">
                <a:hlinkClick r:id="rId3"/>
              </a:rPr>
              <a:t>http://publicita.dotaceeu.cz</a:t>
            </a:r>
            <a:r>
              <a:rPr lang="cs-CZ" sz="1600" dirty="false"/>
              <a:t> </a:t>
            </a:r>
          </a:p>
          <a:p>
            <a:pPr marL="0" indent="0">
              <a:buNone/>
            </a:pPr>
            <a:r>
              <a:rPr lang="pl-PL" sz="1400" dirty="false" smtClean="false"/>
              <a:t> </a:t>
            </a:r>
            <a:endParaRPr lang="pl-PL" sz="14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41001"/>
            <a:ext cx="4672954" cy="95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true" noChangeArrowheads="true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4672954" cy="95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92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projektu - dokumenty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Na záložce „</a:t>
            </a:r>
            <a:r>
              <a:rPr lang="cs-CZ" sz="2000" dirty="false" smtClean="false"/>
              <a:t>Dokumenty Zprávy“ </a:t>
            </a:r>
            <a:r>
              <a:rPr lang="cs-CZ" sz="2000" dirty="false"/>
              <a:t>– možné vložit </a:t>
            </a:r>
            <a:r>
              <a:rPr lang="cs-CZ" sz="2000" dirty="false" smtClean="false"/>
              <a:t>přílohy k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. </a:t>
            </a:r>
            <a:r>
              <a:rPr lang="cs-CZ" sz="2000" dirty="false"/>
              <a:t>Povinné přílohy nejsou stanoveny.</a:t>
            </a:r>
          </a:p>
          <a:p>
            <a:pPr algn="just"/>
            <a:r>
              <a:rPr lang="cs-CZ" sz="2000" dirty="false"/>
              <a:t>Dokument o velikosti maximálně 100 MB.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Název dokumentu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Popis dokumentu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Soubor – přiložit elektronickou verzi dokumentu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Možnost samostatného elektronického podpisu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390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</a:t>
            </a:r>
            <a:r>
              <a:rPr lang="cs-CZ" dirty="false" smtClean="false"/>
              <a:t>zakázky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b="true" dirty="false"/>
              <a:t>Pravidla pro zadávání zakázek </a:t>
            </a:r>
            <a:r>
              <a:rPr lang="cs-CZ" sz="1600" dirty="false"/>
              <a:t>- v Obecné části pravidel pro žadatele a </a:t>
            </a:r>
            <a:r>
              <a:rPr lang="cs-CZ" sz="1600" dirty="false" smtClean="false"/>
              <a:t>příjemce.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b="true" dirty="false"/>
              <a:t>Úpravy údajů o zakázkách probíhají výhradně na úrovni modulu „Veřejné zakázky“.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b="true" dirty="false" smtClean="false"/>
              <a:t>Povinnost </a:t>
            </a:r>
            <a:r>
              <a:rPr lang="cs-CZ" sz="1600" b="true" dirty="false"/>
              <a:t>součinnosti příjemce ve věci prověřování zadávání </a:t>
            </a:r>
            <a:r>
              <a:rPr lang="cs-CZ" sz="1600" b="true" dirty="false" smtClean="false"/>
              <a:t>zakázek </a:t>
            </a:r>
            <a:r>
              <a:rPr lang="cs-CZ" sz="1600" dirty="false" smtClean="false"/>
              <a:t>- kontrola ze strany ŘO.  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Příjemce musí při přípravě zadávacího řízení i v jeho průběhu </a:t>
            </a:r>
            <a:r>
              <a:rPr lang="cs-CZ" sz="1600" b="true" dirty="false"/>
              <a:t>počítat s časem nezbytným na kontroly prováděné </a:t>
            </a:r>
            <a:r>
              <a:rPr lang="cs-CZ" sz="1600" b="true" dirty="false" smtClean="false"/>
              <a:t>ŘO</a:t>
            </a:r>
            <a:r>
              <a:rPr lang="cs-CZ" sz="1600" dirty="false" smtClean="false"/>
              <a:t>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Příjemce zasílá dokumentaci k zadávacímu </a:t>
            </a:r>
            <a:r>
              <a:rPr lang="cs-CZ" sz="1600" dirty="false" smtClean="false"/>
              <a:t>řízení v </a:t>
            </a:r>
            <a:r>
              <a:rPr lang="cs-CZ" sz="1600" dirty="false"/>
              <a:t>těchto okamžicích: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a) </a:t>
            </a:r>
            <a:r>
              <a:rPr lang="cs-CZ" sz="1600" b="true" dirty="false"/>
              <a:t>před vyhlášením výběrového/zadávacího řízení </a:t>
            </a:r>
            <a:r>
              <a:rPr lang="cs-CZ" sz="1600" dirty="false"/>
              <a:t>(tj. kontrole podléhá výzva k podání nabídek či jinak označený dokument plnící danou funkci);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b) </a:t>
            </a:r>
            <a:r>
              <a:rPr lang="cs-CZ" sz="1600" b="true" dirty="false"/>
              <a:t>před podpisem smlouvy s vybraným dodavatelem </a:t>
            </a:r>
            <a:r>
              <a:rPr lang="cs-CZ" sz="1600" dirty="false"/>
              <a:t>poté, co zadavatel provedl posouzení a hodnocení nabídek (tj. kontrole podléhá: zveřejnění výzvy k podání nabídek či jinak označeného dokumentu plnícího danou funkci, případné poskytování dodatečných informací, provedení posouzení a hodnocení nabídek a připravená smlouva s dodavatelem);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c) </a:t>
            </a:r>
            <a:r>
              <a:rPr lang="cs-CZ" sz="1600" b="true" dirty="false"/>
              <a:t>před podpisem dodatku ke smlouvě s dodavatelem </a:t>
            </a:r>
            <a:r>
              <a:rPr lang="cs-CZ" sz="1600" dirty="false"/>
              <a:t>(tj. kontrole podléhá připravený dodatek ke smlouvě s dodavatelem). </a:t>
            </a:r>
          </a:p>
          <a:p>
            <a:pPr algn="just">
              <a:lnSpc>
                <a:spcPct val="100000"/>
              </a:lnSpc>
            </a:pPr>
            <a:endParaRPr lang="cs-CZ" sz="1800" b="true" dirty="false"/>
          </a:p>
          <a:p>
            <a:pPr algn="just">
              <a:lnSpc>
                <a:spcPct val="12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81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zakázky </a:t>
            </a:r>
            <a:r>
              <a:rPr lang="cs-CZ" dirty="false" smtClean="false"/>
              <a:t>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1600" b="true" dirty="false"/>
              <a:t>Lhůty nutné na kontroly ŘO v jednotlivých fázích zadávání/realizace zakázek</a:t>
            </a:r>
            <a:endParaRPr lang="cs-CZ" sz="1600" b="true" dirty="false" smtClean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4177256311"/>
              </p:ext>
            </p:extLst>
          </p:nvPr>
        </p:nvGraphicFramePr>
        <p:xfrm>
          <a:off x="611560" y="2564904"/>
          <a:ext cx="7822565" cy="280416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240360"/>
                <a:gridCol w="2304256"/>
                <a:gridCol w="2277949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 </a:t>
                      </a: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Zakázka mimo režim zákona o veřejných zakázkách a zakázka zadávaná přes e-tržiště</a:t>
                      </a: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>
                          <a:effectLst/>
                        </a:rPr>
                        <a:t>Zakázka v režimu zákona o veřejných zakázkách</a:t>
                      </a:r>
                      <a:endParaRPr lang="cs-CZ" sz="13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Kontrola před vyhlášením výběrového/zadávacího </a:t>
                      </a:r>
                      <a:r>
                        <a:rPr lang="cs-CZ" sz="1300" dirty="false" smtClean="false">
                          <a:effectLst/>
                        </a:rPr>
                        <a:t>řízení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15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30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Kontrola před podpisem smlouvy s vybraným </a:t>
                      </a:r>
                      <a:r>
                        <a:rPr lang="cs-CZ" sz="1300" dirty="false" smtClean="false">
                          <a:effectLst/>
                        </a:rPr>
                        <a:t>dodavatelem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25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30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Kontrola před podpisem dodatku ke smlouvě s </a:t>
                      </a:r>
                      <a:r>
                        <a:rPr lang="cs-CZ" sz="1300" dirty="false" smtClean="false">
                          <a:effectLst/>
                        </a:rPr>
                        <a:t>dodavatelem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>
                          <a:effectLst/>
                        </a:rPr>
                        <a:t>15 pracovních dní</a:t>
                      </a:r>
                      <a:endParaRPr lang="cs-CZ" sz="1300" b="tru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15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1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</a:t>
            </a:r>
            <a:r>
              <a:rPr lang="cs-CZ" dirty="false" smtClean="false"/>
              <a:t>zakázky 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280472" cy="47525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Příjemce </a:t>
            </a:r>
            <a:r>
              <a:rPr lang="cs-CZ" sz="1600" b="true" dirty="false"/>
              <a:t>zasílá dokumentaci prostřednictvím IS KP14+, </a:t>
            </a:r>
            <a:r>
              <a:rPr lang="cs-CZ" sz="1600" dirty="false"/>
              <a:t>ŘO mu prostřednictvím stejného systému poskytuje zpětnou vazbu, zda lze na základě předložené dokumentace dojít k závěru, že zadávací řízení by nemělo být v rozporu s pravidly.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Za </a:t>
            </a:r>
            <a:r>
              <a:rPr lang="cs-CZ" sz="1600" b="true" dirty="false"/>
              <a:t>zaslání dokumentace se považuje i poskytnutí odkazu na webové stránky, na nichž je dokumentace veřejně dostupná. </a:t>
            </a:r>
            <a:r>
              <a:rPr lang="cs-CZ" sz="1600" dirty="false"/>
              <a:t>Příjemce je povinen na základě vyžádání ŘO předložit stanovenou dokumentaci k zadávacímu řízení, která je v originále v jiném než v českém jazyce, v úředně ověřeném překladu či v prostém překladu do českého jazyka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Kontrola ŘO identifikuje nedostatky, které: </a:t>
            </a:r>
          </a:p>
          <a:p>
            <a:pPr marL="576900" lvl="1" indent="-342900">
              <a:lnSpc>
                <a:spcPct val="100000"/>
              </a:lnSpc>
              <a:buAutoNum type="alphaLcParenR"/>
            </a:pPr>
            <a:r>
              <a:rPr lang="cs-CZ" sz="1400" dirty="false" smtClean="false"/>
              <a:t>lze napravit – nová verze dokumentace, </a:t>
            </a:r>
          </a:p>
          <a:p>
            <a:pPr marL="576900" lvl="1" indent="-342900" algn="just">
              <a:lnSpc>
                <a:spcPct val="100000"/>
              </a:lnSpc>
              <a:buAutoNum type="alphaLcParenR"/>
            </a:pPr>
            <a:r>
              <a:rPr lang="cs-CZ" sz="1400" dirty="false" smtClean="false"/>
              <a:t>nelze </a:t>
            </a:r>
            <a:r>
              <a:rPr lang="cs-CZ" sz="1400" dirty="false"/>
              <a:t>napravit, pak ŘO příjemci navrhuje </a:t>
            </a:r>
            <a:r>
              <a:rPr lang="cs-CZ" sz="1400" dirty="false" smtClean="false"/>
              <a:t>buď </a:t>
            </a:r>
            <a:r>
              <a:rPr lang="cs-CZ" sz="1400" dirty="false"/>
              <a:t>zrušení zadávacího </a:t>
            </a:r>
            <a:r>
              <a:rPr lang="cs-CZ" sz="1400" dirty="false" smtClean="false"/>
              <a:t>řízení </a:t>
            </a:r>
            <a:r>
              <a:rPr lang="cs-CZ" sz="1400" dirty="false"/>
              <a:t>nebo konkrétní sankci na budoucí výdaje, které zadavatel uhradí za plnění </a:t>
            </a:r>
            <a:r>
              <a:rPr lang="cs-CZ" sz="1400" dirty="false" smtClean="false"/>
              <a:t>zakázky.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VŘ v </a:t>
            </a:r>
            <a:r>
              <a:rPr lang="cs-CZ" sz="1600" b="true" dirty="false" err="true" smtClean="false"/>
              <a:t>ZoR</a:t>
            </a:r>
            <a:r>
              <a:rPr lang="cs-CZ" sz="1600" b="true" dirty="false" smtClean="false"/>
              <a:t> </a:t>
            </a:r>
            <a:endParaRPr lang="cs-CZ" sz="1600" b="true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Uvádí se informace o nově naplánovaných zakázkách, aktualizují se údaje o pokroku již zaevidovaných zakázek,</a:t>
            </a:r>
            <a:endParaRPr lang="cs-CZ" sz="1400" b="true" dirty="false" smtClean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postup</a:t>
            </a:r>
            <a:r>
              <a:rPr lang="cs-CZ" sz="1400" dirty="false"/>
              <a:t>, jak zaznamenat veřejnou zakázku v rámci </a:t>
            </a:r>
            <a:r>
              <a:rPr lang="cs-CZ" sz="1400" dirty="false" err="true"/>
              <a:t>ZoR</a:t>
            </a:r>
            <a:r>
              <a:rPr lang="cs-CZ" sz="1400" dirty="false"/>
              <a:t>, je uveden </a:t>
            </a:r>
            <a:r>
              <a:rPr lang="cs-CZ" sz="1400" dirty="false" smtClean="false"/>
              <a:t/>
            </a:r>
            <a:br>
              <a:rPr lang="cs-CZ" sz="1400" dirty="false" smtClean="false"/>
            </a:br>
            <a:r>
              <a:rPr lang="cs-CZ" sz="1400" dirty="false" smtClean="false"/>
              <a:t>v </a:t>
            </a:r>
            <a:r>
              <a:rPr lang="cs-CZ" sz="1400" dirty="false"/>
              <a:t>Pokynech pro vyplnění žádosti o platbu a zprávy o realizaci projektu v IS KP14+. </a:t>
            </a: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950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</a:t>
            </a:r>
            <a:r>
              <a:rPr lang="cs-CZ" dirty="false" smtClean="false"/>
              <a:t>realizaci</a:t>
            </a:r>
            <a:br>
              <a:rPr lang="cs-CZ" dirty="false" smtClean="false"/>
            </a:br>
            <a:r>
              <a:rPr lang="cs-CZ" dirty="false" smtClean="false"/>
              <a:t> </a:t>
            </a:r>
            <a:r>
              <a:rPr lang="cs-CZ" dirty="false"/>
              <a:t>Indikátory </a:t>
            </a:r>
            <a:r>
              <a:rPr lang="cs-CZ" dirty="false" smtClean="false"/>
              <a:t>úvod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Na </a:t>
            </a:r>
            <a:r>
              <a:rPr lang="cs-CZ" sz="1800" dirty="false"/>
              <a:t>detailu jednotlivých indikátorů je </a:t>
            </a:r>
            <a:r>
              <a:rPr lang="cs-CZ" sz="1800" dirty="false" smtClean="false"/>
              <a:t>zobrazen </a:t>
            </a:r>
            <a:r>
              <a:rPr lang="cs-CZ" sz="1800" dirty="false"/>
              <a:t>příznak, zda dosažená hodnota daného indikátoru bude vykazována s využitím IS ESF 2014+ nebo editací hodnoty přímo ve zprávě o realizaci projektu, kterou příjemce zpracovává v IS KP14+. </a:t>
            </a:r>
            <a:endParaRPr lang="cs-CZ" sz="1800" u="sng" dirty="false" smtClean="false"/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cs-CZ" sz="1800" dirty="false" smtClean="false"/>
              <a:t>Přímá </a:t>
            </a:r>
            <a:r>
              <a:rPr lang="cs-CZ" sz="1800" dirty="false"/>
              <a:t>editace hodnot </a:t>
            </a:r>
            <a:r>
              <a:rPr lang="cs-CZ" sz="1800" b="true" dirty="false"/>
              <a:t>v IS </a:t>
            </a:r>
            <a:r>
              <a:rPr lang="cs-CZ" sz="1800" b="true" dirty="false" smtClean="false"/>
              <a:t>KP14</a:t>
            </a:r>
            <a:r>
              <a:rPr lang="cs-CZ" sz="1800" b="true" dirty="false"/>
              <a:t>+ </a:t>
            </a:r>
            <a:r>
              <a:rPr lang="cs-CZ" sz="1800" dirty="false" smtClean="false"/>
              <a:t>se v </a:t>
            </a:r>
            <a:r>
              <a:rPr lang="cs-CZ" sz="1800" dirty="false"/>
              <a:t>rámci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provádí u indikátorů, </a:t>
            </a:r>
            <a:r>
              <a:rPr lang="cs-CZ" sz="1800" dirty="false"/>
              <a:t>které nesledují účastníky projektů </a:t>
            </a:r>
            <a:r>
              <a:rPr lang="cs-CZ" sz="1800" dirty="false" smtClean="false"/>
              <a:t>(např. 8 05 00).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cs-CZ" sz="1800" dirty="false" smtClean="false"/>
              <a:t>U  indikátorů,  které  sledují  účastníky  projektů  (např. 6 00 00) dochází  </a:t>
            </a:r>
            <a:br>
              <a:rPr lang="cs-CZ" sz="1800" dirty="false" smtClean="false"/>
            </a:br>
            <a:r>
              <a:rPr lang="cs-CZ" sz="1800" dirty="false" smtClean="false"/>
              <a:t>k  automatickému natažení </a:t>
            </a:r>
            <a:r>
              <a:rPr lang="cs-CZ" sz="1800" dirty="false"/>
              <a:t>hodnot ze systému </a:t>
            </a:r>
            <a:r>
              <a:rPr lang="cs-CZ" sz="1800" b="true" dirty="false"/>
              <a:t>IS ESF 2014</a:t>
            </a:r>
            <a:r>
              <a:rPr lang="cs-CZ" sz="1800" b="true" dirty="false" smtClean="false"/>
              <a:t>+.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endParaRPr lang="cs-CZ" sz="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U projektů, které sledují indikátor 6 00 00 „Celkový počet účastníků“ se      v IS KP14+ po podpisu </a:t>
            </a:r>
            <a:r>
              <a:rPr lang="cs-CZ" sz="1800" dirty="false" err="true" smtClean="false"/>
              <a:t>RoD</a:t>
            </a:r>
            <a:r>
              <a:rPr lang="cs-CZ" sz="1800" dirty="false" smtClean="false"/>
              <a:t> </a:t>
            </a:r>
            <a:r>
              <a:rPr lang="cs-CZ" sz="1800" b="true" dirty="false" smtClean="false"/>
              <a:t>automaticky zobrazí všechny povinně sledované dílčí indikátory týkající se účastníků</a:t>
            </a:r>
            <a:r>
              <a:rPr lang="cs-CZ" sz="1800" dirty="false" smtClean="false"/>
              <a:t> (vyjadřující podporu účastníkům v detailu dle věku, postavení na trhu práce, znevýhodnění atd.)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Charakteristika </a:t>
            </a:r>
            <a:r>
              <a:rPr lang="cs-CZ" sz="1800" dirty="false"/>
              <a:t>indikátorů - viz Obecná část pravidel pro žadatele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příjemce v rámci OPZ, kap. 18.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5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 sledované mimo IS ESF 2014+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 smtClean="false"/>
              <a:t>Indikátory, </a:t>
            </a:r>
            <a:r>
              <a:rPr lang="cs-CZ" sz="2000" dirty="false"/>
              <a:t>které se netýkají podpořených </a:t>
            </a:r>
            <a:r>
              <a:rPr lang="cs-CZ" sz="2000" dirty="false" smtClean="false"/>
              <a:t>osob (ve </a:t>
            </a:r>
            <a:r>
              <a:rPr lang="cs-CZ" sz="2000" dirty="false"/>
              <a:t>výzvě </a:t>
            </a:r>
            <a:r>
              <a:rPr lang="cs-CZ" sz="2000" dirty="false" smtClean="false"/>
              <a:t>č. 066 je to MI 8 05 00 a MI 6 70 01- u typu „C“), se vykazují v </a:t>
            </a:r>
            <a:r>
              <a:rPr lang="cs-CZ" sz="2000" dirty="false"/>
              <a:t>IS </a:t>
            </a:r>
            <a:r>
              <a:rPr lang="cs-CZ" sz="2000" dirty="false" smtClean="false"/>
              <a:t>KP14+          v rámci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na záložce </a:t>
            </a:r>
            <a:r>
              <a:rPr lang="cs-CZ" sz="2000" dirty="false"/>
              <a:t>„Indikátory</a:t>
            </a:r>
            <a:r>
              <a:rPr lang="cs-CZ" sz="2000" dirty="false" smtClean="false"/>
              <a:t>“. </a:t>
            </a:r>
            <a:endParaRPr lang="cs-CZ" sz="2000" dirty="false"/>
          </a:p>
          <a:p>
            <a:pPr algn="just"/>
            <a:r>
              <a:rPr lang="cs-CZ" sz="2000" dirty="false" smtClean="false"/>
              <a:t>Plnění tohoto indikátoru se vykazuje pouze pokud došlo ve sledovaném období ke změně - </a:t>
            </a:r>
            <a:r>
              <a:rPr lang="cs-CZ" sz="2000" dirty="false"/>
              <a:t>VYKÁZAT </a:t>
            </a:r>
            <a:r>
              <a:rPr lang="cs-CZ" sz="2000" dirty="false" smtClean="false"/>
              <a:t>ZMĚNU/PŘÍRŮSTEK. </a:t>
            </a:r>
            <a:r>
              <a:rPr lang="cs-CZ" sz="2000" dirty="false"/>
              <a:t>Vyplňuje se přírůstková hodnota, datum přírůstkové hodnoty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komentář – podrobnosti k vykazovanému přírůstku (jaký dokument, jak byl zveřejněn…)</a:t>
            </a:r>
          </a:p>
          <a:p>
            <a:pPr algn="just"/>
            <a:r>
              <a:rPr lang="cs-CZ" sz="2000" dirty="false" smtClean="false"/>
              <a:t>Podrobný návod viz </a:t>
            </a:r>
            <a:r>
              <a:rPr lang="cs-CZ" sz="2000" dirty="false"/>
              <a:t>Pokyny pro vyplnění žádosti o platbu a zprávy o realizaci </a:t>
            </a:r>
            <a:r>
              <a:rPr lang="cs-CZ" sz="2000" dirty="false" smtClean="false"/>
              <a:t>projektu </a:t>
            </a:r>
            <a:r>
              <a:rPr lang="cs-CZ" sz="2000" dirty="false"/>
              <a:t>v IS KP14</a:t>
            </a:r>
            <a:r>
              <a:rPr lang="cs-CZ" sz="2000" dirty="false" smtClean="false"/>
              <a:t>+.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44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smtClean="false"/>
              <a:t>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IS ESF 2014+ slouží pro záznamy </a:t>
            </a:r>
            <a:r>
              <a:rPr lang="cs-CZ" sz="2000" dirty="false" smtClean="false"/>
              <a:t>indikátorů </a:t>
            </a:r>
            <a:r>
              <a:rPr lang="cs-CZ" sz="2000" dirty="false"/>
              <a:t>projektu týkající se </a:t>
            </a:r>
            <a:r>
              <a:rPr lang="cs-CZ" sz="2000" b="true" dirty="false"/>
              <a:t>účastníků projektu</a:t>
            </a:r>
            <a:r>
              <a:rPr lang="cs-CZ" sz="2000" dirty="false"/>
              <a:t>. U osob, u kterých není plánováno zapojení do projektu v takovém </a:t>
            </a:r>
            <a:r>
              <a:rPr lang="cs-CZ" sz="2000" dirty="false" smtClean="false"/>
              <a:t>rozsahu, </a:t>
            </a:r>
            <a:r>
              <a:rPr lang="cs-CZ" sz="2000" dirty="false"/>
              <a:t>aby jimi využitá podpora přesáhla limit bagatelní </a:t>
            </a:r>
            <a:r>
              <a:rPr lang="cs-CZ" sz="2000" dirty="false" smtClean="false"/>
              <a:t>podpory 40 h., tj</a:t>
            </a:r>
            <a:r>
              <a:rPr lang="cs-CZ" sz="2000" dirty="false"/>
              <a:t>. příjemce neplánuje je započítat do hodnot indikátorů týkajících se </a:t>
            </a:r>
            <a:r>
              <a:rPr lang="cs-CZ" sz="2000" dirty="false" smtClean="false"/>
              <a:t>účastníků, </a:t>
            </a:r>
            <a:r>
              <a:rPr lang="cs-CZ" sz="2000" b="true" dirty="false"/>
              <a:t>není potřeba údaje </a:t>
            </a:r>
            <a:r>
              <a:rPr lang="cs-CZ" sz="2000" b="true" dirty="false" smtClean="false"/>
              <a:t/>
            </a:r>
            <a:br>
              <a:rPr lang="cs-CZ" sz="2000" b="true" dirty="false" smtClean="false"/>
            </a:br>
            <a:r>
              <a:rPr lang="cs-CZ" sz="2000" b="true" dirty="false" smtClean="false"/>
              <a:t>o </a:t>
            </a:r>
            <a:r>
              <a:rPr lang="cs-CZ" sz="2000" b="true" dirty="false"/>
              <a:t>dané osobě do IS ESF 2014+ zapisovat</a:t>
            </a:r>
            <a:r>
              <a:rPr lang="cs-CZ" sz="2000" dirty="false"/>
              <a:t>.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Příjemce ale musí </a:t>
            </a:r>
            <a:r>
              <a:rPr lang="cs-CZ" sz="2000" dirty="false"/>
              <a:t>mít k dispozici průkazné záznamy i o zapojení těchto osob do projektu. </a:t>
            </a:r>
            <a:r>
              <a:rPr lang="cs-CZ" sz="2000" dirty="false" smtClean="false"/>
              <a:t>Nejsou </a:t>
            </a:r>
            <a:r>
              <a:rPr lang="cs-CZ" sz="2000" dirty="false"/>
              <a:t>ovšem </a:t>
            </a:r>
            <a:r>
              <a:rPr lang="cs-CZ" sz="2000" dirty="false" smtClean="false"/>
              <a:t>potřeba </a:t>
            </a:r>
            <a:r>
              <a:rPr lang="cs-CZ" sz="2000" dirty="false"/>
              <a:t>všechny charakteristiky vymezené pro účastníky </a:t>
            </a:r>
            <a:r>
              <a:rPr lang="cs-CZ" sz="2000" dirty="false" smtClean="false"/>
              <a:t>projektů (viz Obecné pravidla pro žadatele a příjemce). Min. evidovat jméno a příjmení, datum narození, bydliště, organizaci zaměstnavatele.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Monitorovací list podpořené osoby </a:t>
            </a:r>
            <a:r>
              <a:rPr lang="cs-CZ" sz="2000" dirty="false"/>
              <a:t>– formulář není závazný – data mohou být podložena jinou evidencí, formulář může být upraven. </a:t>
            </a:r>
          </a:p>
          <a:p>
            <a:pPr marL="0" indent="0">
              <a:buNone/>
            </a:pP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1268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false"/>
              <a:t>Zpráva o realizaci (</a:t>
            </a:r>
            <a:r>
              <a:rPr lang="cs-CZ" altLang="cs-CZ" dirty="false" err="true"/>
              <a:t>ZoR</a:t>
            </a:r>
            <a:r>
              <a:rPr lang="cs-CZ" altLang="cs-CZ" dirty="false"/>
              <a:t>)</a:t>
            </a:r>
          </a:p>
          <a:p>
            <a:pPr>
              <a:lnSpc>
                <a:spcPct val="100000"/>
              </a:lnSpc>
            </a:pPr>
            <a:r>
              <a:rPr lang="cs-CZ" dirty="false"/>
              <a:t>Vizuální identita OPZ, informování </a:t>
            </a:r>
          </a:p>
          <a:p>
            <a:pPr>
              <a:lnSpc>
                <a:spcPct val="100000"/>
              </a:lnSpc>
            </a:pPr>
            <a:r>
              <a:rPr lang="cs-CZ" dirty="false"/>
              <a:t>Veřejné zakázky </a:t>
            </a:r>
          </a:p>
          <a:p>
            <a:pPr>
              <a:lnSpc>
                <a:spcPct val="100000"/>
              </a:lnSpc>
            </a:pPr>
            <a:r>
              <a:rPr lang="cs-CZ" altLang="cs-CZ" dirty="false"/>
              <a:t>Indikátory</a:t>
            </a:r>
          </a:p>
          <a:p>
            <a:pPr>
              <a:lnSpc>
                <a:spcPct val="100000"/>
              </a:lnSpc>
            </a:pPr>
            <a:r>
              <a:rPr lang="cs-CZ" altLang="cs-CZ" dirty="false"/>
              <a:t>Žádost o platbu</a:t>
            </a:r>
          </a:p>
          <a:p>
            <a:pPr>
              <a:lnSpc>
                <a:spcPct val="100000"/>
              </a:lnSpc>
            </a:pPr>
            <a:r>
              <a:rPr lang="cs-CZ" dirty="false"/>
              <a:t>Kontroly na místě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3815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err="true" smtClean="false"/>
              <a:t>Ii</a:t>
            </a:r>
            <a:r>
              <a:rPr lang="cs-CZ" dirty="false" smtClean="false"/>
              <a:t>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968552"/>
          </a:xfrm>
        </p:spPr>
        <p:txBody>
          <a:bodyPr/>
          <a:lstStyle/>
          <a:p>
            <a:r>
              <a:rPr lang="cs-CZ" sz="1800" b="true" dirty="false" smtClean="false"/>
              <a:t>IS </a:t>
            </a:r>
            <a:r>
              <a:rPr lang="cs-CZ" sz="1800" b="true" dirty="false"/>
              <a:t>ESF14</a:t>
            </a:r>
            <a:r>
              <a:rPr lang="cs-CZ" sz="1800" b="true" dirty="false" smtClean="false"/>
              <a:t>+ </a:t>
            </a:r>
            <a:r>
              <a:rPr lang="cs-CZ" sz="1800" dirty="false" smtClean="false"/>
              <a:t>- přístup </a:t>
            </a:r>
            <a:r>
              <a:rPr lang="cs-CZ" sz="1800" dirty="false"/>
              <a:t>on-line přes portál ESF </a:t>
            </a:r>
            <a:r>
              <a:rPr lang="cs-CZ" sz="1800" u="sng" dirty="false">
                <a:hlinkClick r:id="rId3"/>
              </a:rPr>
              <a:t>https://www.esfcr.cz/</a:t>
            </a:r>
            <a:endParaRPr lang="cs-CZ" sz="1800" u="sng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Fungování </a:t>
            </a:r>
            <a:r>
              <a:rPr lang="cs-CZ" sz="1600" dirty="false"/>
              <a:t>aplikace v prohlížečích Internet Explorer od verze 10 a novější, Google Chrome, </a:t>
            </a:r>
            <a:r>
              <a:rPr lang="cs-CZ" sz="1600" dirty="false" err="true"/>
              <a:t>Mozilla</a:t>
            </a:r>
            <a:r>
              <a:rPr lang="cs-CZ" sz="1600" dirty="false"/>
              <a:t> </a:t>
            </a:r>
            <a:r>
              <a:rPr lang="cs-CZ" sz="1600" dirty="false" err="true"/>
              <a:t>Firefox</a:t>
            </a:r>
            <a:r>
              <a:rPr lang="cs-CZ" sz="1600" dirty="false"/>
              <a:t> a Safari, a to vždy v aktuální verzi nebo nejbližší předchozí verzi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Registrace do </a:t>
            </a:r>
            <a:r>
              <a:rPr lang="cs-CZ" sz="1800" b="true" dirty="false"/>
              <a:t>IS ESF14+ </a:t>
            </a:r>
            <a:r>
              <a:rPr lang="cs-CZ" sz="1800" dirty="false" smtClean="false"/>
              <a:t>- </a:t>
            </a:r>
            <a:r>
              <a:rPr lang="cs-CZ" sz="1800" dirty="false"/>
              <a:t>každý uživatel musí být v systému registrován</a:t>
            </a:r>
            <a:r>
              <a:rPr lang="cs-CZ" sz="1800" dirty="false" smtClean="false"/>
              <a:t>.</a:t>
            </a:r>
          </a:p>
          <a:p>
            <a:pPr marL="809625" indent="-2667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Zjednodušená registrace do IS ESF 2014</a:t>
            </a:r>
            <a:r>
              <a:rPr lang="cs-CZ" sz="1800" dirty="false" smtClean="false"/>
              <a:t>+.</a:t>
            </a:r>
            <a:endParaRPr lang="cs-CZ" sz="1800" dirty="false"/>
          </a:p>
          <a:p>
            <a:pPr marL="809625" indent="-2667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Standardní registrace přes </a:t>
            </a:r>
            <a:r>
              <a:rPr lang="cs-CZ" sz="1800" dirty="false" smtClean="false">
                <a:hlinkClick r:id="rId4"/>
              </a:rPr>
              <a:t>www.esfcr.cz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Hlavní kontaktní osoba spravuje přístupy ostatním uživatelům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Podrobný </a:t>
            </a:r>
            <a:r>
              <a:rPr lang="cs-CZ" sz="1800" dirty="false" smtClean="false"/>
              <a:t>návod k </a:t>
            </a:r>
            <a:r>
              <a:rPr lang="cs-CZ" sz="1800" dirty="false"/>
              <a:t>vyplnění v </a:t>
            </a:r>
            <a:r>
              <a:rPr lang="cs-CZ" sz="1800" b="true" dirty="false"/>
              <a:t>„Pokynech pro evidenci podpory poskytnuté účastníkům projektů“</a:t>
            </a:r>
            <a:r>
              <a:rPr lang="cs-CZ" sz="1800" dirty="false"/>
              <a:t>. </a:t>
            </a:r>
            <a:endParaRPr lang="cs-CZ" sz="1800" dirty="false" smtClean="false"/>
          </a:p>
          <a:p>
            <a:pPr marL="0" lvl="1" indent="44767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800" u="sng" dirty="false">
                <a:hlinkClick r:id="rId5"/>
              </a:rPr>
              <a:t>https://</a:t>
            </a:r>
            <a:r>
              <a:rPr lang="cs-CZ" sz="1800" u="sng" dirty="false" smtClean="false">
                <a:hlinkClick r:id="rId5"/>
              </a:rPr>
              <a:t>www.esfcr.cz/monitorovani-podporenych-osob-opz</a:t>
            </a:r>
            <a:endParaRPr lang="cs-CZ" sz="1800" u="sng" dirty="false" smtClean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Technická </a:t>
            </a:r>
            <a:r>
              <a:rPr lang="cs-CZ" sz="1800" dirty="false"/>
              <a:t>podpora: </a:t>
            </a:r>
            <a:r>
              <a:rPr lang="cs-CZ" sz="1800" dirty="false">
                <a:hlinkClick r:id="rId6"/>
              </a:rPr>
              <a:t>esf@mpsv.cz</a:t>
            </a:r>
            <a:r>
              <a:rPr lang="cs-CZ" sz="1800" dirty="false"/>
              <a:t>, </a:t>
            </a:r>
            <a:r>
              <a:rPr lang="cs-CZ" sz="1800" dirty="false">
                <a:hlinkClick r:id="rId7"/>
              </a:rPr>
              <a:t>https://www.esfcr.cz/technicka-podpora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marL="447675" lvl="1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600" u="sng" dirty="false" smtClean="false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56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err="true" smtClean="false"/>
              <a:t>IiI</a:t>
            </a:r>
            <a:r>
              <a:rPr lang="cs-CZ" sz="2800" dirty="false" smtClean="false"/>
              <a:t>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b="true" dirty="false"/>
              <a:t>Záznam vedený pro každého účastníka</a:t>
            </a:r>
            <a:endParaRPr lang="cs-CZ" dirty="false" smtClean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Rozsah </a:t>
            </a:r>
            <a:r>
              <a:rPr lang="cs-CZ" dirty="false"/>
              <a:t>sledovaných údajů (viz Obecná pravidla pro žadatele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a </a:t>
            </a:r>
            <a:r>
              <a:rPr lang="cs-CZ" dirty="false"/>
              <a:t>příjemce</a:t>
            </a:r>
            <a:r>
              <a:rPr lang="cs-CZ" dirty="false" smtClean="false"/>
              <a:t>).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Evidence poskytnutých podpor (typ podpory a rozsah podpory </a:t>
            </a:r>
            <a:r>
              <a:rPr lang="cs-CZ" dirty="false" smtClean="false"/>
              <a:t>– </a:t>
            </a:r>
            <a:br>
              <a:rPr lang="cs-CZ" dirty="false" smtClean="false"/>
            </a:br>
            <a:r>
              <a:rPr lang="cs-CZ" dirty="false" smtClean="false"/>
              <a:t>k </a:t>
            </a:r>
            <a:r>
              <a:rPr lang="cs-CZ" dirty="false"/>
              <a:t>dispozici výběr z číselníku - zveřejněn na webu OPZ</a:t>
            </a:r>
            <a:r>
              <a:rPr lang="cs-CZ" dirty="false" smtClean="false"/>
              <a:t>).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IS automaticky hlídá u jednotlivých osob limit bagatelní </a:t>
            </a:r>
            <a:r>
              <a:rPr lang="cs-CZ" dirty="false" smtClean="false"/>
              <a:t>podpory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IS z vyplněných údajů generuje hodnoty pro všechny indikátory týkající se účastníků a přenáší hodnoty do IS KP14</a:t>
            </a:r>
            <a:r>
              <a:rPr lang="cs-CZ" dirty="false" smtClean="false"/>
              <a:t>+.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false" smtClean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16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IV.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/>
              <a:t>Způsob zápisu údajů o podpořené osobě</a:t>
            </a:r>
          </a:p>
          <a:p>
            <a:r>
              <a:rPr lang="cs-CZ" sz="2000" dirty="false" smtClean="false"/>
              <a:t>Příjemce zakládá každou podpořenou osobu jednotlivě a údaje o ní edituje.</a:t>
            </a:r>
          </a:p>
          <a:p>
            <a:r>
              <a:rPr lang="cs-CZ" sz="2000" dirty="false" smtClean="false"/>
              <a:t>Příjemce hromadně importuje údaje vyplněné ve stažené šabloně </a:t>
            </a:r>
            <a:r>
              <a:rPr lang="cs-CZ" sz="2000" dirty="false"/>
              <a:t>(</a:t>
            </a:r>
            <a:r>
              <a:rPr lang="cs-CZ" sz="2000" dirty="false" smtClean="false"/>
              <a:t>formát </a:t>
            </a:r>
            <a:r>
              <a:rPr lang="cs-CZ" sz="2000" dirty="false" err="true" smtClean="false"/>
              <a:t>csv</a:t>
            </a:r>
            <a:r>
              <a:rPr lang="cs-CZ" sz="2000" dirty="false"/>
              <a:t>)</a:t>
            </a:r>
            <a:r>
              <a:rPr lang="cs-CZ" sz="2000" dirty="false" smtClean="false"/>
              <a:t> a dále edituje informace o čerpané podpoře.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539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V</a:t>
            </a:r>
            <a:r>
              <a:rPr lang="cs-CZ" sz="2800" dirty="false"/>
              <a:t>.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/>
              <a:t>Výpočet indikátorů </a:t>
            </a:r>
          </a:p>
          <a:p>
            <a:pPr marL="0" indent="0">
              <a:buNone/>
            </a:pPr>
            <a:r>
              <a:rPr lang="cs-CZ" sz="2000" dirty="false" smtClean="false"/>
              <a:t>je možno dělat:</a:t>
            </a:r>
          </a:p>
          <a:p>
            <a:r>
              <a:rPr lang="cs-CZ" sz="2000" dirty="false" smtClean="false"/>
              <a:t>za účelem zpracování zprávy o realizaci,</a:t>
            </a:r>
          </a:p>
          <a:p>
            <a:r>
              <a:rPr lang="cs-CZ" sz="2000" dirty="false"/>
              <a:t>a</a:t>
            </a:r>
            <a:r>
              <a:rPr lang="cs-CZ" sz="2000" dirty="false" smtClean="false"/>
              <a:t>d hoc k určitému datu.</a:t>
            </a:r>
          </a:p>
          <a:p>
            <a:pPr marL="0" indent="0">
              <a:buNone/>
            </a:pPr>
            <a:r>
              <a:rPr lang="cs-CZ" sz="2000" dirty="false" smtClean="false"/>
              <a:t>Před spuštěním výpočtu je třeba zkontrolovat, zda:</a:t>
            </a:r>
          </a:p>
          <a:p>
            <a:r>
              <a:rPr lang="cs-CZ" sz="2000" dirty="false" smtClean="false"/>
              <a:t>jsou vyplněny údaje o podpořených osobách za sledované období,</a:t>
            </a:r>
          </a:p>
          <a:p>
            <a:r>
              <a:rPr lang="cs-CZ" sz="2000" dirty="false"/>
              <a:t>j</a:t>
            </a:r>
            <a:r>
              <a:rPr lang="cs-CZ" sz="2000" dirty="false" smtClean="false"/>
              <a:t>e schválen seznam podpořených osob.</a:t>
            </a:r>
          </a:p>
          <a:p>
            <a:pPr marL="0" indent="0">
              <a:buNone/>
            </a:pPr>
            <a:r>
              <a:rPr lang="cs-CZ" sz="2000" dirty="false" smtClean="false"/>
              <a:t>Indikátory se vypočítávají pro osoby, které jsou uvedeny ve schváleném seznamu podpořených osob. Příjemce tím systému sděluje, že údaje může použít pro výpočet.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929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VI.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Jakmile je zpráva o realizaci projektu předložena ŘO ke kontrole, IS ESF2014+ automaticky zamkne možnost schvalovat seznam podpořených osob a otevře ji znovu až při případném vrácení zprávy o realizaci projektu k opravě nebo po jejím schválení. </a:t>
            </a:r>
          </a:p>
          <a:p>
            <a:pPr algn="just"/>
            <a:r>
              <a:rPr lang="cs-CZ" sz="2000" dirty="false"/>
              <a:t>Po schválení zprávy o realizaci projektu se do systému zapíše datum schválení a uloží schválené hodnoty indikátorů. Příjemce může dále editovat údaje o podpořených osobách pro následující zprávu o realizaci projektu.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142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PREZENČNÍ LISTINA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Prezenční listina </a:t>
            </a:r>
            <a:r>
              <a:rPr lang="cs-CZ" sz="2000" dirty="false"/>
              <a:t>musí obsahovat minimálně tyto náležitosti:</a:t>
            </a:r>
          </a:p>
          <a:p>
            <a:pPr algn="just"/>
            <a:r>
              <a:rPr lang="cs-CZ" sz="2000" dirty="false"/>
              <a:t>číslo a název projektu, označení akce, </a:t>
            </a:r>
            <a:r>
              <a:rPr lang="cs-CZ" sz="2000" dirty="false" smtClean="false"/>
              <a:t>datum, </a:t>
            </a:r>
            <a:endParaRPr lang="cs-CZ" sz="2000" dirty="false"/>
          </a:p>
          <a:p>
            <a:pPr algn="just"/>
            <a:r>
              <a:rPr lang="cs-CZ" sz="2000" dirty="false"/>
              <a:t>povinné prvky vizuální identity OPZ (mimo otevřené kurzy), </a:t>
            </a:r>
          </a:p>
          <a:p>
            <a:pPr algn="just"/>
            <a:r>
              <a:rPr lang="cs-CZ" sz="2000" dirty="false"/>
              <a:t>časovou dotaci </a:t>
            </a:r>
            <a:r>
              <a:rPr lang="cs-CZ" sz="2000" dirty="false" smtClean="false"/>
              <a:t>akce (</a:t>
            </a:r>
            <a:r>
              <a:rPr lang="cs-CZ" sz="2000" dirty="false"/>
              <a:t>trvání od – </a:t>
            </a:r>
            <a:r>
              <a:rPr lang="cs-CZ" sz="2000" dirty="false" smtClean="false"/>
              <a:t>do), jméno </a:t>
            </a:r>
            <a:r>
              <a:rPr lang="cs-CZ" sz="2000" dirty="false"/>
              <a:t>lektora, </a:t>
            </a:r>
          </a:p>
          <a:p>
            <a:pPr algn="just"/>
            <a:r>
              <a:rPr lang="cs-CZ" sz="2000" dirty="false"/>
              <a:t>identifikační údaje účastníka akce (jméno, </a:t>
            </a:r>
            <a:r>
              <a:rPr lang="cs-CZ" sz="2000" dirty="false" smtClean="false"/>
              <a:t>příjmení).</a:t>
            </a:r>
            <a:endParaRPr lang="cs-CZ" sz="20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372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Veřejná podpora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/>
            <a:r>
              <a:rPr lang="cs-CZ" sz="1800" dirty="false" smtClean="false"/>
              <a:t>Příjemce </a:t>
            </a:r>
            <a:r>
              <a:rPr lang="cs-CZ" sz="1800" dirty="false"/>
              <a:t>je povinen za každý kalendářní rok předložit údaje vážící se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k </a:t>
            </a:r>
            <a:r>
              <a:rPr lang="cs-CZ" sz="1800" dirty="false"/>
              <a:t>čerpání poskytnuté vyrovnávací platby v rámci projektu ve formě zpracovaného „Přehledu čerpání vyrovnávací platby na sociální službu“. Tento přehled je příjemce povinen zpracovat a předložit samostatně za každou sociální službu podpořenou v projektu do 31. 3. následujícího roku a to buď samostatně, nebo jako součást zprávy o realizaci projektu. </a:t>
            </a:r>
          </a:p>
          <a:p>
            <a:pPr algn="just"/>
            <a:r>
              <a:rPr lang="cs-CZ" sz="1800" dirty="false" smtClean="false"/>
              <a:t>(Prostřednictvím systému IS KP14+) </a:t>
            </a:r>
            <a:r>
              <a:rPr lang="cs-CZ" sz="1800" b="true" dirty="false" smtClean="false"/>
              <a:t>předložte prosím aktualizované Pověření pro rok 2018</a:t>
            </a:r>
            <a:r>
              <a:rPr lang="cs-CZ" sz="1800" dirty="false" smtClean="false"/>
              <a:t> (bez Pověření nelze pokračovat v realizaci projektu – typ C,  u typ A </a:t>
            </a:r>
            <a:r>
              <a:rPr lang="cs-CZ" sz="1800" dirty="false" err="true" smtClean="false"/>
              <a:t>a</a:t>
            </a:r>
            <a:r>
              <a:rPr lang="cs-CZ" sz="1800" dirty="false" smtClean="false"/>
              <a:t> B – nelze proplácet pouze akreditované vzdělávání  a stáží podle zákona).</a:t>
            </a:r>
          </a:p>
          <a:p>
            <a:pPr algn="just"/>
            <a:r>
              <a:rPr lang="cs-CZ" sz="1800" dirty="false" smtClean="false"/>
              <a:t>Projektů </a:t>
            </a:r>
            <a:r>
              <a:rPr lang="cs-CZ" sz="1800" dirty="false"/>
              <a:t>typu C </a:t>
            </a:r>
            <a:r>
              <a:rPr lang="cs-CZ" sz="1800" dirty="false" smtClean="false"/>
              <a:t>dle </a:t>
            </a:r>
            <a:r>
              <a:rPr lang="cs-CZ" sz="1800" dirty="false"/>
              <a:t>výzvy č. </a:t>
            </a:r>
            <a:r>
              <a:rPr lang="cs-CZ" sz="1800" dirty="false" smtClean="false"/>
              <a:t>66 </a:t>
            </a:r>
            <a:r>
              <a:rPr lang="cs-CZ" sz="1800"/>
              <a:t>– </a:t>
            </a:r>
            <a:r>
              <a:rPr lang="cs-CZ" sz="1800" smtClean="false"/>
              <a:t>vykazují  </a:t>
            </a:r>
            <a:r>
              <a:rPr lang="cs-CZ" sz="1800" dirty="false"/>
              <a:t>příjmů projektů.</a:t>
            </a:r>
          </a:p>
          <a:p>
            <a:pPr algn="just"/>
            <a:endParaRPr lang="cs-CZ" sz="1800" dirty="false" smtClean="false"/>
          </a:p>
          <a:p>
            <a:endParaRPr 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61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Žádost o platbu</a:t>
            </a:r>
            <a:endParaRPr lang="cs-CZ" dirty="false"/>
          </a:p>
        </p:txBody>
      </p:sp>
      <p:pic>
        <p:nvPicPr>
          <p:cNvPr id="7" name="Zástupný symbol pro obrázek 6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33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755576" y="1412776"/>
            <a:ext cx="806444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 smtClean="false"/>
              <a:t>Žádost o platbu (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) je předkládaná spolu se Zprávou o  realizaci (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).</a:t>
            </a:r>
          </a:p>
          <a:p>
            <a:pPr marL="0" indent="0" algn="just">
              <a:buNone/>
            </a:pPr>
            <a:r>
              <a:rPr lang="cs-CZ" sz="2000" dirty="false"/>
              <a:t>Žádost o platbu musí být finalizována a podepsaná před finalizací </a:t>
            </a:r>
            <a:r>
              <a:rPr lang="cs-CZ" sz="2000" dirty="false" smtClean="false"/>
              <a:t>Zprávy </a:t>
            </a:r>
            <a:r>
              <a:rPr lang="cs-CZ" sz="2000" dirty="false"/>
              <a:t>o </a:t>
            </a:r>
            <a:r>
              <a:rPr lang="cs-CZ" sz="2000" dirty="false" smtClean="false"/>
              <a:t>realizaci.</a:t>
            </a:r>
          </a:p>
          <a:p>
            <a:pPr marL="0" indent="0" algn="just">
              <a:buNone/>
            </a:pPr>
            <a:r>
              <a:rPr lang="cs-CZ" sz="2000" dirty="false" smtClean="false"/>
              <a:t>Příručka Pokyny </a:t>
            </a:r>
            <a:r>
              <a:rPr lang="cs-CZ" sz="2000" dirty="false"/>
              <a:t>pro vyplnění žádosti o platbu a zprávy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realizaci projektu v </a:t>
            </a:r>
            <a:r>
              <a:rPr lang="cs-CZ" sz="2000" dirty="false" smtClean="false"/>
              <a:t>ISKP14+ je k dispozici na www.esfcr.cz.</a:t>
            </a:r>
          </a:p>
          <a:p>
            <a:pPr marL="0" indent="0" algn="just">
              <a:buNone/>
            </a:pPr>
            <a:r>
              <a:rPr lang="cs-CZ" sz="2000" dirty="false" smtClean="false"/>
              <a:t>Žádost o platbu v IS KP14+ se skládá z několika záložek, umístěných </a:t>
            </a:r>
            <a:br>
              <a:rPr lang="cs-CZ" sz="2000" dirty="false" smtClean="false"/>
            </a:br>
            <a:r>
              <a:rPr lang="cs-CZ" sz="2000" dirty="false" smtClean="false"/>
              <a:t>v části Žádost o platbu / Datová oblast žádosti.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738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Žádost o platbu - </a:t>
            </a:r>
            <a:r>
              <a:rPr lang="cs-CZ" sz="2800" dirty="false"/>
              <a:t>Záložka Identifikační </a:t>
            </a:r>
            <a:r>
              <a:rPr lang="cs-CZ" sz="2800" dirty="false" smtClean="false"/>
              <a:t>údaje, Záložka </a:t>
            </a:r>
            <a:r>
              <a:rPr lang="cs-CZ" sz="2800" dirty="false"/>
              <a:t>Souhrnná </a:t>
            </a:r>
            <a:r>
              <a:rPr lang="cs-CZ" sz="2800" dirty="false" smtClean="false"/>
              <a:t>soupiska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06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 smtClean="false"/>
              <a:t>Záložka Identifikační </a:t>
            </a:r>
            <a:r>
              <a:rPr lang="cs-CZ" sz="2000" b="true" dirty="false"/>
              <a:t>údaje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Vyplní se účet příjemce, příp. účet </a:t>
            </a:r>
            <a:r>
              <a:rPr lang="cs-CZ" sz="2000" dirty="false"/>
              <a:t>zřizovatele (účet </a:t>
            </a:r>
            <a:r>
              <a:rPr lang="cs-CZ" sz="2000" dirty="false" smtClean="false"/>
              <a:t>kraje).</a:t>
            </a: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 smtClean="false"/>
          </a:p>
          <a:p>
            <a:pPr marL="0" indent="0" algn="just">
              <a:buNone/>
            </a:pPr>
            <a:r>
              <a:rPr lang="cs-CZ" sz="2000" b="true" dirty="false"/>
              <a:t>Záložka Souhrnná soupiska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 smtClean="false"/>
              <a:t>Založení souhrnné soupisky – vyplní se pole „Evidenční </a:t>
            </a:r>
            <a:r>
              <a:rPr lang="cs-CZ" sz="2000" dirty="false"/>
              <a:t>číslo/označení </a:t>
            </a:r>
            <a:r>
              <a:rPr lang="cs-CZ" sz="2000" dirty="false" smtClean="false"/>
              <a:t>soupisky“ (dle </a:t>
            </a:r>
            <a:r>
              <a:rPr lang="cs-CZ" sz="2000" dirty="false"/>
              <a:t>čísla </a:t>
            </a:r>
            <a:r>
              <a:rPr lang="cs-CZ" sz="2000" dirty="false" err="true"/>
              <a:t>ZoR</a:t>
            </a:r>
            <a:r>
              <a:rPr lang="cs-CZ" sz="2000" dirty="false" smtClean="false"/>
              <a:t>).</a:t>
            </a: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Záložka Souhrnná </a:t>
            </a:r>
            <a:r>
              <a:rPr lang="cs-CZ" sz="2000" dirty="false"/>
              <a:t>soupiska se naplní finančními daty po vyplnění dílčích soupisek </a:t>
            </a:r>
            <a:r>
              <a:rPr lang="cs-CZ" sz="2000" dirty="false" smtClean="false"/>
              <a:t>dokladů: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</a:t>
            </a:r>
            <a:r>
              <a:rPr lang="cs-CZ" sz="2000" dirty="false" smtClean="false"/>
              <a:t>SD-1 </a:t>
            </a:r>
            <a:r>
              <a:rPr lang="cs-CZ" sz="2000" dirty="false"/>
              <a:t>ÚČETNÍ/DAŇOVÉ DOKLADY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</a:t>
            </a:r>
            <a:r>
              <a:rPr lang="cs-CZ" sz="2000" dirty="false" smtClean="false"/>
              <a:t>SD-2 </a:t>
            </a:r>
            <a:r>
              <a:rPr lang="cs-CZ" sz="2000" dirty="false"/>
              <a:t>LIDSKÉ ZDROJE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</a:t>
            </a:r>
            <a:r>
              <a:rPr lang="cs-CZ" sz="2000" dirty="false" smtClean="false"/>
              <a:t>SD-3 </a:t>
            </a:r>
            <a:r>
              <a:rPr lang="cs-CZ" sz="2000" dirty="false"/>
              <a:t>CESTOVNÍ </a:t>
            </a:r>
            <a:r>
              <a:rPr lang="cs-CZ" sz="2000" dirty="false" smtClean="false"/>
              <a:t>NÁHRADY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SOUPISKA PŘÍJMŮ</a:t>
            </a:r>
            <a:r>
              <a:rPr lang="cs-CZ" sz="2000" dirty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8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PROJEKTU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Úvod </a:t>
            </a:r>
            <a:r>
              <a:rPr lang="cs-CZ" dirty="false"/>
              <a:t>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1845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false"/>
              <a:t>Zpráva o realizaci projektu a žádost o platbu – předkládá se prostřednictvím </a:t>
            </a:r>
            <a:r>
              <a:rPr lang="cs-CZ" sz="1600" dirty="false" smtClean="false"/>
              <a:t>          IS </a:t>
            </a:r>
            <a:r>
              <a:rPr lang="cs-CZ" sz="1600" dirty="false"/>
              <a:t>KP14</a:t>
            </a:r>
            <a:r>
              <a:rPr lang="cs-CZ" sz="1600" dirty="false" smtClean="false"/>
              <a:t>+.</a:t>
            </a:r>
          </a:p>
          <a:p>
            <a:pPr>
              <a:lnSpc>
                <a:spcPct val="100000"/>
              </a:lnSpc>
            </a:pPr>
            <a:r>
              <a:rPr lang="cs-CZ" sz="1600" b="true" dirty="false" smtClean="false"/>
              <a:t>Monitorovací </a:t>
            </a:r>
            <a:r>
              <a:rPr lang="cs-CZ" sz="1600" b="true" dirty="false"/>
              <a:t>období </a:t>
            </a:r>
            <a:r>
              <a:rPr lang="cs-CZ" sz="1600" dirty="false"/>
              <a:t>- část III, bod 2 Rozhodnutí o poskytnutí dotace: za </a:t>
            </a:r>
            <a:r>
              <a:rPr lang="cs-CZ" sz="1600" dirty="false" smtClean="false"/>
              <a:t>období    </a:t>
            </a:r>
            <a:r>
              <a:rPr lang="cs-CZ" sz="1600" b="true" dirty="false" smtClean="false"/>
              <a:t>6 </a:t>
            </a:r>
            <a:r>
              <a:rPr lang="cs-CZ" sz="1600" b="true" dirty="false"/>
              <a:t>měsíců</a:t>
            </a:r>
            <a:r>
              <a:rPr lang="cs-CZ" sz="1600" dirty="false"/>
              <a:t>, odevzdání - následující měsíc po ukončení sledovaného období, </a:t>
            </a:r>
            <a:r>
              <a:rPr lang="cs-CZ" sz="1600" dirty="false" smtClean="false"/>
              <a:t>            2 měsíce v </a:t>
            </a:r>
            <a:r>
              <a:rPr lang="cs-CZ" sz="1600" dirty="false"/>
              <a:t>případě závěrečné </a:t>
            </a:r>
            <a:r>
              <a:rPr lang="cs-CZ" sz="1600" dirty="false" err="true"/>
              <a:t>ZoR</a:t>
            </a:r>
            <a:r>
              <a:rPr lang="cs-CZ" sz="1600" dirty="false"/>
              <a:t>, (v </a:t>
            </a:r>
            <a:r>
              <a:rPr lang="cs-CZ" sz="1600" dirty="false" err="true" smtClean="false"/>
              <a:t>RoD</a:t>
            </a:r>
            <a:r>
              <a:rPr lang="cs-CZ" sz="1600" dirty="false" smtClean="false"/>
              <a:t> </a:t>
            </a:r>
            <a:r>
              <a:rPr lang="cs-CZ" sz="1600" dirty="false"/>
              <a:t>jsou uvedeny přesné termíny sledovaných </a:t>
            </a:r>
            <a:r>
              <a:rPr lang="cs-CZ" sz="1600" dirty="false" smtClean="false"/>
              <a:t>období a </a:t>
            </a:r>
            <a:r>
              <a:rPr lang="cs-CZ" sz="1600" dirty="false"/>
              <a:t>termínů odevzdání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). </a:t>
            </a:r>
            <a:endParaRPr lang="cs-CZ" sz="1600" dirty="false"/>
          </a:p>
          <a:p>
            <a:pPr>
              <a:lnSpc>
                <a:spcPct val="100000"/>
              </a:lnSpc>
            </a:pPr>
            <a:r>
              <a:rPr lang="cs-CZ" sz="1600" dirty="false"/>
              <a:t>Příjemce je v odůvodněných případech oprávněn </a:t>
            </a:r>
            <a:r>
              <a:rPr lang="cs-CZ" sz="1600" b="true" dirty="false"/>
              <a:t>požádat o prodloužení lhůty pro předložení </a:t>
            </a:r>
            <a:r>
              <a:rPr lang="cs-CZ" sz="1600" b="true" dirty="false" err="true"/>
              <a:t>ZoR</a:t>
            </a:r>
            <a:r>
              <a:rPr lang="cs-CZ" sz="1600" dirty="false"/>
              <a:t>. Žádost s odůvodněním se předkládá prostřednictvím IS KP14+ formou depeše. Žádost musí být předložena před uplynutím lhůty pro předložení zprávy, které se odložení termínu týká. </a:t>
            </a:r>
          </a:p>
          <a:p>
            <a:pPr>
              <a:lnSpc>
                <a:spcPct val="100000"/>
              </a:lnSpc>
            </a:pPr>
            <a:r>
              <a:rPr lang="cs-CZ" sz="1600" dirty="false"/>
              <a:t>Ve výjimečných případech může příjemce předložit zprávu o realizaci projektu mimo termíny vyplývající z právního aktu. Tuto zprávu může příjemce předložit v situaci, kdy dosud poskytnuté části dotace nevystačí na financování realizace projektu až do doby, kdy lze očekávat vyplacení další části dotace ve vazbě na zprávu o realizaci projektu předloženou v nejbližším řádném termínu. </a:t>
            </a:r>
            <a:r>
              <a:rPr lang="cs-CZ" sz="1600" b="true" dirty="false"/>
              <a:t>Změna ve vymezení monitorovacích období je podstatná změna bez změny </a:t>
            </a:r>
            <a:r>
              <a:rPr lang="cs-CZ" sz="1600" b="true" dirty="false" err="true"/>
              <a:t>RoD</a:t>
            </a:r>
            <a:r>
              <a:rPr lang="cs-CZ" sz="1600" b="true" dirty="false"/>
              <a:t>. </a:t>
            </a:r>
            <a:r>
              <a:rPr lang="cs-CZ" sz="1800" b="true" dirty="false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Pokyn pro vyplnění zprávy o realizaci projektu a žádosti o platbu v IS KP14</a:t>
            </a:r>
            <a:r>
              <a:rPr lang="cs-CZ" sz="1600" dirty="false" smtClean="false"/>
              <a:t>+.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98778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-171400"/>
            <a:ext cx="8784000" cy="1296144"/>
          </a:xfrm>
        </p:spPr>
        <p:txBody>
          <a:bodyPr/>
          <a:lstStyle/>
          <a:p>
            <a:pPr algn="ctr"/>
            <a:r>
              <a:rPr lang="cs-CZ" dirty="false" smtClean="false"/>
              <a:t>ŽÁDOST O PLATBU – Záložka SD-1 </a:t>
            </a:r>
            <a:r>
              <a:rPr lang="cs-CZ" dirty="false"/>
              <a:t>Účetní/daňové doklady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b="true" dirty="false" smtClean="false"/>
          </a:p>
          <a:p>
            <a:pPr marL="0" indent="0">
              <a:buNone/>
            </a:pPr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true" dirty="false" smtClean="false"/>
              <a:t>Záložka</a:t>
            </a:r>
            <a:r>
              <a:rPr lang="cs-CZ" sz="2000" dirty="false"/>
              <a:t> </a:t>
            </a:r>
            <a:r>
              <a:rPr lang="cs-CZ" sz="2000" b="true" dirty="false"/>
              <a:t>SD-1 ÚČETNÍ/DAŇOVÉ DOKLADY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 smtClean="false"/>
              <a:t>Na záložce SD-1 </a:t>
            </a:r>
            <a:r>
              <a:rPr lang="cs-CZ" sz="2000" dirty="false"/>
              <a:t>ÚČETNÍ/DAŇOVÉ DOKLADY </a:t>
            </a:r>
            <a:r>
              <a:rPr lang="cs-CZ" sz="2000" dirty="false" smtClean="false"/>
              <a:t>se vyplňují výdaje nárokované </a:t>
            </a:r>
            <a:r>
              <a:rPr lang="cs-CZ" sz="2000" dirty="false"/>
              <a:t>v žádosti o </a:t>
            </a:r>
            <a:r>
              <a:rPr lang="cs-CZ" sz="2000" dirty="false" smtClean="false"/>
              <a:t>platbu bez výdajů financovaných z kapitoly rozpočtu Osobní náklady a kapitoly Cestovné (Osobní náklady </a:t>
            </a:r>
            <a:br>
              <a:rPr lang="cs-CZ" sz="2000" dirty="false" smtClean="false"/>
            </a:br>
            <a:r>
              <a:rPr lang="cs-CZ" sz="2000" dirty="false" smtClean="false"/>
              <a:t>a cestovné se vyplňují na samostatných soupiskách - záložka SD-2 LIDSKÉ ZDROJE a záložka SD-3 CESTOVNÍ NÁHRADY). </a:t>
            </a: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 smtClean="false"/>
              <a:t>Na soupisce v záložce SD-1 </a:t>
            </a:r>
            <a:r>
              <a:rPr lang="cs-CZ" sz="2000" dirty="false"/>
              <a:t>ÚČETNÍ/DAŇOVÉ </a:t>
            </a:r>
            <a:r>
              <a:rPr lang="cs-CZ" sz="2000" dirty="false" smtClean="false"/>
              <a:t>DOKLADY se vyplňují následující pole: </a:t>
            </a:r>
          </a:p>
          <a:p>
            <a:pPr algn="just">
              <a:spcBef>
                <a:spcPts val="0"/>
              </a:spcBef>
            </a:pPr>
            <a:r>
              <a:rPr lang="cs-CZ" sz="2000" dirty="false"/>
              <a:t>Název subjektu, který uhradil daný výdaj (příjemce nebo partnera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s </a:t>
            </a:r>
            <a:r>
              <a:rPr lang="cs-CZ" sz="2000" dirty="false"/>
              <a:t>finančním příspěvkem).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sz="2000" dirty="false"/>
              <a:t>Rozpočtová položka, ze které je výdaj financován.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r>
              <a:rPr lang="cs-CZ" dirty="false" smtClean="false"/>
              <a:t> 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6085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err="true" smtClean="false"/>
              <a:t>Ii</a:t>
            </a:r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484784"/>
            <a:ext cx="8208464" cy="5373216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b="true" dirty="false" smtClean="false"/>
              <a:t>Identifikace </a:t>
            </a:r>
            <a:r>
              <a:rPr lang="cs-CZ" b="true" dirty="false"/>
              <a:t>výdaje</a:t>
            </a:r>
            <a:r>
              <a:rPr lang="cs-CZ" dirty="false"/>
              <a:t> - investiční </a:t>
            </a:r>
            <a:r>
              <a:rPr lang="cs-CZ" dirty="false" smtClean="false"/>
              <a:t>výdaj/neinvestiční výdaj.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Částka za celý účetní doklad (za všechny položky dokladu) - částka bez DPH a částka DPH. Částku celkem (částku včetně DPH) za celý účetní doklad spočítá systém.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Číslo účetního dokladu v účetnictví (příjemce </a:t>
            </a:r>
            <a:r>
              <a:rPr lang="cs-CZ" dirty="false"/>
              <a:t>/</a:t>
            </a:r>
            <a:r>
              <a:rPr lang="cs-CZ" dirty="false" smtClean="false"/>
              <a:t> partnera </a:t>
            </a:r>
            <a:br>
              <a:rPr lang="cs-CZ" dirty="false" smtClean="false"/>
            </a:br>
            <a:r>
              <a:rPr lang="cs-CZ" dirty="false" smtClean="false"/>
              <a:t>s finančním příspěvkem).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Datum vystavení dokladu</a:t>
            </a:r>
            <a:r>
              <a:rPr lang="cs-CZ" dirty="false"/>
              <a:t>.</a:t>
            </a:r>
            <a:endParaRPr lang="cs-CZ" dirty="false" smtClean="false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Datum zdanitelného plnění.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Datum úhrady výdaje (dle bankovního výpisu, pokladního dokladu).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34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err="true" smtClean="false"/>
              <a:t>IiI</a:t>
            </a:r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false"/>
              <a:t>IČO </a:t>
            </a:r>
            <a:r>
              <a:rPr lang="cs-CZ" dirty="false" smtClean="false"/>
              <a:t>dodavatele.</a:t>
            </a:r>
          </a:p>
          <a:p>
            <a:pPr algn="just"/>
            <a:r>
              <a:rPr lang="cs-CZ" dirty="false" smtClean="false"/>
              <a:t>Název </a:t>
            </a:r>
            <a:r>
              <a:rPr lang="cs-CZ" dirty="false"/>
              <a:t>dodavatele</a:t>
            </a:r>
            <a:r>
              <a:rPr lang="cs-CZ" dirty="false" smtClean="false"/>
              <a:t>.</a:t>
            </a:r>
          </a:p>
          <a:p>
            <a:pPr algn="just"/>
            <a:r>
              <a:rPr lang="cs-CZ" dirty="false" smtClean="false"/>
              <a:t>Číslo smlouvy/objednávky</a:t>
            </a:r>
            <a:r>
              <a:rPr lang="cs-CZ" dirty="false"/>
              <a:t>, ke které se doklad vztahuje</a:t>
            </a:r>
            <a:r>
              <a:rPr lang="cs-CZ" dirty="false" smtClean="false"/>
              <a:t>.</a:t>
            </a:r>
          </a:p>
          <a:p>
            <a:pPr algn="just"/>
            <a:r>
              <a:rPr lang="cs-CZ" dirty="false" smtClean="false"/>
              <a:t>Číslo výběrového řízení, ke kterému se doklad vztahuje.</a:t>
            </a:r>
          </a:p>
          <a:p>
            <a:pPr algn="just"/>
            <a:r>
              <a:rPr lang="pl-PL" dirty="false"/>
              <a:t>Stručný popis </a:t>
            </a:r>
            <a:r>
              <a:rPr lang="pl-PL" dirty="false" smtClean="false"/>
              <a:t>výdaje.</a:t>
            </a:r>
            <a:endParaRPr lang="cs-CZ" dirty="false" smtClean="false"/>
          </a:p>
          <a:p>
            <a:pPr algn="just"/>
            <a:r>
              <a:rPr lang="cs-CZ" dirty="false" smtClean="false"/>
              <a:t>Částka, vztahující se k prokazovanému způsobilému výdaji (ze zvolené rozpočtové položky) - částka bez DPH a částka DPH. </a:t>
            </a:r>
            <a:r>
              <a:rPr lang="pl-PL" dirty="false" smtClean="false"/>
              <a:t>Částku </a:t>
            </a:r>
            <a:r>
              <a:rPr lang="pl-PL" dirty="false"/>
              <a:t>celkem </a:t>
            </a:r>
            <a:r>
              <a:rPr lang="pl-PL" dirty="false" smtClean="false"/>
              <a:t>(částku včetně </a:t>
            </a:r>
            <a:r>
              <a:rPr lang="pl-PL" dirty="false"/>
              <a:t>DPH) za </a:t>
            </a:r>
            <a:r>
              <a:rPr lang="pl-PL" dirty="false" smtClean="false"/>
              <a:t>prokazovaný způsobilý výdaj spočítá </a:t>
            </a:r>
            <a:r>
              <a:rPr lang="pl-PL" dirty="false"/>
              <a:t>systém</a:t>
            </a:r>
            <a:r>
              <a:rPr lang="pl-PL" dirty="false" smtClean="false"/>
              <a:t>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778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smtClean="false"/>
              <a:t>IV.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0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b="true" dirty="false"/>
              <a:t>Výdaje </a:t>
            </a:r>
            <a:r>
              <a:rPr lang="pl-PL" sz="2000" b="true" dirty="false" smtClean="false"/>
              <a:t>na </a:t>
            </a:r>
            <a:r>
              <a:rPr lang="pl-PL" sz="2000" b="true" dirty="false"/>
              <a:t>přímou podporu</a:t>
            </a:r>
            <a:r>
              <a:rPr lang="pl-PL" sz="2000" dirty="false"/>
              <a:t> </a:t>
            </a:r>
            <a:r>
              <a:rPr lang="pl-PL" sz="2000" dirty="false" smtClean="false"/>
              <a:t>(např. cestovné cílové skupiny, ubytování cílové skupiny) </a:t>
            </a:r>
            <a:r>
              <a:rPr lang="pl-PL" sz="2000" dirty="false"/>
              <a:t>se </a:t>
            </a:r>
            <a:r>
              <a:rPr lang="pl-PL" sz="2000" dirty="false" smtClean="false"/>
              <a:t>v soupisce SD-1 </a:t>
            </a:r>
            <a:r>
              <a:rPr lang="cs-CZ" sz="2000" dirty="false" smtClean="false"/>
              <a:t>ÚČETNÍ/DAŇOVÉ </a:t>
            </a:r>
            <a:r>
              <a:rPr lang="cs-CZ" sz="2000" dirty="false"/>
              <a:t>DOKLADY </a:t>
            </a:r>
            <a:r>
              <a:rPr lang="pl-PL" sz="2000" dirty="false" smtClean="false"/>
              <a:t>můžou zdávat kumulativně. V tomto případě je podkladem pro oprávněnost nárokování kumulativního výdaje </a:t>
            </a:r>
            <a:r>
              <a:rPr lang="pl-PL" sz="2000" b="true" dirty="false" smtClean="false"/>
              <a:t>přehledová tabulka</a:t>
            </a:r>
            <a:r>
              <a:rPr lang="pl-PL" sz="2000" dirty="false" smtClean="false"/>
              <a:t>, kde jsou výdaje na přímou podporu vedené jednotlivě. </a:t>
            </a:r>
            <a:r>
              <a:rPr lang="pl-PL" sz="2000" dirty="false"/>
              <a:t>Vzory přehledových tabulek jsou k dispozici na </a:t>
            </a:r>
            <a:r>
              <a:rPr lang="pl-PL" sz="2000" dirty="false">
                <a:hlinkClick r:id="rId3"/>
              </a:rPr>
              <a:t>https://www.esfcr.cz/pokyny-k-vyplneni-zpravy-o-realizaci-zadosti-o-platbu-a-zadosti-o-zmenu-opz</a:t>
            </a:r>
            <a:r>
              <a:rPr lang="pl-PL" sz="2000" dirty="false"/>
              <a:t>. </a:t>
            </a:r>
            <a:r>
              <a:rPr lang="pl-PL" sz="2000" dirty="false" smtClean="false"/>
              <a:t/>
            </a:r>
            <a:br>
              <a:rPr lang="pl-PL" sz="2000" dirty="false" smtClean="false"/>
            </a:br>
            <a:r>
              <a:rPr lang="pl-PL" sz="2000" dirty="false" smtClean="false"/>
              <a:t>Po </a:t>
            </a:r>
            <a:r>
              <a:rPr lang="pl-PL" sz="2000" dirty="false"/>
              <a:t>vložení přehledové tabulky do ISKP14+ je nezbytné ji opatřit elektronickým podpisem osoby oprávněné jednat za příjemce.</a:t>
            </a:r>
          </a:p>
          <a:p>
            <a:pPr marL="0" indent="0" algn="just">
              <a:buNone/>
            </a:pPr>
            <a:r>
              <a:rPr lang="cs-CZ" sz="2000" dirty="false" smtClean="false"/>
              <a:t>K výdajům na soupisce </a:t>
            </a:r>
            <a:r>
              <a:rPr lang="cs-CZ" sz="2000" dirty="false"/>
              <a:t>SD-1 ÚČETNÍ/DAŇOVÉ DOKLADY </a:t>
            </a:r>
            <a:r>
              <a:rPr lang="cs-CZ" sz="2000" dirty="false" smtClean="false"/>
              <a:t>se přikládá jako příloha příslušný účetní doklad ve formě </a:t>
            </a:r>
            <a:r>
              <a:rPr lang="cs-CZ" sz="2000" dirty="false" err="true" smtClean="false"/>
              <a:t>skenu</a:t>
            </a:r>
            <a:r>
              <a:rPr lang="cs-CZ" sz="2000" dirty="false" smtClean="false"/>
              <a:t>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055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smtClean="false"/>
              <a:t>V</a:t>
            </a:r>
            <a:r>
              <a:rPr lang="cs-CZ" dirty="false"/>
              <a:t>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/>
              <a:t>Povinně se přikládá účetní doklad v případě, pokud částka z něj nárokovaná jako výdaj projektu, přesahuje 10.000,- Kč. Doklady,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z </a:t>
            </a:r>
            <a:r>
              <a:rPr lang="cs-CZ" sz="2000" dirty="false"/>
              <a:t>nichž je do projektu nárokovaná menší částka, není třeba jako přílohu </a:t>
            </a:r>
            <a:r>
              <a:rPr lang="cs-CZ" sz="2000" dirty="false" smtClean="false"/>
              <a:t>přikládat</a:t>
            </a:r>
            <a:r>
              <a:rPr lang="cs-CZ" sz="2000" dirty="false"/>
              <a:t>. </a:t>
            </a:r>
          </a:p>
          <a:p>
            <a:pPr marL="0" indent="0" algn="just">
              <a:buNone/>
            </a:pPr>
            <a:r>
              <a:rPr lang="cs-CZ" sz="2000" dirty="false" smtClean="false"/>
              <a:t>Pokud </a:t>
            </a:r>
            <a:r>
              <a:rPr lang="cs-CZ" sz="2000" dirty="false"/>
              <a:t>se doklad vztahuje k více </a:t>
            </a:r>
            <a:r>
              <a:rPr lang="cs-CZ" sz="2000" dirty="false" smtClean="false"/>
              <a:t>řádkům v soupisce, není potřeba vkládat doklad znovu</a:t>
            </a:r>
            <a:r>
              <a:rPr lang="cs-CZ" sz="2000" dirty="false"/>
              <a:t>. V tomto případě se do pole „Odkaz na umístění dokumentu“ uvede číslo </a:t>
            </a:r>
            <a:r>
              <a:rPr lang="cs-CZ" sz="2000" dirty="false" smtClean="false"/>
              <a:t>řádku v </a:t>
            </a:r>
            <a:r>
              <a:rPr lang="cs-CZ" sz="2000" dirty="false"/>
              <a:t>soupisce, pod </a:t>
            </a:r>
            <a:r>
              <a:rPr lang="cs-CZ" sz="2000" dirty="false" smtClean="false"/>
              <a:t>kterým </a:t>
            </a:r>
            <a:r>
              <a:rPr lang="cs-CZ" sz="2000" dirty="false"/>
              <a:t>byl dokument fyzicky </a:t>
            </a:r>
            <a:r>
              <a:rPr lang="cs-CZ" sz="2000" dirty="false" smtClean="false"/>
              <a:t>vložen (platí pro všechny soupisky).</a:t>
            </a:r>
            <a:endParaRPr lang="cs-CZ" sz="2000" dirty="false"/>
          </a:p>
          <a:p>
            <a:pPr marL="0" indent="0" algn="just">
              <a:buNone/>
            </a:pPr>
            <a:r>
              <a:rPr lang="cs-CZ" sz="2000" dirty="false" smtClean="false"/>
              <a:t>Po </a:t>
            </a:r>
            <a:r>
              <a:rPr lang="cs-CZ" sz="2000" dirty="false"/>
              <a:t>vyplnění údajů v </a:t>
            </a:r>
            <a:r>
              <a:rPr lang="cs-CZ" sz="2000" dirty="false" smtClean="false"/>
              <a:t>záložce </a:t>
            </a:r>
            <a:r>
              <a:rPr lang="cs-CZ" sz="2000" dirty="false"/>
              <a:t>SD-1 </a:t>
            </a:r>
            <a:r>
              <a:rPr lang="cs-CZ" sz="2000" dirty="false" smtClean="false"/>
              <a:t>ÚČETNÍ/DAŇOVÉ </a:t>
            </a:r>
            <a:r>
              <a:rPr lang="cs-CZ" sz="2000" dirty="false"/>
              <a:t>DOKLADY</a:t>
            </a:r>
            <a:r>
              <a:rPr lang="cs-CZ" sz="2000" dirty="false" smtClean="false"/>
              <a:t> je vhodné soupisku </a:t>
            </a:r>
            <a:r>
              <a:rPr lang="cs-CZ" sz="2000" b="true" dirty="false" smtClean="false"/>
              <a:t>vyexportovat </a:t>
            </a:r>
            <a:r>
              <a:rPr lang="cs-CZ" sz="2000" b="true" dirty="false"/>
              <a:t>ve formátu </a:t>
            </a:r>
            <a:r>
              <a:rPr lang="cs-CZ" sz="2000" b="true" dirty="false" err="true" smtClean="false"/>
              <a:t>xlsx</a:t>
            </a:r>
            <a:r>
              <a:rPr lang="cs-CZ" sz="2000" b="true" dirty="false" smtClean="false"/>
              <a:t> </a:t>
            </a:r>
            <a:r>
              <a:rPr lang="cs-CZ" sz="2000" b="true" dirty="false"/>
              <a:t>a přiložit </a:t>
            </a:r>
            <a:r>
              <a:rPr lang="cs-CZ" sz="2000" b="true" dirty="false" smtClean="false"/>
              <a:t>jako přílohu žádosti </a:t>
            </a:r>
            <a:r>
              <a:rPr lang="cs-CZ" sz="2000" b="true" dirty="false"/>
              <a:t>o platbu </a:t>
            </a:r>
            <a:r>
              <a:rPr lang="cs-CZ" sz="2000" dirty="false"/>
              <a:t>na záložce Dokumenty.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3540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platbu - Záložka SD-2 </a:t>
            </a:r>
            <a:br>
              <a:rPr lang="cs-CZ" dirty="false" smtClean="false"/>
            </a:br>
            <a:r>
              <a:rPr lang="cs-CZ" dirty="false" smtClean="false"/>
              <a:t>LIDSKÉ ZDROJE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448" cy="48965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true" dirty="false"/>
              <a:t>Záložka </a:t>
            </a:r>
            <a:r>
              <a:rPr lang="cs-CZ" sz="2000" b="true" dirty="false" smtClean="false"/>
              <a:t>SD-2 </a:t>
            </a:r>
            <a:r>
              <a:rPr lang="cs-CZ" sz="2000" b="true" dirty="false"/>
              <a:t>LIDSKÉ </a:t>
            </a:r>
            <a:r>
              <a:rPr lang="cs-CZ" sz="2000" b="true" dirty="false" smtClean="false"/>
              <a:t>ZDROJE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Na </a:t>
            </a:r>
            <a:r>
              <a:rPr lang="cs-CZ" sz="2000" dirty="false"/>
              <a:t>záložce </a:t>
            </a:r>
            <a:r>
              <a:rPr lang="cs-CZ" sz="2000" dirty="false" smtClean="false"/>
              <a:t>SD-2 </a:t>
            </a:r>
            <a:r>
              <a:rPr lang="cs-CZ" sz="2000" dirty="false"/>
              <a:t>LIDSKÉ </a:t>
            </a:r>
            <a:r>
              <a:rPr lang="cs-CZ" sz="2000" dirty="false" smtClean="false"/>
              <a:t>ZDROJE se zadávají výdaje, které jsou hrazené z kapitoly Osobní náklady. Vyplňují se údaje, které se vztahují ke konkrétnímu pracovněprávnímu vztahu, na základě kterého je pracovník zapojen do projektu.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Jedná se o tyto údaje: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Zkrácený </a:t>
            </a:r>
            <a:r>
              <a:rPr lang="cs-CZ" sz="2000" dirty="false"/>
              <a:t>název </a:t>
            </a:r>
            <a:r>
              <a:rPr lang="cs-CZ" sz="2000" dirty="false" smtClean="false"/>
              <a:t>subjektu, který výdaj uhradil (příjemce nebo partnera </a:t>
            </a:r>
            <a:r>
              <a:rPr lang="cs-CZ" sz="2000" dirty="false"/>
              <a:t>s finančním </a:t>
            </a:r>
            <a:r>
              <a:rPr lang="cs-CZ" sz="2000" dirty="false" smtClean="false"/>
              <a:t>příspěvkem).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Položka </a:t>
            </a:r>
            <a:r>
              <a:rPr lang="cs-CZ" sz="2000" dirty="false"/>
              <a:t>v rozpočtu </a:t>
            </a:r>
            <a:r>
              <a:rPr lang="cs-CZ" sz="2000" dirty="false" smtClean="false"/>
              <a:t>projektu, ze které je výdaj financován.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Identifikace </a:t>
            </a:r>
            <a:r>
              <a:rPr lang="cs-CZ" sz="2000" dirty="false"/>
              <a:t>kalendářního roku a měsíce, k němuž se vztahují osobní </a:t>
            </a:r>
            <a:r>
              <a:rPr lang="cs-CZ" sz="2000" dirty="false" smtClean="false"/>
              <a:t>náklady.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Příjmení pracovníka, jméno pracovníka.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498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</a:t>
            </a:r>
            <a:r>
              <a:rPr lang="cs-CZ" dirty="false"/>
              <a:t>platbu - Záložka </a:t>
            </a:r>
            <a:r>
              <a:rPr lang="cs-CZ" dirty="false" smtClean="false"/>
              <a:t>SD-2 </a:t>
            </a:r>
            <a:br>
              <a:rPr lang="cs-CZ" dirty="false" smtClean="false"/>
            </a:br>
            <a:r>
              <a:rPr lang="cs-CZ" dirty="false" smtClean="false"/>
              <a:t>LIDSKÉ </a:t>
            </a:r>
            <a:r>
              <a:rPr lang="cs-CZ" dirty="false"/>
              <a:t>ZDROJE </a:t>
            </a:r>
            <a:r>
              <a:rPr lang="cs-CZ" dirty="false" smtClean="false"/>
              <a:t>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7992440" cy="551723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Druh pracovněprávního vztahu. </a:t>
            </a:r>
            <a:endParaRPr lang="cs-CZ" sz="2000" dirty="false" smtClean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Fond pracovní doby u </a:t>
            </a:r>
            <a:r>
              <a:rPr lang="cs-CZ" sz="2000" dirty="false"/>
              <a:t>zaměstnavatele v daném měsíci v </a:t>
            </a:r>
            <a:r>
              <a:rPr lang="cs-CZ" sz="2000" dirty="false" smtClean="false"/>
              <a:t>hodinách (odpovídá údaji z PV v poli „Celkový počet hodin v rámci daného pracovněprávního vztahu“).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Počet </a:t>
            </a:r>
            <a:r>
              <a:rPr lang="cs-CZ" sz="2000" dirty="false"/>
              <a:t>odpracovaných hodin na </a:t>
            </a:r>
            <a:r>
              <a:rPr lang="cs-CZ" sz="2000" dirty="false" smtClean="false"/>
              <a:t>projektu (odpovídá údaji z PV v poli „Počet hodin relevantních pro projekt v režimu skutečně prokazovaných výdajů“).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Zúčtovaná </a:t>
            </a:r>
            <a:r>
              <a:rPr lang="cs-CZ" sz="2000" dirty="false"/>
              <a:t>hrubá mzda/plat v daném </a:t>
            </a:r>
            <a:r>
              <a:rPr lang="cs-CZ" sz="2000" dirty="false" smtClean="false"/>
              <a:t>měsíci.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Jiné výdaje (odvádí se z nich </a:t>
            </a:r>
            <a:r>
              <a:rPr lang="cs-CZ" sz="2000" dirty="false" smtClean="false"/>
              <a:t>odvody).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Jiné </a:t>
            </a:r>
            <a:r>
              <a:rPr lang="cs-CZ" sz="2000" dirty="false"/>
              <a:t>výdaje (neodvádí se z nich odvody</a:t>
            </a:r>
            <a:r>
              <a:rPr lang="cs-CZ" sz="2000" dirty="false" smtClean="false"/>
              <a:t>) – např. FKSP, náhrada mzdy při pracovní neschopnosti hrazená zaměstnavatelem, příp. další relevantní výdaje.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Pojistné </a:t>
            </a:r>
            <a:r>
              <a:rPr lang="cs-CZ" sz="2000" dirty="false"/>
              <a:t>na sociální a zdravotní </a:t>
            </a:r>
            <a:r>
              <a:rPr lang="cs-CZ" sz="2000" dirty="false" smtClean="false"/>
              <a:t>pojištění.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Datum </a:t>
            </a:r>
            <a:r>
              <a:rPr lang="cs-CZ" sz="2000" dirty="false"/>
              <a:t>úhrady </a:t>
            </a:r>
            <a:r>
              <a:rPr lang="cs-CZ" sz="2000" dirty="false" smtClean="false"/>
              <a:t>výdaje (dle výpisu, pokladního dokladu).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 </a:t>
            </a: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196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Žádost o platbu - Záložka </a:t>
            </a:r>
            <a:r>
              <a:rPr lang="cs-CZ" sz="2800" dirty="false" smtClean="false"/>
              <a:t>SD-2 </a:t>
            </a:r>
            <a:br>
              <a:rPr lang="cs-CZ" sz="2800" dirty="false" smtClean="false"/>
            </a:br>
            <a:r>
              <a:rPr lang="cs-CZ" sz="2800" dirty="false" smtClean="false"/>
              <a:t>LIDSKÉ </a:t>
            </a:r>
            <a:r>
              <a:rPr lang="cs-CZ" sz="2800" dirty="false"/>
              <a:t>ZDROJE </a:t>
            </a:r>
            <a:r>
              <a:rPr lang="cs-CZ" sz="2800" dirty="false" smtClean="false"/>
              <a:t>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/>
              <a:t>Systém automaticky </a:t>
            </a:r>
            <a:r>
              <a:rPr lang="cs-CZ" sz="2000" dirty="false" smtClean="false"/>
              <a:t>doplní pole </a:t>
            </a:r>
            <a:r>
              <a:rPr lang="cs-CZ" sz="2000" dirty="false"/>
              <a:t>„Hodinová mzda/plat“, </a:t>
            </a:r>
            <a:r>
              <a:rPr lang="cs-CZ" sz="2000" dirty="false" smtClean="false"/>
              <a:t>„</a:t>
            </a:r>
            <a:r>
              <a:rPr lang="cs-CZ" sz="2000" dirty="false"/>
              <a:t>Mzdový/Platový výdaj“ a pole „Prokazované způsobilé osobní výdaje“.</a:t>
            </a:r>
          </a:p>
          <a:p>
            <a:pPr marL="0" indent="0" algn="just">
              <a:buNone/>
            </a:pPr>
            <a:r>
              <a:rPr lang="cs-CZ" sz="2000" dirty="false" smtClean="false"/>
              <a:t>K výdajům </a:t>
            </a:r>
            <a:r>
              <a:rPr lang="cs-CZ" sz="2000" dirty="false"/>
              <a:t>na </a:t>
            </a:r>
            <a:r>
              <a:rPr lang="cs-CZ" sz="2000" dirty="false" smtClean="false"/>
              <a:t>soupisce SD-2 </a:t>
            </a:r>
            <a:r>
              <a:rPr lang="cs-CZ" sz="2000" dirty="false"/>
              <a:t>LIDSKÉ ZDROJE </a:t>
            </a:r>
            <a:r>
              <a:rPr lang="cs-CZ" sz="2000" dirty="false" smtClean="false"/>
              <a:t>se přikládá jako příloha příslušný pracovní výkaz ve </a:t>
            </a:r>
            <a:r>
              <a:rPr lang="cs-CZ" sz="2000" dirty="false"/>
              <a:t>formě </a:t>
            </a:r>
            <a:r>
              <a:rPr lang="cs-CZ" sz="2000" dirty="false" err="true"/>
              <a:t>skenu</a:t>
            </a:r>
            <a:r>
              <a:rPr lang="cs-CZ" sz="2000" dirty="false"/>
              <a:t>. </a:t>
            </a:r>
            <a:r>
              <a:rPr lang="cs-CZ" sz="2000" dirty="false" smtClean="false"/>
              <a:t>Povinně se přikládá pracovní výkaz u výdaje, pokud uplatňovaná část osobních nákladů v projektu převyšuje 10.000,- Kč.</a:t>
            </a:r>
          </a:p>
          <a:p>
            <a:pPr marL="0" indent="0" algn="just">
              <a:buNone/>
            </a:pPr>
            <a:r>
              <a:rPr lang="cs-CZ" sz="2000" dirty="false" smtClean="false"/>
              <a:t>Po </a:t>
            </a:r>
            <a:r>
              <a:rPr lang="cs-CZ" sz="2000" dirty="false"/>
              <a:t>vyplnění údajů </a:t>
            </a:r>
            <a:r>
              <a:rPr lang="cs-CZ" sz="2000" dirty="false" smtClean="false"/>
              <a:t>na soupisce SD-2 </a:t>
            </a:r>
            <a:r>
              <a:rPr lang="cs-CZ" sz="2000" dirty="false"/>
              <a:t>LIDSKÉ ZDROJE </a:t>
            </a:r>
            <a:r>
              <a:rPr lang="cs-CZ" sz="2000" dirty="false" smtClean="false"/>
              <a:t>je vhodné </a:t>
            </a:r>
            <a:r>
              <a:rPr lang="cs-CZ" sz="2000" dirty="false"/>
              <a:t>soupisku </a:t>
            </a:r>
            <a:r>
              <a:rPr lang="cs-CZ" sz="2000" b="true" dirty="false"/>
              <a:t>vyexportovat ve formátu </a:t>
            </a:r>
            <a:r>
              <a:rPr lang="cs-CZ" sz="2000" b="true" dirty="false" err="true" smtClean="false"/>
              <a:t>xlsx</a:t>
            </a:r>
            <a:r>
              <a:rPr lang="cs-CZ" sz="2000" b="true" dirty="false" smtClean="false"/>
              <a:t> </a:t>
            </a:r>
            <a:r>
              <a:rPr lang="cs-CZ" sz="2000" b="true" dirty="false"/>
              <a:t>a přiložit </a:t>
            </a:r>
            <a:r>
              <a:rPr lang="cs-CZ" sz="2000" b="true" dirty="false" smtClean="false"/>
              <a:t>jako přílohu žádosti </a:t>
            </a:r>
            <a:r>
              <a:rPr lang="cs-CZ" sz="2000" b="true" dirty="false"/>
              <a:t>o platbu </a:t>
            </a:r>
            <a:r>
              <a:rPr lang="cs-CZ" sz="2000" dirty="false"/>
              <a:t>na záložce Dokumenty.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6816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false" err="true" smtClean="false"/>
              <a:t>PRACOVNí</a:t>
            </a:r>
            <a:r>
              <a:rPr lang="cs-CZ" altLang="cs-CZ" dirty="false" smtClean="false"/>
              <a:t> výkazy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3285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sz="1600" dirty="false" smtClean="false"/>
              <a:t>Pracovní </a:t>
            </a:r>
            <a:r>
              <a:rPr lang="cs-CZ" sz="1600" dirty="false"/>
              <a:t>výkazy jsou u pracovníků projektu vyžadovány </a:t>
            </a:r>
            <a:r>
              <a:rPr lang="cs-CZ" sz="1600" b="true" dirty="false"/>
              <a:t>jen při výskytu alespoň jedné z následujících 2 okolností: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  <a:defRPr/>
            </a:pPr>
            <a:r>
              <a:rPr lang="cs-CZ" sz="1600" dirty="false" smtClean="false"/>
              <a:t>u pracovníka</a:t>
            </a:r>
            <a:r>
              <a:rPr lang="cs-CZ" sz="1600" dirty="false"/>
              <a:t>, který v rámci daného pracovněprávního vztahu  vykonává </a:t>
            </a:r>
            <a:r>
              <a:rPr lang="cs-CZ" sz="1600" b="true" dirty="false"/>
              <a:t>činnosti pro projekt i mimo </a:t>
            </a:r>
            <a:r>
              <a:rPr lang="cs-CZ" sz="1600" b="true" dirty="false" smtClean="false"/>
              <a:t>projekt</a:t>
            </a:r>
            <a:r>
              <a:rPr lang="cs-CZ" sz="1600" dirty="false" smtClean="false"/>
              <a:t>,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  <a:defRPr/>
            </a:pPr>
            <a:r>
              <a:rPr lang="cs-CZ" sz="1600" dirty="false"/>
              <a:t>j</a:t>
            </a:r>
            <a:r>
              <a:rPr lang="cs-CZ" sz="1600" dirty="false" smtClean="false"/>
              <a:t>edná </a:t>
            </a:r>
            <a:r>
              <a:rPr lang="cs-CZ" sz="1600" dirty="false"/>
              <a:t>se o projekt, ve kterém se využívají nepřímé náklady, a popis pracovní činnosti u dané pracovní pozice obsahuje činnosti spadající jak do přímých, tak do nepřímých </a:t>
            </a:r>
            <a:r>
              <a:rPr lang="cs-CZ" sz="1600" dirty="false" smtClean="false"/>
              <a:t>nákladů, </a:t>
            </a:r>
            <a:endParaRPr lang="cs-CZ" sz="1600" dirty="false"/>
          </a:p>
          <a:p>
            <a:pPr marL="361950" indent="-361950" algn="just">
              <a:lnSpc>
                <a:spcPct val="100000"/>
              </a:lnSpc>
              <a:buFont typeface="+mj-lt"/>
              <a:buAutoNum type="alphaLcParenR"/>
              <a:defRPr/>
            </a:pPr>
            <a:r>
              <a:rPr lang="cs-CZ" sz="1600" dirty="false" smtClean="false"/>
              <a:t>zaměstnanci (splněna alespoň jedna z podmínek), u kterých OPZ </a:t>
            </a:r>
            <a:r>
              <a:rPr lang="cs-CZ" sz="1600" dirty="false"/>
              <a:t>neplatí konkrétně </a:t>
            </a:r>
            <a:r>
              <a:rPr lang="cs-CZ" sz="1600" dirty="false" smtClean="false"/>
              <a:t>podíl </a:t>
            </a:r>
            <a:r>
              <a:rPr lang="cs-CZ" sz="1600" dirty="false"/>
              <a:t>z úvazku, ale z projektu se jim hradí mimořádná odměna.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false" smtClean="false"/>
              <a:t>Osoby, které jsou hrazeny pouze z NN nebo nesplňují jednu z výše zmíněných podmínek, </a:t>
            </a:r>
            <a:r>
              <a:rPr lang="cs-CZ" altLang="cs-CZ" sz="1600" b="true" dirty="false" smtClean="false"/>
              <a:t>nezpracovávají pracovní výkazy.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1600" dirty="false" smtClean="false"/>
              <a:t>Zpracovávají se </a:t>
            </a:r>
            <a:r>
              <a:rPr lang="cs-CZ" altLang="cs-CZ" sz="1600" b="true" dirty="false" smtClean="false"/>
              <a:t>měsíčně. K </a:t>
            </a:r>
            <a:r>
              <a:rPr lang="cs-CZ" altLang="cs-CZ" sz="1600" b="true" dirty="false" err="true" smtClean="false"/>
              <a:t>ZoR</a:t>
            </a:r>
            <a:r>
              <a:rPr lang="cs-CZ" altLang="cs-CZ" sz="1600" b="true" dirty="false" smtClean="false"/>
              <a:t> </a:t>
            </a:r>
            <a:r>
              <a:rPr lang="cs-CZ" altLang="cs-CZ" sz="1600" dirty="false" smtClean="false"/>
              <a:t>se dokládají pouze PV, v rámci kterých je nárokována odměna</a:t>
            </a:r>
            <a:r>
              <a:rPr lang="cs-CZ" altLang="cs-CZ" sz="1600" b="true" dirty="false" smtClean="false"/>
              <a:t> nad 10 tisíc korun.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1600" dirty="false" smtClean="false"/>
              <a:t>Uvádí se pouze </a:t>
            </a:r>
            <a:r>
              <a:rPr lang="cs-CZ" altLang="cs-CZ" sz="1600" b="true" dirty="false" smtClean="false"/>
              <a:t>skupiny činností </a:t>
            </a:r>
            <a:r>
              <a:rPr lang="cs-CZ" altLang="cs-CZ" sz="1600" dirty="false" smtClean="false"/>
              <a:t>– kolik času na dané činnosti pracovník strávil. 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1600" b="true" dirty="false" smtClean="false"/>
              <a:t>PV a Příklady </a:t>
            </a:r>
            <a:r>
              <a:rPr lang="cs-CZ" altLang="cs-CZ" sz="1600" b="true" dirty="false"/>
              <a:t>vykonávaných činností: </a:t>
            </a:r>
            <a:r>
              <a:rPr lang="cs-CZ" altLang="cs-CZ" sz="1600" dirty="false" smtClean="false">
                <a:solidFill>
                  <a:srgbClr val="00B0F0"/>
                </a:solidFill>
                <a:hlinkClick r:id="rId3"/>
              </a:rPr>
              <a:t>https</a:t>
            </a:r>
            <a:r>
              <a:rPr lang="cs-CZ" altLang="cs-CZ" sz="1600" dirty="false">
                <a:solidFill>
                  <a:srgbClr val="00B0F0"/>
                </a:solidFill>
                <a:hlinkClick r:id="rId3"/>
              </a:rPr>
              <a:t>://</a:t>
            </a:r>
            <a:r>
              <a:rPr lang="cs-CZ" altLang="cs-CZ" sz="1600" dirty="false" smtClean="false">
                <a:solidFill>
                  <a:srgbClr val="00B0F0"/>
                </a:solidFill>
                <a:hlinkClick r:id="rId3"/>
              </a:rPr>
              <a:t>www.esfcr.cz/pracovni-vykaz-opz</a:t>
            </a:r>
            <a:endParaRPr lang="cs-CZ" altLang="cs-CZ" sz="1600" dirty="false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38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</a:t>
            </a:r>
            <a:r>
              <a:rPr lang="cs-CZ" dirty="false" smtClean="false"/>
              <a:t>platbu – Záložka SD-3 </a:t>
            </a:r>
            <a:r>
              <a:rPr lang="cs-CZ" dirty="false"/>
              <a:t>CESTOVNÍ NÁHRADY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/>
              <a:t>Záložka SD-3 CESTOVNÍ </a:t>
            </a:r>
            <a:r>
              <a:rPr lang="cs-CZ" b="true" dirty="false"/>
              <a:t>NÁHRADY</a:t>
            </a:r>
          </a:p>
          <a:p>
            <a:pPr marL="0" indent="0" algn="just">
              <a:buNone/>
            </a:pPr>
            <a:r>
              <a:rPr lang="cs-CZ" dirty="false" smtClean="false"/>
              <a:t>Na záložce SD-3 </a:t>
            </a:r>
            <a:r>
              <a:rPr lang="cs-CZ" dirty="false"/>
              <a:t>CESTOVNÍ </a:t>
            </a:r>
            <a:r>
              <a:rPr lang="cs-CZ" dirty="false" smtClean="false"/>
              <a:t>NÁHRADY se vyplňují výdaje, které jsou hrazené z kapitoly rozpočtu Cestovné           (v případě výzvy č.66 se jedná o výdaje na zahraniční pracovní cesty členů RT, příp. výdaje na zahraniční experty v projektu).</a:t>
            </a: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Na soupisce SD-3 CESTOVNÍ </a:t>
            </a:r>
            <a:r>
              <a:rPr lang="cs-CZ" dirty="false"/>
              <a:t>NÁHRADY </a:t>
            </a:r>
            <a:r>
              <a:rPr lang="cs-CZ" dirty="false" smtClean="false"/>
              <a:t>se vyplňuje: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false" smtClean="false"/>
              <a:t>Název subjektu, který uhradil daný výdaj </a:t>
            </a:r>
            <a:r>
              <a:rPr lang="cs-CZ" dirty="false"/>
              <a:t>(</a:t>
            </a:r>
            <a:r>
              <a:rPr lang="cs-CZ" dirty="false" smtClean="false"/>
              <a:t>příjemce nebo partnera </a:t>
            </a:r>
            <a:r>
              <a:rPr lang="cs-CZ" dirty="false"/>
              <a:t>s finančním příspěvkem</a:t>
            </a:r>
            <a:r>
              <a:rPr lang="cs-CZ" dirty="false" smtClean="false"/>
              <a:t>).</a:t>
            </a:r>
            <a:endParaRPr lang="cs-CZ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Položka v rozpočtu </a:t>
            </a:r>
            <a:r>
              <a:rPr lang="cs-CZ" dirty="false" smtClean="false"/>
              <a:t>projektu, ze které je výdaj financován.</a:t>
            </a: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888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</a:t>
            </a:r>
            <a:r>
              <a:rPr lang="cs-CZ" dirty="false" smtClean="false"/>
              <a:t>projektu </a:t>
            </a:r>
            <a:br>
              <a:rPr lang="cs-CZ" dirty="false" smtClean="false"/>
            </a:br>
            <a:r>
              <a:rPr lang="cs-CZ" dirty="false" smtClean="false"/>
              <a:t>úvod 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Po vypracování </a:t>
            </a:r>
            <a:r>
              <a:rPr lang="cs-CZ" dirty="false" err="true" smtClean="false"/>
              <a:t>ZoR</a:t>
            </a:r>
            <a:r>
              <a:rPr lang="cs-CZ" dirty="false" smtClean="false"/>
              <a:t> a </a:t>
            </a:r>
            <a:r>
              <a:rPr lang="cs-CZ" dirty="false" err="true" smtClean="false"/>
              <a:t>ŽoP</a:t>
            </a:r>
            <a:r>
              <a:rPr lang="cs-CZ" dirty="false" smtClean="false"/>
              <a:t> příjemcem v IS KP14+ následuje:</a:t>
            </a:r>
          </a:p>
          <a:p>
            <a:r>
              <a:rPr lang="cs-CZ" dirty="false" smtClean="false"/>
              <a:t>Kontrola</a:t>
            </a:r>
            <a:endParaRPr lang="cs-CZ" dirty="false"/>
          </a:p>
          <a:p>
            <a:r>
              <a:rPr lang="cs-CZ" dirty="false"/>
              <a:t>Finalizace </a:t>
            </a:r>
          </a:p>
          <a:p>
            <a:r>
              <a:rPr lang="cs-CZ" dirty="false"/>
              <a:t>Podpis</a:t>
            </a:r>
          </a:p>
          <a:p>
            <a:pPr marL="0" indent="0">
              <a:buNone/>
            </a:pPr>
            <a:r>
              <a:rPr lang="cs-CZ" b="true" dirty="false"/>
              <a:t>Po </a:t>
            </a:r>
            <a:r>
              <a:rPr lang="cs-CZ" b="true" dirty="false" err="true" smtClean="false"/>
              <a:t>finalizování</a:t>
            </a:r>
            <a:r>
              <a:rPr lang="cs-CZ" b="true" dirty="false" smtClean="false"/>
              <a:t> </a:t>
            </a:r>
            <a:r>
              <a:rPr lang="cs-CZ" b="true" dirty="false"/>
              <a:t>zprávy </a:t>
            </a:r>
            <a:r>
              <a:rPr lang="cs-CZ" b="true" dirty="false" smtClean="false"/>
              <a:t>již </a:t>
            </a:r>
            <a:r>
              <a:rPr lang="cs-CZ" b="true" dirty="false"/>
              <a:t>nelze </a:t>
            </a:r>
            <a:r>
              <a:rPr lang="cs-CZ" b="true" dirty="false" smtClean="false"/>
              <a:t>dělat žádné změny.</a:t>
            </a:r>
            <a:endParaRPr lang="cs-CZ" b="true" dirty="false"/>
          </a:p>
          <a:p>
            <a:r>
              <a:rPr lang="cs-CZ" b="true" dirty="false" smtClean="false"/>
              <a:t>Lhůty</a:t>
            </a:r>
            <a:r>
              <a:rPr lang="cs-CZ" dirty="false" smtClean="false"/>
              <a:t> – nedoručení </a:t>
            </a:r>
            <a:r>
              <a:rPr lang="cs-CZ" dirty="false" err="true" smtClean="false"/>
              <a:t>ZoR</a:t>
            </a:r>
            <a:r>
              <a:rPr lang="cs-CZ" dirty="false" smtClean="false"/>
              <a:t> v termínu, </a:t>
            </a:r>
            <a:r>
              <a:rPr lang="cs-CZ" dirty="false"/>
              <a:t>pokud </a:t>
            </a:r>
            <a:r>
              <a:rPr lang="cs-CZ" dirty="false" smtClean="false"/>
              <a:t>bude prodlení </a:t>
            </a:r>
            <a:r>
              <a:rPr lang="cs-CZ" dirty="false"/>
              <a:t>trvat 7 kalendářních dní a více </a:t>
            </a:r>
            <a:r>
              <a:rPr lang="cs-CZ" dirty="false" smtClean="false"/>
              <a:t>- sankce viz Rozhodnutí o poskytnutí dotace.</a:t>
            </a:r>
          </a:p>
          <a:p>
            <a:endParaRPr lang="cs-CZ" dirty="false"/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46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747344"/>
          </a:xfrm>
        </p:spPr>
        <p:txBody>
          <a:bodyPr/>
          <a:lstStyle/>
          <a:p>
            <a:pPr algn="ctr"/>
            <a:r>
              <a:rPr lang="cs-CZ" dirty="false" smtClean="false"/>
              <a:t>Žádost o platbu – Záložka SD-3 </a:t>
            </a:r>
            <a:r>
              <a:rPr lang="cs-CZ" dirty="false"/>
              <a:t>CESTOVNÍ NÁHRADY </a:t>
            </a:r>
            <a:r>
              <a:rPr lang="cs-CZ" dirty="false" smtClean="false"/>
              <a:t>II.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dirty="false"/>
              <a:t>Číslo účetního dokladu v účetnictví (příjemce / partnera s finančním příspěvkem</a:t>
            </a:r>
            <a:r>
              <a:rPr lang="cs-CZ" dirty="false" smtClean="false"/>
              <a:t>).</a:t>
            </a:r>
          </a:p>
          <a:p>
            <a:pPr algn="just">
              <a:spcBef>
                <a:spcPts val="0"/>
              </a:spcBef>
            </a:pPr>
            <a:r>
              <a:rPr lang="cs-CZ" dirty="false" smtClean="false"/>
              <a:t>Příjmení pracovníka, jméno pracovníka.</a:t>
            </a:r>
            <a:endParaRPr lang="cs-CZ" dirty="false"/>
          </a:p>
          <a:p>
            <a:pPr algn="just">
              <a:spcBef>
                <a:spcPts val="0"/>
              </a:spcBef>
            </a:pPr>
            <a:r>
              <a:rPr lang="cs-CZ" dirty="false"/>
              <a:t>Druh pracovní </a:t>
            </a:r>
            <a:r>
              <a:rPr lang="cs-CZ" dirty="false" smtClean="false"/>
              <a:t>cesty.</a:t>
            </a:r>
          </a:p>
          <a:p>
            <a:pPr algn="just">
              <a:spcBef>
                <a:spcPts val="0"/>
              </a:spcBef>
            </a:pPr>
            <a:r>
              <a:rPr lang="cs-CZ" dirty="false" smtClean="false"/>
              <a:t>Účel </a:t>
            </a:r>
            <a:r>
              <a:rPr lang="cs-CZ" dirty="false"/>
              <a:t>pracovní </a:t>
            </a:r>
            <a:r>
              <a:rPr lang="cs-CZ" dirty="false" smtClean="false"/>
              <a:t>cesty.</a:t>
            </a:r>
            <a:endParaRPr lang="pl-PL" dirty="false"/>
          </a:p>
          <a:p>
            <a:pPr algn="just">
              <a:spcBef>
                <a:spcPts val="0"/>
              </a:spcBef>
            </a:pPr>
            <a:r>
              <a:rPr lang="pl-PL" dirty="false" smtClean="false"/>
              <a:t>Datum </a:t>
            </a:r>
            <a:r>
              <a:rPr lang="pl-PL" dirty="false"/>
              <a:t>zahájení pracovní </a:t>
            </a:r>
            <a:r>
              <a:rPr lang="pl-PL" dirty="false" smtClean="false"/>
              <a:t>cesty, datum </a:t>
            </a:r>
            <a:r>
              <a:rPr lang="pl-PL" dirty="false"/>
              <a:t>ukončení pracovní </a:t>
            </a:r>
            <a:r>
              <a:rPr lang="pl-PL" dirty="false" smtClean="false"/>
              <a:t>cesty.</a:t>
            </a:r>
            <a:endParaRPr lang="pl-PL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dirty="false" smtClean="false"/>
              <a:t>Prokazované </a:t>
            </a:r>
            <a:r>
              <a:rPr lang="pl-PL" dirty="false"/>
              <a:t>způsobilé výdaje </a:t>
            </a:r>
            <a:r>
              <a:rPr lang="pl-PL" dirty="false" smtClean="false"/>
              <a:t>na </a:t>
            </a:r>
            <a:r>
              <a:rPr lang="pl-PL" dirty="false"/>
              <a:t>pracovní </a:t>
            </a:r>
            <a:r>
              <a:rPr lang="pl-PL" dirty="false" smtClean="false"/>
              <a:t>cestu (veškeré výdaje, které příjemce / partner s finančním příspěvkem vynaložil na zahraniční pracovní cestu, příp. výdaje na zahraniční experty v projektu).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5995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</a:t>
            </a:r>
            <a:r>
              <a:rPr lang="cs-CZ" dirty="false" smtClean="false"/>
              <a:t>platbu – záložka SD-3 </a:t>
            </a:r>
            <a:r>
              <a:rPr lang="cs-CZ" dirty="false"/>
              <a:t>CESTOVNÍ </a:t>
            </a:r>
            <a:r>
              <a:rPr lang="cs-CZ" dirty="false" smtClean="false"/>
              <a:t>NÁHRADY III.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false"/>
              <a:t>K výdajům na </a:t>
            </a:r>
            <a:r>
              <a:rPr lang="cs-CZ" dirty="false" smtClean="false"/>
              <a:t>záložce SD-3 </a:t>
            </a:r>
            <a:r>
              <a:rPr lang="cs-CZ" dirty="false"/>
              <a:t>CESTOVNÍ </a:t>
            </a:r>
            <a:r>
              <a:rPr lang="cs-CZ" dirty="false" smtClean="false"/>
              <a:t>NÁHRADY se </a:t>
            </a:r>
            <a:r>
              <a:rPr lang="cs-CZ" dirty="false"/>
              <a:t>přikládá příslušný </a:t>
            </a:r>
            <a:r>
              <a:rPr lang="cs-CZ" dirty="false" smtClean="false"/>
              <a:t>doklad </a:t>
            </a:r>
            <a:r>
              <a:rPr lang="cs-CZ" dirty="false"/>
              <a:t>ve formě </a:t>
            </a:r>
            <a:r>
              <a:rPr lang="cs-CZ" dirty="false" err="true" smtClean="false"/>
              <a:t>skenu</a:t>
            </a:r>
            <a:r>
              <a:rPr lang="cs-CZ" dirty="false"/>
              <a:t> </a:t>
            </a:r>
            <a:r>
              <a:rPr lang="cs-CZ" dirty="false" smtClean="false"/>
              <a:t>(doklady k vyúčtování zahraniční pracovní cesty zaměstnance příjemce / </a:t>
            </a:r>
            <a:r>
              <a:rPr lang="cs-CZ" dirty="false"/>
              <a:t>partnera s finančním </a:t>
            </a:r>
            <a:r>
              <a:rPr lang="cs-CZ" dirty="false" smtClean="false"/>
              <a:t>příspěvkem a pod.).</a:t>
            </a:r>
          </a:p>
          <a:p>
            <a:pPr marL="0" indent="0" algn="just">
              <a:buNone/>
            </a:pPr>
            <a:r>
              <a:rPr lang="cs-CZ" dirty="false"/>
              <a:t>Po vyplnění údajů na soupisce </a:t>
            </a:r>
            <a:r>
              <a:rPr lang="cs-CZ" dirty="false" smtClean="false"/>
              <a:t>SD-3 </a:t>
            </a:r>
            <a:r>
              <a:rPr lang="cs-CZ" dirty="false"/>
              <a:t>CESTOVNÍ NÁHRADY </a:t>
            </a:r>
            <a:r>
              <a:rPr lang="cs-CZ" dirty="false" smtClean="false"/>
              <a:t>je </a:t>
            </a:r>
            <a:r>
              <a:rPr lang="cs-CZ" dirty="false"/>
              <a:t>nutné soupisku </a:t>
            </a:r>
            <a:r>
              <a:rPr lang="cs-CZ" b="true" dirty="false"/>
              <a:t>vyexportovat ve formátu </a:t>
            </a:r>
            <a:r>
              <a:rPr lang="cs-CZ" b="true" dirty="false" err="true" smtClean="false"/>
              <a:t>xlsx</a:t>
            </a:r>
            <a:r>
              <a:rPr lang="cs-CZ" b="true" dirty="false" smtClean="false"/>
              <a:t> </a:t>
            </a:r>
            <a:r>
              <a:rPr lang="cs-CZ" b="true" dirty="false"/>
              <a:t>a přiložit jako přílohu žádosti o platbu </a:t>
            </a:r>
            <a:r>
              <a:rPr lang="cs-CZ" dirty="false"/>
              <a:t>na záložce Dokumenty.</a:t>
            </a:r>
          </a:p>
          <a:p>
            <a:pPr marL="0" indent="0">
              <a:buNone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127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Žádost o </a:t>
            </a:r>
            <a:r>
              <a:rPr lang="cs-CZ" sz="2800" dirty="false"/>
              <a:t>platbu – záložka SOUPISKA </a:t>
            </a:r>
            <a:r>
              <a:rPr lang="cs-CZ" sz="2800" dirty="false" smtClean="false"/>
              <a:t>PŘÍJMŮ, záložka nezpůsobilé výdaje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136456" cy="482453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b="true" dirty="false" smtClean="false"/>
              <a:t>Záložka SOUPISKA </a:t>
            </a:r>
            <a:r>
              <a:rPr lang="cs-CZ" b="true" dirty="false"/>
              <a:t>PŘÍJMŮ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dirty="false" smtClean="false"/>
              <a:t>Záložka </a:t>
            </a:r>
            <a:r>
              <a:rPr lang="cs-CZ" dirty="false"/>
              <a:t>SOUPISKA </a:t>
            </a:r>
            <a:r>
              <a:rPr lang="cs-CZ" dirty="false" smtClean="false"/>
              <a:t>PŘÍJMŮ  - příjmy </a:t>
            </a:r>
            <a:r>
              <a:rPr lang="cs-CZ" dirty="false"/>
              <a:t>nad povinné spolufinancování, které snižují dotaci a vztahují </a:t>
            </a:r>
            <a:r>
              <a:rPr lang="cs-CZ" dirty="false" smtClean="false"/>
              <a:t>se                         </a:t>
            </a:r>
            <a:r>
              <a:rPr lang="cs-CZ" dirty="false"/>
              <a:t>k </a:t>
            </a:r>
            <a:r>
              <a:rPr lang="cs-CZ" dirty="false" smtClean="false"/>
              <a:t>projektu. </a:t>
            </a:r>
            <a:r>
              <a:rPr lang="cs-CZ" dirty="false"/>
              <a:t>Příjmem </a:t>
            </a:r>
            <a:r>
              <a:rPr lang="cs-CZ" dirty="false" smtClean="false"/>
              <a:t>projektu nejsou: např. úroky na bankovních účtech, platby, které příjemce obdrží ze smluvních pokut v důsledku porušení smlouvy.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dirty="false" smtClean="false"/>
          </a:p>
          <a:p>
            <a:pPr marL="0" indent="0" algn="just">
              <a:spcBef>
                <a:spcPts val="0"/>
              </a:spcBef>
              <a:buNone/>
            </a:pPr>
            <a:r>
              <a:rPr lang="cs-CZ" b="true" dirty="false" smtClean="false"/>
              <a:t>Záložka NEZPŮSOBILÉ VÝDAJE</a:t>
            </a:r>
            <a:endParaRPr lang="cs-CZ" b="true" dirty="false"/>
          </a:p>
          <a:p>
            <a:pPr marL="0" indent="0" algn="just">
              <a:buNone/>
            </a:pPr>
            <a:r>
              <a:rPr lang="cs-CZ" dirty="false" smtClean="false"/>
              <a:t>Záložku </a:t>
            </a:r>
            <a:r>
              <a:rPr lang="cs-CZ" dirty="false"/>
              <a:t>příjemce nevyplňuje.</a:t>
            </a:r>
          </a:p>
          <a:p>
            <a:pPr marL="0" indent="0">
              <a:buNone/>
            </a:pPr>
            <a:endParaRPr lang="cs-CZ" sz="4000" b="true" dirty="false"/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29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platbu – záložka  Dokumenty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84784"/>
            <a:ext cx="8064000" cy="468004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b="true" dirty="false" smtClean="false"/>
              <a:t>Záložka DOKUMENTY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Na záložce DOKUMENTY je </a:t>
            </a:r>
            <a:r>
              <a:rPr lang="cs-CZ" dirty="false"/>
              <a:t>možnost vkládat přílohy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k </a:t>
            </a:r>
            <a:r>
              <a:rPr lang="cs-CZ" dirty="false"/>
              <a:t>žádosti o platbu. Jedná se o </a:t>
            </a:r>
            <a:r>
              <a:rPr lang="cs-CZ" dirty="false" smtClean="false"/>
              <a:t>přílohy</a:t>
            </a:r>
            <a:r>
              <a:rPr lang="cs-CZ" dirty="false"/>
              <a:t>, které nejsou zařazené jako přílohy k výdajům v dílčích </a:t>
            </a:r>
            <a:r>
              <a:rPr lang="cs-CZ" dirty="false" smtClean="false"/>
              <a:t>soupiskách, </a:t>
            </a:r>
            <a:r>
              <a:rPr lang="cs-CZ" dirty="false"/>
              <a:t>např. </a:t>
            </a:r>
            <a:r>
              <a:rPr lang="cs-CZ" dirty="false" smtClean="false"/>
              <a:t>vyexportované </a:t>
            </a:r>
            <a:r>
              <a:rPr lang="cs-CZ" dirty="false"/>
              <a:t>soupisky </a:t>
            </a:r>
            <a:r>
              <a:rPr lang="cs-CZ" dirty="false" smtClean="false"/>
              <a:t>SD-1 </a:t>
            </a:r>
            <a:r>
              <a:rPr lang="cs-CZ" dirty="false"/>
              <a:t>ÚČETNÍ/DAŇOVÉ </a:t>
            </a:r>
            <a:r>
              <a:rPr lang="cs-CZ" dirty="false" smtClean="false"/>
              <a:t>DOKLADY, SD-2</a:t>
            </a:r>
            <a:r>
              <a:rPr lang="cs-CZ" dirty="false"/>
              <a:t>. LIDSKÉ </a:t>
            </a:r>
            <a:r>
              <a:rPr lang="cs-CZ" dirty="false" smtClean="false"/>
              <a:t>ZDROJE a dále např. bankovní </a:t>
            </a:r>
            <a:r>
              <a:rPr lang="cs-CZ" dirty="false"/>
              <a:t>výpisy, pokladní </a:t>
            </a:r>
            <a:r>
              <a:rPr lang="cs-CZ" dirty="false" smtClean="false"/>
              <a:t>doklady, </a:t>
            </a:r>
            <a:r>
              <a:rPr lang="cs-CZ" dirty="false"/>
              <a:t>prezenční </a:t>
            </a:r>
            <a:r>
              <a:rPr lang="cs-CZ" dirty="false" smtClean="false"/>
              <a:t>listiny apod.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Do </a:t>
            </a:r>
            <a:r>
              <a:rPr lang="cs-CZ" dirty="false"/>
              <a:t>ISKP14+ lze vložit dokument o velikosti maximálně 100MB.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3304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– záložka souhrnná soupiska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/>
              <a:t>Záložka Souhrnná soupiska – naplnění soupisky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>
                <a:ea typeface="Arial"/>
                <a:cs typeface="Times New Roman"/>
              </a:rPr>
              <a:t>Po vyplnění dílčích soupisek (</a:t>
            </a:r>
            <a:r>
              <a:rPr lang="cs-CZ" dirty="false" smtClean="false"/>
              <a:t>SD-1 </a:t>
            </a:r>
            <a:r>
              <a:rPr lang="cs-CZ" dirty="false"/>
              <a:t>ÚČETNÍ/DAŇOVÉ </a:t>
            </a:r>
            <a:r>
              <a:rPr lang="cs-CZ" dirty="false" smtClean="false"/>
              <a:t>DOKLADY, SD-2 </a:t>
            </a:r>
            <a:r>
              <a:rPr lang="cs-CZ" dirty="false"/>
              <a:t>LIDSKÉ </a:t>
            </a:r>
            <a:r>
              <a:rPr lang="cs-CZ" dirty="false" smtClean="false"/>
              <a:t>ZDROJE) </a:t>
            </a:r>
            <a:r>
              <a:rPr lang="cs-CZ" dirty="false" smtClean="false">
                <a:cs typeface="Times New Roman"/>
              </a:rPr>
              <a:t>se v záložce Souhrnná soupiska zvolí volba „</a:t>
            </a:r>
            <a:r>
              <a:rPr lang="cs-CZ" b="true" dirty="false" smtClean="false">
                <a:ea typeface="Arial"/>
                <a:cs typeface="Times New Roman"/>
              </a:rPr>
              <a:t>Naplnit data z dokladů soupisky“ </a:t>
            </a:r>
            <a:br>
              <a:rPr lang="cs-CZ" b="true" dirty="false" smtClean="false">
                <a:ea typeface="Arial"/>
                <a:cs typeface="Times New Roman"/>
              </a:rPr>
            </a:br>
            <a:r>
              <a:rPr lang="cs-CZ" dirty="false" smtClean="false">
                <a:ea typeface="Arial"/>
                <a:cs typeface="Times New Roman"/>
              </a:rPr>
              <a:t>a systém automaticky doplní všechna pole v této záložce </a:t>
            </a:r>
            <a:br>
              <a:rPr lang="cs-CZ" dirty="false" smtClean="false">
                <a:ea typeface="Arial"/>
                <a:cs typeface="Times New Roman"/>
              </a:rPr>
            </a:br>
            <a:r>
              <a:rPr lang="cs-CZ" dirty="false" smtClean="false">
                <a:ea typeface="Arial"/>
                <a:cs typeface="Times New Roman"/>
              </a:rPr>
              <a:t>s výjimkou pole „Prokazované další výdaje stanovené sazbou či paušálem“.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>
              <a:ea typeface="Arial"/>
              <a:cs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>
                <a:ea typeface="Arial"/>
                <a:cs typeface="Times New Roman"/>
              </a:rPr>
              <a:t>V poli „</a:t>
            </a:r>
            <a:r>
              <a:rPr lang="cs-CZ" b="true" dirty="false" smtClean="false">
                <a:ea typeface="Arial"/>
                <a:cs typeface="Times New Roman"/>
              </a:rPr>
              <a:t>Prokazované </a:t>
            </a:r>
            <a:r>
              <a:rPr lang="cs-CZ" b="true" dirty="false">
                <a:ea typeface="Arial"/>
                <a:cs typeface="Times New Roman"/>
              </a:rPr>
              <a:t>další výdaje stanovené sazbou či </a:t>
            </a:r>
            <a:r>
              <a:rPr lang="cs-CZ" b="true" dirty="false" smtClean="false">
                <a:ea typeface="Arial"/>
                <a:cs typeface="Times New Roman"/>
              </a:rPr>
              <a:t>paušálem</a:t>
            </a:r>
            <a:r>
              <a:rPr lang="cs-CZ" dirty="false" smtClean="false">
                <a:ea typeface="Arial"/>
                <a:cs typeface="Times New Roman"/>
              </a:rPr>
              <a:t>“ je nutné vyplnit částku nepřímých nákladů, týkající se aktuální žádosti o platbu. </a:t>
            </a:r>
            <a:endParaRPr lang="cs-CZ" dirty="false">
              <a:ea typeface="Arial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>
              <a:ea typeface="Arial"/>
              <a:cs typeface="Times New Roman"/>
            </a:endParaRPr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218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</a:t>
            </a:r>
            <a:r>
              <a:rPr lang="cs-CZ" dirty="false" smtClean="false"/>
              <a:t>– záložka souhrnná soupiska II.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352928" cy="4779232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/>
              <a:t>Výpočet:</a:t>
            </a:r>
            <a:r>
              <a:rPr lang="cs-CZ" dirty="false" smtClean="false"/>
              <a:t> Částka nepřímých nákladů v poli </a:t>
            </a:r>
            <a:r>
              <a:rPr lang="cs-CZ" dirty="false">
                <a:ea typeface="Arial"/>
                <a:cs typeface="Times New Roman"/>
              </a:rPr>
              <a:t>„Prokazované další výdaje stanovené sazbou či </a:t>
            </a:r>
            <a:r>
              <a:rPr lang="cs-CZ" dirty="false" smtClean="false">
                <a:ea typeface="Arial"/>
                <a:cs typeface="Times New Roman"/>
              </a:rPr>
              <a:t>paušálem“ = </a:t>
            </a:r>
            <a:r>
              <a:rPr lang="cs-CZ" dirty="false" smtClean="false"/>
              <a:t>částka prokazovaných přímých nákladů  v žádosti o platbu x sazba nepřímých nákladů dle právního aktu. </a:t>
            </a:r>
          </a:p>
          <a:p>
            <a:pPr marL="0" indent="0" algn="just">
              <a:buNone/>
            </a:pPr>
            <a:r>
              <a:rPr lang="cs-CZ" dirty="false" smtClean="false"/>
              <a:t>Vypočtená částka nepřímých nákladů se zaokrouhluje na </a:t>
            </a:r>
            <a:br>
              <a:rPr lang="cs-CZ" dirty="false" smtClean="false"/>
            </a:br>
            <a:r>
              <a:rPr lang="cs-CZ" b="true" dirty="false" smtClean="false"/>
              <a:t>2 desetinná místa směrem dolů</a:t>
            </a:r>
            <a:r>
              <a:rPr lang="cs-CZ" dirty="false" smtClean="false"/>
              <a:t>.</a:t>
            </a: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Po vyplnění částky nepřímých nákladů v poli „Prokazované další výdaje stanovené sazbou či paušálem“ je nutné znovu zvolit volbu </a:t>
            </a:r>
            <a:r>
              <a:rPr lang="cs-CZ" b="true" dirty="false" smtClean="false"/>
              <a:t>„Naplnit data z dokladů soupisky“.</a:t>
            </a:r>
            <a:r>
              <a:rPr lang="cs-CZ" dirty="false" smtClean="false"/>
              <a:t> Systém přepočte hodnoty v souhrnné soupisce se zohledněním částky zadaných nepřímých nákladů.</a:t>
            </a:r>
          </a:p>
          <a:p>
            <a:pPr marL="0" indent="0"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0749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Záložka - Žádost o platbu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44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>
                <a:ea typeface="Arial"/>
                <a:cs typeface="Times New Roman"/>
              </a:rPr>
              <a:t>Záložka ŽÁDOST O PLATBU</a:t>
            </a:r>
            <a:endParaRPr lang="cs-CZ" b="true" dirty="false">
              <a:ea typeface="Arial"/>
              <a:cs typeface="Times New Roman"/>
            </a:endParaRPr>
          </a:p>
          <a:p>
            <a:pPr marL="0" indent="0" algn="just">
              <a:buNone/>
            </a:pPr>
            <a:r>
              <a:rPr lang="cs-CZ" b="true" dirty="false" smtClean="false"/>
              <a:t>Část </a:t>
            </a:r>
            <a:r>
              <a:rPr lang="cs-CZ" b="true" cap="all" dirty="false" smtClean="false"/>
              <a:t>Způsobilé výdaje – Požadováno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Po naplnění souhrnné soupisky systém automaticky naplní pole v části </a:t>
            </a:r>
            <a:r>
              <a:rPr lang="cs-CZ" cap="all" dirty="false" smtClean="false"/>
              <a:t>Způsobilé </a:t>
            </a:r>
            <a:r>
              <a:rPr lang="cs-CZ" cap="all" dirty="false"/>
              <a:t>výdaje – </a:t>
            </a:r>
            <a:r>
              <a:rPr lang="cs-CZ" cap="all" dirty="false" smtClean="false"/>
              <a:t>Požadováno.</a:t>
            </a:r>
            <a:endParaRPr lang="cs-CZ" cap="all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b="true" dirty="false"/>
              <a:t>Část ČÁSTKA NA KRYTÍ VÝDAJŮ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V části </a:t>
            </a:r>
            <a:r>
              <a:rPr lang="cs-CZ" dirty="false"/>
              <a:t>ČÁSTKA NA KRYTÍ </a:t>
            </a:r>
            <a:r>
              <a:rPr lang="cs-CZ" dirty="false" smtClean="false"/>
              <a:t>VÝDAJŮ je nutné vyplnit pole „</a:t>
            </a:r>
            <a:r>
              <a:rPr lang="cs-CZ" dirty="false"/>
              <a:t>Částka na krytí výdajů </a:t>
            </a:r>
            <a:r>
              <a:rPr lang="cs-CZ" dirty="false" smtClean="false"/>
              <a:t>investiční“ a pole „Částka </a:t>
            </a:r>
            <a:r>
              <a:rPr lang="cs-CZ" dirty="false"/>
              <a:t>na krytí výdajů </a:t>
            </a:r>
            <a:r>
              <a:rPr lang="cs-CZ" dirty="false" smtClean="false"/>
              <a:t>neinvestiční“.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Částka na krytí výdajů odpovídá částce celkových prokázaných výdajů v žádosti o platbu za podmínky, že při jejím poskytnutí nedojde k překročení celkové částky dotace dle právního aktu.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80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Záložka - Žádost </a:t>
            </a:r>
            <a:r>
              <a:rPr lang="cs-CZ" dirty="false"/>
              <a:t>o platbu </a:t>
            </a:r>
            <a:r>
              <a:rPr lang="cs-CZ" dirty="false" smtClean="false"/>
              <a:t>II.</a:t>
            </a:r>
            <a:br>
              <a:rPr lang="cs-CZ" dirty="false" smtClean="false"/>
            </a:br>
            <a:r>
              <a:rPr lang="cs-CZ" dirty="false" smtClean="false"/>
              <a:t>Záložka – Čestná prohlášení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79512" y="1340768"/>
            <a:ext cx="8064448" cy="4779232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false" smtClean="false"/>
              <a:t>V případě, že by poskytnutím částky ve výši celkových prokázaných výdajů v žádosti o platbu došlo k překročení celkové částky dotace z právního aktu, stanovuje se částka na krytí výdajů jako rozdíl mezi tím</a:t>
            </a:r>
            <a:r>
              <a:rPr lang="cs-CZ" dirty="false"/>
              <a:t>, co už bylo jako záloha v systému zaevidováno a částkou celkových způsobilých výdajů projektu dle právního aktu. </a:t>
            </a:r>
            <a:endParaRPr lang="cs-CZ" dirty="false" smtClean="false"/>
          </a:p>
          <a:p>
            <a:pPr marL="0" indent="0" algn="just">
              <a:spcAft>
                <a:spcPts val="1200"/>
              </a:spcAft>
              <a:buNone/>
            </a:pPr>
            <a:r>
              <a:rPr lang="cs-CZ" dirty="false" smtClean="false"/>
              <a:t>Další pole v </a:t>
            </a:r>
            <a:r>
              <a:rPr lang="cs-CZ" dirty="false"/>
              <a:t>části ČÁSTKA NA KRYTÍ VÝDAJŮ dopočítá </a:t>
            </a:r>
            <a:r>
              <a:rPr lang="cs-CZ" dirty="false" smtClean="false"/>
              <a:t>systém.</a:t>
            </a:r>
            <a:endParaRPr lang="cs-CZ" sz="2800" b="true" dirty="false" smtClean="false"/>
          </a:p>
          <a:p>
            <a:pPr marL="0" indent="0" algn="just">
              <a:spcAft>
                <a:spcPts val="0"/>
              </a:spcAft>
              <a:buNone/>
            </a:pPr>
            <a:r>
              <a:rPr lang="cs-CZ" b="true" dirty="false">
                <a:ea typeface="Arial"/>
                <a:cs typeface="Times New Roman"/>
              </a:rPr>
              <a:t>Záložka – </a:t>
            </a:r>
            <a:r>
              <a:rPr lang="cs-CZ" b="true" dirty="false" smtClean="false">
                <a:ea typeface="Arial"/>
                <a:cs typeface="Times New Roman"/>
              </a:rPr>
              <a:t>ČESTNÁ PROHLÁŠENÍ</a:t>
            </a:r>
            <a:endParaRPr lang="cs-CZ" b="true" dirty="false">
              <a:ea typeface="Arial"/>
              <a:cs typeface="Times New Roman"/>
            </a:endParaRPr>
          </a:p>
          <a:p>
            <a:pPr marL="0" indent="0" algn="just">
              <a:buNone/>
            </a:pPr>
            <a:r>
              <a:rPr lang="cs-CZ" dirty="false" smtClean="false"/>
              <a:t>Na záložce Čestná prohlášení je nutno vybrat jedno ze dvou předdefinovaných čestných prohlášení.</a:t>
            </a:r>
            <a:r>
              <a:rPr lang="cs-CZ" i="true" dirty="false"/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1597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pPr algn="ctr"/>
            <a:r>
              <a:rPr lang="cs-CZ" dirty="false" smtClean="false"/>
              <a:t>Žádost o platbu</a:t>
            </a:r>
            <a:br>
              <a:rPr lang="cs-CZ" dirty="false" smtClean="false"/>
            </a:br>
            <a:r>
              <a:rPr lang="cs-CZ" dirty="false" smtClean="false"/>
              <a:t>Finalizace žádosti o 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>
                <a:ea typeface="Arial"/>
                <a:cs typeface="Times New Roman"/>
              </a:rPr>
              <a:t>Finalizace </a:t>
            </a:r>
            <a:r>
              <a:rPr lang="cs-CZ" b="true" dirty="false">
                <a:ea typeface="Arial"/>
                <a:cs typeface="Times New Roman"/>
              </a:rPr>
              <a:t>žádosti o platbu</a:t>
            </a:r>
          </a:p>
          <a:p>
            <a:pPr marL="0" indent="0" algn="just">
              <a:buNone/>
            </a:pPr>
            <a:r>
              <a:rPr lang="cs-CZ" dirty="false" smtClean="false"/>
              <a:t>Před finalizací žádosti o platbu - nutno zvolit volbu </a:t>
            </a:r>
            <a:r>
              <a:rPr lang="cs-CZ" b="true" dirty="false" smtClean="false"/>
              <a:t>„Kontrola“ </a:t>
            </a:r>
            <a:r>
              <a:rPr lang="cs-CZ" dirty="false" smtClean="false"/>
              <a:t>a v případě zobrazení chybového hlášení provést odstranění chyb.</a:t>
            </a: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Pokud kontrola proběhne v pořádku, je možné žádost </a:t>
            </a:r>
            <a:br>
              <a:rPr lang="cs-CZ" dirty="false" smtClean="false"/>
            </a:br>
            <a:r>
              <a:rPr lang="cs-CZ" dirty="false" smtClean="false"/>
              <a:t>o platbu </a:t>
            </a:r>
            <a:r>
              <a:rPr lang="cs-CZ" b="true" dirty="false" smtClean="false"/>
              <a:t>finalizovat a podepsat</a:t>
            </a:r>
            <a:r>
              <a:rPr lang="cs-CZ" dirty="false" smtClean="false"/>
              <a:t>.</a:t>
            </a:r>
          </a:p>
          <a:p>
            <a:pPr marL="0" indent="0" algn="just">
              <a:buNone/>
            </a:pPr>
            <a:r>
              <a:rPr lang="cs-CZ" dirty="false" smtClean="false"/>
              <a:t>Žádost o platbu musí být </a:t>
            </a:r>
            <a:r>
              <a:rPr lang="cs-CZ" dirty="false" err="true" smtClean="false"/>
              <a:t>finalizovaná</a:t>
            </a:r>
            <a:r>
              <a:rPr lang="cs-CZ" dirty="false" smtClean="false"/>
              <a:t> a podepsaná před finalizací Zprávy o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). Poté, co je Zpráva </a:t>
            </a:r>
            <a:br>
              <a:rPr lang="cs-CZ" dirty="false" smtClean="false"/>
            </a:br>
            <a:r>
              <a:rPr lang="cs-CZ" dirty="false" smtClean="false"/>
              <a:t>o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 podepsaná, žádost o platbu se automaticky přepne do stavu </a:t>
            </a:r>
            <a:r>
              <a:rPr lang="cs-CZ" b="true" dirty="false" smtClean="false"/>
              <a:t>„Podaná na ŘO/ZS“</a:t>
            </a:r>
            <a:r>
              <a:rPr lang="cs-CZ" dirty="false" smtClean="false"/>
              <a:t>.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sz="3200" b="true" dirty="false" smtClean="false"/>
          </a:p>
          <a:p>
            <a:pPr marL="0" indent="0">
              <a:buNone/>
            </a:pPr>
            <a:endParaRPr lang="cs-CZ" sz="3200" b="true" dirty="false" smtClean="false"/>
          </a:p>
          <a:p>
            <a:pPr marL="0" indent="0">
              <a:buNone/>
            </a:pPr>
            <a:endParaRPr lang="cs-CZ" sz="3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518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vrácení </a:t>
            </a:r>
            <a:r>
              <a:rPr lang="cs-CZ" dirty="false"/>
              <a:t>k přepracování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false"/>
              <a:t>Pokud </a:t>
            </a:r>
            <a:r>
              <a:rPr lang="cs-CZ" dirty="false" smtClean="false"/>
              <a:t>ŘO zjistí </a:t>
            </a:r>
            <a:r>
              <a:rPr lang="cs-CZ" dirty="false"/>
              <a:t>při kontrole žádosti o platbu nedostatky, které lze </a:t>
            </a:r>
            <a:r>
              <a:rPr lang="cs-CZ" dirty="false" smtClean="false"/>
              <a:t>v </a:t>
            </a:r>
            <a:r>
              <a:rPr lang="cs-CZ" dirty="false"/>
              <a:t>rámci administrace </a:t>
            </a:r>
            <a:r>
              <a:rPr lang="cs-CZ" dirty="false" smtClean="false"/>
              <a:t>žádosti </a:t>
            </a:r>
            <a:r>
              <a:rPr lang="cs-CZ" dirty="false"/>
              <a:t>o platbu odstranit, provede vrácení žádosti o platbu </a:t>
            </a:r>
            <a:r>
              <a:rPr lang="cs-CZ" dirty="false" smtClean="false"/>
              <a:t>příjemci k </a:t>
            </a:r>
            <a:r>
              <a:rPr lang="cs-CZ" dirty="false"/>
              <a:t>dopracování. </a:t>
            </a:r>
            <a:endParaRPr lang="cs-CZ" dirty="false" smtClean="false"/>
          </a:p>
          <a:p>
            <a:pPr marL="0" indent="0" algn="just">
              <a:buNone/>
            </a:pPr>
            <a:r>
              <a:rPr lang="cs-CZ" dirty="false" smtClean="false"/>
              <a:t>Výzvu k </a:t>
            </a:r>
            <a:r>
              <a:rPr lang="cs-CZ" dirty="false"/>
              <a:t>nápravě identifikovaných </a:t>
            </a:r>
            <a:r>
              <a:rPr lang="cs-CZ" dirty="false" smtClean="false"/>
              <a:t>nedostatků zasílá ŘO depeší.</a:t>
            </a:r>
          </a:p>
          <a:p>
            <a:pPr marL="0" indent="0" algn="just">
              <a:buNone/>
            </a:pPr>
            <a:r>
              <a:rPr lang="cs-CZ" dirty="false" smtClean="false"/>
              <a:t>Zpřístupnění </a:t>
            </a:r>
            <a:r>
              <a:rPr lang="cs-CZ" dirty="false"/>
              <a:t>žádosti o platbu k editaci </a:t>
            </a:r>
            <a:r>
              <a:rPr lang="cs-CZ" dirty="false" smtClean="false"/>
              <a:t>v ISKP14+ je pomocí funkce </a:t>
            </a:r>
            <a:r>
              <a:rPr lang="cs-CZ" b="true" dirty="false" smtClean="false"/>
              <a:t>„Zpřístupnit k editaci“</a:t>
            </a:r>
            <a:r>
              <a:rPr lang="cs-CZ" dirty="false" smtClean="false"/>
              <a:t>.   </a:t>
            </a:r>
          </a:p>
          <a:p>
            <a:pPr marL="0" indent="0" algn="just">
              <a:buNone/>
            </a:pPr>
            <a:r>
              <a:rPr lang="cs-CZ" dirty="false" smtClean="false"/>
              <a:t>Při editaci vrácené žádosti o platbu se postupuje obdobně, jako při prvním zadání žádosti o platbu do ISKP14+.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28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PROJEKTU </a:t>
            </a:r>
            <a:r>
              <a:rPr lang="cs-CZ" dirty="false" smtClean="false"/>
              <a:t> </a:t>
            </a:r>
            <a:br>
              <a:rPr lang="cs-CZ" dirty="false" smtClean="false"/>
            </a:br>
            <a:r>
              <a:rPr lang="cs-CZ" dirty="false" smtClean="false"/>
              <a:t>Úvod 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000" dirty="false" smtClean="false"/>
              <a:t>ŘO </a:t>
            </a:r>
            <a:r>
              <a:rPr lang="cs-CZ" sz="2000" dirty="false"/>
              <a:t>provádí kontrolu zpráv do </a:t>
            </a:r>
            <a:r>
              <a:rPr lang="cs-CZ" sz="2000" b="true" dirty="false"/>
              <a:t>40 pracovních dní</a:t>
            </a:r>
            <a:r>
              <a:rPr lang="cs-CZ" sz="2000" dirty="false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ŘO – schvaluje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, </a:t>
            </a:r>
            <a:r>
              <a:rPr lang="cs-CZ" sz="2000" dirty="false"/>
              <a:t>vrací k přepracování, zamítá. </a:t>
            </a:r>
            <a:endParaRPr lang="cs-CZ" sz="2000" dirty="false" smtClean="false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V případě vrácení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</a:t>
            </a:r>
            <a:r>
              <a:rPr lang="cs-CZ" sz="2000" dirty="false"/>
              <a:t>je příjemci zaslána </a:t>
            </a:r>
            <a:r>
              <a:rPr lang="cs-CZ" sz="2000" i="true" dirty="false"/>
              <a:t>Výzva k odstranění nedostatků ve zprávě o realizaci projektu </a:t>
            </a:r>
            <a:r>
              <a:rPr lang="cs-CZ" sz="2000" i="true" dirty="false" smtClean="false"/>
              <a:t>a </a:t>
            </a:r>
            <a:r>
              <a:rPr lang="cs-CZ" sz="2000" i="true" dirty="false"/>
              <a:t>spolu s ní předložené žádosti o platbu</a:t>
            </a:r>
            <a:r>
              <a:rPr lang="cs-CZ" sz="2000" b="true" dirty="false"/>
              <a:t> </a:t>
            </a:r>
            <a:r>
              <a:rPr lang="cs-CZ" sz="2000" dirty="false"/>
              <a:t>se stanoveným </a:t>
            </a:r>
            <a:r>
              <a:rPr lang="cs-CZ" sz="2000" dirty="false" smtClean="false"/>
              <a:t>termínem </a:t>
            </a:r>
            <a:r>
              <a:rPr lang="cs-CZ" sz="2000" dirty="false"/>
              <a:t>předložení opravy. Informace s výzvou </a:t>
            </a:r>
            <a:r>
              <a:rPr lang="cs-CZ" sz="2000" dirty="false" smtClean="false"/>
              <a:t>zasílá ŘO </a:t>
            </a:r>
            <a:r>
              <a:rPr lang="cs-CZ" sz="2000" dirty="false"/>
              <a:t>příjemci </a:t>
            </a:r>
            <a:r>
              <a:rPr lang="cs-CZ" sz="2000" dirty="false" smtClean="false"/>
              <a:t>depeší</a:t>
            </a:r>
            <a:r>
              <a:rPr lang="cs-CZ" sz="2000" dirty="false"/>
              <a:t>. Vrácena může </a:t>
            </a:r>
            <a:r>
              <a:rPr lang="cs-CZ" sz="2000" dirty="false" smtClean="false"/>
              <a:t>být celá </a:t>
            </a:r>
            <a:r>
              <a:rPr lang="cs-CZ" sz="2000" dirty="false" err="true"/>
              <a:t>ZoR</a:t>
            </a:r>
            <a:r>
              <a:rPr lang="cs-CZ" sz="2000" dirty="false"/>
              <a:t>  nebo jen konkrétní obrazovky. Vrací se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</a:t>
            </a:r>
            <a:r>
              <a:rPr lang="cs-CZ" sz="2000" dirty="false"/>
              <a:t>i 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Po podání opravené verze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</a:t>
            </a:r>
            <a:r>
              <a:rPr lang="cs-CZ" sz="2000" dirty="false"/>
              <a:t>a 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 </a:t>
            </a:r>
            <a:r>
              <a:rPr lang="cs-CZ" sz="2000" dirty="false"/>
              <a:t>běží nová lhůta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40 </a:t>
            </a:r>
            <a:r>
              <a:rPr lang="cs-CZ" sz="2000" dirty="false"/>
              <a:t>pracovních dní pro </a:t>
            </a:r>
            <a:r>
              <a:rPr lang="cs-CZ" sz="2000" dirty="false" smtClean="false"/>
              <a:t>kontrolu. </a:t>
            </a: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930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KONTROLY NA MÍSTĚ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Příjemce povinen umožnit ověření skutečností, které popisuje v žádosti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o </a:t>
            </a:r>
            <a:r>
              <a:rPr lang="cs-CZ" sz="1800" dirty="false"/>
              <a:t>podporu a zprávách o realizaci projektu či dalších </a:t>
            </a:r>
            <a:r>
              <a:rPr lang="cs-CZ" sz="1800" dirty="false" smtClean="false"/>
              <a:t>dokumentech.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Ohlášená kontrola </a:t>
            </a:r>
            <a:r>
              <a:rPr lang="cs-CZ" sz="1800" dirty="false" smtClean="false"/>
              <a:t>-  příjemce je předem informován </a:t>
            </a:r>
            <a:r>
              <a:rPr lang="cs-CZ" sz="1800" dirty="false"/>
              <a:t>o </a:t>
            </a:r>
            <a:r>
              <a:rPr lang="cs-CZ" sz="1800" dirty="false" smtClean="false"/>
              <a:t>kontrole </a:t>
            </a:r>
            <a:br>
              <a:rPr lang="cs-CZ" sz="1800" dirty="false" smtClean="false"/>
            </a:br>
            <a:r>
              <a:rPr lang="cs-CZ" sz="1800" dirty="false" smtClean="false"/>
              <a:t>na místě, vč</a:t>
            </a:r>
            <a:r>
              <a:rPr lang="cs-CZ" sz="1800" dirty="false"/>
              <a:t>. </a:t>
            </a:r>
            <a:r>
              <a:rPr lang="cs-CZ" sz="1800" dirty="false" smtClean="false"/>
              <a:t>časového harmonogramu kontroly a dostane </a:t>
            </a:r>
            <a:r>
              <a:rPr lang="cs-CZ" sz="1800" dirty="false"/>
              <a:t>seznam </a:t>
            </a:r>
            <a:r>
              <a:rPr lang="cs-CZ" sz="1800" dirty="false" smtClean="false"/>
              <a:t>dokumentace, která bude předmětem kontroly.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Neohlášená </a:t>
            </a:r>
            <a:r>
              <a:rPr lang="cs-CZ" sz="1800" b="true" dirty="false"/>
              <a:t>kontrola</a:t>
            </a:r>
            <a:r>
              <a:rPr lang="cs-CZ" sz="1800" dirty="false"/>
              <a:t>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Příjemce </a:t>
            </a:r>
            <a:r>
              <a:rPr lang="cs-CZ" sz="1800" b="true" dirty="false"/>
              <a:t>musí umožnit vstup </a:t>
            </a:r>
            <a:r>
              <a:rPr lang="cs-CZ" sz="1800" dirty="false"/>
              <a:t>kontrolou pověřeným osobám, včetně přístupu k veškeré dokumentaci týkající se projektu, </a:t>
            </a:r>
            <a:r>
              <a:rPr lang="cs-CZ" sz="1800" dirty="false" smtClean="false"/>
              <a:t>jak </a:t>
            </a:r>
            <a:r>
              <a:rPr lang="cs-CZ" sz="1800" dirty="false"/>
              <a:t>během realizace projektu, </a:t>
            </a:r>
            <a:r>
              <a:rPr lang="cs-CZ" sz="1800" dirty="false" smtClean="false"/>
              <a:t>tak i </a:t>
            </a:r>
            <a:r>
              <a:rPr lang="cs-CZ" sz="1800" dirty="false"/>
              <a:t>po celou dobu, po kterou je povinen uchovávat dokumentaci </a:t>
            </a:r>
            <a:r>
              <a:rPr lang="cs-CZ" sz="1800" dirty="false" smtClean="false"/>
              <a:t>projektu.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Rovněž </a:t>
            </a:r>
            <a:r>
              <a:rPr lang="cs-CZ" sz="1800" b="true" dirty="false"/>
              <a:t>partner</a:t>
            </a:r>
            <a:r>
              <a:rPr lang="cs-CZ" sz="1800" dirty="false"/>
              <a:t> je povinen poskytnout stejný rozsah součinnosti kontrolujícímu </a:t>
            </a:r>
            <a:r>
              <a:rPr lang="cs-CZ" sz="1800" dirty="false" smtClean="false"/>
              <a:t>orgánu.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K </a:t>
            </a:r>
            <a:r>
              <a:rPr lang="cs-CZ" sz="1800" dirty="false"/>
              <a:t>provádění kontrol na </a:t>
            </a:r>
            <a:r>
              <a:rPr lang="cs-CZ" sz="1800" dirty="false" smtClean="false"/>
              <a:t>místě/k </a:t>
            </a:r>
            <a:r>
              <a:rPr lang="cs-CZ" sz="1800" dirty="false"/>
              <a:t>provádění auditů </a:t>
            </a:r>
            <a:r>
              <a:rPr lang="cs-CZ" sz="1800" dirty="false" smtClean="false"/>
              <a:t>jsou oprávněny </a:t>
            </a:r>
            <a:r>
              <a:rPr lang="cs-CZ" sz="1800" dirty="false"/>
              <a:t>také Ministerstvo financí, orgány finanční správy, Evropská komise nebo Evropský účetní dvůr a Nejvyšší kontrolní úřad, popř. je mohou doprovázet další přizvané osoby.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07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Plán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neobsahuje přesné termíny konání aktivit.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ŘO si může od příjemce vyžádat </a:t>
            </a:r>
            <a:r>
              <a:rPr lang="pl-PL" sz="2000" b="true" dirty="false"/>
              <a:t>plán aktivit projektu </a:t>
            </a:r>
            <a:r>
              <a:rPr lang="pl-PL" sz="2000" dirty="false" smtClean="false"/>
              <a:t>na </a:t>
            </a:r>
            <a:r>
              <a:rPr lang="pl-PL" sz="2000" dirty="false"/>
              <a:t>určité časové období nebo po celou dobu realizace </a:t>
            </a:r>
            <a:r>
              <a:rPr lang="pl-PL" sz="2000" dirty="false" smtClean="false"/>
              <a:t>projektu (depeší).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Plán aktivit projektu slouží ŘO k provádění </a:t>
            </a:r>
            <a:r>
              <a:rPr lang="cs-CZ" sz="2000" b="true" dirty="false"/>
              <a:t>neohlášených kontrol </a:t>
            </a:r>
            <a:r>
              <a:rPr lang="cs-CZ" sz="2000" dirty="false"/>
              <a:t>realizace jednotlivých projektů.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Bližší informace viz Obecná část pravidel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485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KONTAKTY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Ing. Veronika Daňková, </a:t>
            </a:r>
            <a:r>
              <a:rPr lang="cs-CZ" sz="1800" dirty="false">
                <a:hlinkClick r:id="rId2"/>
              </a:rPr>
              <a:t>veronika.dankova@mpsv.cz</a:t>
            </a:r>
            <a:r>
              <a:rPr lang="cs-CZ" sz="1800" dirty="false"/>
              <a:t>, 221 923 614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Mgr. Ivana Tomešová Dubová</a:t>
            </a:r>
            <a:r>
              <a:rPr lang="cs-CZ" sz="1800"/>
              <a:t>, </a:t>
            </a:r>
            <a:r>
              <a:rPr lang="cs-CZ" sz="1800" u="sng" smtClean="false"/>
              <a:t>ivana</a:t>
            </a:r>
            <a:r>
              <a:rPr lang="cs-CZ" sz="1800" u="sng" smtClean="false">
                <a:hlinkClick r:id="rId3"/>
              </a:rPr>
              <a:t>.t</a:t>
            </a:r>
            <a:r>
              <a:rPr lang="cs-CZ" sz="1800" smtClean="false">
                <a:hlinkClick r:id="rId3"/>
              </a:rPr>
              <a:t>omesova@mpsv.cz</a:t>
            </a:r>
            <a:r>
              <a:rPr lang="cs-CZ" sz="1800" smtClean="false"/>
              <a:t>, </a:t>
            </a:r>
            <a:r>
              <a:rPr lang="cs-CZ" sz="1800" dirty="false"/>
              <a:t>221 923 927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88" y="4221088"/>
            <a:ext cx="1945656" cy="1935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34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PROJEKTU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 </a:t>
            </a:r>
            <a:r>
              <a:rPr lang="cs-CZ" dirty="false"/>
              <a:t>Úvod </a:t>
            </a:r>
            <a:r>
              <a:rPr lang="cs-CZ" dirty="false" smtClean="false"/>
              <a:t>IV.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dirty="false"/>
              <a:t>V IS KP14+ lze </a:t>
            </a:r>
            <a:r>
              <a:rPr lang="cs-CZ" sz="1600" dirty="false" err="true"/>
              <a:t>ZoR</a:t>
            </a:r>
            <a:r>
              <a:rPr lang="cs-CZ" sz="1600" dirty="false"/>
              <a:t> a </a:t>
            </a:r>
            <a:r>
              <a:rPr lang="cs-CZ" sz="1600" dirty="false" err="true"/>
              <a:t>ŽoP</a:t>
            </a:r>
            <a:r>
              <a:rPr lang="cs-CZ" sz="1600" dirty="false"/>
              <a:t> vypracovat teprve poté, co: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je ukončena administrace všech dříve podaných zpráv o realizaci projektu a žádostí o platbu,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je ukončena administrace všech zahájených změnových řízení (tj. žádostí o změnu) týkajících se rozpočtu nebo finančního plánu, u kterých datum změny platnosti spadá do monitorovacího období, za které by měla být podána zpráva o realizaci projektu či žádost o platbu,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je ukončena administrace všech změnových řízení (tj. žádostí o změnu) týkajících se jakékoli podstatné změny projektu, u níž datum platnosti spadá do monitorovacího období, za které by měla být podána zpráva o realizaci projektu či žádost o </a:t>
            </a:r>
            <a:r>
              <a:rPr lang="cs-CZ" sz="1600" dirty="false" smtClean="false"/>
              <a:t>platbu. </a:t>
            </a: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Zpoždění v podání zprávy o realizaci projektu a také žádosti o platbu způsobené výše uvedenými důvody, se nepovažuje za nedodržení podmínek poskytnutí podpory za podmínky, že k podání zprávy i žádosti dojde nejpozději do 10 pracovních dní poté, co byla administrace výše uvedených procesů ukončena.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Rozpracovaná </a:t>
            </a:r>
            <a:r>
              <a:rPr lang="cs-CZ" sz="1600" dirty="false" err="true"/>
              <a:t>ZoR</a:t>
            </a:r>
            <a:r>
              <a:rPr lang="cs-CZ" sz="1600" dirty="false"/>
              <a:t> či </a:t>
            </a:r>
            <a:r>
              <a:rPr lang="cs-CZ" sz="1600" dirty="false" err="true"/>
              <a:t>ŽoP</a:t>
            </a:r>
            <a:r>
              <a:rPr lang="cs-CZ" sz="1600" dirty="false"/>
              <a:t> a následně schválena žádost o změnu, jejíž platnost spadá do rozpracované </a:t>
            </a:r>
            <a:r>
              <a:rPr lang="cs-CZ" sz="1600" dirty="false" err="true"/>
              <a:t>ZoR</a:t>
            </a:r>
            <a:r>
              <a:rPr lang="cs-CZ" sz="1600" dirty="false"/>
              <a:t> = příjemce musí provést aktualizaci dat.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3902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projektu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ZÁLOŽKY I. 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>
                <a:solidFill>
                  <a:schemeClr val="accent1"/>
                </a:solidFill>
              </a:rPr>
              <a:t>Založení nové zprávy o realizaci v IS KP14+ se provádí prostřednictvím záložky: </a:t>
            </a:r>
            <a:r>
              <a:rPr lang="cs-CZ" sz="1800" b="true" dirty="false" smtClean="false">
                <a:solidFill>
                  <a:schemeClr val="accent1"/>
                </a:solidFill>
              </a:rPr>
              <a:t>Zpráva o realizaci</a:t>
            </a:r>
            <a:r>
              <a:rPr lang="cs-CZ" sz="1800" dirty="false" smtClean="false">
                <a:solidFill>
                  <a:schemeClr val="accent1"/>
                </a:solidFill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>
                <a:solidFill>
                  <a:schemeClr val="accent1"/>
                </a:solidFill>
              </a:rPr>
              <a:t>Záložky 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ZoR</a:t>
            </a:r>
            <a:r>
              <a:rPr lang="cs-CZ" sz="1800" dirty="false" smtClean="false">
                <a:solidFill>
                  <a:schemeClr val="accent1"/>
                </a:solidFill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Informace o zprávě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Realizace, provoz/údržba výstupu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Příjmy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Klíčové aktivity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Indikátory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Horizontální </a:t>
            </a:r>
            <a:r>
              <a:rPr lang="cs-CZ" sz="1800" dirty="false" smtClean="false">
                <a:solidFill>
                  <a:schemeClr val="accent1"/>
                </a:solidFill>
              </a:rPr>
              <a:t>principy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Identifikace problému 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Čestná prohlášení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Publicita</a:t>
            </a:r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184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</a:t>
            </a:r>
            <a:r>
              <a:rPr lang="cs-CZ" dirty="false" smtClean="false"/>
              <a:t>projektu</a:t>
            </a:r>
            <a:br>
              <a:rPr lang="cs-CZ" dirty="false" smtClean="false"/>
            </a:br>
            <a:r>
              <a:rPr lang="cs-CZ" dirty="false" smtClean="false"/>
              <a:t> </a:t>
            </a:r>
            <a:r>
              <a:rPr lang="cs-CZ" dirty="false"/>
              <a:t>ZÁLOŽKY 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Dokumenty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Veřejné zakázky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Hodnocení a odvolání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Údaje o smlouvě/dodatku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Návrh/podnět na ÚHOS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Přílohy k VZ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Subjekt projektu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Veřejná podpora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Firemní proměnné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Kontroly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Podpis dokumentu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7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532480" cy="1080000"/>
          </a:xfrm>
        </p:spPr>
        <p:txBody>
          <a:bodyPr/>
          <a:lstStyle/>
          <a:p>
            <a:pPr algn="ctr"/>
            <a:r>
              <a:rPr lang="cs-CZ" sz="2800" dirty="false"/>
              <a:t>Zpráva o realizaci projektu 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 </a:t>
            </a:r>
            <a:r>
              <a:rPr lang="cs-CZ" sz="2800" dirty="false"/>
              <a:t>ZÁLOŽKY </a:t>
            </a:r>
            <a:r>
              <a:rPr lang="cs-CZ" sz="2800" dirty="false" smtClean="false"/>
              <a:t>III.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/>
              <a:t>IS KP14+ - Založit novou Zprávu/Informaci</a:t>
            </a:r>
            <a:r>
              <a:rPr lang="cs-CZ" sz="1600" dirty="false"/>
              <a:t>….ZÁLOŽKY (Datové oblasti žádosti):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Informace o zprávě</a:t>
            </a:r>
            <a:r>
              <a:rPr lang="cs-CZ" sz="1600" dirty="false"/>
              <a:t>: 1. </a:t>
            </a:r>
            <a:r>
              <a:rPr lang="cs-CZ" sz="1600" dirty="false" err="true"/>
              <a:t>ZoR</a:t>
            </a:r>
            <a:r>
              <a:rPr lang="cs-CZ" sz="1600" dirty="false"/>
              <a:t> – „Sledované období od“: pole je automaticky plněno datem vydání právního aktu. Příjemce datum upraví na datum zahájení realizace. „Sledované období do“: poslední den období, za které je zpráva o realizaci podávána (další pole vyplnit dle Pokynů pro vyplnění </a:t>
            </a:r>
            <a:r>
              <a:rPr lang="cs-CZ" sz="1600" dirty="false" err="true"/>
              <a:t>ZoR</a:t>
            </a:r>
            <a:r>
              <a:rPr lang="cs-CZ" sz="1600" dirty="false"/>
              <a:t> projektu a </a:t>
            </a:r>
            <a:r>
              <a:rPr lang="cs-CZ" sz="1600" dirty="false" err="true"/>
              <a:t>ŽoP</a:t>
            </a:r>
            <a:r>
              <a:rPr lang="cs-CZ" sz="1600" dirty="false"/>
              <a:t>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IS KP14+).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Realizace</a:t>
            </a:r>
            <a:r>
              <a:rPr lang="cs-CZ" sz="1600" b="true" dirty="false"/>
              <a:t>, provoz/údržba výstupu </a:t>
            </a:r>
            <a:r>
              <a:rPr lang="cs-CZ" sz="1600" dirty="false"/>
              <a:t>– nevyplňuje se.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Příjmy</a:t>
            </a:r>
            <a:r>
              <a:rPr lang="cs-CZ" sz="1600" dirty="false"/>
              <a:t> – </a:t>
            </a:r>
            <a:r>
              <a:rPr lang="cs-CZ" sz="1600" dirty="false" smtClean="false"/>
              <a:t>jsou shodné se Soupiskou příjmů 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příjmy </a:t>
            </a:r>
            <a:r>
              <a:rPr lang="cs-CZ" sz="1600" dirty="false"/>
              <a:t>nad povinné spolufinancování, které snižují </a:t>
            </a:r>
            <a:r>
              <a:rPr lang="cs-CZ" sz="1600" dirty="false" smtClean="false"/>
              <a:t>dotaci a vztahují se k projektu.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Klíčové </a:t>
            </a:r>
            <a:r>
              <a:rPr lang="cs-CZ" sz="1600" b="true" dirty="false"/>
              <a:t>aktivity </a:t>
            </a:r>
            <a:r>
              <a:rPr lang="cs-CZ" sz="1600" dirty="false"/>
              <a:t>- </a:t>
            </a:r>
            <a:r>
              <a:rPr lang="pl-PL" sz="1600" dirty="false"/>
              <a:t>popis pokroku v realizaci klíčové aktivity za sledované období </a:t>
            </a:r>
            <a:r>
              <a:rPr lang="pl-PL" sz="1600" dirty="false" smtClean="false"/>
              <a:t>(max. </a:t>
            </a:r>
            <a:r>
              <a:rPr lang="pl-PL" sz="1600" dirty="false"/>
              <a:t>2000 znaků) + možnost přílohy. </a:t>
            </a:r>
            <a:endParaRPr lang="pl-PL" sz="1600" dirty="false" smtClean="false"/>
          </a:p>
          <a:p>
            <a:pPr algn="just">
              <a:lnSpc>
                <a:spcPct val="100000"/>
              </a:lnSpc>
            </a:pPr>
            <a:r>
              <a:rPr lang="pl-PL" sz="1600" b="true" dirty="false"/>
              <a:t>Indikátory </a:t>
            </a:r>
            <a:r>
              <a:rPr lang="pl-PL" sz="1600" dirty="false"/>
              <a:t>– viz. samostatná kapitola </a:t>
            </a:r>
            <a:r>
              <a:rPr lang="pl-PL" sz="1600" dirty="false" smtClean="false"/>
              <a:t>prezentace.</a:t>
            </a:r>
            <a:endParaRPr lang="pl-PL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Horizontální </a:t>
            </a:r>
            <a:r>
              <a:rPr lang="cs-CZ" sz="1600" b="true" dirty="false"/>
              <a:t>principy </a:t>
            </a:r>
            <a:r>
              <a:rPr lang="cs-CZ" sz="1600" dirty="false" smtClean="false"/>
              <a:t>– vyplňuje se pouze u „Cílené </a:t>
            </a:r>
            <a:r>
              <a:rPr lang="cs-CZ" sz="1600" dirty="false"/>
              <a:t>zaměření“ a „Pozitivní vlivy</a:t>
            </a:r>
            <a:r>
              <a:rPr lang="cs-CZ" sz="1600" dirty="false" smtClean="false"/>
              <a:t>“ </a:t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rámci </a:t>
            </a:r>
            <a:r>
              <a:rPr lang="cs-CZ" sz="1600" dirty="false" err="true"/>
              <a:t>ZoR</a:t>
            </a:r>
            <a:r>
              <a:rPr lang="cs-CZ" sz="1600" dirty="false"/>
              <a:t>, ve které HP byly naplňovány</a:t>
            </a:r>
            <a:r>
              <a:rPr lang="cs-CZ" sz="1600" dirty="false" smtClean="false"/>
              <a:t>. „Neutrální vliv“ </a:t>
            </a:r>
            <a:r>
              <a:rPr lang="cs-CZ" sz="1600" dirty="false"/>
              <a:t>není potřebné </a:t>
            </a:r>
            <a:r>
              <a:rPr lang="cs-CZ" sz="1600" dirty="false" smtClean="false"/>
              <a:t>vyplňovat.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Identifikace problému </a:t>
            </a:r>
            <a:r>
              <a:rPr lang="cs-CZ" sz="1600" dirty="false"/>
              <a:t>– vyplnit případné problémy: identifikace </a:t>
            </a:r>
            <a:r>
              <a:rPr lang="cs-CZ" sz="1600" dirty="false" smtClean="false"/>
              <a:t>+ </a:t>
            </a:r>
            <a:r>
              <a:rPr lang="cs-CZ" sz="1600" dirty="false"/>
              <a:t>popis </a:t>
            </a:r>
            <a:r>
              <a:rPr lang="cs-CZ" sz="1600" dirty="false" smtClean="false"/>
              <a:t>řešení.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Čestná prohlášení </a:t>
            </a:r>
            <a:r>
              <a:rPr lang="cs-CZ" sz="1600" dirty="false"/>
              <a:t>– zatrhnout </a:t>
            </a:r>
            <a:r>
              <a:rPr lang="cs-CZ" sz="1600" dirty="false" smtClean="false"/>
              <a:t>souhlas, jinak </a:t>
            </a:r>
            <a:r>
              <a:rPr lang="cs-CZ" sz="1600" dirty="false"/>
              <a:t>nelze podat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7838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2.2.1\výzva_transformace_03_15_037\07_Semináře\3_SEMINÁŘ pro příjemce\Prezentace_k zaslání příjemcům\Seminář pro příjemce_výzva č. 37.pptx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1" ma:versionID="90d0f886a6a62db89f06e3f9c0f44a4f">
  <xsd:schema xmlns:xsd="http://www.w3.org/2001/XMLSchema" xmlns:ns2="dfed548f-0517-4d39-90e3-3947398480c0" xmlns:p="http://schemas.microsoft.com/office/2006/metadata/properties" xmlns:xs="http://www.w3.org/2001/XMLSchema" ma:fieldsID="f5200e09a0b80cc5f374a0f883a2b740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68817-B8B8-45F5-845C-3FC4D255B768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dfed548f-0517-4d39-90e3-3947398480c0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A51C8F-B260-44DC-963D-882FF9EF72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2A4F6B-C76F-4DFD-9457-AB7FB68CBD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3618</properties:Words>
  <properties:PresentationFormat>Předvádění na obrazovce (4:3)</properties:PresentationFormat>
  <properties:Paragraphs>473</properties:Paragraphs>
  <properties:Slides>52</properties:Slides>
  <properties:Notes>45</properties:Notes>
  <properties:TotalTime>16024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properties:HeadingPairs>
  <properties:TitlesOfParts>
    <vt:vector baseType="lpstr" size="53">
      <vt:lpstr>prezentace</vt:lpstr>
      <vt:lpstr>seminář pro příjemce Výzva č. 03_15_066 Zpráva o realizaci projektu     </vt:lpstr>
      <vt:lpstr>Obsah semináře</vt:lpstr>
      <vt:lpstr>ZPRÁVA O REALIZACI PROJEKTU  Úvod I.</vt:lpstr>
      <vt:lpstr>Zpráva o realizaci projektu  úvod II. </vt:lpstr>
      <vt:lpstr>ZPRÁVA O REALIZACI PROJEKTU   Úvod III. </vt:lpstr>
      <vt:lpstr>ZPRÁVA O REALIZACI PROJEKTU   Úvod IV. </vt:lpstr>
      <vt:lpstr>Zpráva o realizaci projektu  ZÁLOŽKY I.  </vt:lpstr>
      <vt:lpstr>Zpráva o realizaci projektu  ZÁLOŽKY II.</vt:lpstr>
      <vt:lpstr>Zpráva o realizaci projektu   ZÁLOŽKY III. </vt:lpstr>
      <vt:lpstr>Zpráva o realizaci projektu   Publicita</vt:lpstr>
      <vt:lpstr>Povinnosti příjemců v oblasti informování a komunikace </vt:lpstr>
      <vt:lpstr>Povinné prvky vizuální identity OPZ</vt:lpstr>
      <vt:lpstr>Zpráva o realizaci projektu - dokumenty</vt:lpstr>
      <vt:lpstr>Veřejné zakázky i. </vt:lpstr>
      <vt:lpstr>Veřejné zakázky II. </vt:lpstr>
      <vt:lpstr>Veřejné zakázky III. </vt:lpstr>
      <vt:lpstr>Zpráva o realizaci  Indikátory úvod</vt:lpstr>
      <vt:lpstr>Indikátory sledované mimo IS ESF 2014+ </vt:lpstr>
      <vt:lpstr>indikátory sledované prostřednictvím IS ESF 2014+ - I. </vt:lpstr>
      <vt:lpstr>indikátory sledované prostřednictvím IS ESF 2014+ - Ii. </vt:lpstr>
      <vt:lpstr>indikátory sledované prostřednictvím IS ESF 2014+ - IiI. </vt:lpstr>
      <vt:lpstr>indikátory sledované prostřednictvím IS ESF 2014+ - IV. </vt:lpstr>
      <vt:lpstr>indikátory sledované prostřednictvím IS ESF 2014+ - V. </vt:lpstr>
      <vt:lpstr>indikátory sledované prostřednictvím IS ESF 2014+ - VI. </vt:lpstr>
      <vt:lpstr>PREZENČNÍ LISTINA</vt:lpstr>
      <vt:lpstr>Veřejná podpora</vt:lpstr>
      <vt:lpstr>Žádost o platbu</vt:lpstr>
      <vt:lpstr>ŽÁDOST O PLATBU</vt:lpstr>
      <vt:lpstr>Žádost o platbu - Záložka Identifikační údaje, Záložka Souhrnná soupiska</vt:lpstr>
      <vt:lpstr>ŽÁDOST O PLATBU – Záložka SD-1 Účetní/daňové doklady I.</vt:lpstr>
      <vt:lpstr>ŽÁDOST O PLATBU - záložKA SD-1 Účetní/daňové doklady Ii.</vt:lpstr>
      <vt:lpstr>ŽÁDOST O PLATBU - záložKA SD-1 Účetní/daňové doklady IiI.</vt:lpstr>
      <vt:lpstr>ŽÁDOST O PLATBU - záložKA SD-1 Účetní/daňové doklady IV.</vt:lpstr>
      <vt:lpstr>ŽÁDOST O PLATBU - záložKA SD-1 Účetní/daňové doklady V.</vt:lpstr>
      <vt:lpstr>Žádost o platbu - Záložka SD-2  LIDSKÉ ZDROJE I.</vt:lpstr>
      <vt:lpstr>Žádost o platbu - Záložka SD-2  LIDSKÉ ZDROJE II.</vt:lpstr>
      <vt:lpstr>Žádost o platbu - Záložka SD-2  LIDSKÉ ZDROJE III.</vt:lpstr>
      <vt:lpstr>PRACOVNí výkazy</vt:lpstr>
      <vt:lpstr>Žádost o platbu – Záložka SD-3 CESTOVNÍ NÁHRADY I.</vt:lpstr>
      <vt:lpstr>Žádost o platbu – Záložka SD-3 CESTOVNÍ NÁHRADY II. </vt:lpstr>
      <vt:lpstr>Žádost o platbu – záložka SD-3 CESTOVNÍ NÁHRADY III.</vt:lpstr>
      <vt:lpstr>Žádost o platbu – záložka SOUPISKA PŘÍJMŮ, záložka nezpůsobilé výdaje </vt:lpstr>
      <vt:lpstr>Žádost o platbu – záložka  Dokumenty</vt:lpstr>
      <vt:lpstr>Žádost o platbu – záložka souhrnná soupiska I.</vt:lpstr>
      <vt:lpstr>Žádost o platbu – záložka souhrnná soupiska II.</vt:lpstr>
      <vt:lpstr>Záložka - Žádost o platbu I.</vt:lpstr>
      <vt:lpstr>Záložka - Žádost o platbu II. Záložka – Čestná prohlášení</vt:lpstr>
      <vt:lpstr>Žádost o platbu Finalizace žádosti o platbu</vt:lpstr>
      <vt:lpstr>Žádost o platbu  vrácení k přepracování </vt:lpstr>
      <vt:lpstr>KONTROLY NA MÍSTĚ</vt:lpstr>
      <vt:lpstr>Plán aktivit</vt:lpstr>
      <vt:lpstr>KONTAKTY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2018-01-16T10:00:01Z</dcterms:modified>
  <cp:revision>337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