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  <p:sldMasterId id="2147483683" r:id="rId5"/>
    <p:sldMasterId id="2147483694" r:id="rId6"/>
    <p:sldMasterId id="2147483705" r:id="rId7"/>
  </p:sldMasterIdLst>
  <p:notesMasterIdLst>
    <p:notesMasterId r:id="rId47"/>
  </p:notesMasterIdLst>
  <p:handoutMasterIdLst>
    <p:handoutMasterId r:id="rId48"/>
  </p:handoutMasterIdLst>
  <p:sldIdLst>
    <p:sldId id="277" r:id="rId8"/>
    <p:sldId id="355" r:id="rId9"/>
    <p:sldId id="395" r:id="rId10"/>
    <p:sldId id="356" r:id="rId11"/>
    <p:sldId id="412" r:id="rId12"/>
    <p:sldId id="357" r:id="rId13"/>
    <p:sldId id="387" r:id="rId14"/>
    <p:sldId id="380" r:id="rId15"/>
    <p:sldId id="411" r:id="rId16"/>
    <p:sldId id="404" r:id="rId17"/>
    <p:sldId id="405" r:id="rId18"/>
    <p:sldId id="406" r:id="rId19"/>
    <p:sldId id="407" r:id="rId20"/>
    <p:sldId id="408" r:id="rId21"/>
    <p:sldId id="369" r:id="rId22"/>
    <p:sldId id="324" r:id="rId23"/>
    <p:sldId id="371" r:id="rId24"/>
    <p:sldId id="370" r:id="rId25"/>
    <p:sldId id="361" r:id="rId26"/>
    <p:sldId id="381" r:id="rId27"/>
    <p:sldId id="345" r:id="rId28"/>
    <p:sldId id="413" r:id="rId29"/>
    <p:sldId id="414" r:id="rId30"/>
    <p:sldId id="415" r:id="rId31"/>
    <p:sldId id="416" r:id="rId32"/>
    <p:sldId id="398" r:id="rId33"/>
    <p:sldId id="399" r:id="rId34"/>
    <p:sldId id="331" r:id="rId35"/>
    <p:sldId id="332" r:id="rId36"/>
    <p:sldId id="333" r:id="rId37"/>
    <p:sldId id="335" r:id="rId38"/>
    <p:sldId id="337" r:id="rId39"/>
    <p:sldId id="338" r:id="rId40"/>
    <p:sldId id="339" r:id="rId41"/>
    <p:sldId id="341" r:id="rId42"/>
    <p:sldId id="400" r:id="rId43"/>
    <p:sldId id="329" r:id="rId44"/>
    <p:sldId id="330" r:id="rId45"/>
    <p:sldId id="296" r:id="rId46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68987" autoAdjust="0"/>
  </p:normalViewPr>
  <p:slideViewPr>
    <p:cSldViewPr showGuides="1">
      <p:cViewPr varScale="1">
        <p:scale>
          <a:sx n="79" d="100"/>
          <a:sy n="79" d="100"/>
        </p:scale>
        <p:origin x="1236" y="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1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D18B7-3C0B-4540-B18A-DB6256BEACFC}" type="datetimeFigureOut">
              <a:rPr lang="cs-CZ" smtClean="0"/>
              <a:t>03.10.2018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3E32E-49E3-4216-B73A-EA0CDEE762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03.10.2018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4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753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18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0106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1898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757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4292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0187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alt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3617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cs-CZ" b="1" dirty="0" smtClean="0"/>
          </a:p>
          <a:p>
            <a:pPr marL="0" indent="0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3705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007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97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510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221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656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15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510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399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91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88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333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308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41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125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2013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534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521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0637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40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28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7024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033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8230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995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226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59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418723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734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71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347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527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4330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5626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973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0223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58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56919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1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8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7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mseu-sandbox.mssf.cz/" TargetMode="External"/><Relationship Id="rId2" Type="http://schemas.openxmlformats.org/officeDocument/2006/relationships/hyperlink" Target="http://mesu.mssf.cz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ukturalni-fondy.cz/cs/Jak-na-projekt/Elektronicka-zadost/Edukacni-videa" TargetMode="External"/><Relationship Id="rId2" Type="http://schemas.openxmlformats.org/officeDocument/2006/relationships/hyperlink" Target="http://www.esfcr.cz/file/914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skp@mpsv.cz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l.merhaut@mpsv.cz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abriela.bartesova@mpsv.cz" TargetMode="Externa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403648" y="2276872"/>
            <a:ext cx="7380352" cy="1557128"/>
          </a:xfrm>
        </p:spPr>
        <p:txBody>
          <a:bodyPr/>
          <a:lstStyle/>
          <a:p>
            <a:r>
              <a:rPr lang="cs-CZ" sz="3200" b="0" kern="1200" dirty="0" smtClean="0">
                <a:latin typeface="+mn-lt"/>
                <a:ea typeface="+mn-ea"/>
                <a:cs typeface="+mn-cs"/>
              </a:rPr>
              <a:t>Výzva: „</a:t>
            </a:r>
            <a:r>
              <a:rPr lang="cs-CZ" sz="3200" b="0" kern="1200" dirty="0" err="1" smtClean="0">
                <a:latin typeface="+mn-lt"/>
                <a:ea typeface="+mn-ea"/>
                <a:cs typeface="+mn-cs"/>
              </a:rPr>
              <a:t>podporA</a:t>
            </a:r>
            <a:r>
              <a:rPr lang="cs-CZ" sz="3200" b="0" kern="1200" dirty="0" smtClean="0">
                <a:latin typeface="+mn-lt"/>
                <a:ea typeface="+mn-ea"/>
                <a:cs typeface="+mn-cs"/>
              </a:rPr>
              <a:t>  Sociálního začleňování v SVL 3.výzva“ </a:t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r>
              <a:rPr lang="cs-CZ" sz="3200" b="0" kern="1200" dirty="0" smtClean="0">
                <a:latin typeface="+mn-lt"/>
                <a:ea typeface="+mn-ea"/>
                <a:cs typeface="+mn-cs"/>
              </a:rPr>
              <a:t>č. 03_16_052</a:t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endParaRPr lang="cs-CZ" sz="3200" b="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Michal Merhaut, </a:t>
            </a:r>
            <a:r>
              <a:rPr lang="cs-CZ" dirty="0" smtClean="0"/>
              <a:t>Gabriela Bartesová</a:t>
            </a:r>
            <a:endParaRPr lang="cs-CZ" dirty="0" smtClean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15. 10. 2018  </a:t>
            </a:r>
            <a:r>
              <a:rPr lang="cs-CZ" dirty="0" smtClean="0"/>
              <a:t>Praha </a:t>
            </a:r>
            <a:endParaRPr lang="cs-CZ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9260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5a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1600" y="1412776"/>
            <a:ext cx="5895975" cy="1000125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10</a:t>
            </a:fld>
            <a:endParaRPr lang="cs-CZ" dirty="0">
              <a:solidFill>
                <a:srgbClr val="084A8B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312" y="2328862"/>
            <a:ext cx="7953375" cy="220027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75" y="4610101"/>
            <a:ext cx="9077325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0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5A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750" y="1412776"/>
            <a:ext cx="8064500" cy="5103224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37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5A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750" y="1484784"/>
            <a:ext cx="8064500" cy="4608512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063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5A – fakultativní služby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672" y="2276872"/>
            <a:ext cx="5124450" cy="1877467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783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5A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5147" y="1800225"/>
            <a:ext cx="7793705" cy="4319588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9834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Výzva  </a:t>
            </a:r>
            <a:r>
              <a:rPr lang="cs-CZ" dirty="0" smtClean="0"/>
              <a:t>č.03_16_052  nepodporuje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15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obsah 1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12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None/>
              <a:defRPr sz="1400" b="1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100" b="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20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lang="cs-CZ"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None/>
              <a:defRPr sz="1800" kern="1200">
                <a:solidFill>
                  <a:srgbClr val="58585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cs-CZ" sz="1600" b="0" u="sng" dirty="0" smtClean="0">
                <a:solidFill>
                  <a:schemeClr val="tx1"/>
                </a:solidFill>
                <a:latin typeface="+mn-lt"/>
                <a:cs typeface="+mn-cs"/>
              </a:rPr>
              <a:t>Není podporováno: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cs-CZ" sz="1600" b="0" dirty="0"/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poskytování 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činností komerční povahy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,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vč. komerčních volnočasových aktivit</a:t>
            </a:r>
            <a:endParaRPr lang="cs-CZ" sz="16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jazykové kurzy (s výjimkou kurzů českého 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jazyka),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rekvalifikační kurzy</a:t>
            </a:r>
            <a:endParaRPr lang="cs-CZ" sz="16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tvorba 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vzdělávacích programů, vytvoření 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e-</a:t>
            </a:r>
            <a:r>
              <a:rPr lang="cs-CZ" sz="1600" b="0" dirty="0" err="1" smtClean="0">
                <a:solidFill>
                  <a:schemeClr val="tx1"/>
                </a:solidFill>
                <a:latin typeface="+mn-lt"/>
                <a:cs typeface="+mn-cs"/>
              </a:rPr>
              <a:t>learningových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 kurzů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	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osvětová činnost jako samostatný projekt, </a:t>
            </a: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i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nvestice do soc. </a:t>
            </a: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bydlení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, nájemné, kauce, vybavení bytů, opravy a údržba bytů v souvislosti s aktivitami v oblasti bydlení,</a:t>
            </a:r>
            <a:endParaRPr lang="cs-CZ" sz="16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b="0" dirty="0">
                <a:solidFill>
                  <a:schemeClr val="tx1"/>
                </a:solidFill>
                <a:latin typeface="+mn-lt"/>
                <a:cs typeface="+mn-cs"/>
              </a:rPr>
              <a:t>aktivity související s podporou dětí pod 15 let</a:t>
            </a:r>
            <a:r>
              <a:rPr lang="cs-CZ" sz="1600" b="0" dirty="0" smtClean="0">
                <a:solidFill>
                  <a:schemeClr val="tx1"/>
                </a:solidFill>
                <a:latin typeface="+mn-lt"/>
                <a:cs typeface="+mn-cs"/>
              </a:rPr>
              <a:t>, senioři</a:t>
            </a:r>
            <a:endParaRPr lang="cs-CZ" sz="1600" b="0" dirty="0" smtClean="0">
              <a:solidFill>
                <a:schemeClr val="tx1"/>
              </a:solidFill>
              <a:latin typeface="+mn-lt"/>
              <a:cs typeface="+mn-cs"/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endParaRPr lang="cs-CZ" sz="1800" b="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lvl="0" indent="-285750">
              <a:lnSpc>
                <a:spcPct val="100000"/>
              </a:lnSpc>
              <a:spcAft>
                <a:spcPts val="600"/>
              </a:spcAft>
              <a:buFont typeface="Arial" pitchFamily="34" charset="0"/>
              <a:buChar char="•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5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r>
              <a:rPr lang="cs-CZ" sz="2000" dirty="0" smtClean="0"/>
              <a:t>partner s i bez finančního příspěvku</a:t>
            </a:r>
          </a:p>
          <a:p>
            <a:r>
              <a:rPr lang="cs-CZ" sz="2000" dirty="0" smtClean="0"/>
              <a:t>partner se podílí na realizaci věcných aktivit projektu (konzultace, odborné garance, práce s cílovou skupinou).</a:t>
            </a:r>
          </a:p>
          <a:p>
            <a:r>
              <a:rPr lang="cs-CZ" sz="2000" dirty="0"/>
              <a:t>p</a:t>
            </a:r>
            <a:r>
              <a:rPr lang="cs-CZ" sz="2000" dirty="0" smtClean="0"/>
              <a:t>artnerem se NEROZUMÍ subjekt, který je v dodavatelském či odběratelském vztahu k příjemci</a:t>
            </a:r>
          </a:p>
          <a:p>
            <a:pPr marL="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/>
              <a:t>V případě projektů</a:t>
            </a:r>
            <a:r>
              <a:rPr lang="cs-CZ" sz="1600" dirty="0"/>
              <a:t>, v nichž jsou zapojeny další subjekty (a to v roli partnerů nebo mimo partnerství), je </a:t>
            </a:r>
            <a:r>
              <a:rPr lang="cs-CZ" sz="1600" dirty="0" smtClean="0"/>
              <a:t>rozhodující </a:t>
            </a:r>
            <a:r>
              <a:rPr lang="cs-CZ" sz="1600" dirty="0"/>
              <a:t>pouze příjemce podpory, tj. minimální podíl příjemce a případný příspěvek státního rozpočtu se určuje vždy dle příjemce </a:t>
            </a:r>
            <a:r>
              <a:rPr lang="cs-CZ" sz="1600" dirty="0" smtClean="0"/>
              <a:t>podpory (kap.16 Obecná pravidla).</a:t>
            </a: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072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obecně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608512"/>
          </a:xfrm>
        </p:spPr>
        <p:txBody>
          <a:bodyPr/>
          <a:lstStyle/>
          <a:p>
            <a:r>
              <a:rPr lang="cs-CZ" sz="1600" b="1" dirty="0" smtClean="0"/>
              <a:t>bagatelní podpora </a:t>
            </a:r>
            <a:r>
              <a:rPr lang="cs-CZ" sz="1600" dirty="0" smtClean="0"/>
              <a:t>– je podpora účastníka pod 40 hod při realizaci celého projektu (1h=60min)</a:t>
            </a:r>
          </a:p>
          <a:p>
            <a:r>
              <a:rPr lang="cs-CZ" sz="1600" dirty="0" err="1" smtClean="0"/>
              <a:t>Anonymizace</a:t>
            </a:r>
            <a:r>
              <a:rPr lang="cs-CZ" sz="1600" dirty="0" smtClean="0"/>
              <a:t> účastníků – pouze okrajově a v odůvodněných případech (např. oběti trest. činů), příjemce musí vést relevantní evidenci (např. pod kódy</a:t>
            </a:r>
            <a:r>
              <a:rPr lang="cs-CZ" sz="1600" dirty="0" smtClean="0"/>
              <a:t>).</a:t>
            </a:r>
            <a:r>
              <a:rPr lang="cs-CZ" dirty="0"/>
              <a:t> </a:t>
            </a:r>
            <a:r>
              <a:rPr lang="cs-CZ" sz="1600" dirty="0"/>
              <a:t>Anonymní evidence klientů je možná pouze u těch druhů sociálních služeb, které to vymezuje zákon č.108/2006 Sb. např. NZDM nebo TP. Ostatní osoby musí být v projektu identifikovatelné. Anonymní klienti samozřejmě jsou v organizaci vedeni pod určitými kódy, kontrola této evidence a její metodiky pak probíhá při kontrole na místě.</a:t>
            </a:r>
            <a:endParaRPr lang="cs-CZ" sz="1600" dirty="0" smtClean="0"/>
          </a:p>
          <a:p>
            <a:r>
              <a:rPr lang="cs-CZ" sz="1600" dirty="0" smtClean="0"/>
              <a:t>Monitorovací </a:t>
            </a:r>
            <a:r>
              <a:rPr lang="cs-CZ" sz="1600" dirty="0"/>
              <a:t>list podpořené osoby </a:t>
            </a:r>
            <a:r>
              <a:rPr lang="cs-CZ" sz="1600" dirty="0" smtClean="0"/>
              <a:t>forma </a:t>
            </a:r>
            <a:r>
              <a:rPr lang="cs-CZ" sz="1600" dirty="0" smtClean="0"/>
              <a:t>není striktní </a:t>
            </a:r>
            <a:r>
              <a:rPr lang="cs-CZ" sz="1600" dirty="0"/>
              <a:t>(k MI 6 00 00</a:t>
            </a:r>
            <a:r>
              <a:rPr lang="cs-CZ" sz="1600" dirty="0" smtClean="0"/>
              <a:t>) – doporučený na </a:t>
            </a:r>
            <a:r>
              <a:rPr lang="cs-CZ" sz="1600" dirty="0" smtClean="0">
                <a:hlinkClick r:id="rId3"/>
              </a:rPr>
              <a:t>www.esfcr.cz</a:t>
            </a:r>
            <a:r>
              <a:rPr lang="cs-CZ" sz="1600" dirty="0" smtClean="0"/>
              <a:t> ; příjemce </a:t>
            </a:r>
            <a:r>
              <a:rPr lang="cs-CZ" sz="1600" dirty="0"/>
              <a:t>je oprávněn používat jiný způsob sběru dat a dokladování. Evidence musí být </a:t>
            </a:r>
            <a:r>
              <a:rPr lang="cs-CZ" sz="1600" dirty="0" smtClean="0"/>
              <a:t>doložitelná (kontrola na místě</a:t>
            </a:r>
            <a:r>
              <a:rPr lang="cs-CZ" sz="1600" dirty="0" smtClean="0"/>
              <a:t>).</a:t>
            </a:r>
            <a:endParaRPr lang="cs-CZ" sz="1600" dirty="0" smtClean="0"/>
          </a:p>
          <a:p>
            <a:pPr marL="0" indent="0">
              <a:buNone/>
            </a:pPr>
            <a:endParaRPr lang="cs-CZ" sz="20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241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závazkové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18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1800" b="1" dirty="0" smtClean="0"/>
              <a:t>6 00 00 Celkový počet účastníků </a:t>
            </a:r>
            <a:r>
              <a:rPr lang="cs-CZ" sz="1800" dirty="0"/>
              <a:t> </a:t>
            </a:r>
            <a:r>
              <a:rPr lang="cs-CZ" sz="1800" dirty="0" smtClean="0"/>
              <a:t>– </a:t>
            </a:r>
            <a:r>
              <a:rPr lang="cs-CZ" sz="1800" i="1" dirty="0" smtClean="0"/>
              <a:t>výstup</a:t>
            </a:r>
          </a:p>
          <a:p>
            <a:pPr lvl="1"/>
            <a:r>
              <a:rPr lang="cs-CZ" sz="1600" i="1" dirty="0" smtClean="0"/>
              <a:t>nutná </a:t>
            </a:r>
            <a:r>
              <a:rPr lang="cs-CZ" sz="1600" i="1" dirty="0"/>
              <a:t>identifikace podpořených osob, nezapočítávají se osoby s bagatel. podporou</a:t>
            </a:r>
          </a:p>
          <a:p>
            <a:r>
              <a:rPr lang="cs-CZ" sz="1800" b="1" dirty="0" smtClean="0"/>
              <a:t>6 70 01 Kapacita podpořených služeb </a:t>
            </a:r>
            <a:r>
              <a:rPr lang="cs-CZ" sz="1800" dirty="0" smtClean="0"/>
              <a:t>– </a:t>
            </a:r>
            <a:r>
              <a:rPr lang="cs-CZ" sz="1800" i="1" dirty="0" smtClean="0"/>
              <a:t>výstup</a:t>
            </a:r>
          </a:p>
          <a:p>
            <a:pPr lvl="1"/>
            <a:r>
              <a:rPr lang="cs-CZ" sz="1600" i="1" dirty="0"/>
              <a:t>okamžitá kapacita aktivit projektu, kterou v danou chvíli lze obsloužit (např. při kurzech počet míst v učebně nebo daná kapacitou člena/ů RT)</a:t>
            </a:r>
          </a:p>
          <a:p>
            <a:r>
              <a:rPr lang="cs-CZ" sz="1800" b="1" dirty="0"/>
              <a:t>6 74 01 </a:t>
            </a:r>
            <a:r>
              <a:rPr lang="cs-CZ" sz="1800" b="1" dirty="0">
                <a:solidFill>
                  <a:srgbClr val="FF0000"/>
                </a:solidFill>
              </a:rPr>
              <a:t>Nové nebo inovované soc. služby týkající se bydlení </a:t>
            </a:r>
            <a:r>
              <a:rPr lang="cs-CZ" sz="1600" i="1" dirty="0"/>
              <a:t>(nejedná se o soc. službu dle zákona) </a:t>
            </a:r>
          </a:p>
          <a:p>
            <a:r>
              <a:rPr lang="cs-CZ" sz="1800" b="1" dirty="0" smtClean="0"/>
              <a:t>6 70 10 Využívání podpořených služeb </a:t>
            </a:r>
            <a:r>
              <a:rPr lang="cs-CZ" sz="1800" dirty="0"/>
              <a:t>– </a:t>
            </a:r>
            <a:r>
              <a:rPr lang="cs-CZ" sz="1800" i="1" dirty="0" smtClean="0"/>
              <a:t>výsledek </a:t>
            </a:r>
            <a:endParaRPr lang="cs-CZ" sz="1800" b="1" dirty="0" smtClean="0"/>
          </a:p>
          <a:p>
            <a:pPr lvl="1"/>
            <a:r>
              <a:rPr lang="cs-CZ" sz="1600" i="1" dirty="0" smtClean="0"/>
              <a:t>zde tzv. bagatelní podpora + v </a:t>
            </a:r>
            <a:r>
              <a:rPr lang="cs-CZ" sz="1600" i="1" dirty="0" err="1" smtClean="0"/>
              <a:t>odůvod</a:t>
            </a:r>
            <a:r>
              <a:rPr lang="cs-CZ" sz="1600" i="1" dirty="0" smtClean="0"/>
              <a:t>. případech anonymizovaní účastníci</a:t>
            </a:r>
          </a:p>
          <a:p>
            <a:r>
              <a:rPr lang="cs-CZ" sz="1800" b="1" dirty="0" smtClean="0"/>
              <a:t>5 51 02 </a:t>
            </a:r>
            <a:r>
              <a:rPr lang="cs-CZ" sz="1800" b="1" dirty="0" smtClean="0">
                <a:solidFill>
                  <a:srgbClr val="FF0000"/>
                </a:solidFill>
              </a:rPr>
              <a:t>Počet podpořených komunitních center </a:t>
            </a:r>
            <a:r>
              <a:rPr lang="cs-CZ" sz="1800" dirty="0" smtClean="0"/>
              <a:t>- </a:t>
            </a:r>
            <a:r>
              <a:rPr lang="cs-CZ" sz="1800" i="1" dirty="0" smtClean="0"/>
              <a:t>výstup</a:t>
            </a:r>
            <a:endParaRPr lang="cs-CZ" sz="18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uvede adekvátní cíl. hodnotu projektu (bude povinen v případě realizace projektu naplnit), vybere </a:t>
            </a:r>
            <a:r>
              <a:rPr lang="cs-CZ" sz="16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relevant</a:t>
            </a: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indikátory (musí alespoň 1 výstupový indikátor) </a:t>
            </a:r>
          </a:p>
        </p:txBody>
      </p:sp>
    </p:spTree>
    <p:extLst>
      <p:ext uri="{BB962C8B-B14F-4D97-AF65-F5344CB8AC3E}">
        <p14:creationId xmlns:p14="http://schemas.microsoft.com/office/powerpoint/2010/main" val="316246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–  pouze ke sledování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r>
              <a:rPr lang="cs-CZ" sz="1800" b="1" dirty="0"/>
              <a:t>6 25 00 účastníci v procesu vzdělávání/odborné přípravy po ukončení své </a:t>
            </a:r>
            <a:r>
              <a:rPr lang="cs-CZ" sz="1800" b="1" dirty="0" smtClean="0"/>
              <a:t>účasti</a:t>
            </a:r>
            <a:r>
              <a:rPr lang="cs-CZ" sz="1800" dirty="0">
                <a:solidFill>
                  <a:srgbClr val="FF0000"/>
                </a:solidFill>
              </a:rPr>
              <a:t>– žadatel uvede „0</a:t>
            </a:r>
            <a:r>
              <a:rPr lang="cs-CZ" sz="1800" dirty="0" smtClean="0">
                <a:solidFill>
                  <a:srgbClr val="FF0000"/>
                </a:solidFill>
              </a:rPr>
              <a:t>“</a:t>
            </a:r>
            <a:endParaRPr lang="cs-CZ" sz="1800" b="1" dirty="0"/>
          </a:p>
          <a:p>
            <a:r>
              <a:rPr lang="cs-CZ" sz="1800" b="1" dirty="0"/>
              <a:t> 6 26 00 účastníci, kteří získali kvalifikaci po ukončení své účasti </a:t>
            </a:r>
            <a:r>
              <a:rPr lang="cs-CZ" sz="1800" b="1" dirty="0" smtClean="0"/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„0“</a:t>
            </a:r>
          </a:p>
          <a:p>
            <a:r>
              <a:rPr lang="cs-CZ" sz="1800" b="1" dirty="0" smtClean="0"/>
              <a:t>6 28 00 znevýhodnění účastníci, kteří po ukončení své účasti hledají zaměstnání, jsou v procesu vzdělávání</a:t>
            </a:r>
            <a:r>
              <a:rPr lang="cs-CZ" sz="1800" dirty="0" smtClean="0">
                <a:solidFill>
                  <a:srgbClr val="FF0000"/>
                </a:solidFill>
              </a:rPr>
              <a:t>– </a:t>
            </a:r>
            <a:r>
              <a:rPr lang="cs-CZ" sz="1800" dirty="0">
                <a:solidFill>
                  <a:srgbClr val="FF0000"/>
                </a:solidFill>
              </a:rPr>
              <a:t>žadatel uvede „0</a:t>
            </a:r>
            <a:r>
              <a:rPr lang="cs-CZ" sz="1800" dirty="0" smtClean="0">
                <a:solidFill>
                  <a:srgbClr val="FF0000"/>
                </a:solidFill>
              </a:rPr>
              <a:t>“</a:t>
            </a:r>
          </a:p>
          <a:p>
            <a:r>
              <a:rPr lang="cs-CZ" sz="1800" b="1" dirty="0" smtClean="0"/>
              <a:t>8 05 </a:t>
            </a:r>
            <a:r>
              <a:rPr lang="cs-CZ" sz="1800" b="1" dirty="0"/>
              <a:t>00 </a:t>
            </a:r>
            <a:r>
              <a:rPr lang="cs-CZ" sz="1800" b="1" dirty="0" smtClean="0"/>
              <a:t>Počet napsaných a zveřejněných analytických a strategických dokumentů (vč. evaluačních</a:t>
            </a:r>
            <a:r>
              <a:rPr lang="cs-CZ" sz="1800" dirty="0" smtClean="0"/>
              <a:t>)</a:t>
            </a:r>
          </a:p>
          <a:p>
            <a:r>
              <a:rPr lang="cs-CZ" sz="1800" b="1" dirty="0" smtClean="0"/>
              <a:t>6 73 10 Bývalí účastníci projektů, u nichž intervence formou sociální práce naplnila svůj účel</a:t>
            </a:r>
            <a:r>
              <a:rPr lang="cs-CZ" sz="1800" dirty="0">
                <a:solidFill>
                  <a:srgbClr val="FF0000"/>
                </a:solidFill>
              </a:rPr>
              <a:t>– žadatel uvede „0“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žadatel </a:t>
            </a:r>
            <a:r>
              <a:rPr lang="cs-CZ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zpravidla uvede 0</a:t>
            </a:r>
            <a:r>
              <a:rPr lang="cs-CZ" sz="1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, </a:t>
            </a:r>
            <a:r>
              <a:rPr lang="cs-CZ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 případě podpory projektu povinnost sledovat ve vztahu k charakteristikám účastníků</a:t>
            </a:r>
          </a:p>
          <a:p>
            <a:endParaRPr lang="cs-CZ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8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0" smtClean="0"/>
              <a:t>Výzva  </a:t>
            </a:r>
            <a:r>
              <a:rPr lang="cs-CZ" altLang="cs-CZ" dirty="0" smtClean="0"/>
              <a:t>č</a:t>
            </a:r>
            <a:r>
              <a:rPr lang="cs-CZ" altLang="cs-CZ" dirty="0"/>
              <a:t>. </a:t>
            </a:r>
            <a:r>
              <a:rPr lang="cs-CZ" altLang="cs-CZ" dirty="0" smtClean="0"/>
              <a:t>03_16_052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Vyhlášení </a:t>
            </a:r>
            <a:r>
              <a:rPr lang="cs-CZ" altLang="cs-CZ" sz="1800" b="1" dirty="0"/>
              <a:t>výzvy: </a:t>
            </a:r>
            <a:r>
              <a:rPr lang="cs-CZ" altLang="cs-CZ" sz="1800" b="1" dirty="0" smtClean="0"/>
              <a:t>16. 1. 2017 </a:t>
            </a:r>
            <a:endParaRPr lang="cs-CZ" altLang="cs-CZ" sz="18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Ukončení </a:t>
            </a:r>
            <a:r>
              <a:rPr lang="cs-CZ" altLang="cs-CZ" sz="1800" b="1" dirty="0"/>
              <a:t>výzvy: </a:t>
            </a:r>
            <a:r>
              <a:rPr lang="cs-CZ" altLang="cs-CZ" sz="1800" b="1" dirty="0" smtClean="0"/>
              <a:t>29.3.2019 </a:t>
            </a:r>
            <a:r>
              <a:rPr lang="cs-CZ" altLang="cs-CZ" sz="1800" b="1" dirty="0"/>
              <a:t>v </a:t>
            </a:r>
            <a:r>
              <a:rPr lang="cs-CZ" altLang="cs-CZ" sz="1800" b="1" dirty="0" smtClean="0"/>
              <a:t>12:00 </a:t>
            </a:r>
            <a:r>
              <a:rPr lang="cs-CZ" altLang="cs-CZ" sz="1800" dirty="0" smtClean="0"/>
              <a:t>(musí být odevzdáno v ISKP14+-finalizace včetně podpisu, dodatečně nelze)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Místo dopadu: celá ČR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celkových </a:t>
            </a:r>
            <a:r>
              <a:rPr lang="cs-CZ" sz="1800" b="1" dirty="0" smtClean="0"/>
              <a:t>způsobilých výdajů </a:t>
            </a:r>
            <a:r>
              <a:rPr lang="cs-CZ" sz="1800" b="1" dirty="0"/>
              <a:t>projektu: </a:t>
            </a:r>
            <a:r>
              <a:rPr lang="cs-CZ" sz="1800" b="1" dirty="0" smtClean="0"/>
              <a:t>1-20 </a:t>
            </a:r>
            <a:r>
              <a:rPr lang="cs-CZ" sz="1800" b="1" dirty="0"/>
              <a:t>mil. </a:t>
            </a:r>
            <a:r>
              <a:rPr lang="cs-CZ" sz="1800" b="1" dirty="0" smtClean="0"/>
              <a:t>Kč </a:t>
            </a:r>
            <a:endParaRPr lang="cs-CZ" sz="1800" b="1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 smtClean="0"/>
              <a:t>Výše </a:t>
            </a:r>
            <a:r>
              <a:rPr lang="cs-CZ" sz="1800" b="1" dirty="0"/>
              <a:t>alokace: </a:t>
            </a:r>
            <a:r>
              <a:rPr lang="cs-CZ" sz="1800" b="1" dirty="0" smtClean="0"/>
              <a:t>800 </a:t>
            </a:r>
            <a:r>
              <a:rPr lang="cs-CZ" sz="1800" b="1" dirty="0"/>
              <a:t>mil. </a:t>
            </a:r>
            <a:r>
              <a:rPr lang="cs-CZ" sz="1800" b="1" dirty="0" smtClean="0"/>
              <a:t>Kč</a:t>
            </a:r>
            <a:endParaRPr lang="cs-CZ" altLang="cs-CZ" sz="1800" b="1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/>
              <a:t>Max. délka projektu: 36 </a:t>
            </a:r>
            <a:r>
              <a:rPr lang="cs-CZ" altLang="cs-CZ" sz="1800" b="1" dirty="0" smtClean="0"/>
              <a:t>měsíců </a:t>
            </a:r>
            <a:r>
              <a:rPr lang="cs-CZ" altLang="cs-CZ" sz="1800" dirty="0" smtClean="0"/>
              <a:t>(fyzická realizace nejpozději </a:t>
            </a:r>
            <a:r>
              <a:rPr lang="cs-CZ" altLang="cs-CZ" sz="1800" dirty="0"/>
              <a:t>do 30. 6. </a:t>
            </a:r>
            <a:r>
              <a:rPr lang="cs-CZ" altLang="cs-CZ" sz="1800" dirty="0" smtClean="0"/>
              <a:t>2022)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b="1" dirty="0"/>
              <a:t>Míra podpory: </a:t>
            </a:r>
            <a:r>
              <a:rPr lang="cs-CZ" sz="1800" b="1" dirty="0" smtClean="0"/>
              <a:t>0-15%</a:t>
            </a:r>
            <a:r>
              <a:rPr lang="cs-CZ" sz="1800" dirty="0" smtClean="0"/>
              <a:t> </a:t>
            </a:r>
            <a:r>
              <a:rPr lang="cs-CZ" sz="1800" dirty="0"/>
              <a:t>hradí příjemce dle typu </a:t>
            </a:r>
            <a:r>
              <a:rPr lang="cs-CZ" sz="1800" dirty="0" err="1" smtClean="0"/>
              <a:t>org</a:t>
            </a:r>
            <a:r>
              <a:rPr lang="cs-CZ" sz="1800" dirty="0" smtClean="0"/>
              <a:t>. (NNO 0%, územně samosprávné celky + jejich </a:t>
            </a:r>
            <a:r>
              <a:rPr lang="cs-CZ" sz="1800" dirty="0" err="1" smtClean="0"/>
              <a:t>p.o</a:t>
            </a:r>
            <a:r>
              <a:rPr lang="cs-CZ" sz="1800" dirty="0" smtClean="0"/>
              <a:t>. 5</a:t>
            </a:r>
            <a:r>
              <a:rPr lang="cs-CZ" sz="1800" dirty="0" smtClean="0"/>
              <a:t>%)</a:t>
            </a:r>
            <a:endParaRPr lang="cs-CZ" sz="1800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Počet žádostí na organizaci – není omezeno</a:t>
            </a:r>
            <a:endParaRPr 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2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358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a zpětná vazba z výzvy č. 052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064000" cy="4779232"/>
          </a:xfrm>
        </p:spPr>
        <p:txBody>
          <a:bodyPr/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r</a:t>
            </a:r>
            <a:r>
              <a:rPr lang="cs-CZ" sz="1600" dirty="0" smtClean="0"/>
              <a:t>ealizační tým – popsat náplň práce (pozor: pokud je člen RT v PN musí náplň práce odpovídat PN); doporučuje se uvést pro přehled i RT spadající do NN (jen přehled, velmi stručně)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p</a:t>
            </a:r>
            <a:r>
              <a:rPr lang="cs-CZ" sz="1600" dirty="0" smtClean="0"/>
              <a:t>rovázanost aktivit – realizačního týmu – rozpočtu (pokud není odůvodněno, chybí informace, hodnotitel si nemůže domýšlet)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e</a:t>
            </a:r>
            <a:r>
              <a:rPr lang="cs-CZ" sz="1600" dirty="0" smtClean="0"/>
              <a:t>valuace – není povinná, pokud je v projektu třeba, dobře popsat v aktivitě 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 smtClean="0"/>
              <a:t>roční obrat – vyplňuje se v EUR (nikoliv Kč)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 smtClean="0"/>
              <a:t>inovace – výzva není přímo zaměřená na inovativní projekty, není povinnost jako v OPLZZ (stačí např. dílčí posun)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č</a:t>
            </a:r>
            <a:r>
              <a:rPr lang="cs-CZ" sz="1600" dirty="0" smtClean="0"/>
              <a:t>astý problém při hodnocení - špatně nastavené cíle – často záměna cílů za aktivity, často absence ověření splnění cíle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d</a:t>
            </a:r>
            <a:r>
              <a:rPr lang="cs-CZ" sz="1600" dirty="0" smtClean="0"/>
              <a:t>održování obvyklých cen – na </a:t>
            </a:r>
            <a:r>
              <a:rPr lang="cs-CZ" sz="1600" dirty="0" smtClean="0">
                <a:hlinkClick r:id="rId3"/>
              </a:rPr>
              <a:t>www.esfcr.cz</a:t>
            </a:r>
            <a:endParaRPr lang="cs-CZ" sz="1600" dirty="0" smtClean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600" dirty="0"/>
              <a:t>N</a:t>
            </a:r>
            <a:r>
              <a:rPr lang="cs-CZ" sz="1600" dirty="0" smtClean="0"/>
              <a:t>epovinné přílohy – pokud pole v žádosti nestačí, lze dát do přílohy, prosíme o zvážení délky příloh (důraz na srozumitelnost, jasnost a relevanci informací)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0" smtClean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7153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hodnocení a výběr projektů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fáze hodnocení:</a:t>
            </a:r>
          </a:p>
          <a:p>
            <a:pPr lvl="1"/>
            <a:r>
              <a:rPr lang="cs-CZ" sz="1600" dirty="0"/>
              <a:t>hodnocení přijatelnosti a formálních náležitostí  (max. do 30 </a:t>
            </a:r>
            <a:r>
              <a:rPr lang="cs-CZ" sz="1600" dirty="0" err="1"/>
              <a:t>prac</a:t>
            </a:r>
            <a:r>
              <a:rPr lang="cs-CZ" sz="1600" dirty="0"/>
              <a:t>. dní od </a:t>
            </a:r>
            <a:r>
              <a:rPr lang="cs-CZ" sz="1600" dirty="0" smtClean="0"/>
              <a:t>podání </a:t>
            </a:r>
            <a:r>
              <a:rPr lang="cs-CZ" sz="1600" dirty="0"/>
              <a:t>žádosti/ v případě příjmu nad 250 projektů + 10 </a:t>
            </a:r>
            <a:r>
              <a:rPr lang="cs-CZ" sz="1600" dirty="0" err="1"/>
              <a:t>prac</a:t>
            </a:r>
            <a:r>
              <a:rPr lang="cs-CZ" sz="1600" dirty="0"/>
              <a:t>. dní)</a:t>
            </a:r>
          </a:p>
          <a:p>
            <a:pPr lvl="1"/>
            <a:r>
              <a:rPr lang="cs-CZ" sz="1600" dirty="0" smtClean="0"/>
              <a:t>věcné hodnocení bude zajištěno s využitím hodnotící komise (</a:t>
            </a:r>
            <a:r>
              <a:rPr lang="cs-CZ" sz="1600" dirty="0"/>
              <a:t>max. do 80 </a:t>
            </a:r>
            <a:r>
              <a:rPr lang="cs-CZ" sz="1600" dirty="0" err="1"/>
              <a:t>prac</a:t>
            </a:r>
            <a:r>
              <a:rPr lang="cs-CZ" sz="1600" dirty="0"/>
              <a:t>. dní od </a:t>
            </a:r>
            <a:r>
              <a:rPr lang="cs-CZ" sz="1600" dirty="0" smtClean="0"/>
              <a:t>podání </a:t>
            </a:r>
            <a:r>
              <a:rPr lang="cs-CZ" sz="1600" dirty="0"/>
              <a:t>žádosti/ v případě příjmu nad 250 projektů + 20 </a:t>
            </a:r>
            <a:r>
              <a:rPr lang="cs-CZ" sz="1600" dirty="0" err="1"/>
              <a:t>prac</a:t>
            </a:r>
            <a:r>
              <a:rPr lang="cs-CZ" sz="1600" dirty="0"/>
              <a:t>. dní)</a:t>
            </a:r>
          </a:p>
          <a:p>
            <a:pPr lvl="1"/>
            <a:r>
              <a:rPr lang="cs-CZ" sz="1600" dirty="0" smtClean="0"/>
              <a:t>příprava </a:t>
            </a:r>
            <a:r>
              <a:rPr lang="cs-CZ" sz="1600" dirty="0"/>
              <a:t>a vydání právního aktu o poskytnutí podpory </a:t>
            </a:r>
          </a:p>
          <a:p>
            <a:pPr marL="414000" lvl="1" indent="0">
              <a:buNone/>
            </a:pPr>
            <a:endParaRPr lang="cs-CZ" sz="1600" dirty="0"/>
          </a:p>
          <a:p>
            <a:pPr marL="414000" lvl="1" indent="0">
              <a:buNone/>
            </a:pPr>
            <a:r>
              <a:rPr lang="cs-CZ" sz="1600" dirty="0"/>
              <a:t>Specifická část pravidel pro žadatele a příjemce – </a:t>
            </a:r>
            <a:r>
              <a:rPr lang="cs-CZ" sz="1600" u="sng" dirty="0"/>
              <a:t>www.esfcr.cz</a:t>
            </a:r>
          </a:p>
          <a:p>
            <a:pPr marL="414000" lvl="1" indent="0">
              <a:buNone/>
            </a:pPr>
            <a:r>
              <a:rPr lang="cs-CZ" sz="1600" dirty="0"/>
              <a:t>Příručka pro hodnotitele – </a:t>
            </a:r>
            <a:r>
              <a:rPr lang="cs-CZ" sz="1600" dirty="0">
                <a:hlinkClick r:id="rId3"/>
              </a:rPr>
              <a:t>www.esfcr.cz</a:t>
            </a:r>
            <a:endParaRPr lang="cs-CZ" sz="1600" dirty="0"/>
          </a:p>
          <a:p>
            <a:pPr marL="0" indent="0">
              <a:buNone/>
            </a:pPr>
            <a:endParaRPr lang="cs-CZ" sz="2800" dirty="0"/>
          </a:p>
          <a:p>
            <a:pPr marL="414000" lvl="1" indent="0">
              <a:buNone/>
            </a:pP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7447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Potřebnost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Vymezení problémů CS.</a:t>
            </a:r>
          </a:p>
          <a:p>
            <a:r>
              <a:rPr lang="cs-CZ" dirty="0" smtClean="0"/>
              <a:t>Zaměření projektu na nedostatky, které je potřebné řešit.</a:t>
            </a:r>
          </a:p>
          <a:p>
            <a:r>
              <a:rPr lang="cs-CZ" dirty="0" smtClean="0"/>
              <a:t>Adekvátnost CS., tzn. dobrá formulace problému, jeho řešení, popis CS, analýza potřeb CS.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255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Intervenční logika projektu (cíle a konzistentnost)</a:t>
            </a:r>
          </a:p>
          <a:p>
            <a:r>
              <a:rPr lang="cs-CZ" dirty="0" smtClean="0"/>
              <a:t>Metodika SMART</a:t>
            </a:r>
          </a:p>
          <a:p>
            <a:r>
              <a:rPr lang="cs-CZ" dirty="0" smtClean="0"/>
              <a:t>Nastavení cílů.</a:t>
            </a:r>
          </a:p>
          <a:p>
            <a:r>
              <a:rPr lang="cs-CZ" dirty="0" smtClean="0"/>
              <a:t>Motivace CS a její zapojení do projektu.</a:t>
            </a:r>
          </a:p>
          <a:p>
            <a:r>
              <a:rPr lang="cs-CZ" dirty="0" smtClean="0"/>
              <a:t>Způsob ověření dosažení cíle projektu.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5333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Efektivnost a hospodárnost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Rozpočet a jeho sestavení, provázání s jednotlivými KA, obvyklé ceny a mzdy.</a:t>
            </a:r>
          </a:p>
          <a:p>
            <a:r>
              <a:rPr lang="cs-CZ" dirty="0" smtClean="0"/>
              <a:t>Adekvátnost monitorovacích indikátorů a nastavení jejich cílových hodnot.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4294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Proveditelnost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Výběr a způsob zapojení CS – velikost + struktura + motivace, vstup do projektu.</a:t>
            </a:r>
          </a:p>
          <a:p>
            <a:r>
              <a:rPr lang="cs-CZ" dirty="0" smtClean="0"/>
              <a:t>Vhodnost způsobu realizace KA a jejich vzájemná návaznost, provázanost. </a:t>
            </a:r>
          </a:p>
          <a:p>
            <a:r>
              <a:rPr lang="cs-CZ" dirty="0" smtClean="0"/>
              <a:t>Kapacita žadatele.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7129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1600" dirty="0"/>
              <a:t>Online aplikace pro vyplnění a podání žádosti o podporu z OPZ – jediná možnost (elektronicky)</a:t>
            </a:r>
          </a:p>
          <a:p>
            <a:r>
              <a:rPr lang="cs-CZ" altLang="cs-CZ" sz="1600" dirty="0"/>
              <a:t>Nutnost registrovat se a mít kvalifikovaný </a:t>
            </a:r>
            <a:r>
              <a:rPr lang="cs-CZ" altLang="cs-CZ" sz="1600" dirty="0">
                <a:solidFill>
                  <a:srgbClr val="FF0000"/>
                </a:solidFill>
              </a:rPr>
              <a:t>elektronický podpis</a:t>
            </a:r>
            <a:r>
              <a:rPr lang="cs-CZ" altLang="cs-CZ" sz="1600" dirty="0"/>
              <a:t>, veškerá komunikace přes IS</a:t>
            </a:r>
          </a:p>
          <a:p>
            <a:r>
              <a:rPr lang="cs-CZ" altLang="cs-CZ" sz="1600" dirty="0"/>
              <a:t>Provozovatel MMR, jednotné prostředí pro všechny operační programy</a:t>
            </a:r>
          </a:p>
          <a:p>
            <a:r>
              <a:rPr lang="cs-CZ" altLang="cs-CZ" sz="1600" dirty="0"/>
              <a:t>Dostupnost celý rok 4:00 – 24:00</a:t>
            </a:r>
          </a:p>
          <a:p>
            <a:r>
              <a:rPr lang="cs-CZ" altLang="cs-CZ" sz="1600" dirty="0"/>
              <a:t>Ostré prostředí </a:t>
            </a:r>
            <a:r>
              <a:rPr lang="cs-CZ" altLang="cs-CZ" sz="1600" dirty="0">
                <a:hlinkClick r:id="rId2"/>
              </a:rPr>
              <a:t>http://mseu.mssf.cz</a:t>
            </a:r>
            <a:endParaRPr lang="cs-CZ" altLang="cs-CZ" sz="1600" dirty="0"/>
          </a:p>
          <a:p>
            <a:r>
              <a:rPr lang="cs-CZ" altLang="cs-CZ" sz="1600" dirty="0"/>
              <a:t>Zkušební prostředí </a:t>
            </a:r>
            <a:r>
              <a:rPr lang="cs-CZ" altLang="cs-CZ" sz="1600" dirty="0">
                <a:hlinkClick r:id="rId3"/>
              </a:rPr>
              <a:t>http://mseu-sandbox.mssf.cz</a:t>
            </a:r>
            <a:endParaRPr lang="cs-CZ" alt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497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1600" dirty="0"/>
              <a:t>Pokyny k vyplnění žádosti: </a:t>
            </a:r>
            <a:r>
              <a:rPr lang="cs-CZ" altLang="cs-CZ" sz="1600" dirty="0">
                <a:hlinkClick r:id="rId2"/>
              </a:rPr>
              <a:t>http://www.esfcr.cz/file/9143</a:t>
            </a:r>
            <a:endParaRPr lang="cs-CZ" altLang="cs-CZ" sz="1600" dirty="0"/>
          </a:p>
          <a:p>
            <a:r>
              <a:rPr lang="cs-CZ" altLang="cs-CZ" sz="1600" dirty="0"/>
              <a:t>Edukativní videa: </a:t>
            </a:r>
            <a:br>
              <a:rPr lang="cs-CZ" altLang="cs-CZ" sz="1600" dirty="0"/>
            </a:br>
            <a:r>
              <a:rPr lang="cs-CZ" altLang="cs-CZ" sz="1600" dirty="0">
                <a:hlinkClick r:id="rId3"/>
              </a:rPr>
              <a:t>http://www.strukturalni-fondy.cz/cs/Jak-na-projekt/Elektronicka-zadost/Edukacni-videa</a:t>
            </a:r>
            <a:endParaRPr lang="cs-CZ" altLang="cs-CZ" sz="1600" dirty="0"/>
          </a:p>
          <a:p>
            <a:r>
              <a:rPr lang="cs-CZ" altLang="cs-CZ" sz="1600" dirty="0"/>
              <a:t>Technické problémy </a:t>
            </a:r>
            <a:r>
              <a:rPr lang="cs-CZ" altLang="cs-CZ" sz="1600" dirty="0">
                <a:hlinkClick r:id="rId4"/>
              </a:rPr>
              <a:t>iskp@mpsv.cz</a:t>
            </a:r>
            <a:r>
              <a:rPr lang="cs-CZ" altLang="cs-CZ" sz="1600" dirty="0"/>
              <a:t>: 8:00 – 16:00, reakce do 4 hodin</a:t>
            </a:r>
            <a:endParaRPr lang="cs-CZ" sz="16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44562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 - struktura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64522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000" dirty="0"/>
              <a:t>Celkové způsobilé náklady projektu = přímé náklady + nepřímé </a:t>
            </a:r>
            <a:r>
              <a:rPr lang="cs-CZ" altLang="cs-CZ" sz="2000" dirty="0" smtClean="0"/>
              <a:t>náklady</a:t>
            </a:r>
            <a:endParaRPr lang="cs-CZ" altLang="cs-CZ" sz="2000" dirty="0"/>
          </a:p>
          <a:p>
            <a:pPr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cs-CZ" altLang="cs-CZ" sz="2000" b="1" dirty="0"/>
              <a:t>I. Přímé </a:t>
            </a:r>
            <a:r>
              <a:rPr lang="cs-CZ" altLang="cs-CZ" sz="2000" b="1" dirty="0" smtClean="0"/>
              <a:t>náklady</a:t>
            </a:r>
            <a:r>
              <a:rPr lang="cs-CZ" altLang="cs-CZ" sz="2000" dirty="0"/>
              <a:t>		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1. Osobní náklady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2. Cestovní </a:t>
            </a:r>
            <a:r>
              <a:rPr lang="cs-CZ" altLang="cs-CZ" dirty="0" smtClean="0"/>
              <a:t>náhrady</a:t>
            </a:r>
            <a:endParaRPr lang="cs-CZ" altLang="cs-CZ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3</a:t>
            </a:r>
            <a:r>
              <a:rPr lang="cs-CZ" altLang="cs-CZ" dirty="0" smtClean="0"/>
              <a:t>. </a:t>
            </a:r>
            <a:r>
              <a:rPr lang="cs-CZ" altLang="cs-CZ" dirty="0"/>
              <a:t>Zařízení a vybavení  </a:t>
            </a:r>
            <a:r>
              <a:rPr lang="cs-CZ" altLang="cs-CZ" dirty="0" smtClean="0"/>
              <a:t>a spotřebního materiálu</a:t>
            </a:r>
            <a:endParaRPr lang="cs-CZ" altLang="cs-CZ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4</a:t>
            </a:r>
            <a:r>
              <a:rPr lang="cs-CZ" altLang="cs-CZ" dirty="0" smtClean="0"/>
              <a:t>. </a:t>
            </a:r>
            <a:r>
              <a:rPr lang="cs-CZ" altLang="cs-CZ" dirty="0"/>
              <a:t>Nákup služeb </a:t>
            </a:r>
            <a:r>
              <a:rPr lang="cs-CZ" altLang="cs-CZ" dirty="0" smtClean="0"/>
              <a:t>(nad 400 tis. </a:t>
            </a:r>
            <a:r>
              <a:rPr lang="cs-CZ" altLang="cs-CZ" dirty="0"/>
              <a:t>v</a:t>
            </a:r>
            <a:r>
              <a:rPr lang="cs-CZ" altLang="cs-CZ" dirty="0" smtClean="0"/>
              <a:t>eřejná zakázka)</a:t>
            </a:r>
            <a:endParaRPr lang="cs-CZ" altLang="cs-CZ" dirty="0"/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/>
              <a:t>5</a:t>
            </a:r>
            <a:r>
              <a:rPr lang="cs-CZ" altLang="cs-CZ" dirty="0" smtClean="0"/>
              <a:t>. Drobné stavební </a:t>
            </a:r>
            <a:r>
              <a:rPr lang="cs-CZ" altLang="cs-CZ" dirty="0"/>
              <a:t>úpravy (do 40 tis. Kč)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cs-CZ" altLang="cs-CZ" dirty="0" smtClean="0"/>
              <a:t>6. </a:t>
            </a:r>
            <a:r>
              <a:rPr lang="cs-CZ" altLang="cs-CZ" dirty="0"/>
              <a:t>Přímá podpora CS </a:t>
            </a:r>
            <a:endParaRPr lang="cs-CZ" altLang="cs-CZ" dirty="0" smtClean="0"/>
          </a:p>
          <a:p>
            <a:pPr marL="666000" lvl="2" indent="0">
              <a:lnSpc>
                <a:spcPct val="80000"/>
              </a:lnSpc>
              <a:buNone/>
              <a:defRPr/>
            </a:pPr>
            <a:endParaRPr lang="cs-CZ" altLang="cs-CZ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b="1" dirty="0" smtClean="0"/>
              <a:t>II. Nepřímé náklady 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311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4000" lvl="1" indent="0" algn="just">
              <a:buNone/>
              <a:defRPr/>
            </a:pPr>
            <a:endParaRPr lang="cs-CZ" altLang="cs-CZ" dirty="0" smtClean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/>
              <a:t>obvyklé ceny a mzdy – www.esfcr.cz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dirty="0"/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cs-CZ" dirty="0" smtClean="0"/>
              <a:t>úvazek </a:t>
            </a:r>
            <a:r>
              <a:rPr lang="cs-CZ" dirty="0"/>
              <a:t>osoby, u které je odměňování i jen částečně hrazeno z prostředků projektu OPZ, může být maximálně 1,0 dohromady u všech subjektů (příjemce a partneři </a:t>
            </a:r>
            <a:r>
              <a:rPr lang="cs-CZ" altLang="cs-CZ" dirty="0" smtClean="0"/>
              <a:t> </a:t>
            </a:r>
            <a:r>
              <a:rPr lang="cs-CZ" dirty="0"/>
              <a:t>zapojených do daného projektu (tj. součet veškerých úvazků zaměstnance u zaměstnavatele/ů včetně případných DPP a DPČ nesmí překročit jeden pracovní úvazek), a to po celou dobu zapojení daného pracovníka do realizace projektu </a:t>
            </a:r>
            <a:r>
              <a:rPr lang="cs-CZ" dirty="0" smtClean="0"/>
              <a:t>OPZ</a:t>
            </a:r>
            <a:endParaRPr lang="cs-CZ" altLang="cs-CZ" dirty="0" smtClean="0"/>
          </a:p>
          <a:p>
            <a:pPr lvl="1">
              <a:buFont typeface="Courier New" panose="02070309020205020404" pitchFamily="49" charset="0"/>
              <a:buChar char="o"/>
              <a:defRPr/>
            </a:pPr>
            <a:endParaRPr lang="cs-CZ" altLang="cs-CZ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50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424000" cy="1052736"/>
          </a:xfrm>
        </p:spPr>
        <p:txBody>
          <a:bodyPr/>
          <a:lstStyle/>
          <a:p>
            <a:r>
              <a:rPr lang="cs-CZ" dirty="0" smtClean="0"/>
              <a:t>Výzva  </a:t>
            </a:r>
            <a:r>
              <a:rPr lang="cs-CZ" altLang="cs-CZ" dirty="0" smtClean="0"/>
              <a:t>č</a:t>
            </a:r>
            <a:r>
              <a:rPr lang="cs-CZ" altLang="cs-CZ" dirty="0"/>
              <a:t>. </a:t>
            </a:r>
            <a:r>
              <a:rPr lang="cs-CZ" altLang="cs-CZ" dirty="0" smtClean="0"/>
              <a:t>03_16_052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Výzva je určena pro obce</a:t>
            </a:r>
            <a:r>
              <a:rPr lang="cs-CZ" altLang="cs-CZ" sz="1800" dirty="0" smtClean="0"/>
              <a:t>, které byly nebo budou vybrány Monitorovacím výborem Rady vlády ČR pro záležitosti romské menšiny pro činnost Agentury pro sociální začleňování a to v období do 31.12.2017. Výzva není určena pro obce z výzev 03_15_026 a 03_15_042.</a:t>
            </a:r>
            <a:endParaRPr lang="cs-CZ" altLang="cs-CZ" sz="18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Podmínkou je schválený Strategický plán sociálního začleňování, na který bylo vydáno doporučující vyjádření ASZ – </a:t>
            </a:r>
            <a:r>
              <a:rPr lang="cs-CZ" altLang="cs-CZ" sz="1800" dirty="0" smtClean="0"/>
              <a:t>nositel SPSZ předloží ŘO OPZ prostřednictvím emailu : strategie_KPSVL@mpsv.cz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b="1" dirty="0" smtClean="0"/>
              <a:t>Platnost doby na podání žádostí o projekt je nastavena na 180 kalendářních dnů od data </a:t>
            </a:r>
            <a:r>
              <a:rPr lang="cs-CZ" altLang="cs-CZ" sz="1800" b="1" dirty="0" smtClean="0"/>
              <a:t>publikace SPSZ </a:t>
            </a:r>
            <a:r>
              <a:rPr lang="cs-CZ" altLang="cs-CZ" sz="1800" dirty="0" smtClean="0"/>
              <a:t>(tabulka </a:t>
            </a:r>
            <a:r>
              <a:rPr lang="cs-CZ" altLang="cs-CZ" sz="1800" dirty="0" smtClean="0"/>
              <a:t>s konkrétním datem je průběžně aktualizována v dokumentech na diskuzním klubu výzvy 52)</a:t>
            </a:r>
            <a:endParaRPr lang="cs-CZ" alt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alt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 marL="266700" indent="-266700">
              <a:spcBef>
                <a:spcPts val="0"/>
              </a:spcBef>
              <a:spcAft>
                <a:spcPts val="0"/>
              </a:spcAft>
            </a:pPr>
            <a:endParaRPr lang="cs-CZ" alt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/>
          </a:p>
          <a:p>
            <a:pPr>
              <a:spcBef>
                <a:spcPts val="0"/>
              </a:spcBef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z="2400" smtClean="0"/>
              <a:pPr/>
              <a:t>3</a:t>
            </a:fld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2631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s-CZ" altLang="cs-CZ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zahraniční </a:t>
            </a:r>
            <a:r>
              <a:rPr lang="cs-CZ" altLang="cs-CZ" sz="2000" dirty="0"/>
              <a:t>služební </a:t>
            </a:r>
            <a:r>
              <a:rPr lang="cs-CZ" altLang="cs-CZ" sz="2000" dirty="0" smtClean="0"/>
              <a:t>cesty  (</a:t>
            </a:r>
            <a:r>
              <a:rPr lang="cs-CZ" altLang="cs-CZ" sz="2000" dirty="0"/>
              <a:t>vyhláška MF</a:t>
            </a:r>
            <a:r>
              <a:rPr lang="cs-CZ" altLang="cs-CZ" sz="2000" dirty="0" smtClean="0"/>
              <a:t>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cs-CZ" altLang="cs-CZ" sz="20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cestovné </a:t>
            </a:r>
            <a:r>
              <a:rPr lang="cs-CZ" altLang="cs-CZ" sz="2000" dirty="0"/>
              <a:t>zahraničních </a:t>
            </a:r>
            <a:r>
              <a:rPr lang="cs-CZ" altLang="cs-CZ" sz="2000" dirty="0" smtClean="0"/>
              <a:t>expertů  </a:t>
            </a:r>
            <a:r>
              <a:rPr lang="cs-CZ" altLang="cs-CZ" sz="2000" dirty="0"/>
              <a:t>(per </a:t>
            </a:r>
            <a:r>
              <a:rPr lang="cs-CZ" altLang="cs-CZ" sz="2000" dirty="0" err="1"/>
              <a:t>diems</a:t>
            </a:r>
            <a:r>
              <a:rPr lang="cs-CZ" altLang="cs-CZ" sz="2000" dirty="0" smtClean="0"/>
              <a:t>) do ČR</a:t>
            </a:r>
          </a:p>
          <a:p>
            <a:pPr>
              <a:lnSpc>
                <a:spcPct val="80000"/>
              </a:lnSpc>
            </a:pPr>
            <a:endParaRPr lang="cs-CZ" altLang="cs-CZ" sz="2000" dirty="0"/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04628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 Zařízení a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4608512"/>
          </a:xfrm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endParaRPr lang="cs-CZ" altLang="cs-CZ" sz="2000" b="1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000" b="1" dirty="0" smtClean="0"/>
              <a:t>investiční výdaje </a:t>
            </a:r>
            <a:r>
              <a:rPr lang="cs-CZ" altLang="cs-CZ" sz="2000" dirty="0" smtClean="0"/>
              <a:t>- odpisovaný </a:t>
            </a:r>
            <a:r>
              <a:rPr lang="cs-CZ" altLang="cs-CZ" sz="2000" dirty="0"/>
              <a:t>hmotný majetek (pořizovací hodnota </a:t>
            </a:r>
            <a:r>
              <a:rPr lang="cs-CZ" altLang="cs-CZ" sz="2000" dirty="0" smtClean="0"/>
              <a:t>vyšší </a:t>
            </a:r>
            <a:r>
              <a:rPr lang="cs-CZ" altLang="cs-CZ" sz="2000" dirty="0"/>
              <a:t>než 40 tis</a:t>
            </a:r>
            <a:r>
              <a:rPr lang="cs-CZ" altLang="cs-CZ" sz="2000" dirty="0" smtClean="0"/>
              <a:t>. Kč</a:t>
            </a:r>
            <a:r>
              <a:rPr lang="cs-CZ" altLang="cs-CZ" sz="2000" dirty="0"/>
              <a:t>) a nehmotný majetek (pořizovací cena </a:t>
            </a:r>
            <a:r>
              <a:rPr lang="cs-CZ" altLang="cs-CZ" sz="2000" dirty="0" smtClean="0"/>
              <a:t>vyšší než </a:t>
            </a:r>
            <a:r>
              <a:rPr lang="cs-CZ" altLang="cs-CZ" sz="2000" dirty="0"/>
              <a:t>60 tis. Kč</a:t>
            </a:r>
            <a:r>
              <a:rPr lang="cs-CZ" altLang="cs-CZ" sz="2000" dirty="0" smtClean="0"/>
              <a:t>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000" b="1" dirty="0" smtClean="0"/>
              <a:t>neinvestiční výdaje </a:t>
            </a:r>
            <a:r>
              <a:rPr lang="cs-CZ" altLang="cs-CZ" sz="2000" dirty="0" smtClean="0"/>
              <a:t>– neodpisovaný hmotný pořizovací hodnota nižší než 40 tis. Kč) a nehmotný majetek (pořizovací cena nižší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000" dirty="0" smtClean="0"/>
              <a:t>u </a:t>
            </a:r>
            <a:r>
              <a:rPr lang="cs-CZ" altLang="cs-CZ" sz="2000" dirty="0"/>
              <a:t>nákupu vybavení pro realizační tým např.  PC, lze do nákladu  uvést pouze 1 ks na 1 úvazek, pokud je úvazek nižší, lze uplatnit pouze část pořizovací ceny, vztahující se k danému úvazku ( 1 úvazek = cena 1 PC, 0,3 úvazek = 0,3 ceny PC</a:t>
            </a:r>
            <a:r>
              <a:rPr lang="cs-CZ" altLang="cs-CZ" sz="2000" dirty="0" smtClean="0"/>
              <a:t>)</a:t>
            </a:r>
            <a:endParaRPr lang="cs-CZ" altLang="cs-CZ" sz="2000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658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Nákup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altLang="cs-CZ" sz="2000" dirty="0" smtClean="0"/>
              <a:t>Dodání služby musí být nezbytné k realizaci projektu </a:t>
            </a:r>
            <a:br>
              <a:rPr lang="cs-CZ" altLang="cs-CZ" sz="2000" dirty="0" smtClean="0"/>
            </a:br>
            <a:r>
              <a:rPr lang="cs-CZ" altLang="cs-CZ" sz="2000" dirty="0" smtClean="0"/>
              <a:t>a musí vytvářet novou hodnotu, např.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/>
              <a:t>š</a:t>
            </a:r>
            <a:r>
              <a:rPr lang="cs-CZ" altLang="cs-CZ" sz="2000" dirty="0" smtClean="0"/>
              <a:t>kolení, kurzy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/>
              <a:t>l</a:t>
            </a:r>
            <a:r>
              <a:rPr lang="cs-CZ" altLang="cs-CZ" sz="2000" dirty="0" smtClean="0"/>
              <a:t>ektorské služby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analýzy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poradenství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dirty="0"/>
              <a:t>p</a:t>
            </a:r>
            <a:r>
              <a:rPr lang="cs-CZ" altLang="cs-CZ" sz="2000" dirty="0" smtClean="0"/>
              <a:t>ronájem prostor pro práci s cílovou skupinou – energie jsou NN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4221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Drobné Stavební úpravy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 smtClean="0"/>
              <a:t>Např</a:t>
            </a:r>
            <a:r>
              <a:rPr lang="cs-CZ" sz="2000" dirty="0"/>
              <a:t>. úprava pracovního místa, které usnadní přístup osobám zdravotně </a:t>
            </a:r>
            <a:r>
              <a:rPr lang="cs-CZ" sz="2000" dirty="0" smtClean="0"/>
              <a:t>postiženým</a:t>
            </a:r>
            <a:endParaRPr lang="cs-CZ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 smtClean="0"/>
              <a:t>C</a:t>
            </a:r>
            <a:r>
              <a:rPr lang="cs-CZ" sz="2000" dirty="0" smtClean="0"/>
              <a:t>ena </a:t>
            </a:r>
            <a:r>
              <a:rPr lang="cs-CZ" sz="2000" dirty="0"/>
              <a:t>všech dokončených stavebních úprav v jednom zdaňovacím období nepřesáhne v úhrnu </a:t>
            </a:r>
            <a:r>
              <a:rPr lang="cs-CZ" sz="2000" dirty="0" smtClean="0"/>
              <a:t>40. tis. </a:t>
            </a:r>
            <a:r>
              <a:rPr lang="cs-CZ" sz="2000" dirty="0"/>
              <a:t>Kč </a:t>
            </a:r>
            <a:r>
              <a:rPr lang="cs-CZ" sz="2000" dirty="0" smtClean="0"/>
              <a:t>na </a:t>
            </a:r>
            <a:r>
              <a:rPr lang="cs-CZ" sz="2000" dirty="0"/>
              <a:t>každou jednotlivou účetní položku </a:t>
            </a:r>
            <a:r>
              <a:rPr lang="cs-CZ" sz="2000" dirty="0" smtClean="0"/>
              <a:t>majetku.</a:t>
            </a:r>
            <a:endParaRPr lang="cs-CZ" alt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9309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Přímá podpora pro cílovou      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   skupinu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m</a:t>
            </a:r>
            <a:r>
              <a:rPr lang="cs-CZ" sz="2000" dirty="0" smtClean="0"/>
              <a:t>zdy </a:t>
            </a:r>
            <a:r>
              <a:rPr lang="cs-CZ" sz="2000" dirty="0"/>
              <a:t>zaměstnanců z cílové skupiny </a:t>
            </a:r>
            <a:r>
              <a:rPr lang="cs-CZ" sz="2000" dirty="0" smtClean="0"/>
              <a:t>- pracovní smlouva nebo DPČ nebo DPP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000" dirty="0"/>
              <a:t>c</a:t>
            </a:r>
            <a:r>
              <a:rPr lang="cs-CZ" sz="2000" dirty="0" smtClean="0"/>
              <a:t>estovné a ubytování při služebních cestách pro CS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jiné </a:t>
            </a:r>
            <a:r>
              <a:rPr lang="cs-CZ" sz="2000" dirty="0"/>
              <a:t>nezbytné náklady pro CS pro realizování jejich aktivit </a:t>
            </a:r>
            <a:endParaRPr lang="cs-CZ" sz="2000" dirty="0" smtClean="0"/>
          </a:p>
          <a:p>
            <a:pPr marL="0" indent="0" algn="just">
              <a:buNone/>
              <a:defRPr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2000" dirty="0" smtClean="0"/>
              <a:t>stravné a občerstvení  je vždy NN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4428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dirty="0" smtClean="0"/>
              <a:t>25% (20 %) přímých způsobilých nákladů projektu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a</a:t>
            </a:r>
            <a:r>
              <a:rPr lang="cs-CZ" sz="2000" dirty="0" smtClean="0"/>
              <a:t>dministrativa</a:t>
            </a:r>
            <a:r>
              <a:rPr lang="cs-CZ" sz="2000" dirty="0"/>
              <a:t>, řízení projektu (včetně finančního), účetnictví, personalistika komunikační a informační opatření</a:t>
            </a:r>
            <a:r>
              <a:rPr lang="cs-CZ" sz="2000" dirty="0" smtClean="0"/>
              <a:t>, </a:t>
            </a:r>
            <a:r>
              <a:rPr lang="cs-CZ" sz="2000" dirty="0"/>
              <a:t>občerstvení a stravování a podpůrné procesy pro provoz projektu </a:t>
            </a: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 smtClean="0"/>
              <a:t>cestovní </a:t>
            </a:r>
            <a:r>
              <a:rPr lang="cs-CZ" sz="2000" dirty="0"/>
              <a:t>náhrady spojené s </a:t>
            </a:r>
            <a:r>
              <a:rPr lang="cs-CZ" sz="2000" dirty="0" smtClean="0"/>
              <a:t>tuzemskými pracovními </a:t>
            </a:r>
            <a:r>
              <a:rPr lang="cs-CZ" sz="2000" dirty="0"/>
              <a:t>cestami realizačního týmu </a:t>
            </a:r>
            <a:endParaRPr lang="cs-CZ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s</a:t>
            </a:r>
            <a:r>
              <a:rPr lang="cs-CZ" sz="2000" dirty="0" smtClean="0"/>
              <a:t>potřební </a:t>
            </a:r>
            <a:r>
              <a:rPr lang="cs-CZ" sz="2000" dirty="0"/>
              <a:t>materiál, zařízení a vybavení </a:t>
            </a:r>
            <a:r>
              <a:rPr lang="cs-CZ" sz="2000" dirty="0" smtClean="0"/>
              <a:t>(papír…)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p</a:t>
            </a:r>
            <a:r>
              <a:rPr lang="cs-CZ" sz="2000" dirty="0" smtClean="0"/>
              <a:t>rostory </a:t>
            </a:r>
            <a:r>
              <a:rPr lang="cs-CZ" sz="2000" dirty="0"/>
              <a:t>pro realizaci </a:t>
            </a:r>
            <a:r>
              <a:rPr lang="cs-CZ" sz="2000" dirty="0" smtClean="0"/>
              <a:t>projektu (nájemné pro RT, vodné, stočné, energie..)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o</a:t>
            </a:r>
            <a:r>
              <a:rPr lang="cs-CZ" sz="2000" dirty="0" smtClean="0"/>
              <a:t>statní </a:t>
            </a:r>
            <a:r>
              <a:rPr lang="cs-CZ" sz="2000" dirty="0"/>
              <a:t>provozní výdaje </a:t>
            </a:r>
            <a:r>
              <a:rPr lang="cs-CZ" sz="2000" dirty="0" smtClean="0"/>
              <a:t>(internet, poštovné, telefon…)</a:t>
            </a:r>
            <a:endParaRPr lang="cs-CZ" sz="20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604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zakázka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1800" dirty="0"/>
              <a:t>Povinnost příjemce – ex-ante kontrola u veřejných zakázek nad 400 tisíc Kč</a:t>
            </a:r>
          </a:p>
          <a:p>
            <a:r>
              <a:rPr lang="cs-CZ" altLang="cs-CZ" sz="1800" dirty="0"/>
              <a:t>Příjemce je povinen zaslat ke kontrole materiály týkající se zadávacího řízení před vyhlášením zadávacího řízení, dále materiály před podpisem smlouvy, případně před podpisem dodatku. </a:t>
            </a:r>
            <a:endParaRPr lang="cs-CZ" sz="18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05811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1800" dirty="0" smtClean="0">
                <a:hlinkClick r:id="rId3"/>
              </a:rPr>
              <a:t>www.esfcr.cz</a:t>
            </a:r>
            <a:endParaRPr lang="cs-CZ" sz="1800" dirty="0" smtClean="0"/>
          </a:p>
          <a:p>
            <a:pPr algn="just"/>
            <a:r>
              <a:rPr lang="cs-CZ" altLang="cs-CZ" sz="1800" dirty="0" smtClean="0"/>
              <a:t>Výzva č. 03_16_052 Podpora sociálního začleňování v SVL 3.výzva</a:t>
            </a:r>
          </a:p>
          <a:p>
            <a:pPr algn="just"/>
            <a:r>
              <a:rPr lang="cs-CZ" sz="1800" dirty="0" smtClean="0"/>
              <a:t>Esf </a:t>
            </a:r>
            <a:r>
              <a:rPr lang="cs-CZ" sz="1800" dirty="0" err="1" smtClean="0"/>
              <a:t>forum</a:t>
            </a:r>
            <a:r>
              <a:rPr lang="cs-CZ" sz="1800" dirty="0" smtClean="0"/>
              <a:t> – diskuzní metodický klub  Výzva č. 52 </a:t>
            </a:r>
          </a:p>
          <a:p>
            <a:pPr algn="just"/>
            <a:r>
              <a:rPr lang="cs-CZ" altLang="cs-CZ" sz="1800" dirty="0" smtClean="0"/>
              <a:t>Obecná část pravidel pro žadatele a příjemce</a:t>
            </a:r>
          </a:p>
          <a:p>
            <a:pPr algn="just"/>
            <a:r>
              <a:rPr lang="cs-CZ" altLang="cs-CZ" sz="1800" dirty="0" smtClean="0"/>
              <a:t>Specifická </a:t>
            </a:r>
            <a:r>
              <a:rPr lang="cs-CZ" altLang="cs-CZ" sz="1800" dirty="0"/>
              <a:t>část pravidel pro žadatele a příjemce pro projekty se </a:t>
            </a:r>
            <a:r>
              <a:rPr lang="cs-CZ" altLang="cs-CZ" sz="1800" dirty="0" smtClean="0"/>
              <a:t>skutečně vzniklými výdaji</a:t>
            </a:r>
          </a:p>
          <a:p>
            <a:pPr algn="just"/>
            <a:r>
              <a:rPr lang="cs-CZ" altLang="cs-CZ" sz="1800" dirty="0" smtClean="0"/>
              <a:t>Esf </a:t>
            </a:r>
            <a:r>
              <a:rPr lang="cs-CZ" altLang="cs-CZ" sz="1800" dirty="0" err="1" smtClean="0"/>
              <a:t>forum</a:t>
            </a:r>
            <a:r>
              <a:rPr lang="cs-CZ" altLang="cs-CZ" sz="1800" dirty="0" smtClean="0"/>
              <a:t> – diskuzní metodický klub pro hodnotitele na sociální začleňování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1689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osoby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92896"/>
            <a:ext cx="8064000" cy="3599920"/>
          </a:xfrm>
        </p:spPr>
        <p:txBody>
          <a:bodyPr/>
          <a:lstStyle/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Mgr. Michal Merhaut </a:t>
            </a:r>
            <a:r>
              <a:rPr lang="cs-CZ" sz="2000" dirty="0"/>
              <a:t>– </a:t>
            </a:r>
            <a:r>
              <a:rPr lang="cs-CZ" sz="2000" dirty="0" smtClean="0">
                <a:hlinkClick r:id="rId3"/>
              </a:rPr>
              <a:t>michal.merhaut@mpsv.cz</a:t>
            </a:r>
            <a:endParaRPr lang="cs-CZ" sz="2000" dirty="0" smtClean="0"/>
          </a:p>
          <a:p>
            <a:r>
              <a:rPr lang="cs-CZ" sz="2000" dirty="0" smtClean="0"/>
              <a:t>PhDr. Gabriela Bartesová – </a:t>
            </a:r>
            <a:r>
              <a:rPr lang="cs-CZ" sz="2000" dirty="0" smtClean="0">
                <a:hlinkClick r:id="rId4"/>
              </a:rPr>
              <a:t>gabriela.bartesova@mpsv.cz</a:t>
            </a: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5933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07704" y="2924944"/>
            <a:ext cx="5328592" cy="1440024"/>
          </a:xfrm>
        </p:spPr>
        <p:txBody>
          <a:bodyPr/>
          <a:lstStyle/>
          <a:p>
            <a:pPr marL="0" indent="0" algn="ctr"/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Těšíme se na Vaše projekty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Žadatelé, 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08512"/>
          </a:xfrm>
        </p:spPr>
        <p:txBody>
          <a:bodyPr/>
          <a:lstStyle/>
          <a:p>
            <a:r>
              <a:rPr lang="cs-CZ" b="1" u="sng" dirty="0"/>
              <a:t>Oprávnění žadatelé: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0" smtClean="0"/>
              <a:t>neziskové </a:t>
            </a:r>
            <a:r>
              <a:rPr lang="cs-CZ" sz="1600" dirty="0"/>
              <a:t>organizace, sociální družstva, obce a jejich příspěvkové organizace, příspěvkové organizace kraje (vyjma aktivit </a:t>
            </a:r>
            <a:r>
              <a:rPr lang="cs-CZ" sz="1600" dirty="0" smtClean="0"/>
              <a:t>2), </a:t>
            </a:r>
            <a:r>
              <a:rPr lang="cs-CZ" sz="1600" dirty="0"/>
              <a:t>dobrovolné svazky obcí, poskytovatelé sociálních </a:t>
            </a:r>
            <a:r>
              <a:rPr lang="cs-CZ" sz="1600" dirty="0" smtClean="0"/>
              <a:t>služeb.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0"/>
          </a:p>
          <a:p>
            <a:r>
              <a:rPr lang="cs-CZ" b="1" u="sng" dirty="0"/>
              <a:t>Cílové skupiny: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1600" dirty="0" smtClean="0"/>
              <a:t>Národnostní menšiny a osoby žijící v sociálně vyloučených lokalitách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14000" lvl="1" indent="0">
              <a:buNone/>
            </a:pP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59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přílohy žádosti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Vyjádření </a:t>
            </a:r>
            <a:r>
              <a:rPr lang="cs-CZ" dirty="0"/>
              <a:t>ASZ – soulad s </a:t>
            </a:r>
            <a:r>
              <a:rPr lang="cs-CZ" dirty="0" smtClean="0"/>
              <a:t>KPSVL</a:t>
            </a:r>
          </a:p>
          <a:p>
            <a:r>
              <a:rPr lang="cs-CZ" dirty="0" smtClean="0"/>
              <a:t>Identifikace skutečných majitelů (</a:t>
            </a:r>
            <a:r>
              <a:rPr lang="cs-CZ" dirty="0" err="1" smtClean="0"/>
              <a:t>st.zástupce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/>
              <a:t>Tabulka </a:t>
            </a:r>
            <a:r>
              <a:rPr lang="cs-CZ" dirty="0" smtClean="0"/>
              <a:t>5a – týká se jen sociálních služeb</a:t>
            </a:r>
            <a:endParaRPr lang="cs-CZ" dirty="0"/>
          </a:p>
          <a:p>
            <a:r>
              <a:rPr lang="cs-CZ" dirty="0" smtClean="0"/>
              <a:t>Pověření (před podpisem PA)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480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přehled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504056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1400" dirty="0" smtClean="0"/>
              <a:t>  Podpora sociálních služeb (služeb sociální prevence a </a:t>
            </a:r>
            <a:r>
              <a:rPr lang="cs-CZ" sz="1400" dirty="0" err="1" smtClean="0"/>
              <a:t>odb.soc.poradenství</a:t>
            </a:r>
            <a:r>
              <a:rPr lang="cs-CZ" sz="1400" dirty="0" smtClean="0"/>
              <a:t>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cs-CZ" sz="1400" dirty="0" smtClean="0"/>
              <a:t>  Podpora profesionální realizace sociální </a:t>
            </a:r>
            <a:r>
              <a:rPr lang="cs-CZ" sz="1400" dirty="0" smtClean="0"/>
              <a:t>práce (</a:t>
            </a:r>
            <a:r>
              <a:rPr lang="cs-CZ" sz="1400" dirty="0" smtClean="0"/>
              <a:t>nemůže </a:t>
            </a:r>
            <a:r>
              <a:rPr lang="cs-CZ" sz="1400" dirty="0"/>
              <a:t>žádat p. o. kraje. Gestorem musí být </a:t>
            </a:r>
            <a:r>
              <a:rPr lang="cs-CZ" sz="1400" i="1" dirty="0"/>
              <a:t>vždy kvalifikovaný soc. pracovník </a:t>
            </a:r>
            <a:r>
              <a:rPr lang="cs-CZ" sz="1400" dirty="0" smtClean="0"/>
              <a:t>- dle </a:t>
            </a:r>
            <a:r>
              <a:rPr lang="cs-CZ" sz="1400" dirty="0"/>
              <a:t>zákona č. 108/2006 Sb</a:t>
            </a:r>
            <a:r>
              <a:rPr lang="cs-CZ" sz="1400" dirty="0" smtClean="0"/>
              <a:t>.).</a:t>
            </a:r>
            <a:r>
              <a:rPr lang="cs-CZ" sz="1400" b="1" dirty="0" smtClean="0"/>
              <a:t> </a:t>
            </a:r>
            <a:r>
              <a:rPr lang="cs-CZ" sz="1400" dirty="0"/>
              <a:t>na obcích, slaďování metod soc. práce (podpora odborných postupů při případové práci, metodické činnosti a koordinačních aktivit). Žadatelem může být obec, p. o.  obce nebo NNO a další za předpokladu, že obec bude figurovat v projektu jako partner bez </a:t>
            </a:r>
            <a:r>
              <a:rPr lang="cs-CZ" sz="1400" dirty="0" err="1"/>
              <a:t>fin</a:t>
            </a:r>
            <a:r>
              <a:rPr lang="cs-CZ" sz="1400" dirty="0"/>
              <a:t>. příspěvku</a:t>
            </a:r>
            <a:r>
              <a:rPr lang="cs-CZ" sz="1400" dirty="0" smtClean="0"/>
              <a:t>.</a:t>
            </a:r>
            <a:endParaRPr lang="cs-CZ" sz="1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400" dirty="0" smtClean="0"/>
              <a:t>Podpora komunitní soc</a:t>
            </a:r>
            <a:r>
              <a:rPr lang="cs-CZ" sz="1400" dirty="0" smtClean="0"/>
              <a:t>. práce </a:t>
            </a:r>
            <a:r>
              <a:rPr lang="cs-CZ" sz="1400" dirty="0" smtClean="0"/>
              <a:t>a kom</a:t>
            </a:r>
            <a:r>
              <a:rPr lang="cs-CZ" sz="1400" dirty="0" smtClean="0"/>
              <a:t>. centra</a:t>
            </a:r>
            <a:r>
              <a:rPr lang="cs-CZ" sz="1400" dirty="0" smtClean="0"/>
              <a:t>, </a:t>
            </a:r>
            <a:r>
              <a:rPr lang="cs-CZ" sz="1400" dirty="0" err="1" smtClean="0"/>
              <a:t>vč</a:t>
            </a:r>
            <a:r>
              <a:rPr lang="cs-CZ" sz="1400" dirty="0" smtClean="0"/>
              <a:t>, podpory </a:t>
            </a:r>
            <a:r>
              <a:rPr lang="cs-CZ" sz="1400" dirty="0" smtClean="0"/>
              <a:t>koordinační role obcí </a:t>
            </a:r>
            <a:endParaRPr lang="cs-CZ" sz="1400" dirty="0" smtClean="0"/>
          </a:p>
          <a:p>
            <a:pPr marL="360000" indent="-34290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cs-CZ" sz="1400" dirty="0" smtClean="0"/>
              <a:t>Podpora osob v přístupu k </a:t>
            </a:r>
            <a:r>
              <a:rPr lang="cs-CZ" sz="1400" dirty="0" smtClean="0"/>
              <a:t>bydlení: </a:t>
            </a:r>
            <a:r>
              <a:rPr lang="cs-CZ" sz="1400" dirty="0"/>
              <a:t>Podpora není určena na investice do sociálního bydlení. </a:t>
            </a:r>
            <a:r>
              <a:rPr lang="cs-CZ" sz="1400" dirty="0" smtClean="0"/>
              <a:t>- Aktivity musí vždy zaměřeny na přímou podporu CS, nikoliv pouze na vytváření nástrojů a systémů sociálního bydlení </a:t>
            </a:r>
            <a:endParaRPr lang="cs-CZ" sz="1400" dirty="0" smtClean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400" dirty="0" smtClean="0"/>
              <a:t>Podpora </a:t>
            </a:r>
            <a:r>
              <a:rPr lang="cs-CZ" sz="1400" dirty="0" smtClean="0"/>
              <a:t>právní a finanční gramotnosti, prevence </a:t>
            </a:r>
            <a:r>
              <a:rPr lang="cs-CZ" sz="1400" dirty="0" smtClean="0"/>
              <a:t>zadluženosti</a:t>
            </a:r>
            <a:endParaRPr lang="cs-CZ" sz="1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400" dirty="0" smtClean="0"/>
              <a:t>Podpora </a:t>
            </a:r>
            <a:r>
              <a:rPr lang="cs-CZ" sz="1400" dirty="0" smtClean="0"/>
              <a:t>osob v přístupu k zaměstnání a jeho </a:t>
            </a:r>
            <a:r>
              <a:rPr lang="cs-CZ" sz="1400" dirty="0" smtClean="0"/>
              <a:t>udržení: </a:t>
            </a:r>
            <a:r>
              <a:rPr lang="cs-CZ" sz="1400" dirty="0" smtClean="0"/>
              <a:t>Jedná </a:t>
            </a:r>
            <a:r>
              <a:rPr lang="cs-CZ" sz="1400" dirty="0"/>
              <a:t>se o podporu aktivit směřujícím ke vstupu a udržení se na trhu práce (mimo nástroje </a:t>
            </a:r>
            <a:r>
              <a:rPr lang="cs-CZ" sz="1400" dirty="0" smtClean="0"/>
              <a:t>APZ), např. tréninkové </a:t>
            </a:r>
            <a:r>
              <a:rPr lang="cs-CZ" sz="1400" dirty="0"/>
              <a:t>zaměstnání na omezenou dobu (pozor – nelze  místa na </a:t>
            </a:r>
            <a:r>
              <a:rPr lang="cs-CZ" sz="1400" dirty="0" smtClean="0"/>
              <a:t>zkoušku!), </a:t>
            </a:r>
            <a:r>
              <a:rPr lang="cs-CZ" sz="1400" dirty="0" err="1"/>
              <a:t>mentoring</a:t>
            </a:r>
            <a:r>
              <a:rPr lang="cs-CZ" sz="1400" dirty="0"/>
              <a:t>, peer programy na odstraňování překážek vstupu na trh práce a přípravy na změnu životní situace po vstupu na trh práce apod. </a:t>
            </a:r>
            <a:endParaRPr lang="cs-CZ" sz="1400" dirty="0" smtClean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400" dirty="0" smtClean="0"/>
              <a:t>Podpora služeb pro ohrožené děti a rodiny a podpora směřující k obnovení narušených funkcí rodiny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cs-CZ" sz="1400" dirty="0" smtClean="0"/>
              <a:t>Podpora služeb pro osoby závislé nebo závislostí ohrožené a pro jejich rodinné </a:t>
            </a:r>
            <a:r>
              <a:rPr lang="cs-CZ" sz="1400" dirty="0" smtClean="0"/>
              <a:t>příslušníky</a:t>
            </a:r>
            <a:endParaRPr lang="cs-CZ" sz="1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95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– přehled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50405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400" dirty="0"/>
              <a:t>9</a:t>
            </a:r>
            <a:r>
              <a:rPr lang="cs-CZ" sz="1400" dirty="0" smtClean="0"/>
              <a:t>. Podpora </a:t>
            </a:r>
            <a:r>
              <a:rPr lang="cs-CZ" sz="1400" dirty="0"/>
              <a:t>aktivit přispívající k boji s diskriminací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400" dirty="0" smtClean="0"/>
              <a:t>10. Podpora </a:t>
            </a:r>
            <a:r>
              <a:rPr lang="cs-CZ" sz="1400" dirty="0"/>
              <a:t>programů prevence sociálně patologických jevů, prevence kriminality a </a:t>
            </a:r>
            <a:r>
              <a:rPr lang="cs-CZ" sz="1400" dirty="0" smtClean="0"/>
              <a:t>    veřejného pořádku; APK – metodika MV.</a:t>
            </a:r>
            <a:endParaRPr lang="cs-CZ" sz="1400" dirty="0"/>
          </a:p>
          <a:p>
            <a:pPr marL="0" indent="0">
              <a:lnSpc>
                <a:spcPct val="100000"/>
              </a:lnSpc>
              <a:buNone/>
            </a:pPr>
            <a:r>
              <a:rPr lang="cs-CZ" sz="1400" dirty="0" smtClean="0"/>
              <a:t>11. Podpora </a:t>
            </a:r>
            <a:r>
              <a:rPr lang="cs-CZ" sz="1400" dirty="0"/>
              <a:t>služeb pro osoby po výkonu </a:t>
            </a:r>
            <a:r>
              <a:rPr lang="cs-CZ" sz="1400" dirty="0" smtClean="0"/>
              <a:t>trestu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1400" dirty="0" smtClean="0"/>
              <a:t>V </a:t>
            </a:r>
            <a:r>
              <a:rPr lang="cs-CZ" sz="1400" dirty="0" smtClean="0"/>
              <a:t>rámci projektu lze kombinovat uvedené aktivity vzhledem k účelnosti a specifikům 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400" dirty="0"/>
              <a:t>Aktivity nutné dobře popsat a odůvodnit (</a:t>
            </a:r>
            <a:r>
              <a:rPr lang="cs-CZ" sz="1400" dirty="0" smtClean="0"/>
              <a:t>hodnocení žádosti pouze </a:t>
            </a:r>
            <a:r>
              <a:rPr lang="cs-CZ" sz="1400" dirty="0"/>
              <a:t>na základě informací v žádosti</a:t>
            </a:r>
            <a:r>
              <a:rPr lang="cs-CZ" sz="1400" dirty="0" smtClean="0"/>
              <a:t>) – prevence krácení rozpočtu (vazba na rozpočet); harmonogram aktivit není povinný, ale doporučuje se uvést </a:t>
            </a:r>
            <a:endParaRPr lang="cs-CZ" sz="1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sz="1400" dirty="0" smtClean="0"/>
              <a:t>Oddělovat KA týkající se pouze sociálních služeb od fakultativních služeb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400" dirty="0" smtClean="0"/>
              <a:t>Oddělovat od sebe vzájemně sociální služby tj. každá soc.sl. = samostatná KA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48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REGISTROVANÉ SOCIÁLNÍ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1" dirty="0" smtClean="0"/>
              <a:t>Podporovány </a:t>
            </a:r>
            <a:r>
              <a:rPr lang="cs-CZ" sz="1600" b="1" dirty="0" smtClean="0"/>
              <a:t>budou </a:t>
            </a:r>
            <a:r>
              <a:rPr lang="cs-CZ" sz="1600" dirty="0" smtClean="0"/>
              <a:t>zejména služby sociální prevence a odborného sociálního poradenství (výdaje související s poskytováním zákl</a:t>
            </a:r>
            <a:r>
              <a:rPr lang="cs-CZ" sz="1600" dirty="0" smtClean="0"/>
              <a:t>. činností </a:t>
            </a:r>
            <a:r>
              <a:rPr lang="cs-CZ" sz="1600" dirty="0" smtClean="0"/>
              <a:t>soc</a:t>
            </a:r>
            <a:r>
              <a:rPr lang="cs-CZ" sz="1600" dirty="0" smtClean="0"/>
              <a:t>. služeb </a:t>
            </a:r>
            <a:r>
              <a:rPr lang="cs-CZ" sz="1600" dirty="0" smtClean="0"/>
              <a:t>dle zákona č.108/2006 Sb.). Služba musí být registrovaná a zároveň součástí sítě sociálních služeb uvedené ve střednědobém plánu rozvoje soc</a:t>
            </a:r>
            <a:r>
              <a:rPr lang="cs-CZ" sz="1600" dirty="0" smtClean="0"/>
              <a:t>. služeb </a:t>
            </a:r>
            <a:r>
              <a:rPr lang="cs-CZ" sz="1600" dirty="0" smtClean="0"/>
              <a:t>příslušného kraje. </a:t>
            </a:r>
            <a:endParaRPr lang="cs-CZ" sz="1600" dirty="0" smtClean="0"/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cs-CZ" sz="1600" dirty="0">
              <a:solidFill>
                <a:srgbClr val="FF0000"/>
              </a:solidFill>
            </a:endParaRPr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dirty="0" smtClean="0"/>
              <a:t>Jedná </a:t>
            </a:r>
            <a:r>
              <a:rPr lang="cs-CZ" sz="1600" dirty="0" smtClean="0"/>
              <a:t>se o služby nové nebo rozšiřující svojí kapacitu.</a:t>
            </a:r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cs-CZ" sz="1600" b="1" dirty="0" smtClean="0"/>
          </a:p>
          <a:p>
            <a:pPr marL="234000" inden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1600" b="1" dirty="0" smtClean="0"/>
              <a:t>Nebudou podporovány </a:t>
            </a:r>
            <a:r>
              <a:rPr lang="cs-CZ" sz="1600" dirty="0" smtClean="0"/>
              <a:t>soc</a:t>
            </a:r>
            <a:r>
              <a:rPr lang="cs-CZ" sz="1600" dirty="0" smtClean="0"/>
              <a:t>. služby</a:t>
            </a:r>
            <a:r>
              <a:rPr lang="cs-CZ" sz="1600" dirty="0" smtClean="0"/>
              <a:t>, které jsou určeny pro osoby se sníženou soběstačností z důvodu věku (senioři</a:t>
            </a:r>
            <a:r>
              <a:rPr lang="cs-CZ" sz="1600" dirty="0" smtClean="0"/>
              <a:t>).</a:t>
            </a:r>
            <a:endParaRPr lang="cs-CZ" sz="1600" dirty="0"/>
          </a:p>
          <a:p>
            <a:pPr marL="1080900" lvl="3" indent="-342900">
              <a:buFont typeface="+mj-lt"/>
              <a:buAutoNum type="alphaLcParenR"/>
            </a:pPr>
            <a:endParaRPr lang="cs-CZ" sz="1600" dirty="0"/>
          </a:p>
          <a:p>
            <a:pPr>
              <a:buFont typeface="Courier New" panose="02070309020205020404" pitchFamily="49" charset="0"/>
              <a:buChar char="o"/>
            </a:pPr>
            <a:endParaRPr lang="cs-CZ" sz="2800" dirty="0"/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4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5a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75" y="3612356"/>
            <a:ext cx="7715250" cy="695325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59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dfed548f-0517-4d39-90e3-3947398480c0">W:\INTERNÍ\ODD_872\KPSVL\výzva_03_16_052\semináře\žadatelé\Prezentace_žadatelé_052_aktual.pptx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FCF9BCABF3854AAB137087829D63AA" ma:contentTypeVersion="7" ma:contentTypeDescription="Vytvoří nový dokument" ma:contentTypeScope="" ma:versionID="f5327b4dcf25641a2e3cabeab8efdc2f">
  <xsd:schema xmlns:xsd="http://www.w3.org/2001/XMLSchema" xmlns:xs="http://www.w3.org/2001/XMLSchema" xmlns:p="http://schemas.microsoft.com/office/2006/metadata/properties" xmlns:ns2="dfed548f-0517-4d39-90e3-3947398480c0" targetNamespace="http://schemas.microsoft.com/office/2006/metadata/properties" ma:root="true" ma:fieldsID="d0b264e9fdedef06c292344895821a1a" ns2:_="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d548f-0517-4d39-90e3-3947398480c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1E6C59-D454-4589-9CB3-7329D706FF41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dfed548f-0517-4d39-90e3-3947398480c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BCC7AE6-9CF0-4723-A6C4-0E218DC795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EF1EB6-B45A-490A-9B21-C9AF77F6A73E}"/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2312</Words>
  <Application>Microsoft Office PowerPoint</Application>
  <PresentationFormat>Předvádění na obrazovce (4:3)</PresentationFormat>
  <Paragraphs>300</Paragraphs>
  <Slides>39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39</vt:i4>
      </vt:variant>
    </vt:vector>
  </HeadingPairs>
  <TitlesOfParts>
    <vt:vector size="48" baseType="lpstr">
      <vt:lpstr>Arial</vt:lpstr>
      <vt:lpstr>Calibri</vt:lpstr>
      <vt:lpstr>Courier New</vt:lpstr>
      <vt:lpstr>Wingdings</vt:lpstr>
      <vt:lpstr>Wingdings 3</vt:lpstr>
      <vt:lpstr>prezentace</vt:lpstr>
      <vt:lpstr>1_prezentace</vt:lpstr>
      <vt:lpstr>2_prezentace</vt:lpstr>
      <vt:lpstr>3_prezentace</vt:lpstr>
      <vt:lpstr>Výzva: „podporA  Sociálního začleňování v SVL 3.výzva“  č. 03_16_052 </vt:lpstr>
      <vt:lpstr>Výzva  č. 03_16_052</vt:lpstr>
      <vt:lpstr>Výzva  č. 03_16_052</vt:lpstr>
      <vt:lpstr>Žadatelé, cílové skupiny</vt:lpstr>
      <vt:lpstr>Povinné přílohy žádosti</vt:lpstr>
      <vt:lpstr>Klíčové aktivity – přehled </vt:lpstr>
      <vt:lpstr>Klíčové aktivity – přehled</vt:lpstr>
      <vt:lpstr>REGISTROVANÉ SOCIÁLNÍ SLUŽBY</vt:lpstr>
      <vt:lpstr>Tabulka 5a</vt:lpstr>
      <vt:lpstr>Tabulka 5a</vt:lpstr>
      <vt:lpstr>TABULKA 5A</vt:lpstr>
      <vt:lpstr>TABULKA 5A</vt:lpstr>
      <vt:lpstr>TABULKA 5A – fakultativní služby</vt:lpstr>
      <vt:lpstr>TABULKA 5A</vt:lpstr>
      <vt:lpstr>Výzva  č.03_16_052  nepodporuje</vt:lpstr>
      <vt:lpstr>Partnerství</vt:lpstr>
      <vt:lpstr>Indikátory - obecně</vt:lpstr>
      <vt:lpstr>Indikátory – závazkové</vt:lpstr>
      <vt:lpstr>Indikátory –  pouze ke sledování</vt:lpstr>
      <vt:lpstr>Doporučení a zpětná vazba z výzvy č. 052</vt:lpstr>
      <vt:lpstr>Způsob hodnocení a výběr projektů</vt:lpstr>
      <vt:lpstr>Potřebnost</vt:lpstr>
      <vt:lpstr>Účelnost</vt:lpstr>
      <vt:lpstr>Efektivnost a hospodárnost</vt:lpstr>
      <vt:lpstr>Proveditelnost </vt:lpstr>
      <vt:lpstr>IS KP14+</vt:lpstr>
      <vt:lpstr>IS KP14+</vt:lpstr>
      <vt:lpstr>Rozpočet projektu - struktura</vt:lpstr>
      <vt:lpstr>1. Osobní náklady</vt:lpstr>
      <vt:lpstr>2. Cestovní náhrady</vt:lpstr>
      <vt:lpstr>3.  Zařízení a vybavení</vt:lpstr>
      <vt:lpstr>4. Nákup služeb</vt:lpstr>
      <vt:lpstr>5. Drobné Stavební úpravy</vt:lpstr>
      <vt:lpstr>6. Přímá podpora pro cílovou           skupinu</vt:lpstr>
      <vt:lpstr>II. Nepřímé náklady</vt:lpstr>
      <vt:lpstr>Veřejná zakázka</vt:lpstr>
      <vt:lpstr>Informační zdroje </vt:lpstr>
      <vt:lpstr>Kontaktní osoby</vt:lpstr>
      <vt:lpstr> Těšíme se na Vaše projekty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2018-10-03T13:19:17Z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0x010100A2FCF9BCABF3854AAB137087829D63AA</vt:lpwstr>
  </property>
</Properties>
</file>