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Override+xml" PartName="/ppt/theme/themeOverride1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>
  <p:sldMasterIdLst>
    <p:sldMasterId id="2147483671" r:id="rId4"/>
  </p:sldMasterIdLst>
  <p:notesMasterIdLst>
    <p:notesMasterId r:id="rId65"/>
  </p:notesMasterIdLst>
  <p:sldIdLst>
    <p:sldId id="256" r:id="rId5"/>
    <p:sldId id="405" r:id="rId6"/>
    <p:sldId id="383" r:id="rId7"/>
    <p:sldId id="339" r:id="rId8"/>
    <p:sldId id="434" r:id="rId9"/>
    <p:sldId id="406" r:id="rId10"/>
    <p:sldId id="471" r:id="rId11"/>
    <p:sldId id="378" r:id="rId12"/>
    <p:sldId id="385" r:id="rId13"/>
    <p:sldId id="270" r:id="rId14"/>
    <p:sldId id="470" r:id="rId15"/>
    <p:sldId id="465" r:id="rId16"/>
    <p:sldId id="392" r:id="rId17"/>
    <p:sldId id="462" r:id="rId18"/>
    <p:sldId id="409" r:id="rId19"/>
    <p:sldId id="467" r:id="rId20"/>
    <p:sldId id="299" r:id="rId21"/>
    <p:sldId id="373" r:id="rId22"/>
    <p:sldId id="386" r:id="rId23"/>
    <p:sldId id="391" r:id="rId24"/>
    <p:sldId id="393" r:id="rId25"/>
    <p:sldId id="394" r:id="rId26"/>
    <p:sldId id="395" r:id="rId27"/>
    <p:sldId id="323" r:id="rId28"/>
    <p:sldId id="329" r:id="rId29"/>
    <p:sldId id="403" r:id="rId30"/>
    <p:sldId id="463" r:id="rId31"/>
    <p:sldId id="331" r:id="rId32"/>
    <p:sldId id="410" r:id="rId33"/>
    <p:sldId id="438" r:id="rId34"/>
    <p:sldId id="439" r:id="rId35"/>
    <p:sldId id="445" r:id="rId36"/>
    <p:sldId id="446" r:id="rId37"/>
    <p:sldId id="447" r:id="rId38"/>
    <p:sldId id="468" r:id="rId39"/>
    <p:sldId id="469" r:id="rId40"/>
    <p:sldId id="451" r:id="rId41"/>
    <p:sldId id="452" r:id="rId42"/>
    <p:sldId id="455" r:id="rId43"/>
    <p:sldId id="456" r:id="rId44"/>
    <p:sldId id="457" r:id="rId45"/>
    <p:sldId id="458" r:id="rId46"/>
    <p:sldId id="416" r:id="rId47"/>
    <p:sldId id="417" r:id="rId48"/>
    <p:sldId id="435" r:id="rId49"/>
    <p:sldId id="418" r:id="rId50"/>
    <p:sldId id="419" r:id="rId51"/>
    <p:sldId id="420" r:id="rId52"/>
    <p:sldId id="421" r:id="rId53"/>
    <p:sldId id="436" r:id="rId54"/>
    <p:sldId id="422" r:id="rId55"/>
    <p:sldId id="423" r:id="rId56"/>
    <p:sldId id="424" r:id="rId57"/>
    <p:sldId id="430" r:id="rId58"/>
    <p:sldId id="431" r:id="rId59"/>
    <p:sldId id="432" r:id="rId60"/>
    <p:sldId id="472" r:id="rId61"/>
    <p:sldId id="397" r:id="rId62"/>
    <p:sldId id="404" r:id="rId63"/>
    <p:sldId id="381" r:id="rId64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1630" autoAdjust="false"/>
    <p:restoredTop sz="69503" autoAdjust="false"/>
  </p:normalViewPr>
  <p:slideViewPr>
    <p:cSldViewPr showGuides="true">
      <p:cViewPr varScale="true">
        <p:scale>
          <a:sx n="46" d="100"/>
          <a:sy n="46" d="100"/>
        </p:scale>
        <p:origin x="1628" y="4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22.xml" Type="http://schemas.openxmlformats.org/officeDocument/2006/relationships/slide" Id="rId26"/>
    <Relationship Target="slides/slide17.xml" Type="http://schemas.openxmlformats.org/officeDocument/2006/relationships/slide" Id="rId21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59.xml" Type="http://schemas.openxmlformats.org/officeDocument/2006/relationships/slide" Id="rId63"/>
    <Relationship Target="theme/theme1.xml" Type="http://schemas.openxmlformats.org/officeDocument/2006/relationships/theme" Id="rId68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slides/slide54.xml" Type="http://schemas.openxmlformats.org/officeDocument/2006/relationships/slide" Id="rId58"/>
    <Relationship Target="presProps.xml" Type="http://schemas.openxmlformats.org/officeDocument/2006/relationships/presProps" Id="rId66"/>
    <Relationship Target="slides/slide1.xml" Type="http://schemas.openxmlformats.org/officeDocument/2006/relationships/slide" Id="rId5"/>
    <Relationship Target="slides/slide57.xml" Type="http://schemas.openxmlformats.org/officeDocument/2006/relationships/slide" Id="rId61"/>
    <Relationship Target="slides/slide15.xml" Type="http://schemas.openxmlformats.org/officeDocument/2006/relationships/slide" Id="rId1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60.xml" Type="http://schemas.openxmlformats.org/officeDocument/2006/relationships/slide" Id="rId64"/>
    <Relationship Target="tableStyles.xml" Type="http://schemas.openxmlformats.org/officeDocument/2006/relationships/tableStyles" Id="rId69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55.xml" Type="http://schemas.openxmlformats.org/officeDocument/2006/relationships/slide" Id="rId59"/>
    <Relationship Target="viewProps.xml" Type="http://schemas.openxmlformats.org/officeDocument/2006/relationships/viewProps" Id="rId67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slides/slide58.xml" Type="http://schemas.openxmlformats.org/officeDocument/2006/relationships/slide" Id="rId6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slides/slide53.xml" Type="http://schemas.openxmlformats.org/officeDocument/2006/relationships/slide" Id="rId57"/>
    <Relationship Target="slides/slide6.xml" Type="http://schemas.openxmlformats.org/officeDocument/2006/relationships/slide" Id="rId10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slides/slide56.xml" Type="http://schemas.openxmlformats.org/officeDocument/2006/relationships/slide" Id="rId60"/>
    <Relationship Target="notesMasters/notesMaster1.xml" Type="http://schemas.openxmlformats.org/officeDocument/2006/relationships/notesMaster" Id="rId65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35.xml" Type="http://schemas.openxmlformats.org/officeDocument/2006/relationships/slide" Id="rId39"/>
    <Relationship Target="slides/slide30.xml" Type="http://schemas.openxmlformats.org/officeDocument/2006/relationships/slide" Id="rId34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12.11.2020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5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6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00355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5142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815705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61227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817368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1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200" b="false" i="false" u="none" strike="noStrike" kern="1200" baseline="0" dirty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402626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667394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09328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56997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783510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46844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2601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0838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97500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94561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706653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72430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200469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654740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27599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162722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66702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449738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638352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477405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29215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47345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690175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852731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128059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71889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16267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50141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b="true" baseline="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590137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52990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3064987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3473753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998564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endParaRPr lang="cs-CZ" altLang="cs-CZ" dirty="false"/>
          </a:p>
          <a:p>
            <a:pPr algn="just">
              <a:defRPr/>
            </a:pPr>
            <a:endParaRPr lang="cs-CZ" altLang="cs-CZ" dirty="false"/>
          </a:p>
          <a:p>
            <a:pPr algn="just">
              <a:defRPr/>
            </a:pPr>
            <a:endParaRPr lang="cs-CZ" altLang="cs-CZ" dirty="false"/>
          </a:p>
          <a:p>
            <a:pPr algn="just">
              <a:defRPr/>
            </a:pPr>
            <a:endParaRPr lang="cs-CZ" altLang="cs-CZ" dirty="false"/>
          </a:p>
          <a:p>
            <a:pPr algn="just">
              <a:defRPr/>
            </a:pPr>
            <a:endParaRPr lang="cs-CZ" alt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9923516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745858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kern="1200" dirty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52911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4474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051369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603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56245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true" dirty="false"/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412934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071733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3627202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083401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92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b="true" i="false" u="none" strike="noStrike" kern="1200" baseline="0" dirty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7076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45959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6344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/>
              <a:t>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4408288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4.png" Type="http://schemas.openxmlformats.org/officeDocument/2006/relationships/image" Id="rId5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Mode="External" Target="http://publicita.dotaceeu.cz/" Type="http://schemas.openxmlformats.org/officeDocument/2006/relationships/hyperlink" Id="rId3"/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6.png" Type="http://schemas.openxmlformats.org/officeDocument/2006/relationships/image" Id="rId5"/>
    <Relationship Target="../media/image5.png" Type="http://schemas.openxmlformats.org/officeDocument/2006/relationships/image" Id="rId4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Mode="External" Target="https://www.esfcr.cz/" Type="http://schemas.openxmlformats.org/officeDocument/2006/relationships/hyperlink" Id="rId3"/>
    <Relationship TargetMode="External" Target="https://www.esfcr.cz/technicka_podpora_opz" Type="http://schemas.openxmlformats.org/officeDocument/2006/relationships/hyperlink" Id="rId7"/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esf@mpsv.cz" Type="http://schemas.openxmlformats.org/officeDocument/2006/relationships/hyperlink" Id="rId6"/>
    <Relationship TargetMode="External" Target="https://www.esfcr.cz/monitorovani-podporenych-osob-opz" Type="http://schemas.openxmlformats.org/officeDocument/2006/relationships/hyperlink" Id="rId5"/>
    <Relationship TargetMode="External" Target="http://www.esfcr.cz/" Type="http://schemas.openxmlformats.org/officeDocument/2006/relationships/hyperlink" Id="rId4"/>
</Relationships>

</file>

<file path=ppt/slides/_rels/slide25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3"/>
    <Relationship Target="../slideLayouts/slideLayout2.xml" Type="http://schemas.openxmlformats.org/officeDocument/2006/relationships/slideLayout" Id="rId2"/>
    <Relationship Target="../theme/themeOverride1.xml" Type="http://schemas.openxmlformats.org/officeDocument/2006/relationships/themeOverride" Id="rId1"/>
</Relationships>

</file>

<file path=ppt/slides/_rels/slide26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3"/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Mode="External" Target="https://www.esfcr.cz/pracovni-vykaz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Mode="External" Target="https://www.esfcr.cz/obvykle-ceny-a-mzdy-platy-opz" Type="http://schemas.openxmlformats.org/officeDocument/2006/relationships/hyperlink" Id="rId3"/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4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5.xml.rels><?xml version="1.0" encoding="UTF-8" standalone="yes"?>
<Relationships xmlns="http://schemas.openxmlformats.org/package/2006/relationships">
    <Relationship Target="../notesSlides/notesSlide5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notesSlides/notesSlide5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="../notesSlides/notesSlide5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notesSlides/notesSlide5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8"/>
    <Relationship TargetMode="External" Target="mailto:michal.merhaut@mpsv.cz" Type="http://schemas.openxmlformats.org/officeDocument/2006/relationships/hyperlink" Id="rId3"/>
    <Relationship TargetMode="External" Target="mailto:gabriela.hubackova@mpsv.cz" Type="http://schemas.openxmlformats.org/officeDocument/2006/relationships/hyperlink" Id="rId7"/>
    <Relationship Target="../notesSlides/notesSlide5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petra.peterkova@mpsv.cz" Type="http://schemas.openxmlformats.org/officeDocument/2006/relationships/hyperlink" Id="rId6"/>
    <Relationship TargetMode="External" Target="mailto:tereza.havelkova@mpsv.cz" Type="http://schemas.openxmlformats.org/officeDocument/2006/relationships/hyperlink" Id="rId5"/>
    <Relationship TargetMode="External" Target="mailto:gabriela.bartesova@mpsv.cz" Type="http://schemas.openxmlformats.org/officeDocument/2006/relationships/hyperlink" Id="rId4"/>
</Relationships>

</file>

<file path=ppt/slides/_rels/slide7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3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512000" y="1556792"/>
            <a:ext cx="7272000" cy="2277208"/>
          </a:xfrm>
        </p:spPr>
        <p:txBody>
          <a:bodyPr/>
          <a:lstStyle/>
          <a:p>
            <a:r>
              <a:rPr lang="cs-CZ" dirty="false"/>
              <a:t>seminář pro příjemce</a:t>
            </a:r>
            <a:br>
              <a:rPr lang="cs-CZ" dirty="false"/>
            </a:br>
            <a:r>
              <a:rPr lang="cs-CZ" dirty="false"/>
              <a:t>Výzva č. 03_16_052</a:t>
            </a:r>
            <a:br>
              <a:rPr lang="cs-CZ" dirty="false"/>
            </a:br>
            <a:r>
              <a:rPr lang="cs-CZ" dirty="false"/>
              <a:t>„Zpráva o realizaci projektu“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false"/>
              <a:t>Oddělení projektů systému služeb (872)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false"/>
              <a:t>listopad 2020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9" name="Zástupný symbol pro obrázek 14"/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ZPRÁVA O REALIZACI PROJEKTU (</a:t>
            </a:r>
            <a:r>
              <a:rPr lang="cs-CZ" sz="2800" dirty="false" err="true"/>
              <a:t>ZoR</a:t>
            </a:r>
            <a:r>
              <a:rPr lang="cs-CZ" sz="2800" dirty="false"/>
              <a:t>) – Úvod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75232"/>
          </a:xfrm>
        </p:spPr>
        <p:txBody>
          <a:bodyPr/>
          <a:lstStyle/>
          <a:p>
            <a:pPr algn="just"/>
            <a:r>
              <a:rPr lang="cs-CZ" sz="2000" dirty="false"/>
              <a:t>Zpráva o realizaci projektu (</a:t>
            </a:r>
            <a:r>
              <a:rPr lang="cs-CZ" sz="2000" dirty="false" err="true"/>
              <a:t>ZoR</a:t>
            </a:r>
            <a:r>
              <a:rPr lang="cs-CZ" sz="2000" dirty="false"/>
              <a:t>) a žádost o platbu (</a:t>
            </a:r>
            <a:r>
              <a:rPr lang="cs-CZ" sz="2000" dirty="false" err="true"/>
              <a:t>ŽoP</a:t>
            </a:r>
            <a:r>
              <a:rPr lang="cs-CZ" sz="2000" dirty="false"/>
              <a:t>) se předkládá prostřednictvím IS KP14+.</a:t>
            </a:r>
          </a:p>
          <a:p>
            <a:pPr algn="just"/>
            <a:r>
              <a:rPr lang="cs-CZ" sz="2000" dirty="false"/>
              <a:t>Monitorovací/sledované období je období zpravidla 6 měsíců realizace projektu. Termín odevzdání </a:t>
            </a:r>
            <a:r>
              <a:rPr lang="cs-CZ" sz="2000" dirty="false" err="true"/>
              <a:t>ZoR</a:t>
            </a:r>
            <a:r>
              <a:rPr lang="cs-CZ" sz="2000" dirty="false"/>
              <a:t> a </a:t>
            </a:r>
            <a:r>
              <a:rPr lang="cs-CZ" sz="2000" dirty="false" err="true"/>
              <a:t>ŽoP</a:t>
            </a:r>
            <a:r>
              <a:rPr lang="cs-CZ" sz="2000" dirty="false"/>
              <a:t> je následující měsíc po ukončení sledovaného období a 2. měsíc v případě závěrečné </a:t>
            </a:r>
            <a:r>
              <a:rPr lang="cs-CZ" sz="2000" dirty="false" err="true"/>
              <a:t>ZoR</a:t>
            </a:r>
            <a:r>
              <a:rPr lang="cs-CZ" sz="2000" dirty="false"/>
              <a:t>. V Rozhodnutí o poskytnutí dotace část III, bod 2, jsou uvedeny přesné termíny sledovaných období a termínů odevzdání ZOR. </a:t>
            </a:r>
          </a:p>
          <a:p>
            <a:pPr algn="just"/>
            <a:r>
              <a:rPr lang="cs-CZ" sz="2000" dirty="false"/>
              <a:t>POZOR: jednotlivá monitorovací období nemusí být stejně dlouhá, některá mohou být kratší (např. 5 měsíců), jiná delší (např. 7 měsíců).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0FCE1B-323F-49E7-959B-7FE1BCE8B28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 ZOR – Pokyny k vyplnění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FC3E51-9149-4530-8D54-DC4D5C840544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Pokyn pro vyplnění zprávy o realizaci projektu a žádosti o platbu v IS KP14+: </a:t>
            </a:r>
            <a:br>
              <a:rPr lang="cs-CZ" dirty="false"/>
            </a:br>
            <a:r>
              <a:rPr lang="cs-CZ" dirty="false">
                <a:hlinkClick r:id="rId2"/>
              </a:rPr>
              <a:t>https://www.esfcr.cz/pokyny-k-vyplneni-zpravy-o-realizaci-zadosti-o-platbu-a-zadosti-o-zmenu-opz/-/dokument/809712</a:t>
            </a: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64371C5-5934-4CF5-B6F7-91959B80A531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23956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Mimořádná zor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algn="just"/>
            <a:r>
              <a:rPr lang="cs-CZ" sz="2000" dirty="false"/>
              <a:t>Ve výjimečných případech může příjemce předložit zprávu </a:t>
            </a:r>
            <a:br>
              <a:rPr lang="cs-CZ" sz="2000" dirty="false"/>
            </a:br>
            <a:r>
              <a:rPr lang="cs-CZ" sz="2000" dirty="false"/>
              <a:t>o realizaci projektu za kratší sledované období. Tuto zprávu může příjemce předložit v situaci, kdy dosud poskytnuté části dotace nevystačí na financování realizace projektu do doby, kdy lze očekávat vyplacení další části dotace ve vazbě na zprávu </a:t>
            </a:r>
            <a:br>
              <a:rPr lang="cs-CZ" sz="2000" dirty="false"/>
            </a:br>
            <a:r>
              <a:rPr lang="cs-CZ" sz="2000" dirty="false"/>
              <a:t>o realizaci projektu předloženou v nejbližším řádném termínu.</a:t>
            </a:r>
          </a:p>
          <a:p>
            <a:pPr algn="just"/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20940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pozdní podání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algn="just"/>
            <a:r>
              <a:rPr lang="cs-CZ" dirty="false"/>
              <a:t>Za nedoručení </a:t>
            </a:r>
            <a:r>
              <a:rPr lang="cs-CZ" dirty="false" err="true"/>
              <a:t>ZoR</a:t>
            </a:r>
            <a:r>
              <a:rPr lang="cs-CZ" dirty="false"/>
              <a:t> v termínu, pokud bude prodlení trvat 7 kalendářních dní a více, bude příjemci vyměřena sankce, viz Rozhodnutí o poskytnutí dotace, </a:t>
            </a:r>
            <a:br>
              <a:rPr lang="cs-CZ" dirty="false"/>
            </a:br>
            <a:r>
              <a:rPr lang="cs-CZ" dirty="false"/>
              <a:t>Část V - Sankce.</a:t>
            </a:r>
          </a:p>
          <a:p>
            <a:pPr marL="0" indent="0" algn="just">
              <a:buNone/>
            </a:pPr>
            <a:endParaRPr lang="cs-CZ" dirty="false"/>
          </a:p>
          <a:p>
            <a:pPr algn="just"/>
            <a:r>
              <a:rPr lang="cs-CZ" b="true" dirty="false"/>
              <a:t>POZOR: Příjemce je v odůvodněných případech oprávněn požádat o prodloužení lhůty pro předložení </a:t>
            </a:r>
            <a:r>
              <a:rPr lang="cs-CZ" b="true" dirty="false" err="true"/>
              <a:t>ZoR</a:t>
            </a:r>
            <a:r>
              <a:rPr lang="cs-CZ" b="true" dirty="false"/>
              <a:t>. Žádost s odůvodněním se předkládá prostřednictvím IS KP14+ formou depeše. Žádost musí být předložena před uplynutím lhůty pro předložení zprávy, které se odložení termínu týká.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94343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vrácení k opravě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V případě vrácení </a:t>
            </a:r>
            <a:r>
              <a:rPr lang="cs-CZ" sz="2000" dirty="false" err="true"/>
              <a:t>ZoR</a:t>
            </a:r>
            <a:r>
              <a:rPr lang="cs-CZ" sz="2000" dirty="false"/>
              <a:t> k opravě je příjemci zaslána Výzva k odstranění nedostatků ve zprávě o realizaci projektu a spolu s ní předložené žádosti o platbu se stanoveným termínem předložení opravy. Informace s výzvou zasílá ŘO příjemci depeší. Vrácena může celá </a:t>
            </a:r>
            <a:r>
              <a:rPr lang="cs-CZ" sz="2000" dirty="false" err="true"/>
              <a:t>ZoR</a:t>
            </a:r>
            <a:r>
              <a:rPr lang="cs-CZ" sz="2000" dirty="false"/>
              <a:t>  nebo jen konkrétní obrazovky. </a:t>
            </a:r>
            <a:r>
              <a:rPr lang="cs-CZ" sz="2000" dirty="false">
                <a:solidFill>
                  <a:schemeClr val="accent1"/>
                </a:solidFill>
              </a:rPr>
              <a:t>Vrací se </a:t>
            </a:r>
            <a:r>
              <a:rPr lang="cs-CZ" sz="2000" dirty="false" err="true">
                <a:solidFill>
                  <a:schemeClr val="accent1"/>
                </a:solidFill>
              </a:rPr>
              <a:t>ZoR</a:t>
            </a:r>
            <a:r>
              <a:rPr lang="cs-CZ" sz="2000" dirty="false">
                <a:solidFill>
                  <a:schemeClr val="accent1"/>
                </a:solidFill>
              </a:rPr>
              <a:t> a </a:t>
            </a:r>
            <a:r>
              <a:rPr lang="cs-CZ" sz="2000" dirty="false" err="true">
                <a:solidFill>
                  <a:schemeClr val="accent1"/>
                </a:solidFill>
              </a:rPr>
              <a:t>Žop</a:t>
            </a:r>
            <a:r>
              <a:rPr lang="cs-CZ" sz="2000" dirty="false">
                <a:solidFill>
                  <a:schemeClr val="accent1"/>
                </a:solidFill>
              </a:rPr>
              <a:t> nebo jen Zor a nebo jen </a:t>
            </a:r>
            <a:r>
              <a:rPr lang="cs-CZ" sz="2000" dirty="false" err="true">
                <a:solidFill>
                  <a:schemeClr val="accent1"/>
                </a:solidFill>
              </a:rPr>
              <a:t>Žop</a:t>
            </a:r>
            <a:r>
              <a:rPr lang="cs-CZ" sz="2000" dirty="false">
                <a:solidFill>
                  <a:schemeClr val="accent1"/>
                </a:solidFill>
              </a:rPr>
              <a:t>.</a:t>
            </a:r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52068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532480" cy="1080000"/>
          </a:xfrm>
        </p:spPr>
        <p:txBody>
          <a:bodyPr/>
          <a:lstStyle/>
          <a:p>
            <a:pPr algn="ctr"/>
            <a:r>
              <a:rPr lang="cs-CZ" sz="2800" dirty="false"/>
              <a:t>ZOR - vyplňování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31924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u="sng" dirty="false"/>
              <a:t>Postup při zpracování </a:t>
            </a:r>
            <a:r>
              <a:rPr lang="cs-CZ" sz="2000" b="true" u="sng" dirty="false" err="true"/>
              <a:t>ZoR</a:t>
            </a:r>
            <a:endParaRPr lang="cs-CZ" sz="2000" b="true" u="sng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IS KP14+ - Založit novou Zprávu/Informaci</a:t>
            </a:r>
            <a:r>
              <a:rPr lang="cs-CZ" sz="2000" dirty="false"/>
              <a:t>….ZÁLOŽKY (Datové oblasti žádosti):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Informace o zprávě</a:t>
            </a:r>
            <a:r>
              <a:rPr lang="cs-CZ" sz="2000" dirty="false"/>
              <a:t>: 1. </a:t>
            </a:r>
            <a:r>
              <a:rPr lang="cs-CZ" sz="2000" dirty="false" err="true"/>
              <a:t>ZoR</a:t>
            </a:r>
            <a:r>
              <a:rPr lang="cs-CZ" sz="2000" dirty="false"/>
              <a:t> – „Sledované období od“: pole je automaticky plněno datem vydání právního aktu. Příjemce datum upraví na datum zahájení realizace. „Sledované období do“: poslední den období, za které je zpráva o realizaci podávána (další pole vyplnit dle Pokynů pro vyplnění </a:t>
            </a:r>
            <a:r>
              <a:rPr lang="cs-CZ" sz="2000" dirty="false" err="true"/>
              <a:t>ZoR</a:t>
            </a:r>
            <a:r>
              <a:rPr lang="cs-CZ" sz="2000" dirty="false"/>
              <a:t> projektu a </a:t>
            </a:r>
            <a:r>
              <a:rPr lang="cs-CZ" sz="2000" dirty="false" err="true"/>
              <a:t>ŽoP</a:t>
            </a:r>
            <a:r>
              <a:rPr lang="cs-CZ" sz="2000" dirty="false"/>
              <a:t> </a:t>
            </a:r>
            <a:br>
              <a:rPr lang="cs-CZ" sz="2000" dirty="false"/>
            </a:br>
            <a:r>
              <a:rPr lang="cs-CZ" sz="2000" dirty="false"/>
              <a:t>v IS KP14+).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Realizace, provoz/údržba výstupu </a:t>
            </a:r>
            <a:r>
              <a:rPr lang="cs-CZ" sz="2000" dirty="false"/>
              <a:t>– lze vyplnit shrnutí KA za sledované období. Není povinné.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Příjmy</a:t>
            </a:r>
            <a:r>
              <a:rPr lang="cs-CZ" sz="2000" dirty="false"/>
              <a:t> – generuje-li projekt </a:t>
            </a:r>
            <a:r>
              <a:rPr lang="cs-CZ" sz="2000" dirty="false" err="true"/>
              <a:t>přijmy</a:t>
            </a:r>
            <a:r>
              <a:rPr lang="cs-CZ" sz="2000" dirty="false"/>
              <a:t>, v opačném případě nerelevantní.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Klíčové aktivity </a:t>
            </a:r>
            <a:r>
              <a:rPr lang="cs-CZ" sz="2000" dirty="false"/>
              <a:t>- </a:t>
            </a:r>
            <a:r>
              <a:rPr lang="pl-PL" sz="2000" dirty="false"/>
              <a:t>popis pokroku v realizaci klíčové aktivity za sledované období (max. 2000 znaků) + možnost přílohy. 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13137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vyplňování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sz="2000" b="true" dirty="false"/>
              <a:t>Indikátory </a:t>
            </a:r>
            <a:r>
              <a:rPr lang="pl-PL" sz="2000" dirty="false"/>
              <a:t>– viz. samostatná kapitola prezentace.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Horizontální principy (HP) </a:t>
            </a:r>
            <a:r>
              <a:rPr lang="cs-CZ" sz="2000" dirty="false"/>
              <a:t>– vyplňuje se popis pouze u varianty „Cílené zaměření na HP“ a „Pozitivní vliv na HP“ v rámci </a:t>
            </a:r>
            <a:r>
              <a:rPr lang="cs-CZ" sz="2000" dirty="false" err="true"/>
              <a:t>ZoR</a:t>
            </a:r>
            <a:r>
              <a:rPr lang="cs-CZ" sz="2000" dirty="false"/>
              <a:t>, ve které byly HP naplňovány. Pokud se příjemce zavázal k plnění principů v žádosti o podporu tj. má u nich „cílené“ či „pozitivní“ je nutné HP vyplňovat v každé předložené ZOR, nejen v té první. „Neutrální vliv na HP“ není potřeba vyplňovat.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Identifikace problému </a:t>
            </a:r>
            <a:r>
              <a:rPr lang="cs-CZ" sz="2000" dirty="false"/>
              <a:t>– vyplnit případné problémy: identifikace </a:t>
            </a:r>
            <a:br>
              <a:rPr lang="cs-CZ" sz="2000" dirty="false"/>
            </a:br>
            <a:r>
              <a:rPr lang="cs-CZ" sz="2000" dirty="false"/>
              <a:t>+ popis řešení. Navázáno na popis v KA.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Čestná prohlášení </a:t>
            </a:r>
            <a:r>
              <a:rPr lang="cs-CZ" sz="2000" dirty="false"/>
              <a:t>– zatrhnout souhlas, jinak nelze podat </a:t>
            </a:r>
            <a:r>
              <a:rPr lang="cs-CZ" sz="2000" dirty="false" err="true"/>
              <a:t>ZoR</a:t>
            </a:r>
            <a:r>
              <a:rPr lang="cs-CZ" sz="20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POZOR: ZOR i ŽOP má svá čestná prohlášení. Zatímco na chybějící prohlášení v ZOR vás ISKP upozorní, na chybějící čestné prohlášení v ŽOP systém neupozorňuje!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44129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Publicita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496855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b="true" dirty="false"/>
              <a:t>Publicita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Pravidla a povinnosti týkající se publicity jsou uvedené v Obecné části pravidel, kap. 19 - „Pravidla pro informování, komunikace a vizuální identita OPZ“ a dále v Pokynech pro vyplnění </a:t>
            </a:r>
            <a:r>
              <a:rPr lang="cs-CZ" sz="1800" dirty="false" err="true"/>
              <a:t>ZoR</a:t>
            </a:r>
            <a:r>
              <a:rPr lang="cs-CZ" sz="1800" dirty="false"/>
              <a:t> – záložka „Publicita“.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Povinná x nepovinná publicita.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b="true" u="sng" dirty="false"/>
              <a:t>Povinná publicita – nástroje: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Povinné prvky jsou uvedeny </a:t>
            </a:r>
            <a:r>
              <a:rPr lang="cs-CZ" sz="1800" b="true" dirty="false"/>
              <a:t>na dokumentech, webových stránkách </a:t>
            </a:r>
            <a:br>
              <a:rPr lang="cs-CZ" sz="1800" b="true" dirty="false"/>
            </a:br>
            <a:r>
              <a:rPr lang="cs-CZ" sz="1800" b="true" dirty="false"/>
              <a:t>a dalších nosičích financovaných z projektu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Plakát</a:t>
            </a:r>
            <a:r>
              <a:rPr lang="cs-CZ" sz="1800" dirty="false"/>
              <a:t> </a:t>
            </a:r>
            <a:r>
              <a:rPr lang="cs-CZ" sz="1800" b="true" dirty="false"/>
              <a:t>velikosti min. A3.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Plnění povinné publicitní činnosti v </a:t>
            </a:r>
            <a:r>
              <a:rPr lang="cs-CZ" sz="1800" dirty="false" err="true"/>
              <a:t>ZoR</a:t>
            </a:r>
            <a:r>
              <a:rPr lang="cs-CZ" sz="1800" dirty="false"/>
              <a:t> – výběr z číselníku - vyberte „ano“ nebo „prozatím ne“. Varianta „nevztahuje se“ je proti pravidlům OPZ.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Komentář – nezapomenout vyplnit.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cs-CZ" sz="1800" dirty="false"/>
              <a:t>Možnost informovat o nepovinné publicitě.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01242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Publicita, Povinnosti příjemců v oblasti informování a komunikace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600" b="true" dirty="false"/>
              <a:t>Povinnost zveřejnit na své internetové stránce</a:t>
            </a:r>
            <a:r>
              <a:rPr lang="cs-CZ" sz="1600" dirty="false"/>
              <a:t>, pokud taková stránka existuje, stručný popis projektu včetně jeho cílů a výsledků a zdůraznit, že je na daný projekt poskytována finanční podpora EU; popis je doporučeno vložit při zahájení realizace projektu a následně jej dle potřeby aktualizovat. Odkaz na příslušnou www stránku uvádějte již v první ZOR např. do komentáře.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Povinnost spravovat prezentaci projektu na portálu www.esfcr.cz</a:t>
            </a:r>
            <a:r>
              <a:rPr lang="cs-CZ" sz="1600" dirty="false"/>
              <a:t>. Základní obsah prezentace (tj. popisu projektu) je na portál přenesen z MS2014+ z obsahu žádosti o podporu, příjemce ji následně dle potřeby aktualizuje. </a:t>
            </a:r>
          </a:p>
          <a:p>
            <a:pPr algn="just">
              <a:lnSpc>
                <a:spcPct val="100000"/>
              </a:lnSpc>
            </a:pPr>
            <a:r>
              <a:rPr lang="cs-CZ" sz="1600" b="true" dirty="false"/>
              <a:t>Povinnost umístit alespoň 1 povinný plakát velikosti minimálně A3 </a:t>
            </a:r>
            <a:br>
              <a:rPr lang="cs-CZ" sz="1600" b="true" dirty="false"/>
            </a:br>
            <a:r>
              <a:rPr lang="cs-CZ" sz="1600" dirty="false"/>
              <a:t>s informacemi o projektu v místě realizace projektu snadno viditelném pro veřejnost, jako jsou vstupní prostory budovy a bude jej udržovat do termínu dokončení realizace projektu. Pro vytvoření povinného plakátu - příjemce povinen využít elektronické šablony, které jsou ke stažení na portálu </a:t>
            </a:r>
            <a:r>
              <a:rPr lang="cs-CZ" sz="1600" dirty="false">
                <a:hlinkClick r:id="rId3"/>
              </a:rPr>
              <a:t>http://publicita.dotaceeu.cz</a:t>
            </a:r>
            <a:r>
              <a:rPr lang="cs-CZ" sz="1600" dirty="false"/>
              <a:t> .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V rámci všech informačních a komunikačních aktivit a na výstupech týkajících se projektu určených veřejnosti používá příjemce povinné </a:t>
            </a:r>
            <a:r>
              <a:rPr lang="cs-CZ" sz="1600" b="true" dirty="false"/>
              <a:t>prvky vizuální identity OPZ – </a:t>
            </a:r>
            <a:r>
              <a:rPr lang="cs-CZ" sz="1600" dirty="false"/>
              <a:t>informace o financování projektu z OPZ a ESF (viz Obecná část pravidel). </a:t>
            </a:r>
          </a:p>
          <a:p>
            <a:pPr algn="just">
              <a:lnSpc>
                <a:spcPct val="100000"/>
              </a:lnSpc>
            </a:pPr>
            <a:r>
              <a:rPr lang="cs-CZ" sz="1600" dirty="false"/>
              <a:t>Nedodržení těchto povinností podléhá sankcím, tj. zakládá na základě zákona                č. 218/2000 Sb., rozpočtových pravidel, porušení rozpočtové kázně, resp. neoprávněné použití podpory (viz kap. 19.4. Sankce). </a:t>
            </a:r>
          </a:p>
          <a:p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62142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– Publicita, Povinné prvky vizuální identity OPZ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96855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sz="1800" dirty="false"/>
              <a:t>znak EU a odkaz „Evropská unie“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odkaz „Evropský sociální fond“</a:t>
            </a:r>
          </a:p>
          <a:p>
            <a:pPr>
              <a:lnSpc>
                <a:spcPct val="100000"/>
              </a:lnSpc>
            </a:pPr>
            <a:r>
              <a:rPr lang="pl-PL" sz="1800" dirty="false"/>
              <a:t>odkaz „Operační program Zaměstnanost“</a:t>
            </a:r>
          </a:p>
          <a:p>
            <a:pPr marL="0" indent="0">
              <a:buNone/>
            </a:pPr>
            <a:endParaRPr lang="pl-PL" sz="800" dirty="false"/>
          </a:p>
          <a:p>
            <a:endParaRPr lang="pl-PL" dirty="false"/>
          </a:p>
          <a:p>
            <a:endParaRPr lang="pl-PL" dirty="false"/>
          </a:p>
          <a:p>
            <a:endParaRPr lang="pl-PL" dirty="false"/>
          </a:p>
          <a:p>
            <a:pPr>
              <a:buFont typeface="Wingdings" panose="05000000000000000000" pitchFamily="2" charset="2"/>
              <a:buChar char="Ø"/>
            </a:pPr>
            <a:endParaRPr lang="pl-PL" sz="2000" dirty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pl-PL" sz="800" dirty="false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false"/>
              <a:t>Technické parametry – viz. Obecná část pravidel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b="true" dirty="false"/>
              <a:t>Generátor nástrojů povinné publicity: </a:t>
            </a:r>
            <a:r>
              <a:rPr lang="cs-CZ" sz="1800" dirty="false">
                <a:hlinkClick r:id="rId3"/>
              </a:rPr>
              <a:t>http://publicita.dotaceeu.cz</a:t>
            </a:r>
            <a:r>
              <a:rPr lang="cs-CZ" sz="1800" dirty="false"/>
              <a:t> </a:t>
            </a:r>
          </a:p>
          <a:p>
            <a:pPr marL="0" indent="0">
              <a:buNone/>
            </a:pPr>
            <a:r>
              <a:rPr lang="pl-PL" sz="1800" dirty="false"/>
              <a:t>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pic>
        <p:nvPicPr>
          <p:cNvPr id="5" name="Picture 2"/>
          <p:cNvPicPr>
            <a:picLocks noChangeAspect="true" noChangeArrowheads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41001"/>
            <a:ext cx="4672954" cy="95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true" noChangeArrowheads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93096"/>
            <a:ext cx="4672954" cy="951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879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Obsah semináře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false"/>
              <a:t>Realizace projektu</a:t>
            </a:r>
          </a:p>
          <a:p>
            <a:r>
              <a:rPr lang="cs-CZ" altLang="cs-CZ" dirty="false"/>
              <a:t>Zpráva o realizaci (</a:t>
            </a:r>
            <a:r>
              <a:rPr lang="cs-CZ" altLang="cs-CZ" dirty="false" err="true"/>
              <a:t>ZoR</a:t>
            </a:r>
            <a:r>
              <a:rPr lang="cs-CZ" altLang="cs-CZ" dirty="false"/>
              <a:t>)</a:t>
            </a:r>
          </a:p>
          <a:p>
            <a:r>
              <a:rPr lang="cs-CZ" altLang="cs-CZ" dirty="false"/>
              <a:t>Žádost o platbu (ŽOP)</a:t>
            </a:r>
          </a:p>
          <a:p>
            <a:r>
              <a:rPr lang="cs-CZ" dirty="false"/>
              <a:t>Kontroly na místě</a:t>
            </a:r>
          </a:p>
          <a:p>
            <a:r>
              <a:rPr lang="cs-CZ" dirty="false"/>
              <a:t>Plán aktivit</a:t>
            </a:r>
          </a:p>
          <a:p>
            <a:r>
              <a:rPr lang="cs-CZ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97635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dokumenty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Na záložce „Dokumenty nepřenášené na projekt“ – možné vložit přílohy k </a:t>
            </a:r>
            <a:r>
              <a:rPr lang="cs-CZ" sz="2000" dirty="false" err="true"/>
              <a:t>ZoR</a:t>
            </a:r>
            <a:r>
              <a:rPr lang="cs-CZ" sz="2000" dirty="false"/>
              <a:t>. Povinné přílohy nejsou stanoveny.</a:t>
            </a:r>
          </a:p>
          <a:p>
            <a:pPr algn="just"/>
            <a:r>
              <a:rPr lang="cs-CZ" sz="2000" dirty="false"/>
              <a:t>Dokument o velikosti maximálně 100 MB.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Název dokumentu.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Popis dokumentu.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Soubor – přiložit elektronickou verzi dokumentu.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false"/>
              <a:t>Možnost samostatného elektronického podpisu.</a:t>
            </a:r>
          </a:p>
          <a:p>
            <a:pPr marL="0" indent="0">
              <a:buNone/>
            </a:pPr>
            <a:r>
              <a:rPr lang="cs-CZ" sz="1800" b="true" dirty="false"/>
              <a:t>U projektů s partnery s finančním příspěvkem je povinnost přiložit k první ZOR smlouvu o partnerství. 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309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Na detailu jednotlivých indikátorů je zobrazen příznak, zda dosažená hodnota daného indikátoru bude vykazována s využitím IS ESF 2014+ nebo editací hodnoty přímo ve zprávě o realizaci projektu, kterou příjemce zpracovává v IS KP14+. </a:t>
            </a:r>
            <a:endParaRPr lang="cs-CZ" sz="1800" u="sng" dirty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1. Přímá editace hodnot </a:t>
            </a:r>
            <a:r>
              <a:rPr lang="cs-CZ" sz="1800" b="true" dirty="false"/>
              <a:t>v IS KP 14+ </a:t>
            </a:r>
            <a:r>
              <a:rPr lang="cs-CZ" sz="1800" dirty="false"/>
              <a:t>se v rámci </a:t>
            </a:r>
            <a:r>
              <a:rPr lang="cs-CZ" sz="1800" dirty="false" err="true"/>
              <a:t>ZoR</a:t>
            </a:r>
            <a:r>
              <a:rPr lang="cs-CZ" sz="1800" dirty="false"/>
              <a:t> provádí u indikátorů, které nesledují účastníky projektů (např. 8 05 00).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2. U  indikátorů,  které  sledují  účastníky  projektů  (např. 6 00 00) dochází  </a:t>
            </a:r>
            <a:br>
              <a:rPr lang="cs-CZ" sz="1800" dirty="false"/>
            </a:br>
            <a:r>
              <a:rPr lang="cs-CZ" sz="1800" dirty="false"/>
              <a:t>k  automatickému natažení hodnot ze systému </a:t>
            </a:r>
            <a:r>
              <a:rPr lang="cs-CZ" sz="1800" b="true" dirty="false"/>
              <a:t>IS ESF 2014+.</a:t>
            </a:r>
            <a:br>
              <a:rPr lang="cs-CZ" sz="1800" dirty="false"/>
            </a:br>
            <a:endParaRPr lang="cs-CZ" sz="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U projektů, které sledují indikátor 6 00 00 „Celkový počet účastníků“ se v IS KP14+ po podpisu </a:t>
            </a:r>
            <a:r>
              <a:rPr lang="cs-CZ" sz="1800" dirty="false" err="true"/>
              <a:t>RoD</a:t>
            </a:r>
            <a:r>
              <a:rPr lang="cs-CZ" sz="1800" dirty="false"/>
              <a:t> </a:t>
            </a:r>
            <a:r>
              <a:rPr lang="cs-CZ" sz="1800" b="true" dirty="false"/>
              <a:t>automaticky zobrazí všechny povinně sledované dílčí indikátory týkající se účastníků</a:t>
            </a:r>
            <a:r>
              <a:rPr lang="cs-CZ" sz="1800" dirty="false"/>
              <a:t> (vyjadřující podporu účastníkům v detailu dle věku, postavení na trhu práce, znevýhodnění atd.)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Charakteristika indikátorů - viz Obecná část pravidel pro žadatele </a:t>
            </a:r>
            <a:br>
              <a:rPr lang="cs-CZ" sz="1800" dirty="false"/>
            </a:br>
            <a:r>
              <a:rPr lang="cs-CZ" sz="1800" dirty="false"/>
              <a:t>a příjemce v rámci OPZ, kap. 18. 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8516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Plnění indikátorů se v ISKP vykazuje pouze pokud došlo ve sledovaném období ke změně - VYKÁZAT ZMĚNU/PŘÍRŮSTEK. Vyplňuje se přírůstková hodnota, datum přírůstkové hodnoty </a:t>
            </a:r>
            <a:br>
              <a:rPr lang="cs-CZ" sz="2000" dirty="false"/>
            </a:br>
            <a:r>
              <a:rPr lang="cs-CZ" sz="2000" dirty="false"/>
              <a:t>a komentář – podrobnosti k vykazovanému přírůstku (jaký dokument, jak byl zveřejněn…)</a:t>
            </a:r>
          </a:p>
          <a:p>
            <a:pPr algn="just"/>
            <a:r>
              <a:rPr lang="cs-CZ" sz="2000" dirty="false"/>
              <a:t>Podrobný návod viz Pokyny pro vyplnění žádosti o platbu a zprávy o realizaci projektu v IS KP14+.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3591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959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IS ESF 2014+ slouží pro záznamy indikátorů projektu týkající se </a:t>
            </a:r>
            <a:r>
              <a:rPr lang="cs-CZ" sz="2000" b="true" dirty="false"/>
              <a:t>účastníků projektu</a:t>
            </a:r>
            <a:r>
              <a:rPr lang="cs-CZ" sz="2000" dirty="false"/>
              <a:t>. U osob, u kterých není plánováno zapojení do projektu v takovém rozsahu, aby jimi využitá podpora přesáhla limit bagatelní podpory 40 h., tj. příjemce neplánuje je započítat do hodnot indikátorů týkajících se účastníků, </a:t>
            </a:r>
            <a:r>
              <a:rPr lang="cs-CZ" sz="2000" b="true" dirty="false"/>
              <a:t>není potřeba údaje </a:t>
            </a:r>
            <a:br>
              <a:rPr lang="cs-CZ" sz="2000" b="true" dirty="false"/>
            </a:br>
            <a:r>
              <a:rPr lang="cs-CZ" sz="2000" b="true" dirty="false"/>
              <a:t>o dané osobě do IS ESF 2014+ zapisovat</a:t>
            </a:r>
            <a:r>
              <a:rPr lang="cs-CZ" sz="2000" dirty="false"/>
              <a:t>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ale musí mít k dispozici průkazné záznamy i o zapojení těchto osob do projektu. Nejsou ovšem potřeba všechny charakteristiky vymezené pro účastníky projektů (viz Obecné pravidla pro žadatele a příjemce). Min. evidovat jméno a příjmení, datum narození, bydliště, organizaci zaměstnavatele, </a:t>
            </a:r>
            <a:r>
              <a:rPr lang="cs-CZ" sz="2000" dirty="false">
                <a:solidFill>
                  <a:schemeClr val="accent1"/>
                </a:solidFill>
              </a:rPr>
              <a:t>příslušnost </a:t>
            </a:r>
            <a:br>
              <a:rPr lang="cs-CZ" sz="2000" dirty="false">
                <a:solidFill>
                  <a:schemeClr val="accent1"/>
                </a:solidFill>
              </a:rPr>
            </a:br>
            <a:r>
              <a:rPr lang="cs-CZ" sz="2000" dirty="false">
                <a:solidFill>
                  <a:schemeClr val="accent1"/>
                </a:solidFill>
              </a:rPr>
              <a:t>k CS projektu.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Monitorovací list podpořené osoby </a:t>
            </a:r>
            <a:r>
              <a:rPr lang="cs-CZ" sz="2000" dirty="false"/>
              <a:t>– formulář není závazný – data mohou být podložena jinou evidencí, formulář může být upraven. 	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1174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448" cy="5103224"/>
          </a:xfrm>
        </p:spPr>
        <p:txBody>
          <a:bodyPr/>
          <a:lstStyle/>
          <a:p>
            <a:r>
              <a:rPr lang="cs-CZ" sz="1800" b="true" dirty="false">
                <a:solidFill>
                  <a:schemeClr val="accent1"/>
                </a:solidFill>
              </a:rPr>
              <a:t>IS ESF 2014+ </a:t>
            </a:r>
            <a:r>
              <a:rPr lang="cs-CZ" sz="1800" dirty="false">
                <a:solidFill>
                  <a:schemeClr val="accent1"/>
                </a:solidFill>
              </a:rPr>
              <a:t>- přístup on-line přes portál ESF </a:t>
            </a:r>
            <a:r>
              <a:rPr lang="cs-CZ" sz="1800" u="sng" dirty="false">
                <a:solidFill>
                  <a:schemeClr val="accent1"/>
                </a:solidFill>
                <a:hlinkClick r:id="rId3"/>
              </a:rPr>
              <a:t>https://www.esfcr.cz/</a:t>
            </a:r>
            <a:endParaRPr lang="cs-CZ" sz="1800" u="sng" dirty="false">
              <a:solidFill>
                <a:schemeClr val="accent1"/>
              </a:solidFill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>
                <a:solidFill>
                  <a:schemeClr val="accent1"/>
                </a:solidFill>
              </a:rPr>
              <a:t>Fungování aplikace v prohlížečích Internet Explorer od verze 10 a novější, Google Chrome, </a:t>
            </a:r>
            <a:r>
              <a:rPr lang="cs-CZ" sz="1600" dirty="false" err="true">
                <a:solidFill>
                  <a:schemeClr val="accent1"/>
                </a:solidFill>
              </a:rPr>
              <a:t>Mozilla</a:t>
            </a:r>
            <a:r>
              <a:rPr lang="cs-CZ" sz="1600" dirty="false">
                <a:solidFill>
                  <a:schemeClr val="accent1"/>
                </a:solidFill>
              </a:rPr>
              <a:t> </a:t>
            </a:r>
            <a:r>
              <a:rPr lang="cs-CZ" sz="1600" dirty="false" err="true">
                <a:solidFill>
                  <a:schemeClr val="accent1"/>
                </a:solidFill>
              </a:rPr>
              <a:t>Firefox</a:t>
            </a:r>
            <a:r>
              <a:rPr lang="cs-CZ" sz="1600" dirty="false">
                <a:solidFill>
                  <a:schemeClr val="accent1"/>
                </a:solidFill>
              </a:rPr>
              <a:t> a Safari, a to vždy v aktuální verzi nebo nejbližší předchozí verzi.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Registrace do IS ESF 2014+ </a:t>
            </a:r>
            <a:r>
              <a:rPr lang="cs-CZ" sz="1800" dirty="false">
                <a:solidFill>
                  <a:schemeClr val="accent1"/>
                </a:solidFill>
              </a:rPr>
              <a:t>- </a:t>
            </a:r>
            <a:r>
              <a:rPr lang="cs-CZ" sz="1800" dirty="false"/>
              <a:t>každý uživatel musí být v systému registrován. 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Zjednodušená registrace do IS ESF 2014+.</a:t>
            </a:r>
          </a:p>
          <a:p>
            <a:pPr marL="809625" indent="-2667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Standardní registrace přes </a:t>
            </a:r>
            <a:r>
              <a:rPr lang="cs-CZ" sz="1800" dirty="false">
                <a:hlinkClick r:id="rId4"/>
              </a:rPr>
              <a:t>www.esfcr.cz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Hlavní kontaktní osoba spravuje přístupy ostatním uživatelům.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Podrobný návod k vyplnění v </a:t>
            </a:r>
            <a:r>
              <a:rPr lang="cs-CZ" sz="1800" b="true" dirty="false"/>
              <a:t>„Pokynech pro evidenci podpory poskytnuté účastníkům projektů“</a:t>
            </a:r>
            <a:r>
              <a:rPr lang="cs-CZ" sz="1800" dirty="false"/>
              <a:t>. </a:t>
            </a:r>
          </a:p>
          <a:p>
            <a:pPr marL="0" lvl="1" indent="44767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sz="1800" u="sng" dirty="false">
                <a:hlinkClick r:id="rId5"/>
              </a:rPr>
              <a:t>https://www.esfcr.cz/monitorovani-podporenych-osob-opz</a:t>
            </a:r>
            <a:endParaRPr lang="cs-CZ" sz="1800" u="sng" dirty="false"/>
          </a:p>
          <a:p>
            <a:pPr marL="432000" lvl="1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Technická podpora:                                                                             </a:t>
            </a:r>
            <a:r>
              <a:rPr lang="cs-CZ" sz="1800" dirty="false">
                <a:hlinkClick r:id="rId6"/>
              </a:rPr>
              <a:t>esf@mpsv.cz</a:t>
            </a:r>
            <a:r>
              <a:rPr lang="cs-CZ" sz="1800" dirty="false"/>
              <a:t>, </a:t>
            </a:r>
            <a:r>
              <a:rPr lang="cs-CZ" sz="1800" dirty="false">
                <a:hlinkClick r:id="rId7"/>
              </a:rPr>
              <a:t>https://www.esfcr.cz/technicka_podpora_opz</a:t>
            </a:r>
            <a:endParaRPr lang="cs-CZ" sz="1800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marL="447675" lvl="1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600" u="sng" dirty="false">
              <a:solidFill>
                <a:srgbClr val="00B0F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800" b="true" u="sng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024171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245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/>
              <a:t>Každý účastník (podpořená osoba) se zapisuje do systému s využitím: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/>
              <a:t>jména a příjmení,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/>
              <a:t>bydliště,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dirty="false"/>
              <a:t>data narození.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Osoby, které nejsou identifikovány do této míry detailu, nemohou být započteny mezi účastníky projektu.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Každá osoba se eviduje </a:t>
            </a:r>
            <a:r>
              <a:rPr lang="cs-CZ" sz="2000" b="true" dirty="false"/>
              <a:t>pouze jednou </a:t>
            </a:r>
            <a:r>
              <a:rPr lang="cs-CZ" sz="2000" dirty="false"/>
              <a:t>bez ohledu na počet podpor.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Validace na Registr obyvatel, zda osoba existuje (</a:t>
            </a:r>
            <a:r>
              <a:rPr lang="cs-CZ" sz="2000" b="true" dirty="false"/>
              <a:t>ztotožnění osoby</a:t>
            </a:r>
            <a:r>
              <a:rPr lang="cs-CZ" sz="2000" dirty="false"/>
              <a:t>).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Příjemce zakládá každou podpořenou osobu jednotlivě a údaje o ní edituje.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20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760916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- VII.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Ke každé osobě se zapisuje, </a:t>
            </a:r>
            <a:r>
              <a:rPr lang="cs-CZ" sz="2000" b="true" dirty="false"/>
              <a:t>jakých podpor v rámci projektu využila </a:t>
            </a:r>
            <a:r>
              <a:rPr lang="cs-CZ" sz="2000" dirty="false"/>
              <a:t>a </a:t>
            </a:r>
            <a:r>
              <a:rPr lang="cs-CZ" sz="2000" b="true" dirty="false"/>
              <a:t>v jakém rozsahu </a:t>
            </a:r>
            <a:r>
              <a:rPr lang="cs-CZ" sz="2000" dirty="false"/>
              <a:t>(v počtu hodin, příp. dnů apod., jednotka se liší podle kategorie využité podpory). U vzdělávání se dále rozlišuje, zda proběhlo elektronickou formou nebo ne.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Zápis poskytnuté podpory v okamžiku, kdy je </a:t>
            </a:r>
            <a:r>
              <a:rPr lang="cs-CZ" sz="2000" b="true" dirty="false"/>
              <a:t>podpora ukončena</a:t>
            </a:r>
            <a:r>
              <a:rPr lang="cs-CZ" sz="2000" dirty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Podpora může být zadána již v době, kdy ještě probíhá – nebude ale brána v potaz. Až po uvedení data ukončení podpory.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Zápis podpory je možný nejpozději se Závěrečnou </a:t>
            </a:r>
            <a:r>
              <a:rPr lang="cs-CZ" sz="2000" dirty="false" err="true"/>
              <a:t>ZoR</a:t>
            </a:r>
            <a:r>
              <a:rPr lang="cs-CZ" sz="2000" dirty="false"/>
              <a:t> (doporučujeme ale průběžné doplňování).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IS ESF 2014+ automaticky hlídá u jednotlivých osob limit </a:t>
            </a:r>
            <a:r>
              <a:rPr lang="cs-CZ" b="true" dirty="false"/>
              <a:t>bagatelní podpory </a:t>
            </a:r>
            <a:r>
              <a:rPr lang="cs-CZ" dirty="false"/>
              <a:t>(40 hodin v délce 60 minut ). Systém výhledově bude </a:t>
            </a:r>
            <a:br>
              <a:rPr lang="cs-CZ" dirty="false"/>
            </a:br>
            <a:r>
              <a:rPr lang="cs-CZ" dirty="false"/>
              <a:t>45ti minutové hodiny přepočítávat. Do té doby provede přepočet příjemce.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69082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7525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b="true" dirty="false"/>
              <a:t>Výpočet indikátorů </a:t>
            </a:r>
            <a:endParaRPr lang="cs-CZ" sz="18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za účelem zpracování zprávy o realizaci,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k vybranému datu.</a:t>
            </a:r>
            <a:endParaRPr lang="cs-CZ" sz="1800" b="true" dirty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Indikátory se vypočítávají pro osoby, které jsou uvedeny ve </a:t>
            </a:r>
            <a:r>
              <a:rPr lang="cs-CZ" sz="1800" b="true" dirty="false"/>
              <a:t>schváleném seznamu podpořených osob</a:t>
            </a:r>
            <a:r>
              <a:rPr lang="cs-CZ" sz="1800" dirty="false"/>
              <a:t>. Příjemce tím systému sděluje, že údaje může použít pro výpočet.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false"/>
              <a:t>Před spuštěním výpočtu je třeba zkontrolovat, zda: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jsou vyplněny údaje o podpořených osobách za sledované období,	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je schválen seznam podpořených osob,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/>
              <a:t>podpořené osoby jsou ztotožněny s Registrem obyvatel nebo je u nich potvrzena identita příjemcem.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>
                <a:solidFill>
                  <a:schemeClr val="accent1"/>
                </a:solidFill>
              </a:rPr>
              <a:t>IS ESF 2014+ z </a:t>
            </a:r>
            <a:r>
              <a:rPr lang="cs-CZ" sz="1800" dirty="false"/>
              <a:t>vyplněných údajů generuje hodnoty pro všechny indikátory týkající se účastníků a </a:t>
            </a:r>
            <a:r>
              <a:rPr lang="cs-CZ" sz="1800" b="true" dirty="false"/>
              <a:t>přenáší hodnoty do IS KP14+</a:t>
            </a:r>
            <a:r>
              <a:rPr lang="cs-CZ" sz="1800" dirty="false"/>
              <a:t>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6650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indikátory sledované prostřednictvím IS ESF 2014+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499248"/>
          </a:xfrm>
        </p:spPr>
        <p:txBody>
          <a:bodyPr/>
          <a:lstStyle/>
          <a:p>
            <a:pPr algn="just"/>
            <a:r>
              <a:rPr lang="cs-CZ" sz="2000" dirty="false"/>
              <a:t>Jakmile je zpráva o realizaci projektu předložena ŘO ke kontrole, </a:t>
            </a:r>
            <a:br>
              <a:rPr lang="cs-CZ" sz="2000" dirty="false"/>
            </a:br>
            <a:r>
              <a:rPr lang="cs-CZ" sz="2000" dirty="false">
                <a:solidFill>
                  <a:schemeClr val="accent1"/>
                </a:solidFill>
              </a:rPr>
              <a:t>IS ESF 2014+ </a:t>
            </a:r>
            <a:r>
              <a:rPr lang="cs-CZ" sz="2000" b="true" dirty="false">
                <a:solidFill>
                  <a:schemeClr val="accent1"/>
                </a:solidFill>
              </a:rPr>
              <a:t>automaticky zamkne možnost schvalovat seznam </a:t>
            </a:r>
            <a:r>
              <a:rPr lang="cs-CZ" sz="2000" b="true" dirty="false"/>
              <a:t>podpořených osob</a:t>
            </a:r>
            <a:r>
              <a:rPr lang="cs-CZ" sz="2000" dirty="false"/>
              <a:t> a otevře ji znovu až při případném vrácení zprávy o realizaci projektu k opravě nebo po jejím schválení. </a:t>
            </a:r>
          </a:p>
          <a:p>
            <a:pPr algn="just"/>
            <a:r>
              <a:rPr lang="cs-CZ" sz="2000" dirty="false"/>
              <a:t>Po schválení zprávy o realizaci projektu se do systému zapíše datum schválení a uloží schválené hodnoty indikátorů. Příjemce může dále editovat údaje o podpořených osobách pro následující zprávu o realizaci projektu.</a:t>
            </a:r>
          </a:p>
          <a:p>
            <a:pPr algn="just"/>
            <a:r>
              <a:rPr lang="cs-CZ" sz="2000" dirty="false"/>
              <a:t>V každé předložené ZOR je nutné vyplnit dosaženou hodnotu závazkových MI (ty jsou uvedené v PA) a doplnit příslušný komentář do pole komentář. Neuvedení dosažené hodnoty (může být i 0) a nevyplnění komentáře je důvodem k vrácení celé ZOR k opravě.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701068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ZOR - PREZENČNÍ LISTINA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Prezenční listina </a:t>
            </a:r>
            <a:r>
              <a:rPr lang="cs-CZ" sz="2000" dirty="false"/>
              <a:t>musí obsahovat </a:t>
            </a:r>
            <a:r>
              <a:rPr lang="cs-CZ" sz="2000" b="true" dirty="false">
                <a:solidFill>
                  <a:schemeClr val="accent1"/>
                </a:solidFill>
              </a:rPr>
              <a:t>minimálně</a:t>
            </a:r>
            <a:r>
              <a:rPr lang="cs-CZ" sz="2000" dirty="false">
                <a:solidFill>
                  <a:schemeClr val="accent1"/>
                </a:solidFill>
              </a:rPr>
              <a:t> tyto </a:t>
            </a:r>
            <a:r>
              <a:rPr lang="cs-CZ" sz="2000" dirty="false"/>
              <a:t>náležitosti:</a:t>
            </a:r>
            <a:endParaRPr lang="cs-CZ" sz="1400" dirty="false"/>
          </a:p>
          <a:p>
            <a:pPr algn="just"/>
            <a:r>
              <a:rPr lang="cs-CZ" sz="2000" dirty="false"/>
              <a:t>číslo a název projektu, označení akce, datum, </a:t>
            </a:r>
          </a:p>
          <a:p>
            <a:pPr algn="just"/>
            <a:r>
              <a:rPr lang="cs-CZ" sz="2000" dirty="false"/>
              <a:t>povinné prvky vizuální identity OPZ (mimo otevřené kurzy), </a:t>
            </a:r>
          </a:p>
          <a:p>
            <a:pPr algn="just"/>
            <a:r>
              <a:rPr lang="cs-CZ" sz="2000" dirty="false"/>
              <a:t>časovou dotaci akce, jméno lektora, </a:t>
            </a:r>
          </a:p>
          <a:p>
            <a:pPr algn="just"/>
            <a:r>
              <a:rPr lang="cs-CZ" sz="2000" dirty="false"/>
              <a:t>identifikační údaje účastníka akce (jméno, příjmení, organizace zaměstnavatele),</a:t>
            </a:r>
          </a:p>
          <a:p>
            <a:pPr algn="just"/>
            <a:r>
              <a:rPr lang="cs-CZ" sz="2000" dirty="false"/>
              <a:t>podpisy účastníků </a:t>
            </a:r>
            <a:r>
              <a:rPr lang="cs-CZ" sz="2000" b="true" dirty="false"/>
              <a:t>i lektora</a:t>
            </a:r>
            <a:r>
              <a:rPr lang="cs-CZ" sz="2000" dirty="false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/>
              <a:t>Dále informaci o způsobu využití osobních údajů cílové skupiny apod., </a:t>
            </a:r>
            <a:r>
              <a:rPr lang="cs-CZ" sz="2000" dirty="false">
                <a:solidFill>
                  <a:schemeClr val="accent1"/>
                </a:solidFill>
              </a:rPr>
              <a:t>viz kap. 28 Uchovávání dokumentů Obecné části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8775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realizace projektu</a:t>
            </a:r>
            <a:br>
              <a:rPr lang="cs-CZ" sz="2800" dirty="false"/>
            </a:br>
            <a:r>
              <a:rPr lang="cs-CZ" sz="2800" dirty="false"/>
              <a:t>ROZHODNUTÍ O POSKYTNUTÍ DOTACE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Rozhodnutí o poskytnutí dotace (</a:t>
            </a:r>
            <a:r>
              <a:rPr lang="cs-CZ" sz="2000" b="true" dirty="false" err="true"/>
              <a:t>RoD</a:t>
            </a:r>
            <a:r>
              <a:rPr lang="cs-CZ" sz="2000" b="true" dirty="false"/>
              <a:t>) </a:t>
            </a:r>
            <a:r>
              <a:rPr lang="cs-CZ" sz="2000" b="true" dirty="false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cs-CZ" sz="2000" b="true" dirty="false"/>
              <a:t> Právní akty (PA) jsou </a:t>
            </a:r>
            <a:r>
              <a:rPr lang="cs-CZ" sz="2000" b="true" dirty="false">
                <a:solidFill>
                  <a:schemeClr val="accent1"/>
                </a:solidFill>
              </a:rPr>
              <a:t>pouze v elektronické podobě </a:t>
            </a:r>
            <a:r>
              <a:rPr lang="cs-CZ" sz="2000" dirty="false">
                <a:solidFill>
                  <a:schemeClr val="accent1"/>
                </a:solidFill>
              </a:rPr>
              <a:t>v IS KP14+. 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Doporučujeme, aby se příjemce s textem Rozhodnutí podrobně seznámil.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Akceptováním textu Rozhodnutí o poskytnutí dotace ze strany příjemce a po podpisu Rozhodnutí ŘO se žadatel stává příjemcem podpory.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err="true">
                <a:solidFill>
                  <a:schemeClr val="accent1"/>
                </a:solidFill>
              </a:rPr>
              <a:t>RoD</a:t>
            </a:r>
            <a:r>
              <a:rPr lang="cs-CZ" sz="2000" b="true" dirty="false">
                <a:solidFill>
                  <a:schemeClr val="accent1"/>
                </a:solidFill>
              </a:rPr>
              <a:t> upravuje</a:t>
            </a:r>
            <a:r>
              <a:rPr lang="cs-CZ" sz="2000" dirty="false">
                <a:solidFill>
                  <a:schemeClr val="accent1"/>
                </a:solidFill>
              </a:rPr>
              <a:t>: finanční rámec a platební podmínky, účel dotace, zahájení a ukončení realizace, povinnosti příjemce, sankce </a:t>
            </a:r>
            <a:br>
              <a:rPr lang="cs-CZ" sz="2000" dirty="false">
                <a:solidFill>
                  <a:schemeClr val="accent1"/>
                </a:solidFill>
              </a:rPr>
            </a:br>
            <a:r>
              <a:rPr lang="cs-CZ" sz="2000" dirty="false">
                <a:solidFill>
                  <a:schemeClr val="accent1"/>
                </a:solidFill>
              </a:rPr>
              <a:t>a přílohu ve které jsou uvedeny informace o projektu (partneři, CS, KA, indikátory, rozpočet, FP). </a:t>
            </a:r>
          </a:p>
          <a:p>
            <a:pPr marL="0" indent="0" algn="just">
              <a:buNone/>
            </a:pPr>
            <a:endParaRPr lang="cs-CZ" dirty="false"/>
          </a:p>
          <a:p>
            <a:pPr marL="0" indent="0" algn="just">
              <a:buNone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299524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ŽÁDOST O PLATBU (</a:t>
            </a:r>
            <a:r>
              <a:rPr lang="cs-CZ" sz="2800" dirty="false" err="true"/>
              <a:t>ŽoP</a:t>
            </a:r>
            <a:r>
              <a:rPr lang="cs-CZ" sz="2800" dirty="false"/>
              <a:t>)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755576" y="1412776"/>
            <a:ext cx="8064448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/>
              <a:t>Žádost o platbu (</a:t>
            </a:r>
            <a:r>
              <a:rPr lang="cs-CZ" sz="2000" dirty="false" err="true"/>
              <a:t>ŽoP</a:t>
            </a:r>
            <a:r>
              <a:rPr lang="cs-CZ" sz="2000" dirty="false"/>
              <a:t>) je předkládaná spolu se Zprávou o  realizaci (</a:t>
            </a:r>
            <a:r>
              <a:rPr lang="cs-CZ" sz="2000" dirty="false" err="true"/>
              <a:t>ZoR</a:t>
            </a:r>
            <a:r>
              <a:rPr lang="cs-CZ" sz="2000" dirty="false"/>
              <a:t>).</a:t>
            </a:r>
          </a:p>
          <a:p>
            <a:pPr marL="0" indent="0" algn="just">
              <a:buNone/>
            </a:pPr>
            <a:r>
              <a:rPr lang="cs-CZ" sz="2000" dirty="false"/>
              <a:t>Žádost o platbu musí být finalizována a podepsaná před finalizací Zprávy o realizaci.</a:t>
            </a:r>
          </a:p>
          <a:p>
            <a:pPr marL="0" indent="0" algn="just">
              <a:buNone/>
            </a:pPr>
            <a:r>
              <a:rPr lang="cs-CZ" sz="2000" dirty="false"/>
              <a:t>Příručka Pokyny pro vyplnění žádosti o platbu a zprávy </a:t>
            </a:r>
            <a:br>
              <a:rPr lang="cs-CZ" sz="2000" dirty="false"/>
            </a:br>
            <a:r>
              <a:rPr lang="cs-CZ" sz="2000" dirty="false"/>
              <a:t>o realizaci projektu v IS KP14+ je k dispozici na www.esfcr.cz.</a:t>
            </a:r>
          </a:p>
          <a:p>
            <a:pPr marL="0" indent="0" algn="just">
              <a:buNone/>
            </a:pPr>
            <a:r>
              <a:rPr lang="cs-CZ" sz="2000" dirty="false">
                <a:hlinkClick r:id="rId3"/>
              </a:rPr>
              <a:t>https://www.esfcr.cz/pokyny-k-vyplneni-zpravy-o-realizaci-zadosti-o-platbu-a-zadosti-o-zmenu-opz/-/dokument/809712</a:t>
            </a:r>
            <a:endParaRPr lang="cs-CZ" sz="2000" dirty="false"/>
          </a:p>
          <a:p>
            <a:pPr marL="0" indent="0" algn="just">
              <a:buNone/>
            </a:pPr>
            <a:r>
              <a:rPr lang="cs-CZ" sz="2000" dirty="false"/>
              <a:t>Žádost o platbu v IS KP14+ se skládá z několika záložek, umístěných </a:t>
            </a:r>
            <a:br>
              <a:rPr lang="cs-CZ" sz="2000" dirty="false"/>
            </a:br>
            <a:r>
              <a:rPr lang="cs-CZ" sz="2000" dirty="false"/>
              <a:t>v části Žádost o platbu / Datová oblast žádosti.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059402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Identifikační údaje, Záložka Souhrnná soupiska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06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Záložka Identifikační údaje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Vyplní se účet příjemce, příp. účet zřizovatele (účet kraje).</a:t>
            </a:r>
          </a:p>
          <a:p>
            <a:pPr marL="0" indent="0" algn="just">
              <a:buNone/>
            </a:pPr>
            <a:r>
              <a:rPr lang="cs-CZ" sz="2000" b="true" dirty="false"/>
              <a:t>Záložka Souhrnná soupiska</a:t>
            </a:r>
          </a:p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dirty="false"/>
              <a:t>Založení souhrnné soupisky - vyplní se pole „Evidenční číslo/označení soupisky“ (dle čísla </a:t>
            </a:r>
            <a:r>
              <a:rPr lang="cs-CZ" sz="2000" dirty="false" err="true"/>
              <a:t>ZoR</a:t>
            </a:r>
            <a:r>
              <a:rPr lang="cs-CZ" sz="2000" dirty="false"/>
              <a:t>).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Záložka Souhrnná soupiska se naplní finančními daty po vyplnění dílčích soupisek dokladů: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Záložka SD-1 ÚČETNÍ/DAŇOVÉ DOKLADY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b="true" dirty="false"/>
              <a:t>Záložka SD-2 LIDSKÉ ZDROJE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Záložka SD-3 CESTOVNÍ NÁHRADY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SOUPISKA PŘÍJMŮ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485406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SD-2 LIDSKÉ ZDROJE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448" cy="4896544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b="true"/>
              <a:t>Záložka SD-2 LIDSKÉ ZDROJE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/>
              <a:t>Na záložce SD-2 LIDSKÉ ZDROJE se zadávají výdaje, které jsou hrazené z kapitoly Osobní náklady. Vyplňují se údaje, které se vztahují ke konkrétnímu pracovněprávnímu vztahu, na základě kterého je pracovník zapojen do projektu.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/>
              <a:t>Jedná se o tyto údaje: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/>
              <a:t>Zkrácený název subjektu, který výdaj uhradil (příjemce nebo partnera s finančním příspěvkem).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/>
              <a:t>Položka v rozpočtu projektu, ze které je výdaj financován.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/>
              <a:t>Identifikace kalendářního roku a měsíce, k němuž se vztahují osobní náklady.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/>
              <a:t>Příjmení pracovníka, jméno pracovníka.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/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344240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SD-2 LIDSKÉ ZDROJE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196752"/>
            <a:ext cx="7992440" cy="5661248"/>
          </a:xfrm>
        </p:spPr>
        <p:txBody>
          <a:bodyPr/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Druh pracovněprávního vztahu.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Fond pracovní doby u zaměstnavatele v daném měsíci v hodinách (odpovídá údaji z PV (pracovní výkaz) v poli „Celkový počet hodin v rámci daného pracovněprávního vztahu“).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Počet odpracovaných hodin na projektu (odpovídá údaji z PV v poli „Počet hodin relevantních pro projekt v režimu skutečně prokazovaných výdajů“).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Zúčtovaná hrubá mzda/plat v daném měsíci.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Jiné výdaje (odvádí se z nich odvody) např. mimořádná odměna, případná korekce apod.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Jiné výdaje (neodvádí se z nich odvody) – např. FKSP, náhrada mzdy při pracovní neschopnosti hrazená zaměstnavatelem, příp. další relevantní výdaje</a:t>
            </a:r>
            <a:endParaRPr lang="cs-CZ" sz="2000" dirty="false">
              <a:highlight>
                <a:srgbClr val="00FF00"/>
              </a:highlight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Pojistné na sociální a zdravotní pojištění.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2000" dirty="false"/>
              <a:t>Datum úhrady výdaje (dle výpisu, pokladního dokladu).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/>
              <a:t>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6655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SD-2 LIDSKÉ ZDROJE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dirty="false"/>
              <a:t>Systém automaticky doplní pole „Hodinová mzda/plat“, „Mzdový/Platový výdaj“ a pole „Prokazované způsobilé osobní výdaje“.</a:t>
            </a:r>
          </a:p>
          <a:p>
            <a:pPr marL="0" indent="0" algn="just">
              <a:buNone/>
            </a:pPr>
            <a:r>
              <a:rPr lang="cs-CZ" sz="2000" dirty="false"/>
              <a:t>K výdajům na soupisce SD-2 LIDSKÉ ZDROJE se přikládá jako příloha příslušný pracovní výkaz ve formě </a:t>
            </a:r>
            <a:r>
              <a:rPr lang="cs-CZ" sz="2000" dirty="false" err="true"/>
              <a:t>skenu</a:t>
            </a:r>
            <a:r>
              <a:rPr lang="cs-CZ" sz="2000" dirty="false"/>
              <a:t>. Povinně se přikládá pracovní výkaz u výdaje, pokud uplatňovaná část osobních nákladů v projektu převyšuje 10.000,- Kč. A zároveň splňuje povinnost pro předložení PV. Viz následující slajd.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667798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Pracovní výkazy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16000"/>
          </a:xfrm>
        </p:spPr>
        <p:txBody>
          <a:bodyPr/>
          <a:lstStyle/>
          <a:p>
            <a:pPr algn="just"/>
            <a:r>
              <a:rPr lang="cs-CZ" sz="2000" dirty="false">
                <a:solidFill>
                  <a:schemeClr val="accent1"/>
                </a:solidFill>
              </a:rPr>
              <a:t>Pracovní výkazy jsou u zaměstnance příjemce nebo partnera </a:t>
            </a:r>
            <a:br>
              <a:rPr lang="cs-CZ" sz="2000" dirty="false">
                <a:solidFill>
                  <a:schemeClr val="accent1"/>
                </a:solidFill>
              </a:rPr>
            </a:br>
            <a:r>
              <a:rPr lang="cs-CZ" sz="2000" dirty="false">
                <a:solidFill>
                  <a:schemeClr val="accent1"/>
                </a:solidFill>
              </a:rPr>
              <a:t>s finančním příspěvkem vyžadovány </a:t>
            </a:r>
            <a:r>
              <a:rPr lang="cs-CZ" sz="2000" b="true" dirty="false">
                <a:solidFill>
                  <a:schemeClr val="accent1"/>
                </a:solidFill>
              </a:rPr>
              <a:t>jen v případech, kdy se: </a:t>
            </a:r>
            <a:endParaRPr lang="cs-CZ" sz="2000" dirty="false">
              <a:solidFill>
                <a:schemeClr val="accent1"/>
              </a:solidFill>
            </a:endParaRPr>
          </a:p>
          <a:p>
            <a:pPr lvl="1" algn="just"/>
            <a:r>
              <a:rPr lang="cs-CZ" sz="1800" dirty="false">
                <a:solidFill>
                  <a:schemeClr val="accent1"/>
                </a:solidFill>
              </a:rPr>
              <a:t>jedná se o pracovníka, který v rámci daného pracovně právního vztahu </a:t>
            </a:r>
            <a:r>
              <a:rPr lang="cs-CZ" sz="1800" b="true" dirty="false">
                <a:solidFill>
                  <a:schemeClr val="accent1"/>
                </a:solidFill>
              </a:rPr>
              <a:t>vykonává činnosti pro projekt i mimo projekt,</a:t>
            </a:r>
            <a:endParaRPr lang="cs-CZ" sz="1800" dirty="false">
              <a:solidFill>
                <a:schemeClr val="accent1"/>
              </a:solidFill>
            </a:endParaRPr>
          </a:p>
          <a:p>
            <a:pPr lvl="1" algn="just"/>
            <a:r>
              <a:rPr lang="cs-CZ" sz="1800" dirty="false">
                <a:solidFill>
                  <a:schemeClr val="accent1"/>
                </a:solidFill>
              </a:rPr>
              <a:t>jedná se o pracovníka, který v rámci daného pracovněprávního vztahu vykonává činnosti pouze pro projekt, nicméně tyto </a:t>
            </a:r>
            <a:r>
              <a:rPr lang="cs-CZ" sz="1800" b="true" dirty="false">
                <a:solidFill>
                  <a:schemeClr val="accent1"/>
                </a:solidFill>
              </a:rPr>
              <a:t>činnosti spadají do vymezení více pracovních pozic a práce v rámci těchto pozic je odlišně odměňována</a:t>
            </a:r>
            <a:r>
              <a:rPr lang="cs-CZ" sz="1800" dirty="false">
                <a:solidFill>
                  <a:schemeClr val="accent1"/>
                </a:solidFill>
              </a:rPr>
              <a:t>, </a:t>
            </a:r>
          </a:p>
          <a:p>
            <a:pPr lvl="1" algn="just"/>
            <a:r>
              <a:rPr lang="cs-CZ" sz="1800" dirty="false">
                <a:solidFill>
                  <a:schemeClr val="accent1"/>
                </a:solidFill>
              </a:rPr>
              <a:t>jedná se o pracovníka, který v rámci daného pracovněprávního vztahu </a:t>
            </a:r>
            <a:r>
              <a:rPr lang="cs-CZ" sz="1800" b="true" dirty="false">
                <a:solidFill>
                  <a:schemeClr val="accent1"/>
                </a:solidFill>
              </a:rPr>
              <a:t>vykonává také činnosti spadající do výčtu činností vyloučených </a:t>
            </a:r>
            <a:br>
              <a:rPr lang="cs-CZ" sz="1800" b="true" dirty="false">
                <a:solidFill>
                  <a:schemeClr val="accent1"/>
                </a:solidFill>
              </a:rPr>
            </a:br>
            <a:r>
              <a:rPr lang="cs-CZ" sz="1800" b="true" dirty="false">
                <a:solidFill>
                  <a:schemeClr val="accent1"/>
                </a:solidFill>
              </a:rPr>
              <a:t>z Osobních náklad</a:t>
            </a:r>
            <a:r>
              <a:rPr lang="cs-CZ" sz="1800" dirty="false">
                <a:solidFill>
                  <a:schemeClr val="accent1"/>
                </a:solidFill>
              </a:rPr>
              <a:t>ů (tzn. je zde riziko dvojího financování). </a:t>
            </a:r>
            <a:endParaRPr lang="cs-CZ" sz="1600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787848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Pracovní výkazy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Osoby, které jsou hrazeny pouze z paušálu nebo nesplňují jednu </a:t>
            </a:r>
            <a:br>
              <a:rPr lang="cs-CZ" altLang="cs-CZ" sz="2000" dirty="false">
                <a:solidFill>
                  <a:schemeClr val="accent1"/>
                </a:solidFill>
              </a:rPr>
            </a:br>
            <a:r>
              <a:rPr lang="cs-CZ" altLang="cs-CZ" sz="2000" dirty="false">
                <a:solidFill>
                  <a:schemeClr val="accent1"/>
                </a:solidFill>
              </a:rPr>
              <a:t>z výše zmíněných podmínek, </a:t>
            </a:r>
            <a:r>
              <a:rPr lang="cs-CZ" altLang="cs-CZ" sz="2000" b="true" dirty="false">
                <a:solidFill>
                  <a:schemeClr val="accent1"/>
                </a:solidFill>
              </a:rPr>
              <a:t>nepředkládají pracovní výkazy.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Zpracovávají se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měsíčně. K </a:t>
            </a:r>
            <a:r>
              <a:rPr lang="cs-CZ" altLang="cs-CZ" sz="2000" b="true" dirty="false" err="true">
                <a:solidFill>
                  <a:schemeClr val="accent1"/>
                </a:solidFill>
              </a:rPr>
              <a:t>ZoR</a:t>
            </a:r>
            <a:r>
              <a:rPr lang="cs-CZ" altLang="cs-CZ" sz="2000" b="true" dirty="false">
                <a:solidFill>
                  <a:schemeClr val="accent1"/>
                </a:solidFill>
              </a:rPr>
              <a:t> </a:t>
            </a:r>
            <a:r>
              <a:rPr lang="cs-CZ" altLang="cs-CZ" sz="2000" dirty="false">
                <a:solidFill>
                  <a:schemeClr val="accent1"/>
                </a:solidFill>
              </a:rPr>
              <a:t>se dokládají pouze PV, v rámci kterých je nárokována odměna</a:t>
            </a:r>
            <a:r>
              <a:rPr lang="cs-CZ" altLang="cs-CZ" sz="2000" b="true" dirty="false">
                <a:solidFill>
                  <a:schemeClr val="accent1"/>
                </a:solidFill>
              </a:rPr>
              <a:t> nad 10.000 Kč.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2000" dirty="false">
                <a:solidFill>
                  <a:schemeClr val="accent1"/>
                </a:solidFill>
              </a:rPr>
              <a:t>Uvádí se pouze </a:t>
            </a:r>
            <a:r>
              <a:rPr lang="cs-CZ" altLang="cs-CZ" sz="2000" b="true" dirty="false">
                <a:solidFill>
                  <a:schemeClr val="accent1"/>
                </a:solidFill>
              </a:rPr>
              <a:t>skupiny činností </a:t>
            </a:r>
            <a:r>
              <a:rPr lang="cs-CZ" altLang="cs-CZ" sz="2000" dirty="false">
                <a:solidFill>
                  <a:schemeClr val="accent1"/>
                </a:solidFill>
              </a:rPr>
              <a:t>– kolik času na dané činnosti pracovník strávil, PV podepisuje zaměstnanec a nadřízený. </a:t>
            </a:r>
          </a:p>
          <a:p>
            <a:pPr>
              <a:lnSpc>
                <a:spcPct val="100000"/>
              </a:lnSpc>
              <a:spcAft>
                <a:spcPts val="1000"/>
              </a:spcAft>
              <a:defRPr/>
            </a:pPr>
            <a:r>
              <a:rPr lang="cs-CZ" altLang="cs-CZ" sz="2000" b="true" dirty="false"/>
              <a:t>PV, vzor včetně činností spadajících do PN  </a:t>
            </a:r>
            <a:r>
              <a:rPr lang="cs-CZ" altLang="cs-CZ" sz="2000" dirty="false">
                <a:solidFill>
                  <a:srgbClr val="00B0F0"/>
                </a:solidFill>
                <a:hlinkClick r:id="rId2"/>
              </a:rPr>
              <a:t>https://www.esfcr.cz/pracovni-vykaz-opz</a:t>
            </a:r>
            <a:r>
              <a:rPr lang="cs-CZ" altLang="cs-CZ" sz="2000" dirty="false">
                <a:solidFill>
                  <a:srgbClr val="00B0F0"/>
                </a:solidFill>
              </a:rPr>
              <a:t> .</a:t>
            </a:r>
            <a:r>
              <a:rPr lang="cs-CZ" altLang="cs-CZ" sz="2000" dirty="false">
                <a:solidFill>
                  <a:srgbClr val="00B050"/>
                </a:solidFill>
              </a:rPr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57365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– záložka SOUPISKA PŘÍJMŮ, </a:t>
            </a:r>
            <a:br>
              <a:rPr lang="cs-CZ" sz="2800" dirty="false"/>
            </a:br>
            <a:r>
              <a:rPr lang="cs-CZ" sz="2800" dirty="false"/>
              <a:t>záložka nezpůsobilé výdaje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556792"/>
            <a:ext cx="8136456" cy="46805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2000" b="true" dirty="false"/>
              <a:t>Záložka SOUPISKA PŘÍJMŮ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false"/>
              <a:t>Záložka SOUPISKA PŘÍJMŮ se vyplňuje pouze v případě nahodilých příjmů. Příjmem projektu nejsou: např. úroky na bankovních účtech, platby, které příjemce obdrží ze smluvních pokut v důsledku porušení </a:t>
            </a:r>
            <a:r>
              <a:rPr lang="cs-CZ" sz="2000" dirty="false">
                <a:solidFill>
                  <a:schemeClr val="accent1"/>
                </a:solidFill>
              </a:rPr>
              <a:t>smlouvy. 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000" dirty="false">
              <a:solidFill>
                <a:schemeClr val="accent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b="true" dirty="false"/>
              <a:t>Záložka NEZPŮSOBILÉ VÝDAJE</a:t>
            </a:r>
          </a:p>
          <a:p>
            <a:pPr marL="0" indent="0" algn="just">
              <a:buNone/>
            </a:pPr>
            <a:r>
              <a:rPr lang="cs-CZ" sz="2000" dirty="false"/>
              <a:t>Záložku příjemce nevyplňuje</a:t>
            </a:r>
            <a:r>
              <a:rPr lang="cs-CZ" dirty="false"/>
              <a:t>.</a:t>
            </a:r>
          </a:p>
          <a:p>
            <a:pPr marL="0" indent="0">
              <a:buNone/>
            </a:pPr>
            <a:endParaRPr lang="cs-CZ" sz="4000" b="true" dirty="false"/>
          </a:p>
          <a:p>
            <a:pPr marL="0" indent="0"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8345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/>
              <a:t>Žop – záložka  Dokumenty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772816"/>
            <a:ext cx="8064000" cy="439200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sz="2000" b="true" dirty="false"/>
              <a:t>Záložka DOKUMENTY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Na záložce DOKUMENTY je možnost vkládat přílohy k žádosti </a:t>
            </a:r>
            <a:br>
              <a:rPr lang="cs-CZ" sz="2000" dirty="false"/>
            </a:br>
            <a:r>
              <a:rPr lang="cs-CZ" sz="2000" dirty="false"/>
              <a:t>o platbu. Jedná se o přílohy, které nejsou zařazené jako přílohy </a:t>
            </a:r>
            <a:br>
              <a:rPr lang="cs-CZ" sz="2000" dirty="false"/>
            </a:br>
            <a:r>
              <a:rPr lang="cs-CZ" sz="2000" dirty="false"/>
              <a:t>k výdajům v dílčích soupiskách, např. vyexportované soupisky SD-2. LIDSKÉ ZDROJE a dále např. bankovní výpisy, pokladní doklady, prezenční listiny apod.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marL="0" indent="0" algn="just">
              <a:buNone/>
            </a:pPr>
            <a:r>
              <a:rPr lang="cs-CZ" sz="2000" dirty="false">
                <a:solidFill>
                  <a:schemeClr val="accent1"/>
                </a:solidFill>
              </a:rPr>
              <a:t>Do IS KP14+ lze </a:t>
            </a:r>
            <a:r>
              <a:rPr lang="cs-CZ" sz="2000" dirty="false"/>
              <a:t>vložit dokument o velikosti maximálně 100 MB.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6255674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Žádost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84784"/>
            <a:ext cx="8064448" cy="489654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>
                <a:ea typeface="Arial"/>
                <a:cs typeface="Times New Roman"/>
              </a:rPr>
              <a:t>Záložka ŽÁDOST O PLATBU</a:t>
            </a:r>
          </a:p>
          <a:p>
            <a:pPr marL="0" indent="0" algn="just">
              <a:buNone/>
            </a:pPr>
            <a:r>
              <a:rPr lang="cs-CZ" sz="2000" b="true" dirty="false"/>
              <a:t>Část </a:t>
            </a:r>
            <a:r>
              <a:rPr lang="cs-CZ" sz="2000" b="true" cap="all" dirty="false"/>
              <a:t>Způsobilé výdaje – Požadováno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Po naplnění souhrnné soupisky systém automaticky naplní pole v části </a:t>
            </a:r>
            <a:r>
              <a:rPr lang="cs-CZ" sz="2000" cap="all" dirty="false"/>
              <a:t>Způsobilé výdaje – Požadováno.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/>
              <a:t>Část ČÁSTKA NA KRYTÍ VÝDAJŮ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V části ČÁSTKA NA KRYTÍ VÝDAJŮ je nutné vyplnit pole „Částka na krytí výdajů investiční“ a pole „Částka na krytí výdajů neinvestiční“.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Částka na krytí výdajů odpovídá částce celkových prokázaných výdajů v žádosti o platbu za podmínky, že při jejím poskytnutí nedojde </a:t>
            </a:r>
            <a:br>
              <a:rPr lang="cs-CZ" sz="2000" dirty="false"/>
            </a:br>
            <a:r>
              <a:rPr lang="cs-CZ" sz="2000" dirty="false"/>
              <a:t>k překročení celkové částky dotace dle právního aktu.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7174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realizace projektu</a:t>
            </a:r>
            <a:br>
              <a:rPr lang="cs-CZ" sz="2800" dirty="false"/>
            </a:br>
            <a:r>
              <a:rPr lang="cs-CZ" sz="2800" dirty="false"/>
              <a:t>ZDROJ INFORMACÍ A informační SYSTÉMY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211216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Veškeré informace jsou příjemcům k dispozici na </a:t>
            </a:r>
            <a:r>
              <a:rPr lang="cs-CZ" sz="1800" b="true" dirty="false">
                <a:solidFill>
                  <a:schemeClr val="accent1"/>
                </a:solidFill>
                <a:hlinkClick r:id="rId3"/>
              </a:rPr>
              <a:t>www.esfcr.cz</a:t>
            </a:r>
            <a:endParaRPr lang="cs-CZ" sz="1800" dirty="false">
              <a:solidFill>
                <a:schemeClr val="accent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Obecná část pravidel pro žadatele a příjemce v rámci OPZ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Specifická část pravidel pro žadatele a příjemce v rámci OPZ pro projekty se skutečně vzniklými výdaji a případně také s nepřímými náklady. 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Další potřebné příručky a vzory ke stažení – např. návod pro vyplnění </a:t>
            </a:r>
            <a:r>
              <a:rPr lang="cs-CZ" sz="1800" dirty="false" err="true">
                <a:solidFill>
                  <a:schemeClr val="accent1"/>
                </a:solidFill>
              </a:rPr>
              <a:t>ZoR</a:t>
            </a:r>
            <a:r>
              <a:rPr lang="cs-CZ" sz="1800" dirty="false">
                <a:solidFill>
                  <a:schemeClr val="accent1"/>
                </a:solidFill>
              </a:rPr>
              <a:t>, pracovní výkaz, monitorování osob, šablony pro vizuální identitu, Pokyny pro příjemce pro práci s IS ESF 2014+ a další. </a:t>
            </a:r>
          </a:p>
          <a:p>
            <a:pPr lvl="1" algn="just">
              <a:lnSpc>
                <a:spcPct val="100000"/>
              </a:lnSpc>
            </a:pPr>
            <a:r>
              <a:rPr lang="cs-CZ" sz="1800" dirty="false">
                <a:solidFill>
                  <a:schemeClr val="accent1"/>
                </a:solidFill>
              </a:rPr>
              <a:t>Aktuality a aktuální informace k realizaci projektů (např. nyní v době </a:t>
            </a:r>
            <a:r>
              <a:rPr lang="cs-CZ" sz="1800" dirty="false" err="true">
                <a:solidFill>
                  <a:schemeClr val="accent1"/>
                </a:solidFill>
              </a:rPr>
              <a:t>koronavirové</a:t>
            </a:r>
            <a:r>
              <a:rPr lang="cs-CZ" sz="1800" dirty="false">
                <a:solidFill>
                  <a:schemeClr val="accent1"/>
                </a:solidFill>
              </a:rPr>
              <a:t> epidemie a nouzového stavu v ČR) formou výjimek.</a:t>
            </a:r>
          </a:p>
          <a:p>
            <a:pPr lvl="1"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Informační systémy</a:t>
            </a:r>
            <a:r>
              <a:rPr lang="cs-CZ" sz="1800" dirty="false">
                <a:solidFill>
                  <a:schemeClr val="accent1"/>
                </a:solidFill>
              </a:rPr>
              <a:t>: 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IS KP14+ </a:t>
            </a:r>
            <a:r>
              <a:rPr lang="cs-CZ" sz="1800" dirty="false">
                <a:solidFill>
                  <a:schemeClr val="accent1"/>
                </a:solidFill>
              </a:rPr>
              <a:t>(pro žadatele a příjemce)</a:t>
            </a:r>
          </a:p>
          <a:p>
            <a:pPr marL="914400" lvl="2" indent="-28575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cs-CZ" sz="1800" dirty="false">
                <a:solidFill>
                  <a:schemeClr val="accent1"/>
                </a:solidFill>
              </a:rPr>
              <a:t> Komunikace prostřednictvím depeší – odesílat z projektu.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MS2014+</a:t>
            </a:r>
            <a:r>
              <a:rPr lang="cs-CZ" sz="1800" dirty="false">
                <a:solidFill>
                  <a:schemeClr val="accent1"/>
                </a:solidFill>
              </a:rPr>
              <a:t> (zaměstnanci ŘO)</a:t>
            </a:r>
          </a:p>
          <a:p>
            <a:pPr marL="447675" lvl="2" indent="219075" algn="just">
              <a:lnSpc>
                <a:spcPct val="100000"/>
              </a:lnSpc>
            </a:pPr>
            <a:r>
              <a:rPr lang="cs-CZ" sz="1800" b="true" dirty="false">
                <a:solidFill>
                  <a:schemeClr val="accent1"/>
                </a:solidFill>
              </a:rPr>
              <a:t>IS ESF 2014+ </a:t>
            </a:r>
            <a:r>
              <a:rPr lang="cs-CZ" sz="1800" dirty="false">
                <a:solidFill>
                  <a:schemeClr val="accent1"/>
                </a:solidFill>
              </a:rPr>
              <a:t>(monitorování podpořených osob, databáze produktů)</a:t>
            </a:r>
            <a:endParaRPr lang="cs-CZ" dirty="false">
              <a:solidFill>
                <a:schemeClr val="accent1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943044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Záložka Žádost o platbu</a:t>
            </a:r>
            <a:br>
              <a:rPr lang="cs-CZ" sz="2800" dirty="false"/>
            </a:br>
            <a:r>
              <a:rPr lang="cs-CZ" sz="2800" dirty="false"/>
              <a:t>Záložka Čestná prohlášení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8480" y="1340768"/>
            <a:ext cx="8315520" cy="4824536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/>
              <a:t>V případě, že by poskytnutím částky ve výši celkových prokázaných výdajů v žádosti o platbu došlo k překročení celkové částky dotace </a:t>
            </a:r>
            <a:br>
              <a:rPr lang="cs-CZ" sz="2000" dirty="false"/>
            </a:br>
            <a:r>
              <a:rPr lang="cs-CZ" sz="2000" dirty="false"/>
              <a:t>z právního aktu, stanovuje se částka na krytí výdajů jako rozdíl mezi tím, co už bylo jako záloha v systému zaevidováno a částkou celkových způsobilých výdajů projektu dle právního aktu.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cs-CZ" sz="2000" dirty="false"/>
              <a:t>Další pole v části ČÁSTKA NA KRYTÍ VÝDAJŮ dopočítá systém.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cs-CZ" sz="2000" b="true" dirty="false">
                <a:ea typeface="Arial"/>
                <a:cs typeface="Times New Roman"/>
              </a:rPr>
              <a:t>Záložka – ČESTNÁ PROHLÁŠENÍ</a:t>
            </a:r>
          </a:p>
          <a:p>
            <a:pPr marL="0" indent="0" algn="just">
              <a:buNone/>
            </a:pPr>
            <a:r>
              <a:rPr lang="cs-CZ" sz="2000" dirty="false"/>
              <a:t>Na záložce Čestná prohlášení je nutno vybrat jedno ze dvou předdefinovaných čestných prohlášení (týká se insolvence). Vyplňuje se v každé ŽOP.</a:t>
            </a:r>
            <a:r>
              <a:rPr lang="cs-CZ" i="true" dirty="false"/>
              <a:t>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96001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-19319"/>
            <a:ext cx="8424000" cy="1080000"/>
          </a:xfrm>
        </p:spPr>
        <p:txBody>
          <a:bodyPr/>
          <a:lstStyle/>
          <a:p>
            <a:pPr algn="ctr"/>
            <a:r>
              <a:rPr lang="cs-CZ" sz="2800"/>
              <a:t>Žop - Finalizace žádosti o platbu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448" cy="4563208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dirty="false">
                <a:ea typeface="Arial"/>
                <a:cs typeface="Times New Roman"/>
              </a:rPr>
              <a:t>Finalizace žádosti o platbu</a:t>
            </a:r>
          </a:p>
          <a:p>
            <a:pPr marL="0" indent="0" algn="just">
              <a:buNone/>
            </a:pPr>
            <a:r>
              <a:rPr lang="cs-CZ" sz="2000" dirty="false"/>
              <a:t>Před finalizací žádosti o platbu - nutno zvolit volbu </a:t>
            </a:r>
            <a:r>
              <a:rPr lang="cs-CZ" sz="2000" b="true" dirty="false"/>
              <a:t>„Kontrola“ </a:t>
            </a:r>
            <a:br>
              <a:rPr lang="cs-CZ" sz="2000" b="true" dirty="false"/>
            </a:br>
            <a:r>
              <a:rPr lang="cs-CZ" sz="2000" dirty="false"/>
              <a:t>a v případě zobrazení chybového hlášení provést odstranění chyb.</a:t>
            </a:r>
          </a:p>
          <a:p>
            <a:pPr marL="0" indent="0" algn="just">
              <a:buNone/>
            </a:pPr>
            <a:r>
              <a:rPr lang="cs-CZ" sz="2000" dirty="false"/>
              <a:t>Pokud kontrola proběhne v pořádku, je možné žádost o platbu </a:t>
            </a:r>
            <a:r>
              <a:rPr lang="cs-CZ" sz="2000" b="true" dirty="false"/>
              <a:t>finalizovat a podepsat</a:t>
            </a:r>
            <a:r>
              <a:rPr lang="cs-CZ" sz="2000" dirty="false"/>
              <a:t>.</a:t>
            </a:r>
          </a:p>
          <a:p>
            <a:pPr marL="0" indent="0" algn="just">
              <a:buNone/>
            </a:pPr>
            <a:r>
              <a:rPr lang="cs-CZ" sz="2000" dirty="false"/>
              <a:t>Žádost o platbu musí být </a:t>
            </a:r>
            <a:r>
              <a:rPr lang="cs-CZ" sz="2000" dirty="false" err="true"/>
              <a:t>finalizovaná</a:t>
            </a:r>
            <a:r>
              <a:rPr lang="cs-CZ" sz="2000" dirty="false"/>
              <a:t> a podepsaná před finalizací Zprávy o realizaci (</a:t>
            </a:r>
            <a:r>
              <a:rPr lang="cs-CZ" sz="2000" dirty="false" err="true"/>
              <a:t>ZoR</a:t>
            </a:r>
            <a:r>
              <a:rPr lang="cs-CZ" sz="2000" dirty="false"/>
              <a:t>). Poté, co je Zpráva o realizaci (</a:t>
            </a:r>
            <a:r>
              <a:rPr lang="cs-CZ" sz="2000" dirty="false" err="true"/>
              <a:t>ZoR</a:t>
            </a:r>
            <a:r>
              <a:rPr lang="cs-CZ" sz="2000" dirty="false"/>
              <a:t>) podepsaná, žádost o platbu se automaticky přepne do stavu </a:t>
            </a:r>
            <a:r>
              <a:rPr lang="cs-CZ" sz="2000" b="true" dirty="false"/>
              <a:t>„Podaná na ŘO/ZS“</a:t>
            </a:r>
            <a:r>
              <a:rPr lang="cs-CZ" sz="2000" dirty="false"/>
              <a:t>.</a:t>
            </a:r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sz="3200" b="true" dirty="false"/>
          </a:p>
          <a:p>
            <a:pPr marL="0" indent="0">
              <a:buNone/>
            </a:pPr>
            <a:endParaRPr lang="cs-CZ" sz="3200" b="true" dirty="false"/>
          </a:p>
          <a:p>
            <a:pPr marL="0" indent="0">
              <a:buNone/>
            </a:pPr>
            <a:endParaRPr lang="cs-CZ" sz="3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924010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/>
              <a:t>Žop - vrácení k přepracování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dirty="false"/>
              <a:t>Pokud ŘO zjistí při kontrole žádosti o platbu nedostatky, které lze </a:t>
            </a:r>
            <a:br>
              <a:rPr lang="cs-CZ" sz="2000" dirty="false"/>
            </a:br>
            <a:r>
              <a:rPr lang="cs-CZ" sz="2000" dirty="false"/>
              <a:t>v rámci administrace žádosti o platbu odstranit, provede vrácení žádosti o platbu příjemci k dopracování. </a:t>
            </a:r>
          </a:p>
          <a:p>
            <a:pPr marL="0" indent="0" algn="just">
              <a:buNone/>
            </a:pPr>
            <a:r>
              <a:rPr lang="cs-CZ" sz="2000" dirty="false"/>
              <a:t>Výzvu k nápravě identifikovaných nedostatků zasílá ŘO depeší.</a:t>
            </a:r>
          </a:p>
          <a:p>
            <a:pPr marL="0" indent="0" algn="just">
              <a:buNone/>
            </a:pPr>
            <a:r>
              <a:rPr lang="cs-CZ" sz="2000" dirty="false"/>
              <a:t>Zpřístupnění žádosti o platbu k editaci </a:t>
            </a:r>
            <a:r>
              <a:rPr lang="cs-CZ" sz="2000" dirty="false">
                <a:solidFill>
                  <a:schemeClr val="accent1"/>
                </a:solidFill>
              </a:rPr>
              <a:t>v IS KP14+ je pomocí funkce </a:t>
            </a:r>
            <a:r>
              <a:rPr lang="cs-CZ" sz="2000" b="true" dirty="false">
                <a:solidFill>
                  <a:schemeClr val="accent1"/>
                </a:solidFill>
              </a:rPr>
              <a:t>„Zpřístupnit k editaci“</a:t>
            </a:r>
            <a:r>
              <a:rPr lang="cs-CZ" sz="2000" dirty="false">
                <a:solidFill>
                  <a:schemeClr val="accent1"/>
                </a:solidFill>
              </a:rPr>
              <a:t>.   </a:t>
            </a:r>
          </a:p>
          <a:p>
            <a:pPr marL="0" indent="0" algn="just">
              <a:buNone/>
            </a:pPr>
            <a:r>
              <a:rPr lang="cs-CZ" sz="2000" dirty="false">
                <a:solidFill>
                  <a:schemeClr val="accent1"/>
                </a:solidFill>
              </a:rPr>
              <a:t>Při editaci vrácené žádosti o platbu se postupuje obdobně, jako při prvním zadání žádosti o platbu do IS KP14+.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012591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Charakteristika</a:t>
            </a:r>
            <a:r>
              <a:rPr lang="cs-CZ" dirty="false"/>
              <a:t> </a:t>
            </a:r>
            <a:r>
              <a:rPr lang="cs-CZ" sz="2800" dirty="false"/>
              <a:t>způsobilého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5252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Podpora z OPZ je určena výhradně na způsobilé výdaje. Řídící orgán je oprávněn vyžádat si od příjemce jakýkoliv dokument nezbytný pro ověření způsobilosti výdajů v rámci projektu (může jít </a:t>
            </a:r>
            <a:br>
              <a:rPr lang="cs-CZ" sz="2000" dirty="false"/>
            </a:br>
            <a:r>
              <a:rPr lang="cs-CZ" sz="2000" dirty="false"/>
              <a:t>i o dokument, který vznikl v době před zahájením realizace projektu).</a:t>
            </a:r>
            <a:endParaRPr lang="cs-CZ" sz="2000" b="true" u="sng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Způsobilý výdaj musí být v souladu s právními předpisy, v souladu </a:t>
            </a:r>
            <a:br>
              <a:rPr lang="cs-CZ" sz="2000" dirty="false"/>
            </a:br>
            <a:r>
              <a:rPr lang="cs-CZ" sz="2000" dirty="false"/>
              <a:t>s pravidly programu OPZ a s podmínkami poskytnutí podpory, musí být přiměřený, vzniknul v době realizace, splňuje podmínky územní způsobilosti, je řádně identifikovaný, prokazatelný a doložitelný, je nezbytný pro dosažení cílů projektu. </a:t>
            </a:r>
            <a:r>
              <a:rPr lang="cs-CZ" sz="2000" b="true" dirty="false"/>
              <a:t>Tyto podmínky musí být splněny zároveň.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008512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Charakteristika Způsobilého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79232"/>
          </a:xfrm>
        </p:spPr>
        <p:txBody>
          <a:bodyPr/>
          <a:lstStyle/>
          <a:p>
            <a:pPr marL="447675" indent="0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800" dirty="false"/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r>
              <a:rPr lang="cs-CZ" altLang="cs-CZ" sz="2000" b="true" dirty="false"/>
              <a:t>Přiměřenost výdaje </a:t>
            </a:r>
            <a:r>
              <a:rPr lang="cs-CZ" altLang="cs-CZ" sz="2000" dirty="false"/>
              <a:t>znamená dosažení optimálního vztahu mezi: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  <a:defRPr/>
            </a:pPr>
            <a:endParaRPr lang="cs-CZ" altLang="cs-CZ" sz="800" dirty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altLang="cs-CZ" sz="2000" b="true" dirty="false"/>
              <a:t>Hospodárností,</a:t>
            </a:r>
            <a:r>
              <a:rPr lang="cs-CZ" altLang="cs-CZ" sz="2000" dirty="false"/>
              <a:t> tj. zajištěním kvalitně dosažených úkolů s co nejnižším vynaložením veřejných prostředků.</a:t>
            </a:r>
            <a:endParaRPr lang="cs-CZ" altLang="cs-CZ" sz="2000" b="true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800" b="true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/>
              <a:t>Účelností, </a:t>
            </a:r>
            <a:r>
              <a:rPr lang="cs-CZ" altLang="cs-CZ" sz="2000" dirty="false"/>
              <a:t>tj. využitím veřejných prostředků k zajištění optimální míry dosažení cílů.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800" b="true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b="true" dirty="false"/>
              <a:t>Efektivností, </a:t>
            </a:r>
            <a:r>
              <a:rPr lang="cs-CZ" altLang="cs-CZ" sz="2000" dirty="false"/>
              <a:t>tj. vynaložením veřejných prostředků tak, aby se ve srovnání s jejich objemem dosáhlo maximálního rozsahu, kvality </a:t>
            </a:r>
            <a:br>
              <a:rPr lang="cs-CZ" altLang="cs-CZ" sz="2000" dirty="false"/>
            </a:br>
            <a:r>
              <a:rPr lang="cs-CZ" altLang="cs-CZ" sz="2000" dirty="false"/>
              <a:t>a přínosu.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altLang="cs-CZ" sz="2000" dirty="false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cs-CZ" altLang="cs-CZ" sz="2000" dirty="false"/>
              <a:t>Pokud výdaje vykazované příjemcem nejsou přiměřené, ŘO je oprávněn výdaj jako způsobilý neschválit, nebo jej schválit pouze do určité výše.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2000" b="true" u="sng" dirty="false"/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endParaRPr lang="cs-CZ" sz="1800" dirty="false"/>
          </a:p>
          <a:p>
            <a:pPr marL="0" indent="0">
              <a:buNone/>
            </a:pPr>
            <a:endParaRPr lang="cs-CZ" sz="2000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057022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Charakteristika </a:t>
            </a:r>
            <a:r>
              <a:rPr lang="cs-CZ" sz="2800" dirty="false" err="true"/>
              <a:t>ZpůsobiléHO</a:t>
            </a:r>
            <a:r>
              <a:rPr lang="cs-CZ" sz="2800" dirty="false"/>
              <a:t>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2000" b="true" u="sng" dirty="false"/>
              <a:t>Časová způsobilost výdaje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sz="2000" dirty="false"/>
              <a:t>Výdaj vznikl v době realizace projektu. U osobních nákladů se jedná o identifikaci měsíce, ke kterému se osobní náklad vztahuje. Tato podmínka musí být ověřitelná. U osobních nákladů např. výplatními páskami nebo mzdovými listy, u nákupů služeb nebo zařízení a vybavení v rámci paušálu např. datem vzniku nákladu na příslušném účetním dokladu.</a:t>
            </a:r>
          </a:p>
          <a:p>
            <a:pPr marL="0" indent="0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cs-CZ" sz="2000" b="true" u="sng" dirty="false"/>
              <a:t>Úhrada výdaje</a:t>
            </a:r>
          </a:p>
          <a:p>
            <a:pPr algn="just">
              <a:lnSpc>
                <a:spcPct val="100000"/>
              </a:lnSpc>
              <a:spcAft>
                <a:spcPts val="0"/>
              </a:spcAft>
              <a:defRPr/>
            </a:pPr>
            <a:r>
              <a:rPr lang="cs-CZ" sz="2000" dirty="false"/>
              <a:t>Podmínkou způsobilosti je, že výdaj musí být ze strany příjemce, příp. jeho partnerů s </a:t>
            </a:r>
            <a:r>
              <a:rPr lang="cs-CZ" sz="2000" dirty="false" err="true"/>
              <a:t>fin</a:t>
            </a:r>
            <a:r>
              <a:rPr lang="cs-CZ" sz="2000" dirty="false"/>
              <a:t>. příspěvkem, skutečně zaplacen, tj. úhrada musí být doložena bankovními výpisy či výdajovými pokladními doklady. </a:t>
            </a:r>
          </a:p>
          <a:p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237243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Způsobilé výdaje, osobní náklady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923248"/>
          </a:xfrm>
        </p:spPr>
        <p:txBody>
          <a:bodyPr/>
          <a:lstStyle/>
          <a:p>
            <a:pPr marL="0" indent="0">
              <a:spcAft>
                <a:spcPts val="0"/>
              </a:spcAft>
              <a:buNone/>
            </a:pPr>
            <a:r>
              <a:rPr lang="cs-CZ" altLang="cs-CZ" sz="2000" b="true" u="sng" dirty="false"/>
              <a:t>Osobní náklady členů RT:</a:t>
            </a:r>
            <a:r>
              <a:rPr lang="cs-CZ" altLang="cs-CZ" sz="2000" b="true" dirty="false"/>
              <a:t> </a:t>
            </a:r>
            <a:endParaRPr lang="cs-CZ" altLang="cs-CZ" sz="800" b="true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Mzdy a platy zaměstnanců příjemce nebo partnera s finančním příspěvkem pracujících výhradně pro projekt.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Příslušná část mezd nebo platů zaměstnanců příjemce nebo partnera s finančním příspěvkem podílejících se na projektu pouze částí svého úvazku.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Odměny zaměstnanců příjemce nebo partnera s finančním příspěvkem zaměstnaných na  dohodu o pracovní činnosti anebo dohodu o provedení práce.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Výčet činností vyloučených z Osobních nákladů je uveden v kap. 6.2.2 Odměňování vyloučené z Osobních nákladů (Specifická část pravidel, 40% paušál) – např. účetnictví a vedení mezd pracovníků, personalistika atd. </a:t>
            </a:r>
            <a:endParaRPr lang="cs-CZ" dirty="false">
              <a:solidFill>
                <a:schemeClr val="accent1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405003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- Způsobilé výdaje,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sz="2000" b="true" dirty="false"/>
              <a:t>Způsobilé osobní náklady</a:t>
            </a:r>
            <a:r>
              <a:rPr lang="cs-CZ" sz="2000" dirty="false"/>
              <a:t> = součet hrubé mzdy/platu/odměny </a:t>
            </a:r>
            <a:br>
              <a:rPr lang="cs-CZ" sz="2000" dirty="false"/>
            </a:br>
            <a:r>
              <a:rPr lang="cs-CZ" sz="2000" dirty="false"/>
              <a:t>z dohody a odvodů na sociální a zdravotní pojištění hrazených zaměstnavatelem a případně dalších výdajů na zaměstnance, které je zaměstnavatel povinen hradit na základě platných právních předpisů (např. odvody do FKSP, zákonné pojištění odpovědnosti zaměstnavatele za škodu při pracovním úrazu nebo nemoci </a:t>
            </a:r>
            <a:br>
              <a:rPr lang="cs-CZ" sz="2000" dirty="false"/>
            </a:br>
            <a:r>
              <a:rPr lang="cs-CZ" sz="2000" dirty="false"/>
              <a:t>z povolání apod.).</a:t>
            </a:r>
            <a:endParaRPr lang="cs-CZ" altLang="cs-CZ" sz="2000" dirty="false"/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Způsobilé osobní náklady by měly respektovat obvyklou výši </a:t>
            </a:r>
            <a:br>
              <a:rPr lang="cs-CZ" altLang="cs-CZ" sz="2000" dirty="false"/>
            </a:br>
            <a:r>
              <a:rPr lang="cs-CZ" altLang="cs-CZ" sz="2000" dirty="false"/>
              <a:t>v daném místě, čase a oboru. V případě nárokování vyšších mzdových sazeb - nutné odůvodnění.</a:t>
            </a:r>
          </a:p>
          <a:p>
            <a:pPr marL="486000" lvl="2" indent="0">
              <a:lnSpc>
                <a:spcPct val="100000"/>
              </a:lnSpc>
              <a:buNone/>
              <a:defRPr/>
            </a:pPr>
            <a:r>
              <a:rPr lang="cs-CZ" altLang="cs-CZ" dirty="false"/>
              <a:t>Informace k obvyklých mzdám a platům na www.esfcr.cz:   </a:t>
            </a:r>
            <a:r>
              <a:rPr lang="cs-CZ" altLang="cs-CZ" b="true" dirty="false">
                <a:hlinkClick r:id="rId3"/>
              </a:rPr>
              <a:t>https://www.esfcr.cz/obvykle-ceny-a-mzdy-platy-opz</a:t>
            </a:r>
            <a:endParaRPr lang="cs-CZ" altLang="cs-CZ" b="true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59498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Způsobilé výdaje – osobní náklady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altLang="cs-CZ" sz="1800" dirty="false"/>
              <a:t>Pracovní smlouvy a dohody o pracích konaných mimo pracovní poměr (DPP/DPČ) musí být v souladu se zákoníkem práce.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/>
              <a:t>DPČ</a:t>
            </a:r>
            <a:r>
              <a:rPr lang="cs-CZ" sz="1800" dirty="false"/>
              <a:t> - týdenní rozsah nesmí v průměru překračovat 20 hodin, maximálně za dobu 52 týdnů.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/>
              <a:t>DPP</a:t>
            </a:r>
            <a:r>
              <a:rPr lang="cs-CZ" sz="1800" dirty="false"/>
              <a:t> - rozsah práce nesmí překročit 300 hodin v kalendářním roce </a:t>
            </a:r>
            <a:br>
              <a:rPr lang="cs-CZ" sz="1800" dirty="false"/>
            </a:br>
            <a:r>
              <a:rPr lang="cs-CZ" sz="1800" dirty="false"/>
              <a:t>u jednoho zaměstnavatele.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1800" b="true" dirty="false"/>
              <a:t>Výše úvazku: </a:t>
            </a:r>
            <a:r>
              <a:rPr lang="cs-CZ" altLang="cs-CZ" sz="1800" dirty="false"/>
              <a:t>Úvazek pracovníka zapojeného do realizace projektu OPZ může být maximálně 1,0 (tj. součet všech úvazků pracovníka včetně příp. DPČ a DPP) u zaměstnavatele a partnera zapojených do daného projektu, </a:t>
            </a:r>
            <a:br>
              <a:rPr lang="cs-CZ" altLang="cs-CZ" sz="1800" dirty="false"/>
            </a:br>
            <a:r>
              <a:rPr lang="cs-CZ" altLang="cs-CZ" sz="1800" dirty="false"/>
              <a:t>a to po celou dobu zapojení daného pracovníka do realizace projektu OPZ.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cs-CZ" altLang="cs-CZ" sz="1800" dirty="false"/>
              <a:t> </a:t>
            </a:r>
            <a:endParaRPr lang="cs-CZ" sz="1800" dirty="false"/>
          </a:p>
          <a:p>
            <a:pPr algn="just">
              <a:lnSpc>
                <a:spcPct val="100000"/>
              </a:lnSpc>
              <a:defRPr/>
            </a:pPr>
            <a:endParaRPr lang="cs-CZ" sz="1800" dirty="false"/>
          </a:p>
          <a:p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2532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err="true"/>
              <a:t>Žop</a:t>
            </a:r>
            <a:r>
              <a:rPr lang="cs-CZ" sz="2800" dirty="false"/>
              <a:t> - Způsobilé výdaje – osobní náklady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1200" u="sng" dirty="false"/>
              <a:t> </a:t>
            </a:r>
            <a:r>
              <a:rPr lang="cs-CZ" sz="2000" b="true" u="sng" dirty="false"/>
              <a:t>Povinné náležitosti pracovních smluv, DPČ a DPP v OPZ</a:t>
            </a:r>
            <a:r>
              <a:rPr lang="cs-CZ" sz="2000" dirty="false"/>
              <a:t>: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identifikace projektu (název či registrační číslo),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popis pracovní činnosti, kterou zaměstnanec vykonává pro projekt,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rozsah činnosti, tzn. úvazek nebo počet hodin za časovou jednotku,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výše odměny,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další zákonem stanovené náležitosti: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/>
              <a:t>u pracovní smlouvy </a:t>
            </a:r>
            <a:r>
              <a:rPr lang="cs-CZ" sz="2000" dirty="false"/>
              <a:t>místo výkonu práce a den nástupu do práce,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/>
              <a:t>u dohody o pracovní činnosti </a:t>
            </a:r>
            <a:r>
              <a:rPr lang="cs-CZ" sz="2000" dirty="false"/>
              <a:t>doba, na kterou se dohoda uzavírá, </a:t>
            </a:r>
            <a:br>
              <a:rPr lang="cs-CZ" sz="2000" dirty="false"/>
            </a:br>
            <a:r>
              <a:rPr lang="cs-CZ" sz="2000" dirty="false"/>
              <a:t>a sjednaný rozsah pracovní doby,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000" b="true" u="sng" dirty="false"/>
              <a:t>u dohody o provedení práce </a:t>
            </a:r>
            <a:r>
              <a:rPr lang="cs-CZ" sz="2000" dirty="false"/>
              <a:t>doba, na kterou se dohoda uzavírá.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12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87911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340768"/>
          </a:xfrm>
        </p:spPr>
        <p:txBody>
          <a:bodyPr/>
          <a:lstStyle/>
          <a:p>
            <a:pPr algn="ctr"/>
            <a:r>
              <a:rPr lang="cs-CZ" sz="2800" dirty="false"/>
              <a:t>realizace projektu</a:t>
            </a:r>
            <a:br>
              <a:rPr lang="cs-CZ" sz="2800" dirty="false"/>
            </a:br>
            <a:r>
              <a:rPr lang="cs-CZ" sz="2800" dirty="false"/>
              <a:t>Technická </a:t>
            </a:r>
            <a:r>
              <a:rPr lang="cs-CZ" sz="2800" dirty="false">
                <a:solidFill>
                  <a:schemeClr val="accent2">
                    <a:lumMod val="40000"/>
                    <a:lumOff val="60000"/>
                  </a:schemeClr>
                </a:solidFill>
              </a:rPr>
              <a:t>podpora v případě problémů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r>
              <a:rPr lang="cs-CZ" sz="2000" b="true" dirty="false">
                <a:solidFill>
                  <a:schemeClr val="accent1"/>
                </a:solidFill>
              </a:rPr>
              <a:t>Komunikační nástroj pro řešení technických problémů v aplikaci IS KP14+ a IS ESF 2014+. </a:t>
            </a:r>
          </a:p>
          <a:p>
            <a:pPr algn="just"/>
            <a:r>
              <a:rPr lang="cs-CZ" sz="2000" dirty="false">
                <a:solidFill>
                  <a:schemeClr val="accent1"/>
                </a:solidFill>
              </a:rPr>
              <a:t>Tato podpora je určena pro žadatele a příjemce OPZ. Externí uživatelé ji naleznou na stránkách </a:t>
            </a:r>
            <a:r>
              <a:rPr lang="cs-CZ" sz="2000" b="true" u="sng" dirty="false">
                <a:solidFill>
                  <a:schemeClr val="accent1"/>
                </a:solidFill>
                <a:hlinkClick r:id="rId2"/>
              </a:rPr>
              <a:t>www.esfcr.cz</a:t>
            </a:r>
            <a:r>
              <a:rPr lang="cs-CZ" sz="2000" dirty="false">
                <a:solidFill>
                  <a:schemeClr val="accent1"/>
                </a:solidFill>
              </a:rPr>
              <a:t> po kliknutí na žlutý symbol „</a:t>
            </a:r>
            <a:r>
              <a:rPr lang="cs-CZ" sz="2000" b="true" u="sng" dirty="false">
                <a:solidFill>
                  <a:schemeClr val="accent1"/>
                </a:solidFill>
              </a:rPr>
              <a:t>HOTLINE</a:t>
            </a:r>
            <a:r>
              <a:rPr lang="cs-CZ" sz="2000" dirty="false">
                <a:solidFill>
                  <a:schemeClr val="accent1"/>
                </a:solidFill>
              </a:rPr>
              <a:t>, kde zvolí „</a:t>
            </a:r>
            <a:r>
              <a:rPr lang="cs-CZ" sz="2000" b="true" dirty="false">
                <a:solidFill>
                  <a:schemeClr val="accent1"/>
                </a:solidFill>
              </a:rPr>
              <a:t>Technická podpora uživatelům OPZ</a:t>
            </a:r>
            <a:r>
              <a:rPr lang="cs-CZ" sz="2000" dirty="false">
                <a:solidFill>
                  <a:schemeClr val="accent1"/>
                </a:solidFill>
              </a:rPr>
              <a:t>“ a přes tlačítko „Přidat otázku“ vloží svůj dotaz.</a:t>
            </a:r>
          </a:p>
          <a:p>
            <a:r>
              <a:rPr lang="cs-CZ" sz="2000" dirty="false">
                <a:solidFill>
                  <a:schemeClr val="accent1"/>
                </a:solidFill>
              </a:rPr>
              <a:t>Pro tento způsob komunikace je nutné mít registraci na portálu </a:t>
            </a:r>
            <a:r>
              <a:rPr lang="cs-CZ" sz="2000" u="sng" dirty="false">
                <a:solidFill>
                  <a:schemeClr val="accent1"/>
                </a:solidFill>
                <a:hlinkClick r:id="rId2"/>
              </a:rPr>
              <a:t>www.esfcr.cz</a:t>
            </a:r>
            <a:r>
              <a:rPr lang="cs-CZ" sz="2000" dirty="false">
                <a:solidFill>
                  <a:schemeClr val="accent1"/>
                </a:solidFill>
              </a:rPr>
              <a:t>. </a:t>
            </a:r>
          </a:p>
          <a:p>
            <a:r>
              <a:rPr lang="cs-CZ" sz="2000" dirty="false">
                <a:solidFill>
                  <a:schemeClr val="accent1"/>
                </a:solidFill>
              </a:rPr>
              <a:t>Pro již registrované uživatele je možné využít přímý odkaz </a:t>
            </a:r>
            <a:r>
              <a:rPr lang="cs-CZ" sz="2000" b="true" dirty="false">
                <a:solidFill>
                  <a:schemeClr val="accent1"/>
                </a:solidFill>
                <a:hlinkClick r:id="rId3"/>
              </a:rPr>
              <a:t>https://www.esfcr.cz/technicka_podpora_opz</a:t>
            </a:r>
            <a:r>
              <a:rPr lang="cs-CZ" sz="2000" b="true" dirty="false">
                <a:solidFill>
                  <a:schemeClr val="accent1"/>
                </a:solidFill>
              </a:rPr>
              <a:t> </a:t>
            </a:r>
            <a:r>
              <a:rPr lang="cs-CZ" sz="2000" dirty="false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800093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- Způsobilé výdaje –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/>
              <a:t>Odvody zaměstnavatele na sociální a zdravotní pojištění</a:t>
            </a:r>
            <a:r>
              <a:rPr lang="cs-CZ" sz="20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Způsobilé jsou odvody na sociální a zdravotní pojištění</a:t>
            </a:r>
            <a:r>
              <a:rPr lang="cs-CZ" sz="2000" b="true" dirty="false"/>
              <a:t> </a:t>
            </a:r>
            <a:r>
              <a:rPr lang="cs-CZ" sz="2000" dirty="false"/>
              <a:t>spojené se zaměstnancem hrazené zaměstnavatelem povinně na základě právních předpisů.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DPČ</a:t>
            </a:r>
            <a:r>
              <a:rPr lang="cs-CZ" sz="2000" dirty="false"/>
              <a:t> - Odvody na zdravotní a sociální pojištění se hradí, pokud odměna DPČ v  měsíci přesáhne 3.000 Kč.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sz="2000" b="true" dirty="false"/>
              <a:t>DPP</a:t>
            </a:r>
            <a:r>
              <a:rPr lang="cs-CZ" sz="2000" dirty="false"/>
              <a:t> - Odvody na zdravotní a sociální pojištění se hradí, pokud odměna DPP v  měsíci přesáhne 10.000 Kč.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Pokud má zaměstnanec více DPP u jednoho zaměstnavatele </a:t>
            </a:r>
            <a:br>
              <a:rPr lang="cs-CZ" altLang="cs-CZ" sz="2000" dirty="false"/>
            </a:br>
            <a:r>
              <a:rPr lang="cs-CZ" altLang="cs-CZ" sz="2000" dirty="false"/>
              <a:t>a součet zúčtovaných příjmů z těchto dohod přesáhne v měsíci 10.000,- Kč, pak se hradí odvody na zdravotní </a:t>
            </a:r>
            <a:r>
              <a:rPr lang="cs-CZ" sz="2000" dirty="false"/>
              <a:t>a sociální </a:t>
            </a:r>
            <a:r>
              <a:rPr lang="cs-CZ" altLang="cs-CZ" sz="2000" dirty="false"/>
              <a:t>pojištění. </a:t>
            </a:r>
          </a:p>
          <a:p>
            <a:endParaRPr lang="cs-CZ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403112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540000" y="0"/>
            <a:ext cx="8244000" cy="1080000"/>
          </a:xfrm>
        </p:spPr>
        <p:txBody>
          <a:bodyPr/>
          <a:lstStyle/>
          <a:p>
            <a:pPr algn="ctr"/>
            <a:r>
              <a:rPr lang="cs-CZ" sz="2800" dirty="false"/>
              <a:t>ŽOP - Způsobilé výdaje,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 algn="just">
              <a:buNone/>
            </a:pPr>
            <a:r>
              <a:rPr lang="cs-CZ" sz="2000" b="true" u="sng" dirty="false"/>
              <a:t>Odměny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Způsobilé jsou odměny za splnění mimořádného nebo zvlášť významného úkolu apod. </a:t>
            </a:r>
            <a:r>
              <a:rPr lang="cs-CZ" sz="2000" dirty="false"/>
              <a:t>Zdůvodnění vyplacených odměn je nezbytnou podmínkou jejich způsobilosti. </a:t>
            </a:r>
            <a:r>
              <a:rPr lang="cs-CZ" altLang="cs-CZ" sz="2000" dirty="false"/>
              <a:t>Příjemce stanoví kritéria, při jejichž splnění lze odměny zaměstnanci poskytnout.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Způsobilé jsou odměny, které nepřekročí 25 % ročního úhrnu nejvyššího platového tarifu a nejvýše přípustného osobního příplatku v příslušné platové třídě, nebo roční mzdy/odměny </a:t>
            </a:r>
            <a:br>
              <a:rPr lang="cs-CZ" altLang="cs-CZ" sz="2000" dirty="false"/>
            </a:br>
            <a:r>
              <a:rPr lang="cs-CZ" altLang="cs-CZ" sz="2000" dirty="false"/>
              <a:t>z dohody, kdy se vychází z částky dle poslední platné verze pracovní smlouvy/dohody o pracovní činnosti/dohody o provedení práce.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66673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- Způsobilé výdaje,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r>
              <a:rPr lang="cs-CZ" sz="2000" b="true" u="sng" dirty="false"/>
              <a:t>Náhrady za dovolenou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Náhrady za dovolenou jsou způsobilé pouze v rozsahu, v jakém odpovídají míře zapojení zaměstnance do realizace projektu </a:t>
            </a:r>
            <a:br>
              <a:rPr lang="cs-CZ" altLang="cs-CZ" sz="2000" dirty="false"/>
            </a:br>
            <a:r>
              <a:rPr lang="cs-CZ" altLang="cs-CZ" sz="2000" dirty="false"/>
              <a:t>v měsíci, v němž je dovolená čerpána (= úvazek dle pracovní smlouvy, DPČ nebo DPP v projektu).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Způsobilým výdajem je náhrada mzdy nebo platu za dovolenou </a:t>
            </a:r>
            <a:br>
              <a:rPr lang="cs-CZ" altLang="cs-CZ" sz="2000" dirty="false"/>
            </a:br>
            <a:r>
              <a:rPr lang="cs-CZ" altLang="cs-CZ" sz="2000" dirty="false"/>
              <a:t>v rozsahu, který zaměstnavatel musí zaměstnanci poskytnout na základě platného právního předpisu, kolektivní smlouvy nebo vnitřního předpisu zaměstnavatele.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altLang="cs-CZ" sz="2000" b="true" u="sng" dirty="false"/>
              <a:t>F</a:t>
            </a:r>
            <a:r>
              <a:rPr lang="pt-BR" altLang="cs-CZ" sz="2000" b="true" u="sng" dirty="false"/>
              <a:t>ond kulturních a sociálních potřeb</a:t>
            </a:r>
            <a:endParaRPr lang="cs-CZ" sz="2000" b="true" u="sng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FKSP je způsobilým nákladem u organizací, které musí povinně tvořit FKSP dle zákona.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Způsobilé jsou náklady na tvorbu, ne na čerpání FKSP!</a:t>
            </a:r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altLang="cs-CZ" sz="1800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76396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ŽOP - Způsobilé výdaje,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000" b="true" u="sng" dirty="false"/>
              <a:t>Pracovní neschopnost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Způsobilým výdajem je náhrada mzdy, platu nebo odměny </a:t>
            </a:r>
            <a:br>
              <a:rPr lang="cs-CZ" sz="2000" dirty="false"/>
            </a:br>
            <a:r>
              <a:rPr lang="cs-CZ" sz="2000" dirty="false"/>
              <a:t>z dohody (resp. poměrná část) za dny dočasné pracovní neschopnosti nebo nařízené karantény</a:t>
            </a:r>
            <a:r>
              <a:rPr lang="cs-CZ" sz="2000" b="true" dirty="false"/>
              <a:t> </a:t>
            </a:r>
            <a:r>
              <a:rPr lang="cs-CZ" sz="2000" dirty="false"/>
              <a:t>ve výši a trvání, ve kterých je zaměstnavatel povinen tuto náhradu mzdy, platu nebo odměny </a:t>
            </a:r>
            <a:br>
              <a:rPr lang="cs-CZ" sz="2000" dirty="false"/>
            </a:br>
            <a:r>
              <a:rPr lang="cs-CZ" sz="2000" dirty="false"/>
              <a:t>z dohody poskytovat podle platných právních předpisů, podle kolektivní smlouvy nebo vnitřního předpisu zaměstnavatele.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b="true" u="sng" dirty="false"/>
              <a:t>Další překážky v práci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Způsobilá je také </a:t>
            </a:r>
            <a:r>
              <a:rPr lang="cs-CZ" sz="2000" b="true" dirty="false"/>
              <a:t>náhrada mzdy nebo platu </a:t>
            </a:r>
            <a:r>
              <a:rPr lang="cs-CZ" sz="2000" dirty="false"/>
              <a:t>(resp. poměrná část) </a:t>
            </a:r>
            <a:br>
              <a:rPr lang="cs-CZ" sz="2000" dirty="false"/>
            </a:br>
            <a:r>
              <a:rPr lang="cs-CZ" sz="2000" b="true" dirty="false"/>
              <a:t>v případě dalších překážek v práci</a:t>
            </a:r>
            <a:r>
              <a:rPr lang="cs-CZ" sz="2000" dirty="false"/>
              <a:t>, za které v souladu se zákoníkem práce, nebo s kolektivní smlouvou, nebo s vnitřním předpisem zaměstnavatele přísluší zaměstnanci náhrada mzdy/platu hrazená zaměstnavatelem (např. svatba, narození dítěte, studijní volno, promoce, překážky na straně zaměstnavatele apod.).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11001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ŽOP - Vedení účetnictví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/>
              <a:t>Příjemci jsou povinni vést účetnictví nebo daňovou evidenci </a:t>
            </a:r>
            <a:br>
              <a:rPr lang="cs-CZ" sz="2000" dirty="false"/>
            </a:br>
            <a:r>
              <a:rPr lang="cs-CZ" sz="2000" dirty="false"/>
              <a:t>v souladu s předpisy ČR. Příjemci, kteří vedou účetnictví v plném nebo zjednodušeném rozsahu podle zákona č. 563/1991 Sb., </a:t>
            </a:r>
            <a:br>
              <a:rPr lang="cs-CZ" sz="2000" dirty="false"/>
            </a:br>
            <a:r>
              <a:rPr lang="cs-CZ" sz="2000" dirty="false"/>
              <a:t>o účetnictví, vedou účetnictví způsobem, který zajistí </a:t>
            </a:r>
            <a:r>
              <a:rPr lang="cs-CZ" sz="2000" b="true" dirty="false"/>
              <a:t>jednoznačné přiřazení účetních položek spadajících do přímých nákladů ke konkrétnímu projektu</a:t>
            </a:r>
            <a:r>
              <a:rPr lang="cs-CZ" sz="2000" dirty="false"/>
              <a:t>, tj. zejména výnosů a nákladů a zařazení do evidence majetku (u příjemců postupujících podle § 38a zákona </a:t>
            </a:r>
            <a:br>
              <a:rPr lang="cs-CZ" sz="2000" dirty="false"/>
            </a:br>
            <a:r>
              <a:rPr lang="cs-CZ" sz="2000" dirty="false"/>
              <a:t>o účetnictví se jedná o přiřazení zejména příjmů a výdajů </a:t>
            </a:r>
            <a:br>
              <a:rPr lang="cs-CZ" sz="2000" dirty="false"/>
            </a:br>
            <a:r>
              <a:rPr lang="cs-CZ" sz="2000" dirty="false"/>
              <a:t>a zařazení do evidence majetku).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  <a:defRPr/>
            </a:pPr>
            <a:endParaRPr lang="cs-CZ" dirty="false"/>
          </a:p>
          <a:p>
            <a:pPr algn="just">
              <a:lnSpc>
                <a:spcPct val="100000"/>
              </a:lnSpc>
              <a:defRPr/>
            </a:pPr>
            <a:endParaRPr lang="cs-CZ" dirty="false"/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6407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ŽOP - Dokladování výdajů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247240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cs-CZ" altLang="cs-CZ" sz="2000" dirty="false"/>
              <a:t>Všechny způsobilé výdaje spadající do přímých nákladů musí být příjemce schopný doložit. Na Řídící orgán se dokládají </a:t>
            </a:r>
            <a:r>
              <a:rPr lang="cs-CZ" altLang="cs-CZ" sz="2000" dirty="false" err="true"/>
              <a:t>skeny</a:t>
            </a:r>
            <a:r>
              <a:rPr lang="cs-CZ" altLang="cs-CZ" sz="2000" dirty="false"/>
              <a:t> dokladů v systému IS KP14+, originály archivuje příjemce.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b="true" dirty="false"/>
              <a:t>Příjemce je povinen zajistit označení každého originálu účetního dokladu, který dokládá přímý způsobilý výdaj projektu, registračním číslem daného projektu. </a:t>
            </a:r>
            <a:r>
              <a:rPr lang="cs-CZ" sz="2000" dirty="false"/>
              <a:t>Označení může provést vepsáním textu, razítkem apod. </a:t>
            </a:r>
          </a:p>
          <a:p>
            <a:pPr algn="just">
              <a:lnSpc>
                <a:spcPct val="100000"/>
              </a:lnSpc>
              <a:defRPr/>
            </a:pPr>
            <a:r>
              <a:rPr lang="cs-CZ" altLang="cs-CZ" sz="2000" b="true" dirty="false"/>
              <a:t>K žádosti o platbu je nutné do IS KP14+ naskenovat účetní doklad v tom případě, pokud částka, která je z něj nárokována v žádosti o platbu, jako výdaj projektu, přesahuje 10.000 Kč. </a:t>
            </a:r>
            <a:r>
              <a:rPr lang="cs-CZ" sz="2000" dirty="false"/>
              <a:t>Doklady, z nichž je do projektu nárokována menší částka, není třeba do IS KP14+ jako přílohu soupisky dokladů v rámci žádosti </a:t>
            </a:r>
            <a:br>
              <a:rPr lang="cs-CZ" sz="2000" dirty="false"/>
            </a:br>
            <a:r>
              <a:rPr lang="cs-CZ" sz="2000" dirty="false"/>
              <a:t>o platbu skenovat. </a:t>
            </a:r>
          </a:p>
          <a:p>
            <a:pPr marL="0" indent="0" algn="just">
              <a:lnSpc>
                <a:spcPct val="100000"/>
              </a:lnSpc>
              <a:buNone/>
              <a:defRPr/>
            </a:pPr>
            <a:endParaRPr lang="cs-CZ" altLang="cs-CZ" sz="2000" b="true" dirty="false"/>
          </a:p>
          <a:p>
            <a:pPr marL="0" indent="0" algn="just">
              <a:lnSpc>
                <a:spcPct val="100000"/>
              </a:lnSpc>
              <a:spcAft>
                <a:spcPts val="1000"/>
              </a:spcAft>
              <a:buNone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800545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2800" dirty="false"/>
              <a:t>ŽOP - Dokladování výdajů,</a:t>
            </a:r>
            <a:br>
              <a:rPr lang="cs-CZ" altLang="cs-CZ" sz="2800" dirty="false"/>
            </a:br>
            <a:r>
              <a:rPr lang="cs-CZ" altLang="cs-CZ" sz="2800" dirty="false"/>
              <a:t>Bankovní účet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504056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altLang="cs-CZ" sz="2000" dirty="false"/>
              <a:t>Pravidla pro dokladování výdajů v rámci žádosti o platbu a při kontrole na místě jsou uvedena </a:t>
            </a:r>
            <a:r>
              <a:rPr lang="cs-CZ" sz="2000" dirty="false"/>
              <a:t>v příručce </a:t>
            </a:r>
            <a:r>
              <a:rPr lang="cs-CZ" altLang="cs-CZ" sz="2000" dirty="false"/>
              <a:t>Specifická část pravidel pro žadatele a příjemce v rámci OPZ pro projekty </a:t>
            </a:r>
            <a:r>
              <a:rPr lang="cs-CZ" sz="2000" dirty="false"/>
              <a:t>financované s využitím 40% paušální sazby</a:t>
            </a:r>
            <a:r>
              <a:rPr lang="cs-CZ" altLang="cs-CZ" sz="2000" dirty="false"/>
              <a:t> v kapitole </a:t>
            </a:r>
            <a:r>
              <a:rPr lang="cs-CZ" sz="2000" dirty="false"/>
              <a:t>6.4 Dokladování výdajů, v tab. č. 4: Pravidla pro dokladování Osobních nákladů.</a:t>
            </a:r>
            <a:endParaRPr lang="cs-CZ" altLang="cs-CZ" sz="20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u="sng" dirty="false"/>
              <a:t>Bankovní účet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dirty="false"/>
              <a:t>Podmínkou podpory z OPZ není samostatný bankovní účet pro projekt. Řídící orgán poskytuje prostředky podpory na bankovní účet, který mu příjemce nahlásí. Výdaje projektu mohou být hrazeny z libovolného bankovního účtu příjemce. Úhrada se prokazuje kopií výpisu toho bankovního účtu, ze kterého byla platba skutečně provedena. Přitom musí být z výpisu zřejmé, že se jedná o bankovní účet příjemce (pokud tomu tak není, nutno předložit doklad o vlastnictví takového účtu).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2000" dirty="false">
              <a:highlight>
                <a:srgbClr val="00FF00"/>
              </a:highlight>
            </a:endParaRPr>
          </a:p>
          <a:p>
            <a:pPr marL="0" indent="0">
              <a:buNone/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56</a:t>
            </a:fld>
            <a:endParaRPr lang="cs-CZ" dirty="false"/>
          </a:p>
        </p:txBody>
      </p:sp>
      <p:sp>
        <p:nvSpPr>
          <p:cNvPr id="5" name="Obdélník 4"/>
          <p:cNvSpPr/>
          <p:nvPr/>
        </p:nvSpPr>
        <p:spPr>
          <a:xfrm>
            <a:off x="2286000" y="206708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0000"/>
              </a:lnSpc>
              <a:defRPr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8288804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3158DB-F604-4351-8FB6-AFCC7500128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ŽOP – Dokladování výdajů, bankovní účet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A40238-C743-4B5A-B82E-3F24BF9A2C6D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dirty="false"/>
              <a:t>Na doložený VBÚ prosíme uvádějte jména pracovníků u pozic nad 10 tis. ze soupisky a </a:t>
            </a:r>
            <a:r>
              <a:rPr lang="cs-CZ" dirty="false" err="true"/>
              <a:t>a</a:t>
            </a:r>
            <a:r>
              <a:rPr lang="cs-CZ" dirty="false"/>
              <a:t> označte sociální a zdravotní odvody </a:t>
            </a:r>
            <a:r>
              <a:rPr lang="cs-CZ" dirty="false" err="true"/>
              <a:t>zdůvodu</a:t>
            </a:r>
            <a:r>
              <a:rPr lang="cs-CZ" dirty="false"/>
              <a:t> identifikace výdaje.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true" dirty="false"/>
              <a:t>Kontrola data odeslání s datem, který uvádíte na soupisce = musí být shoda.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false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false">
              <a:highlight>
                <a:srgbClr val="00FF00"/>
              </a:highlight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5742572-1E12-4057-8D69-201CB4FD8A7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883391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/>
              <a:t>KONTROLY NA MÍSTĚ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84576"/>
          </a:xfrm>
        </p:spPr>
        <p:txBody>
          <a:bodyPr/>
          <a:lstStyle/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/>
              <a:t>Příjemce povinen umožnit ověření skutečností, které popisuje v žádosti </a:t>
            </a:r>
            <a:br>
              <a:rPr lang="cs-CZ" sz="1800"/>
            </a:br>
            <a:r>
              <a:rPr lang="cs-CZ" sz="1800"/>
              <a:t>o podporu a zprávách o realizaci projektu či dalších dokumentech.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/>
              <a:t>Ohlášená kontrola </a:t>
            </a:r>
            <a:r>
              <a:rPr lang="cs-CZ" sz="1800"/>
              <a:t>- příjemce je předem informován o kontrole na místě, vč. časového harmonogramu kontroly a dostane seznam dokumentace, která bude předmětem kontroly.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/>
              <a:t>Neohlášená kontrola</a:t>
            </a:r>
            <a:r>
              <a:rPr lang="cs-CZ" sz="1800"/>
              <a:t>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true"/>
              <a:t>Příjemce musí umožnit vstup </a:t>
            </a:r>
            <a:r>
              <a:rPr lang="cs-CZ" sz="1800"/>
              <a:t>kontrolou pověřeným osobám, včetně přístupu k veškeré dokumentaci týkající se projektu, jak během realizace projektu, tak i po celou dobu, po kterou je povinen uchovávat dokumentaci projektu.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/>
              <a:t>Rovněž </a:t>
            </a:r>
            <a:r>
              <a:rPr lang="cs-CZ" sz="1800" b="true"/>
              <a:t>partner</a:t>
            </a:r>
            <a:r>
              <a:rPr lang="cs-CZ" sz="1800"/>
              <a:t> je povinen poskytnout stejný rozsah součinnosti kontrolujícímu orgánu.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/>
              <a:t>K provádění kontrol na místě/k provádění auditů jsou oprávněny také Ministerstvo financí, orgány finanční správy, Evropská komise nebo Evropský účetní dvůr a Nejvyšší kontrolní úřad, popř. je mohou doprovázet další přizvané osoby.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8871420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Plán aktivit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Žádost o podporu neobsahuje přesné termíny konání aktivit.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ŘO si může od příjemce vyžádat </a:t>
            </a:r>
            <a:r>
              <a:rPr lang="pl-PL" sz="2000" b="true" dirty="false"/>
              <a:t>plán aktivit projektu </a:t>
            </a:r>
            <a:r>
              <a:rPr lang="pl-PL" sz="2000" dirty="false"/>
              <a:t>na určité časové období nebo po celou dobu realizace projektu (depeší).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Plán aktivit projektu slouží ŘO k provádění </a:t>
            </a:r>
            <a:r>
              <a:rPr lang="cs-CZ" sz="2000" b="true" dirty="false"/>
              <a:t>neohlášených kontrol </a:t>
            </a:r>
            <a:r>
              <a:rPr lang="cs-CZ" sz="2000" dirty="false"/>
              <a:t>realizace jednotlivých projektů.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Bližší informace viz Obecná část pravidel.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8225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realizace projektu </a:t>
            </a:r>
            <a:br>
              <a:rPr lang="cs-CZ" sz="2800" dirty="false"/>
            </a:br>
            <a:r>
              <a:rPr lang="cs-CZ" sz="2800" dirty="false"/>
              <a:t>Změny v projektu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Změny zadává příjemce v systému IS KP14+ </a:t>
            </a:r>
            <a:r>
              <a:rPr lang="cs-CZ" sz="2000" dirty="false"/>
              <a:t>v podobě změnových řízení prostřednictvím formuláře žádosti o změnu </a:t>
            </a:r>
            <a:br>
              <a:rPr lang="cs-CZ" sz="2000" dirty="false"/>
            </a:br>
            <a:r>
              <a:rPr lang="cs-CZ" sz="2000" dirty="false"/>
              <a:t>s elektronickým podpisem oprávněné osoby. Všechny změny jsou administrovány v MS2014+ </a:t>
            </a:r>
            <a:r>
              <a:rPr lang="cs-CZ" sz="2000" dirty="false">
                <a:solidFill>
                  <a:schemeClr val="accent1"/>
                </a:solidFill>
              </a:rPr>
              <a:t>(schválení, zamítnutí, vrácení </a:t>
            </a:r>
            <a:r>
              <a:rPr lang="cs-CZ" sz="2000" dirty="false" err="true">
                <a:solidFill>
                  <a:schemeClr val="accent1"/>
                </a:solidFill>
              </a:rPr>
              <a:t>ŽoZ</a:t>
            </a:r>
            <a:r>
              <a:rPr lang="cs-CZ" sz="2000" dirty="false">
                <a:solidFill>
                  <a:schemeClr val="accent1"/>
                </a:solidFill>
              </a:rPr>
              <a:t> </a:t>
            </a:r>
            <a:br>
              <a:rPr lang="cs-CZ" sz="2000" dirty="false">
                <a:solidFill>
                  <a:schemeClr val="accent1"/>
                </a:solidFill>
              </a:rPr>
            </a:br>
            <a:r>
              <a:rPr lang="cs-CZ" sz="2000" dirty="false">
                <a:solidFill>
                  <a:schemeClr val="accent1"/>
                </a:solidFill>
              </a:rPr>
              <a:t>k dopracování ze strany ŘO; možnost stažení </a:t>
            </a:r>
            <a:r>
              <a:rPr lang="cs-CZ" sz="2000" dirty="false" err="true">
                <a:solidFill>
                  <a:schemeClr val="accent1"/>
                </a:solidFill>
              </a:rPr>
              <a:t>ŽoZ</a:t>
            </a:r>
            <a:r>
              <a:rPr lang="cs-CZ" sz="2000" dirty="false">
                <a:solidFill>
                  <a:schemeClr val="accent1"/>
                </a:solidFill>
              </a:rPr>
              <a:t> příjemcem).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ŘO žádosti o změnu schvaluje, vrací k dopracování, zamítá, ale příjemce přímo změny provádí dle metodiky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Rozlišujeme 3 typy změn: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Nepodstatné změny projektu,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nevyžadují vydání změnového právního aktu,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Podstatné změny, které vyžadují vydání změnového právního aktu. </a:t>
            </a:r>
          </a:p>
          <a:p>
            <a:pPr marL="414000" lvl="1" indent="0" algn="just">
              <a:lnSpc>
                <a:spcPct val="100000"/>
              </a:lnSpc>
              <a:buNone/>
            </a:pPr>
            <a:endParaRPr lang="cs-CZ" sz="18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>
          <a:xfrm>
            <a:off x="8640000" y="6516000"/>
            <a:ext cx="684528" cy="657416"/>
          </a:xfrm>
        </p:spPr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119827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KONTAKTY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buNone/>
            </a:pP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Mgr. Michal Merhaut, </a:t>
            </a:r>
            <a:r>
              <a:rPr lang="cs-CZ" sz="1800" dirty="false">
                <a:hlinkClick r:id="rId3"/>
              </a:rPr>
              <a:t>michal.merhaut@mpsv.cz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PhDr. Gabriela Bartesová, </a:t>
            </a:r>
            <a:r>
              <a:rPr lang="cs-CZ" sz="1800" dirty="false">
                <a:hlinkClick r:id="rId4"/>
              </a:rPr>
              <a:t>gabriela.bartesova@mpsv.cz</a:t>
            </a:r>
            <a:endParaRPr lang="cs-CZ" sz="1800" dirty="false"/>
          </a:p>
          <a:p>
            <a:pPr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Ing. Tereza Havelková, </a:t>
            </a:r>
            <a:r>
              <a:rPr lang="cs-CZ" sz="1800" dirty="false">
                <a:solidFill>
                  <a:srgbClr val="084A8B"/>
                </a:solidFill>
                <a:hlinkClick r:id="rId5"/>
              </a:rPr>
              <a:t>tereza.havelkova</a:t>
            </a:r>
            <a:r>
              <a:rPr lang="cs-CZ" sz="1800" dirty="false">
                <a:hlinkClick r:id="rId5"/>
              </a:rPr>
              <a:t>@mpsv.cz</a:t>
            </a:r>
            <a:endParaRPr lang="cs-CZ" sz="1800" dirty="false">
              <a:solidFill>
                <a:srgbClr val="084A8B"/>
              </a:solidFill>
            </a:endParaRPr>
          </a:p>
          <a:p>
            <a:pPr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Mgr. Petra Peterková, </a:t>
            </a:r>
            <a:r>
              <a:rPr lang="cs-CZ" sz="1800" u="sng" dirty="false">
                <a:hlinkClick r:id="rId6"/>
              </a:rPr>
              <a:t>petra.peterkova@mpsv.cz</a:t>
            </a:r>
            <a:r>
              <a:rPr lang="cs-CZ" sz="1800" dirty="false"/>
              <a:t> </a:t>
            </a:r>
          </a:p>
          <a:p>
            <a:pPr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Ing. Zdena Marchalínová, </a:t>
            </a:r>
            <a:r>
              <a:rPr lang="cs-CZ" sz="1800" u="sng" dirty="false">
                <a:solidFill>
                  <a:srgbClr val="084A8B"/>
                </a:solidFill>
              </a:rPr>
              <a:t>zdena.marchalinova</a:t>
            </a:r>
            <a:r>
              <a:rPr lang="cs-CZ" sz="1800" u="sng" dirty="false">
                <a:hlinkClick r:id="rId6"/>
              </a:rPr>
              <a:t>@mpsv.cz</a:t>
            </a:r>
            <a:r>
              <a:rPr lang="cs-CZ" sz="1800" dirty="false"/>
              <a:t> </a:t>
            </a:r>
          </a:p>
          <a:p>
            <a:pPr>
              <a:buClr>
                <a:srgbClr val="5FBBF5"/>
              </a:buClr>
            </a:pPr>
            <a:r>
              <a:rPr lang="cs-CZ" sz="1800" dirty="false">
                <a:solidFill>
                  <a:srgbClr val="084A8B"/>
                </a:solidFill>
              </a:rPr>
              <a:t>Ing. Jana Spurná, </a:t>
            </a:r>
            <a:r>
              <a:rPr lang="cs-CZ" sz="1800" u="sng" dirty="false">
                <a:solidFill>
                  <a:srgbClr val="084A8B"/>
                </a:solidFill>
              </a:rPr>
              <a:t>jana.spurna</a:t>
            </a:r>
            <a:r>
              <a:rPr lang="cs-CZ" sz="1800" u="sng" dirty="false">
                <a:hlinkClick r:id="rId6"/>
              </a:rPr>
              <a:t>@mpsv.cz</a:t>
            </a:r>
            <a:r>
              <a:rPr lang="cs-CZ" sz="1800" dirty="false"/>
              <a:t> </a:t>
            </a:r>
          </a:p>
          <a:p>
            <a:pPr>
              <a:buClr>
                <a:srgbClr val="5FBBF5"/>
              </a:buClr>
            </a:pPr>
            <a:r>
              <a:rPr lang="cs-CZ" sz="1800" dirty="false"/>
              <a:t>Mgr. Gabriela Hubáčková, </a:t>
            </a:r>
            <a:r>
              <a:rPr lang="cs-CZ" sz="1800" dirty="false">
                <a:hlinkClick r:id="rId7"/>
              </a:rPr>
              <a:t>gabriela.hubackova@mpsv.cz</a:t>
            </a:r>
            <a:r>
              <a:rPr lang="cs-CZ" sz="1800" dirty="false"/>
              <a:t>  </a:t>
            </a:r>
            <a:endParaRPr lang="cs-CZ" sz="1800" dirty="false">
              <a:solidFill>
                <a:srgbClr val="084A8B"/>
              </a:solidFill>
            </a:endParaRPr>
          </a:p>
          <a:p>
            <a:r>
              <a:rPr lang="cs-CZ" sz="1800" b="true" dirty="false"/>
              <a:t>Hlavní zdroje informací je </a:t>
            </a:r>
            <a:r>
              <a:rPr lang="cs-CZ" sz="1800" b="true" dirty="false">
                <a:hlinkClick r:id="rId8"/>
              </a:rPr>
              <a:t>www.esfcr.cz</a:t>
            </a:r>
            <a:r>
              <a:rPr lang="cs-CZ" sz="1800" b="true" dirty="false"/>
              <a:t> a diskuzní klub pro výzvu 52.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endParaRPr lang="cs-CZ" sz="1800" dirty="false"/>
          </a:p>
          <a:p>
            <a:pPr marL="0" lv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algn="just">
              <a:lnSpc>
                <a:spcPct val="100000"/>
              </a:lnSpc>
            </a:pPr>
            <a:endParaRPr lang="cs-CZ" sz="1600" dirty="false"/>
          </a:p>
          <a:p>
            <a:pPr lvl="0" algn="just"/>
            <a:endParaRPr lang="cs-CZ" sz="1600" dirty="false"/>
          </a:p>
          <a:p>
            <a:pPr marL="0" lvl="0" indent="0" algn="just">
              <a:buNone/>
            </a:pPr>
            <a:endParaRPr lang="cs-CZ" sz="1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0803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AFEF80-8C8D-48F4-924E-A19176ED7B54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Realizace projektu </a:t>
            </a:r>
            <a:br>
              <a:rPr lang="cs-CZ" dirty="false"/>
            </a:br>
            <a:r>
              <a:rPr lang="cs-CZ" dirty="false"/>
              <a:t>změny v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79EAC1-F907-4AB1-947D-CC39A1C5C4E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b="true" dirty="false"/>
              <a:t>Pokyny ke zpracování žádosti o změnu v IS KP14+ </a:t>
            </a:r>
            <a:r>
              <a:rPr lang="cs-CZ" u="sng" dirty="false">
                <a:hlinkClick r:id="rId2"/>
              </a:rPr>
              <a:t>https://www.esfcr.cz/pokyny-k-vyplneni-zpravy-o-realizaci-zadosti-o-platbu-a-zadosti-o-zmenu-opz/-/dokument/809732</a:t>
            </a:r>
            <a:endParaRPr lang="cs-CZ" u="sng" dirty="false"/>
          </a:p>
          <a:p>
            <a:pPr marL="0" indent="0" algn="just">
              <a:lnSpc>
                <a:spcPct val="100000"/>
              </a:lnSpc>
              <a:buNone/>
            </a:pPr>
            <a:endParaRPr lang="cs-CZ" u="sng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Projekt může být změněn pouze tak, aby i po změně byl v souladu </a:t>
            </a:r>
            <a:br>
              <a:rPr lang="cs-CZ" sz="2000" dirty="false"/>
            </a:br>
            <a:r>
              <a:rPr lang="cs-CZ" sz="2000" dirty="false"/>
              <a:t>s výzvou k předkládání žádostí o podporu, v rámci které byl podpořen.</a:t>
            </a:r>
            <a:endParaRPr lang="cs-CZ" sz="2000" dirty="false">
              <a:solidFill>
                <a:srgbClr val="FF0000"/>
              </a:solidFill>
            </a:endParaRPr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F2C0655-3573-4486-9B01-98A30C74D443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69205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realizace projektu</a:t>
            </a:r>
            <a:br>
              <a:rPr lang="cs-CZ" sz="2800" dirty="false"/>
            </a:br>
            <a:r>
              <a:rPr lang="cs-CZ" sz="2800" dirty="false"/>
              <a:t>Nepodstatné změny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25658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Nepodstatné změny </a:t>
            </a:r>
            <a:r>
              <a:rPr lang="cs-CZ" sz="2000" dirty="false"/>
              <a:t>- neovlivní charakter projektu a splnění cíle, možné provádět bez předchozího souhlasu ŘO a nevyžadují vydání změnového právního aktu.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1) </a:t>
            </a:r>
            <a:r>
              <a:rPr lang="cs-CZ" sz="2000" b="true" dirty="false"/>
              <a:t>Povinnost odeslat žádost o změnu bez prodlení </a:t>
            </a:r>
            <a:r>
              <a:rPr lang="cs-CZ" sz="2000" dirty="false"/>
              <a:t>– týká se změny názvu, sídla, kontaktní osoby, statutárního zástupce. 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2) </a:t>
            </a:r>
            <a:r>
              <a:rPr lang="cs-CZ" sz="2000" b="true" dirty="false"/>
              <a:t>Povinnost odeslat žádost o změnu nejpozději 10 pracovních dní před termínem předložení </a:t>
            </a:r>
            <a:r>
              <a:rPr lang="cs-CZ" sz="2000" b="true" dirty="false" err="true"/>
              <a:t>ZoR</a:t>
            </a:r>
            <a:r>
              <a:rPr lang="cs-CZ" sz="2000" b="true" dirty="false"/>
              <a:t> </a:t>
            </a:r>
            <a:r>
              <a:rPr lang="cs-CZ" sz="2000" dirty="false"/>
              <a:t>za monitorovací období, ve kterém k nepodstatné změně došlo – týká se změny rozpočtu projektu (přesun prostředků mezi položkami, vytváření nových položek) v rámci jedné kapitoly rozpočtu (v této výzvě je to pouze kap. Osobní náklady).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3) </a:t>
            </a:r>
            <a:r>
              <a:rPr lang="cs-CZ" sz="2000" b="true" dirty="false"/>
              <a:t>Jiné nepodstatné změny </a:t>
            </a:r>
            <a:r>
              <a:rPr lang="cs-CZ" sz="2000" dirty="false"/>
              <a:t>– </a:t>
            </a:r>
            <a:r>
              <a:rPr lang="cs-CZ" sz="2000" b="true" dirty="false"/>
              <a:t>je možné odeslat žádost o změnu spolu se </a:t>
            </a:r>
            <a:r>
              <a:rPr lang="cs-CZ" sz="2000" b="true" dirty="false" err="true"/>
              <a:t>ZoR</a:t>
            </a:r>
            <a:r>
              <a:rPr lang="cs-CZ" sz="2000" b="true" dirty="false"/>
              <a:t> </a:t>
            </a:r>
            <a:r>
              <a:rPr lang="cs-CZ" sz="2000" dirty="false"/>
              <a:t>(změna místa realizace klíčových aktivit, změna ve způsobu jejich provádění, navýšení počtu osob z cílové skupiny, změna plátcovství DPH atd.).</a:t>
            </a:r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b="true" dirty="false"/>
          </a:p>
          <a:p>
            <a:endParaRPr lang="cs-CZ" dirty="false"/>
          </a:p>
          <a:p>
            <a:pPr algn="just">
              <a:lnSpc>
                <a:spcPct val="100000"/>
              </a:lnSpc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6949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realizace projektu</a:t>
            </a:r>
            <a:br>
              <a:rPr lang="cs-CZ" sz="2800" dirty="false"/>
            </a:br>
            <a:r>
              <a:rPr lang="cs-CZ" sz="2800" dirty="false"/>
              <a:t>Podstatné změny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b="true" dirty="false"/>
              <a:t>Podstatné změny</a:t>
            </a:r>
            <a:r>
              <a:rPr lang="cs-CZ" sz="2000" dirty="false"/>
              <a:t> </a:t>
            </a:r>
            <a:r>
              <a:rPr lang="cs-CZ" sz="2000" b="true" dirty="false"/>
              <a:t>nesmí být provedeny před schválením ze strany ŘO, </a:t>
            </a:r>
            <a:r>
              <a:rPr lang="cs-CZ" sz="2000" dirty="false"/>
              <a:t>resp. před vydáním změnového rozhodnutí. Pokud je jeho vydání dle následujícího nutné, je lhůta pro jeho vydání ŘO minimálně 20 pracovních dnů.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1) Podstatné změny, které nevyžadují vydání změnového právního aktu</a:t>
            </a:r>
            <a:r>
              <a:rPr lang="cs-CZ" sz="2000" dirty="false"/>
              <a:t>: např. přidání či zrušení KA, nová CS, změna bankovního účtu, změna vymezení monitorovacího období.  </a:t>
            </a:r>
            <a:r>
              <a:rPr lang="cs-CZ" sz="2000" b="true" dirty="false"/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2) Podstatné změny, které vyžadují vydání změnového právního aktu</a:t>
            </a:r>
            <a:r>
              <a:rPr lang="cs-CZ" sz="2000" dirty="false"/>
              <a:t>: např. změna cílových hodnot indikátorů (nejedná se o jejich překročení nebo nedosažení), změna termínu ukončení </a:t>
            </a:r>
            <a:r>
              <a:rPr lang="cs-CZ" sz="2000" dirty="false">
                <a:solidFill>
                  <a:schemeClr val="accent1"/>
                </a:solidFill>
              </a:rPr>
              <a:t>realizace, vypuštění či nahrazení partnera jiným subjektem. </a:t>
            </a:r>
            <a:r>
              <a:rPr lang="cs-CZ" sz="2000" b="true" dirty="false">
                <a:solidFill>
                  <a:schemeClr val="accent1"/>
                </a:solidFill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cs-CZ" sz="2000" dirty="false">
                <a:solidFill>
                  <a:schemeClr val="accent1"/>
                </a:solidFill>
              </a:rPr>
              <a:t>Výčet změn projektu je uveden ve Specifické části pravidel pro žadatele a příjemce v rámci OPZ pro projekty financované </a:t>
            </a:r>
            <a:br>
              <a:rPr lang="cs-CZ" sz="2000" dirty="false">
                <a:solidFill>
                  <a:schemeClr val="accent1"/>
                </a:solidFill>
              </a:rPr>
            </a:br>
            <a:r>
              <a:rPr lang="cs-CZ" sz="2000" dirty="false">
                <a:solidFill>
                  <a:schemeClr val="accent1"/>
                </a:solidFill>
              </a:rPr>
              <a:t>s využitím 40% paušální sazby (kap. 5).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99255458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>
  <a:clrScheme name="MPSV">
    <a:dk1>
      <a:srgbClr val="084A8B"/>
    </a:dk1>
    <a:lt1>
      <a:srgbClr val="F5F5F5"/>
    </a:lt1>
    <a:dk2>
      <a:srgbClr val="AFDDFA"/>
    </a:dk2>
    <a:lt2>
      <a:srgbClr val="F5F5F5"/>
    </a:lt2>
    <a:accent1>
      <a:srgbClr val="084A8B"/>
    </a:accent1>
    <a:accent2>
      <a:srgbClr val="5FBBF5"/>
    </a:accent2>
    <a:accent3>
      <a:srgbClr val="D7EEFC"/>
    </a:accent3>
    <a:accent4>
      <a:srgbClr val="FFCC00"/>
    </a:accent4>
    <a:accent5>
      <a:srgbClr val="AFDDFA"/>
    </a:accent5>
    <a:accent6>
      <a:srgbClr val="AF0100"/>
    </a:accent6>
    <a:hlink>
      <a:srgbClr val="084A8B"/>
    </a:hlink>
    <a:folHlink>
      <a:srgbClr val="084A8B"/>
    </a:folHlink>
  </a:clrScheme>
</a:themeOverrid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2.2.1\výzva_KP_03_15_063\07_Semináře\seminář pro příjemce\Prezentace\ZoR a ŽoP\Seminář pro příjemce_ZoR_s poznámkami.pptx</AC_OriginalFileName>
  </documentManagement>
</p:properties>
</file>

<file path=customXml/itemProps1.xml><?xml version="1.0" encoding="utf-8"?>
<ds:datastoreItem xmlns:ds="http://schemas.openxmlformats.org/officeDocument/2006/customXml" ds:itemID="{C02C5C10-4C80-4DFB-B128-CFBD9EF3CD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AD1CD9-C538-4019-8770-9F2FA5EE1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53280F-0914-44BA-96D0-6B10423B0081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dfed548f-0517-4d39-90e3-3947398480c0"/>
    <ds:schemaRef ds:uri="http://www.w3.org/XML/1998/namespace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6298</properties:Words>
  <properties:PresentationFormat>Předvádění na obrazovce (4:3)</properties:PresentationFormat>
  <properties:Paragraphs>510</properties:Paragraphs>
  <properties:Slides>60</properties:Slides>
  <properties:Notes>54</properties:Notes>
  <properties:TotalTime>20880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60</vt:i4>
      </vt:variant>
    </vt:vector>
  </properties:HeadingPairs>
  <properties:TitlesOfParts>
    <vt:vector baseType="lpstr" size="65">
      <vt:lpstr>Arial</vt:lpstr>
      <vt:lpstr>Calibri</vt:lpstr>
      <vt:lpstr>Wingdings</vt:lpstr>
      <vt:lpstr>Wingdings 3</vt:lpstr>
      <vt:lpstr>prezentace</vt:lpstr>
      <vt:lpstr>seminář pro příjemce Výzva č. 03_16_052 „Zpráva o realizaci projektu“</vt:lpstr>
      <vt:lpstr>Obsah semináře</vt:lpstr>
      <vt:lpstr>realizace projektu ROZHODNUTÍ O POSKYTNUTÍ DOTACE</vt:lpstr>
      <vt:lpstr>realizace projektu ZDROJ INFORMACÍ A informační SYSTÉMY</vt:lpstr>
      <vt:lpstr>realizace projektu Technická podpora v případě problémů </vt:lpstr>
      <vt:lpstr>realizace projektu  Změny v projektu </vt:lpstr>
      <vt:lpstr>Realizace projektu  změny v projektu</vt:lpstr>
      <vt:lpstr>realizace projektu Nepodstatné změny PROJEKTU</vt:lpstr>
      <vt:lpstr>realizace projektu Podstatné změny projektu</vt:lpstr>
      <vt:lpstr>ZPRÁVA O REALIZACI PROJEKTU (ZoR) – Úvod  </vt:lpstr>
      <vt:lpstr> ZOR – Pokyny k vyplnění</vt:lpstr>
      <vt:lpstr>ZOR – Mimořádná zor </vt:lpstr>
      <vt:lpstr>ZOR – pozdní podání </vt:lpstr>
      <vt:lpstr>ZOR – vrácení k opravě </vt:lpstr>
      <vt:lpstr>ZOR - vyplňování</vt:lpstr>
      <vt:lpstr>ZOR – vyplňování</vt:lpstr>
      <vt:lpstr>ZOR - Publicita</vt:lpstr>
      <vt:lpstr>ZOR - Publicita, Povinnosti příjemců v oblasti informování a komunikace </vt:lpstr>
      <vt:lpstr>ZOR – Publicita, Povinné prvky vizuální identity OPZ</vt:lpstr>
      <vt:lpstr>ZOR - dokumenty</vt:lpstr>
      <vt:lpstr>ZOR - Indikátory </vt:lpstr>
      <vt:lpstr>ZOR - Indikátory</vt:lpstr>
      <vt:lpstr>ZOR - indikátory sledované prostřednictvím IS ESF 2014+ </vt:lpstr>
      <vt:lpstr>ZOR - indikátory sledované prostřednictvím IS ESF 2014+ </vt:lpstr>
      <vt:lpstr>ZOR - indikátory sledované prostřednictvím IS ESF 2014+ </vt:lpstr>
      <vt:lpstr>ZOR - indikátory sledované prostřednictvím IS ESF 2014+ - VII. </vt:lpstr>
      <vt:lpstr>ZOR - indikátory sledované prostřednictvím IS ESF 2014+ </vt:lpstr>
      <vt:lpstr>ZOR - indikátory sledované prostřednictvím IS ESF 2014+ </vt:lpstr>
      <vt:lpstr>ZOR - PREZENČNÍ LISTINA</vt:lpstr>
      <vt:lpstr>ŽÁDOST O PLATBU (ŽoP)</vt:lpstr>
      <vt:lpstr>Žop - Záložka Identifikační údaje, Záložka Souhrnná soupiska</vt:lpstr>
      <vt:lpstr>Žop - Záložka SD-2 LIDSKÉ ZDROJE</vt:lpstr>
      <vt:lpstr>Žop - Záložka SD-2 LIDSKÉ ZDROJE</vt:lpstr>
      <vt:lpstr>Žop - Záložka SD-2 LIDSKÉ ZDROJE </vt:lpstr>
      <vt:lpstr>ŽOP - Pracovní výkazy </vt:lpstr>
      <vt:lpstr>ŽOP - Pracovní výkazy</vt:lpstr>
      <vt:lpstr>Žop – záložka SOUPISKA PŘÍJMŮ,  záložka nezpůsobilé výdaje </vt:lpstr>
      <vt:lpstr>Žop – záložka  Dokumenty</vt:lpstr>
      <vt:lpstr>ŽoP - Záložka Žádost o platbu</vt:lpstr>
      <vt:lpstr>ŽoP - Záložka Žádost o platbu Záložka Čestná prohlášení</vt:lpstr>
      <vt:lpstr>Žop - Finalizace žádosti o platbu</vt:lpstr>
      <vt:lpstr>Žop - vrácení k přepracování </vt:lpstr>
      <vt:lpstr>ŽOP - Charakteristika způsobilého výdaje</vt:lpstr>
      <vt:lpstr>ŽOP - Charakteristika Způsobilého výdaje</vt:lpstr>
      <vt:lpstr>Žop - Charakteristika ZpůsobiléHO výdaje</vt:lpstr>
      <vt:lpstr>ŽOP - Způsobilé výdaje, osobní náklady </vt:lpstr>
      <vt:lpstr>ŽOP - Způsobilé výdaje, osobní náklady</vt:lpstr>
      <vt:lpstr>Žop - Způsobilé výdaje – osobní náklady </vt:lpstr>
      <vt:lpstr>Žop - Způsobilé výdaje – osobní náklady </vt:lpstr>
      <vt:lpstr>ŽOP - Způsobilé výdaje – osobní náklady</vt:lpstr>
      <vt:lpstr>ŽOP - Způsobilé výdaje, osobní náklady</vt:lpstr>
      <vt:lpstr>ŽOP - Způsobilé výdaje, osobní náklady</vt:lpstr>
      <vt:lpstr>ŽOP - Způsobilé výdaje, osobní náklady</vt:lpstr>
      <vt:lpstr>ŽOP - Vedení účetnictví</vt:lpstr>
      <vt:lpstr>ŽOP - Dokladování výdajů</vt:lpstr>
      <vt:lpstr>ŽOP - Dokladování výdajů, Bankovní účet</vt:lpstr>
      <vt:lpstr>ŽOP – Dokladování výdajů, bankovní účet</vt:lpstr>
      <vt:lpstr>KONTROLY NA MÍSTĚ</vt:lpstr>
      <vt:lpstr>Plán aktivit</vt:lpstr>
      <vt:lpstr>KONTAKTY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2017-09-14T05:58:54Z</cp:lastPrinted>
  <dcterms:modified xmlns:xsi="http://www.w3.org/2001/XMLSchema-instance" xsi:type="dcterms:W3CDTF">2020-11-12T12:23:12Z</dcterms:modified>
  <cp:revision>880</cp:revision>
  <dc:title>ROZLOŽENÍ SNÍMKŮ A TISK PREZENTACÍ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