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71" r:id="rId4"/>
  </p:sldMasterIdLst>
  <p:notesMasterIdLst>
    <p:notesMasterId r:id="rId166"/>
  </p:notesMasterIdLst>
  <p:handoutMasterIdLst>
    <p:handoutMasterId r:id="rId167"/>
  </p:handoutMasterIdLst>
  <p:sldIdLst>
    <p:sldId id="443" r:id="rId5"/>
    <p:sldId id="368" r:id="rId6"/>
    <p:sldId id="409" r:id="rId7"/>
    <p:sldId id="375" r:id="rId8"/>
    <p:sldId id="408" r:id="rId9"/>
    <p:sldId id="416" r:id="rId10"/>
    <p:sldId id="444" r:id="rId11"/>
    <p:sldId id="410" r:id="rId12"/>
    <p:sldId id="576" r:id="rId13"/>
    <p:sldId id="448" r:id="rId14"/>
    <p:sldId id="423" r:id="rId15"/>
    <p:sldId id="632" r:id="rId16"/>
    <p:sldId id="633" r:id="rId17"/>
    <p:sldId id="634" r:id="rId18"/>
    <p:sldId id="635" r:id="rId19"/>
    <p:sldId id="636" r:id="rId20"/>
    <p:sldId id="637" r:id="rId21"/>
    <p:sldId id="639" r:id="rId22"/>
    <p:sldId id="638" r:id="rId23"/>
    <p:sldId id="640" r:id="rId24"/>
    <p:sldId id="641" r:id="rId25"/>
    <p:sldId id="642" r:id="rId26"/>
    <p:sldId id="643" r:id="rId27"/>
    <p:sldId id="644" r:id="rId28"/>
    <p:sldId id="645" r:id="rId29"/>
    <p:sldId id="570" r:id="rId30"/>
    <p:sldId id="648" r:id="rId31"/>
    <p:sldId id="450" r:id="rId32"/>
    <p:sldId id="451" r:id="rId33"/>
    <p:sldId id="452" r:id="rId34"/>
    <p:sldId id="659" r:id="rId35"/>
    <p:sldId id="453" r:id="rId36"/>
    <p:sldId id="454" r:id="rId37"/>
    <p:sldId id="455" r:id="rId38"/>
    <p:sldId id="456" r:id="rId39"/>
    <p:sldId id="457" r:id="rId40"/>
    <p:sldId id="458" r:id="rId41"/>
    <p:sldId id="459" r:id="rId42"/>
    <p:sldId id="460" r:id="rId43"/>
    <p:sldId id="461" r:id="rId44"/>
    <p:sldId id="577" r:id="rId45"/>
    <p:sldId id="571" r:id="rId46"/>
    <p:sldId id="462" r:id="rId47"/>
    <p:sldId id="463" r:id="rId48"/>
    <p:sldId id="464" r:id="rId49"/>
    <p:sldId id="657" r:id="rId50"/>
    <p:sldId id="649" r:id="rId51"/>
    <p:sldId id="655" r:id="rId52"/>
    <p:sldId id="651" r:id="rId53"/>
    <p:sldId id="652" r:id="rId54"/>
    <p:sldId id="653" r:id="rId55"/>
    <p:sldId id="654" r:id="rId56"/>
    <p:sldId id="656" r:id="rId57"/>
    <p:sldId id="469" r:id="rId58"/>
    <p:sldId id="470" r:id="rId59"/>
    <p:sldId id="471" r:id="rId60"/>
    <p:sldId id="472" r:id="rId61"/>
    <p:sldId id="473" r:id="rId62"/>
    <p:sldId id="475" r:id="rId63"/>
    <p:sldId id="476" r:id="rId64"/>
    <p:sldId id="479" r:id="rId65"/>
    <p:sldId id="572" r:id="rId66"/>
    <p:sldId id="481" r:id="rId67"/>
    <p:sldId id="482" r:id="rId68"/>
    <p:sldId id="484" r:id="rId69"/>
    <p:sldId id="663" r:id="rId70"/>
    <p:sldId id="486" r:id="rId71"/>
    <p:sldId id="661" r:id="rId72"/>
    <p:sldId id="660" r:id="rId73"/>
    <p:sldId id="591" r:id="rId74"/>
    <p:sldId id="705" r:id="rId75"/>
    <p:sldId id="706" r:id="rId76"/>
    <p:sldId id="707" r:id="rId77"/>
    <p:sldId id="708" r:id="rId78"/>
    <p:sldId id="709" r:id="rId79"/>
    <p:sldId id="710" r:id="rId80"/>
    <p:sldId id="711" r:id="rId81"/>
    <p:sldId id="712" r:id="rId82"/>
    <p:sldId id="713" r:id="rId83"/>
    <p:sldId id="714" r:id="rId84"/>
    <p:sldId id="715" r:id="rId85"/>
    <p:sldId id="716" r:id="rId86"/>
    <p:sldId id="717" r:id="rId87"/>
    <p:sldId id="718" r:id="rId88"/>
    <p:sldId id="719" r:id="rId89"/>
    <p:sldId id="720" r:id="rId90"/>
    <p:sldId id="721" r:id="rId91"/>
    <p:sldId id="722" r:id="rId92"/>
    <p:sldId id="723" r:id="rId93"/>
    <p:sldId id="724" r:id="rId94"/>
    <p:sldId id="725" r:id="rId95"/>
    <p:sldId id="726" r:id="rId96"/>
    <p:sldId id="727" r:id="rId97"/>
    <p:sldId id="728" r:id="rId98"/>
    <p:sldId id="729" r:id="rId99"/>
    <p:sldId id="730" r:id="rId100"/>
    <p:sldId id="731" r:id="rId101"/>
    <p:sldId id="732" r:id="rId102"/>
    <p:sldId id="733" r:id="rId103"/>
    <p:sldId id="734" r:id="rId104"/>
    <p:sldId id="735" r:id="rId105"/>
    <p:sldId id="736" r:id="rId106"/>
    <p:sldId id="737" r:id="rId107"/>
    <p:sldId id="738" r:id="rId108"/>
    <p:sldId id="739" r:id="rId109"/>
    <p:sldId id="740" r:id="rId110"/>
    <p:sldId id="741" r:id="rId111"/>
    <p:sldId id="662" r:id="rId112"/>
    <p:sldId id="703" r:id="rId113"/>
    <p:sldId id="742" r:id="rId114"/>
    <p:sldId id="743" r:id="rId115"/>
    <p:sldId id="744" r:id="rId116"/>
    <p:sldId id="745" r:id="rId117"/>
    <p:sldId id="704" r:id="rId118"/>
    <p:sldId id="578" r:id="rId119"/>
    <p:sldId id="579" r:id="rId120"/>
    <p:sldId id="580" r:id="rId121"/>
    <p:sldId id="582" r:id="rId122"/>
    <p:sldId id="581" r:id="rId123"/>
    <p:sldId id="583" r:id="rId124"/>
    <p:sldId id="584" r:id="rId125"/>
    <p:sldId id="664" r:id="rId126"/>
    <p:sldId id="665" r:id="rId127"/>
    <p:sldId id="666" r:id="rId128"/>
    <p:sldId id="667" r:id="rId129"/>
    <p:sldId id="668" r:id="rId130"/>
    <p:sldId id="669" r:id="rId131"/>
    <p:sldId id="670" r:id="rId132"/>
    <p:sldId id="671" r:id="rId133"/>
    <p:sldId id="672" r:id="rId134"/>
    <p:sldId id="673" r:id="rId135"/>
    <p:sldId id="674" r:id="rId136"/>
    <p:sldId id="675" r:id="rId137"/>
    <p:sldId id="676" r:id="rId138"/>
    <p:sldId id="677" r:id="rId139"/>
    <p:sldId id="678" r:id="rId140"/>
    <p:sldId id="679" r:id="rId141"/>
    <p:sldId id="680" r:id="rId142"/>
    <p:sldId id="681" r:id="rId143"/>
    <p:sldId id="682" r:id="rId144"/>
    <p:sldId id="683" r:id="rId145"/>
    <p:sldId id="684" r:id="rId146"/>
    <p:sldId id="685" r:id="rId147"/>
    <p:sldId id="686" r:id="rId148"/>
    <p:sldId id="687" r:id="rId149"/>
    <p:sldId id="688" r:id="rId150"/>
    <p:sldId id="689" r:id="rId151"/>
    <p:sldId id="690" r:id="rId152"/>
    <p:sldId id="691" r:id="rId153"/>
    <p:sldId id="692" r:id="rId154"/>
    <p:sldId id="693" r:id="rId155"/>
    <p:sldId id="694" r:id="rId156"/>
    <p:sldId id="695" r:id="rId157"/>
    <p:sldId id="696" r:id="rId158"/>
    <p:sldId id="697" r:id="rId159"/>
    <p:sldId id="698" r:id="rId160"/>
    <p:sldId id="699" r:id="rId161"/>
    <p:sldId id="700" r:id="rId162"/>
    <p:sldId id="701" r:id="rId163"/>
    <p:sldId id="702" r:id="rId164"/>
    <p:sldId id="586" r:id="rId16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541" autoAdjust="0"/>
    <p:restoredTop sz="87288" autoAdjust="0"/>
  </p:normalViewPr>
  <p:slideViewPr>
    <p:cSldViewPr showGuides="1">
      <p:cViewPr>
        <p:scale>
          <a:sx n="70" d="100"/>
          <a:sy n="70" d="100"/>
        </p:scale>
        <p:origin x="-1570" y="-149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slide" Target="slides/slide150.xml"/><Relationship Id="rId159" Type="http://schemas.openxmlformats.org/officeDocument/2006/relationships/slide" Target="slides/slide155.xml"/><Relationship Id="rId170" Type="http://schemas.openxmlformats.org/officeDocument/2006/relationships/viewProps" Target="view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65" Type="http://schemas.openxmlformats.org/officeDocument/2006/relationships/slide" Target="slides/slide16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71" Type="http://schemas.openxmlformats.org/officeDocument/2006/relationships/theme" Target="theme/theme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64" Type="http://schemas.openxmlformats.org/officeDocument/2006/relationships/slide" Target="slides/slide160.xml"/><Relationship Id="rId16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72" Type="http://schemas.openxmlformats.org/officeDocument/2006/relationships/tableStyles" Target="tableStyle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96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96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9671"/>
            <a:ext cx="2946400" cy="49696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9671"/>
            <a:ext cx="2946400" cy="49696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C58E3B5-F936-41C1-A2B7-9998FE680A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65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r>
              <a:rPr lang="cs-CZ" smtClean="0"/>
              <a:t>11.2.2016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9" y="4715907"/>
            <a:ext cx="5438140" cy="4467702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30090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6" y="9430090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Žadatel je</a:t>
            </a:r>
            <a:r>
              <a:rPr lang="cs-CZ" baseline="0" dirty="0" smtClean="0"/>
              <a:t> po provedení každé jednotlivé fáze hodnocení výběru (tj. hodnocení přijatelnosti a formálních náležitostí, věcné hodnocení, výběrová komise) vyrozuměn o výsledku, kterého jeho žádost v dané fázi dosáhla.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190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cs-CZ" dirty="0" smtClean="0"/>
              <a:t>Časová dotace </a:t>
            </a:r>
            <a:r>
              <a:rPr lang="cs-CZ" baseline="0" dirty="0" smtClean="0"/>
              <a:t>se odlišuje od jednokolového a dvoukolového systému hodnocení, ve výzvě </a:t>
            </a:r>
            <a:r>
              <a:rPr lang="cs-CZ" sz="1200" dirty="0" smtClean="0"/>
              <a:t>03_17_080 a 03_17_118</a:t>
            </a:r>
            <a:r>
              <a:rPr lang="cs-CZ" sz="1200" baseline="0" dirty="0" smtClean="0"/>
              <a:t> je uplatňován </a:t>
            </a:r>
            <a:r>
              <a:rPr lang="cs-CZ" baseline="0" dirty="0" smtClean="0"/>
              <a:t>pouze jednokolový systém.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Vždy probíhá dané hodnocení u všech žádostí o podporu najednou. Tedy až je ukončeno HPFN, přechází se k věcnému hodnocení všech žádostí a dále k projednání Výběrovou komisí.</a:t>
            </a:r>
            <a:endParaRPr lang="cs-CZ" dirty="0" smtClean="0"/>
          </a:p>
          <a:p>
            <a:pPr>
              <a:buFontTx/>
              <a:buNone/>
            </a:pPr>
            <a:endParaRPr lang="cs-CZ" dirty="0" smtClean="0"/>
          </a:p>
          <a:p>
            <a:pPr>
              <a:buFontTx/>
              <a:buNone/>
            </a:pPr>
            <a:r>
              <a:rPr lang="cs-CZ" b="1" dirty="0" smtClean="0"/>
              <a:t>HPFN</a:t>
            </a:r>
          </a:p>
          <a:p>
            <a:pPr>
              <a:buFont typeface="Arial" pitchFamily="34" charset="0"/>
              <a:buNone/>
            </a:pPr>
            <a:r>
              <a:rPr lang="cs-CZ" b="0" dirty="0" smtClean="0"/>
              <a:t>- Lhůta</a:t>
            </a:r>
            <a:r>
              <a:rPr lang="cs-CZ" b="0" baseline="0" dirty="0" smtClean="0"/>
              <a:t> se prodlužuje o 10 pracovních dnů v případě, že v rámci kolové výzvy bylo předloženo více, než 250 projektových žádostí.</a:t>
            </a:r>
          </a:p>
          <a:p>
            <a:pPr>
              <a:buFont typeface="Arial" pitchFamily="34" charset="0"/>
              <a:buNone/>
            </a:pPr>
            <a:endParaRPr lang="cs-CZ" b="0" baseline="0" dirty="0" smtClean="0"/>
          </a:p>
          <a:p>
            <a:pPr>
              <a:buFont typeface="Arial" pitchFamily="34" charset="0"/>
              <a:buChar char="•"/>
            </a:pPr>
            <a:r>
              <a:rPr lang="cs-CZ" b="0" baseline="0" dirty="0" smtClean="0"/>
              <a:t> Do lhůty se započítávají i případné opravy.</a:t>
            </a:r>
          </a:p>
          <a:p>
            <a:pPr>
              <a:buFont typeface="Arial" pitchFamily="34" charset="0"/>
              <a:buChar char="•"/>
            </a:pPr>
            <a:r>
              <a:rPr lang="cs-CZ" b="0" dirty="0" smtClean="0"/>
              <a:t> 2 projektoví</a:t>
            </a:r>
            <a:r>
              <a:rPr lang="cs-CZ" b="0" baseline="0" dirty="0" smtClean="0"/>
              <a:t> manažeři (1. hodnotí, 2. kontroluje), přičemž každý má na svůj úkon stanoven časový limit</a:t>
            </a:r>
          </a:p>
          <a:p>
            <a:pPr>
              <a:buFontTx/>
              <a:buChar char="-"/>
            </a:pPr>
            <a:endParaRPr lang="cs-CZ" b="0" baseline="0" dirty="0" smtClean="0"/>
          </a:p>
          <a:p>
            <a:pPr defTabSz="924752"/>
            <a:r>
              <a:rPr lang="cs-CZ" b="1" dirty="0" smtClean="0"/>
              <a:t>Věcné hodnocení</a:t>
            </a:r>
          </a:p>
          <a:p>
            <a:pPr>
              <a:buFont typeface="Arial" pitchFamily="34" charset="0"/>
              <a:buChar char="•"/>
            </a:pPr>
            <a:r>
              <a:rPr lang="cs-CZ" b="0" dirty="0" smtClean="0"/>
              <a:t> Lhůta</a:t>
            </a:r>
            <a:r>
              <a:rPr lang="cs-CZ" b="0" baseline="0" dirty="0" smtClean="0"/>
              <a:t> se prodlužuje o 20 pracovních dnů v případě, že v rámci kolové výzvy bylo předloženo více, než 250 projektových žádostí.</a:t>
            </a:r>
          </a:p>
          <a:p>
            <a:pPr>
              <a:buFont typeface="Arial" pitchFamily="34" charset="0"/>
              <a:buChar char="•"/>
            </a:pPr>
            <a:r>
              <a:rPr lang="cs-CZ" b="0" baseline="0" dirty="0" smtClean="0"/>
              <a:t> Další podrobnosti VH již u konkrétních výzev</a:t>
            </a:r>
          </a:p>
          <a:p>
            <a:pPr>
              <a:buFont typeface="Arial" pitchFamily="34" charset="0"/>
              <a:buChar char="•"/>
            </a:pPr>
            <a:endParaRPr lang="cs-CZ" b="0" baseline="0" dirty="0" smtClean="0"/>
          </a:p>
          <a:p>
            <a:pPr>
              <a:buFont typeface="Arial" pitchFamily="34" charset="0"/>
              <a:buNone/>
            </a:pPr>
            <a:r>
              <a:rPr lang="cs-CZ" b="1" baseline="0" dirty="0" smtClean="0"/>
              <a:t>Výběrová komise</a:t>
            </a:r>
          </a:p>
          <a:p>
            <a:pPr>
              <a:buFont typeface="Arial" pitchFamily="34" charset="0"/>
              <a:buChar char="•"/>
            </a:pPr>
            <a:r>
              <a:rPr lang="cs-CZ" b="0" baseline="0" dirty="0" smtClean="0"/>
              <a:t> sestavuje se na základě principu partnerství</a:t>
            </a:r>
          </a:p>
          <a:p>
            <a:pPr defTabSz="914239">
              <a:buFont typeface="Arial" pitchFamily="34" charset="0"/>
              <a:buChar char="•"/>
              <a:defRPr/>
            </a:pPr>
            <a:r>
              <a:rPr lang="cs-CZ" b="0" baseline="0" dirty="0" smtClean="0"/>
              <a:t> </a:t>
            </a:r>
            <a:r>
              <a:rPr lang="cs-CZ" dirty="0"/>
              <a:t>Členem / náhradníkem nesmí být osoba, která prováděla věcné hodnocení projektů, o nichž bude výběrová komise jednat.</a:t>
            </a:r>
          </a:p>
          <a:p>
            <a:pPr defTabSz="914239">
              <a:buFont typeface="Arial" pitchFamily="34" charset="0"/>
              <a:buChar char="•"/>
              <a:defRPr/>
            </a:pPr>
            <a:r>
              <a:rPr lang="cs-CZ" dirty="0"/>
              <a:t> Její jednání musí být dokončeno do 30 pracovních dnů od zahájení zasedání.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01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254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defTabSz="924752">
              <a:defRPr/>
            </a:pPr>
            <a:r>
              <a:rPr lang="cs-CZ" sz="1800" dirty="0"/>
              <a:t>* V případě nesplnění tohoto kritéria pro část cílové skupiny projektu, které je možné ošetřit podmínkou poskytnutí podpory na projekt (tj. </a:t>
            </a:r>
            <a:r>
              <a:rPr lang="cs-CZ" sz="1800" dirty="0" smtClean="0"/>
              <a:t>Výběrová</a:t>
            </a:r>
            <a:r>
              <a:rPr lang="cs-CZ" sz="1800" baseline="0" dirty="0" smtClean="0"/>
              <a:t> komise může určit např. doplnění CS, stává se </a:t>
            </a:r>
            <a:r>
              <a:rPr lang="cs-CZ" sz="1800" dirty="0" smtClean="0"/>
              <a:t>podmínkou </a:t>
            </a:r>
            <a:r>
              <a:rPr lang="cs-CZ" sz="1800" dirty="0"/>
              <a:t>úpravy žádosti před vydáním právního aktu) tak, že nedojde k zásadní změně projektu, lze toto kritérium vyhodnotit jako </a:t>
            </a:r>
            <a:r>
              <a:rPr lang="cs-CZ" sz="1800" dirty="0" smtClean="0"/>
              <a:t>splněné.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076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752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057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Arbitr</a:t>
            </a:r>
            <a:r>
              <a:rPr lang="cs-CZ" baseline="0" dirty="0" smtClean="0"/>
              <a:t> je zapojen když: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Jeden z hodnotitelů v rámci kritéria udělí eliminační deskriptor</a:t>
            </a:r>
          </a:p>
          <a:p>
            <a:pPr marL="171450" indent="-171450">
              <a:buFontTx/>
              <a:buChar char="-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Rozdílný deskriptor v kritériu „Ověření administrativní, finanční a provozní kapacity žadatele“</a:t>
            </a:r>
          </a:p>
          <a:p>
            <a:pPr marL="171450" indent="-171450">
              <a:buFontTx/>
              <a:buChar char="-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Rozdíl mezi hodnoceními je více než 20 bodů.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664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Tx/>
              <a:buChar char="-"/>
            </a:pPr>
            <a:r>
              <a:rPr lang="cs-CZ" dirty="0" smtClean="0"/>
              <a:t>U každého kritéria je uvedena základní otázka, na kterou má</a:t>
            </a:r>
            <a:r>
              <a:rPr lang="cs-CZ" baseline="0" dirty="0" smtClean="0"/>
              <a:t> hodnotitel odpovědět</a:t>
            </a:r>
          </a:p>
          <a:p>
            <a:pPr marL="171435" indent="-171435">
              <a:buFontTx/>
              <a:buChar char="-"/>
            </a:pPr>
            <a:r>
              <a:rPr lang="cs-CZ" baseline="0" dirty="0" smtClean="0"/>
              <a:t>Dále je zde řada pomocných otázek</a:t>
            </a:r>
          </a:p>
          <a:p>
            <a:pPr marL="171435" indent="-171435">
              <a:buFontTx/>
              <a:buChar char="-"/>
            </a:pPr>
            <a:r>
              <a:rPr lang="cs-CZ" baseline="0" dirty="0" smtClean="0"/>
              <a:t>Uvedeny nedostatky, za které se udělí nižší deskriptor</a:t>
            </a:r>
          </a:p>
          <a:p>
            <a:pPr marL="171435" indent="-171435">
              <a:buFontTx/>
              <a:buChar char="-"/>
            </a:pPr>
            <a:r>
              <a:rPr lang="cs-CZ" baseline="0" dirty="0" smtClean="0"/>
              <a:t>https://www.esfcr.cz/prirucka-pro-hodnotitele-opz</a:t>
            </a: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911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4752">
              <a:defRPr/>
            </a:pPr>
            <a:r>
              <a:rPr lang="cs-CZ" dirty="0" smtClean="0"/>
              <a:t>Kritérium 8 - přiměřenost plánovaného projektu vůči personálním, finančním a provozním kapacitám žadatele za předchozí ukončené účetní období; </a:t>
            </a:r>
            <a:r>
              <a:rPr lang="cs-CZ" u="sng" dirty="0" smtClean="0"/>
              <a:t>z</a:t>
            </a:r>
            <a:r>
              <a:rPr lang="cs-CZ" sz="2000" u="sng" dirty="0"/>
              <a:t>jevný a rizikový nepoměr </a:t>
            </a:r>
            <a:r>
              <a:rPr lang="cs-CZ" sz="2000" dirty="0"/>
              <a:t>mezi počtem zaměstnanců, objemem prostředků, se kterým organizace žadatele hospodařila v předchozím uzavřeném účetním období, a know-how organizace žadatele/realizačního týmu vůči odpovídajícím parametrům plánovaného projektu je překážkou k tomu, aby žádost o podporu mohla být podpořena.</a:t>
            </a:r>
          </a:p>
          <a:p>
            <a:pPr defTabSz="924752"/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938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- Hodnocení řádných hodnotitelů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09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Výsledky výběrové</a:t>
            </a:r>
            <a:r>
              <a:rPr lang="cs-CZ" baseline="0" dirty="0" smtClean="0"/>
              <a:t> komise resp. Zápis z jednání výběrové komise pro výzvy Operačního programu Zaměstnanost bude zveřejněn na www.esfcr.cz u daných výzev tedy </a:t>
            </a:r>
            <a:r>
              <a:rPr lang="cs-CZ" sz="1200" dirty="0" smtClean="0"/>
              <a:t>03_17_080 a 03_17_118</a:t>
            </a:r>
            <a:r>
              <a:rPr lang="cs-CZ" sz="1200" baseline="0" dirty="0" smtClean="0"/>
              <a:t> </a:t>
            </a:r>
            <a:endParaRPr lang="cs-CZ" dirty="0" smtClean="0"/>
          </a:p>
          <a:p>
            <a:r>
              <a:rPr lang="cs-CZ" dirty="0" smtClean="0"/>
              <a:t>-V případě stažení nějaké žádosti nebo předčasného ukončení projektu bude vybrán k realizaci projekt ze zásobníku.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929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</a:t>
            </a:r>
            <a:r>
              <a:rPr lang="cs-CZ" baseline="0" dirty="0" smtClean="0"/>
              <a:t> vyrozumění o doporučení projektu k podpoře budou stanoveny maximální celkové způsobilé výdaje projektu v Kč a podmínky poskytnutí podpory stanovené Výběrovou komisí.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626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Podmínky,</a:t>
            </a:r>
            <a:r>
              <a:rPr lang="cs-CZ" baseline="0" dirty="0" smtClean="0"/>
              <a:t> které Výběrová komise stanovila, musí žadatel zapracovat do všech částí žádosti o podporu popř. doložených příloh, kterých se podmínky dotýkají. Je tedy nutné vše zkontrolovat a zaktualizovat.</a:t>
            </a:r>
          </a:p>
          <a:p>
            <a:r>
              <a:rPr lang="cs-CZ" baseline="0" dirty="0" smtClean="0"/>
              <a:t>-Toto platí i v případě, že si žadatel požádá o změnu termínu zahájení a ukončení realizace projektu. Pokud jsou v žádosti či přílohách zmíněna tady data, je nutné je také aktualizovat (např. data ve finančním plánu, data dosažení cílové hodnoty u indikátorů).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884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455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Cíle projektu musí být v souladu s cíli OPZ, IP 4.1 a textem výzvy</a:t>
            </a:r>
          </a:p>
          <a:p>
            <a:pPr marL="171435" indent="-171435">
              <a:buFontTx/>
              <a:buChar char="-"/>
            </a:pPr>
            <a:r>
              <a:rPr lang="cs-CZ" dirty="0" smtClean="0"/>
              <a:t>U KA musí být popis, vazba na</a:t>
            </a:r>
            <a:r>
              <a:rPr lang="cs-CZ" baseline="0" dirty="0" smtClean="0"/>
              <a:t> cíl a náklady</a:t>
            </a:r>
            <a:r>
              <a:rPr lang="cs-CZ" u="sng" baseline="0" dirty="0" smtClean="0"/>
              <a:t> a položky v rozpočtu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Je nutné dbát na časovou návaznost KA, harmonogram aktivit v ISKP14+ chybí</a:t>
            </a:r>
          </a:p>
          <a:p>
            <a:pPr marL="171450" indent="-171450">
              <a:buFontTx/>
              <a:buChar char="-"/>
            </a:pPr>
            <a:r>
              <a:rPr lang="cs-CZ" u="none" baseline="0" dirty="0" smtClean="0"/>
              <a:t>Lze využít pomůcky Vyhodnocení výzev č. 33 a č. 34 se zaměřením na nejčastější chyby v žádostech o podporu aneb pomocný dokument při psaní žádosti – na co si dávat pozor</a:t>
            </a:r>
            <a:endParaRPr lang="cs-CZ" u="non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569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Změna by měla být měřitelná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Nezapomínat na CS veřejnost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I když není povinnou</a:t>
            </a:r>
            <a:r>
              <a:rPr lang="cs-CZ" baseline="0" dirty="0" smtClean="0"/>
              <a:t> přílohou strategie vzdělávání, žadatel by měl mít potřebu o něco opřenou, SRRVS nestačí.</a:t>
            </a:r>
            <a:endParaRPr lang="cs-CZ" dirty="0" smtClean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141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https://www.esfcr.cz/obvykle-ceny-a-mzdy-platy-opz/-/dokument/799359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426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3806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21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466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61" indent="-171761">
              <a:buFontTx/>
              <a:buChar char="-"/>
            </a:pPr>
            <a:r>
              <a:rPr lang="cs-CZ" dirty="0" smtClean="0"/>
              <a:t>Indikátor – český ekvivalent je „ukazatele“; tento</a:t>
            </a:r>
            <a:r>
              <a:rPr lang="cs-CZ" baseline="0" dirty="0" smtClean="0"/>
              <a:t> systém sledování se používal již v předchozích programovacích obdobích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V pravidlech je uveden obecný popis, vysvětlení definic jednotlivých pojmů, postup vyčíslování sankcí při nesplnění cílových hodnot, způsob, jakým jsou indikátory evidovány a vykazovány v průběhu realizace. Specifická část pravidel OPZ pro příjemce se indikátorům nevěnuje, vše je v obecné části pravidel OPZ.</a:t>
            </a:r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pPr marL="171761" indent="-171761">
              <a:buFontTx/>
              <a:buChar char="-"/>
            </a:pPr>
            <a:r>
              <a:rPr lang="cs-CZ" baseline="0" dirty="0" smtClean="0"/>
              <a:t>V pokynech k vyplnění žádosti v IS KP14+ je obsažen návod, jak vyplnit indikátory v systému a co vše brát při jejich vyplňování na vědomí. https://www.esfcr.cz/formulare-a-pokyny-potrebne-v-ramci-pripravy-zadosti-o-podporu-opz/-/dokument/797956</a:t>
            </a:r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pPr marL="171761" indent="-171761">
              <a:buFontTx/>
              <a:buChar char="-"/>
            </a:pPr>
            <a:r>
              <a:rPr lang="cs-CZ" baseline="0" dirty="0" smtClean="0"/>
              <a:t>Pro aktuální programovací období jsou indikátory číslovány podle nového NČI; základní cíle sledování (podpora osob, produkty, </a:t>
            </a:r>
            <a:r>
              <a:rPr lang="cs-CZ" baseline="0" dirty="0" err="1" smtClean="0"/>
              <a:t>podp</a:t>
            </a:r>
            <a:r>
              <a:rPr lang="cs-CZ" baseline="0" dirty="0" smtClean="0"/>
              <a:t>. organizace) zůstaly zachovány, jsou ale změny v názvech a číslech (OP LZZ 07.41.00 Počet podpořených osob odpovídá 6 00 00 Celkový počet účastníků atp.)</a:t>
            </a:r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pPr marL="171761" indent="-171761">
              <a:buFontTx/>
              <a:buChar char="-"/>
            </a:pPr>
            <a:r>
              <a:rPr lang="cs-CZ" baseline="0" dirty="0" smtClean="0"/>
              <a:t>Bagatelní podpora – stanovení minimálního rozsahu podpory, jehož splnění je rozhodující pro zařazení do příslušného indikátoru</a:t>
            </a:r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pPr marL="171761" indent="-171761">
              <a:buFontTx/>
              <a:buChar char="-"/>
            </a:pPr>
            <a:r>
              <a:rPr lang="cs-CZ" baseline="0" dirty="0" smtClean="0"/>
              <a:t>Způsob evidence – základní evidence bude pomocí tzv. monitorovacího listu, který bude povinně vyplňován pro každého účastníka Vykazování postupu – systém IS ESF 2014+ napojený na IS KP14+, pro každého účastníka projektu bude veden záznam; IS automatiky hlídá limit bagatelní podpory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361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61" indent="-171761">
              <a:buFontTx/>
              <a:buChar char="-"/>
            </a:pPr>
            <a:r>
              <a:rPr lang="cs-CZ" dirty="0" smtClean="0"/>
              <a:t>Zda se</a:t>
            </a:r>
            <a:r>
              <a:rPr lang="cs-CZ" baseline="0" dirty="0" smtClean="0"/>
              <a:t> jedná o indikátor výstupu nebo výsledku je uvedeno u definic jednotlivých indikátorů v Obecné části pravidel pro žadatele</a:t>
            </a:r>
          </a:p>
          <a:p>
            <a:endParaRPr lang="cs-CZ" baseline="0" dirty="0" smtClean="0"/>
          </a:p>
          <a:p>
            <a:r>
              <a:rPr lang="cs-CZ" sz="1100" b="1" dirty="0" smtClean="0"/>
              <a:t>Výstupové</a:t>
            </a:r>
            <a:r>
              <a:rPr lang="cs-CZ" sz="1100" b="1" baseline="0" dirty="0" smtClean="0"/>
              <a:t> indikátory (výzva 6 00 00, 680 – 02, 8 05 00)</a:t>
            </a:r>
            <a:r>
              <a:rPr lang="cs-CZ" sz="1100" b="1" dirty="0" smtClean="0"/>
              <a:t>:</a:t>
            </a:r>
          </a:p>
          <a:p>
            <a:r>
              <a:rPr lang="cs-CZ" dirty="0"/>
              <a:t>Podávají informace o okamžitých výstupech realizace jednotlivých operací/akcí/projektů v rámci programu. Příjemci mají činnosti, které vedou ke vzniku výstupů plně pod kontrolou. </a:t>
            </a:r>
          </a:p>
          <a:p>
            <a:endParaRPr lang="cs-CZ" dirty="0"/>
          </a:p>
          <a:p>
            <a:r>
              <a:rPr lang="cs-CZ" b="1" dirty="0"/>
              <a:t>Výsledkové indikátory (výzva 6 26 </a:t>
            </a:r>
            <a:r>
              <a:rPr lang="cs-CZ" b="1" dirty="0" smtClean="0"/>
              <a:t>00):</a:t>
            </a:r>
            <a:endParaRPr lang="cs-CZ" b="1" dirty="0"/>
          </a:p>
          <a:p>
            <a:r>
              <a:rPr lang="cs-CZ" dirty="0"/>
              <a:t>Indikátory výsledků vyjadřují okamžité efekty podpory, ke kterým došlo v době realizace projektu. Výsledky vznikají díky činnosti projektu, příjemci na ně mají výrazný vliv, ale jejich dosahování je zčásti závislé i na vlivech nekontrolovatelných příjemci. </a:t>
            </a:r>
          </a:p>
          <a:p>
            <a:endParaRPr lang="cs-CZ" b="1" dirty="0"/>
          </a:p>
          <a:p>
            <a:r>
              <a:rPr lang="cs-CZ" u="sng" dirty="0"/>
              <a:t>U projektů, které nebudou sledovat žádný výsledkový indikátor, musí být ze strany žadatele v žádosti o podporu povinně vyplněn textové pole popisující konkrétní cíle projektu včetně popisu očekávaných výsledků a změny, které má být prostřednictvím projektu dosaženo.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2496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61" indent="-171761">
              <a:buFontTx/>
              <a:buChar char="-"/>
            </a:pPr>
            <a:r>
              <a:rPr lang="cs-CZ" dirty="0" smtClean="0"/>
              <a:t>změnit</a:t>
            </a:r>
            <a:r>
              <a:rPr lang="cs-CZ" baseline="0" dirty="0" smtClean="0"/>
              <a:t> plánovanou hodnotu lze pouze změnou Právního aktu</a:t>
            </a:r>
            <a:endParaRPr lang="cs-CZ" dirty="0" smtClean="0"/>
          </a:p>
          <a:p>
            <a:pPr marL="171761" indent="-171761">
              <a:buFontTx/>
              <a:buChar char="-"/>
            </a:pPr>
            <a:r>
              <a:rPr lang="cs-CZ" dirty="0" smtClean="0"/>
              <a:t>při</a:t>
            </a:r>
            <a:r>
              <a:rPr lang="cs-CZ" baseline="0" dirty="0" smtClean="0"/>
              <a:t> vyplňování žádosti: po vybrání specifických cílů se zaktivní záložka na vyplnění pro danou výzvu vybraných indikátorů „povinných k naplnění“ a „povinných k vykazování“.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indikátory povinné k vykazování – např. rozpad na podskupiny známý z OP LZZ na muže a ženy (obecná pravidla, kap. 18.1.4.2)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nepovinné indikátory – mohou být nabídnuty ve výzvě; pokud si žadatel některý z nepovinných indikátorů k vykazování vybere, stane se pro něj povinným. Ve výzvách  </a:t>
            </a:r>
            <a:r>
              <a:rPr lang="cs-CZ" sz="1200" dirty="0" smtClean="0"/>
              <a:t>03_17_080 a 03_17_118</a:t>
            </a:r>
            <a:r>
              <a:rPr lang="cs-CZ" sz="1200" baseline="0" dirty="0" smtClean="0"/>
              <a:t> </a:t>
            </a:r>
            <a:r>
              <a:rPr lang="cs-CZ" baseline="0" dirty="0" smtClean="0"/>
              <a:t>nepovinné indikátory stanovené nejsou.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400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 si žadatel pro danou výzvu založí žádost</a:t>
            </a:r>
            <a:r>
              <a:rPr lang="cs-CZ" baseline="0" dirty="0" smtClean="0"/>
              <a:t> a zvolí specifické cíle, zaktivní se záložka pro popis indikátorů, kde je každý z indikátor charakterizován čtyřmi základními údaji/hodnoty.</a:t>
            </a:r>
          </a:p>
          <a:p>
            <a:r>
              <a:rPr lang="cs-CZ" baseline="0" dirty="0" smtClean="0"/>
              <a:t>Pro ilustraci snímek, jak vypadá část záložky Indikátory – pozor, není pro aktuální výzvu a typy indikátorů neodpovídají !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Výchozí hodnota </a:t>
            </a:r>
            <a:r>
              <a:rPr lang="cs-CZ" baseline="0" dirty="0" smtClean="0"/>
              <a:t>– pro projekty vždy „0“, toto pole není pro žadatele aktivní.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Stanovit datum dosažení cílové hodnoty</a:t>
            </a:r>
            <a:r>
              <a:rPr lang="cs-CZ" baseline="0" dirty="0" smtClean="0"/>
              <a:t> – reálně podle harmonogramu plánovaných aktivit v průběhu realizace, nejpozději do data ukončení projektu</a:t>
            </a:r>
          </a:p>
          <a:p>
            <a:pPr defTabSz="916056">
              <a:buFontTx/>
              <a:buChar char="-"/>
              <a:defRPr/>
            </a:pPr>
            <a:endParaRPr lang="cs-CZ" baseline="0" dirty="0" smtClean="0"/>
          </a:p>
          <a:p>
            <a:r>
              <a:rPr lang="cs-CZ" b="1" baseline="0" dirty="0" smtClean="0"/>
              <a:t>Cílová hodnota</a:t>
            </a:r>
          </a:p>
          <a:p>
            <a:r>
              <a:rPr lang="cs-CZ" b="1" baseline="0" dirty="0" smtClean="0"/>
              <a:t>-</a:t>
            </a:r>
            <a:r>
              <a:rPr lang="cs-CZ" baseline="0" dirty="0" smtClean="0"/>
              <a:t>je třeba vycházet z aktivit projektu a pečlivě prostudovat definice jednotlivých indikátorů a teprve poté provést kalkulaci, protože indikátory vypadají sice podobně, ale kritéria pro započítání osob do I jsou odlišná od OP </a:t>
            </a:r>
            <a:endParaRPr lang="cs-CZ" b="1" baseline="0" dirty="0" smtClean="0"/>
          </a:p>
          <a:p>
            <a:r>
              <a:rPr lang="cs-CZ" baseline="0" dirty="0" smtClean="0"/>
              <a:t>- </a:t>
            </a:r>
            <a:r>
              <a:rPr lang="cs-CZ" dirty="0"/>
              <a:t>je povinná pro indikátory se závazkem „povinné k naplnění“;</a:t>
            </a:r>
          </a:p>
          <a:p>
            <a:r>
              <a:rPr lang="cs-CZ" dirty="0"/>
              <a:t>- zvolená cílová hodnota je závazná, bude uvedena v právním aktu</a:t>
            </a:r>
          </a:p>
          <a:p>
            <a:r>
              <a:rPr lang="cs-CZ" dirty="0"/>
              <a:t>- </a:t>
            </a:r>
            <a:r>
              <a:rPr lang="cs-CZ" u="sng" dirty="0"/>
              <a:t>cílovou hodnotu </a:t>
            </a:r>
            <a:r>
              <a:rPr lang="cs-CZ" u="sng" dirty="0" smtClean="0"/>
              <a:t>indikátoru </a:t>
            </a:r>
            <a:r>
              <a:rPr lang="cs-CZ" u="sng" dirty="0"/>
              <a:t>nelze v průběhu projektu libovolně měnit</a:t>
            </a:r>
            <a:r>
              <a:rPr lang="cs-CZ" dirty="0"/>
              <a:t>, pouze ve výjimečných případech odůvodněnou podstatnou změnou projektu</a:t>
            </a:r>
          </a:p>
          <a:p>
            <a:r>
              <a:rPr lang="cs-CZ" dirty="0"/>
              <a:t>- při nesplnění cílové hodnoty je příjemci stanovena sankce postupem dle kap. 18.1.1 Obecné části pravidel (se zohledněním míry vyčerpaných výdajů z rozpočtu)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překročení </a:t>
            </a:r>
            <a:r>
              <a:rPr lang="cs-CZ" dirty="0"/>
              <a:t>cílové hodnoty není sankcionováno a není ani důvodem ke změně Právního aktu, do výpočtu míry naplnění cílových hodnot však lze započítat max. 120</a:t>
            </a:r>
            <a:r>
              <a:rPr lang="cs-CZ" dirty="0" smtClean="0"/>
              <a:t>%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Musí</a:t>
            </a:r>
            <a:r>
              <a:rPr lang="cs-CZ" baseline="0" dirty="0" smtClean="0"/>
              <a:t> být vyplněna i u nerelevantních indikátorů (stačí uvést 0)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Popis hodnoty</a:t>
            </a:r>
          </a:p>
          <a:p>
            <a:r>
              <a:rPr lang="cs-CZ" b="0" dirty="0" smtClean="0"/>
              <a:t>- u</a:t>
            </a:r>
            <a:r>
              <a:rPr lang="cs-CZ" b="0" baseline="0" dirty="0" smtClean="0"/>
              <a:t> indikátorů s 0 hodnotou je nutné aspoň uvést NR.</a:t>
            </a:r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 dirty="0" smtClean="0"/>
          </a:p>
          <a:p>
            <a:pPr marL="171761" indent="-171761" defTabSz="916056">
              <a:buFontTx/>
              <a:buChar char="-"/>
              <a:defRPr/>
            </a:pPr>
            <a:r>
              <a:rPr lang="cs-CZ" baseline="0" dirty="0" smtClean="0"/>
              <a:t>OPZ vymezil parametry, které je příjemce povinen u podpořených osob prokazatelně sledovat a evidovat kromě evidence pro indikátor „účastníci projektu“  budou na jejich základě vykazovány hodnoty pro povinně vykazované indikátory, tzn. „podskupiny“ indikátory týkající se podpořených osob – muži, ženy, různá znevýhodnění atd. (kompletní přehled všech dílčích indikátorů vztahující se k účastníkům projektu pro všechny PO je v tab. č. 9 v </a:t>
            </a:r>
            <a:r>
              <a:rPr lang="cs-CZ" dirty="0" smtClean="0"/>
              <a:t>Obecné části pravidel pro žadatele, kap. ).</a:t>
            </a:r>
            <a:endParaRPr lang="cs-CZ" baseline="0" dirty="0" smtClean="0"/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pPr marL="171761" indent="-171761">
              <a:buFontTx/>
              <a:buChar char="-"/>
            </a:pPr>
            <a:r>
              <a:rPr lang="cs-CZ" baseline="0" dirty="0" smtClean="0"/>
              <a:t>každého účastníka projektu (plánovanou podpořenou osobu) má příjemce povinnost zaevidovat do systému IS ESF 2014+ jménem, příjmením, bydlištěm a datem narození. U podpor  poskytovaných neidentifikovaným osobám nebo u osob, u kterých je již při přípravě projektu plánována menší než bagatelní podpora, je příjemce povinen vést jinou průkaznou evidenci se zdůvodněním, osoby ale nelze započítávat do dosažených ani do plánovaných indikátorů.</a:t>
            </a:r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3634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Výklad pravidla je uveden kap. 18.1.3.2 Obecných pravidel, vychází z Přílohy č. 1 nařízení o ESF: Za „účastníky“ se označují osoby, které mají přímý prospěch z intervence ESF, </a:t>
            </a:r>
            <a:r>
              <a:rPr lang="cs-CZ" u="sng" baseline="0" dirty="0" smtClean="0"/>
              <a:t>které mohu být identifikovány </a:t>
            </a:r>
            <a:r>
              <a:rPr lang="cs-CZ" baseline="0" dirty="0" smtClean="0"/>
              <a:t>a požádány o charakteristiku a pro něž jsou vyčleněny konkrétní výdaje. Jiné osoby za účastníky považovány nejsou. Výklad ŘO: Za osobu, která má z podpořeného projektu přímý prospěch, je považována pouze osoba, která se účastní činností realizovaných v rámci podpořeného projektu pro cílové skupiny a u </a:t>
            </a:r>
            <a:r>
              <a:rPr lang="cs-CZ" u="sng" baseline="0" dirty="0" smtClean="0"/>
              <a:t>níž rozsah zapojení do podpořeného projektu překročí tzv. bagatelní podporu</a:t>
            </a:r>
          </a:p>
          <a:p>
            <a:endParaRPr lang="cs-CZ" u="sng" baseline="0" dirty="0" smtClean="0"/>
          </a:p>
          <a:p>
            <a:r>
              <a:rPr lang="cs-CZ" dirty="0" smtClean="0"/>
              <a:t>Pokud osoba nedosáhne součtem dílčích podpor na limit bagatelní podpory, se nestane „účastníkem projektu“/podpořenou</a:t>
            </a:r>
            <a:r>
              <a:rPr lang="cs-CZ" baseline="0" dirty="0" smtClean="0"/>
              <a:t> osobou a nemůže být započtena do příslušného indikátoru. N</a:t>
            </a:r>
            <a:r>
              <a:rPr lang="cs-CZ" dirty="0" smtClean="0"/>
              <a:t>eznamená to,</a:t>
            </a:r>
            <a:r>
              <a:rPr lang="cs-CZ" baseline="0" dirty="0" smtClean="0"/>
              <a:t> že nemůže být v rámci projektu podpořena. Při splnění podmínky, že osoba náleží do cílové skupiny, podporu obdržet může, nebude pouze vykázána v indikátorech.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5695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Dosažené hodnoty u indikátorů týkajících se podpořených účastníků se do zprávy o realizaci projektu vyplňované v IS KP14+ dostanou prostřednictvím informačního systému </a:t>
            </a:r>
            <a:r>
              <a:rPr lang="cs-CZ" dirty="0" smtClean="0"/>
              <a:t>IS ESF2014</a:t>
            </a:r>
            <a:r>
              <a:rPr lang="cs-CZ" dirty="0"/>
              <a:t>+.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3710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https://www.esfcr.cz/monitorovani-podporenych-osob-opz/-/dokument/798928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62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6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defTabSz="916056">
              <a:defRPr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20"/>
            <a:r>
              <a:rPr lang="cs-CZ" b="0" dirty="0" smtClean="0">
                <a:solidFill>
                  <a:schemeClr val="accent6"/>
                </a:solidFill>
              </a:rPr>
              <a:t>- </a:t>
            </a:r>
            <a:r>
              <a:rPr lang="cs-CZ" b="0" dirty="0" smtClean="0">
                <a:solidFill>
                  <a:srgbClr val="FF0000"/>
                </a:solidFill>
              </a:rPr>
              <a:t>Zahrnutí</a:t>
            </a:r>
            <a:r>
              <a:rPr lang="cs-CZ" b="0" baseline="0" dirty="0" smtClean="0">
                <a:solidFill>
                  <a:srgbClr val="FF0000"/>
                </a:solidFill>
              </a:rPr>
              <a:t> RLZ ÚSC do SRRVS přináší jasné ukotvení vzdělávacích aktivit, není tedy povinné předkládat strategii vzdělávání</a:t>
            </a:r>
            <a:endParaRPr lang="cs-CZ" b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6056">
              <a:buFont typeface="Arial" panose="020B0604020202020204" pitchFamily="34" charset="0"/>
              <a:buNone/>
              <a:defRPr/>
            </a:pPr>
            <a:r>
              <a:rPr lang="cs-CZ" dirty="0" smtClean="0"/>
              <a:t>- Hodnota</a:t>
            </a:r>
            <a:r>
              <a:rPr lang="cs-CZ" baseline="0" dirty="0" smtClean="0"/>
              <a:t> indikátoru 6 26 00 by se měla pohybovat na úrovni 80 – 85 % indikátoru 6 00 00 pokud je to možné.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6056">
              <a:buFontTx/>
              <a:buNone/>
              <a:defRPr/>
            </a:pPr>
            <a:endParaRPr lang="cs-CZ" dirty="0"/>
          </a:p>
          <a:p>
            <a:pPr marL="171435" indent="-171435">
              <a:buFontTx/>
              <a:buChar char="-"/>
            </a:pPr>
            <a:r>
              <a:rPr lang="cs-CZ" dirty="0" smtClean="0"/>
              <a:t>Jak je uvedeno, každá</a:t>
            </a:r>
            <a:r>
              <a:rPr lang="cs-CZ" baseline="0" dirty="0" smtClean="0"/>
              <a:t> instituce se počítá pouze jednou (i za více projektů). </a:t>
            </a:r>
            <a:r>
              <a:rPr lang="cs-CZ" u="none" baseline="0" dirty="0" smtClean="0"/>
              <a:t>Příjemce však vždy ve svých projektech hodnotu vykazuje (pokud je to relevantní). Očištění následně provádí ŘO.</a:t>
            </a:r>
          </a:p>
          <a:p>
            <a:endParaRPr lang="cs-CZ" baseline="0" dirty="0" smtClean="0"/>
          </a:p>
          <a:p>
            <a:pPr marL="171435" indent="-171435">
              <a:buFontTx/>
              <a:buChar char="-"/>
            </a:pPr>
            <a:r>
              <a:rPr lang="cs-CZ" dirty="0"/>
              <a:t>Pokud tedy v rámci projektu dojde např. k vytvoření nového nebo inovaci vzdělávacího kurzu a jeho implementaci do nastaveného systému vzdělávání nebo k nastavení systému realizace vzdělávacích a výcvikových programů, pak se organizaci do indikátoru započítá. Pokud se bude jednat o to, že v rámci projektu by došlo k pouhému proškolení na základě existujícího kurzu a nedošlo by k zavedení opatření, pak organizaci do indikátoru započítat nelze.</a:t>
            </a:r>
          </a:p>
          <a:p>
            <a:pPr marL="171435" indent="-171435">
              <a:buFontTx/>
              <a:buChar char="-"/>
            </a:pPr>
            <a:endParaRPr lang="cs-CZ" dirty="0"/>
          </a:p>
          <a:p>
            <a:pPr marL="171435" indent="-171435">
              <a:buFontTx/>
              <a:buChar char="-"/>
            </a:pPr>
            <a:r>
              <a:rPr lang="cs-CZ" dirty="0"/>
              <a:t>Každý žadatel / příjemce, který si zvolí monitorovací indikátory 6 80 00 – 6 80 </a:t>
            </a:r>
            <a:r>
              <a:rPr lang="cs-CZ" dirty="0" smtClean="0"/>
              <a:t>02, </a:t>
            </a:r>
            <a:r>
              <a:rPr lang="cs-CZ" u="sng" dirty="0"/>
              <a:t>bude mít povinnost informovat poskytovatele dotace o skutečnosti, zda bylo opatření úspěšně zavedeno.  </a:t>
            </a:r>
            <a:r>
              <a:rPr lang="cs-CZ" u="sng" baseline="0" dirty="0" smtClean="0"/>
              <a:t> </a:t>
            </a:r>
            <a:endParaRPr lang="cs-CZ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056">
              <a:defRPr/>
            </a:pPr>
            <a:r>
              <a:rPr lang="cs-CZ" baseline="0" dirty="0" smtClean="0"/>
              <a:t>- Jedná se o detailnější členění indikátoru 6 80 00 na níže uvedené oblasti. Pokud není projekt zaměřen ani na jednu výše uvedenou oblast, nevykazuje se.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b="1" dirty="0"/>
              <a:t>„Napsaný“</a:t>
            </a:r>
            <a:r>
              <a:rPr lang="cs-CZ" dirty="0"/>
              <a:t> znamená vytvoření obsahu materiálu (tj. nejedná se o počet kopií, které byly vytisknuty).</a:t>
            </a:r>
          </a:p>
          <a:p>
            <a:endParaRPr lang="cs-CZ" dirty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b="1" dirty="0"/>
              <a:t>„Zveřejněný“</a:t>
            </a:r>
            <a:r>
              <a:rPr lang="cs-CZ" dirty="0"/>
              <a:t> znamená, že jsou zveřejněné/či z důvodu citlivých informací částečně zveřejněné na centrálních stránkách relevantních fondů, na stránkách příjemce, popř. na jiných úložištích k tomu určených (např. http://www.databaze-strategie.cz/ a nebo www.strukturalni-fondy.cz/Knihovna-evaluaci), anebo jsou dohledatelné pomocí obvyklých internetových vyhledávačů. </a:t>
            </a:r>
          </a:p>
          <a:p>
            <a:endParaRPr lang="cs-CZ" dirty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dirty="0"/>
              <a:t>K tomu, aby byl dokument započítán do indikátoru jako jedna jednotka, </a:t>
            </a:r>
            <a:r>
              <a:rPr lang="cs-CZ" b="1" dirty="0"/>
              <a:t>je třeba, aby byl jak napsaný, tak zveřejněný</a:t>
            </a:r>
            <a:r>
              <a:rPr lang="cs-CZ" dirty="0"/>
              <a:t>. V případě více samostatných výstupů je možno započítat každý výstup samostatně. Započítávají se dokumenty vytvořené interně i externě. 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endParaRPr lang="cs-CZ" dirty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dirty="0"/>
              <a:t>Pokud bude dokument tvořit logický celek, který má smysl (může vystupovat / fungovat) sám o sobě, lze jej započítat do indikátoru jako jeden.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70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81130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A7EDFA-DBE0-44FE-BD92-F329C4FCF95D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378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DF0BDF-72DF-49D3-8A4A-5A171A7440A6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Nezpůsobilým výdajem jsou</a:t>
            </a:r>
            <a:r>
              <a:rPr lang="cs-CZ" baseline="0" dirty="0" smtClean="0"/>
              <a:t> v PO 4 lékařské vstupní prohlídky!</a:t>
            </a:r>
          </a:p>
          <a:p>
            <a:pPr algn="just"/>
            <a:r>
              <a:rPr lang="cs-CZ" dirty="0" smtClean="0">
                <a:effectLst/>
              </a:rPr>
              <a:t>Pokud</a:t>
            </a:r>
            <a:r>
              <a:rPr lang="cs-CZ" baseline="0" dirty="0" smtClean="0">
                <a:effectLst/>
              </a:rPr>
              <a:t> CS</a:t>
            </a:r>
            <a:r>
              <a:rPr lang="cs-CZ" dirty="0" smtClean="0">
                <a:effectLst/>
              </a:rPr>
              <a:t> pojede na školení/stáž do </a:t>
            </a:r>
            <a:r>
              <a:rPr lang="cs-CZ" b="0" u="none" dirty="0" smtClean="0">
                <a:effectLst/>
              </a:rPr>
              <a:t>zahraničí</a:t>
            </a:r>
            <a:r>
              <a:rPr lang="cs-CZ" dirty="0" smtClean="0">
                <a:effectLst/>
              </a:rPr>
              <a:t>, tak je možné z kapitoly</a:t>
            </a:r>
            <a:r>
              <a:rPr lang="cs-CZ" baseline="0" dirty="0" smtClean="0">
                <a:effectLst/>
              </a:rPr>
              <a:t> </a:t>
            </a:r>
            <a:r>
              <a:rPr lang="cs-CZ" dirty="0" smtClean="0">
                <a:effectLst/>
              </a:rPr>
              <a:t>rozpočtu přímá podpora hradit: </a:t>
            </a:r>
            <a:r>
              <a:rPr lang="cs-CZ" b="1" dirty="0" smtClean="0">
                <a:effectLst/>
              </a:rPr>
              <a:t>cestovné,</a:t>
            </a:r>
            <a:r>
              <a:rPr lang="cs-CZ" b="1" baseline="0" dirty="0" smtClean="0">
                <a:effectLst/>
              </a:rPr>
              <a:t> ubytování a kapesné. </a:t>
            </a:r>
            <a:r>
              <a:rPr lang="cs-CZ" b="0" baseline="0" dirty="0" smtClean="0">
                <a:effectLst/>
              </a:rPr>
              <a:t>Kapesné nelze poskytnout za dny, v nichž účastník částečně pobýval v ČR.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661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65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888014-AB56-4DB1-A1D2-501EC8E56C35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Při</a:t>
            </a:r>
            <a:r>
              <a:rPr lang="cs-CZ" baseline="0" dirty="0" smtClean="0"/>
              <a:t> vyplňování žádosti jsou v systému IS KP14 nastaveny oba cíle, vždy v poměru SC4.1.1 58% a SC 4.1.2 42 %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Pro příjemce tyto poměry nejsou závazné</a:t>
            </a:r>
          </a:p>
          <a:p>
            <a:r>
              <a:rPr lang="cs-CZ" baseline="0" dirty="0" smtClean="0"/>
              <a:t>- Číslování SC v IS KP14+ se liší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SC 4.1.2 = 03.4.74.1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SC 4.1.2 = 03.4.74.2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1589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102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1531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Add</a:t>
            </a:r>
            <a:r>
              <a:rPr lang="cs-CZ" dirty="0" smtClean="0"/>
              <a:t> a) Sledování výdajů projektu </a:t>
            </a:r>
            <a:r>
              <a:rPr lang="cs-CZ" b="1" dirty="0" smtClean="0"/>
              <a:t>v analytickém účetnictví, nebo samostatné středisko </a:t>
            </a:r>
            <a:r>
              <a:rPr lang="cs-CZ" dirty="0" smtClean="0"/>
              <a:t>na projekt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103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9645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106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9517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Ex post </a:t>
            </a:r>
            <a:r>
              <a:rPr lang="cs-CZ" smtClean="0"/>
              <a:t>kontrola pouze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559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- Příjemce musí zajistit,</a:t>
            </a:r>
            <a:r>
              <a:rPr lang="cs-CZ" baseline="0" dirty="0" smtClean="0"/>
              <a:t> aby subjekty, které se na realizaci projektu podílí (cílové skupiny – účastníci projektů/podpořené osoby, partneři s finančním příspěvkem, partneři bez finančního příspěvku), byly informovány o financování projektu z OPZ a ESF.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Jsou stanoveny případy, kdy je nutné vizuální identitu OPZ dodržovat a kdy není nutné používat vizuální identitu OPZ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Povinnými odkazy se rozumí odkaz „Evropská unie“, odkaz na fond „Evropský sociální fond“ či Evropské strukturální a investiční fondy“ a odkaz na operační program „Operační program Zaměstnanost“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7507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*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Spolufinancování ve výši 0 % pro soukromoprávní subjekty vykonávající veřejně prospěšnou činnost, je pouze v případě, že projekt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zaměřen na 1) podporu nebo ochranu osob se zdravotním postižením a znevýhodněných osob, 2) sociální služby a aktivity sociálního začleňování,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aktivity v oblasti vzdělávání nebo 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4) aktivity sociálních a hospodářských partnerů v oblasti sociálního dialogu. V ostatních případech je spolufinancování 5 %.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873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61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Procento NN</a:t>
            </a:r>
            <a:r>
              <a:rPr lang="cs-CZ" baseline="0" dirty="0" smtClean="0"/>
              <a:t> je závazné a pevně stanovené, není ho tedy možné měnit. Žadatel není oprávněn stanovit si vlastní procentní sazbu.</a:t>
            </a:r>
          </a:p>
          <a:p>
            <a:endParaRPr lang="cs-CZ" baseline="0" dirty="0" smtClean="0"/>
          </a:p>
          <a:p>
            <a:r>
              <a:rPr lang="cs-CZ" baseline="0" dirty="0" smtClean="0"/>
              <a:t>*Omezení vychází z pravidla, že projekty s vyšším než 50% podílem investic a rozpočtem nad 5 000 000Kč musí dle Metodického pokynu pro řízení výzev hodnocení a výběr projektů mít zajištěnou finanční a příp. ekonomickou analýzu.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513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84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pravidla-pro-zadatele-a-prijemce-opz/-/dokument/797767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s://smlouvy.gov.cz/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dokumenty-op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mailto:iskp@mpsv.cz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le/9143_1_1/" TargetMode="External"/><Relationship Id="rId2" Type="http://schemas.openxmlformats.org/officeDocument/2006/relationships/hyperlink" Target="http://www.esfcr.cz/dokumenty-op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rukturalni-fondy.cz/cs/Jak-na-projekt/Elektronicka-zadost/Edukacni-videa" TargetMode="External"/><Relationship Id="rId4" Type="http://schemas.openxmlformats.org/officeDocument/2006/relationships/hyperlink" Target="http://www.esfcr.cz/modules/calls/?lang=1" TargetMode="Externa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iskp@mpsv.c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mailto:iskp@mpsv.cz" TargetMode="Externa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.cz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sv.cz/ISPV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776864" cy="576064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cs-CZ" sz="2800" dirty="0" smtClean="0"/>
              <a:t>SEMINÁŘ pro ŽADATELE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Výzvy 03_17_080 a 03_17_118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18.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4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. 2018 Brno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Vyhlašovatel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výzev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:</a:t>
            </a:r>
            <a:b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MPSV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Odb.83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– Odbor realizace programů ESF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veřejná správa, sociální inovace a rovné příležitosti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Odd.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832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–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Oddělení projektů veřejné správy II</a:t>
            </a:r>
            <a:b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Kontaktní osoby:</a:t>
            </a:r>
            <a:r>
              <a:rPr lang="en-US" sz="2700" b="0" kern="1200" cap="none" dirty="0" smtClean="0">
                <a:solidFill>
                  <a:srgbClr val="084A8B"/>
                </a:solidFill>
              </a:rPr>
              <a:t> </a:t>
            </a:r>
            <a:r>
              <a:rPr lang="cs-CZ" sz="2700" b="0" kern="1200" cap="none" dirty="0" smtClean="0">
                <a:solidFill>
                  <a:srgbClr val="084A8B"/>
                </a:solidFill>
              </a:rPr>
              <a:t/>
            </a:r>
            <a:br>
              <a:rPr lang="cs-CZ" sz="2700" b="0" kern="1200" cap="none" dirty="0" smtClean="0">
                <a:solidFill>
                  <a:srgbClr val="084A8B"/>
                </a:solidFill>
              </a:rPr>
            </a:br>
            <a:r>
              <a:rPr lang="cs-CZ" sz="2700" b="0" kern="1200" cap="none" dirty="0" smtClean="0">
                <a:solidFill>
                  <a:srgbClr val="084A8B"/>
                </a:solidFill>
              </a:rPr>
              <a:t>Mgr. </a:t>
            </a:r>
            <a:r>
              <a:rPr lang="cs-CZ" sz="2700" b="0" kern="1200" cap="none" dirty="0" err="1" smtClean="0">
                <a:solidFill>
                  <a:srgbClr val="084A8B"/>
                </a:solidFill>
              </a:rPr>
              <a:t>et</a:t>
            </a:r>
            <a:r>
              <a:rPr lang="cs-CZ" sz="2700" b="0" kern="1200" cap="none" dirty="0" smtClean="0">
                <a:solidFill>
                  <a:srgbClr val="084A8B"/>
                </a:solidFill>
              </a:rPr>
              <a:t>. Mgr. Klára </a:t>
            </a:r>
            <a:r>
              <a:rPr lang="cs-CZ" sz="2700" b="0" kern="1200" cap="none" dirty="0" err="1" smtClean="0">
                <a:solidFill>
                  <a:srgbClr val="084A8B"/>
                </a:solidFill>
              </a:rPr>
              <a:t>Šultová</a:t>
            </a:r>
            <a:r>
              <a:rPr lang="cs-CZ" sz="2700" b="0" kern="1200" cap="none" dirty="0" smtClean="0">
                <a:solidFill>
                  <a:srgbClr val="084A8B"/>
                </a:solidFill>
              </a:rPr>
              <a:t>    </a:t>
            </a:r>
            <a:r>
              <a:rPr lang="cs-CZ" sz="2700" b="0" kern="1200" cap="none" dirty="0" err="1" smtClean="0">
                <a:solidFill>
                  <a:srgbClr val="084A8B"/>
                </a:solidFill>
              </a:rPr>
              <a:t>klara.sultova</a:t>
            </a:r>
            <a:r>
              <a:rPr lang="cs-CZ" sz="2700" b="0" kern="1200" cap="none" dirty="0" smtClean="0">
                <a:solidFill>
                  <a:srgbClr val="084A8B"/>
                </a:solidFill>
              </a:rPr>
              <a:t>@</a:t>
            </a:r>
            <a:r>
              <a:rPr lang="cs-CZ" sz="2700" b="0" kern="1200" cap="none" dirty="0" err="1" smtClean="0">
                <a:solidFill>
                  <a:srgbClr val="084A8B"/>
                </a:solidFill>
              </a:rPr>
              <a:t>mpsv.cz</a:t>
            </a:r>
            <a:r>
              <a:rPr lang="cs-CZ" sz="2700" b="0" kern="1200" cap="none" dirty="0" smtClean="0">
                <a:solidFill>
                  <a:srgbClr val="084A8B"/>
                </a:solidFill>
              </a:rPr>
              <a:t/>
            </a:r>
            <a:br>
              <a:rPr lang="cs-CZ" sz="2700" b="0" kern="1200" cap="none" dirty="0" smtClean="0">
                <a:solidFill>
                  <a:srgbClr val="084A8B"/>
                </a:solidFill>
              </a:rPr>
            </a:br>
            <a:r>
              <a:rPr lang="cs-CZ" sz="2700" b="0" kern="1200" cap="none" dirty="0" smtClean="0">
                <a:solidFill>
                  <a:srgbClr val="084A8B"/>
                </a:solidFill>
              </a:rPr>
              <a:t>Ing. Helena </a:t>
            </a:r>
            <a:r>
              <a:rPr lang="cs-CZ" sz="2700" b="0" kern="1200" cap="none" dirty="0" err="1" smtClean="0">
                <a:solidFill>
                  <a:srgbClr val="084A8B"/>
                </a:solidFill>
              </a:rPr>
              <a:t>Wenzelová</a:t>
            </a:r>
            <a:r>
              <a:rPr lang="cs-CZ" sz="2700" b="0" kern="1200" cap="none" dirty="0" smtClean="0">
                <a:solidFill>
                  <a:srgbClr val="084A8B"/>
                </a:solidFill>
              </a:rPr>
              <a:t> </a:t>
            </a:r>
            <a:r>
              <a:rPr lang="cs-CZ" sz="2700" b="0" kern="1200" cap="none" dirty="0" err="1" smtClean="0">
                <a:solidFill>
                  <a:srgbClr val="084A8B"/>
                </a:solidFill>
              </a:rPr>
              <a:t>helena.wenzelova</a:t>
            </a:r>
            <a:r>
              <a:rPr lang="cs-CZ" sz="2700" b="0" kern="1200" cap="none" dirty="0" smtClean="0">
                <a:solidFill>
                  <a:srgbClr val="084A8B"/>
                </a:solidFill>
              </a:rPr>
              <a:t>@</a:t>
            </a:r>
            <a:r>
              <a:rPr lang="cs-CZ" sz="2700" b="0" kern="1200" cap="none" dirty="0" err="1" smtClean="0">
                <a:solidFill>
                  <a:srgbClr val="084A8B"/>
                </a:solidFill>
              </a:rPr>
              <a:t>mpsv.cz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endParaRPr lang="cs-CZ" sz="2700" dirty="0"/>
          </a:p>
        </p:txBody>
      </p:sp>
      <p:pic>
        <p:nvPicPr>
          <p:cNvPr id="16" name="Zástupný symbol pro obrázek 15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540000" cy="540000"/>
          </a:xfrm>
        </p:spPr>
      </p:pic>
      <p:pic>
        <p:nvPicPr>
          <p:cNvPr id="6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540000" cy="540000"/>
          </a:xfrm>
        </p:spPr>
      </p:pic>
      <p:pic>
        <p:nvPicPr>
          <p:cNvPr id="8" name="Obrázek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89240"/>
            <a:ext cx="564808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1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Nepřímé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35018"/>
              </p:ext>
            </p:extLst>
          </p:nvPr>
        </p:nvGraphicFramePr>
        <p:xfrm>
          <a:off x="539552" y="1412776"/>
          <a:ext cx="8064896" cy="144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427"/>
                <a:gridCol w="2419469"/>
              </a:tblGrid>
              <a:tr h="687349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Informace</a:t>
                      </a:r>
                      <a:r>
                        <a:rPr lang="cs-CZ" baseline="0" dirty="0" smtClean="0"/>
                        <a:t> o způsobilosti výdajů</a:t>
                      </a:r>
                    </a:p>
                    <a:p>
                      <a:pPr algn="ctr"/>
                      <a:r>
                        <a:rPr lang="cs-CZ" baseline="0" dirty="0" smtClean="0"/>
                        <a:t>Nepřímé náklady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6405">
                <a:tc>
                  <a:txBody>
                    <a:bodyPr/>
                    <a:lstStyle/>
                    <a:p>
                      <a:r>
                        <a:rPr lang="cs-CZ" sz="1700" b="1" dirty="0" smtClean="0"/>
                        <a:t>Objem přímých nákladů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r>
                        <a:rPr lang="cs-CZ" sz="1700" b="1" dirty="0" smtClean="0"/>
                        <a:t>% nepřímých</a:t>
                      </a:r>
                      <a:r>
                        <a:rPr lang="cs-CZ" sz="1700" b="1" baseline="0" dirty="0" smtClean="0"/>
                        <a:t> nákladů</a:t>
                      </a:r>
                      <a:endParaRPr lang="cs-CZ" sz="1700" b="1" dirty="0"/>
                    </a:p>
                  </a:txBody>
                  <a:tcPr anchor="ctr"/>
                </a:tc>
              </a:tr>
              <a:tr h="376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10 mil. Kč včetně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None/>
                      </a:pPr>
                      <a:r>
                        <a:rPr lang="cs-CZ" sz="1700" dirty="0" smtClean="0"/>
                        <a:t> 25 %</a:t>
                      </a:r>
                      <a:endParaRPr lang="cs-CZ" sz="17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82427"/>
              </p:ext>
            </p:extLst>
          </p:nvPr>
        </p:nvGraphicFramePr>
        <p:xfrm>
          <a:off x="539552" y="2924944"/>
          <a:ext cx="8064896" cy="310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6863"/>
                <a:gridCol w="3898033"/>
              </a:tblGrid>
              <a:tr h="40478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Úprava Nepřímých nákladů v závislosti</a:t>
                      </a:r>
                      <a:r>
                        <a:rPr lang="cs-CZ" baseline="0" dirty="0" smtClean="0"/>
                        <a:t> na podílu nákupu služeb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66775">
                <a:tc>
                  <a:txBody>
                    <a:bodyPr/>
                    <a:lstStyle/>
                    <a:p>
                      <a:pPr algn="l"/>
                      <a:r>
                        <a:rPr lang="cs-CZ" sz="1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Podíl nákupu služeb na celkových přímých způsobilých nákladech projektu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podílu nepřímých nákladů</a:t>
                      </a:r>
                    </a:p>
                  </a:txBody>
                  <a:tcPr anchor="ctr"/>
                </a:tc>
              </a:tr>
              <a:tr h="349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60 %</a:t>
                      </a: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včetně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Platí základní podíly NN</a:t>
                      </a:r>
                    </a:p>
                  </a:txBody>
                  <a:tcPr anchor="ctr"/>
                </a:tc>
              </a:tr>
              <a:tr h="608263">
                <a:tc>
                  <a:txBody>
                    <a:bodyPr/>
                    <a:lstStyle/>
                    <a:p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Více než 60 % a méně než 90 %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3/5 (60 %) základního podílu, tj. 15 %</a:t>
                      </a:r>
                    </a:p>
                  </a:txBody>
                  <a:tcPr anchor="ctr"/>
                </a:tc>
              </a:tr>
              <a:tr h="866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90 % a výše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1/5 (20 %) základního podílu,</a:t>
                      </a:r>
                    </a:p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tj. 5 %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39552" y="617367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projekty platí omezení, že podíl investičních výdajů v rámci celkových </a:t>
            </a:r>
          </a:p>
          <a:p>
            <a:r>
              <a:rPr lang="cs-CZ" dirty="0" smtClean="0"/>
              <a:t>způsobilých výdajů nesmí být vyšší než 50%.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2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Dodržování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Čerpání prostředků v rámci jednotlivých položek schváleného rozpočtu nemůže být vyšší než rozpočet položky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V případě, že by hrozilo překročení rozpočtované částky u některé položky, musí být provedena rozpočtová změna tak, aby čerpání položky nepřevýšilo její plánovanou výši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Celkové překročení rozpočtu není možné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631279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Daň z přidané hodnoty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Určení způsobilosti DPH se liší pro plátce a neplátce DPH: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Plátce DPH </a:t>
            </a:r>
            <a:r>
              <a:rPr lang="cs-CZ" sz="2000" dirty="0" smtClean="0"/>
              <a:t>– způsobilým výdajem je ta část DPH, u které nemá plátce nárok na odpočet daně na vstupu. Pokud si lze uplatnit nárok na odpočet daně na vstupu, pak DPH není uznatelným výdajem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solidFill>
                  <a:srgbClr val="143F7E"/>
                </a:solidFill>
              </a:rPr>
              <a:t>Neplátci </a:t>
            </a:r>
            <a:r>
              <a:rPr lang="cs-CZ" altLang="cs-CZ" sz="2000" b="1" dirty="0">
                <a:solidFill>
                  <a:srgbClr val="143F7E"/>
                </a:solidFill>
              </a:rPr>
              <a:t>DPH </a:t>
            </a:r>
            <a:r>
              <a:rPr lang="cs-CZ" altLang="cs-CZ" sz="2000" dirty="0">
                <a:solidFill>
                  <a:srgbClr val="143F7E"/>
                </a:solidFill>
              </a:rPr>
              <a:t>- nemají nárok na odpočet DPH na vstupu. DPH je považována za způsobilý výdaj</a:t>
            </a:r>
            <a:r>
              <a:rPr lang="cs-CZ" altLang="cs-CZ" sz="2000" dirty="0" smtClean="0">
                <a:solidFill>
                  <a:srgbClr val="143F7E"/>
                </a:solidFill>
              </a:rPr>
              <a:t>.</a:t>
            </a:r>
          </a:p>
          <a:p>
            <a:pPr marL="457200" indent="-45720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altLang="cs-CZ" sz="2000" dirty="0">
                <a:solidFill>
                  <a:srgbClr val="143F7E"/>
                </a:solidFill>
              </a:rPr>
              <a:t>	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000" u="sng" dirty="0">
                <a:solidFill>
                  <a:srgbClr val="143F7E"/>
                </a:solidFill>
              </a:rPr>
              <a:t>Platí zásada, že DPH je buď uznatelným výdajem projektu, nebo ho lze uplatnit u FÚ, není možný souběh </a:t>
            </a:r>
            <a:r>
              <a:rPr lang="cs-CZ" altLang="cs-CZ" sz="2000" u="sng" dirty="0" smtClean="0">
                <a:solidFill>
                  <a:srgbClr val="143F7E"/>
                </a:solidFill>
              </a:rPr>
              <a:t>obojího</a:t>
            </a:r>
            <a:r>
              <a:rPr lang="cs-CZ" altLang="cs-CZ" sz="2000" u="sng" dirty="0">
                <a:solidFill>
                  <a:srgbClr val="143F7E"/>
                </a:solidFill>
              </a:rPr>
              <a:t> </a:t>
            </a:r>
            <a:r>
              <a:rPr lang="cs-CZ" altLang="cs-CZ" sz="2000" u="sng" dirty="0" smtClean="0">
                <a:solidFill>
                  <a:srgbClr val="143F7E"/>
                </a:solidFill>
              </a:rPr>
              <a:t>!</a:t>
            </a:r>
            <a:endParaRPr lang="cs-CZ" altLang="cs-CZ" sz="2000" u="sng" dirty="0">
              <a:solidFill>
                <a:srgbClr val="143F7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2723413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Dokladování 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8064500" cy="460851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Všechny způsobilé výdaje projektu, které nepatří do nepřímých nákladů, musí být příjemce </a:t>
            </a:r>
            <a:r>
              <a:rPr lang="cs-CZ" sz="2000" dirty="0" smtClean="0"/>
              <a:t>schopen doložit</a:t>
            </a:r>
            <a:r>
              <a:rPr lang="cs-CZ" sz="2000" dirty="0"/>
              <a:t>. Originály dokladů jsou archivovány u toho subjektu (příjemce/partnera), u kterého vznikly.</a:t>
            </a:r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Kopie/</a:t>
            </a:r>
            <a:r>
              <a:rPr lang="cs-CZ" sz="2000" dirty="0" err="1"/>
              <a:t>skeny</a:t>
            </a:r>
            <a:r>
              <a:rPr lang="cs-CZ" sz="2000" dirty="0"/>
              <a:t> musí být k dispozici ŘO, přičemž některé je třeba doložit přímo k žádosti o platbu, jiné </a:t>
            </a:r>
            <a:r>
              <a:rPr lang="cs-CZ" sz="2000" dirty="0" smtClean="0"/>
              <a:t>předloží </a:t>
            </a:r>
            <a:r>
              <a:rPr lang="cs-CZ" sz="2000" dirty="0"/>
              <a:t>příjemce v případě kontroly projektu na </a:t>
            </a:r>
            <a:r>
              <a:rPr lang="cs-CZ" sz="2000" dirty="0" smtClean="0"/>
              <a:t>místě (viz. tab. č. 8 – Pravidla pro dokladování výdajů).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Příjemce je povinen zajistit označení každého originálu účetního dokladu, který dokládá </a:t>
            </a:r>
            <a:r>
              <a:rPr lang="cs-CZ" sz="2000" dirty="0" smtClean="0"/>
              <a:t>přímý způsobilý </a:t>
            </a:r>
            <a:r>
              <a:rPr lang="cs-CZ" sz="2000" dirty="0"/>
              <a:t>výdaj projektu </a:t>
            </a:r>
            <a:r>
              <a:rPr lang="cs-CZ" sz="2000" u="sng" dirty="0"/>
              <a:t>registračním číslem projektu</a:t>
            </a:r>
            <a:r>
              <a:rPr lang="cs-CZ" sz="2000" dirty="0"/>
              <a:t>. Označení provede vepsáním </a:t>
            </a:r>
            <a:r>
              <a:rPr lang="cs-CZ" sz="2000" dirty="0" smtClean="0"/>
              <a:t>textu/razítkem.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K žádosti o platbu je nutné do IS KP14+ naskenovat účetní doklad </a:t>
            </a:r>
            <a:r>
              <a:rPr lang="cs-CZ" sz="2000" dirty="0" smtClean="0"/>
              <a:t> </a:t>
            </a:r>
            <a:r>
              <a:rPr lang="cs-CZ" sz="2000" b="1" dirty="0"/>
              <a:t>pokud částka, která </a:t>
            </a:r>
            <a:r>
              <a:rPr lang="cs-CZ" sz="2000" b="1" dirty="0" smtClean="0"/>
              <a:t>je </a:t>
            </a:r>
            <a:r>
              <a:rPr lang="cs-CZ" sz="2000" b="1" dirty="0"/>
              <a:t>z něj nárokována přesahuje 10 000,- Kč</a:t>
            </a:r>
            <a:r>
              <a:rPr lang="cs-CZ" sz="2000" dirty="0"/>
              <a:t>. Doklady, z nichž je nárokována menší částka, </a:t>
            </a:r>
            <a:r>
              <a:rPr lang="cs-CZ" sz="2000" dirty="0" smtClean="0"/>
              <a:t>není </a:t>
            </a:r>
            <a:r>
              <a:rPr lang="cs-CZ" sz="2000" dirty="0"/>
              <a:t>třeba skenovat do IS KP14+ jako přílohu soupisky </a:t>
            </a:r>
            <a:r>
              <a:rPr lang="cs-CZ" sz="2000" dirty="0" smtClean="0"/>
              <a:t>dokladů.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endParaRPr lang="cs-CZ" sz="2000" b="1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b="1" dirty="0"/>
              <a:t>	  </a:t>
            </a:r>
          </a:p>
        </p:txBody>
      </p:sp>
    </p:spTree>
    <p:extLst>
      <p:ext uri="{BB962C8B-B14F-4D97-AF65-F5344CB8AC3E}">
        <p14:creationId xmlns:p14="http://schemas.microsoft.com/office/powerpoint/2010/main" val="66271233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Účetnictví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Příjemci jsou povinni vést účetnictví nebo daňovou evidenci v souladu </a:t>
            </a:r>
            <a:br>
              <a:rPr lang="cs-CZ" sz="2000" dirty="0" smtClean="0"/>
            </a:br>
            <a:r>
              <a:rPr lang="cs-CZ" sz="2000" dirty="0" smtClean="0"/>
              <a:t>s předpisy ČR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Příjemci, kteří vedou účetnictví podle zákona č. 563/1991 Sb., </a:t>
            </a:r>
            <a:br>
              <a:rPr lang="cs-CZ" sz="2000" dirty="0" smtClean="0"/>
            </a:br>
            <a:r>
              <a:rPr lang="cs-CZ" sz="2000" dirty="0" smtClean="0"/>
              <a:t>o účetnictví, vedou účetnictví způsobem, který zajistí jednoznačně přiřazení účetních položek spadajících do přímých nákladů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Příjemci, kteří nevedou účetnictví podle zákona č. 563/1991 Sb., jsou povinni vést daňovou evidenci podle zákona č. 586/1992 Sb. </a:t>
            </a:r>
            <a:br>
              <a:rPr lang="cs-CZ" sz="2000" dirty="0" smtClean="0"/>
            </a:br>
            <a:r>
              <a:rPr lang="cs-CZ" sz="2000" dirty="0" smtClean="0"/>
              <a:t>o daních z příjmů, rozšířenou o následující požadavky: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Povedou oddělenou evidenci nebo odpovídající kód ke všem příjmům spadajících do přímých nákladů s jednoznačnou vazbou na projekt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Příslušný doklad musí splňovat </a:t>
            </a:r>
            <a:r>
              <a:rPr lang="cs-CZ" sz="2000" b="1" dirty="0" smtClean="0"/>
              <a:t>předepsané náležitosti účetního dokladu</a:t>
            </a:r>
            <a:r>
              <a:rPr lang="cs-CZ" sz="2000" dirty="0" smtClean="0"/>
              <a:t> ve smyslu § 11 zákona č. 563/1991 Sb., popř. náležitosti daňového dokladu ve smyslu § 29-30 zákona o DPH</a:t>
            </a:r>
          </a:p>
        </p:txBody>
      </p:sp>
    </p:spTree>
    <p:extLst>
      <p:ext uri="{BB962C8B-B14F-4D97-AF65-F5344CB8AC3E}">
        <p14:creationId xmlns:p14="http://schemas.microsoft.com/office/powerpoint/2010/main" val="239811575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Účetnictví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/>
              <a:t>Doklady musí být správné, úplné, průkazné, srozumitelné a průběžně chronologicky vedené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/>
              <a:t>Při kontrole příjemce poskytne na vyžádání kontrolnímu orgánu daňovou evidenci v plném rozsahu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r>
              <a:rPr lang="cs-CZ" sz="2000" dirty="0" smtClean="0"/>
              <a:t>Příjemci musí vést účetnictví/daňovou evidenci s jednoznačnou vazbou na projekt.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4713771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Podstatné/nepodstatné 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Podstatné změny – ŘO si vyhrazuje právo tyto změny schvalovat.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u="sng" dirty="0" smtClean="0"/>
              <a:t>Podstatné změny (finančního charakteru), které nevyžadují vydání změnového právního aktu: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prostředků mezi jednotlivými kapitolami rozpočtu vyšší než 20 % celkových způsobilých výdajů projektu v režimu financování skutečně prokazovaných výdajů. Změnový právní akt je relevantní, pokud se v rámci něj změnil rozpočet projektu.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v rozpočtu mezi položkami na neinvestiční a investiční výdaje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bankovního účtu projektu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5479980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Podstatné/nepodstatné 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b="1" u="sng" dirty="0"/>
              <a:t>Podstatné změny (finančního charakteru), které </a:t>
            </a:r>
            <a:r>
              <a:rPr lang="cs-CZ" sz="2000" b="1" u="sng" dirty="0" smtClean="0"/>
              <a:t>vyžadují </a:t>
            </a:r>
            <a:r>
              <a:rPr lang="cs-CZ" sz="2000" b="1" u="sng" dirty="0"/>
              <a:t>vydání změnového </a:t>
            </a:r>
            <a:r>
              <a:rPr lang="cs-CZ" sz="2000" b="1" u="sng" dirty="0" smtClean="0"/>
              <a:t>právního aktu</a:t>
            </a:r>
            <a:endParaRPr lang="cs-CZ" sz="2000" b="1" u="sng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Navýšení celkového rozpočtu projektu – možné pouze ve výjimečných případech a pouze u projektů přímého přidělení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u="sng" dirty="0" smtClean="0"/>
              <a:t>Nepodstatné </a:t>
            </a:r>
            <a:r>
              <a:rPr lang="cs-CZ" sz="2000" b="1" u="sng" dirty="0"/>
              <a:t>změny (finančního charakteru</a:t>
            </a:r>
            <a:r>
              <a:rPr lang="cs-CZ" sz="2000" b="1" u="sng" dirty="0" smtClean="0"/>
              <a:t>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finančního plánu projektu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rozpočtu  v rámci jedné kapitoly rozpočtu (přesun prostředků mezi položkami, vytváření nových položek)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prostředků mezi jednotlivými kapitolami rozpočtu do výše 20 % celkových způsobilých výdajů projektu v režimu financování skutečně prokazovaných výdajů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2809259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500" cy="472511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V průběhu realizace projektu mohou být prováděny změny rozpočtu projektu.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Změny nesmí narušit charakter a hlavní záměr projektu a musí být pro projekt nezbytné a efektivní.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Každá i nepodstatná změna rozpočtu musí být odůvodněna.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V rámci změn rozpočtu je možné vytvořit nebo zrušit položku rozpočtu.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800" u="sng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u="sng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u="sng" dirty="0" smtClean="0">
                <a:solidFill>
                  <a:schemeClr val="tx1">
                    <a:lumMod val="75000"/>
                  </a:schemeClr>
                </a:solidFill>
              </a:rPr>
              <a:t>Při provádění (podstatných i nepodstatných) změn rozpočtu musí být dodrženy následující podmínky: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Rozpočet soutěžního projektu nemůže být po jeho schválení navýšen,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Podíl investičních výdajů v rámci celkových způsobilých výdajů nesmí být vyšší než 50 %</a:t>
            </a:r>
            <a:endParaRPr lang="cs-CZ" sz="1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178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272000" cy="1224000"/>
          </a:xfrm>
        </p:spPr>
        <p:txBody>
          <a:bodyPr/>
          <a:lstStyle/>
          <a:p>
            <a:pPr algn="ctr"/>
            <a:r>
              <a:rPr lang="cs-CZ" dirty="0" smtClean="0"/>
              <a:t>DISKUZE K ČÁSTI finanční aspekty projektů OPZ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852936"/>
            <a:ext cx="7272000" cy="1224000"/>
          </a:xfrm>
        </p:spPr>
        <p:txBody>
          <a:bodyPr/>
          <a:lstStyle/>
          <a:p>
            <a:r>
              <a:rPr lang="cs-CZ" dirty="0" smtClean="0"/>
              <a:t>Veřejné zakázky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98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 výzvy </a:t>
            </a:r>
            <a:r>
              <a:rPr lang="cs-CZ" dirty="0" smtClean="0"/>
              <a:t>03_17_080 (SC 4.1.1)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888395"/>
              </p:ext>
            </p:extLst>
          </p:nvPr>
        </p:nvGraphicFramePr>
        <p:xfrm>
          <a:off x="584304" y="2780928"/>
          <a:ext cx="8069662" cy="1968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9662"/>
              </a:tblGrid>
              <a:tr h="372254">
                <a:tc>
                  <a:txBody>
                    <a:bodyPr/>
                    <a:lstStyle/>
                    <a:p>
                      <a:r>
                        <a:rPr lang="cs-CZ" dirty="0" smtClean="0"/>
                        <a:t>Popis podporovaných aktivit v rámci SC 4.1.1</a:t>
                      </a:r>
                      <a:endParaRPr lang="cs-CZ" dirty="0"/>
                    </a:p>
                  </a:txBody>
                  <a:tcPr/>
                </a:tc>
              </a:tr>
              <a:tr h="467623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řízení kvality </a:t>
                      </a:r>
                      <a:endParaRPr lang="cs-CZ" b="0" dirty="0" smtClean="0"/>
                    </a:p>
                  </a:txBody>
                  <a:tcPr/>
                </a:tc>
              </a:tr>
              <a:tr h="3842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tvorby a aktualizace</a:t>
                      </a:r>
                      <a:r>
                        <a:rPr lang="cs-CZ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strategických dokumentů</a:t>
                      </a:r>
                      <a:endParaRPr lang="cs-CZ" b="0" dirty="0"/>
                    </a:p>
                  </a:txBody>
                  <a:tcPr/>
                </a:tc>
              </a:tr>
              <a:tr h="3722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Podpora</a:t>
                      </a:r>
                      <a:r>
                        <a:rPr lang="cs-CZ" baseline="0" dirty="0" smtClean="0"/>
                        <a:t> procesního řízení v organizaci</a:t>
                      </a:r>
                    </a:p>
                  </a:txBody>
                  <a:tcPr/>
                </a:tc>
              </a:tr>
              <a:tr h="3722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Nástroje komunikace s veřejností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39552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9552" y="162880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SC 4.1.1 OP Z „Optimalizovat procesy a postupy ve veřejné správě zejména prostřednictvím posílení strategického řízení organizací, zvýšení kvality jejich fungování a snížení administrativní zátěže.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3568" y="566124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dirty="0" smtClean="0"/>
              <a:t>viz. Příloha č. 2 výzvy 03_17_080</a:t>
            </a:r>
          </a:p>
        </p:txBody>
      </p:sp>
    </p:spTree>
    <p:extLst>
      <p:ext uri="{BB962C8B-B14F-4D97-AF65-F5344CB8AC3E}">
        <p14:creationId xmlns:p14="http://schemas.microsoft.com/office/powerpoint/2010/main" val="18232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Kapitola 20.13 Obecné části pravidel pro žadatele a příjemce v rámci OPZ (verze 7) </a:t>
            </a:r>
          </a:p>
          <a:p>
            <a:r>
              <a:rPr lang="cs-CZ" dirty="0">
                <a:hlinkClick r:id="rId2"/>
              </a:rPr>
              <a:t>https://www.esfcr.cz/pravidla-pro-zadatele-a-prijemce-opz/-/dokument/797767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Pokud KA nebo její část bude řešena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dodavatelsky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tzn. Nákupem služeb od 400 000 Kč bez DPH, VZ se uvádějí do modulu Veřejné zakázky ISKP14+ 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03844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 SMLUV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Registr smluv- zveřejnění smluv nad 50 000 Kč bez DPH </a:t>
            </a:r>
          </a:p>
          <a:p>
            <a:r>
              <a:rPr lang="cs-CZ" dirty="0">
                <a:hlinkClick r:id="rId2"/>
              </a:rPr>
              <a:t>https://smlouvy.gov.cz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(povinnost uveřejňovat smlouvy v registru smluv dopadá na obce vykonávající rozšířenou působnost, tedy tzv. obce </a:t>
            </a:r>
            <a:r>
              <a:rPr lang="cs-CZ" dirty="0" err="1"/>
              <a:t>III.stupně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8715835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pochybení - procesní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Nejednoznačné nastavení předmětu zakázky.</a:t>
            </a:r>
          </a:p>
          <a:p>
            <a:r>
              <a:rPr lang="cs-CZ" dirty="0"/>
              <a:t>Nejednoznačné / zcela nevhodné nastavení hodnotících kritérií</a:t>
            </a:r>
          </a:p>
          <a:p>
            <a:r>
              <a:rPr lang="cs-CZ" dirty="0"/>
              <a:t>Příliš vysoké nároky na kvalifikaci dodavatelů.</a:t>
            </a:r>
          </a:p>
          <a:p>
            <a:r>
              <a:rPr lang="cs-CZ" dirty="0"/>
              <a:t>Odkazy na značky, příliš konkrétní popisy poptávaného plnění.</a:t>
            </a:r>
          </a:p>
          <a:p>
            <a:r>
              <a:rPr lang="cs-CZ" dirty="0"/>
              <a:t>Nerozdělení poptávaného plnění na části tam, kde je to vhodné.</a:t>
            </a:r>
          </a:p>
          <a:p>
            <a:r>
              <a:rPr lang="cs-CZ" dirty="0"/>
              <a:t>Logická neprovázanost popisu hodnocení nabídek spolu s proklamovanými hodnotícími kritérii</a:t>
            </a:r>
          </a:p>
        </p:txBody>
      </p:sp>
    </p:spTree>
    <p:extLst>
      <p:ext uri="{BB962C8B-B14F-4D97-AF65-F5344CB8AC3E}">
        <p14:creationId xmlns:p14="http://schemas.microsoft.com/office/powerpoint/2010/main" val="236190262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 – formální </a:t>
            </a:r>
            <a:r>
              <a:rPr lang="cs-CZ" dirty="0" smtClean="0"/>
              <a:t>1/2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Neúplná předkládaná dokumentace</a:t>
            </a:r>
          </a:p>
          <a:p>
            <a:pPr lvl="1"/>
            <a:r>
              <a:rPr lang="cs-CZ" dirty="0"/>
              <a:t>Stanovení předpokládané hodnoty</a:t>
            </a:r>
          </a:p>
          <a:p>
            <a:r>
              <a:rPr lang="cs-CZ" dirty="0"/>
              <a:t>Nerelevantní či nepřehledná dokumentace</a:t>
            </a:r>
          </a:p>
          <a:p>
            <a:r>
              <a:rPr lang="cs-CZ" dirty="0"/>
              <a:t>Předložení dokumentů bez podpisu oprávněné osoby</a:t>
            </a:r>
          </a:p>
          <a:p>
            <a:pPr lvl="1"/>
            <a:r>
              <a:rPr lang="cs-CZ" dirty="0"/>
              <a:t>Jmenování komise</a:t>
            </a:r>
          </a:p>
          <a:p>
            <a:pPr lvl="1"/>
            <a:r>
              <a:rPr lang="cs-CZ" dirty="0"/>
              <a:t>Čestná prohlášení členů komise o neexistenci střetu zájmů</a:t>
            </a:r>
          </a:p>
          <a:p>
            <a:pPr lvl="1"/>
            <a:r>
              <a:rPr lang="cs-CZ" dirty="0"/>
              <a:t>Oznámení o výběru dodavatele</a:t>
            </a:r>
          </a:p>
          <a:p>
            <a:pPr lvl="1"/>
            <a:r>
              <a:rPr lang="cs-CZ" dirty="0"/>
              <a:t>Rozhodnutí o vyloučení účastníka zadávacího řízení</a:t>
            </a:r>
          </a:p>
          <a:p>
            <a:pPr lvl="1"/>
            <a:r>
              <a:rPr lang="cs-CZ" dirty="0"/>
              <a:t>Smlouva s vítězným dodavatelem</a:t>
            </a:r>
          </a:p>
          <a:p>
            <a:pPr lvl="1"/>
            <a:r>
              <a:rPr lang="cs-CZ" dirty="0"/>
              <a:t>Dodatek ke smlouvě</a:t>
            </a:r>
          </a:p>
        </p:txBody>
      </p:sp>
    </p:spTree>
    <p:extLst>
      <p:ext uri="{BB962C8B-B14F-4D97-AF65-F5344CB8AC3E}">
        <p14:creationId xmlns:p14="http://schemas.microsoft.com/office/powerpoint/2010/main" val="206439643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 – formální 2/2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464" cy="4725344"/>
          </a:xfrm>
        </p:spPr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Dokumentace </a:t>
            </a:r>
            <a:r>
              <a:rPr lang="cs-CZ" sz="2000" dirty="0"/>
              <a:t>v nevhodném formátu (</a:t>
            </a:r>
            <a:r>
              <a:rPr lang="cs-CZ" sz="2000" dirty="0" err="1"/>
              <a:t>rar</a:t>
            </a:r>
            <a:r>
              <a:rPr lang="cs-CZ" sz="2000" dirty="0"/>
              <a:t>, 7z)</a:t>
            </a:r>
          </a:p>
          <a:p>
            <a:r>
              <a:rPr lang="cs-CZ" sz="2000" dirty="0"/>
              <a:t>Název veřejné zakázky uvedený v modulu VZ neodpovídá názvu předmětné veřejné zakázky.</a:t>
            </a:r>
          </a:p>
          <a:p>
            <a:r>
              <a:rPr lang="cs-CZ" sz="2000" dirty="0"/>
              <a:t>Dokládané dokumenty nejsou pojmenované dle jejich povahy (výzva / zadávací dokumentace, nabídka, smlouva apod.)</a:t>
            </a:r>
          </a:p>
          <a:p>
            <a:r>
              <a:rPr lang="cs-CZ" sz="2000" b="1" dirty="0"/>
              <a:t>Předkládáním úplné, přehledné dokumentace ve vhodném formátu přispějete k urychlení kontroly VŘ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8623573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Informační </a:t>
            </a:r>
            <a:br>
              <a:rPr lang="cs-CZ" dirty="0" smtClean="0"/>
            </a:br>
            <a:r>
              <a:rPr lang="cs-CZ" dirty="0" smtClean="0"/>
              <a:t>a komunikační opatření (Publicita) </a:t>
            </a:r>
            <a:br>
              <a:rPr lang="cs-CZ" dirty="0" smtClean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9686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 příjemců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000" cy="463521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Podrobné informace: Obecná část pravidel pro žadatele a příjemce v rámci OPZ, kap. 19 Pravidla pro informování a komunikaci a vizuální identita</a:t>
            </a:r>
          </a:p>
          <a:p>
            <a:r>
              <a:rPr lang="cs-CZ" dirty="0" smtClean="0"/>
              <a:t>Informování veřejnosti o podpoře získané z ESI fondů</a:t>
            </a:r>
          </a:p>
          <a:p>
            <a:pPr lvl="1"/>
            <a:r>
              <a:rPr lang="cs-CZ" dirty="0" smtClean="0"/>
              <a:t>Na internetové stránce, pokud taková stránka existuje</a:t>
            </a:r>
          </a:p>
          <a:p>
            <a:pPr lvl="1"/>
            <a:r>
              <a:rPr lang="cs-CZ" dirty="0" smtClean="0"/>
              <a:t>Prezentace projektu na portálu </a:t>
            </a:r>
            <a:r>
              <a:rPr lang="cs-CZ" dirty="0" smtClean="0">
                <a:hlinkClick r:id="rId3"/>
              </a:rPr>
              <a:t>www.esfcr.cz</a:t>
            </a:r>
            <a:endParaRPr lang="cs-CZ" dirty="0" smtClean="0"/>
          </a:p>
          <a:p>
            <a:pPr lvl="1"/>
            <a:r>
              <a:rPr lang="cs-CZ" dirty="0" smtClean="0"/>
              <a:t>Alespoň 1 povinný plakát velikosti minimálně A3</a:t>
            </a:r>
          </a:p>
          <a:p>
            <a:pPr lvl="0">
              <a:buClr>
                <a:srgbClr val="5FBBF5"/>
              </a:buClr>
            </a:pPr>
            <a:r>
              <a:rPr lang="cs-CZ" dirty="0" smtClean="0">
                <a:solidFill>
                  <a:srgbClr val="084A8B"/>
                </a:solidFill>
              </a:rPr>
              <a:t>Musí být použity povinné prvky vizuální identity OPZ</a:t>
            </a:r>
          </a:p>
          <a:p>
            <a:pPr marL="0" lvl="0" indent="0">
              <a:buClr>
                <a:srgbClr val="5FBBF5"/>
              </a:buClr>
              <a:buNone/>
            </a:pPr>
            <a:r>
              <a:rPr lang="cs-CZ" dirty="0" smtClean="0">
                <a:solidFill>
                  <a:srgbClr val="084A8B"/>
                </a:solidFill>
              </a:rPr>
              <a:t>      </a:t>
            </a:r>
            <a:r>
              <a:rPr lang="cs-CZ" sz="1800" dirty="0" smtClean="0">
                <a:solidFill>
                  <a:srgbClr val="084A8B"/>
                </a:solidFill>
              </a:rPr>
              <a:t>(znak EU, povinné odkazy, používání log)</a:t>
            </a:r>
          </a:p>
          <a:p>
            <a:pPr lvl="0">
              <a:buClr>
                <a:srgbClr val="5FBBF5"/>
              </a:buClr>
            </a:pPr>
            <a:r>
              <a:rPr lang="cs-CZ" dirty="0" smtClean="0">
                <a:solidFill>
                  <a:srgbClr val="084A8B"/>
                </a:solidFill>
              </a:rPr>
              <a:t>Výdaje na zajištění publicity jsou NEPŘÍMÝMI NÁKLADY.</a:t>
            </a:r>
            <a:endParaRPr lang="cs-CZ" dirty="0">
              <a:solidFill>
                <a:srgbClr val="084A8B"/>
              </a:solidFill>
            </a:endParaRPr>
          </a:p>
          <a:p>
            <a:pPr marL="0" lvl="0" indent="0">
              <a:buClr>
                <a:srgbClr val="5FBBF5"/>
              </a:buClr>
              <a:buNone/>
            </a:pPr>
            <a:endParaRPr lang="cs-CZ" sz="1800" dirty="0" smtClean="0">
              <a:solidFill>
                <a:srgbClr val="084A8B"/>
              </a:solidFill>
            </a:endParaRPr>
          </a:p>
          <a:p>
            <a:pPr marL="0" lvl="0" indent="0">
              <a:buClr>
                <a:srgbClr val="5FBBF5"/>
              </a:buClr>
              <a:buNone/>
            </a:pPr>
            <a:endParaRPr lang="cs-CZ" dirty="0">
              <a:solidFill>
                <a:srgbClr val="084A8B"/>
              </a:solidFill>
            </a:endParaRPr>
          </a:p>
          <a:p>
            <a:pPr marL="0" lvl="0" indent="0">
              <a:buClr>
                <a:srgbClr val="5FBBF5"/>
              </a:buClr>
              <a:buNone/>
            </a:pPr>
            <a:endParaRPr lang="cs-CZ" sz="1800" dirty="0" smtClean="0">
              <a:solidFill>
                <a:srgbClr val="084A8B"/>
              </a:solidFill>
            </a:endParaRPr>
          </a:p>
          <a:p>
            <a:pPr marL="0" lvl="0" indent="0">
              <a:buClr>
                <a:srgbClr val="5FBBF5"/>
              </a:buClr>
              <a:buNone/>
            </a:pPr>
            <a:endParaRPr lang="cs-CZ" sz="1800" dirty="0" smtClean="0">
              <a:solidFill>
                <a:srgbClr val="084A8B"/>
              </a:solidFill>
            </a:endParaRPr>
          </a:p>
          <a:p>
            <a:pPr lvl="0">
              <a:buClr>
                <a:srgbClr val="5FBBF5"/>
              </a:buClr>
            </a:pPr>
            <a:endParaRPr lang="cs-CZ" dirty="0" smtClean="0">
              <a:solidFill>
                <a:srgbClr val="084A8B"/>
              </a:solidFill>
            </a:endParaRPr>
          </a:p>
          <a:p>
            <a:pPr marL="0" lvl="0" indent="0">
              <a:buClr>
                <a:srgbClr val="5FBBF5"/>
              </a:buClr>
              <a:buNone/>
            </a:pPr>
            <a:endParaRPr lang="cs-CZ" dirty="0" smtClean="0">
              <a:solidFill>
                <a:srgbClr val="084A8B"/>
              </a:solidFill>
            </a:endParaRPr>
          </a:p>
          <a:p>
            <a:pPr marL="4140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2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Sankce za nedodržování povinností v oblasti informování a komunikace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456" cy="4653336"/>
          </a:xfrm>
        </p:spPr>
        <p:txBody>
          <a:bodyPr/>
          <a:lstStyle/>
          <a:p>
            <a:r>
              <a:rPr lang="cs-CZ" sz="1800" dirty="0"/>
              <a:t>J</a:t>
            </a:r>
            <a:r>
              <a:rPr lang="cs-CZ" sz="1800" dirty="0" smtClean="0"/>
              <a:t>akékoli </a:t>
            </a:r>
            <a:r>
              <a:rPr lang="cs-CZ" sz="1800" dirty="0"/>
              <a:t>pochybení podléhající sankci musí být viditelné/rozpoznatelné pouhým okem (tzn. případné nedostatky, které nejsou pouhým okem rozpoznatelné, nejsou sankcionovány</a:t>
            </a:r>
            <a:r>
              <a:rPr lang="cs-CZ" sz="1800" dirty="0" smtClean="0"/>
              <a:t>)</a:t>
            </a:r>
            <a:endParaRPr lang="cs-CZ" sz="1800" dirty="0"/>
          </a:p>
          <a:p>
            <a:r>
              <a:rPr lang="cs-CZ" sz="1800" dirty="0"/>
              <a:t>K</a:t>
            </a:r>
            <a:r>
              <a:rPr lang="cs-CZ" sz="1800" dirty="0" smtClean="0"/>
              <a:t> </a:t>
            </a:r>
            <a:r>
              <a:rPr lang="cs-CZ" sz="1800" dirty="0"/>
              <a:t>nápravě je vždy stanovena přiměřená </a:t>
            </a:r>
            <a:r>
              <a:rPr lang="cs-CZ" sz="1800" dirty="0" smtClean="0"/>
              <a:t>lhůta</a:t>
            </a:r>
            <a:endParaRPr lang="cs-CZ" sz="1800" dirty="0"/>
          </a:p>
          <a:p>
            <a:r>
              <a:rPr lang="cs-CZ" sz="1800" dirty="0"/>
              <a:t>M</a:t>
            </a:r>
            <a:r>
              <a:rPr lang="cs-CZ" sz="1800" dirty="0" smtClean="0"/>
              <a:t>aximální </a:t>
            </a:r>
            <a:r>
              <a:rPr lang="cs-CZ" sz="1800" dirty="0"/>
              <a:t>výše všech sankcí týkajících se pochybení v oblasti informování a komunikace na jeden projekt je 1.000.000 </a:t>
            </a:r>
            <a:r>
              <a:rPr lang="cs-CZ" sz="1800" dirty="0" smtClean="0"/>
              <a:t>Kč</a:t>
            </a:r>
            <a:endParaRPr lang="cs-CZ" sz="1800" dirty="0"/>
          </a:p>
          <a:p>
            <a:r>
              <a:rPr lang="cs-CZ" sz="1800" dirty="0"/>
              <a:t>S</a:t>
            </a:r>
            <a:r>
              <a:rPr lang="cs-CZ" sz="1800" dirty="0" smtClean="0"/>
              <a:t>ankce </a:t>
            </a:r>
            <a:r>
              <a:rPr lang="cs-CZ" sz="1800" dirty="0"/>
              <a:t>se u projektů, kterým byla podpora poskytnuta na základě rozhodnutí o poskytnutí dotace, vypočte ze základu celkové částky dotace, u ostatních </a:t>
            </a:r>
            <a:r>
              <a:rPr lang="cs-CZ" sz="1800" dirty="0" smtClean="0"/>
              <a:t>projektů se </a:t>
            </a:r>
            <a:r>
              <a:rPr lang="cs-CZ" sz="1800" dirty="0"/>
              <a:t>vypočte ze základu celkové částky podpory z OPZ na projekt, a sice v její aktuální výši v době udělení </a:t>
            </a:r>
            <a:r>
              <a:rPr lang="cs-CZ" sz="1800" dirty="0" smtClean="0"/>
              <a:t>sankce</a:t>
            </a:r>
            <a:endParaRPr lang="cs-CZ" sz="1800" dirty="0"/>
          </a:p>
          <a:p>
            <a:r>
              <a:rPr lang="cs-CZ" sz="1800" dirty="0"/>
              <a:t>V</a:t>
            </a:r>
            <a:r>
              <a:rPr lang="cs-CZ" sz="1800" dirty="0" smtClean="0"/>
              <a:t>eškerá </a:t>
            </a:r>
            <a:r>
              <a:rPr lang="cs-CZ" sz="1800" dirty="0"/>
              <a:t>dokumentace (výzvy k nápravě, sdělení pochybení apod.) je zajišťována elektronicky prostřednictvím IS </a:t>
            </a:r>
            <a:r>
              <a:rPr lang="cs-CZ" sz="1800" dirty="0" smtClean="0"/>
              <a:t>KP14+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305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Odkazy na dokumenty </a:t>
            </a:r>
            <a:br>
              <a:rPr lang="cs-CZ" dirty="0" smtClean="0"/>
            </a:br>
            <a:r>
              <a:rPr lang="cs-CZ" dirty="0" smtClean="0"/>
              <a:t>a potřebné informace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4120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/>
              <a:t>D</a:t>
            </a:r>
            <a:r>
              <a:rPr lang="cs-CZ" dirty="0" smtClean="0"/>
              <a:t>okumenty pro žadatele a příjemce jsou uloženy </a:t>
            </a:r>
            <a:r>
              <a:rPr lang="cs-CZ" dirty="0"/>
              <a:t>na </a:t>
            </a:r>
            <a:r>
              <a:rPr lang="cs-CZ" u="sng" dirty="0">
                <a:hlinkClick r:id="rId2"/>
              </a:rPr>
              <a:t>https://</a:t>
            </a:r>
            <a:r>
              <a:rPr lang="cs-CZ" u="sng" dirty="0" smtClean="0">
                <a:hlinkClick r:id="rId2"/>
              </a:rPr>
              <a:t>www.esfcr.cz/dokumenty-opz</a:t>
            </a: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r>
              <a:rPr lang="cs-CZ" dirty="0"/>
              <a:t>ESF </a:t>
            </a:r>
            <a:r>
              <a:rPr lang="cs-CZ" dirty="0" smtClean="0"/>
              <a:t>fórum </a:t>
            </a:r>
            <a:r>
              <a:rPr lang="cs-CZ" u="sng" dirty="0" smtClean="0"/>
              <a:t>https://www.esfcr.cz/vyzvy-pro-usc-080-118</a:t>
            </a:r>
          </a:p>
          <a:p>
            <a:endParaRPr lang="cs-CZ" u="sng" dirty="0" smtClean="0"/>
          </a:p>
          <a:p>
            <a:r>
              <a:rPr lang="cs-CZ" dirty="0" smtClean="0"/>
              <a:t>Výzvy </a:t>
            </a:r>
            <a:r>
              <a:rPr lang="cs-CZ" u="sng" dirty="0" smtClean="0"/>
              <a:t> https://www.esfcr.cz/vyzva-080-opz</a:t>
            </a:r>
          </a:p>
          <a:p>
            <a:pPr>
              <a:buNone/>
            </a:pPr>
            <a:r>
              <a:rPr lang="cs-CZ" dirty="0" smtClean="0"/>
              <a:t>                </a:t>
            </a:r>
            <a:r>
              <a:rPr lang="cs-CZ" u="sng" dirty="0" smtClean="0"/>
              <a:t>https://www.esfcr.cz/vyzva-118-opz</a:t>
            </a:r>
          </a:p>
          <a:p>
            <a:pPr>
              <a:buNone/>
            </a:pPr>
            <a:r>
              <a:rPr lang="cs-CZ" u="sng" dirty="0" smtClean="0"/>
              <a:t>          </a:t>
            </a:r>
          </a:p>
          <a:p>
            <a:pPr marL="0" indent="0">
              <a:buNone/>
            </a:pPr>
            <a:endParaRPr lang="cs-CZ" u="sng" dirty="0" smtClean="0"/>
          </a:p>
        </p:txBody>
      </p:sp>
    </p:spTree>
    <p:extLst>
      <p:ext uri="{BB962C8B-B14F-4D97-AF65-F5344CB8AC3E}">
        <p14:creationId xmlns:p14="http://schemas.microsoft.com/office/powerpoint/2010/main" val="33858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Řízení kvality (SC 4.1.1)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064000" cy="4320000"/>
          </a:xfrm>
        </p:spPr>
        <p:txBody>
          <a:bodyPr/>
          <a:lstStyle/>
          <a:p>
            <a:r>
              <a:rPr lang="cs-CZ" b="1" dirty="0" smtClean="0"/>
              <a:t>Zavádění systémů, metod a nástrojů managementu kvality</a:t>
            </a:r>
          </a:p>
          <a:p>
            <a:pPr lvl="1"/>
            <a:r>
              <a:rPr lang="cs-CZ" dirty="0" smtClean="0"/>
              <a:t>zavedení zvoleného systémového přístupu, metody nebo nástroje na podporu řízení kvality ve veřejné správě, k zabezpečení efektivního řízení úřadu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Rozvoj systémů, metod a nástrojů managementu kvality</a:t>
            </a:r>
          </a:p>
          <a:p>
            <a:pPr lvl="1"/>
            <a:r>
              <a:rPr lang="cs-CZ" dirty="0" smtClean="0"/>
              <a:t>rozvoj systému řízení kvality/ metody nebo nástroje řízení kvality, který má organizace implementován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 smtClean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Součástí mohou být vzdělávací aktivity spojené s řízením kvality (kurzy, semináře, workshopy, konzultace, stáže na území ČR, sdílení dobré praxe), resp. pořízení SW k měření a hodnocení řízení kvality.</a:t>
            </a:r>
            <a:r>
              <a:rPr lang="cs-CZ" sz="1800" i="1" dirty="0" smtClean="0"/>
              <a:t>	</a:t>
            </a:r>
          </a:p>
          <a:p>
            <a:pPr lvl="1" algn="just"/>
            <a:endParaRPr lang="cs-CZ" dirty="0" smtClean="0"/>
          </a:p>
          <a:p>
            <a:pPr lvl="1" algn="just">
              <a:buNone/>
            </a:pPr>
            <a:endParaRPr lang="cs-CZ" dirty="0" smtClean="0"/>
          </a:p>
          <a:p>
            <a:pPr algn="just"/>
            <a:endParaRPr lang="cs-CZ" dirty="0" smtClean="0"/>
          </a:p>
          <a:p>
            <a:pPr lvl="1">
              <a:buFontTx/>
              <a:buChar char="-"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696744" cy="5299666"/>
          </a:xfrm>
        </p:spPr>
      </p:pic>
    </p:spTree>
    <p:extLst>
      <p:ext uri="{BB962C8B-B14F-4D97-AF65-F5344CB8AC3E}">
        <p14:creationId xmlns:p14="http://schemas.microsoft.com/office/powerpoint/2010/main" val="22333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" y="1556792"/>
            <a:ext cx="9000045" cy="4778000"/>
          </a:xfrm>
        </p:spPr>
      </p:pic>
    </p:spTree>
    <p:extLst>
      <p:ext uri="{BB962C8B-B14F-4D97-AF65-F5344CB8AC3E}">
        <p14:creationId xmlns:p14="http://schemas.microsoft.com/office/powerpoint/2010/main" val="25424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0070C0"/>
                </a:solidFill>
              </a:rPr>
              <a:t>Ukázka portálu </a:t>
            </a:r>
            <a:r>
              <a:rPr lang="cs-CZ" u="sng" dirty="0" smtClean="0">
                <a:solidFill>
                  <a:srgbClr val="0070C0"/>
                </a:solidFill>
              </a:rPr>
              <a:t>IS KP14+</a:t>
            </a: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/>
              <a:t>přihlášení A Podpora uživatelů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44824"/>
            <a:ext cx="8064000" cy="4680520"/>
          </a:xfrm>
          <a:ln>
            <a:noFill/>
          </a:ln>
        </p:spPr>
        <p:txBody>
          <a:bodyPr/>
          <a:lstStyle/>
          <a:p>
            <a:r>
              <a:rPr lang="cs-CZ" b="1" dirty="0" smtClean="0"/>
              <a:t>Produkční </a:t>
            </a:r>
            <a:r>
              <a:rPr lang="cs-CZ" dirty="0" smtClean="0"/>
              <a:t>(ostré)</a:t>
            </a:r>
            <a:r>
              <a:rPr lang="cs-CZ" dirty="0"/>
              <a:t> </a:t>
            </a:r>
            <a:r>
              <a:rPr lang="cs-CZ" b="1" dirty="0" smtClean="0"/>
              <a:t>prostředí </a:t>
            </a:r>
            <a:r>
              <a:rPr lang="cs-CZ" dirty="0"/>
              <a:t>(slouží pro realizaci OP, zadávají se pouze ostrá </a:t>
            </a:r>
            <a:r>
              <a:rPr lang="cs-CZ" dirty="0" smtClean="0"/>
              <a:t>data)</a:t>
            </a:r>
          </a:p>
          <a:p>
            <a:pPr lvl="1"/>
            <a:r>
              <a:rPr lang="cs-CZ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cs-CZ" sz="24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cs-CZ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mseu.mssf.cz</a:t>
            </a:r>
            <a:r>
              <a:rPr lang="cs-CZ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r>
              <a:rPr lang="cs-CZ" b="1" u="sng" dirty="0"/>
              <a:t/>
            </a:r>
            <a:br>
              <a:rPr lang="cs-CZ" b="1" u="sng" dirty="0"/>
            </a:br>
            <a:endParaRPr lang="cs-CZ" b="1" u="sng" dirty="0"/>
          </a:p>
          <a:p>
            <a:r>
              <a:rPr lang="cs-CZ" b="1" dirty="0" smtClean="0"/>
              <a:t>Technická podpora IS KP14+ </a:t>
            </a:r>
            <a:r>
              <a:rPr lang="cs-CZ" dirty="0" smtClean="0"/>
              <a:t>v rámci OPZ </a:t>
            </a:r>
            <a:endParaRPr lang="cs-CZ" dirty="0"/>
          </a:p>
          <a:p>
            <a:pPr lvl="1"/>
            <a:r>
              <a:rPr lang="cs-CZ" sz="2400" b="1" u="sng" dirty="0" smtClean="0">
                <a:hlinkClick r:id="rId3"/>
              </a:rPr>
              <a:t>iskp@mpsv.cz</a:t>
            </a:r>
            <a:endParaRPr lang="cs-CZ" sz="2400" b="1" u="sng" dirty="0"/>
          </a:p>
          <a:p>
            <a:pPr lvl="1"/>
            <a:r>
              <a:rPr lang="cs-CZ" sz="2400" dirty="0"/>
              <a:t>Provozní doba: v pracovních dnech od 8:00 do 16:00.</a:t>
            </a:r>
            <a:r>
              <a:rPr lang="cs-CZ" sz="2400" b="1" dirty="0"/>
              <a:t> </a:t>
            </a:r>
            <a:r>
              <a:rPr lang="cs-CZ" sz="2400" dirty="0" smtClean="0"/>
              <a:t>Reakci </a:t>
            </a:r>
            <a:r>
              <a:rPr lang="cs-CZ" sz="2400" dirty="0"/>
              <a:t>na váš požadavek garantujeme do 4 hodin v rámci provozní doby technické podpory od obdržení požadavku. Dotazy zaslané mimo provozní dobu budou řešeny nejpozději následující pracovní den.</a:t>
            </a:r>
            <a:endParaRPr lang="cs-CZ" sz="2400" b="1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6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Nápověda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996" y="1412776"/>
            <a:ext cx="8064000" cy="4968552"/>
          </a:xfrm>
        </p:spPr>
        <p:txBody>
          <a:bodyPr/>
          <a:lstStyle/>
          <a:p>
            <a:pPr algn="just"/>
            <a:r>
              <a:rPr lang="cs-CZ" b="1" dirty="0" smtClean="0"/>
              <a:t>Kontextová</a:t>
            </a:r>
          </a:p>
          <a:p>
            <a:pPr lvl="1" algn="just"/>
            <a:r>
              <a:rPr lang="cs-CZ" dirty="0" smtClean="0"/>
              <a:t>Zobrazuje se  pokud uživatel najede myší na vyplňované pole.</a:t>
            </a:r>
            <a:endParaRPr lang="cs-CZ" dirty="0"/>
          </a:p>
          <a:p>
            <a:pPr algn="just"/>
            <a:r>
              <a:rPr lang="cs-CZ" b="1" dirty="0" smtClean="0"/>
              <a:t>Zabudovaná</a:t>
            </a:r>
          </a:p>
          <a:p>
            <a:pPr lvl="1" algn="just"/>
            <a:r>
              <a:rPr lang="cs-CZ" dirty="0" smtClean="0"/>
              <a:t>V pravém horním rohu obrazovky </a:t>
            </a:r>
          </a:p>
          <a:p>
            <a:pPr lvl="1" algn="just"/>
            <a:endParaRPr lang="cs-CZ" dirty="0" smtClean="0"/>
          </a:p>
          <a:p>
            <a:pPr lvl="1" algn="just"/>
            <a:endParaRPr lang="cs-CZ" dirty="0"/>
          </a:p>
          <a:p>
            <a:pPr lvl="1" algn="just"/>
            <a:endParaRPr lang="cs-CZ" dirty="0" smtClean="0"/>
          </a:p>
          <a:p>
            <a:pPr lvl="1" algn="just"/>
            <a:endParaRPr lang="cs-CZ" dirty="0" smtClean="0"/>
          </a:p>
          <a:p>
            <a:pPr marL="414000" lvl="1" indent="0" algn="just">
              <a:buNone/>
            </a:pPr>
            <a:endParaRPr lang="cs-CZ" sz="500" dirty="0" smtClean="0"/>
          </a:p>
          <a:p>
            <a:pPr marL="414000" lvl="1" indent="0" algn="just">
              <a:buNone/>
            </a:pPr>
            <a:r>
              <a:rPr lang="cs-CZ" sz="500" dirty="0" smtClean="0"/>
              <a:t>   </a:t>
            </a:r>
            <a:endParaRPr lang="cs-CZ" sz="500" dirty="0"/>
          </a:p>
          <a:p>
            <a:pPr algn="just"/>
            <a:r>
              <a:rPr lang="cs-CZ" b="1" dirty="0" smtClean="0"/>
              <a:t>Příručky (+ text výzvy)</a:t>
            </a:r>
            <a:endParaRPr lang="cs-CZ" b="1" dirty="0"/>
          </a:p>
          <a:p>
            <a:pPr algn="just"/>
            <a:r>
              <a:rPr lang="cs-CZ" b="1" dirty="0"/>
              <a:t>Edukační </a:t>
            </a:r>
            <a:r>
              <a:rPr lang="cs-CZ" b="1" dirty="0" smtClean="0"/>
              <a:t>video</a:t>
            </a:r>
            <a:endParaRPr lang="cs-CZ" b="1" dirty="0"/>
          </a:p>
          <a:p>
            <a:pPr algn="just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7" y="3284984"/>
            <a:ext cx="741682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11523" y="3645024"/>
            <a:ext cx="7332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Příručky a výzvy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r>
              <a:rPr lang="cs-CZ" sz="2800" b="1" dirty="0" smtClean="0"/>
              <a:t>Příručky OPZ</a:t>
            </a:r>
          </a:p>
          <a:p>
            <a:pPr lvl="1"/>
            <a:r>
              <a:rPr lang="cs-CZ" sz="2500" b="1" dirty="0" smtClean="0">
                <a:hlinkClick r:id="rId2"/>
              </a:rPr>
              <a:t>http</a:t>
            </a:r>
            <a:r>
              <a:rPr lang="cs-CZ" sz="2500" b="1" dirty="0">
                <a:hlinkClick r:id="rId2"/>
              </a:rPr>
              <a:t>://</a:t>
            </a:r>
            <a:r>
              <a:rPr lang="cs-CZ" sz="2500" b="1" dirty="0" smtClean="0">
                <a:hlinkClick r:id="rId2"/>
              </a:rPr>
              <a:t>www.esfcr.cz/dokumenty-opz</a:t>
            </a:r>
            <a:endParaRPr lang="cs-CZ" sz="2500" b="1" dirty="0" smtClean="0"/>
          </a:p>
          <a:p>
            <a:pPr lvl="2"/>
            <a:r>
              <a:rPr lang="cs-CZ" b="1" dirty="0" smtClean="0">
                <a:hlinkClick r:id="rId3" tooltip="Pokyny k vyplneni zadosti v IS KP14_vydani A1.pdf"/>
              </a:rPr>
              <a:t>Pokyny </a:t>
            </a:r>
            <a:r>
              <a:rPr lang="cs-CZ" b="1" dirty="0">
                <a:hlinkClick r:id="rId3" tooltip="Pokyny k vyplneni zadosti v IS KP14_vydani A1.pdf"/>
              </a:rPr>
              <a:t>k vyplnění žádosti v IS </a:t>
            </a:r>
            <a:r>
              <a:rPr lang="cs-CZ" b="1" dirty="0" smtClean="0">
                <a:hlinkClick r:id="rId3" tooltip="Pokyny k vyplneni zadosti v IS KP14_vydani A1.pdf"/>
              </a:rPr>
              <a:t>KP14+</a:t>
            </a:r>
          </a:p>
          <a:p>
            <a:pPr marL="666000" lvl="2" indent="0">
              <a:buNone/>
            </a:pPr>
            <a:r>
              <a:rPr lang="cs-CZ" b="1" dirty="0" smtClean="0"/>
              <a:t>    (v aktuálním vydání)</a:t>
            </a:r>
          </a:p>
          <a:p>
            <a:pPr marL="666000" lvl="2" indent="0">
              <a:buNone/>
            </a:pPr>
            <a:endParaRPr lang="cs-CZ" b="1" dirty="0" smtClean="0"/>
          </a:p>
          <a:p>
            <a:r>
              <a:rPr lang="cs-CZ" sz="2800" b="1" dirty="0" smtClean="0"/>
              <a:t>Textace výzev OPZ</a:t>
            </a:r>
            <a:endParaRPr lang="cs-CZ" sz="2800" b="1" dirty="0">
              <a:hlinkClick r:id="rId2"/>
            </a:endParaRPr>
          </a:p>
          <a:p>
            <a:pPr lvl="1"/>
            <a:r>
              <a:rPr lang="cs-CZ" sz="2500" b="1" dirty="0">
                <a:hlinkClick r:id="rId4"/>
              </a:rPr>
              <a:t>http://www.esfcr.cz/modules/calls/?lang=1</a:t>
            </a:r>
            <a:r>
              <a:rPr lang="cs-CZ" sz="2500" b="1" dirty="0"/>
              <a:t> </a:t>
            </a:r>
            <a:endParaRPr lang="cs-CZ" sz="2500" b="1" dirty="0" smtClean="0"/>
          </a:p>
          <a:p>
            <a:pPr marL="414000" lvl="1" indent="0">
              <a:buNone/>
            </a:pPr>
            <a:endParaRPr lang="cs-CZ" sz="2500" b="1" dirty="0"/>
          </a:p>
          <a:p>
            <a:r>
              <a:rPr lang="cs-CZ" sz="2800" b="1" dirty="0"/>
              <a:t>Edukační video</a:t>
            </a:r>
          </a:p>
          <a:p>
            <a:pPr lvl="1"/>
            <a:r>
              <a:rPr lang="cs-CZ" sz="2500" b="1" dirty="0">
                <a:hlinkClick r:id="rId5"/>
              </a:rPr>
              <a:t>http://www.strukturalni-fondy.cz/cs/Jak-na-projekt/Elektronicka-zadost/Edukacni-videa</a:t>
            </a:r>
            <a:r>
              <a:rPr lang="cs-CZ" sz="2500" b="1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Titulní obrazovka </a:t>
            </a:r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2" y="1269733"/>
            <a:ext cx="8553863" cy="511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710024" y="2732803"/>
            <a:ext cx="2001416" cy="436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0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Registrace do IS KP14+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7912"/>
            <a:ext cx="5976664" cy="425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6176" y="1412776"/>
            <a:ext cx="2880320" cy="5184576"/>
          </a:xfrm>
        </p:spPr>
        <p:txBody>
          <a:bodyPr/>
          <a:lstStyle/>
          <a:p>
            <a:r>
              <a:rPr lang="cs-CZ" dirty="0" smtClean="0"/>
              <a:t>Po </a:t>
            </a:r>
            <a:r>
              <a:rPr lang="cs-CZ" dirty="0"/>
              <a:t>odeslání údajů nutno:</a:t>
            </a:r>
          </a:p>
          <a:p>
            <a:pPr lvl="1"/>
            <a:r>
              <a:rPr lang="cs-CZ" dirty="0"/>
              <a:t>Potvrdit po obdržení SMS </a:t>
            </a:r>
            <a:r>
              <a:rPr lang="cs-CZ" u="sng" dirty="0" smtClean="0"/>
              <a:t>identifikační kód</a:t>
            </a:r>
            <a:r>
              <a:rPr lang="cs-CZ" dirty="0" smtClean="0"/>
              <a:t>;</a:t>
            </a:r>
            <a:endParaRPr lang="cs-CZ" dirty="0"/>
          </a:p>
          <a:p>
            <a:pPr lvl="1"/>
            <a:r>
              <a:rPr lang="cs-CZ" dirty="0"/>
              <a:t>Potvrdit URL odkaz po obdržení potvrzovacího </a:t>
            </a:r>
            <a:r>
              <a:rPr lang="cs-CZ" dirty="0" smtClean="0"/>
              <a:t>emailu </a:t>
            </a:r>
            <a:r>
              <a:rPr lang="cs-CZ" dirty="0"/>
              <a:t>do 24 </a:t>
            </a:r>
            <a:r>
              <a:rPr lang="cs-CZ" dirty="0" smtClean="0"/>
              <a:t>hodin;</a:t>
            </a:r>
            <a:endParaRPr lang="cs-CZ" dirty="0"/>
          </a:p>
          <a:p>
            <a:pPr lvl="1"/>
            <a:r>
              <a:rPr lang="cs-CZ" dirty="0" smtClean="0"/>
              <a:t>Se přihlásit </a:t>
            </a:r>
            <a:r>
              <a:rPr lang="cs-CZ" dirty="0"/>
              <a:t>pod obdrženým uživatelským jménem a zadaným </a:t>
            </a:r>
            <a:r>
              <a:rPr lang="cs-CZ" dirty="0" smtClean="0"/>
              <a:t>heslem.</a:t>
            </a:r>
            <a:r>
              <a:rPr lang="cs-CZ" dirty="0"/>
              <a:t>	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10652" y="5733256"/>
            <a:ext cx="5945523" cy="72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Možno založit více účtů na jednoho </a:t>
            </a:r>
            <a:r>
              <a:rPr lang="cs-CZ" dirty="0" smtClean="0"/>
              <a:t>uživatele.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843808" y="5229200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0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obrazovka – nástěnka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1225"/>
            <a:ext cx="7416824" cy="521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99592" y="1340768"/>
            <a:ext cx="74168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99592" y="1840191"/>
            <a:ext cx="7416824" cy="508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339752" y="2483630"/>
            <a:ext cx="5904656" cy="316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923198" y="2448625"/>
            <a:ext cx="1344546" cy="2651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339752" y="5690482"/>
            <a:ext cx="5904656" cy="729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6" y="1772816"/>
            <a:ext cx="571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251520" y="5301207"/>
            <a:ext cx="2016224" cy="129763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Symbol Domečku vždy vrací uživatele na Nástěnku.</a:t>
            </a:r>
          </a:p>
          <a:p>
            <a:endParaRPr lang="cs-CZ" dirty="0"/>
          </a:p>
        </p:txBody>
      </p:sp>
      <p:cxnSp>
        <p:nvCxnSpPr>
          <p:cNvPr id="15" name="Přímá spojnice se šipkou 14"/>
          <p:cNvCxnSpPr>
            <a:endCxn id="14" idx="2"/>
          </p:cNvCxnSpPr>
          <p:nvPr/>
        </p:nvCxnSpPr>
        <p:spPr>
          <a:xfrm flipV="1">
            <a:off x="612666" y="2220491"/>
            <a:ext cx="0" cy="3152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Depeše – vytvoření nové depeše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483" y="1340768"/>
            <a:ext cx="8640960" cy="576064"/>
          </a:xfrm>
        </p:spPr>
        <p:txBody>
          <a:bodyPr/>
          <a:lstStyle/>
          <a:p>
            <a:pPr algn="just"/>
            <a:r>
              <a:rPr lang="cs-CZ" dirty="0" smtClean="0"/>
              <a:t>Nová depeše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Nový záznam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Vyplnit text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Uložit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8666"/>
            <a:ext cx="8424936" cy="47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120702" y="4758652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917487" y="5589240"/>
            <a:ext cx="12452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06044" y="4780537"/>
            <a:ext cx="1243386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56642" y="2113606"/>
            <a:ext cx="188311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7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Řízení kvality (SC 4.1.1)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CAF</a:t>
            </a:r>
            <a:r>
              <a:rPr lang="cs-CZ" dirty="0" smtClean="0"/>
              <a:t> - zavedení/ rozvoj Společného hodnoticího rámce (CAF) pro propojení využívaných přístupů k řízení kvality dle metodiky CAF 2013 	</a:t>
            </a:r>
          </a:p>
          <a:p>
            <a:r>
              <a:rPr lang="cs-CZ" b="1" dirty="0" smtClean="0"/>
              <a:t>ISO 9001 </a:t>
            </a:r>
            <a:r>
              <a:rPr lang="cs-CZ" dirty="0" smtClean="0"/>
              <a:t>- zavedení/ rozvoj systému managementu kvality dle požadavků normy ISO 9001:2015 (ČSN EN ISO 9001:2016) 	</a:t>
            </a:r>
          </a:p>
          <a:p>
            <a:r>
              <a:rPr lang="cs-CZ" b="1" dirty="0" smtClean="0"/>
              <a:t>ISO/ IEC 27001 (ISMS) </a:t>
            </a:r>
            <a:r>
              <a:rPr lang="cs-CZ" dirty="0" smtClean="0"/>
              <a:t>- zavedení/ rozvoj systému managementu bezpečnosti informací dle požadavků normy ISO/ IEC 27001:2013 (ČSN ISO/ IEC 27001:2014) 	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Depeše - výběr adresátů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5724128" y="2020350"/>
            <a:ext cx="3240360" cy="4216961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Vyhledávání </a:t>
            </a:r>
            <a:r>
              <a:rPr lang="cs-CZ" sz="2400" dirty="0"/>
              <a:t>pomocí filtrů v horním šedivém řádku </a:t>
            </a:r>
            <a:r>
              <a:rPr lang="cs-CZ" sz="2400" dirty="0" smtClean="0"/>
              <a:t>(zástupný znak 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cs-CZ" sz="2400" dirty="0" smtClean="0"/>
              <a:t>)</a:t>
            </a: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Označení konkrétní osoby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Výběr </a:t>
            </a:r>
            <a:r>
              <a:rPr lang="cs-CZ" sz="2400" dirty="0"/>
              <a:t>pomocí </a:t>
            </a:r>
            <a:r>
              <a:rPr lang="cs-CZ" sz="2400" dirty="0" smtClean="0"/>
              <a:t>šipek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Uložit </a:t>
            </a:r>
            <a:r>
              <a:rPr lang="cs-CZ" sz="2400" dirty="0"/>
              <a:t>a zpě</a:t>
            </a:r>
            <a:r>
              <a:rPr lang="cs-CZ" dirty="0"/>
              <a:t>t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63688" y="2276872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0" y="1270000"/>
            <a:ext cx="5266984" cy="489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37232" y="2020351"/>
            <a:ext cx="1426455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81" y="4755949"/>
            <a:ext cx="63055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1187624" y="2276872"/>
            <a:ext cx="2304256" cy="2609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6081802" y="5094414"/>
            <a:ext cx="2593828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774521" y="4886488"/>
            <a:ext cx="288032" cy="235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93295"/>
            <a:ext cx="1224136" cy="45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7167380" y="6136429"/>
            <a:ext cx="1296914" cy="385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9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Depeše - Správa složek</a:t>
            </a:r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424936" cy="430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888454" y="5618115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8"/>
          <p:cNvSpPr>
            <a:spLocks noGrp="1"/>
          </p:cNvSpPr>
          <p:nvPr>
            <p:ph idx="10"/>
          </p:nvPr>
        </p:nvSpPr>
        <p:spPr>
          <a:xfrm>
            <a:off x="250155" y="1268760"/>
            <a:ext cx="8427815" cy="122413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 vytvářet nové položky a podpoložky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Možno třídění depeší podle předem nastavených atributů (např. čísla výzvy, projektu atd.)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2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notifikací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25472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Tlačítko </a:t>
            </a:r>
            <a:r>
              <a:rPr lang="cs-CZ" b="1" dirty="0" smtClean="0"/>
              <a:t>Profilu uživatele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</a:t>
            </a:r>
            <a:r>
              <a:rPr lang="cs-CZ" b="1" dirty="0" smtClean="0"/>
              <a:t>Kontaktní údaje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Možnosti: SMS, E-mail, SMS a e-mail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Možnost nastavit noční klid 22:00 – 8:00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875024" cy="417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5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menu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966" y="2184140"/>
            <a:ext cx="8064000" cy="1316868"/>
          </a:xfrm>
        </p:spPr>
        <p:txBody>
          <a:bodyPr/>
          <a:lstStyle/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Žadatel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Hodnotitel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Nositel strategie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Evaluátor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DAZ</a:t>
            </a:r>
          </a:p>
          <a:p>
            <a:pPr marL="432000" lvl="1" indent="-4320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19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23" y="2557775"/>
            <a:ext cx="5579378" cy="77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83196" y="2617661"/>
            <a:ext cx="2499151" cy="424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4" y="3501008"/>
            <a:ext cx="8172003" cy="30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1763688" y="2348880"/>
            <a:ext cx="2088232" cy="2687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114368" y="3055031"/>
            <a:ext cx="1809560" cy="1166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8" y="1243359"/>
            <a:ext cx="8892480" cy="94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42120" y="1819423"/>
            <a:ext cx="747780" cy="339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7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nové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0112" y="1988840"/>
            <a:ext cx="3384376" cy="457134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0" smtClean="0"/>
              <a:t>Nová žádost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0" smtClean="0"/>
              <a:t>Seznam programů a výzev (uživatel vybere správný OP)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1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0" smtClean="0"/>
              <a:t>Otevřené výzvy (uživatel vybere </a:t>
            </a:r>
            <a:r>
              <a:rPr lang="cs-CZ" sz="2100" b="1" dirty="0" smtClean="0"/>
              <a:t>správnou výzvu </a:t>
            </a:r>
            <a:r>
              <a:rPr lang="cs-CZ" sz="2100" dirty="0" smtClean="0"/>
              <a:t>a klikne na modrý odkaz </a:t>
            </a:r>
            <a:r>
              <a:rPr lang="cs-CZ" sz="2100" u="sng" dirty="0" smtClean="0"/>
              <a:t>individuální projekt, </a:t>
            </a:r>
            <a:r>
              <a:rPr lang="cs-CZ" sz="2100" dirty="0" smtClean="0"/>
              <a:t>příp. </a:t>
            </a:r>
            <a:r>
              <a:rPr lang="cs-CZ" sz="2100" u="sng" dirty="0" smtClean="0"/>
              <a:t>zjednodušený projekt</a:t>
            </a:r>
            <a:r>
              <a:rPr lang="cs-CZ" sz="2100" dirty="0" smtClean="0"/>
              <a:t>)</a:t>
            </a:r>
            <a:endParaRPr lang="cs-CZ" sz="21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5" y="1196416"/>
            <a:ext cx="5161611" cy="52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059195" y="1361121"/>
            <a:ext cx="1115777" cy="27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4" y="1844824"/>
            <a:ext cx="51616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31846"/>
            <a:ext cx="31527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539552" y="4869160"/>
            <a:ext cx="1115778" cy="27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8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pro vyplňování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2664296"/>
          </a:xfrm>
        </p:spPr>
        <p:txBody>
          <a:bodyPr/>
          <a:lstStyle/>
          <a:p>
            <a:pPr algn="just"/>
            <a:r>
              <a:rPr lang="cs-CZ" dirty="0" smtClean="0"/>
              <a:t>Uživatel </a:t>
            </a:r>
            <a:r>
              <a:rPr lang="cs-CZ" b="1" u="sng" dirty="0" smtClean="0"/>
              <a:t>vyplňuje záložky postupně</a:t>
            </a:r>
            <a:r>
              <a:rPr lang="cs-CZ" dirty="0" smtClean="0"/>
              <a:t> (!!!) podle navigačního menu v levé části obrazovky</a:t>
            </a:r>
          </a:p>
          <a:p>
            <a:pPr algn="just"/>
            <a:r>
              <a:rPr lang="cs-CZ" dirty="0" smtClean="0"/>
              <a:t>Jednou vepsaná data se propisují do dalších záložek, či umožní zaktivnění některých neaktivních záložek</a:t>
            </a:r>
          </a:p>
          <a:p>
            <a:pPr algn="just"/>
            <a:r>
              <a:rPr lang="cs-CZ" dirty="0" smtClean="0"/>
              <a:t>UKLÁDAT!!!! každou vyplněnou záložku, či delší textové pole před jeho opuštěním uložte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293096"/>
            <a:ext cx="8064000" cy="1826904"/>
          </a:xfrm>
        </p:spPr>
        <p:txBody>
          <a:bodyPr/>
          <a:lstStyle/>
          <a:p>
            <a:r>
              <a:rPr lang="cs-CZ" dirty="0" smtClean="0"/>
              <a:t>Pravidlo:</a:t>
            </a:r>
          </a:p>
          <a:p>
            <a:pPr lvl="1"/>
            <a:r>
              <a:rPr lang="cs-CZ" dirty="0" smtClean="0"/>
              <a:t>Žlutě podbarvená pole = povinná</a:t>
            </a:r>
          </a:p>
          <a:p>
            <a:pPr lvl="1"/>
            <a:r>
              <a:rPr lang="cs-CZ" dirty="0" smtClean="0"/>
              <a:t>Šedivě podbarvená pole = volitelná</a:t>
            </a:r>
          </a:p>
          <a:p>
            <a:pPr lvl="1"/>
            <a:r>
              <a:rPr lang="cs-CZ" dirty="0" smtClean="0"/>
              <a:t>Bíle podbarvená pole = vyplňuje systém</a:t>
            </a:r>
          </a:p>
        </p:txBody>
      </p:sp>
    </p:spTree>
    <p:extLst>
      <p:ext uri="{BB962C8B-B14F-4D97-AF65-F5344CB8AC3E}">
        <p14:creationId xmlns:p14="http://schemas.microsoft.com/office/powerpoint/2010/main" val="33120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Datová oblast žádosti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1763688" y="1268760"/>
            <a:ext cx="720080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Seznam jednotlivých záložek žádosti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Pomocí šipek možno seznam rozbalovat či </a:t>
            </a:r>
            <a:r>
              <a:rPr lang="cs-CZ" dirty="0" smtClean="0"/>
              <a:t>zabalovat</a:t>
            </a:r>
            <a:endParaRPr lang="cs-CZ" dirty="0"/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Šedivé záložky nejsou </a:t>
            </a:r>
            <a:r>
              <a:rPr lang="cs-CZ" dirty="0" smtClean="0"/>
              <a:t>přístupné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Zpřístupní se podle dat vyplňovaných během žádosti</a:t>
            </a:r>
          </a:p>
          <a:p>
            <a:pPr marL="666000" lvl="2" indent="0" algn="just">
              <a:buNone/>
            </a:pPr>
            <a:r>
              <a:rPr lang="cs-CZ" dirty="0" smtClean="0"/>
              <a:t>nebo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Nejsou podle zadaných dat povinná 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Možnosti vyplnění jednotlivých polí na </a:t>
            </a:r>
            <a:r>
              <a:rPr lang="cs-CZ" dirty="0" smtClean="0"/>
              <a:t>záložkách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Text, číslo, datum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Výběr s rozbalovacího seznamu, kalendáře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err="1" smtClean="0"/>
              <a:t>Checkboxy</a:t>
            </a:r>
            <a:endParaRPr lang="cs-CZ" dirty="0"/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Výběr ze seznamu a přesunutí 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Nový záznam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8" y="1307260"/>
            <a:ext cx="1296144" cy="53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3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vyplňovaných záložek – IDENTIFIKACE OPERACE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0"/>
          </p:nvPr>
        </p:nvSpPr>
        <p:spPr>
          <a:xfrm>
            <a:off x="323528" y="5445224"/>
            <a:ext cx="4226445" cy="10081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Vyplňujeme žlutá povinná pole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Výběr z rozbalovacího seznamu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Po vyplnění ULOŽIT</a:t>
            </a:r>
            <a:endParaRPr lang="cs-CZ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8" y="1184858"/>
            <a:ext cx="8108950" cy="42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 flipH="1" flipV="1">
            <a:off x="6732240" y="2863066"/>
            <a:ext cx="720080" cy="1404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Zástupný symbol pro obsah 5"/>
          <p:cNvSpPr>
            <a:spLocks noGrp="1"/>
          </p:cNvSpPr>
          <p:nvPr>
            <p:ph idx="10"/>
          </p:nvPr>
        </p:nvSpPr>
        <p:spPr>
          <a:xfrm>
            <a:off x="6516216" y="4267592"/>
            <a:ext cx="2481329" cy="10081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Důležitý údaj k identifikaci žádosti - HASH!!!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436096" y="2492896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95498" y="4267222"/>
            <a:ext cx="242031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ástupný symbol pro obsah 5"/>
          <p:cNvSpPr>
            <a:spLocks noGrp="1"/>
          </p:cNvSpPr>
          <p:nvPr>
            <p:ph idx="10"/>
          </p:nvPr>
        </p:nvSpPr>
        <p:spPr>
          <a:xfrm>
            <a:off x="4549973" y="5464845"/>
            <a:ext cx="4486523" cy="120451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POZOR na defaultní nastavení Typu podání – </a:t>
            </a:r>
            <a:r>
              <a:rPr lang="cs-CZ" sz="2000" b="1" dirty="0" smtClean="0"/>
              <a:t>Automatické</a:t>
            </a:r>
            <a:r>
              <a:rPr lang="cs-CZ" sz="2000" dirty="0" smtClean="0"/>
              <a:t>. Při změně na </a:t>
            </a:r>
            <a:r>
              <a:rPr lang="cs-CZ" sz="2000" b="1" dirty="0" smtClean="0"/>
              <a:t>Ruční</a:t>
            </a:r>
            <a:r>
              <a:rPr lang="cs-CZ" sz="2000" dirty="0" smtClean="0"/>
              <a:t>, musí žadatel podat žádost po finalizaci a podpisu ručně (tlačítkem)!</a:t>
            </a:r>
          </a:p>
        </p:txBody>
      </p:sp>
      <p:cxnSp>
        <p:nvCxnSpPr>
          <p:cNvPr id="21" name="Přímá spojnice se šipkou 20"/>
          <p:cNvCxnSpPr/>
          <p:nvPr/>
        </p:nvCxnSpPr>
        <p:spPr>
          <a:xfrm flipH="1" flipV="1">
            <a:off x="2915816" y="4415053"/>
            <a:ext cx="2088232" cy="10301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2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7" y="1196753"/>
            <a:ext cx="685547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 flipV="1">
            <a:off x="1547314" y="1849096"/>
            <a:ext cx="3096694" cy="1075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234631" y="1505990"/>
            <a:ext cx="1296144" cy="34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obsah 5"/>
          <p:cNvSpPr>
            <a:spLocks noGrp="1"/>
          </p:cNvSpPr>
          <p:nvPr>
            <p:ph idx="10"/>
          </p:nvPr>
        </p:nvSpPr>
        <p:spPr>
          <a:xfrm>
            <a:off x="4716016" y="2996952"/>
            <a:ext cx="1944216" cy="13681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Důležitý údaj k ověření správnosti výběru výzvy!!!</a:t>
            </a:r>
          </a:p>
        </p:txBody>
      </p:sp>
      <p:sp>
        <p:nvSpPr>
          <p:cNvPr id="16" name="Zástupný symbol pro obsah 5"/>
          <p:cNvSpPr>
            <a:spLocks noGrp="1"/>
          </p:cNvSpPr>
          <p:nvPr>
            <p:ph idx="10"/>
          </p:nvPr>
        </p:nvSpPr>
        <p:spPr>
          <a:xfrm>
            <a:off x="7109078" y="1556792"/>
            <a:ext cx="1927418" cy="48245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Ž</a:t>
            </a:r>
            <a:r>
              <a:rPr lang="cs-CZ" sz="2000" dirty="0" smtClean="0"/>
              <a:t>ádost založenou </a:t>
            </a:r>
            <a:r>
              <a:rPr lang="cs-CZ" sz="2000" dirty="0"/>
              <a:t>v nesprávné výzvě, není možné </a:t>
            </a:r>
            <a:r>
              <a:rPr lang="cs-CZ" sz="2000" dirty="0" smtClean="0"/>
              <a:t>zkopírovat </a:t>
            </a:r>
            <a:r>
              <a:rPr lang="cs-CZ" sz="2000" dirty="0"/>
              <a:t>do výzvy </a:t>
            </a:r>
            <a:r>
              <a:rPr lang="cs-CZ" sz="2000" dirty="0" smtClean="0"/>
              <a:t>jiné.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Kopii žádosti lze vytvářet </a:t>
            </a:r>
            <a:r>
              <a:rPr lang="cs-CZ" sz="2000" u="sng" dirty="0" smtClean="0"/>
              <a:t>pouze</a:t>
            </a:r>
            <a:r>
              <a:rPr lang="cs-CZ" sz="2000" dirty="0" smtClean="0"/>
              <a:t> </a:t>
            </a:r>
            <a:r>
              <a:rPr lang="cs-CZ" sz="2000" dirty="0"/>
              <a:t>v rámci jedné výzvy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746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cíle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5445224"/>
            <a:ext cx="8136456" cy="12241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Záložka je vyplněna automaticky dle nastavení výzvy, data nelze editovat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Automatický rozpad na méně a více rozvinuté regiony (% nastavené dle příslušné výzvy)</a:t>
            </a:r>
            <a:endParaRPr lang="cs-CZ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7006"/>
            <a:ext cx="7776864" cy="41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5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Řízení kvality (SC 4.1.1)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Model CSR a udržitelného rozvoje </a:t>
            </a:r>
            <a:r>
              <a:rPr lang="cs-CZ" dirty="0" smtClean="0"/>
              <a:t>- zavedení/ rozvoj vybraného modelu společenské odpovědnosti a udržitelného rozvoje organizací (CSR) </a:t>
            </a:r>
          </a:p>
          <a:p>
            <a:r>
              <a:rPr lang="cs-CZ" b="1" dirty="0" smtClean="0"/>
              <a:t>Model excelence EFQM </a:t>
            </a:r>
            <a:r>
              <a:rPr lang="cs-CZ" dirty="0" smtClean="0"/>
              <a:t>- zavedení modelu excelence EFQM dle metodiky EFQM jako zastřešujícího rámce pro rozvoj trvale udržitelné excelence organizace, rámce pro harmonizaci a propojení aplikovaných systémů, metod a nástrojů řízení kvality v organizaci/ rozvoj řízení kvality dle modelu excelence 	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300192" y="1215142"/>
            <a:ext cx="2808312" cy="5166186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2000" dirty="0" smtClean="0"/>
              <a:t>Indikátory aktuální pro danou výzvu se nabízí ze seznamu nebo ve výběru přes tlačítko Nový  záznam</a:t>
            </a:r>
          </a:p>
          <a:p>
            <a:pPr>
              <a:lnSpc>
                <a:spcPts val="2500"/>
              </a:lnSpc>
            </a:pPr>
            <a:r>
              <a:rPr lang="cs-CZ" sz="2000" dirty="0" smtClean="0"/>
              <a:t>Povinná pole: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Cílová hodnota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Datum cílové hodnoty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Popis hodnoty 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/>
              <a:t>p</a:t>
            </a:r>
            <a:r>
              <a:rPr lang="cs-CZ" sz="1700" dirty="0" smtClean="0"/>
              <a:t>řípadně Výchozí hodnota</a:t>
            </a:r>
          </a:p>
          <a:p>
            <a:pPr>
              <a:lnSpc>
                <a:spcPts val="2500"/>
              </a:lnSpc>
            </a:pPr>
            <a:r>
              <a:rPr lang="cs-CZ" sz="2000" dirty="0" smtClean="0"/>
              <a:t>Každý řádek (indikátor) je nutné po vyplnění uložit</a:t>
            </a:r>
          </a:p>
          <a:p>
            <a:pPr marL="0" indent="0">
              <a:lnSpc>
                <a:spcPts val="2500"/>
              </a:lnSpc>
              <a:buNone/>
            </a:pPr>
            <a:endParaRPr lang="cs-CZ" sz="21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5142"/>
            <a:ext cx="597666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23528" y="5944647"/>
            <a:ext cx="576064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331640" y="4761148"/>
            <a:ext cx="1872208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4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principy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01602" y="5373216"/>
            <a:ext cx="8064000" cy="11521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vyplnit všechny tři horizontální principy výběrem ze seznamu, případně popisem a zdůvodněním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průběžně ukládat jednotlivé řádky</a:t>
            </a:r>
            <a:endParaRPr lang="cs-CZ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8" y="1196752"/>
            <a:ext cx="82857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 flipV="1">
            <a:off x="390748" y="1844824"/>
            <a:ext cx="2146953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7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projektu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0"/>
          </p:nvPr>
        </p:nvSpPr>
        <p:spPr>
          <a:xfrm>
            <a:off x="6156175" y="1412776"/>
            <a:ext cx="2880321" cy="50989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Vybrat Typ subjektu.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Nejdůležitější je typ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Vyplnit IČ a Validovat</a:t>
            </a:r>
            <a:r>
              <a:rPr lang="cs-CZ" sz="1800" dirty="0" smtClean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po úspěšné validaci jsou data doplněna z </a:t>
            </a:r>
            <a:r>
              <a:rPr lang="cs-CZ" sz="1800" dirty="0" err="1" smtClean="0"/>
              <a:t>ROSu</a:t>
            </a:r>
            <a:r>
              <a:rPr lang="cs-CZ" sz="1800" dirty="0" smtClean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/>
              <a:t>p</a:t>
            </a:r>
            <a:r>
              <a:rPr lang="cs-CZ" sz="1800" dirty="0" smtClean="0"/>
              <a:t>okud nelze validovat, kontaktujte technickou podporu </a:t>
            </a:r>
            <a:r>
              <a:rPr lang="cs-CZ" sz="1800" dirty="0" smtClean="0">
                <a:hlinkClick r:id="rId2"/>
              </a:rPr>
              <a:t>iskp@mpsv.cz</a:t>
            </a:r>
            <a:r>
              <a:rPr lang="cs-CZ" sz="1800" dirty="0" smtClean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Datová schránka je pro žadatele v rámci OPZ povinná</a:t>
            </a:r>
            <a:endParaRPr lang="cs-CZ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6048672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90181" y="2996952"/>
            <a:ext cx="142949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51681" y="4149080"/>
            <a:ext cx="15496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707837" y="4149080"/>
            <a:ext cx="9555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2114501"/>
            <a:ext cx="1224135" cy="45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1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subjektu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76402" y="5428078"/>
            <a:ext cx="8486816" cy="108012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vložit hlavní kontaktní osobu a minimálně jednoho statutárního zástupce (rozlišit zaškrtnutím </a:t>
            </a:r>
            <a:r>
              <a:rPr lang="cs-CZ" sz="2000" dirty="0" err="1" smtClean="0"/>
              <a:t>checkboxu</a:t>
            </a:r>
            <a:r>
              <a:rPr lang="cs-CZ" sz="2000" dirty="0"/>
              <a:t>)</a:t>
            </a:r>
            <a:endParaRPr lang="cs-CZ" sz="20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Každá další osoba je vložena pomocí Nový záznam</a:t>
            </a:r>
            <a:fld id="{479BF083-4774-43B1-9AB0-5CC1AC5DD8EE}" type="slidenum">
              <a:rPr lang="cs-CZ" sz="2000"/>
              <a:pPr algn="just">
                <a:spcBef>
                  <a:spcPts val="0"/>
                </a:spcBef>
                <a:spcAft>
                  <a:spcPts val="0"/>
                </a:spcAft>
              </a:pPr>
              <a:t>143</a:t>
            </a:fld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2561644" y="3933532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573568" y="393305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2" y="1196751"/>
            <a:ext cx="8544070" cy="42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23528" y="5061908"/>
            <a:ext cx="3384376" cy="311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2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ÚČTY SUBJEKTU, ÚČETNÍ OBDOBÍ, KATEGORIE INTERVENCÍ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699792" y="1700808"/>
            <a:ext cx="5976664" cy="432048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Záložky Účty subjektu, Účetní období a Kategorie intervencí s v žádosti o finanční podporu nevyplňují, jsou </a:t>
            </a:r>
            <a:r>
              <a:rPr lang="cs-CZ" sz="2000" dirty="0" err="1" smtClean="0"/>
              <a:t>NEeditovatelné</a:t>
            </a:r>
            <a:r>
              <a:rPr lang="cs-CZ" sz="2000" dirty="0" smtClean="0"/>
              <a:t>!!!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Žadatel vyplňuje až před přípravou právního aktu na vyzvání poskytovatele podpory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323528" y="5022994"/>
            <a:ext cx="1512168" cy="350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3717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67544" y="2924944"/>
            <a:ext cx="1080120" cy="696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44734" y="5198105"/>
            <a:ext cx="1368152" cy="311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8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jednotkový (I.)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5724128" y="1916832"/>
            <a:ext cx="3168352" cy="435648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Přímá editace nákladů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b="1" dirty="0" smtClean="0"/>
              <a:t>Editovat vše </a:t>
            </a:r>
            <a:r>
              <a:rPr lang="cs-CZ" sz="2000" dirty="0" smtClean="0"/>
              <a:t>(tlačítko pod rozpočtem) – umožňuje přímé vpisování nákladů do  rozpočtu. Po vyplnění celého rozpočtu stačí zmáčknout </a:t>
            </a:r>
            <a:r>
              <a:rPr lang="cs-CZ" sz="2000" b="1" dirty="0" smtClean="0"/>
              <a:t>Uložit </a:t>
            </a:r>
            <a:r>
              <a:rPr lang="cs-CZ" sz="2000" b="1" dirty="0"/>
              <a:t>vše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b="1" u="sng" dirty="0"/>
              <a:t>Možno exportovat do </a:t>
            </a:r>
            <a:r>
              <a:rPr lang="cs-CZ" sz="2000" b="1" u="sng" dirty="0" smtClean="0"/>
              <a:t>Excelu!!!</a:t>
            </a:r>
            <a:endParaRPr lang="cs-CZ" sz="2000" b="1" u="sng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3339"/>
            <a:ext cx="5178856" cy="521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195736" y="6390953"/>
            <a:ext cx="15841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2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</a:t>
            </a:r>
            <a:r>
              <a:rPr lang="cs-CZ" dirty="0" smtClean="0"/>
              <a:t>jednotkový (</a:t>
            </a:r>
            <a:r>
              <a:rPr lang="cs-CZ" dirty="0"/>
              <a:t>II</a:t>
            </a:r>
            <a:r>
              <a:rPr lang="cs-CZ" dirty="0" smtClean="0"/>
              <a:t>.)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0"/>
          </p:nvPr>
        </p:nvSpPr>
        <p:spPr>
          <a:xfrm>
            <a:off x="539552" y="4819210"/>
            <a:ext cx="8064000" cy="170613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Editace po jednotlivých řádcích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Aktivní řádek možno editovat přímo </a:t>
            </a:r>
            <a:r>
              <a:rPr lang="cs-CZ" sz="2000" u="sng" dirty="0" smtClean="0"/>
              <a:t>pod</a:t>
            </a:r>
            <a:r>
              <a:rPr lang="cs-CZ" sz="2000" dirty="0" smtClean="0"/>
              <a:t> rozpočtem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U položek označených zelenou fajfkou, je možno vytvářet podpoložky – přes tlačítko Nový záznam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Každou vyplněnou/založenou položku je potřeba ULOŽIT!!!</a:t>
            </a:r>
            <a:endParaRPr lang="cs-CZ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7037"/>
            <a:ext cx="7873930" cy="34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14494" y="3789040"/>
            <a:ext cx="708184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9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zdrojů financování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179512" y="5301208"/>
            <a:ext cx="5544616" cy="136815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Rozpad zdrojů financování pomocí tlačítka Rozpad financí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Po </a:t>
            </a:r>
            <a:r>
              <a:rPr lang="cs-CZ" sz="2000" dirty="0"/>
              <a:t>každé změně </a:t>
            </a:r>
            <a:r>
              <a:rPr lang="cs-CZ" sz="2000" dirty="0" smtClean="0"/>
              <a:t>rozpočtu nutno provést rozpad financí znovu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2" y="1250853"/>
            <a:ext cx="7344816" cy="37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38669" y="3727613"/>
            <a:ext cx="125301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320607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695034" y="3284984"/>
            <a:ext cx="244491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851920" y="3727613"/>
            <a:ext cx="1872208" cy="7815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4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plán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540000" y="5517232"/>
            <a:ext cx="8064000" cy="11521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Možno vytvářet ručně pomocí vyplňování žlutých polí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Kontrola shody částek finančního plánu a rozpočtu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Možno </a:t>
            </a:r>
            <a:r>
              <a:rPr lang="cs-CZ" sz="2000" dirty="0" smtClean="0"/>
              <a:t>vygenerovat </a:t>
            </a:r>
            <a:r>
              <a:rPr lang="cs-CZ" sz="2000" dirty="0"/>
              <a:t>finanční plán… podle nastavení výzvy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4936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211960" y="4869160"/>
            <a:ext cx="1800200" cy="410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čestné prohlášení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540000" y="5661248"/>
            <a:ext cx="7920432" cy="93610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Z</a:t>
            </a:r>
            <a:r>
              <a:rPr lang="cs-CZ" sz="2000" dirty="0" smtClean="0"/>
              <a:t>aškrtnout </a:t>
            </a:r>
            <a:r>
              <a:rPr lang="cs-CZ" sz="2000" dirty="0" err="1" smtClean="0"/>
              <a:t>check</a:t>
            </a:r>
            <a:r>
              <a:rPr lang="cs-CZ" sz="2000" dirty="0" err="1"/>
              <a:t>b</a:t>
            </a:r>
            <a:r>
              <a:rPr lang="cs-CZ" sz="2000" dirty="0" err="1" smtClean="0"/>
              <a:t>ox</a:t>
            </a:r>
            <a:r>
              <a:rPr lang="cs-CZ" sz="2000" dirty="0" smtClean="0"/>
              <a:t> </a:t>
            </a:r>
            <a:r>
              <a:rPr lang="cs-CZ" sz="2000" dirty="0"/>
              <a:t>u všech požadovaných čestných </a:t>
            </a:r>
            <a:r>
              <a:rPr lang="cs-CZ" sz="2000" dirty="0" smtClean="0"/>
              <a:t>prohlášení a každý řádek uložit</a:t>
            </a:r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273175"/>
            <a:ext cx="7588250" cy="424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45068" y="2132856"/>
            <a:ext cx="7621046" cy="30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342527" y="5247171"/>
            <a:ext cx="1709392" cy="22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7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Řízení kvality (SC 4.1.1)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448" cy="4707224"/>
          </a:xfrm>
        </p:spPr>
        <p:txBody>
          <a:bodyPr/>
          <a:lstStyle/>
          <a:p>
            <a:r>
              <a:rPr lang="cs-CZ" b="1" dirty="0" smtClean="0"/>
              <a:t>MA 21 </a:t>
            </a:r>
            <a:r>
              <a:rPr lang="cs-CZ" dirty="0" smtClean="0"/>
              <a:t>– zavedení kategorie D; postup od „nejnižší“ kategorie D do kategorií vyšších: C, B, A, resp. postup v rámci kategorie </a:t>
            </a:r>
            <a:r>
              <a:rPr lang="cs-CZ" b="1" dirty="0" smtClean="0"/>
              <a:t>	</a:t>
            </a:r>
          </a:p>
          <a:p>
            <a:r>
              <a:rPr lang="cs-CZ" b="1" dirty="0" err="1" smtClean="0"/>
              <a:t>benchmarking</a:t>
            </a:r>
            <a:r>
              <a:rPr lang="cs-CZ" b="1" dirty="0" smtClean="0"/>
              <a:t>/ </a:t>
            </a:r>
            <a:r>
              <a:rPr lang="cs-CZ" b="1" dirty="0" err="1" smtClean="0"/>
              <a:t>benchlearning</a:t>
            </a:r>
            <a:r>
              <a:rPr lang="cs-CZ" b="1" dirty="0" smtClean="0"/>
              <a:t> </a:t>
            </a:r>
            <a:r>
              <a:rPr lang="cs-CZ" dirty="0" smtClean="0"/>
              <a:t>– porovnání s jinými organizacemi (sledování dobré praxe, porovnání vybraných agend/ aktivit, využití výstupů porovnání ke zlepšení výkonnosti) 	</a:t>
            </a:r>
          </a:p>
          <a:p>
            <a:pPr>
              <a:buNone/>
            </a:pPr>
            <a:endParaRPr lang="cs-CZ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V případě projektů zaměřených na rozvoj řízení kvality je žadatel povinen doložit jako přílohu žádosti o podporu </a:t>
            </a:r>
            <a:r>
              <a:rPr lang="cs-CZ" sz="1800" b="1" dirty="0" smtClean="0"/>
              <a:t>certifikát/ osvědčení/ sebehodnotící zprávu </a:t>
            </a:r>
            <a:r>
              <a:rPr lang="cs-CZ" sz="1800" dirty="0" smtClean="0"/>
              <a:t>dokládající zavedení přístupu k řízení kvality, který má být dále rozvíjen. </a:t>
            </a:r>
            <a:r>
              <a:rPr lang="cs-CZ" dirty="0" smtClean="0"/>
              <a:t>	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395536" y="5520332"/>
            <a:ext cx="8352928" cy="11490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Požadované dokumenty jsou uvedeny v textu </a:t>
            </a:r>
            <a:r>
              <a:rPr lang="cs-CZ" sz="2000" dirty="0" smtClean="0"/>
              <a:t>výzvy (kap. 7.1)</a:t>
            </a:r>
            <a:endParaRPr lang="cs-CZ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Předdefinovaný </a:t>
            </a:r>
            <a:r>
              <a:rPr lang="cs-CZ" sz="2000" u="sng" dirty="0" smtClean="0"/>
              <a:t>vzor/formulář</a:t>
            </a:r>
            <a:r>
              <a:rPr lang="cs-CZ" sz="2000" dirty="0" smtClean="0"/>
              <a:t> přílohy stáhnete přes tlačítko Stáhnout soubor dokumentu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Tlačítkem Připojit fyzický soubor připojíte a záznam uložte</a:t>
            </a:r>
            <a:endParaRPr lang="cs-CZ" sz="20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2334"/>
            <a:ext cx="7632848" cy="432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6115636" y="3391107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174973" y="4883418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664318" y="5176442"/>
            <a:ext cx="15841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4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Operace se žádostí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dirty="0" smtClean="0"/>
              <a:t>Horní příkazový řádek obsahuje: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Přístup k projektu</a:t>
            </a:r>
          </a:p>
          <a:p>
            <a:pPr lvl="1"/>
            <a:r>
              <a:rPr lang="cs-CZ" dirty="0" smtClean="0"/>
              <a:t>Plné moci</a:t>
            </a:r>
          </a:p>
          <a:p>
            <a:pPr lvl="1"/>
            <a:r>
              <a:rPr lang="cs-CZ" dirty="0" smtClean="0"/>
              <a:t>Kopírovat</a:t>
            </a:r>
          </a:p>
          <a:p>
            <a:pPr lvl="1"/>
            <a:r>
              <a:rPr lang="cs-CZ" dirty="0" smtClean="0"/>
              <a:t>Vymazat žádost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Kontrola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Finalizace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isk</a:t>
            </a:r>
          </a:p>
          <a:p>
            <a:pPr lvl="1"/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806450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6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projektu (I.)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456" y="1196752"/>
            <a:ext cx="8064000" cy="4824056"/>
          </a:xfrm>
        </p:spPr>
        <p:txBody>
          <a:bodyPr/>
          <a:lstStyle/>
          <a:p>
            <a:pPr algn="just"/>
            <a:r>
              <a:rPr lang="cs-CZ" dirty="0" smtClean="0"/>
              <a:t>Uživatel, který žádost založil se automaticky stává </a:t>
            </a:r>
            <a:r>
              <a:rPr lang="cs-CZ" u="sng" dirty="0"/>
              <a:t>S</a:t>
            </a:r>
            <a:r>
              <a:rPr lang="cs-CZ" u="sng" dirty="0" smtClean="0"/>
              <a:t>právcem přístupů</a:t>
            </a:r>
          </a:p>
          <a:p>
            <a:pPr marL="0" indent="0" algn="just">
              <a:buNone/>
            </a:pPr>
            <a:endParaRPr lang="cs-CZ" u="sng" dirty="0" smtClean="0"/>
          </a:p>
          <a:p>
            <a:pPr marL="0" indent="0" algn="just">
              <a:buNone/>
            </a:pPr>
            <a:endParaRPr lang="cs-CZ" u="sng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 zpřístupnit žádost dalším uživatelům, včetně pracovníků technické podpory </a:t>
            </a:r>
            <a:r>
              <a:rPr lang="cs-CZ" dirty="0" smtClean="0">
                <a:hlinkClick r:id="rId2"/>
              </a:rPr>
              <a:t>iskp@mpsv.cz</a:t>
            </a:r>
            <a:r>
              <a:rPr lang="cs-CZ" dirty="0" smtClean="0"/>
              <a:t> </a:t>
            </a:r>
          </a:p>
          <a:p>
            <a:pPr algn="just"/>
            <a:r>
              <a:rPr lang="cs-CZ" dirty="0" smtClean="0"/>
              <a:t>Nastavit práva uživatelů:</a:t>
            </a:r>
          </a:p>
          <a:p>
            <a:pPr lvl="1" algn="just"/>
            <a:r>
              <a:rPr lang="cs-CZ" dirty="0" smtClean="0"/>
              <a:t>Signatář</a:t>
            </a:r>
          </a:p>
          <a:p>
            <a:pPr lvl="1" algn="just"/>
            <a:r>
              <a:rPr lang="cs-CZ" dirty="0" smtClean="0"/>
              <a:t>Editor</a:t>
            </a:r>
          </a:p>
          <a:p>
            <a:pPr lvl="1" algn="just"/>
            <a:r>
              <a:rPr lang="cs-CZ" dirty="0" smtClean="0"/>
              <a:t>Čtenář</a:t>
            </a:r>
          </a:p>
          <a:p>
            <a:pPr lvl="1" algn="just"/>
            <a:r>
              <a:rPr lang="cs-CZ" dirty="0" smtClean="0"/>
              <a:t>Správce přístupů</a:t>
            </a:r>
          </a:p>
          <a:p>
            <a:pPr lvl="1" algn="just"/>
            <a:r>
              <a:rPr lang="cs-CZ" dirty="0" smtClean="0"/>
              <a:t>Zástupce správce přístupů</a:t>
            </a:r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47" y="1933359"/>
            <a:ext cx="784887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411760" y="2582204"/>
            <a:ext cx="648072" cy="659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9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projektu (II.)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151216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0"/>
              <a:t>Přidělení přístupu novému uživateli pomocí tlačítka Nový záznam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0"/>
              <a:t>Změna práv stávajících uživatelů – Změnit nastavení přístupů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0" y="3429000"/>
            <a:ext cx="82940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6607474" y="5209950"/>
            <a:ext cx="19442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67544" y="3501008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6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projektu - Úloha (III.)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165618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0" smtClean="0"/>
              <a:t>Pokud má aplikace ISKP14+ umožnit signatáři podepsat žádost, musí mu být přidělena </a:t>
            </a:r>
            <a:r>
              <a:rPr lang="cs-CZ" b="1" dirty="0" smtClean="0"/>
              <a:t>Úloha</a:t>
            </a:r>
            <a:r>
              <a:rPr lang="cs-CZ" dirty="0" smtClean="0"/>
              <a:t> k podpisu. 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6908863" cy="432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5536" y="2427606"/>
            <a:ext cx="2520280" cy="2081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91427" y="5013176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6660232" y="5013176"/>
            <a:ext cx="2304256" cy="136789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Úlohu lze přidat pomocí tlačítka Nový záznam </a:t>
            </a:r>
            <a:endParaRPr lang="cs-CZ" dirty="0"/>
          </a:p>
        </p:txBody>
      </p:sp>
      <p:cxnSp>
        <p:nvCxnSpPr>
          <p:cNvPr id="16" name="Přímá spojnice se šipkou 15"/>
          <p:cNvCxnSpPr/>
          <p:nvPr/>
        </p:nvCxnSpPr>
        <p:spPr>
          <a:xfrm flipH="1" flipV="1">
            <a:off x="1499539" y="5263067"/>
            <a:ext cx="5160693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9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5184576"/>
          </a:xfrm>
        </p:spPr>
        <p:txBody>
          <a:bodyPr/>
          <a:lstStyle/>
          <a:p>
            <a:pPr algn="just"/>
            <a:r>
              <a:rPr lang="cs-CZ" dirty="0" smtClean="0"/>
              <a:t>Provádíme zpravidla po vyplnění všech záložek (celé žádosti) </a:t>
            </a:r>
          </a:p>
          <a:p>
            <a:pPr algn="just"/>
            <a:r>
              <a:rPr lang="cs-CZ" dirty="0" smtClean="0"/>
              <a:t>Můžeme využít i průběžně jako nápovědu jak správně dané pole vyplnit</a:t>
            </a:r>
          </a:p>
          <a:p>
            <a:pPr algn="just"/>
            <a:r>
              <a:rPr lang="cs-CZ" dirty="0" smtClean="0"/>
              <a:t>Všechny červené chybové hlášky nutno odstranit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Kontrola proběhla v pořádku = možnost finalizovat!</a:t>
            </a:r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62646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1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680520"/>
          </a:xfrm>
        </p:spPr>
        <p:txBody>
          <a:bodyPr/>
          <a:lstStyle/>
          <a:p>
            <a:r>
              <a:rPr lang="cs-CZ" dirty="0" smtClean="0"/>
              <a:t>Nutno v nastavení přístupů (záložka Přístup k žádosti) uvést/zatrhnout </a:t>
            </a:r>
            <a:r>
              <a:rPr lang="cs-CZ" dirty="0"/>
              <a:t>S</a:t>
            </a:r>
            <a:r>
              <a:rPr lang="cs-CZ" dirty="0" smtClean="0"/>
              <a:t>ignatáře</a:t>
            </a:r>
          </a:p>
          <a:p>
            <a:r>
              <a:rPr lang="cs-CZ" dirty="0" smtClean="0"/>
              <a:t>I po finalizaci žádosti o podporu možno provést změny</a:t>
            </a:r>
          </a:p>
          <a:p>
            <a:r>
              <a:rPr lang="cs-CZ" dirty="0" smtClean="0"/>
              <a:t>V PŘÍKAZOVÉM ŘÁDKU se objeví tlačítko STORNO FINALIZACE</a:t>
            </a:r>
          </a:p>
          <a:p>
            <a:r>
              <a:rPr lang="cs-CZ" dirty="0" smtClean="0"/>
              <a:t>Poté opět nutno finalizovat</a:t>
            </a:r>
          </a:p>
          <a:p>
            <a:r>
              <a:rPr lang="cs-CZ" dirty="0" smtClean="0"/>
              <a:t>POZOR!!!</a:t>
            </a:r>
          </a:p>
          <a:p>
            <a:pPr marL="414000" lvl="1" indent="0" algn="just">
              <a:buNone/>
            </a:pPr>
            <a:r>
              <a:rPr lang="cs-CZ" sz="2400" dirty="0" smtClean="0"/>
              <a:t>U </a:t>
            </a:r>
            <a:r>
              <a:rPr lang="cs-CZ" sz="2400" dirty="0" err="1" smtClean="0"/>
              <a:t>finalizované</a:t>
            </a:r>
            <a:r>
              <a:rPr lang="cs-CZ" sz="2400" dirty="0" smtClean="0"/>
              <a:t> žádosti nelze provádět změny v přístupech k projektu. Pokud je nutné změnu provést, musíte zmáčknout Storno finalizace na horní liště </a:t>
            </a:r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87622"/>
            <a:ext cx="1689301" cy="29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podpis </a:t>
            </a:r>
            <a:r>
              <a:rPr lang="cs-CZ" dirty="0" smtClean="0"/>
              <a:t>a 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dirty="0"/>
              <a:t>Podpis </a:t>
            </a:r>
            <a:r>
              <a:rPr lang="cs-CZ" dirty="0" smtClean="0"/>
              <a:t>žádosti</a:t>
            </a:r>
          </a:p>
          <a:p>
            <a:pPr lvl="1"/>
            <a:r>
              <a:rPr lang="cs-CZ" dirty="0" smtClean="0"/>
              <a:t>Poslední záložka v levém menu</a:t>
            </a:r>
          </a:p>
          <a:p>
            <a:pPr lvl="1"/>
            <a:r>
              <a:rPr lang="cs-CZ" b="1" u="sng" dirty="0" smtClean="0"/>
              <a:t>Zaktivní se až po úspěšné finalizaci</a:t>
            </a:r>
            <a:endParaRPr lang="cs-CZ" b="1" u="sng" dirty="0"/>
          </a:p>
          <a:p>
            <a:pPr lvl="1"/>
            <a:r>
              <a:rPr lang="cs-CZ" dirty="0"/>
              <a:t>Podepisuje jeden či více </a:t>
            </a:r>
            <a:r>
              <a:rPr lang="cs-CZ" dirty="0" smtClean="0"/>
              <a:t>signatářů (dle volby na záložce Identifikace operace </a:t>
            </a:r>
            <a:r>
              <a:rPr lang="cs-CZ" dirty="0" smtClean="0">
                <a:sym typeface="Wingdings" pitchFamily="2" charset="2"/>
              </a:rPr>
              <a:t> pole Způsob jednání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Nutný </a:t>
            </a:r>
            <a:r>
              <a:rPr lang="cs-CZ" dirty="0"/>
              <a:t>elektronický </a:t>
            </a:r>
            <a:r>
              <a:rPr lang="cs-CZ" dirty="0" smtClean="0"/>
              <a:t>podpis (osobní kvalifikovaný certifikát)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149080"/>
            <a:ext cx="8064000" cy="1970920"/>
          </a:xfrm>
        </p:spPr>
        <p:txBody>
          <a:bodyPr/>
          <a:lstStyle/>
          <a:p>
            <a:pPr algn="just"/>
            <a:r>
              <a:rPr lang="cs-CZ" dirty="0" smtClean="0"/>
              <a:t>Podání žádosti</a:t>
            </a:r>
          </a:p>
          <a:p>
            <a:pPr lvl="1" algn="just"/>
            <a:r>
              <a:rPr lang="cs-CZ" dirty="0" smtClean="0"/>
              <a:t>Určeno na první záložce Identifikace operace (pole Typ podání) při vyplňování žádosti</a:t>
            </a:r>
          </a:p>
          <a:p>
            <a:pPr lvl="1" algn="just"/>
            <a:r>
              <a:rPr lang="cs-CZ" dirty="0" smtClean="0"/>
              <a:t>Automaticky (nastaveno defaultně) x Ručně </a:t>
            </a:r>
          </a:p>
          <a:p>
            <a:pPr lvl="1" algn="just"/>
            <a:r>
              <a:rPr lang="cs-CZ" dirty="0" smtClean="0"/>
              <a:t>Žádost podána současně s podpisem x Žádost ručně podána									</a:t>
            </a:r>
          </a:p>
        </p:txBody>
      </p:sp>
    </p:spTree>
    <p:extLst>
      <p:ext uri="{BB962C8B-B14F-4D97-AF65-F5344CB8AC3E}">
        <p14:creationId xmlns:p14="http://schemas.microsoft.com/office/powerpoint/2010/main" val="17760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podpis žádosti (I.)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83568" y="4437112"/>
            <a:ext cx="8064000" cy="936104"/>
          </a:xfrm>
        </p:spPr>
        <p:txBody>
          <a:bodyPr/>
          <a:lstStyle/>
          <a:p>
            <a:pPr algn="just"/>
            <a:r>
              <a:rPr lang="cs-CZ" dirty="0" smtClean="0"/>
              <a:t>Na záložce </a:t>
            </a:r>
            <a:r>
              <a:rPr lang="cs-CZ" dirty="0"/>
              <a:t>Podpis žádosti </a:t>
            </a:r>
            <a:r>
              <a:rPr lang="cs-CZ" dirty="0" smtClean="0"/>
              <a:t>klikněte na </a:t>
            </a:r>
            <a:r>
              <a:rPr lang="cs-CZ" dirty="0"/>
              <a:t>ikonu </a:t>
            </a:r>
            <a:r>
              <a:rPr lang="cs-CZ" dirty="0" smtClean="0"/>
              <a:t>pečeti</a:t>
            </a:r>
          </a:p>
          <a:p>
            <a:pPr algn="just"/>
            <a:r>
              <a:rPr lang="cs-CZ" dirty="0" smtClean="0"/>
              <a:t>Po úspěšném podepsání tiskové verze žádosti se černá ikona pečeti změní na zelenou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897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81225" y="2617662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73216"/>
            <a:ext cx="504056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1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podpis žádosti (II.)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581128"/>
            <a:ext cx="8064000" cy="187220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Označíte </a:t>
            </a:r>
            <a:r>
              <a:rPr lang="cs-CZ" dirty="0" err="1" smtClean="0"/>
              <a:t>checkbox</a:t>
            </a:r>
            <a:r>
              <a:rPr lang="cs-CZ" dirty="0" smtClean="0"/>
              <a:t> Soubory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Přes tlačítko Vybrat vložíte soubor s elektronickým podpisem výběrem z adresářů vašeho počítače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Vložíte Heslo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Stisknete tlačítko Dokončit</a:t>
            </a:r>
          </a:p>
          <a:p>
            <a:endParaRPr lang="cs-CZ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268760"/>
            <a:ext cx="6541344" cy="324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0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tvorby a aktualizace strategických dokumentů (SC 4.1.1)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480" cy="4869360"/>
          </a:xfrm>
        </p:spPr>
        <p:txBody>
          <a:bodyPr/>
          <a:lstStyle/>
          <a:p>
            <a:r>
              <a:rPr lang="cs-CZ" b="1" dirty="0" smtClean="0"/>
              <a:t>Tvorba či aktualizace strategických dokumentů a prováděcích předpisů</a:t>
            </a:r>
          </a:p>
          <a:p>
            <a:pPr lvl="1"/>
            <a:r>
              <a:rPr lang="cs-CZ" dirty="0" smtClean="0"/>
              <a:t>zpracování strategického dokumentu ve vztahu k fungování obce/kraje i úřadu s využitím existujících metodik přípravy strategických dokumentů</a:t>
            </a:r>
          </a:p>
          <a:p>
            <a:pPr lvl="1"/>
            <a:r>
              <a:rPr lang="cs-CZ" dirty="0" smtClean="0"/>
              <a:t>zpracování prováděcího dokumentu ve vztahu k fungování obce/kraje s využitím existujících metodik přípravy strategických dokumentů</a:t>
            </a:r>
          </a:p>
          <a:p>
            <a:pPr lvl="1"/>
            <a:r>
              <a:rPr lang="cs-CZ" dirty="0" smtClean="0"/>
              <a:t>v případě zpracování aktualizace dokumentu je nezbytné, aby platnost nového dokumentu časově navazovala na dokument stejné povahy </a:t>
            </a:r>
          </a:p>
          <a:p>
            <a:pPr lvl="1">
              <a:buNone/>
            </a:pPr>
            <a:endParaRPr lang="cs-CZ" dirty="0" smtClean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Příloha č. 3 Čestné prohlášení o souladu strategických dokumentů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Výzva </a:t>
            </a:r>
            <a:r>
              <a:rPr lang="cs-CZ" sz="1800" u="sng" dirty="0" smtClean="0"/>
              <a:t>nepodporuje </a:t>
            </a:r>
            <a:r>
              <a:rPr lang="cs-CZ" sz="1800" dirty="0" smtClean="0"/>
              <a:t>tvorbu a aktualizaci územních plánů.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 žádosti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365104"/>
            <a:ext cx="8064000" cy="237626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Datum a čas jednotlivých operací se žádostí od jejího založení až po podání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Možno sledovat stav podané žádosti během její administrace v systému ŘO OPZ (CSSF14+)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Pokud je žádost správně podána, je doplněno </a:t>
            </a:r>
            <a:r>
              <a:rPr lang="cs-CZ" sz="2000" b="1" dirty="0" smtClean="0"/>
              <a:t>Registrační číslo projektu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33" y="1196752"/>
            <a:ext cx="726536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932434" y="2243004"/>
            <a:ext cx="351876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304742" y="1914128"/>
            <a:ext cx="286352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325781" y="2564904"/>
            <a:ext cx="2880320" cy="828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87624" y="249289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b="1" kern="0" cap="all" dirty="0" smtClean="0">
              <a:solidFill>
                <a:srgbClr val="14407E"/>
              </a:solidFill>
              <a:ea typeface="+mj-ea"/>
              <a:cs typeface="+mj-cs"/>
            </a:endParaRPr>
          </a:p>
          <a:p>
            <a:r>
              <a:rPr lang="cs-CZ" altLang="cs-CZ" sz="2400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Děkujeme </a:t>
            </a:r>
            <a: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  <a:t>Vám za pozornost!</a:t>
            </a:r>
            <a:b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>Odbor realizace programů ESF – veřejná </a:t>
            </a:r>
            <a:r>
              <a:rPr lang="cs-CZ" altLang="cs-CZ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správa, sociální inovace a  rovné příležitosti</a:t>
            </a: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endParaRPr lang="cs-CZ" altLang="cs-CZ" b="1" kern="0" cap="all" dirty="0" smtClean="0">
              <a:solidFill>
                <a:srgbClr val="14407E"/>
              </a:solidFill>
              <a:ea typeface="+mj-ea"/>
              <a:cs typeface="+mj-cs"/>
            </a:endParaRPr>
          </a:p>
          <a:p>
            <a:r>
              <a:rPr lang="cs-CZ" altLang="cs-CZ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Ministerstvo </a:t>
            </a: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>práce a sociálních věcí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39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tvorby a aktualizace strategických dokumentů (SC 4.1.1)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112568"/>
          </a:xfrm>
        </p:spPr>
        <p:txBody>
          <a:bodyPr/>
          <a:lstStyle/>
          <a:p>
            <a:r>
              <a:rPr lang="cs-CZ" b="1" dirty="0" smtClean="0"/>
              <a:t>Tvorba či aktualizace analytických podkladů, studií, metodických a evaluačních dokumentů pro strategické řízení obcí a krajů (pasporty, generely, apod.)</a:t>
            </a:r>
          </a:p>
          <a:p>
            <a:pPr lvl="1"/>
            <a:r>
              <a:rPr lang="cs-CZ" dirty="0" smtClean="0"/>
              <a:t>zpracování nového analytického podkladu, studie, metodického a evaluačního dokumentu pro strategické řízení obcí a krajů, jehož platnost časově navazuje na dokument stejné povahy</a:t>
            </a:r>
          </a:p>
          <a:p>
            <a:pPr lvl="1"/>
            <a:r>
              <a:rPr lang="cs-CZ" dirty="0" smtClean="0"/>
              <a:t> v případě zpracování aktualizace dokumentů je nezbytné, aby platnost nového dokumentu časově navazovala na dokument stejné povahy</a:t>
            </a:r>
          </a:p>
          <a:p>
            <a:pPr lvl="1">
              <a:buNone/>
            </a:pPr>
            <a:endParaRPr lang="cs-CZ" dirty="0" smtClean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Tyto dokumenty musí být zpracovány pro celé území obce, popř. pro minimálně jeden místně příslušný katastr.</a:t>
            </a:r>
          </a:p>
          <a:p>
            <a:pPr>
              <a:buNone/>
            </a:pPr>
            <a:r>
              <a:rPr lang="cs-CZ" sz="1800" dirty="0" smtClean="0"/>
              <a:t>Výzva </a:t>
            </a:r>
            <a:r>
              <a:rPr lang="cs-CZ" sz="1800" u="sng" dirty="0" smtClean="0"/>
              <a:t>nepodporuje: </a:t>
            </a:r>
            <a:r>
              <a:rPr lang="cs-CZ" sz="1800" dirty="0" smtClean="0"/>
              <a:t>tvorbu a aktualizaci pasportizace komunikací dle vyhlášky č. 104/1997 Sb., kterou se provádí zákon o pozemních komunikacích, tvorbu a aktualizaci územních plánů.</a:t>
            </a:r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tvorby a aktualizace strategických dokumentů (SC 4.1.1)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968552"/>
          </a:xfrm>
        </p:spPr>
        <p:txBody>
          <a:bodyPr/>
          <a:lstStyle/>
          <a:p>
            <a:r>
              <a:rPr lang="cs-CZ" b="1" dirty="0" smtClean="0"/>
              <a:t>Zpracování analytických podkladů strategických dokumentů a auditů navazujících na prvotní fázi implementace GDPR</a:t>
            </a:r>
          </a:p>
          <a:p>
            <a:pPr lvl="1"/>
            <a:r>
              <a:rPr lang="cs-CZ" dirty="0" smtClean="0"/>
              <a:t>zpracování analytických dokumentů (např. situačních analýz, či procesních auditů) obsahujících vyhodnocení implementace GDPR, včetně návrhu opatření ke zlepšení aplikace procesů GDPR, popř. zhodnocení navrhovaných variant inovačních postupů, a zahrnutí příkladů dobré praxe 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Tato aktivita </a:t>
            </a:r>
            <a:r>
              <a:rPr lang="cs-CZ" sz="1800" u="sng" dirty="0" smtClean="0"/>
              <a:t>není</a:t>
            </a:r>
            <a:r>
              <a:rPr lang="cs-CZ" sz="1800" dirty="0" smtClean="0"/>
              <a:t> zaměřena na zavádění samotného procesu GDPR dle Nařízení evropského parlamentu a rady (EU) 2016/679 (obecné nařízení o ochraně osobních údajů).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Do projektu lze zahrnout i prověření činnosti pověřence GDPR.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Realizované aktivity musí být v souladu s metodickými materiály k GDPR vydanými Ministerstvem vnitra pro ÚSC.</a:t>
            </a:r>
            <a:r>
              <a:rPr lang="cs-CZ" dirty="0" smtClean="0"/>
              <a:t>	</a:t>
            </a:r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PROCESNÍHO ŘÍZENÍ V ORGANIZACI (</a:t>
            </a:r>
            <a:r>
              <a:rPr lang="cs-CZ" dirty="0" err="1" smtClean="0"/>
              <a:t>sc</a:t>
            </a:r>
            <a:r>
              <a:rPr lang="cs-CZ" dirty="0" smtClean="0"/>
              <a:t> 4.1.1)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Procesní řízení</a:t>
            </a:r>
          </a:p>
          <a:p>
            <a:pPr lvl="1"/>
            <a:r>
              <a:rPr lang="cs-CZ" dirty="0" smtClean="0"/>
              <a:t>popis hlavních procesů organizace, zejména procesů realizovaných v rámci přenesené působnosti (životní situace), resp. samostatné působnosti; zavedení systému řízení procesů v organizaci	</a:t>
            </a:r>
          </a:p>
          <a:p>
            <a:pPr lvl="1"/>
            <a:r>
              <a:rPr lang="cs-CZ" dirty="0" smtClean="0"/>
              <a:t>součástí aktivit mohou být vzdělávací aktivity k procesnímu řízení, pořízení SW nástroje k procesnímu řízení 	</a:t>
            </a:r>
          </a:p>
          <a:p>
            <a:pPr lvl="1">
              <a:buNone/>
            </a:pPr>
            <a:endParaRPr lang="cs-CZ" dirty="0" smtClean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Ve vztahu k procesnímu řízení v oblasti přenesené působnosti je po vydání právního aktu (nejpozději před realizací předmětných aktivit) příjemce povinen konzultovat předmětné aktivity s Odborem </a:t>
            </a:r>
            <a:r>
              <a:rPr lang="cs-CZ" sz="1800" dirty="0" err="1" smtClean="0"/>
              <a:t>eGovernmentu</a:t>
            </a:r>
            <a:r>
              <a:rPr lang="cs-CZ" sz="1800" dirty="0" smtClean="0"/>
              <a:t> Ministerstva vnitra (kontakt: Mgr. Jiří Kárník, e-mail: jiri.karnik@mvcr.cz). 	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272000" cy="4608512"/>
          </a:xfrm>
        </p:spPr>
        <p:txBody>
          <a:bodyPr/>
          <a:lstStyle/>
          <a:p>
            <a:pPr algn="ctr"/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200" dirty="0" smtClean="0"/>
              <a:t> </a:t>
            </a:r>
            <a:r>
              <a:rPr lang="cs-CZ" sz="2800" dirty="0" smtClean="0"/>
              <a:t>Výzva pro územní samosprávné celky</a:t>
            </a:r>
            <a:br>
              <a:rPr lang="cs-CZ" sz="2800" dirty="0" smtClean="0"/>
            </a:br>
            <a:r>
              <a:rPr lang="cs-CZ" sz="2800" dirty="0" smtClean="0"/>
              <a:t> (obce, kraje, sdružení a asociace </a:t>
            </a:r>
            <a:r>
              <a:rPr lang="cs-CZ" sz="2800" dirty="0" err="1" smtClean="0"/>
              <a:t>úsc</a:t>
            </a:r>
            <a:r>
              <a:rPr lang="cs-CZ" sz="2800" dirty="0" smtClean="0"/>
              <a:t>)</a:t>
            </a:r>
            <a:br>
              <a:rPr lang="cs-CZ" sz="2800" dirty="0" smtClean="0"/>
            </a:br>
            <a:r>
              <a:rPr lang="cs-CZ" sz="2800" dirty="0"/>
              <a:t>a</a:t>
            </a:r>
            <a:br>
              <a:rPr lang="cs-CZ" sz="2800" dirty="0"/>
            </a:br>
            <a:r>
              <a:rPr lang="cs-CZ" sz="2800" dirty="0"/>
              <a:t>Výzva pro územní samosprávné celky – hl. m. Praha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Výzva 03_17_080</a:t>
            </a:r>
            <a:br>
              <a:rPr lang="cs-CZ" sz="2400" dirty="0" smtClean="0"/>
            </a:br>
            <a:r>
              <a:rPr lang="cs-CZ" sz="2400" dirty="0" smtClean="0"/>
              <a:t>VÝZVA 03_17_118</a:t>
            </a:r>
            <a:br>
              <a:rPr lang="cs-CZ" sz="2400" dirty="0" smtClean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 komunikace s veřejností (SC 4.1.1)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Nástroje komunikace s veřejností</a:t>
            </a:r>
          </a:p>
          <a:p>
            <a:pPr lvl="1"/>
            <a:r>
              <a:rPr lang="cs-CZ" dirty="0" smtClean="0"/>
              <a:t>rozvoj stávajících či zavádění nových nástrojů zlepšování komunikace veřejné správy směrem k občanům (informační kampaně, webové portály, mobilní aplikace, open data) včetně souvisejícího vzdělávání (kurzy, semináře, stáže na území ČR     a v zahraničí (sdílení dobré praxe))vč. pořízení souvisejícího SW nástroje</a:t>
            </a:r>
          </a:p>
          <a:p>
            <a:pPr lvl="1">
              <a:buNone/>
            </a:pP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Pro uznání zahraničních stáží je nutné, aby přílohou žádosti o podporu byla </a:t>
            </a:r>
            <a:r>
              <a:rPr lang="cs-CZ" sz="1800" b="1" dirty="0" smtClean="0"/>
              <a:t>partnerská smlouva/dohoda/memorandum </a:t>
            </a:r>
            <a:r>
              <a:rPr lang="cs-CZ" sz="1800" dirty="0" smtClean="0"/>
              <a:t>dokládající již navázanou spolupráci se zahraničním subjektem (obce, kraje, DSO, Asociace a sdružení obcí a krajů).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Vzdělávání v oblasti </a:t>
            </a:r>
            <a:r>
              <a:rPr lang="cs-CZ" sz="1800" dirty="0" err="1" smtClean="0"/>
              <a:t>softskills</a:t>
            </a:r>
            <a:r>
              <a:rPr lang="cs-CZ" sz="1800" dirty="0" smtClean="0"/>
              <a:t> (směrem k veřejnosti) je ve výzvě podporováno pouze jako součást aktivity Nástroje komunikace s veřejností.</a:t>
            </a:r>
            <a:r>
              <a:rPr lang="cs-CZ" dirty="0" smtClean="0"/>
              <a:t>	</a:t>
            </a:r>
          </a:p>
          <a:p>
            <a:pPr lvl="1">
              <a:buNone/>
            </a:pPr>
            <a:r>
              <a:rPr lang="cs-CZ" dirty="0" smtClean="0"/>
              <a:t>	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r>
              <a:rPr lang="cs-CZ" dirty="0" smtClean="0"/>
              <a:t>	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Podporované aktivity výzvy 03_17_080 (SC 4.1.2)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SC 4.1.2 Profesionalizovat VS zejména prostřednictvím zvyšování znalostí a dovedností jejích pracovníků, rozvoje politik a strategií v oblasti lidských zdrojů a implementace služebního zákona.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1800" dirty="0" smtClean="0"/>
              <a:t>Viz. Příloha č. 2 výzev 03_17_080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Podporované aktivity výzvy 03_17_080 (SC 4.1.2)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Vzdělávání a rozvoj úředníků a zastupitelů </a:t>
            </a:r>
          </a:p>
          <a:p>
            <a:pPr lvl="1"/>
            <a:r>
              <a:rPr lang="cs-CZ" dirty="0" smtClean="0"/>
              <a:t>zvyšování kvalifikace pracovníků v oblastech souvisejících s oborem jejich působnosti, tj. realizace školících programů v níže uvedených oblastech včetně tvorby nových vzdělávacích programů:</a:t>
            </a:r>
          </a:p>
          <a:p>
            <a:pPr>
              <a:buFont typeface="Wingdings" pitchFamily="2" charset="2"/>
              <a:buChar char="v"/>
            </a:pPr>
            <a:r>
              <a:rPr lang="cs-CZ" sz="2000" dirty="0" smtClean="0"/>
              <a:t>vzdělávání z oblasti výkonu činností v přenesené i samostatné působnosti </a:t>
            </a:r>
          </a:p>
          <a:p>
            <a:pPr>
              <a:buFont typeface="Wingdings" pitchFamily="2" charset="2"/>
              <a:buChar char="v"/>
            </a:pPr>
            <a:r>
              <a:rPr lang="cs-CZ" sz="2000" dirty="0" smtClean="0"/>
              <a:t> odpovědné zadávání veřejných zakázek </a:t>
            </a:r>
          </a:p>
          <a:p>
            <a:pPr>
              <a:buFont typeface="Wingdings" pitchFamily="2" charset="2"/>
              <a:buChar char="v"/>
            </a:pPr>
            <a:r>
              <a:rPr lang="cs-CZ" sz="2000" dirty="0" smtClean="0"/>
              <a:t>využívání nástrojů </a:t>
            </a:r>
            <a:r>
              <a:rPr lang="cs-CZ" sz="2000" dirty="0" err="1" smtClean="0"/>
              <a:t>eGovernmentu</a:t>
            </a:r>
            <a:r>
              <a:rPr lang="cs-CZ" sz="2000" dirty="0" smtClean="0"/>
              <a:t> (tj. vzdělávání v elektronických nástrojích sloužících k obsluze sdílených a propojených informačních systémů na nejméně krajské úrovni) </a:t>
            </a:r>
            <a:endParaRPr lang="cs-CZ" dirty="0" smtClean="0"/>
          </a:p>
          <a:p>
            <a:pPr lvl="1">
              <a:buNone/>
            </a:pPr>
            <a:r>
              <a:rPr lang="cs-CZ" dirty="0" smtClean="0"/>
              <a:t>	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Podporované aktivity výzvy 03_17_080 (SC 4.1.2)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676456" cy="5445224"/>
          </a:xfrm>
        </p:spPr>
        <p:txBody>
          <a:bodyPr/>
          <a:lstStyle/>
          <a:p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sz="2000" dirty="0" smtClean="0"/>
              <a:t>projektové a strategické řízení </a:t>
            </a:r>
          </a:p>
          <a:p>
            <a:pPr>
              <a:buFont typeface="Wingdings" pitchFamily="2" charset="2"/>
              <a:buChar char="v"/>
            </a:pPr>
            <a:r>
              <a:rPr lang="cs-CZ" sz="2000" dirty="0" smtClean="0"/>
              <a:t> finanční řízení (tj. controlling, účetnictví, financování včetně řízení hotovosti a měření výkonnosti) </a:t>
            </a:r>
          </a:p>
          <a:p>
            <a:pPr>
              <a:buFont typeface="Wingdings" pitchFamily="2" charset="2"/>
              <a:buChar char="v"/>
            </a:pPr>
            <a:r>
              <a:rPr lang="cs-CZ" sz="2000" dirty="0" smtClean="0"/>
              <a:t> zvyšování povědomí a odborná příprava pracovníků zapojených do zpracování analýz, strategických dokumentů a souvisejících auditů GDPR (vzdělávací aktivity nad rámec právních předpisů) – mezi aktivity lze zahrnout např. zvyšování kvalifikace pověřence GDPR (v případě, že je pověřenec zaměstnancem organizace), resp. dalších zaměstnanců organizace; seznámení zaměstnanců s aktuálními předpisy, vydávanými judikáty, stanovisky, apod., šíření dobré praxe a inovativní přístup k procesu GDPR </a:t>
            </a:r>
          </a:p>
          <a:p>
            <a:pPr>
              <a:buFont typeface="Wingdings" pitchFamily="2" charset="2"/>
              <a:buChar char="v"/>
            </a:pPr>
            <a:endParaRPr lang="cs-CZ" sz="2000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Podporované aktivity výzvy 03_17_080 (SC 4.1.2)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000" cy="4320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sz="2000" dirty="0" err="1" smtClean="0"/>
              <a:t>Territorial</a:t>
            </a:r>
            <a:r>
              <a:rPr lang="cs-CZ" sz="2000" dirty="0" smtClean="0"/>
              <a:t> </a:t>
            </a:r>
            <a:r>
              <a:rPr lang="cs-CZ" sz="2000" dirty="0" err="1" smtClean="0"/>
              <a:t>Impact</a:t>
            </a:r>
            <a:r>
              <a:rPr lang="cs-CZ" sz="2000" dirty="0" smtClean="0"/>
              <a:t> </a:t>
            </a:r>
            <a:r>
              <a:rPr lang="cs-CZ" sz="2000" dirty="0" err="1" smtClean="0"/>
              <a:t>Assessement</a:t>
            </a:r>
            <a:r>
              <a:rPr lang="cs-CZ" sz="2000" dirty="0" smtClean="0"/>
              <a:t> (hodnocení </a:t>
            </a:r>
            <a:r>
              <a:rPr lang="cs-CZ" sz="2000" dirty="0" err="1" smtClean="0"/>
              <a:t>Territorial</a:t>
            </a:r>
            <a:r>
              <a:rPr lang="cs-CZ" sz="2000" dirty="0" smtClean="0"/>
              <a:t> </a:t>
            </a:r>
            <a:r>
              <a:rPr lang="cs-CZ" sz="2000" dirty="0" err="1" smtClean="0"/>
              <a:t>Impact</a:t>
            </a:r>
            <a:r>
              <a:rPr lang="cs-CZ" sz="2000" dirty="0" smtClean="0"/>
              <a:t> </a:t>
            </a:r>
            <a:r>
              <a:rPr lang="cs-CZ" sz="2000" dirty="0" err="1" smtClean="0"/>
              <a:t>Assessment</a:t>
            </a:r>
            <a:r>
              <a:rPr lang="cs-CZ" sz="2000" dirty="0" smtClean="0"/>
              <a:t> v kontextu ostatních nástrojů pro hodnocení dopadu; současná praxe hodnocení územních dopadů v ČR a v zahraničí; základní aspekty navrhované metodiky hodnocení územních dopadů; školení v oblasti postupů v rámci 1. kola hodnocení územních dopadů dle metodiky; školení v oblasti postupů v rámci 2. kola hodnocení územních dopadů dle metodiky MMR Efekty územně determinovaných projektů) </a:t>
            </a:r>
          </a:p>
          <a:p>
            <a:pPr>
              <a:buFont typeface="Wingdings" pitchFamily="2" charset="2"/>
              <a:buChar char="v"/>
            </a:pPr>
            <a:r>
              <a:rPr lang="cs-CZ" sz="2000" dirty="0" smtClean="0"/>
              <a:t> zavádění konceptu </a:t>
            </a:r>
            <a:r>
              <a:rPr lang="cs-CZ" sz="2000" dirty="0" err="1" smtClean="0"/>
              <a:t>Smart</a:t>
            </a:r>
            <a:r>
              <a:rPr lang="cs-CZ" sz="2000" dirty="0" smtClean="0"/>
              <a:t> </a:t>
            </a:r>
            <a:r>
              <a:rPr lang="cs-CZ" sz="2000" dirty="0" err="1" smtClean="0"/>
              <a:t>Cities</a:t>
            </a:r>
            <a:r>
              <a:rPr lang="cs-CZ" sz="2000" dirty="0" smtClean="0"/>
              <a:t> (postup zavádění konceptu </a:t>
            </a:r>
            <a:r>
              <a:rPr lang="cs-CZ" sz="2000" dirty="0" err="1" smtClean="0"/>
              <a:t>Smart</a:t>
            </a:r>
            <a:r>
              <a:rPr lang="cs-CZ" sz="2000" dirty="0" smtClean="0"/>
              <a:t> </a:t>
            </a:r>
            <a:r>
              <a:rPr lang="cs-CZ" sz="2000" dirty="0" err="1" smtClean="0"/>
              <a:t>Cities</a:t>
            </a:r>
            <a:r>
              <a:rPr lang="cs-CZ" sz="2000" dirty="0" smtClean="0"/>
              <a:t> v souladu s Metodikou Konceptu inteligentních měst); možnosti financování; inovativní partnerství; komunikace s občany; důležitost monitorování postupu ke </a:t>
            </a:r>
            <a:r>
              <a:rPr lang="cs-CZ" sz="2000" dirty="0" err="1" smtClean="0"/>
              <a:t>Smart</a:t>
            </a:r>
            <a:r>
              <a:rPr lang="cs-CZ" sz="2000" dirty="0" smtClean="0"/>
              <a:t>; evaluace; příklady dobré praxe) 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Podporované aktivity výzvy 03_17_080 (SC 4.1.2)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000" dirty="0" smtClean="0"/>
              <a:t>vzdělávací aktivity v oblasti voleb (vzdělávací aktivity nad rámec právních předpisů) – zajištění specifického vzdělání pro úředníky ÚSC, kteří zajišťují přípravu a průběh voleb v návaznosti na právní předpisy, soudní judikáty, apod.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Využity mohou být nástroje jako kurzy, semináře, stáže na území ČR a v zahraničí (sdílení dobré praxe), konzultace, workshopy.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Příloha č. 4 Čestné prohlášení o vzdělávání (nelze realizovat vzdělávací aktivity, které jsou již realizovány či plánovány v rámci projektu Svazu měst a obcí ČR a Sdružení místních samospráv ČR ve výzvě č. 03_15_19 pro totožnou cílovou skupinu). </a:t>
            </a:r>
            <a:r>
              <a:rPr lang="cs-CZ" dirty="0" smtClean="0"/>
              <a:t>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Pro uznání zahraničních stáží je nutné, aby přílohou žádosti o podporu </a:t>
            </a:r>
            <a:r>
              <a:rPr lang="cs-CZ" sz="1800" dirty="0" smtClean="0"/>
              <a:t>byl dokument </a:t>
            </a:r>
            <a:r>
              <a:rPr lang="cs-CZ" sz="1800" dirty="0"/>
              <a:t>dokládající již navázanou spolupráci se zahraničním subjektem (obce, kraje, DSO, Asociace a sdružení obcí a krajů).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 dvojího 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CZ.03.4.74/0.0/0.0/15_019/0003017 - Posilování administrativní kapacity obcí na bázi </a:t>
            </a:r>
            <a:r>
              <a:rPr lang="cs-CZ" dirty="0" err="1"/>
              <a:t>meziobecní</a:t>
            </a:r>
            <a:r>
              <a:rPr lang="cs-CZ" dirty="0"/>
              <a:t> </a:t>
            </a:r>
            <a:r>
              <a:rPr lang="cs-CZ" dirty="0" smtClean="0"/>
              <a:t>spolupráce (SMO ČR)</a:t>
            </a:r>
          </a:p>
          <a:p>
            <a:pPr algn="just"/>
            <a:r>
              <a:rPr lang="cs-CZ" dirty="0"/>
              <a:t>CZ.03.4.74/0.0/0.0/15_019/0001814 - </a:t>
            </a:r>
            <a:r>
              <a:rPr lang="cs-CZ" dirty="0" smtClean="0"/>
              <a:t>Spolupráce obcí ke zvýšení kvality veřejné správy za pomoci metody MA 21 (Národní síť zdravých měst)</a:t>
            </a:r>
          </a:p>
          <a:p>
            <a:pPr algn="just"/>
            <a:r>
              <a:rPr lang="cs-CZ" dirty="0"/>
              <a:t>CZ.03.4.74/0.0/0.0/15_019/0003984 - </a:t>
            </a:r>
            <a:r>
              <a:rPr lang="cs-CZ" dirty="0" err="1"/>
              <a:t>STRATeduka</a:t>
            </a:r>
            <a:r>
              <a:rPr lang="cs-CZ" dirty="0"/>
              <a:t> - vzdělávací program ke strategickému řízení ve veřejné </a:t>
            </a:r>
            <a:r>
              <a:rPr lang="cs-CZ" dirty="0" smtClean="0"/>
              <a:t>správě (MMR)</a:t>
            </a:r>
          </a:p>
          <a:p>
            <a:pPr algn="just"/>
            <a:r>
              <a:rPr lang="cs-CZ" dirty="0" smtClean="0"/>
              <a:t>IROP, specifický cíl </a:t>
            </a:r>
            <a:r>
              <a:rPr lang="cs-CZ" dirty="0"/>
              <a:t>3.3 Podpora pořizování a uplatňování dokumentů územního rozvoje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3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 K ČÁSTI PŘEDSTAVENÍ VÝZVY 03_17_080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Hodnocení projektů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4749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179512" y="1268760"/>
            <a:ext cx="8568952" cy="5400600"/>
          </a:xfrm>
        </p:spPr>
        <p:txBody>
          <a:bodyPr>
            <a:normAutofit fontScale="92500"/>
          </a:bodyPr>
          <a:lstStyle/>
          <a:p>
            <a:pPr marL="0" lvl="0" indent="0" algn="just">
              <a:buClr>
                <a:srgbClr val="5FBBF5"/>
              </a:buClr>
              <a:buNone/>
            </a:pPr>
            <a:r>
              <a:rPr lang="cs-CZ" sz="2000" b="1" dirty="0" smtClean="0"/>
              <a:t>Podrobné informace: Specifická část pravidel pro žadatele a příjemce v rámci OPZ pro projekty se skutečně vzniklými výdaji a případně také s nepřímými náklady, kap. 4 </a:t>
            </a:r>
            <a:r>
              <a:rPr lang="cs-CZ" sz="2000" dirty="0"/>
              <a:t>(s odkazy na některé z kapitol Obecných pravidel pro žadatele</a:t>
            </a:r>
            <a:r>
              <a:rPr lang="cs-CZ" sz="2000" dirty="0" smtClean="0"/>
              <a:t>)</a:t>
            </a:r>
          </a:p>
          <a:p>
            <a:pPr marL="0" lvl="0" indent="0" algn="just">
              <a:buClr>
                <a:srgbClr val="5FBBF5"/>
              </a:buClr>
              <a:buNone/>
            </a:pPr>
            <a:r>
              <a:rPr lang="cs-CZ" sz="2000" dirty="0" smtClean="0"/>
              <a:t>Další zdroj informací - </a:t>
            </a:r>
            <a:r>
              <a:rPr lang="cs-CZ" sz="2000" b="1" dirty="0" smtClean="0"/>
              <a:t>Příručka pro hodnotitele zajišťující věcné hodnocení žádostí o podporu z OPZ se skutečně prokazovanými výdaji </a:t>
            </a:r>
            <a:r>
              <a:rPr lang="cs-CZ" sz="2000" dirty="0" smtClean="0"/>
              <a:t>(www.</a:t>
            </a:r>
            <a:r>
              <a:rPr lang="cs-CZ" sz="2000" dirty="0" err="1" smtClean="0"/>
              <a:t>esfcr.cz</a:t>
            </a:r>
            <a:r>
              <a:rPr lang="cs-CZ" sz="2000" dirty="0" smtClean="0"/>
              <a:t>)</a:t>
            </a:r>
            <a:endParaRPr lang="cs-CZ" sz="2000" dirty="0"/>
          </a:p>
          <a:p>
            <a:pPr lvl="0" algn="just">
              <a:spcBef>
                <a:spcPts val="1200"/>
              </a:spcBef>
              <a:buClr>
                <a:srgbClr val="5FBBF5"/>
              </a:buClr>
            </a:pPr>
            <a:r>
              <a:rPr lang="cs-CZ" sz="2000" b="1" dirty="0" smtClean="0"/>
              <a:t>Postup </a:t>
            </a:r>
            <a:r>
              <a:rPr lang="cs-CZ" sz="2000" b="1" dirty="0"/>
              <a:t>hodnocení projektů</a:t>
            </a:r>
          </a:p>
          <a:p>
            <a:pPr lvl="1" algn="just"/>
            <a:r>
              <a:rPr lang="cs-CZ" dirty="0" smtClean="0"/>
              <a:t>hodnocení přijatelnosti (HP) </a:t>
            </a:r>
          </a:p>
          <a:p>
            <a:pPr lvl="1" algn="just"/>
            <a:r>
              <a:rPr lang="cs-CZ" dirty="0" smtClean="0"/>
              <a:t>hodnocení formálních náležitostí (HFN)</a:t>
            </a:r>
          </a:p>
          <a:p>
            <a:pPr lvl="1" algn="just"/>
            <a:r>
              <a:rPr lang="cs-CZ" dirty="0" smtClean="0"/>
              <a:t>věcné hodnocení (VH)</a:t>
            </a:r>
          </a:p>
          <a:p>
            <a:pPr lvl="1" algn="just"/>
            <a:r>
              <a:rPr lang="cs-CZ" dirty="0" smtClean="0"/>
              <a:t>Výběrová komise</a:t>
            </a:r>
          </a:p>
          <a:p>
            <a:pPr lvl="1" algn="just"/>
            <a:r>
              <a:rPr lang="cs-CZ" dirty="0" smtClean="0"/>
              <a:t>vydání Rozhodnutí o poskytnutí dotace</a:t>
            </a:r>
          </a:p>
          <a:p>
            <a:pPr lvl="1" algn="just"/>
            <a:r>
              <a:rPr lang="cs-CZ" dirty="0" smtClean="0"/>
              <a:t>nástroje možnosti přezkumu výsledku hodnocení projektu</a:t>
            </a:r>
          </a:p>
          <a:p>
            <a:endParaRPr lang="cs-CZ" sz="20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5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nastavení výzvy 03_17_080 a 03_17_118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437312"/>
          </a:xfrm>
        </p:spPr>
        <p:txBody>
          <a:bodyPr/>
          <a:lstStyle/>
          <a:p>
            <a:r>
              <a:rPr lang="cs-CZ" dirty="0"/>
              <a:t>Druh výzvy: kolová</a:t>
            </a:r>
          </a:p>
          <a:p>
            <a:r>
              <a:rPr lang="cs-CZ" dirty="0"/>
              <a:t>Model hodnocení: </a:t>
            </a:r>
            <a:r>
              <a:rPr lang="cs-CZ" dirty="0" smtClean="0"/>
              <a:t>jednokolový</a:t>
            </a:r>
          </a:p>
          <a:p>
            <a:r>
              <a:rPr lang="cs-CZ" dirty="0" smtClean="0"/>
              <a:t>Výzva vyhlášena: 15. </a:t>
            </a:r>
            <a:r>
              <a:rPr lang="cs-CZ" dirty="0"/>
              <a:t>3</a:t>
            </a:r>
            <a:r>
              <a:rPr lang="cs-CZ" dirty="0" smtClean="0"/>
              <a:t>. 2018</a:t>
            </a:r>
          </a:p>
          <a:p>
            <a:r>
              <a:rPr lang="cs-CZ" dirty="0" smtClean="0"/>
              <a:t>Zahájení příjmu žádostí: 22. 3. 2018 v 9:00</a:t>
            </a:r>
          </a:p>
          <a:p>
            <a:r>
              <a:rPr lang="cs-CZ" b="1" dirty="0" smtClean="0"/>
              <a:t>Ukončení příjmu žádostí: 15. </a:t>
            </a:r>
            <a:r>
              <a:rPr lang="cs-CZ" b="1" dirty="0"/>
              <a:t>6</a:t>
            </a:r>
            <a:r>
              <a:rPr lang="cs-CZ" b="1" dirty="0" smtClean="0"/>
              <a:t>. 2018 v 16:00</a:t>
            </a:r>
          </a:p>
          <a:p>
            <a:r>
              <a:rPr lang="cs-CZ" dirty="0" smtClean="0"/>
              <a:t>Maximální délka realizace projektu: 24 měsíců</a:t>
            </a:r>
          </a:p>
          <a:p>
            <a:r>
              <a:rPr lang="cs-CZ" dirty="0" smtClean="0"/>
              <a:t>Nejzazší datum pro ukončení fyzické realizace projektu: 31. 12. 2021</a:t>
            </a:r>
          </a:p>
          <a:p>
            <a:r>
              <a:rPr lang="cs-CZ" dirty="0" smtClean="0"/>
              <a:t>Finanční alokace výzvy 03_17_080: </a:t>
            </a:r>
            <a:r>
              <a:rPr lang="cs-CZ" b="1" dirty="0" smtClean="0"/>
              <a:t>285 000 000 CZK</a:t>
            </a:r>
          </a:p>
          <a:p>
            <a:r>
              <a:rPr lang="cs-CZ" dirty="0" smtClean="0"/>
              <a:t>Finanční alokace výzvy 03_16_118: </a:t>
            </a:r>
            <a:r>
              <a:rPr lang="cs-CZ" b="1" dirty="0" smtClean="0"/>
              <a:t>15 000 000 CZK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690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Časová dotace procesu hodnocení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67544" y="1340768"/>
            <a:ext cx="8064000" cy="5184576"/>
          </a:xfrm>
        </p:spPr>
        <p:txBody>
          <a:bodyPr>
            <a:normAutofit/>
          </a:bodyPr>
          <a:lstStyle/>
          <a:p>
            <a:pPr marL="414000" lvl="1" indent="0" algn="just">
              <a:lnSpc>
                <a:spcPct val="100000"/>
              </a:lnSpc>
              <a:buNone/>
            </a:pPr>
            <a:endParaRPr lang="cs-CZ" sz="1400" dirty="0" smtClean="0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/>
              <a:t>H</a:t>
            </a:r>
            <a:r>
              <a:rPr lang="cs-CZ" b="1" dirty="0" smtClean="0"/>
              <a:t>odnocení přijatelnosti a formálních náležitostí:</a:t>
            </a:r>
            <a:r>
              <a:rPr lang="cs-CZ" dirty="0" smtClean="0"/>
              <a:t> max. 30 pracovních dnů od data uzávěrky příjmu žádostí v MS2014+</a:t>
            </a:r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HPFN provádí vždy 2 projektoví manažeři ŘO OPZ</a:t>
            </a:r>
          </a:p>
          <a:p>
            <a:pPr lvl="2" algn="just">
              <a:lnSpc>
                <a:spcPct val="100000"/>
              </a:lnSpc>
              <a:buNone/>
            </a:pPr>
            <a:endParaRPr lang="cs-CZ" sz="1400" dirty="0" smtClean="0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Věcné hodnocení: </a:t>
            </a:r>
            <a:r>
              <a:rPr lang="cs-CZ" dirty="0" smtClean="0"/>
              <a:t>max. 80 pracovních dnů od data uzávěrky příjmu žádostí v MS2014+</a:t>
            </a:r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U výzev „80“ a „118“ provádí hodnocení </a:t>
            </a:r>
            <a:r>
              <a:rPr lang="cs-CZ" b="1" dirty="0" smtClean="0"/>
              <a:t>2 externí hodnotitelé</a:t>
            </a:r>
            <a:endParaRPr lang="cs-CZ" dirty="0"/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V případě potřeby bude zapojen </a:t>
            </a:r>
            <a:r>
              <a:rPr lang="cs-CZ" b="1" dirty="0" smtClean="0"/>
              <a:t>arbitr</a:t>
            </a:r>
          </a:p>
          <a:p>
            <a:pPr marL="666000" lvl="2" indent="0" algn="just">
              <a:lnSpc>
                <a:spcPct val="100000"/>
              </a:lnSpc>
              <a:buNone/>
            </a:pPr>
            <a:endParaRPr lang="cs-CZ" b="1" dirty="0" smtClean="0"/>
          </a:p>
          <a:p>
            <a:pPr algn="just"/>
            <a:r>
              <a:rPr lang="cs-CZ" sz="2000" b="1" dirty="0" smtClean="0"/>
              <a:t>Výběrová komise: </a:t>
            </a:r>
            <a:r>
              <a:rPr lang="cs-CZ" sz="2000" dirty="0" smtClean="0"/>
              <a:t>zasedne nejpozději do 20 pracovních dnů od ukončení věcného hodnocení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421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dotace procesu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Hodnocení</a:t>
            </a:r>
            <a:r>
              <a:rPr lang="cs-CZ" dirty="0" smtClean="0"/>
              <a:t> (</a:t>
            </a:r>
            <a:r>
              <a:rPr lang="cs-CZ" sz="1800" dirty="0" smtClean="0"/>
              <a:t>HPFN, VĚCNÉ HODNOCENÍ</a:t>
            </a:r>
            <a:r>
              <a:rPr lang="cs-CZ" dirty="0" smtClean="0"/>
              <a:t>)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sz="2000" dirty="0" smtClean="0"/>
              <a:t>červen - říjen 2018 </a:t>
            </a:r>
          </a:p>
          <a:p>
            <a:endParaRPr lang="cs-CZ" dirty="0" smtClean="0"/>
          </a:p>
          <a:p>
            <a:r>
              <a:rPr lang="cs-CZ" b="1" dirty="0" smtClean="0"/>
              <a:t>Výběrová komise: </a:t>
            </a:r>
            <a:r>
              <a:rPr lang="cs-CZ" dirty="0" smtClean="0"/>
              <a:t>listopad – prosinec 2018 </a:t>
            </a:r>
          </a:p>
          <a:p>
            <a:endParaRPr lang="cs-CZ" dirty="0" smtClean="0"/>
          </a:p>
          <a:p>
            <a:r>
              <a:rPr lang="cs-CZ" b="1" dirty="0" smtClean="0"/>
              <a:t>Rozhodnutí o poskytnutí dotace</a:t>
            </a:r>
            <a:r>
              <a:rPr lang="cs-CZ" dirty="0" smtClean="0"/>
              <a:t> (Právní akt)</a:t>
            </a:r>
            <a:r>
              <a:rPr lang="cs-CZ" b="1" dirty="0" smtClean="0"/>
              <a:t>:</a:t>
            </a:r>
            <a:r>
              <a:rPr lang="cs-CZ" dirty="0" smtClean="0"/>
              <a:t> nejdříve leden – březen 2019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 přijatelnosti  (HP)</a:t>
            </a:r>
            <a:br>
              <a:rPr lang="cs-CZ" dirty="0" smtClean="0"/>
            </a:br>
            <a:r>
              <a:rPr lang="cs-CZ" dirty="0" smtClean="0"/>
              <a:t>a formálních náležitostí (HFN)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340768"/>
            <a:ext cx="8280920" cy="496855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P</a:t>
            </a:r>
            <a:r>
              <a:rPr lang="cs-CZ" dirty="0" smtClean="0"/>
              <a:t>odrobné informace k hodnocení přijatelnosti a hodnocení formálních náležitostí jsou v kap. 4.2.2 Specifické části pravidel pro žadatele.</a:t>
            </a:r>
            <a:endParaRPr lang="cs-CZ" dirty="0"/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přijatelnosti a formálních náležitostí je 1. stupněm hodnocení, probíhá souběžně, provádí ho pověření pracovníci ŘO.</a:t>
            </a: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</a:t>
            </a:r>
            <a:r>
              <a:rPr lang="cs-CZ" dirty="0"/>
              <a:t>přijatelnosti - v případě nesplnění jakéhokoliv </a:t>
            </a:r>
            <a:r>
              <a:rPr lang="cs-CZ" dirty="0" smtClean="0"/>
              <a:t>relevantního </a:t>
            </a:r>
            <a:r>
              <a:rPr lang="cs-CZ" dirty="0"/>
              <a:t>z 9 kritérií přijatelnosti je žádost vyloučena – náprava není </a:t>
            </a:r>
            <a:r>
              <a:rPr lang="cs-CZ" dirty="0" smtClean="0"/>
              <a:t>možná.</a:t>
            </a:r>
            <a:endParaRPr lang="cs-CZ" dirty="0"/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formálních náležitostí - v </a:t>
            </a:r>
            <a:r>
              <a:rPr lang="cs-CZ" dirty="0"/>
              <a:t>případě nesplnění min. 1 kritéria </a:t>
            </a:r>
            <a:r>
              <a:rPr lang="cs-CZ" dirty="0" smtClean="0"/>
              <a:t>HFN (za podmínky splnění všech kritérií HP) </a:t>
            </a:r>
            <a:r>
              <a:rPr lang="cs-CZ" dirty="0"/>
              <a:t>bude žadatel vyzván </a:t>
            </a:r>
            <a:r>
              <a:rPr lang="cs-CZ" dirty="0" smtClean="0"/>
              <a:t>k nápravě.</a:t>
            </a:r>
          </a:p>
        </p:txBody>
      </p:sp>
    </p:spTree>
    <p:extLst>
      <p:ext uri="{BB962C8B-B14F-4D97-AF65-F5344CB8AC3E}">
        <p14:creationId xmlns:p14="http://schemas.microsoft.com/office/powerpoint/2010/main" val="1738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Hodnocení přijatelnosti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0" y="1196752"/>
            <a:ext cx="8820472" cy="5256584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K</a:t>
            </a:r>
            <a:r>
              <a:rPr lang="cs-CZ" sz="2000" dirty="0" smtClean="0"/>
              <a:t>ritéria </a:t>
            </a:r>
            <a:r>
              <a:rPr lang="cs-CZ" sz="2000" dirty="0"/>
              <a:t>přijatelnosti nejsou opravitelná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1. </a:t>
            </a:r>
            <a:r>
              <a:rPr lang="cs-CZ" dirty="0"/>
              <a:t>Splňuje žadatel definici oprávněného žadatele vymezeného ve výzvě k předkládání žádostí o podporu?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2. Odpovídá </a:t>
            </a:r>
            <a:r>
              <a:rPr lang="cs-CZ" dirty="0"/>
              <a:t>partnerství v projektu pravidlům OPZ a je v souladu s textem výzvy k předkládání žádostí o podporu</a:t>
            </a:r>
            <a:r>
              <a:rPr lang="cs-CZ" dirty="0" smtClean="0"/>
              <a:t>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3. </a:t>
            </a:r>
            <a:r>
              <a:rPr lang="cs-CZ" dirty="0"/>
              <a:t>Jsou cílové skupiny v </a:t>
            </a:r>
            <a:r>
              <a:rPr lang="cs-CZ" dirty="0" smtClean="0"/>
              <a:t>zásadě* </a:t>
            </a:r>
            <a:r>
              <a:rPr lang="cs-CZ" dirty="0"/>
              <a:t>v souladu s textem výzvy k předkládání žádostí o podporu? 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4</a:t>
            </a:r>
            <a:r>
              <a:rPr lang="cs-CZ" dirty="0"/>
              <a:t>. Jsou celkové způsobilé výdaje projektu v rozmezí stanoveném ve výzvě k předkládání žádostí o podporu?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5</a:t>
            </a:r>
            <a:r>
              <a:rPr lang="cs-CZ" dirty="0"/>
              <a:t>. Jsou plánované aktivity projektu v </a:t>
            </a:r>
            <a:r>
              <a:rPr lang="cs-CZ" dirty="0" smtClean="0"/>
              <a:t>zásadě* </a:t>
            </a:r>
            <a:r>
              <a:rPr lang="cs-CZ" dirty="0"/>
              <a:t>v souladu s textem výzvy k předkládání žádostí o podporu (včetně územní způsobilosti)? </a:t>
            </a:r>
            <a:endParaRPr lang="cs-CZ" dirty="0" smtClean="0"/>
          </a:p>
          <a:p>
            <a:pPr lvl="1" algn="just">
              <a:lnSpc>
                <a:spcPct val="100000"/>
              </a:lnSpc>
            </a:pPr>
            <a:r>
              <a:rPr lang="cs-CZ" dirty="0"/>
              <a:t>6. Lze vyloučit negativní dopad na horizontální principy OPZ (rovnost žen a mužů, nediskriminace a udržitelný rozvoj)?</a:t>
            </a:r>
          </a:p>
          <a:p>
            <a:pPr lvl="1" algn="just">
              <a:lnSpc>
                <a:spcPct val="100000"/>
              </a:lnSpc>
            </a:pPr>
            <a:r>
              <a:rPr lang="cs-CZ" dirty="0"/>
              <a:t>7. Je statutární zástupce žadatele trestně bezúhonný? </a:t>
            </a:r>
            <a:endParaRPr lang="cs-CZ" dirty="0" smtClean="0"/>
          </a:p>
          <a:p>
            <a:pPr lvl="1" algn="just">
              <a:lnSpc>
                <a:spcPct val="100000"/>
              </a:lnSpc>
            </a:pPr>
            <a:r>
              <a:rPr lang="cs-CZ" dirty="0"/>
              <a:t>8. Byl projektový záměr doporučen k rozpracování do plné verze žádosti o </a:t>
            </a:r>
            <a:r>
              <a:rPr lang="cs-CZ" dirty="0" smtClean="0"/>
              <a:t>podporu </a:t>
            </a:r>
            <a:r>
              <a:rPr lang="cs-CZ" dirty="0"/>
              <a:t> příslušným Programovým partnerstvím OPZ nebo jinou relevantní platformou dle pravidel OPZ</a:t>
            </a:r>
            <a:r>
              <a:rPr lang="cs-CZ" dirty="0" smtClean="0"/>
              <a:t>? - nerelevantní</a:t>
            </a:r>
          </a:p>
          <a:p>
            <a:pPr lvl="1" algn="just">
              <a:lnSpc>
                <a:spcPct val="100000"/>
              </a:lnSpc>
            </a:pPr>
            <a:r>
              <a:rPr lang="cs-CZ" dirty="0"/>
              <a:t>9. Integrované strategie </a:t>
            </a:r>
            <a:r>
              <a:rPr lang="cs-CZ" dirty="0" smtClean="0"/>
              <a:t>: není relevantní pro PO4 - nerelevantní</a:t>
            </a:r>
            <a:endParaRPr lang="cs-CZ" dirty="0"/>
          </a:p>
          <a:p>
            <a:pPr lvl="1">
              <a:lnSpc>
                <a:spcPct val="100000"/>
              </a:lnSpc>
            </a:pPr>
            <a:endParaRPr lang="cs-CZ" sz="16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8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Hodnocení formálních náležitostí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82453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Obsahuje </a:t>
            </a:r>
            <a:r>
              <a:rPr lang="cs-CZ" dirty="0"/>
              <a:t>žádost o podporu všechny </a:t>
            </a:r>
            <a:r>
              <a:rPr lang="cs-CZ" b="1" dirty="0"/>
              <a:t>povinné údaje i přílohy </a:t>
            </a:r>
            <a:r>
              <a:rPr lang="cs-CZ" dirty="0"/>
              <a:t>dle textu výzvy k předkládání žádostí o podporu a žádost i povinné přílohy byly předloženy ve formě dle textu výzvy (včetně číslování příloh)?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Je žádost o podporu podepsána statutárním zástupcem žadatele (resp. oprávněnou osobou</a:t>
            </a:r>
            <a:r>
              <a:rPr lang="cs-CZ" dirty="0" smtClean="0"/>
              <a:t>)?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Oprávněná osoba musí mít plnou moc, kterou je třeba nahrát do ISKP14+.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V případě zjištění nedostatků v některém z kritérií bude žadatel vyzván k opravě.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Přípustná </a:t>
            </a:r>
            <a:r>
              <a:rPr lang="cs-CZ" b="1" dirty="0" smtClean="0"/>
              <a:t>1 oprava</a:t>
            </a:r>
            <a:r>
              <a:rPr lang="cs-CZ" dirty="0" smtClean="0"/>
              <a:t>, žadatel má na ni </a:t>
            </a:r>
            <a:r>
              <a:rPr lang="cs-CZ" b="1" dirty="0" smtClean="0"/>
              <a:t>5 pracovních dnů</a:t>
            </a:r>
            <a:endParaRPr lang="cs-CZ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93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Věcné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 algn="just"/>
            <a:r>
              <a:rPr lang="cs-CZ" dirty="0" smtClean="0"/>
              <a:t>Postupují do něj úspěšné žádosti</a:t>
            </a:r>
          </a:p>
          <a:p>
            <a:pPr algn="just"/>
            <a:r>
              <a:rPr lang="cs-CZ" dirty="0" smtClean="0"/>
              <a:t>Provádějí ho 2 nezávislí externí hodnotitelé</a:t>
            </a:r>
          </a:p>
          <a:p>
            <a:pPr algn="just"/>
            <a:r>
              <a:rPr lang="cs-CZ" dirty="0" smtClean="0"/>
              <a:t>Hodnotitel u každého kritéria:</a:t>
            </a:r>
          </a:p>
          <a:p>
            <a:pPr lvl="1" algn="just"/>
            <a:r>
              <a:rPr lang="cs-CZ" dirty="0" smtClean="0"/>
              <a:t>Přidělí deskriptor</a:t>
            </a:r>
          </a:p>
          <a:p>
            <a:pPr lvl="1" algn="just"/>
            <a:r>
              <a:rPr lang="cs-CZ" dirty="0" smtClean="0"/>
              <a:t>V komentáři zdůvodní své rozhodnutí</a:t>
            </a:r>
          </a:p>
          <a:p>
            <a:pPr lvl="1" algn="just"/>
            <a:r>
              <a:rPr lang="cs-CZ" dirty="0" smtClean="0"/>
              <a:t>Napíše závěrečný shrnující komentář</a:t>
            </a:r>
          </a:p>
          <a:p>
            <a:pPr algn="just"/>
            <a:r>
              <a:rPr lang="cs-CZ" dirty="0" smtClean="0"/>
              <a:t>V případě rozdílných hodnocení bude zapojen arbitr, který vychází z předchozích 2 hodnocení</a:t>
            </a:r>
          </a:p>
          <a:p>
            <a:pPr lvl="1" algn="just"/>
            <a:r>
              <a:rPr lang="cs-CZ" dirty="0"/>
              <a:t>Arbitr se ve svém hodnocení musí pohybovat v mantinelech předchozích dvou individuálních hodnocení na úrovni jednotlivých kritérií.</a:t>
            </a:r>
          </a:p>
        </p:txBody>
      </p:sp>
    </p:spTree>
    <p:extLst>
      <p:ext uri="{BB962C8B-B14F-4D97-AF65-F5344CB8AC3E}">
        <p14:creationId xmlns:p14="http://schemas.microsoft.com/office/powerpoint/2010/main" val="1344832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věcné hodnocení - kritéria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412776"/>
            <a:ext cx="8496944" cy="51845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K</a:t>
            </a:r>
            <a:r>
              <a:rPr lang="cs-CZ" sz="2000" dirty="0" smtClean="0"/>
              <a:t>ritéria věcného hodnocení pro soutěžní projekty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P</a:t>
            </a:r>
            <a:r>
              <a:rPr lang="cs-CZ" sz="1800" dirty="0" smtClean="0"/>
              <a:t>řesný popis toho, co je předmětem hodnocení, je uveden v </a:t>
            </a:r>
            <a:r>
              <a:rPr lang="cs-CZ" sz="1800" b="1" dirty="0" smtClean="0"/>
              <a:t>Příručce pro hodnotitele zajišťující věcné hodnocení žádostí o podporu z OPZ se skutečně prokazovanými výdaji</a:t>
            </a:r>
            <a:r>
              <a:rPr lang="cs-CZ" sz="1800" dirty="0" smtClean="0"/>
              <a:t>, s. </a:t>
            </a:r>
            <a:r>
              <a:rPr lang="cs-CZ" sz="1800" dirty="0"/>
              <a:t>30-41 </a:t>
            </a:r>
            <a:r>
              <a:rPr lang="cs-CZ" sz="1800" dirty="0" smtClean="0"/>
              <a:t>(uveřejněna na </a:t>
            </a:r>
            <a:r>
              <a:rPr lang="cs-CZ" sz="1800" dirty="0" smtClean="0">
                <a:hlinkClick r:id="rId3"/>
              </a:rPr>
              <a:t>www.esfcr.cz</a:t>
            </a:r>
            <a:r>
              <a:rPr lang="cs-CZ" sz="1800" dirty="0" smtClean="0"/>
              <a:t>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D</a:t>
            </a:r>
            <a:r>
              <a:rPr lang="cs-CZ" sz="1800" dirty="0" smtClean="0"/>
              <a:t>oporučuje se průběžná konfrontace při tvorbě žádosti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62893"/>
              </p:ext>
            </p:extLst>
          </p:nvPr>
        </p:nvGraphicFramePr>
        <p:xfrm>
          <a:off x="827584" y="1772816"/>
          <a:ext cx="7992888" cy="3191232"/>
        </p:xfrm>
        <a:graphic>
          <a:graphicData uri="http://schemas.openxmlformats.org/drawingml/2006/table">
            <a:tbl>
              <a:tblPr firstRow="1" bandRow="1"/>
              <a:tblGrid>
                <a:gridCol w="3528392"/>
                <a:gridCol w="4464496"/>
              </a:tblGrid>
              <a:tr h="28803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rgbClr val="084A8B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Skupina kritérií 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FA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rgbClr val="084A8B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Název kritéria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FA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Potřebnost (35)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1 Vymezení problému a cílové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skupiny (35)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rowSpan="2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Účelnost (30)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2 Cíle a konzistentnost (intervenční logika)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projektu (25)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3 Způsob ověření dosažení cíle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projektu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rowSpan="2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Efektivnost a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hospodárnost (20)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4 Efektivita projektu,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rozpočet (15)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5 Adekvátnost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indikátorů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rowSpan="3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Proveditelnost (15)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6 Způsob zapojení cílové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skupiny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7 Způsob realizace aktivit a jejich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návaznost (10)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8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Ověření administrativní, finanční a provozní kapacity žadatele (nebodované)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Deskriptory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611560" y="1700808"/>
            <a:ext cx="8064000" cy="4149280"/>
          </a:xfrm>
        </p:spPr>
        <p:txBody>
          <a:bodyPr/>
          <a:lstStyle/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Velmi dobré (100%)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Dobré (75%)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Dostatečné (50%)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Nedostatečné</a:t>
            </a:r>
            <a:r>
              <a:rPr lang="cs-CZ" b="1" dirty="0" smtClean="0"/>
              <a:t> (25%; eliminační kritérium)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U </a:t>
            </a:r>
            <a:r>
              <a:rPr lang="cs-CZ" dirty="0"/>
              <a:t>kritéria č. 8</a:t>
            </a:r>
            <a:r>
              <a:rPr lang="cs-CZ" b="1" dirty="0"/>
              <a:t> </a:t>
            </a:r>
            <a:r>
              <a:rPr lang="cs-CZ" b="1" dirty="0" smtClean="0"/>
              <a:t>„</a:t>
            </a:r>
            <a:r>
              <a:rPr lang="cs-CZ" dirty="0" smtClean="0"/>
              <a:t>Ověření </a:t>
            </a:r>
            <a:r>
              <a:rPr lang="cs-CZ" dirty="0"/>
              <a:t>administrativní, finanční a provozní kapacity </a:t>
            </a:r>
            <a:r>
              <a:rPr lang="cs-CZ" dirty="0" smtClean="0"/>
              <a:t>žadatele“ se udělují</a:t>
            </a:r>
            <a:r>
              <a:rPr lang="cs-CZ" b="1" dirty="0" smtClean="0"/>
              <a:t> pouze 2 deskriptory</a:t>
            </a:r>
          </a:p>
          <a:p>
            <a:pPr marL="684000" lvl="2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Vyhovuje</a:t>
            </a:r>
          </a:p>
          <a:p>
            <a:pPr marL="684000" lvl="2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Nevyhovuje (eliminační)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6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Stanovení výsledného počtu bodů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V</a:t>
            </a:r>
            <a:r>
              <a:rPr lang="cs-CZ" sz="2000" dirty="0" smtClean="0"/>
              <a:t>ýsledný počet bodů je vypočítán jako </a:t>
            </a:r>
            <a:r>
              <a:rPr lang="cs-CZ" sz="2000" b="1" dirty="0" smtClean="0"/>
              <a:t>průměr bodů</a:t>
            </a:r>
            <a:r>
              <a:rPr lang="cs-CZ" sz="2000" dirty="0" smtClean="0"/>
              <a:t> jednotlivých hodnocení</a:t>
            </a:r>
          </a:p>
          <a:p>
            <a:pPr algn="just"/>
            <a:r>
              <a:rPr lang="cs-CZ" sz="2000" dirty="0" smtClean="0"/>
              <a:t>Při zapojení arbitra je výsledný počet bodů VH totožný s jeho hodnocením</a:t>
            </a:r>
            <a:endParaRPr lang="cs-CZ" dirty="0" smtClean="0"/>
          </a:p>
          <a:p>
            <a:pPr algn="just"/>
            <a:r>
              <a:rPr lang="cs-CZ" sz="2000" dirty="0" smtClean="0"/>
              <a:t>K úspěchu ve věcném hodnocení musí žádost o podporu získat </a:t>
            </a:r>
            <a:r>
              <a:rPr lang="cs-CZ" sz="2000" b="1" dirty="0" smtClean="0"/>
              <a:t>minimálně 50 bodů a v žádném kritériu nesmí dostat eliminační deskriptor</a:t>
            </a:r>
          </a:p>
          <a:p>
            <a:pPr algn="just"/>
            <a:r>
              <a:rPr lang="cs-CZ" sz="2000" dirty="0" smtClean="0"/>
              <a:t>Žadatel bude o výsledku vyrozuměn depeší, uvidí obě hodnocení (bez jmen hodnotitelů), v případě arbitrážního hodnocení bude k dispozici pouze hodnocení arbitra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35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výběrová komise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Zasedne nejpozději 20 dnů po ukončení věcného hodnocení</a:t>
            </a:r>
          </a:p>
          <a:p>
            <a:pPr algn="just"/>
            <a:r>
              <a:rPr lang="cs-CZ" dirty="0" smtClean="0"/>
              <a:t>Projednává úspěšné žádosti z VH a rozhodne o tom, zda daná žádost bude doporučena k financování</a:t>
            </a:r>
          </a:p>
          <a:p>
            <a:pPr algn="just"/>
            <a:r>
              <a:rPr lang="cs-CZ" dirty="0" smtClean="0"/>
              <a:t>Nesmí měnit pořadí žádostí dané bodovým ziskem z VH, v případě závažných zjištění ale může nedoporučit žádost k financování</a:t>
            </a:r>
          </a:p>
        </p:txBody>
      </p:sp>
    </p:spTree>
    <p:extLst>
      <p:ext uri="{BB962C8B-B14F-4D97-AF65-F5344CB8AC3E}">
        <p14:creationId xmlns:p14="http://schemas.microsoft.com/office/powerpoint/2010/main" val="389053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 smtClean="0"/>
              <a:t>VĚCNÉ ZAMĚŘENÍ výzvy </a:t>
            </a:r>
            <a:r>
              <a:rPr lang="cs-CZ" sz="2400" dirty="0" smtClean="0"/>
              <a:t>03_17_080 a 03_17_118</a:t>
            </a:r>
            <a:endParaRPr lang="cs-CZ" sz="26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67544" y="1772816"/>
            <a:ext cx="8064000" cy="4077272"/>
          </a:xfrm>
        </p:spPr>
        <p:txBody>
          <a:bodyPr/>
          <a:lstStyle/>
          <a:p>
            <a:pPr algn="just"/>
            <a:r>
              <a:rPr lang="cs-CZ" sz="2000" dirty="0" smtClean="0"/>
              <a:t>Podporované aktivity v této výzvě vycházejí ze Strategického rámce rozvoje veřejné správy ČR pro období 2014 – 2020.</a:t>
            </a:r>
          </a:p>
          <a:p>
            <a:pPr algn="just"/>
            <a:r>
              <a:rPr lang="cs-CZ" sz="2000" dirty="0" smtClean="0"/>
              <a:t>Projekty by měly územním samosprávným celkům pomoci připravit se na inovace ve veřejné správě spojené s realizací reforem obsažených ve Strategickém rámci.</a:t>
            </a:r>
            <a:endParaRPr lang="cs-CZ" dirty="0"/>
          </a:p>
          <a:p>
            <a:pPr algn="just"/>
            <a:r>
              <a:rPr lang="cs-CZ" sz="2000" dirty="0" smtClean="0"/>
              <a:t>SRRVS v aktualizované verzi z listopadu 2016 obsahuje nově specifický cíl 4.3 „Rozvoj lidských zdrojů územních samosprávných celků.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Výběrová komise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Důvodem k nedoporučení mohou být mj. překryv projektu s jiným projektem, opakované neplnění povinností žadatele u jiného projektu, nedostatek prostředků (viz Specifická část pravidel, s. 21)</a:t>
            </a:r>
          </a:p>
          <a:p>
            <a:pPr algn="just"/>
            <a:r>
              <a:rPr lang="cs-CZ" dirty="0" smtClean="0"/>
              <a:t>Doporučení </a:t>
            </a:r>
            <a:r>
              <a:rPr lang="cs-CZ" dirty="0"/>
              <a:t>s výhradou – právní akt bude vydán až po zapracování připomínek Výběrové </a:t>
            </a:r>
            <a:r>
              <a:rPr lang="cs-CZ" dirty="0" smtClean="0"/>
              <a:t>komise (např. rozpočet, KA, upřesnění cílové skupiny)</a:t>
            </a:r>
          </a:p>
          <a:p>
            <a:pPr algn="just"/>
            <a:r>
              <a:rPr lang="cs-CZ" dirty="0" smtClean="0"/>
              <a:t>Pokud celkové prostředky všech doporučených prostředků přesahují alokaci výzvy, rozhoduje bodové pořadí z VH</a:t>
            </a:r>
          </a:p>
          <a:p>
            <a:pPr algn="just"/>
            <a:r>
              <a:rPr lang="cs-CZ" dirty="0" smtClean="0"/>
              <a:t>Projekty, které uspěly ve VH, ale nezbyly na ně prostředky, jsou zařazeny do zásobníku projektů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095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vydáním právního 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Žadateli bude zaslána interní depeše s dokumentem na základě výsledku jednání Výběrové komise:</a:t>
            </a:r>
          </a:p>
          <a:p>
            <a:pPr algn="just"/>
            <a:endParaRPr lang="cs-CZ" dirty="0" smtClean="0"/>
          </a:p>
          <a:p>
            <a:pPr lvl="1"/>
            <a:r>
              <a:rPr lang="cs-CZ" dirty="0" smtClean="0"/>
              <a:t> Vyrozumění o doporučení projektu k podpoře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Vyrozumění o nedoporučení žádosti o podporu</a:t>
            </a:r>
            <a:br>
              <a:rPr lang="cs-CZ" dirty="0" smtClean="0"/>
            </a:br>
            <a:endParaRPr lang="cs-CZ" dirty="0" smtClean="0"/>
          </a:p>
          <a:p>
            <a:pPr lvl="1"/>
            <a:r>
              <a:rPr lang="cs-CZ" dirty="0" smtClean="0"/>
              <a:t>Vyrozumění o zařazení projektu do zásobníku projektů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256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vydáním právního aktu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Žadatel musí zapracovat podmínky realizace stanovené Výběrovou komisí, nesmí měnit nic nad rámec těchto podmínek – </a:t>
            </a:r>
            <a:r>
              <a:rPr lang="cs-CZ" dirty="0" smtClean="0">
                <a:solidFill>
                  <a:srgbClr val="FF0000"/>
                </a:solidFill>
              </a:rPr>
              <a:t>pouze 1 možná oprava!</a:t>
            </a:r>
            <a:endParaRPr lang="cs-CZ" dirty="0" smtClean="0"/>
          </a:p>
          <a:p>
            <a:pPr algn="just"/>
            <a:r>
              <a:rPr lang="cs-CZ" dirty="0" smtClean="0"/>
              <a:t>Doplní údaje na záložce kategorie intervencí</a:t>
            </a:r>
          </a:p>
          <a:p>
            <a:pPr algn="just"/>
            <a:r>
              <a:rPr lang="cs-CZ" dirty="0" smtClean="0"/>
              <a:t>Doplní číslo bankovního účtu, v případě obcí také číslo bankovního účtu nadřízeného kraje</a:t>
            </a:r>
          </a:p>
          <a:p>
            <a:pPr algn="just"/>
            <a:r>
              <a:rPr lang="cs-CZ" dirty="0" smtClean="0"/>
              <a:t>Doplní skutečné datum zahájení projektu (po dohodě s PM ho může změnit oproti původnímu předpokladu)</a:t>
            </a:r>
          </a:p>
          <a:p>
            <a:pPr algn="just"/>
            <a:r>
              <a:rPr lang="cs-CZ" dirty="0" smtClean="0"/>
              <a:t>Zaškrtne čestné prohlášení o bezdlužnosti (nejde o stejné prohlášení jako při podání žádosti)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717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přezkum  hodnocení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268760"/>
            <a:ext cx="8568952" cy="5256584"/>
          </a:xfrm>
        </p:spPr>
        <p:txBody>
          <a:bodyPr>
            <a:normAutofit lnSpcReduction="10000"/>
          </a:bodyPr>
          <a:lstStyle/>
          <a:p>
            <a:pPr marL="0" lvl="2" indent="0" algn="just">
              <a:lnSpc>
                <a:spcPct val="100000"/>
              </a:lnSpc>
              <a:buSzPct val="100000"/>
              <a:buNone/>
            </a:pPr>
            <a:r>
              <a:rPr lang="cs-CZ" b="1" dirty="0" smtClean="0"/>
              <a:t>Přezkum hodnocení neúspěšných žádostí - Obecná část pravidel pro žadatele, kap. 32.1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P</a:t>
            </a:r>
            <a:r>
              <a:rPr lang="cs-CZ" sz="2000" dirty="0" smtClean="0"/>
              <a:t>ředkladatel neúspěšné žádosti je zároveň s vyrozuměním o výsledku hodnocení informován o možnosti </a:t>
            </a:r>
            <a:r>
              <a:rPr lang="cs-CZ" sz="2000" dirty="0"/>
              <a:t>požádat o přezkum negativního </a:t>
            </a:r>
            <a:r>
              <a:rPr lang="cs-CZ" sz="2000" dirty="0" smtClean="0"/>
              <a:t>závěru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</a:t>
            </a:r>
            <a:r>
              <a:rPr lang="cs-CZ" sz="2000" dirty="0" smtClean="0"/>
              <a:t>adatel může podat pouze jednu žádost o přezkum v každé části schvalovacího procesu (HPFN a VH,VK), a to do 15 kalendářní dnů od doručení výsledku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Žádost o přezkum se podává prostřednictvím ISKP;</a:t>
            </a:r>
            <a:r>
              <a:rPr lang="cs-CZ" sz="2000" dirty="0" smtClean="0"/>
              <a:t> uvádí se pouze objektivní skutečnosti, na dodatečné doplňující informace k žádosti nebude brán zřetel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</a:t>
            </a:r>
            <a:r>
              <a:rPr lang="cs-CZ" sz="2000" dirty="0" smtClean="0"/>
              <a:t>adatel může podat námitku i proti více kritériím v každém z relevantních posudků (námitka vždy proti konkrétnímu kritériu)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L</a:t>
            </a:r>
            <a:r>
              <a:rPr lang="cs-CZ" sz="2000" dirty="0" smtClean="0"/>
              <a:t>hůta na vyřízení žádosti o přezkum je 30 kalendářních dní od doručení, v odůvodněných případech lze prodloužit až na 60 dnů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6995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Zdůvodnění potřebnosti – každý projekt by měl vycházet z potřeb žadatele.</a:t>
            </a:r>
            <a:endParaRPr lang="cs-CZ" dirty="0" smtClean="0">
              <a:solidFill>
                <a:srgbClr val="FF0000"/>
              </a:solidFill>
            </a:endParaRPr>
          </a:p>
          <a:p>
            <a:pPr algn="just"/>
            <a:r>
              <a:rPr lang="cs-CZ" dirty="0" smtClean="0"/>
              <a:t>Dobré nastavení cílů – cíle mají být specifické, měřitelné, dosažitelné, relevantní a termínované (metoda SMART).</a:t>
            </a:r>
          </a:p>
          <a:p>
            <a:pPr algn="just"/>
            <a:r>
              <a:rPr lang="cs-CZ" dirty="0" smtClean="0"/>
              <a:t>V žádosti musí být zřejmá vazba mezi identifikovaným problémem, stanovenými cíli, klíčovými aktivitami a výstupy KA – </a:t>
            </a:r>
            <a:r>
              <a:rPr lang="cs-CZ" b="1" dirty="0" smtClean="0"/>
              <a:t>intervenční logika.</a:t>
            </a:r>
          </a:p>
          <a:p>
            <a:pPr algn="just"/>
            <a:r>
              <a:rPr lang="cs-CZ" dirty="0" smtClean="0"/>
              <a:t>Časová provázanost jednotlivých klíčových aktivit (jak na sebe navazují).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47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08464" cy="47792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/>
              <a:t>Papírová plná moc – zmocněnec musí elektronicky podepsat v systému ISKP14+.</a:t>
            </a:r>
          </a:p>
          <a:p>
            <a:pPr algn="just"/>
            <a:r>
              <a:rPr lang="cs-CZ" dirty="0" smtClean="0"/>
              <a:t>Popsat konkrétně očekávané změny, které realizace projektu přinese.</a:t>
            </a:r>
          </a:p>
          <a:p>
            <a:pPr algn="just"/>
            <a:r>
              <a:rPr lang="cs-CZ" dirty="0" smtClean="0"/>
              <a:t>Popsat rizika a jakým způsobem budou minimalizována.</a:t>
            </a:r>
          </a:p>
          <a:p>
            <a:pPr algn="just"/>
            <a:r>
              <a:rPr lang="cs-CZ" dirty="0" smtClean="0"/>
              <a:t>I když není sledována udržitelnost, je dobré popsat budoucí využití výstupů projektu.</a:t>
            </a:r>
          </a:p>
          <a:p>
            <a:pPr algn="just"/>
            <a:r>
              <a:rPr lang="cs-CZ" dirty="0" smtClean="0"/>
              <a:t>Dobrý popis cílové skupiny, je důležité také znát její potřeby </a:t>
            </a:r>
            <a:r>
              <a:rPr lang="cs-CZ" dirty="0" smtClean="0">
                <a:solidFill>
                  <a:srgbClr val="FF0000"/>
                </a:solidFill>
              </a:rPr>
              <a:t>a kvantifikovat ji.</a:t>
            </a:r>
          </a:p>
          <a:p>
            <a:pPr algn="just"/>
            <a:r>
              <a:rPr lang="cs-CZ" dirty="0" smtClean="0"/>
              <a:t>Ověřit si, zda dle textu žádosti o podporu jsou uvedeny všechny cílové skupiny.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20381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Nenadhodnocovat rozpočet, pozor na nepřímé náklady a podíl nákupu služeb.</a:t>
            </a:r>
          </a:p>
          <a:p>
            <a:pPr algn="just"/>
            <a:r>
              <a:rPr lang="cs-CZ" b="1" dirty="0" smtClean="0"/>
              <a:t>Pozor na opakování aktivit z projektů realizovaných v OP LZZ a ve výzvách 03_15_033 a 03_15_034, 03_16_058 a 03_16_117</a:t>
            </a:r>
            <a:r>
              <a:rPr lang="cs-CZ" dirty="0"/>
              <a:t>.</a:t>
            </a:r>
            <a:endParaRPr lang="cs-CZ" dirty="0" smtClean="0"/>
          </a:p>
          <a:p>
            <a:pPr algn="just"/>
            <a:r>
              <a:rPr lang="cs-CZ" dirty="0" smtClean="0"/>
              <a:t>Při vyplňování čísla bankovního účtu ve schválené žádosti o podporu, v případě obcí se také doplňuje číslo bankovního účtu nadřízeného kraje </a:t>
            </a:r>
            <a:r>
              <a:rPr lang="cs-CZ" u="sng" dirty="0" smtClean="0"/>
              <a:t>přidáním nového řádku v záložce Subjekty.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 K ČÁSTI Hodnocení projektů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7272000" cy="1224000"/>
          </a:xfrm>
        </p:spPr>
        <p:txBody>
          <a:bodyPr/>
          <a:lstStyle/>
          <a:p>
            <a:r>
              <a:rPr lang="cs-CZ" dirty="0" smtClean="0"/>
              <a:t>Informace k vyplnění žádosti o podporu</a:t>
            </a: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Realizační tým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8642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 smtClean="0"/>
              <a:t>Identifikace výzvy </a:t>
            </a:r>
            <a:r>
              <a:rPr lang="cs-CZ" sz="2400" dirty="0" smtClean="0"/>
              <a:t>03_17_080 a 03_17_118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>
            <a:noAutofit/>
          </a:bodyPr>
          <a:lstStyle/>
          <a:p>
            <a:pPr algn="just"/>
            <a:r>
              <a:rPr lang="cs-CZ" sz="2000" dirty="0" smtClean="0"/>
              <a:t>Prioritní osa 4 Efektivní veřejná správa</a:t>
            </a:r>
          </a:p>
          <a:p>
            <a:pPr algn="just"/>
            <a:r>
              <a:rPr lang="cs-CZ" sz="2000" dirty="0" smtClean="0"/>
              <a:t>Investiční priorita 4.1 Investice do institucionální kapacity </a:t>
            </a:r>
            <a:br>
              <a:rPr lang="cs-CZ" sz="2000" dirty="0" smtClean="0"/>
            </a:br>
            <a:r>
              <a:rPr lang="cs-CZ" sz="2000" dirty="0" smtClean="0"/>
              <a:t>a efektivnosti VS a veřejných služeb na celostátní, regionální </a:t>
            </a:r>
            <a:br>
              <a:rPr lang="cs-CZ" sz="2000" dirty="0" smtClean="0"/>
            </a:br>
            <a:r>
              <a:rPr lang="cs-CZ" sz="2000" dirty="0" smtClean="0"/>
              <a:t>a místní úrovni za účelem reforem, zlepšování právní úpravy </a:t>
            </a:r>
            <a:br>
              <a:rPr lang="cs-CZ" sz="2000" dirty="0" smtClean="0"/>
            </a:br>
            <a:r>
              <a:rPr lang="cs-CZ" sz="2000" dirty="0" smtClean="0"/>
              <a:t>a řádné správy.</a:t>
            </a:r>
          </a:p>
          <a:p>
            <a:pPr algn="just"/>
            <a:r>
              <a:rPr lang="cs-CZ" sz="2000" dirty="0" smtClean="0"/>
              <a:t>Specifický cíl 4.1.1 Optimalizovat procesy a postupy ve veřejné správě zejména prostřednictvím posílení strategického řízení organizací, zvýšení kvality jejich fungování a snížení administrativní zátěže.</a:t>
            </a:r>
          </a:p>
          <a:p>
            <a:pPr algn="just"/>
            <a:r>
              <a:rPr lang="cs-CZ" sz="2000" dirty="0" smtClean="0"/>
              <a:t>Specifický cíl 4.1.2 Profesionalizovat VS zejména prostřednictvím zvyšování znalostí a dovedností jejích pracovníků, rozvoje politik </a:t>
            </a:r>
            <a:br>
              <a:rPr lang="cs-CZ" sz="2000" dirty="0" smtClean="0"/>
            </a:br>
            <a:r>
              <a:rPr lang="cs-CZ" sz="2000" dirty="0" smtClean="0"/>
              <a:t>a strategií v oblasti lidských zdrojů a implementace služebního zákona.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8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Realizační tým projektu </a:t>
            </a:r>
          </a:p>
          <a:p>
            <a:pPr algn="just"/>
            <a:r>
              <a:rPr lang="cs-CZ" sz="2000" b="1" dirty="0"/>
              <a:t>A</a:t>
            </a:r>
            <a:r>
              <a:rPr lang="cs-CZ" sz="2000" b="1" dirty="0" smtClean="0"/>
              <a:t>dministrativní </a:t>
            </a:r>
            <a:r>
              <a:rPr lang="cs-CZ" sz="2000" b="1" dirty="0"/>
              <a:t>a řídící pozice </a:t>
            </a:r>
            <a:r>
              <a:rPr lang="cs-CZ" sz="2000" b="1" dirty="0" smtClean="0"/>
              <a:t> - </a:t>
            </a:r>
            <a:r>
              <a:rPr lang="cs-CZ" sz="2000" b="1" dirty="0" smtClean="0">
                <a:solidFill>
                  <a:srgbClr val="FF0000"/>
                </a:solidFill>
              </a:rPr>
              <a:t>nepřímé náklady</a:t>
            </a:r>
            <a:endParaRPr lang="cs-CZ" sz="2000" dirty="0"/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hlavní/projektový manažer, vedoucí projektu, koordinátor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finanční manažer, ekonom, účetní, administrativní asistent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PR manažer, IT specialista/technik pro správu, právník pro VZ</a:t>
            </a:r>
          </a:p>
          <a:p>
            <a:pPr algn="just">
              <a:spcBef>
                <a:spcPts val="1800"/>
              </a:spcBef>
            </a:pPr>
            <a:r>
              <a:rPr lang="cs-CZ" sz="2000" b="1" dirty="0"/>
              <a:t>O</a:t>
            </a:r>
            <a:r>
              <a:rPr lang="cs-CZ" sz="2000" b="1" dirty="0" smtClean="0"/>
              <a:t>dborné </a:t>
            </a:r>
            <a:r>
              <a:rPr lang="cs-CZ" sz="2000" b="1" dirty="0"/>
              <a:t>pozice </a:t>
            </a:r>
            <a:r>
              <a:rPr lang="cs-CZ" sz="2000" b="1" dirty="0" smtClean="0"/>
              <a:t> - </a:t>
            </a:r>
            <a:r>
              <a:rPr lang="cs-CZ" sz="2000" b="1" dirty="0" smtClean="0">
                <a:solidFill>
                  <a:srgbClr val="FF0000"/>
                </a:solidFill>
              </a:rPr>
              <a:t>přímé náklady</a:t>
            </a:r>
            <a:endParaRPr lang="cs-CZ" sz="20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členové RT, kteří pracují přímo s CS nebo vytvářejí produkty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odborný garant, odborný asistent, evaluátor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metodik, lektor, právník, manažer kvality, odborný konzultant</a:t>
            </a:r>
          </a:p>
          <a:p>
            <a:pPr marL="41400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b="1" dirty="0"/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/>
              <a:t>Pomůcka: </a:t>
            </a:r>
            <a:r>
              <a:rPr lang="cs-CZ" sz="2000" b="1" dirty="0" smtClean="0"/>
              <a:t>Obvyklé mzdy/platy pro OPZ </a:t>
            </a:r>
            <a:r>
              <a:rPr lang="cs-CZ" sz="1800" b="1" dirty="0" smtClean="0"/>
              <a:t>(Hlavní pracovní pozice pro projekty v režimu skutečně vykazovaných výdajů) </a:t>
            </a:r>
            <a:r>
              <a:rPr lang="cs-CZ" sz="1800" dirty="0" smtClean="0"/>
              <a:t>(uveřejněno na </a:t>
            </a:r>
            <a:r>
              <a:rPr lang="cs-CZ" sz="1800" dirty="0" smtClean="0">
                <a:hlinkClick r:id="rId3"/>
              </a:rPr>
              <a:t>www.</a:t>
            </a:r>
            <a:r>
              <a:rPr lang="cs-CZ" sz="1800" dirty="0" err="1" smtClean="0">
                <a:hlinkClick r:id="rId3"/>
              </a:rPr>
              <a:t>esfcr.cz</a:t>
            </a:r>
            <a:r>
              <a:rPr lang="cs-CZ" sz="1800" dirty="0" smtClean="0"/>
              <a:t>)</a:t>
            </a:r>
            <a:endParaRPr lang="cs-CZ" sz="1800" b="1" dirty="0"/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/>
              <a:t>                   </a:t>
            </a:r>
          </a:p>
          <a:p>
            <a:pPr marL="0" lvl="1" indent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/>
              <a:t>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6786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797352"/>
          </a:xfrm>
        </p:spPr>
        <p:txBody>
          <a:bodyPr/>
          <a:lstStyle/>
          <a:p>
            <a:pPr marL="0" lvl="1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b="1" dirty="0"/>
              <a:t>Popis realizačního týmu projektu v </a:t>
            </a:r>
            <a:r>
              <a:rPr lang="cs-CZ" sz="2400" b="1" dirty="0" smtClean="0"/>
              <a:t>žádosti o podporu</a:t>
            </a:r>
            <a:endParaRPr lang="cs-CZ" sz="2400" b="1" dirty="0"/>
          </a:p>
          <a:p>
            <a:pPr lvl="1"/>
            <a:r>
              <a:rPr lang="cs-CZ" dirty="0"/>
              <a:t>P</a:t>
            </a:r>
            <a:r>
              <a:rPr lang="cs-CZ" dirty="0" smtClean="0"/>
              <a:t>ovinná </a:t>
            </a:r>
            <a:r>
              <a:rPr lang="cs-CZ" dirty="0"/>
              <a:t>součást </a:t>
            </a:r>
            <a:r>
              <a:rPr lang="cs-CZ" dirty="0" smtClean="0"/>
              <a:t>žádosti o podporu(i </a:t>
            </a:r>
            <a:r>
              <a:rPr lang="cs-CZ" dirty="0"/>
              <a:t>pro administrativní pozice!)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 žádosti o podporu na </a:t>
            </a:r>
            <a:r>
              <a:rPr lang="cs-CZ" dirty="0"/>
              <a:t>záložce POPIS PROJEKTU</a:t>
            </a:r>
          </a:p>
          <a:p>
            <a:pPr lvl="1"/>
            <a:endParaRPr lang="cs-CZ" dirty="0" smtClean="0"/>
          </a:p>
          <a:p>
            <a:pPr marL="414000" lvl="1" indent="0">
              <a:buNone/>
            </a:pPr>
            <a:endParaRPr lang="cs-CZ" dirty="0" smtClean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/>
              <a:t>P</a:t>
            </a:r>
            <a:r>
              <a:rPr lang="cs-CZ" dirty="0" smtClean="0"/>
              <a:t>ole </a:t>
            </a:r>
            <a:r>
              <a:rPr lang="cs-CZ" dirty="0"/>
              <a:t>má rozsah pouze 2000 znaků, pro dostatečně podrobný popis jej bude třeba vypracovat jako zvláštní přílohu </a:t>
            </a:r>
            <a:r>
              <a:rPr lang="cs-CZ" dirty="0" smtClean="0"/>
              <a:t>žádosti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3" cstate="print"/>
          <a:srcRect t="30316" b="52319"/>
          <a:stretch/>
        </p:blipFill>
        <p:spPr bwMode="auto">
          <a:xfrm>
            <a:off x="779317" y="3212976"/>
            <a:ext cx="7321075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4" cstate="print"/>
          <a:srcRect t="55294" b="12330"/>
          <a:stretch/>
        </p:blipFill>
        <p:spPr bwMode="auto">
          <a:xfrm>
            <a:off x="779317" y="4643806"/>
            <a:ext cx="7321075" cy="1110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95413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realizační 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95536" y="1412776"/>
            <a:ext cx="8568952" cy="525658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Popis realizačního týmu projektu v </a:t>
            </a:r>
            <a:r>
              <a:rPr lang="cs-CZ" b="1" dirty="0" smtClean="0"/>
              <a:t>žádosti o podporu</a:t>
            </a:r>
            <a:endParaRPr lang="cs-CZ" dirty="0"/>
          </a:p>
          <a:p>
            <a:pPr lvl="0" algn="just">
              <a:buClr>
                <a:srgbClr val="5FBBF5"/>
              </a:buClr>
            </a:pPr>
            <a:r>
              <a:rPr lang="cs-CZ" sz="2000" dirty="0">
                <a:solidFill>
                  <a:srgbClr val="084A8B"/>
                </a:solidFill>
              </a:rPr>
              <a:t>D</a:t>
            </a:r>
            <a:r>
              <a:rPr lang="cs-CZ" sz="2000" dirty="0" smtClean="0">
                <a:solidFill>
                  <a:srgbClr val="084A8B"/>
                </a:solidFill>
              </a:rPr>
              <a:t>o </a:t>
            </a:r>
            <a:r>
              <a:rPr lang="cs-CZ" sz="2000" dirty="0">
                <a:solidFill>
                  <a:srgbClr val="084A8B"/>
                </a:solidFill>
              </a:rPr>
              <a:t>popisu uvést </a:t>
            </a:r>
            <a:r>
              <a:rPr lang="cs-CZ" sz="2000" u="sng" dirty="0">
                <a:solidFill>
                  <a:srgbClr val="084A8B"/>
                </a:solidFill>
              </a:rPr>
              <a:t>u všech pozic v RT </a:t>
            </a:r>
            <a:r>
              <a:rPr lang="cs-CZ" sz="2000" dirty="0">
                <a:solidFill>
                  <a:srgbClr val="084A8B"/>
                </a:solidFill>
              </a:rPr>
              <a:t>(NN i PN, příjemce i partnera)</a:t>
            </a:r>
            <a:endParaRPr lang="cs-CZ" dirty="0"/>
          </a:p>
          <a:p>
            <a:pPr lvl="1" algn="just"/>
            <a:r>
              <a:rPr lang="cs-CZ" dirty="0"/>
              <a:t>hlavní činnosti v projektu</a:t>
            </a:r>
          </a:p>
          <a:p>
            <a:pPr lvl="1" algn="just"/>
            <a:r>
              <a:rPr lang="cs-CZ" dirty="0"/>
              <a:t>rozsah zapojení (úvazek, doba zapojení), vazba na KA</a:t>
            </a:r>
          </a:p>
          <a:p>
            <a:pPr lvl="1" algn="just"/>
            <a:r>
              <a:rPr lang="cs-CZ" dirty="0"/>
              <a:t>odbornou kapacitu (např. požadovanou kvalifikaci, lze uvést konkrétní jména, ale není požadováno)</a:t>
            </a:r>
          </a:p>
          <a:p>
            <a:pPr lvl="1" algn="just">
              <a:spcAft>
                <a:spcPts val="600"/>
              </a:spcAft>
            </a:pPr>
            <a:r>
              <a:rPr lang="cs-CZ" dirty="0"/>
              <a:t>kalkulaci osobních nákladů (</a:t>
            </a:r>
            <a:r>
              <a:rPr lang="cs-CZ" dirty="0" smtClean="0"/>
              <a:t>doplnit dle tabulky Obvyklé mzdy/platy pro OPZ )</a:t>
            </a:r>
            <a:endParaRPr lang="cs-CZ" dirty="0"/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i="1" dirty="0"/>
              <a:t>      (Pozor: údaje z popisu pozic se nepropisují do rozpočtů!)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odle </a:t>
            </a:r>
            <a:r>
              <a:rPr lang="cs-CZ" sz="2000" dirty="0"/>
              <a:t>uvedeného popisu bude posuzována úloha </a:t>
            </a:r>
            <a:r>
              <a:rPr lang="cs-CZ" sz="2000" dirty="0" smtClean="0"/>
              <a:t>RT </a:t>
            </a:r>
            <a:r>
              <a:rPr lang="cs-CZ" sz="2000" dirty="0"/>
              <a:t>v projektu a </a:t>
            </a:r>
            <a:r>
              <a:rPr lang="cs-CZ" sz="2000" u="sng" dirty="0"/>
              <a:t>zejména jeho kompetence realizovat projekt</a:t>
            </a:r>
          </a:p>
          <a:p>
            <a:pPr marL="0" indent="0" algn="just">
              <a:buNone/>
            </a:pPr>
            <a:r>
              <a:rPr lang="cs-CZ" sz="2000" b="1" i="1" dirty="0"/>
              <a:t>Kvalitní a podrobné zpracování popisu RT je tedy velmi důležité pro věcné hodnocení – hodnocení kapacity žadatele realizovat projekt!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9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Nejsou podrobně popsány činnosti, které bude člen realizačního týmu vykonávat v rámci realizace klíčových aktivit nebo administrace projektu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Nejsou uvedeny úvazky členů realizačního týmu</a:t>
            </a:r>
          </a:p>
          <a:p>
            <a:r>
              <a:rPr lang="cs-CZ" dirty="0" smtClean="0"/>
              <a:t>Nesouhlasí hodinové/měsíční mzdy v popisu realizačního týmu a v nákladech, v nákladech u popisu klíčových aktivit nebo v položce rozpočtu</a:t>
            </a:r>
          </a:p>
          <a:p>
            <a:r>
              <a:rPr lang="cs-CZ" dirty="0" smtClean="0"/>
              <a:t>Nesoulad mezi popisem realizačního týmu v žádosti o podporu a jejich přílohách (např. výše úvazku)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Duplicita činností RT x nákup služeb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indikátory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7684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352928" cy="3385542"/>
          </a:xfr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cs-CZ" b="1" dirty="0" smtClean="0"/>
              <a:t>Indikátory jsou základním nástrojem na měření postupu a na vyhodnocení dosažení cíle projektu</a:t>
            </a:r>
          </a:p>
          <a:p>
            <a:pPr algn="just">
              <a:spcBef>
                <a:spcPts val="1200"/>
              </a:spcBef>
            </a:pPr>
            <a:r>
              <a:rPr lang="cs-CZ" b="1" dirty="0"/>
              <a:t>Z</a:t>
            </a:r>
            <a:r>
              <a:rPr lang="cs-CZ" sz="2400" b="1" dirty="0" smtClean="0"/>
              <a:t>ákladní informace – Obecná část pravidel pro žadatele a příjemce v rámci OPZ, kap. 18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V</a:t>
            </a:r>
            <a:r>
              <a:rPr lang="cs-CZ" dirty="0" smtClean="0"/>
              <a:t>ýznam, definice, způsob evidence a vykazování, sankce při nesplnění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V</a:t>
            </a:r>
            <a:r>
              <a:rPr lang="cs-CZ" sz="2400" b="1" dirty="0" smtClean="0"/>
              <a:t>yplnění indikátorů v IS KP14+ - Pokyny k vyplnění žádosti v IS KP14+, kap. 6.2.5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102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448" cy="470722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Minimální počet indikátorů na projekt:</a:t>
            </a:r>
            <a:endParaRPr lang="cs-CZ" b="1" dirty="0"/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P</a:t>
            </a:r>
            <a:r>
              <a:rPr lang="cs-CZ" sz="2400" dirty="0" smtClean="0"/>
              <a:t>ro každý projekt musí být stanovena cílová hodnota pro minimálně jeden </a:t>
            </a:r>
            <a:r>
              <a:rPr lang="cs-CZ" sz="2400" b="1" u="sng" dirty="0" smtClean="0"/>
              <a:t>výstupový</a:t>
            </a:r>
            <a:r>
              <a:rPr lang="cs-CZ" sz="2400" dirty="0" smtClean="0"/>
              <a:t> hlavní indikátor, který reflektuje aktivity projektu.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D</a:t>
            </a:r>
            <a:r>
              <a:rPr lang="cs-CZ" sz="2400" dirty="0" smtClean="0"/>
              <a:t>oporučujeme, aby byla rovněž stanovena cílová hodnota pro minimálně jeden </a:t>
            </a:r>
            <a:r>
              <a:rPr lang="cs-CZ" sz="2400" b="1" u="sng" dirty="0" smtClean="0"/>
              <a:t>výsledkový</a:t>
            </a:r>
            <a:r>
              <a:rPr lang="cs-CZ" sz="2400" dirty="0" smtClean="0"/>
              <a:t> indikátor, který nejlépe vystihne měřitelnou změnu, jež má být prostřednictvím projektu dosažena.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Pozor! V žádosti o podporu musí být současně vždy uvedeno, </a:t>
            </a:r>
            <a:r>
              <a:rPr lang="cs-CZ" sz="2400" b="1" dirty="0" smtClean="0"/>
              <a:t>jakým způsobem byla cílová hodnota stanovena! </a:t>
            </a:r>
          </a:p>
          <a:p>
            <a:pPr>
              <a:spcBef>
                <a:spcPts val="1800"/>
              </a:spcBef>
              <a:buNone/>
            </a:pPr>
            <a:endParaRPr lang="cs-CZ" sz="2000" dirty="0"/>
          </a:p>
          <a:p>
            <a:pPr marL="0" indent="0">
              <a:spcAft>
                <a:spcPts val="1800"/>
              </a:spcAft>
              <a:buNone/>
            </a:pP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441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448" cy="496855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cs-CZ" b="1" dirty="0" smtClean="0"/>
              <a:t>ŘO vždy stanoví pro konkrétní výzvu:</a:t>
            </a:r>
            <a:endParaRPr lang="cs-CZ" b="1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povinné k naplnění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Ž</a:t>
            </a:r>
            <a:r>
              <a:rPr lang="cs-CZ" dirty="0" smtClean="0"/>
              <a:t>adatel </a:t>
            </a:r>
            <a:r>
              <a:rPr lang="cs-CZ" dirty="0"/>
              <a:t>povinně stanoví v žádosti hodnotu </a:t>
            </a:r>
            <a:r>
              <a:rPr lang="cs-CZ" dirty="0" smtClean="0"/>
              <a:t>indikátorů, </a:t>
            </a:r>
            <a:r>
              <a:rPr lang="cs-CZ" dirty="0"/>
              <a:t>kterou se zavazuje během projektu </a:t>
            </a:r>
            <a:r>
              <a:rPr lang="cs-CZ" dirty="0" smtClean="0"/>
              <a:t>dosáhnout </a:t>
            </a:r>
            <a:endParaRPr lang="cs-CZ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B</a:t>
            </a:r>
            <a:r>
              <a:rPr lang="cs-CZ" dirty="0" smtClean="0"/>
              <a:t>udou </a:t>
            </a:r>
            <a:r>
              <a:rPr lang="cs-CZ" dirty="0"/>
              <a:t>součástí právního aktu, </a:t>
            </a:r>
            <a:r>
              <a:rPr lang="cs-CZ" u="sng" dirty="0" smtClean="0"/>
              <a:t>na neplnění jsou </a:t>
            </a:r>
            <a:r>
              <a:rPr lang="cs-CZ" u="sng" dirty="0"/>
              <a:t>navázány sankce</a:t>
            </a:r>
            <a:endParaRPr lang="cs-CZ" b="1" u="sng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povinné k vykazování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Sledování v realizaci je povinné, konkrétní stav </a:t>
            </a:r>
            <a:r>
              <a:rPr lang="cs-CZ" dirty="0"/>
              <a:t>bude </a:t>
            </a:r>
            <a:r>
              <a:rPr lang="cs-CZ" dirty="0" smtClean="0"/>
              <a:t>kumulativně od zahájení projektu vykazován v </a:t>
            </a:r>
            <a:r>
              <a:rPr lang="cs-CZ" dirty="0"/>
              <a:t>ZoR</a:t>
            </a:r>
            <a:endParaRPr lang="cs-CZ" b="1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nepovinné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R</a:t>
            </a:r>
            <a:r>
              <a:rPr lang="cs-CZ" dirty="0" smtClean="0"/>
              <a:t>elevantní </a:t>
            </a:r>
            <a:r>
              <a:rPr lang="cs-CZ" dirty="0"/>
              <a:t>jen v případě, že </a:t>
            </a:r>
            <a:r>
              <a:rPr lang="cs-CZ" dirty="0" smtClean="0"/>
              <a:t>je ŘO </a:t>
            </a:r>
            <a:r>
              <a:rPr lang="cs-CZ" dirty="0"/>
              <a:t>pro výzvu </a:t>
            </a:r>
            <a:r>
              <a:rPr lang="cs-CZ" dirty="0" smtClean="0"/>
              <a:t>vymezil; pokud si je žadatel dobrovolně zvolí, stanou se pro něj povinnými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911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v projektové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996" y="1556792"/>
            <a:ext cx="8064000" cy="4320000"/>
          </a:xfrm>
        </p:spPr>
        <p:txBody>
          <a:bodyPr/>
          <a:lstStyle/>
          <a:p>
            <a:r>
              <a:rPr lang="cs-CZ" dirty="0"/>
              <a:t>Ž</a:t>
            </a:r>
            <a:r>
              <a:rPr lang="cs-CZ" dirty="0" smtClean="0"/>
              <a:t>adatel edituje jednotlivé předvyplněné záznamy jednotlivých indikátorů a vyplňuje pole: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v</a:t>
            </a:r>
            <a:r>
              <a:rPr lang="cs-CZ" b="1" dirty="0" smtClean="0"/>
              <a:t>ýchozí hodnota</a:t>
            </a:r>
            <a:r>
              <a:rPr lang="cs-CZ" dirty="0" smtClean="0"/>
              <a:t> (na úrovni projektů vždy 0)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c</a:t>
            </a:r>
            <a:r>
              <a:rPr lang="cs-CZ" b="1" dirty="0" smtClean="0"/>
              <a:t>ílová hodnota</a:t>
            </a:r>
            <a:endParaRPr lang="cs-CZ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d</a:t>
            </a:r>
            <a:r>
              <a:rPr lang="cs-CZ" dirty="0" smtClean="0"/>
              <a:t>atum cílové hodnoty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opis hodnoty</a:t>
            </a:r>
          </a:p>
          <a:p>
            <a:pPr marL="4140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3" cstate="print"/>
          <a:srcRect t="33679" b="14461"/>
          <a:stretch/>
        </p:blipFill>
        <p:spPr bwMode="auto">
          <a:xfrm>
            <a:off x="611560" y="4077072"/>
            <a:ext cx="7848872" cy="2390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3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podpořených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80920" cy="504056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Osoby </a:t>
            </a:r>
            <a:r>
              <a:rPr lang="cs-CZ" dirty="0"/>
              <a:t>jednoznačně </a:t>
            </a:r>
            <a:r>
              <a:rPr lang="cs-CZ" dirty="0" smtClean="0"/>
              <a:t>identifikované </a:t>
            </a:r>
            <a:endParaRPr lang="cs-CZ" sz="2400" dirty="0" smtClean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ovinnost evidovat ke každému vykazovanému účastníkovi projektu/podpořené osobě předem stanovený soubor osobních údajů.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 smtClean="0">
                <a:hlinkClick r:id="rId3"/>
              </a:rPr>
              <a:t>www.esfcr.cz</a:t>
            </a:r>
            <a:r>
              <a:rPr lang="cs-CZ" dirty="0" smtClean="0"/>
              <a:t> je k dispozici návrh „monitorovacího listu podpořené osoby“ s odkazem na 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zákon o ochraně osobních údajů</a:t>
            </a:r>
            <a:r>
              <a:rPr lang="cs-CZ" dirty="0" smtClean="0"/>
              <a:t>, není však závazný, pokud bude mít žadatel k dispozici jinou průkaznou evidenci.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E</a:t>
            </a:r>
            <a:r>
              <a:rPr lang="cs-CZ" dirty="0" smtClean="0"/>
              <a:t>vidence </a:t>
            </a:r>
            <a:r>
              <a:rPr lang="cs-CZ" dirty="0"/>
              <a:t>je podkladem k vykazování hodnot </a:t>
            </a:r>
            <a:r>
              <a:rPr lang="cs-CZ" dirty="0" smtClean="0"/>
              <a:t>indikátorů </a:t>
            </a:r>
            <a:r>
              <a:rPr lang="cs-CZ" dirty="0"/>
              <a:t>povinných </a:t>
            </a:r>
            <a:r>
              <a:rPr lang="cs-CZ" dirty="0" smtClean="0"/>
              <a:t>                k </a:t>
            </a:r>
            <a:r>
              <a:rPr lang="cs-CZ" dirty="0"/>
              <a:t>vykazování ve Zprávách o </a:t>
            </a:r>
            <a:r>
              <a:rPr lang="cs-CZ" dirty="0" smtClean="0"/>
              <a:t>realizaci.</a:t>
            </a:r>
            <a:endParaRPr lang="cs-CZ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Průběžně aktualizovaná evidence </a:t>
            </a:r>
            <a:r>
              <a:rPr lang="cs-CZ" dirty="0"/>
              <a:t>je prováděna v </a:t>
            </a:r>
            <a:r>
              <a:rPr lang="cs-CZ" dirty="0" smtClean="0"/>
              <a:t>systému             </a:t>
            </a:r>
            <a:r>
              <a:rPr lang="cs-CZ" dirty="0"/>
              <a:t>IS ESF 2014</a:t>
            </a:r>
            <a:r>
              <a:rPr lang="cs-CZ" dirty="0" smtClean="0"/>
              <a:t>+, který je navázaný na IS KP 14+ a MS 2014+.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ovinnost archivovat prezenční listiny nebo jiné evidence                z realizovaných aktivit pro CS pro účely kontroly zůstává                  v platnosti.</a:t>
            </a:r>
            <a:endParaRPr lang="cs-CZ" dirty="0"/>
          </a:p>
          <a:p>
            <a:pPr marL="414000" lvl="1" indent="0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786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podpory – rozpad zdrojů financování výzvy 03_17_080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675934"/>
              </p:ext>
            </p:extLst>
          </p:nvPr>
        </p:nvGraphicFramePr>
        <p:xfrm>
          <a:off x="539552" y="1484784"/>
          <a:ext cx="816562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936104"/>
                <a:gridCol w="1512168"/>
                <a:gridCol w="139687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 ŽADATELE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EU PODÍL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STÁTNÍ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ROZPOČET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</a:t>
                      </a:r>
                      <a:endParaRPr lang="cs-CZ" dirty="0"/>
                    </a:p>
                  </a:txBody>
                  <a:tcPr/>
                </a:tc>
              </a:tr>
              <a:tr h="5840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dirty="0" smtClean="0"/>
                        <a:t>Kraje,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Obce,</a:t>
                      </a:r>
                      <a:r>
                        <a:rPr lang="cs-CZ" baseline="0" dirty="0" smtClean="0"/>
                        <a:t> Dobrovolné svazky obcí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5%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Soukromoprávní</a:t>
                      </a:r>
                      <a:r>
                        <a:rPr lang="cs-CZ" baseline="0" dirty="0" smtClean="0"/>
                        <a:t> subjekty vykonávající veřejně prospěšnou činnost: </a:t>
                      </a:r>
                    </a:p>
                    <a:p>
                      <a:r>
                        <a:rPr lang="cs-CZ" baseline="0" dirty="0" smtClean="0"/>
                        <a:t>Asociace a sdružení obcí a krajů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15% / 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0% / 5% *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0" y="4581128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Forma financování: Ex 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Minimální výše celkových způsobilých výdajů projektu: 1 000 000 CZK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Maximální výše celkových způsobilých výdajů projektu: 10 000 </a:t>
            </a:r>
            <a:r>
              <a:rPr lang="cs-CZ" sz="2000" dirty="0" err="1" smtClean="0"/>
              <a:t>000</a:t>
            </a:r>
            <a:r>
              <a:rPr lang="cs-CZ" sz="2000" dirty="0" smtClean="0"/>
              <a:t> CZK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Jeden oprávněný žadatel může v rámci této výzvy předložit pouze jednu žádost o podporu.</a:t>
            </a:r>
          </a:p>
          <a:p>
            <a:pPr marL="285750" indent="-285750"/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276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Bagatelní podpora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525658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Bagatelní podpora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inimální </a:t>
            </a:r>
            <a:r>
              <a:rPr lang="cs-CZ" sz="2000" dirty="0"/>
              <a:t>míra poskytnuté podpory pro to, aby osoba měla z projektu přímý prospěch a mohla být jeho „účastníkem“ ve smyslu definice </a:t>
            </a:r>
            <a:r>
              <a:rPr lang="cs-CZ" sz="2000" dirty="0" smtClean="0"/>
              <a:t>indikátoru </a:t>
            </a:r>
            <a:r>
              <a:rPr lang="cs-CZ" sz="2000" dirty="0"/>
              <a:t>6 00 00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usí </a:t>
            </a:r>
            <a:r>
              <a:rPr lang="cs-CZ" sz="2000" dirty="0"/>
              <a:t>být současně splněny dvě podmínky podpory, a to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osoba získala v daném projektu podporu v rozsahu min. 40 hod. (bez ohledu na počet dílčích podpor) </a:t>
            </a:r>
            <a:r>
              <a:rPr lang="cs-CZ" u="sng" dirty="0"/>
              <a:t>a zároveň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alespoň 20 hod. z podpory nemá charakter elektronického vzdělávání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i="1" dirty="0"/>
              <a:t>POZOR: </a:t>
            </a:r>
            <a:r>
              <a:rPr lang="cs-CZ" i="1" dirty="0"/>
              <a:t>údaj „hodina“ byl sjednocen na 60 minut (ne vyučovací)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soba</a:t>
            </a:r>
            <a:r>
              <a:rPr lang="cs-CZ" sz="2000" dirty="0"/>
              <a:t>, která získá větší než bagatelní podporu, je poté, co jí příjemce zaeviduje včetně identifikace poskytnuté podpory </a:t>
            </a:r>
            <a:r>
              <a:rPr lang="cs-CZ" sz="2000" dirty="0" smtClean="0"/>
              <a:t>do systému </a:t>
            </a:r>
            <a:r>
              <a:rPr lang="cs-CZ" sz="2000" dirty="0"/>
              <a:t>IS ESF 2014</a:t>
            </a:r>
            <a:r>
              <a:rPr lang="cs-CZ" sz="2000" dirty="0" smtClean="0"/>
              <a:t>+, </a:t>
            </a:r>
            <a:r>
              <a:rPr lang="cs-CZ" sz="2000" dirty="0"/>
              <a:t>automaticky započítána do </a:t>
            </a:r>
            <a:r>
              <a:rPr lang="cs-CZ" sz="2000" dirty="0" smtClean="0"/>
              <a:t>indikátoru </a:t>
            </a:r>
            <a:r>
              <a:rPr lang="cs-CZ" sz="2000" dirty="0"/>
              <a:t>6 00 </a:t>
            </a:r>
            <a:r>
              <a:rPr lang="cs-CZ" sz="2000" dirty="0" smtClean="0"/>
              <a:t>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0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 ESF 2014+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448" cy="5040560"/>
          </a:xfrm>
        </p:spPr>
        <p:txBody>
          <a:bodyPr/>
          <a:lstStyle/>
          <a:p>
            <a:r>
              <a:rPr lang="cs-CZ" dirty="0" smtClean="0"/>
              <a:t>IS ESF 2014+</a:t>
            </a:r>
          </a:p>
          <a:p>
            <a:pPr lvl="1"/>
            <a:r>
              <a:rPr lang="cs-CZ" dirty="0" smtClean="0"/>
              <a:t>Pro každého účastníka projektu veden záznam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Rozsah sledovaných údajů (viz Obecná pravidla pro žadatele a příjemce)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Evidence poskytnutých podpor (typ podpory a rozsah podpory - k dispozici výběr z číselníku)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IS automaticky hlídá u jednotlivých osob limit bagatelní podpory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IS z vyplněných údajů generuje hodnoty pro všechny indikátory týkající se účastníků a přenáší hodnoty do IS KP14+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Přímá vazba na externí registry ÚP a ČSSZ</a:t>
            </a:r>
          </a:p>
          <a:p>
            <a:pPr lvl="3"/>
            <a:endParaRPr lang="cs-CZ" dirty="0" smtClean="0"/>
          </a:p>
          <a:p>
            <a:pPr lvl="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5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 ESF 2014+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IS ESF 2014+ - systém, kde jsou evidovány podpory pro každého účastníka projektu.</a:t>
            </a:r>
          </a:p>
          <a:p>
            <a:r>
              <a:rPr lang="cs-CZ" dirty="0" smtClean="0"/>
              <a:t>Slouží k výpočtu indikátorů v předkládané zprávě o realizaci, propojen s IS KP14+.</a:t>
            </a:r>
          </a:p>
          <a:p>
            <a:r>
              <a:rPr lang="cs-CZ" b="1" dirty="0" smtClean="0"/>
              <a:t>Po vydání právního aktu obdrží statutární zástupce a hlavní kontaktní osoba do datové schránky unikátní aktivační kód  a na své e-mailové adresy ověřovací kód.</a:t>
            </a:r>
          </a:p>
          <a:p>
            <a:pPr lvl="1"/>
            <a:r>
              <a:rPr lang="cs-CZ" dirty="0" smtClean="0"/>
              <a:t>V mailu by měl být odkaz, kde osoba zadá oba zaslané kódy.</a:t>
            </a:r>
          </a:p>
          <a:p>
            <a:pPr lvl="1"/>
            <a:r>
              <a:rPr lang="cs-CZ" b="1" dirty="0" smtClean="0"/>
              <a:t>Platnost kódů je časově omezená (20 kalendářních dnů).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276544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03_17_080 a 03_17_118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6 00 00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„Celkový počet účastníků“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/>
              <a:t>Celkový počet osob/účastníků, které v rámci projektu získaly jakoukoliv formu podpory, bez ohledu na počet poskytnutých podpor. </a:t>
            </a:r>
            <a:r>
              <a:rPr lang="cs-CZ" sz="2000" u="sng" dirty="0" smtClean="0"/>
              <a:t>Každá podpořená osoba se v rámci projektu započítává pouze jednou</a:t>
            </a:r>
            <a:r>
              <a:rPr lang="cs-CZ" sz="2000" dirty="0" smtClean="0"/>
              <a:t> bez ohledu na to, kolik podpor obdržela. Podpora je jakákoliv aktivita financovaná z rozpočtu projektu, ze které mají cílové skupiny prospěch, podpora může mít formu např. vzdělávacího nebo rekvalifikačního kurzu, stáže, odborné konzultace, poradenství, výcviku, školení, odborné praxe apod.</a:t>
            </a:r>
            <a:endParaRPr lang="cs-CZ" b="1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9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03_17_080 a 03_17_118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6 26 00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„Účastníci, kteří získali kvalifikaci po ukončení své účasti“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(výsledkový indikátor)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/>
              <a:t>Účastníci intervence ESF, </a:t>
            </a:r>
            <a:r>
              <a:rPr lang="cs-CZ" sz="2000" u="sng" dirty="0" smtClean="0"/>
              <a:t>kteří získali potvrzení</a:t>
            </a:r>
            <a:r>
              <a:rPr lang="cs-CZ" sz="2000" dirty="0" smtClean="0"/>
              <a:t> o kvalifikaci po ukončení účasti na ESF projektu. Potvrzení o kvalifikaci je udíleno </a:t>
            </a:r>
            <a:r>
              <a:rPr lang="cs-CZ" sz="2000" u="sng" dirty="0" smtClean="0"/>
              <a:t>na základě formálního prověření znalostí</a:t>
            </a:r>
            <a:r>
              <a:rPr lang="cs-CZ" sz="2000" dirty="0" smtClean="0"/>
              <a:t>, které ukázalo, že účastník získal kvalifikaci dle předem nastavených standardů. V rámci výzev může být specifikováno, jaké druhy kvalifikací a potvrzení kvalifikací jsou přípustné pro naplňování indikátoru v dané výzvě. „Po ukončení své účasti“ znamená od započetí své účasti </a:t>
            </a:r>
            <a:r>
              <a:rPr lang="cs-CZ" sz="2000" u="sng" dirty="0" smtClean="0"/>
              <a:t>do doby čtyř týdnů po jejím ukončení.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 smtClean="0"/>
              <a:t>Také pro tento indikátor platí pravidlo o bagatelní podpoře – jeho hodnota </a:t>
            </a:r>
            <a:r>
              <a:rPr lang="cs-CZ" b="1" dirty="0" smtClean="0"/>
              <a:t>nesmí být větší</a:t>
            </a:r>
            <a:r>
              <a:rPr lang="cs-CZ" dirty="0" smtClean="0"/>
              <a:t> než u indikátoru 6 00 00.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25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03_17_080 a 03_17_118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52292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6 80 00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  <a:r>
              <a:rPr lang="cs-CZ" b="1" dirty="0"/>
              <a:t>„Počet institucí podpořených za účelem zavedení opatření“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sz="2000" dirty="0"/>
              <a:t>"</a:t>
            </a:r>
            <a:r>
              <a:rPr lang="cs-CZ" sz="1600" dirty="0"/>
              <a:t>Podpořenou institucí" jsou myšleny všechny organizační složky státu včetně justice, státní příspěvkové organizace, obce a kraje včetně jimi zřizovaných a zakládaných organizací, které byly </a:t>
            </a:r>
            <a:r>
              <a:rPr lang="cs-CZ" sz="1600" u="sng" dirty="0"/>
              <a:t>za účelem zavedení opatření podpořeny z ESF</a:t>
            </a:r>
            <a:r>
              <a:rPr lang="cs-CZ" sz="1600" dirty="0"/>
              <a:t>. Instituce </a:t>
            </a:r>
            <a:r>
              <a:rPr lang="cs-CZ" sz="1600" dirty="0" smtClean="0"/>
              <a:t>je započítána </a:t>
            </a:r>
            <a:r>
              <a:rPr lang="cs-CZ" sz="1600" dirty="0"/>
              <a:t>v případě, že byla podpořena za účelem zavedení minimálně </a:t>
            </a:r>
            <a:r>
              <a:rPr lang="cs-CZ" sz="1600" dirty="0" smtClean="0"/>
              <a:t>jednoho </a:t>
            </a:r>
            <a:r>
              <a:rPr lang="cs-CZ" sz="1600" dirty="0"/>
              <a:t>opatření. Tzn. že </a:t>
            </a:r>
            <a:r>
              <a:rPr lang="cs-CZ" sz="1600" u="sng" dirty="0"/>
              <a:t>každá instituce je započítána pouze jednou</a:t>
            </a:r>
            <a:r>
              <a:rPr lang="cs-CZ" sz="1600" dirty="0"/>
              <a:t>, i v případě pokud byla podpořena za účelem zavedení více opatření v definovaných oblastech. </a:t>
            </a:r>
            <a:r>
              <a:rPr lang="cs-CZ" sz="1600" dirty="0" smtClean="0"/>
              <a:t> "</a:t>
            </a:r>
            <a:r>
              <a:rPr lang="cs-CZ" sz="1600" dirty="0"/>
              <a:t>Opatřením" se rozumí </a:t>
            </a:r>
            <a:r>
              <a:rPr lang="cs-CZ" sz="1600" u="sng" dirty="0"/>
              <a:t>jakékoli doporučení, návrh, aktualizace, metodika, </a:t>
            </a:r>
            <a:r>
              <a:rPr lang="cs-CZ" sz="1600" u="sng" dirty="0" smtClean="0"/>
              <a:t>certifikát, standard</a:t>
            </a:r>
            <a:r>
              <a:rPr lang="cs-CZ" sz="1600" u="sng" dirty="0"/>
              <a:t>, pilotní projekt, ucelená kampaň, nastavený systém apod</a:t>
            </a:r>
            <a:r>
              <a:rPr lang="cs-CZ" sz="1600" dirty="0"/>
              <a:t>. </a:t>
            </a:r>
            <a:r>
              <a:rPr lang="cs-CZ" sz="2000" dirty="0"/>
              <a:t>	</a:t>
            </a:r>
            <a:r>
              <a:rPr lang="cs-CZ" sz="2000" dirty="0" smtClean="0"/>
              <a:t>	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4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03_17_080 a 03_17_118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80 01 – 02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  <a:r>
              <a:rPr lang="cs-CZ" b="1" dirty="0"/>
              <a:t>„Počet institucí podpořených za účelem zavedení </a:t>
            </a:r>
            <a:r>
              <a:rPr lang="cs-CZ" b="1" dirty="0" smtClean="0"/>
              <a:t>opatření v oblasti…“</a:t>
            </a:r>
            <a:endParaRPr lang="cs-CZ" b="1" dirty="0"/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dirty="0" smtClean="0"/>
              <a:t>01 Řízení kvality</a:t>
            </a:r>
          </a:p>
          <a:p>
            <a:pPr algn="just"/>
            <a:r>
              <a:rPr lang="cs-CZ" dirty="0" smtClean="0"/>
              <a:t>02 Strategického a projektového řízení</a:t>
            </a:r>
          </a:p>
          <a:p>
            <a:pPr marL="0" indent="0" algn="just">
              <a:buNone/>
            </a:pPr>
            <a:r>
              <a:rPr lang="cs-CZ" sz="1800" dirty="0" smtClean="0"/>
              <a:t>Tzn. Pokud bude klíčová aktivita např. zaměřena na řízení kvality (zavádění, rozvoj) bude vyplněn indikátor vztahující se k zavedení opatření v dané oblasti. </a:t>
            </a:r>
          </a:p>
          <a:p>
            <a:pPr algn="just">
              <a:buNone/>
            </a:pPr>
            <a:r>
              <a:rPr lang="cs-CZ" sz="2000" dirty="0" smtClean="0"/>
              <a:t>	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4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03_17_080 a 03_17_118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52292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8 05 00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„Počet </a:t>
            </a:r>
            <a:r>
              <a:rPr lang="cs-CZ" b="1" dirty="0"/>
              <a:t>napsaných a zveřejněných analytických a strategických dokumentů (vč. evaluačních)“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sz="2000" dirty="0"/>
              <a:t>Počet </a:t>
            </a:r>
            <a:r>
              <a:rPr lang="cs-CZ" sz="2000" u="sng" dirty="0"/>
              <a:t>napsaných a zveřejněných analýz</a:t>
            </a:r>
            <a:r>
              <a:rPr lang="cs-CZ" sz="2000" dirty="0"/>
              <a:t>, evaluací (interních i externích), koncepcí, strategií, studií, závěrečných zpráv z výzkumů a obdobných dokumentů, které byly vytvořeny za finanční podpory ESI fondů. 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  <a:p>
            <a:pPr marL="0" indent="0" algn="just">
              <a:buNone/>
            </a:pPr>
            <a:r>
              <a:rPr lang="cs-CZ" sz="2000" dirty="0"/>
              <a:t>	</a:t>
            </a:r>
            <a:r>
              <a:rPr lang="cs-CZ" sz="2000" dirty="0" smtClean="0"/>
              <a:t>	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9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456" cy="4779232"/>
          </a:xfrm>
        </p:spPr>
        <p:txBody>
          <a:bodyPr/>
          <a:lstStyle/>
          <a:p>
            <a:r>
              <a:rPr lang="cs-CZ" dirty="0" smtClean="0"/>
              <a:t>U indikátorů 6 00 </a:t>
            </a:r>
            <a:r>
              <a:rPr lang="cs-CZ" dirty="0" err="1" smtClean="0"/>
              <a:t>00</a:t>
            </a:r>
            <a:r>
              <a:rPr lang="cs-CZ" dirty="0" smtClean="0"/>
              <a:t> a 6 26 00 popsat výpočet hodnoty, kterou žadatel stanovil. Hodnoty musí souhlasit s počtem uvedeným v popisu klíčových aktivit, případně doložených příloh k žádosti o podporu.</a:t>
            </a:r>
          </a:p>
          <a:p>
            <a:r>
              <a:rPr lang="cs-CZ" dirty="0" smtClean="0"/>
              <a:t>Pokud je žadatelem DSO a bude zavádět opatření pro více obcí, je nutné počet obcí započítat do indikátoru     6 80 00 a 6 80 01 nebo 6 80 02 (dle zaměření zavedení opatření v uvedených oblastech).</a:t>
            </a:r>
          </a:p>
          <a:p>
            <a:r>
              <a:rPr lang="cs-CZ" dirty="0" smtClean="0"/>
              <a:t>U indikátoru 8 05 00 doporučujeme uvést výčet dokumentů (vč. </a:t>
            </a:r>
            <a:r>
              <a:rPr lang="cs-CZ" dirty="0"/>
              <a:t>n</a:t>
            </a:r>
            <a:r>
              <a:rPr lang="cs-CZ" dirty="0" smtClean="0"/>
              <a:t>ázvů), které do tohoto indikátoru budou započítány. Hodnoty musí souhlasit s počtem uvedeným v popisu klíčových aktivit, případně doložených příloh k žádosti o podporu.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272000" cy="1224000"/>
          </a:xfrm>
        </p:spPr>
        <p:txBody>
          <a:bodyPr/>
          <a:lstStyle/>
          <a:p>
            <a:pPr algn="ctr"/>
            <a:r>
              <a:rPr lang="cs-CZ" dirty="0" smtClean="0"/>
              <a:t>DISKUZE K ČÁSTI Realizační tým </a:t>
            </a:r>
            <a:br>
              <a:rPr lang="cs-CZ" dirty="0" smtClean="0"/>
            </a:br>
            <a:r>
              <a:rPr lang="cs-CZ" dirty="0" smtClean="0"/>
              <a:t>a </a:t>
            </a:r>
            <a:br>
              <a:rPr lang="cs-CZ" dirty="0" smtClean="0"/>
            </a:br>
            <a:r>
              <a:rPr lang="cs-CZ" dirty="0" smtClean="0"/>
              <a:t>Indikátory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ZPŮSOBILOST VÝDAJŮ VÝZVY </a:t>
            </a:r>
            <a:br>
              <a:rPr lang="cs-CZ" dirty="0" smtClean="0"/>
            </a:br>
            <a:r>
              <a:rPr lang="cs-CZ" dirty="0" smtClean="0"/>
              <a:t> 03_17_080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134211"/>
              </p:ext>
            </p:extLst>
          </p:nvPr>
        </p:nvGraphicFramePr>
        <p:xfrm>
          <a:off x="251520" y="1412776"/>
          <a:ext cx="8640960" cy="484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724"/>
                <a:gridCol w="5912236"/>
              </a:tblGrid>
              <a:tr h="561565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Informace</a:t>
                      </a:r>
                      <a:r>
                        <a:rPr lang="cs-CZ" baseline="0" dirty="0" smtClean="0"/>
                        <a:t> o způsobilosti výdajů 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2995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Věcná způsobilost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 smtClean="0"/>
                        <a:t>Pravidla,</a:t>
                      </a:r>
                      <a:r>
                        <a:rPr lang="cs-CZ" b="0" baseline="0" dirty="0" smtClean="0"/>
                        <a:t> jaké kategorie výdajů jsou způsobilé, jsou k dispozici ve Specifické části pravidel pro žadatele a příjemce v rámci OPZ pro projekty se skutečně vzniklými výdaji a případně také s nepřímými náklady.</a:t>
                      </a:r>
                      <a:endParaRPr lang="cs-CZ" b="0" dirty="0"/>
                    </a:p>
                  </a:txBody>
                  <a:tcPr anchor="ctr"/>
                </a:tc>
              </a:tr>
              <a:tr h="1324338">
                <a:tc>
                  <a:txBody>
                    <a:bodyPr/>
                    <a:lstStyle/>
                    <a:p>
                      <a:r>
                        <a:rPr lang="cs-CZ" b="1" dirty="0" smtClean="0"/>
                        <a:t>Časová způsobilost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Časově</a:t>
                      </a:r>
                      <a:r>
                        <a:rPr lang="cs-CZ" baseline="0" dirty="0" smtClean="0"/>
                        <a:t> způsobilé jsou náklady vzniklé v době realizace projektu. Datum zahájení realizace nesmí předcházet datu vyhlášení této výzvy (15. 3. 2018).</a:t>
                      </a:r>
                      <a:endParaRPr lang="cs-CZ" dirty="0"/>
                    </a:p>
                  </a:txBody>
                  <a:tcPr anchor="ctr"/>
                </a:tc>
              </a:tr>
              <a:tr h="1324338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Křížové financování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="1" dirty="0" smtClean="0"/>
                        <a:t>Není relevantní</a:t>
                      </a:r>
                      <a:endParaRPr lang="cs-CZ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9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Finanční aspekty projektů OPZ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1452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869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Způsobilé a nezpůsobilé výdaje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Rozpočet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Osobní náklady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Cestovné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Nákup zařízení a vybavení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Nákup </a:t>
            </a:r>
            <a:r>
              <a:rPr lang="cs-CZ" altLang="cs-CZ" sz="1400" b="1" dirty="0">
                <a:solidFill>
                  <a:srgbClr val="14407E"/>
                </a:solidFill>
              </a:rPr>
              <a:t>služeb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>
                <a:solidFill>
                  <a:srgbClr val="14407E"/>
                </a:solidFill>
              </a:rPr>
              <a:t>Přímá podpora cílové </a:t>
            </a:r>
            <a:r>
              <a:rPr lang="cs-CZ" altLang="cs-CZ" sz="1400" b="1" dirty="0" smtClean="0">
                <a:solidFill>
                  <a:srgbClr val="14407E"/>
                </a:solidFill>
              </a:rPr>
              <a:t>skupiny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Nepřímé náklady</a:t>
            </a:r>
            <a:endParaRPr lang="cs-CZ" altLang="cs-CZ" sz="1400" b="1" dirty="0">
              <a:solidFill>
                <a:srgbClr val="14407E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Daň </a:t>
            </a:r>
            <a:r>
              <a:rPr lang="cs-CZ" altLang="cs-CZ" sz="1400" b="1" dirty="0">
                <a:solidFill>
                  <a:srgbClr val="14407E"/>
                </a:solidFill>
              </a:rPr>
              <a:t>z přidané hodnoty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>
                <a:solidFill>
                  <a:srgbClr val="14407E"/>
                </a:solidFill>
              </a:rPr>
              <a:t>Pravidla pro dokladování výdajů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>
                <a:solidFill>
                  <a:srgbClr val="14407E"/>
                </a:solidFill>
              </a:rPr>
              <a:t>Účetnictví projektu</a:t>
            </a:r>
          </a:p>
          <a:p>
            <a:endParaRPr lang="cs-CZ" altLang="cs-CZ" sz="1400" b="1" dirty="0" smtClean="0">
              <a:solidFill>
                <a:srgbClr val="14407E"/>
              </a:solidFill>
            </a:endParaRPr>
          </a:p>
          <a:p>
            <a:endParaRPr lang="cs-CZ" altLang="cs-CZ" sz="1400" dirty="0" smtClean="0">
              <a:solidFill>
                <a:srgbClr val="14407E"/>
              </a:solidFill>
            </a:endParaRP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976833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způsobilost, </a:t>
            </a:r>
            <a:br>
              <a:rPr lang="cs-CZ" dirty="0" smtClean="0"/>
            </a:br>
            <a:r>
              <a:rPr lang="cs-CZ" dirty="0" smtClean="0"/>
              <a:t>Forma </a:t>
            </a:r>
            <a:r>
              <a:rPr lang="cs-CZ" dirty="0"/>
              <a:t>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08516" cy="4941144"/>
          </a:xfrm>
        </p:spPr>
        <p:txBody>
          <a:bodyPr/>
          <a:lstStyle/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b="1" dirty="0" smtClean="0"/>
              <a:t>Časově způsobilé jsou náklady vzniklé v době realizace projektu</a:t>
            </a:r>
            <a:endParaRPr lang="cs-CZ" sz="2000" dirty="0" smtClean="0"/>
          </a:p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dirty="0" smtClean="0"/>
              <a:t>Datum zahájení realizace nesmí předcházet  datu vyhlášení této výzvy</a:t>
            </a:r>
          </a:p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b="1" dirty="0" smtClean="0"/>
              <a:t>Ex </a:t>
            </a:r>
            <a:r>
              <a:rPr lang="cs-CZ" sz="2000" b="1" dirty="0"/>
              <a:t>ante </a:t>
            </a:r>
            <a:r>
              <a:rPr lang="cs-CZ" sz="2000" dirty="0"/>
              <a:t>– pro všechny typy žadatelů z výzvy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Příjemci dostanou zálohu, jejíž výše bude stanovena v právním </a:t>
            </a:r>
            <a:r>
              <a:rPr lang="cs-CZ" sz="2000" dirty="0" smtClean="0"/>
              <a:t>aktu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Výše zálohy, která bude stanovena procentním podílem na celkové výši dotace, bude pravděpodobně 30</a:t>
            </a:r>
            <a:r>
              <a:rPr lang="cs-CZ" sz="2000" dirty="0" smtClean="0"/>
              <a:t>%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Záloha </a:t>
            </a:r>
            <a:r>
              <a:rPr lang="cs-CZ" sz="2000" dirty="0"/>
              <a:t>je poskytnuta do 20 pracovních dnů od akceptace vydaného právního aktu ze strany </a:t>
            </a:r>
            <a:r>
              <a:rPr lang="cs-CZ" sz="2000" dirty="0" smtClean="0"/>
              <a:t>příjemce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751307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Závěrečná </a:t>
            </a:r>
            <a:r>
              <a:rPr lang="cs-CZ" b="1" dirty="0" smtClean="0"/>
              <a:t>platba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Přesnou </a:t>
            </a:r>
            <a:r>
              <a:rPr lang="cs-CZ" sz="2000" dirty="0"/>
              <a:t>výši této platby stanoví ŘO na základě kontroly závěrečného vyúčtování.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Maximálně do výše rozdílu mezi dosud poskytnutou podporou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z </a:t>
            </a:r>
            <a:r>
              <a:rPr lang="cs-CZ" sz="2000" dirty="0"/>
              <a:t>OPZ a celkovou výší způsobilých výdajů projektu očištěných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o </a:t>
            </a:r>
            <a:r>
              <a:rPr lang="cs-CZ" sz="2000" dirty="0"/>
              <a:t>čisté příjmy, které mají být kryty z prostředků OPZ.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6593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Způsobilé a nezpůsobilé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196974"/>
            <a:ext cx="8062912" cy="5256361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buNone/>
              <a:defRPr/>
            </a:pPr>
            <a:r>
              <a:rPr lang="cs-CZ" sz="2000" b="1" dirty="0" smtClean="0"/>
              <a:t>Podpora z OPZ je určena pouze na způsobilé výdaje. Způsobilý výdaj je takový, který: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v souladu s právními předpisy (legislativou EU a ČR)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v souladu s pravidly programu a s podmínkami poskytnutí podpory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přiměřený (</a:t>
            </a:r>
            <a:r>
              <a:rPr lang="cs-CZ" sz="2000" dirty="0"/>
              <a:t>je dosaženo optimálního vztahu mezi hospodárností, účelností a efektivností. Hospodárnost má vazbu na obvyklé ceny, Přehled obvyklých cen zveřejněn na portálu </a:t>
            </a:r>
            <a:r>
              <a:rPr lang="cs-CZ" sz="2000" dirty="0" smtClean="0">
                <a:hlinkClick r:id="rId3"/>
              </a:rPr>
              <a:t>www.esfcr.cz</a:t>
            </a:r>
            <a:r>
              <a:rPr lang="cs-CZ" sz="2000" dirty="0" smtClean="0"/>
              <a:t>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V</a:t>
            </a:r>
            <a:r>
              <a:rPr lang="cs-CZ" sz="2000" dirty="0" smtClean="0"/>
              <a:t>znikl v době realizace projektu, kdy datum zahájení i datum ukončení realizace specifikuje právní akt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S</a:t>
            </a:r>
            <a:r>
              <a:rPr lang="cs-CZ" sz="2000" dirty="0" smtClean="0"/>
              <a:t>plňuje </a:t>
            </a:r>
            <a:r>
              <a:rPr lang="cs-CZ" sz="2000" dirty="0"/>
              <a:t>podmínky územní způsobilosti (váže se na aktivity projektu, které jsou územně způsobilé)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</a:t>
            </a:r>
            <a:r>
              <a:rPr lang="cs-CZ" sz="2000" dirty="0"/>
              <a:t>řádně identifikovatelný, prokazatelný a </a:t>
            </a:r>
            <a:r>
              <a:rPr lang="cs-CZ" sz="2000" dirty="0" smtClean="0"/>
              <a:t>doložitelný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nezbytný pro dosažení cílů projektu</a:t>
            </a:r>
            <a:endParaRPr lang="cs-CZ" sz="2000" dirty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38848847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a nezpůsobilé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509320"/>
          </a:xfrm>
        </p:spPr>
        <p:txBody>
          <a:bodyPr/>
          <a:lstStyle/>
          <a:p>
            <a:pPr algn="just">
              <a:lnSpc>
                <a:spcPct val="100000"/>
              </a:lnSpc>
              <a:buClr>
                <a:srgbClr val="5FBBF5"/>
              </a:buClr>
            </a:pPr>
            <a:r>
              <a:rPr lang="cs-CZ" sz="2000" dirty="0" smtClean="0"/>
              <a:t>Výdaj </a:t>
            </a:r>
            <a:r>
              <a:rPr lang="cs-CZ" sz="2000" dirty="0"/>
              <a:t>musí být ze strany příjemce, příp. partnerů skutečně zaplacen, úhrada musí být doložena bankovními výpisy či výdajovými pokladními doklady</a:t>
            </a:r>
          </a:p>
          <a:p>
            <a:pPr marL="0" indent="0" algn="just" fontAlgn="auto">
              <a:lnSpc>
                <a:spcPct val="100000"/>
              </a:lnSpc>
              <a:buNone/>
              <a:defRPr/>
            </a:pPr>
            <a:r>
              <a:rPr lang="cs-CZ" sz="2000" dirty="0"/>
              <a:t>Uvedené podmínky </a:t>
            </a:r>
            <a:r>
              <a:rPr lang="cs-CZ" sz="2000" dirty="0" smtClean="0"/>
              <a:t>musí </a:t>
            </a:r>
            <a:r>
              <a:rPr lang="cs-CZ" sz="2000" dirty="0"/>
              <a:t>být naplněny všechny </a:t>
            </a:r>
            <a:r>
              <a:rPr lang="cs-CZ" sz="2000" dirty="0" smtClean="0"/>
              <a:t>zároveň !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b="1" dirty="0" smtClean="0"/>
              <a:t>ŘO </a:t>
            </a:r>
            <a:r>
              <a:rPr lang="cs-CZ" sz="2000" b="1" dirty="0"/>
              <a:t>je oprávněn si od příjemce vyžádat jakýkoli dokument, který je nezbytný pro ověření způsobilosti výdajů v rámci projektu</a:t>
            </a:r>
            <a:r>
              <a:rPr lang="cs-CZ" sz="2000" b="1" dirty="0" smtClean="0"/>
              <a:t>.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Obecnou </a:t>
            </a:r>
            <a:r>
              <a:rPr lang="cs-CZ" sz="2000" dirty="0"/>
              <a:t>podmínkou způsobilosti finančních výdajů </a:t>
            </a:r>
            <a:r>
              <a:rPr lang="cs-CZ" sz="2000" dirty="0" smtClean="0"/>
              <a:t> </a:t>
            </a:r>
            <a:r>
              <a:rPr lang="cs-CZ" sz="2000" dirty="0"/>
              <a:t>je jejich nevyhnutelnost a přímá vazba na </a:t>
            </a:r>
            <a:r>
              <a:rPr lang="cs-CZ" sz="2000" dirty="0" smtClean="0"/>
              <a:t>projekt.</a:t>
            </a:r>
          </a:p>
          <a:p>
            <a:pPr algn="just">
              <a:lnSpc>
                <a:spcPct val="100000"/>
              </a:lnSpc>
            </a:pPr>
            <a:r>
              <a:rPr lang="cs-CZ" sz="2000" b="1" u="sng" dirty="0" smtClean="0"/>
              <a:t>Nezpůsobilým </a:t>
            </a:r>
            <a:r>
              <a:rPr lang="cs-CZ" sz="2000" b="1" u="sng" dirty="0"/>
              <a:t>nákladem jsou vždy úroky z dlužných částek, pokuty a penále !</a:t>
            </a:r>
          </a:p>
          <a:p>
            <a:pPr marL="0" indent="0" algn="just" fontAlgn="auto">
              <a:lnSpc>
                <a:spcPct val="150000"/>
              </a:lnSpc>
              <a:buNone/>
              <a:defRPr/>
            </a:pP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91912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500"/>
            <a:ext cx="8423275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Způsobilé a nezpůsobilé výdaje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500" cy="4608512"/>
          </a:xfrm>
        </p:spPr>
        <p:txBody>
          <a:bodyPr rtlCol="0"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cs-CZ" altLang="cs-CZ" sz="2000" b="1" dirty="0" smtClean="0">
                <a:solidFill>
                  <a:srgbClr val="14407E"/>
                </a:solidFill>
              </a:rPr>
              <a:t>Pro projekty platí omezení, že podíl investičních výdajů v rámci celkových způsobilých výdajů nesmí být vyšší než 50 %. </a:t>
            </a:r>
            <a:r>
              <a:rPr lang="cs-CZ" altLang="cs-CZ" sz="2000" dirty="0" smtClean="0">
                <a:solidFill>
                  <a:srgbClr val="14407E"/>
                </a:solidFill>
              </a:rPr>
              <a:t>Tento limit nesmí být překročen v rámci rozpočtu projektu zakotveného v právním aktu, neplatí pro strukturu výdajů, které byly vykázány, tj. nedochází k ověřování velikosti podílu investic v průběhu realizace projektu ani po dokončení realizace.</a:t>
            </a:r>
          </a:p>
          <a:p>
            <a:pPr marL="0" indent="0" algn="just" fontAlgn="auto">
              <a:lnSpc>
                <a:spcPct val="100000"/>
              </a:lnSpc>
              <a:buNone/>
              <a:defRPr/>
            </a:pPr>
            <a:endParaRPr lang="cs-CZ" altLang="cs-CZ" sz="2000" b="1" dirty="0" smtClean="0">
              <a:solidFill>
                <a:srgbClr val="14407E"/>
              </a:solidFill>
            </a:endParaRPr>
          </a:p>
          <a:p>
            <a:pPr algn="just">
              <a:lnSpc>
                <a:spcPct val="100000"/>
              </a:lnSpc>
              <a:defRPr/>
            </a:pPr>
            <a:r>
              <a:rPr lang="cs-CZ" altLang="cs-CZ" sz="2000" b="1" dirty="0" smtClean="0">
                <a:solidFill>
                  <a:srgbClr val="14407E"/>
                </a:solidFill>
              </a:rPr>
              <a:t>Výdaje, u kterých se v projektech uplatňuje úplné vykazování </a:t>
            </a:r>
            <a:r>
              <a:rPr lang="cs-CZ" altLang="cs-CZ" sz="2000" dirty="0" smtClean="0">
                <a:solidFill>
                  <a:srgbClr val="14407E"/>
                </a:solidFill>
              </a:rPr>
              <a:t>(uváděné jako „skutečně vzniklé výdaje“ – ke stanovení výše způsobilých výdajů projektu dochází na základě vykázání skutečně vzniklých a uhrazených výdajů prostřednictvím jejich doložení účetními a jinými doklady.)</a:t>
            </a:r>
          </a:p>
          <a:p>
            <a:pPr marL="0" indent="0" algn="just" fontAlgn="auto">
              <a:lnSpc>
                <a:spcPts val="2880"/>
              </a:lnSpc>
              <a:buFont typeface="Wingdings" pitchFamily="2" charset="2"/>
              <a:buNone/>
              <a:defRPr/>
            </a:pPr>
            <a:endParaRPr lang="cs-CZ" altLang="cs-CZ" sz="1600" dirty="0">
              <a:solidFill>
                <a:srgbClr val="144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Základní struktura rozpočtu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Osobní náklady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Cestovné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Zařízení a vybavení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Režijní a administrativní výdaje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Nákup služeb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Drobné stavební úpravy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Přímá podpora cílové skupiny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Křížové financování – není v rámci výzvy umožněno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3379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v režimu úplného vykazování - Osobní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500" cy="446449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 smtClean="0"/>
              <a:t>Osobní náklady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Způsobilými osobními náklady jsou: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Mzdy a platy pracovníků, kteří jsou příjemcem nebo partnerem </a:t>
            </a:r>
            <a:br>
              <a:rPr lang="cs-CZ" sz="2000" dirty="0" smtClean="0"/>
            </a:br>
            <a:r>
              <a:rPr lang="cs-CZ" sz="2000" dirty="0" smtClean="0"/>
              <a:t>s finančním příspěvkem zaměstnáni výhradně na projekt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Příslušná část mezd nebo platů zaměstnanců příjemce nebo partnera, kteří se na realizaci projektu podílejí pouze částí svého úvazku, a to ve výši odpovídající jejich úvazkům na projektu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Ostatní osobní náklady na zaměstnance příjemce nebo partnera, kteří jsou v rámci projektu zaměstnáni na dohodu o pracovní činnosti nebo dohodu o provedení práce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Výdaje na odměnu příjemce nebo partnera, který je OSVČ, odměna musí odpovídat práci vykonané pro projekt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6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v režimu úplného vykazování - 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Tyto výdaje </a:t>
            </a:r>
            <a:r>
              <a:rPr lang="cs-CZ" sz="2000" b="1" dirty="0" smtClean="0"/>
              <a:t>nesmí přesáhnout obvyklou výši v daném místě, čase a oboru</a:t>
            </a:r>
            <a:r>
              <a:rPr lang="cs-CZ" sz="2000" dirty="0" smtClean="0"/>
              <a:t>. Pro porovnání lze využít Informační systém o průměrném výdělku (ISPV) dostupný na stránkách </a:t>
            </a:r>
            <a:r>
              <a:rPr lang="cs-CZ" sz="2000" dirty="0" smtClean="0">
                <a:hlinkClick r:id="rId2"/>
              </a:rPr>
              <a:t>www.mpsv.cz/</a:t>
            </a:r>
            <a:r>
              <a:rPr lang="cs-CZ" sz="2000" dirty="0" err="1" smtClean="0">
                <a:hlinkClick r:id="rId2"/>
              </a:rPr>
              <a:t>ISPV.php</a:t>
            </a:r>
            <a:r>
              <a:rPr lang="cs-CZ" sz="2000" dirty="0" smtClean="0"/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Způsobilým výdajem jsou </a:t>
            </a:r>
            <a:r>
              <a:rPr lang="cs-CZ" sz="2000" b="1" dirty="0" smtClean="0"/>
              <a:t>odvody zaměstnavatele na sociální a zdravotní pojištění  a další poplatky spojené se zaměstnancem hrazené zaměstnavatelem povinně na základě právních předpisů </a:t>
            </a:r>
            <a:r>
              <a:rPr lang="cs-CZ" sz="2000" dirty="0" smtClean="0"/>
              <a:t>(např. zákonné pojištění odpovědnosti zaměstnavatele za škodu při pracovním úrazu nebo nemoci z povolání).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Způsobilými jsou pouze náklady, u kterých platí, že </a:t>
            </a:r>
            <a:r>
              <a:rPr lang="cs-CZ" sz="2000" b="1" dirty="0" smtClean="0"/>
              <a:t>je s konečnou platností kryje zaměstnavatel</a:t>
            </a:r>
            <a:r>
              <a:rPr lang="cs-CZ" sz="2000" dirty="0" smtClean="0"/>
              <a:t>, tj. neexistuje u nich možnost, že by je jiný subjekt zaměstnavateli refundoval.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568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Oprávnění žadatelé A PARTNEŘI VÝZVY 03_17_080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89814"/>
              </p:ext>
            </p:extLst>
          </p:nvPr>
        </p:nvGraphicFramePr>
        <p:xfrm>
          <a:off x="467544" y="1340768"/>
          <a:ext cx="806450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66"/>
                <a:gridCol w="5688434"/>
              </a:tblGrid>
              <a:tr h="414004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Definice jednotlivých</a:t>
                      </a:r>
                      <a:r>
                        <a:rPr lang="cs-CZ" baseline="0" dirty="0" smtClean="0"/>
                        <a:t> oprávněných žadatelů a partnerů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327082">
                <a:tc>
                  <a:txBody>
                    <a:bodyPr/>
                    <a:lstStyle/>
                    <a:p>
                      <a:r>
                        <a:rPr lang="cs-CZ" dirty="0" smtClean="0"/>
                        <a:t>Obce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Obce dle zákona č. 128/2000 Sb., o</a:t>
                      </a:r>
                      <a:r>
                        <a:rPr lang="cs-CZ" baseline="0" dirty="0" smtClean="0"/>
                        <a:t> obcích (obecní zřízení) a zákona č. 314/2002 Sb., o stanovení obcí s pověřeným obecním úřadem a stanovení obcí s rozšířenou působností.</a:t>
                      </a:r>
                      <a:endParaRPr lang="cs-CZ" dirty="0"/>
                    </a:p>
                  </a:txBody>
                  <a:tcPr/>
                </a:tc>
              </a:tr>
              <a:tr h="1020832">
                <a:tc>
                  <a:txBody>
                    <a:bodyPr/>
                    <a:lstStyle/>
                    <a:p>
                      <a:r>
                        <a:rPr lang="cs-CZ" dirty="0" smtClean="0"/>
                        <a:t>Kraje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Kraje dle ústavního zákona č. 347/1997 Sb., o vytvoření vyšších územních samosprávních</a:t>
                      </a:r>
                      <a:r>
                        <a:rPr lang="cs-CZ" baseline="0" dirty="0" smtClean="0"/>
                        <a:t> celků a zákona č. 129/2000 Sb., o krajích (krajské zřízení).</a:t>
                      </a:r>
                      <a:endParaRPr lang="cs-CZ" dirty="0"/>
                    </a:p>
                  </a:txBody>
                  <a:tcPr/>
                </a:tc>
              </a:tr>
              <a:tr h="1633331">
                <a:tc>
                  <a:txBody>
                    <a:bodyPr/>
                    <a:lstStyle/>
                    <a:p>
                      <a:r>
                        <a:rPr lang="cs-CZ" dirty="0" smtClean="0"/>
                        <a:t>Asociace</a:t>
                      </a:r>
                      <a:r>
                        <a:rPr lang="cs-CZ" baseline="0" dirty="0" smtClean="0"/>
                        <a:t> a sdružení obcí a krajů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Asociace krajů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Svaz</a:t>
                      </a:r>
                      <a:r>
                        <a:rPr lang="cs-CZ" baseline="0" dirty="0" smtClean="0"/>
                        <a:t> měst a obcí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Sdružení místních samospráv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Národní síť Zdravých měst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Spolek pro obnovu venkova.</a:t>
                      </a:r>
                      <a:endParaRPr lang="cs-CZ" dirty="0"/>
                    </a:p>
                  </a:txBody>
                  <a:tcPr/>
                </a:tc>
              </a:tr>
              <a:tr h="645311">
                <a:tc>
                  <a:txBody>
                    <a:bodyPr/>
                    <a:lstStyle/>
                    <a:p>
                      <a:r>
                        <a:rPr lang="cs-CZ" dirty="0" smtClean="0"/>
                        <a:t>Dobrovolné</a:t>
                      </a:r>
                      <a:r>
                        <a:rPr lang="cs-CZ" baseline="0" dirty="0" smtClean="0"/>
                        <a:t> svazky obcí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Dobrovolné svazky obcí dle zákona 128/2000 Sb., o obcích (obecní zřízení).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b="1" dirty="0"/>
              <a:t>Hrubá mzda zahrnuje všechny pracovní příjmy</a:t>
            </a:r>
            <a:r>
              <a:rPr lang="cs-CZ" sz="2000" dirty="0"/>
              <a:t>, které byly v daném období zaměstnanci zúčtovány.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u="sng" dirty="0"/>
              <a:t>Skládá se z následujících položek</a:t>
            </a:r>
            <a:r>
              <a:rPr lang="cs-CZ" sz="2000" u="sng" dirty="0" smtClean="0"/>
              <a:t>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Základní mzda nebo plat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Příplatky a doplatky ke mzdě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Prémie a odměny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Náhrady mezd a platů za dovolenou, práci ve státním svátku, pracovní neschopnost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za pracovní pohotovost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Jiné složky mzdy nebo platu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23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Pokud </a:t>
            </a:r>
            <a:r>
              <a:rPr lang="cs-CZ" sz="2000" u="sng" dirty="0"/>
              <a:t>zaměstnanec zajišťuje v projektu stejnou či obdobnou činnost, jako vykonává mimo projekt, pak se výše sazby za práci pro projekt a za stejnou či obdobnou práci bez vazby na projekt nemohou lišit.</a:t>
            </a:r>
            <a:r>
              <a:rPr lang="cs-CZ" sz="2000" dirty="0"/>
              <a:t> 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Vyšší </a:t>
            </a:r>
            <a:r>
              <a:rPr lang="cs-CZ" sz="2000" dirty="0"/>
              <a:t>hodinová </a:t>
            </a:r>
            <a:r>
              <a:rPr lang="cs-CZ" sz="2000" dirty="0" smtClean="0"/>
              <a:t>sazba </a:t>
            </a:r>
            <a:r>
              <a:rPr lang="cs-CZ" sz="2000" dirty="0"/>
              <a:t>za práci pro projekt může být stanovena pouze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odůvodněných případech a s ohledem na charakter vykonávané činnosti s projektem nesouvisející.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/>
              <a:t>Pracovní úvazky zaměstnance se nesmí překrývat </a:t>
            </a:r>
            <a:r>
              <a:rPr lang="cs-CZ" sz="2000" dirty="0"/>
              <a:t>a není možné, aby byl placen za stejnou práci </a:t>
            </a:r>
            <a:r>
              <a:rPr lang="cs-CZ" sz="2000" dirty="0" smtClean="0"/>
              <a:t>vícekrát.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Úvazek </a:t>
            </a:r>
            <a:r>
              <a:rPr lang="cs-CZ" sz="2000" b="1" dirty="0"/>
              <a:t>osoby, u které je odměňování i jen částečně </a:t>
            </a:r>
            <a:r>
              <a:rPr lang="cs-CZ" sz="2000" b="1" dirty="0" smtClean="0"/>
              <a:t>hrazeno </a:t>
            </a:r>
            <a:br>
              <a:rPr lang="cs-CZ" sz="2000" b="1" dirty="0" smtClean="0"/>
            </a:br>
            <a:r>
              <a:rPr lang="cs-CZ" sz="2000" b="1" dirty="0" smtClean="0"/>
              <a:t>z </a:t>
            </a:r>
            <a:r>
              <a:rPr lang="cs-CZ" sz="2000" b="1" dirty="0"/>
              <a:t>prostředků projektu OPZ, může být maximálně 1,0 </a:t>
            </a:r>
            <a:r>
              <a:rPr lang="cs-CZ" sz="2000" b="1" dirty="0" smtClean="0"/>
              <a:t>dohromady </a:t>
            </a:r>
            <a:br>
              <a:rPr lang="cs-CZ" sz="2000" b="1" dirty="0" smtClean="0"/>
            </a:br>
            <a:r>
              <a:rPr lang="cs-CZ" sz="2000" b="1" dirty="0" smtClean="0"/>
              <a:t>u </a:t>
            </a:r>
            <a:r>
              <a:rPr lang="cs-CZ" sz="2000" b="1" dirty="0"/>
              <a:t>všech subjektů </a:t>
            </a:r>
            <a:r>
              <a:rPr lang="cs-CZ" sz="2000" dirty="0"/>
              <a:t>(příjemce a partneři) – tj. součet veškerých úvazků zaměstnance u zaměstnavatelů včetně DPP a DPČ nesmí překročit jeden pracovní úvazek, a to po celou dobu zapojení daného pracovníka do realizace projektu </a:t>
            </a:r>
            <a:r>
              <a:rPr lang="cs-CZ" sz="2000" dirty="0" smtClean="0"/>
              <a:t>OPZ.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0141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</a:t>
            </a:r>
            <a:r>
              <a:rPr lang="cs-CZ" dirty="0" smtClean="0"/>
              <a:t>náklady - Odměny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Odměny jsou způsobilým výdajem za podmínky, že jsou odměnou </a:t>
            </a:r>
            <a:br>
              <a:rPr lang="cs-CZ" sz="2000" dirty="0" smtClean="0"/>
            </a:br>
            <a:r>
              <a:rPr lang="cs-CZ" sz="2000" dirty="0" smtClean="0"/>
              <a:t>za splnění </a:t>
            </a:r>
            <a:r>
              <a:rPr lang="cs-CZ" sz="2000" u="sng" dirty="0" smtClean="0"/>
              <a:t>mimořádného nebo zvlášť významného úkolu</a:t>
            </a:r>
            <a:r>
              <a:rPr lang="cs-CZ" sz="2000" dirty="0" smtClean="0"/>
              <a:t>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Odměna musí být náležitě zdůvodněna.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Maximální částka pro poskytnutí jednorázové odměny není stanovena.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Součet poskytnutých odměn člena realizačního týmu v daném kalendářním roce nesmí překročit 25 % jeho mzdy/platu za rok</a:t>
            </a:r>
            <a:r>
              <a:rPr lang="cs-CZ" sz="2000" dirty="0" smtClean="0"/>
              <a:t>, </a:t>
            </a:r>
            <a:br>
              <a:rPr lang="cs-CZ" sz="2000" dirty="0" smtClean="0"/>
            </a:br>
            <a:r>
              <a:rPr lang="cs-CZ" sz="2000" dirty="0" smtClean="0"/>
              <a:t>kdy se vychází z částky dle poslední platné verze pracovní smlouvy/dohody/platového výměru, tj. z částky bez odměn.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Musí být zohledněna délka a výše úvazku zaměstnance na realizaci projektu. </a:t>
            </a:r>
          </a:p>
        </p:txBody>
      </p:sp>
    </p:spTree>
    <p:extLst>
      <p:ext uri="{BB962C8B-B14F-4D97-AF65-F5344CB8AC3E}">
        <p14:creationId xmlns:p14="http://schemas.microsoft.com/office/powerpoint/2010/main" val="33617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náklady - Odměny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80024" cy="439200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Zaměstnavatel </a:t>
            </a:r>
            <a:r>
              <a:rPr lang="cs-CZ" sz="2000" dirty="0"/>
              <a:t>rovněž stanoví ve svém vnitřním předpisu, kolektivní smlouvě kritéria, při jejich splnění lze odměny zaměstnanci poskytnout</a:t>
            </a:r>
            <a:r>
              <a:rPr lang="cs-CZ" sz="20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 </a:t>
            </a:r>
            <a:r>
              <a:rPr lang="cs-CZ" sz="2000" b="1" dirty="0"/>
              <a:t>Nezpůsobilé </a:t>
            </a:r>
            <a:r>
              <a:rPr lang="cs-CZ" sz="2000" b="1" dirty="0" smtClean="0"/>
              <a:t>jsou: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pravidelné </a:t>
            </a:r>
            <a:r>
              <a:rPr lang="cs-CZ" sz="2000" dirty="0"/>
              <a:t>odměny </a:t>
            </a:r>
            <a:endParaRPr lang="cs-CZ" sz="20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</a:t>
            </a:r>
            <a:r>
              <a:rPr lang="cs-CZ" sz="2000" dirty="0"/>
              <a:t>za standardní výsledky </a:t>
            </a:r>
            <a:r>
              <a:rPr lang="cs-CZ" sz="2000" dirty="0" smtClean="0"/>
              <a:t>práce 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</a:t>
            </a:r>
            <a:r>
              <a:rPr lang="cs-CZ" sz="2000" dirty="0"/>
              <a:t>nesouvisející s prací na </a:t>
            </a:r>
            <a:r>
              <a:rPr lang="cs-CZ" sz="2000" dirty="0" smtClean="0"/>
              <a:t>projektu</a:t>
            </a:r>
            <a:endParaRPr lang="cs-CZ" sz="20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/>
              <a:t>Odměnu nelze poskytnout osobám, které se podílely na vzniku nedostatků při realizaci projektu.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5129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 smtClean="0"/>
              <a:t>Dle zákona č. 262/2006 Sb. mají zaměstnanci uvedení v § 109 odst. 3) nárok na 5 týdnů dovolené.</a:t>
            </a:r>
          </a:p>
          <a:p>
            <a:pPr algn="just"/>
            <a:r>
              <a:rPr lang="cs-CZ" sz="2000" dirty="0" smtClean="0"/>
              <a:t>Patří sem mimo jiné i zaměstnanci územně samosprávných celků (obcí, krajů a hl. m. Praha). 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r>
              <a:rPr lang="cs-CZ" sz="2000" u="sng" dirty="0"/>
              <a:t>Dovolená, která je poskytována navíc jako benefit, je nezpůsobilý výdaj!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349401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Způsobilá je také náhrada mzdy/platu: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v případě překážek v práci, za které v souladu se zákoníkem práce přísluší zaměstnanci náhrada mzdy hrazená zaměstnavatelem.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Náhrada mzdy/platu za dny dočasné pracovní neschopnosti nebo nařízené karantény ve výši a trvání, ve kterých je zaměstnavatel povinen tuto náhradu mzdy nebo odměny z dohody poskytovat podle platných právních předpisů.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Pokud osobní výdaje na některé ze zaměstnanců vykonávajících práci pro projekt patří mezi nepřímé náklady a současně je při financování příslušného projektu dle právního aktu o poskytnutí podpory aplikováno pravidlo o nepřímých nákladech, tak tyto výdaje nelze zařadit mezi přímé způsobilé výdaje.</a:t>
            </a:r>
          </a:p>
          <a:p>
            <a:pPr marL="0" indent="0">
              <a:buNone/>
            </a:pP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13388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Cestovní náhrady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5040560"/>
          </a:xfrm>
        </p:spPr>
        <p:txBody>
          <a:bodyPr/>
          <a:lstStyle/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b="1" dirty="0">
                <a:solidFill>
                  <a:schemeClr val="accent1"/>
                </a:solidFill>
              </a:rPr>
              <a:t>Cestovní náhrady pro realizační tým (cesta do zahraničí) – kapitola rozpočtu </a:t>
            </a:r>
            <a:r>
              <a:rPr lang="cs-CZ" b="1" dirty="0" smtClean="0">
                <a:solidFill>
                  <a:schemeClr val="accent1"/>
                </a:solidFill>
              </a:rPr>
              <a:t>Cestovné – zahraniční cesty</a:t>
            </a:r>
            <a:endParaRPr lang="cs-CZ" dirty="0">
              <a:solidFill>
                <a:schemeClr val="accent1"/>
              </a:solidFill>
            </a:endParaRPr>
          </a:p>
          <a:p>
            <a:pPr marL="414000" lvl="1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dirty="0"/>
          </a:p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b="1" dirty="0"/>
              <a:t>Cestovní náhrady pro realizační tým po ČR = nepřímé </a:t>
            </a:r>
            <a:r>
              <a:rPr lang="cs-CZ" b="1" dirty="0" smtClean="0"/>
              <a:t>náklady</a:t>
            </a:r>
          </a:p>
          <a:p>
            <a:pPr marL="0" lvl="1" indent="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  <a:defRPr/>
            </a:pPr>
            <a:endParaRPr lang="cs-CZ" sz="1400" b="1" dirty="0"/>
          </a:p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endParaRPr lang="cs-CZ" sz="1400" dirty="0" smtClean="0"/>
          </a:p>
          <a:p>
            <a:pPr marL="0" lvl="1" indent="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  <a:defRPr/>
            </a:pPr>
            <a:r>
              <a:rPr lang="cs-CZ" sz="1400" dirty="0" smtClean="0"/>
              <a:t>         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629104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Cestovní náhrady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500" cy="5040560"/>
          </a:xfrm>
        </p:spPr>
        <p:txBody>
          <a:bodyPr/>
          <a:lstStyle/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sz="1400" dirty="0" smtClean="0"/>
              <a:t> </a:t>
            </a:r>
            <a:r>
              <a:rPr lang="cs-CZ" b="1" dirty="0"/>
              <a:t>Cestovní náhrady pro cílovou skupinu po ČR (přímá </a:t>
            </a:r>
            <a:r>
              <a:rPr lang="cs-CZ" b="1" dirty="0" smtClean="0"/>
              <a:t>podpora)</a:t>
            </a:r>
          </a:p>
          <a:p>
            <a:pPr marL="594900" lvl="2" indent="-3429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dirty="0" smtClean="0"/>
              <a:t>Jízdní </a:t>
            </a:r>
            <a:r>
              <a:rPr lang="cs-CZ" dirty="0"/>
              <a:t>výdaje lze proplácet nejvýše v ceně jízdenky 2. třídy vlaku nebo na autobus pro </a:t>
            </a:r>
            <a:r>
              <a:rPr lang="cs-CZ" dirty="0" smtClean="0"/>
              <a:t>nejkratší </a:t>
            </a:r>
            <a:r>
              <a:rPr lang="cs-CZ" dirty="0"/>
              <a:t>spoje z místa bydliště do místa konání vzdělávací </a:t>
            </a:r>
            <a:r>
              <a:rPr lang="cs-CZ" dirty="0" smtClean="0"/>
              <a:t>akce.</a:t>
            </a:r>
          </a:p>
          <a:p>
            <a:pPr marL="594900" lvl="2" indent="-3429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dirty="0" smtClean="0"/>
              <a:t>Cesty osobním automobilem lze proplácet v sazbách podle vyhlášky MPSV jen pro úseky bez použitelné veřejné dopravy v daném čase a dni a dále pro přepravu osob, které z důvodu svého znevýhodnění nemohou cestovat veřejnou dopravou a osob, které tyto znevýhodněné doprovázejí.</a:t>
            </a:r>
          </a:p>
          <a:p>
            <a:pPr marL="342900" lvl="1" indent="-342900" algn="just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 smtClean="0"/>
              <a:t>   </a:t>
            </a:r>
            <a:r>
              <a:rPr lang="cs-CZ" b="1" dirty="0"/>
              <a:t>Ubytování</a:t>
            </a:r>
            <a:r>
              <a:rPr lang="cs-CZ" dirty="0"/>
              <a:t> pro účastníky aktivit – pokud se jedná o ubytování </a:t>
            </a:r>
            <a:br>
              <a:rPr lang="cs-CZ" dirty="0"/>
            </a:br>
            <a:r>
              <a:rPr lang="cs-CZ" dirty="0"/>
              <a:t>v rámci ČR je možné hradit nejvýše 1 000,- Kč za noc.</a:t>
            </a:r>
          </a:p>
        </p:txBody>
      </p:sp>
    </p:spTree>
    <p:extLst>
      <p:ext uri="{BB962C8B-B14F-4D97-AF65-F5344CB8AC3E}">
        <p14:creationId xmlns:p14="http://schemas.microsoft.com/office/powerpoint/2010/main" val="16712786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Nákup zařízení a vybavení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Způsobilé jsou výdaje spojené s nákupem nového nebo použitého vybavení hmotné povahy a výdaje na nehmotný majetek. Pokud jsou pořízené položky využívány i k jiným účelům, které přímo nesouvisí </a:t>
            </a:r>
            <a:br>
              <a:rPr lang="cs-CZ" sz="2000" dirty="0" smtClean="0"/>
            </a:br>
            <a:r>
              <a:rPr lang="cs-CZ" sz="2000" dirty="0" smtClean="0"/>
              <a:t>s cíli projektu, je způsobilá pouze poměrná část těchto výdajů.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1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Nárokovat </a:t>
            </a:r>
            <a:r>
              <a:rPr lang="cs-CZ" sz="2000" b="1" dirty="0"/>
              <a:t>a proplácet lze pouze výši nákladů na zařízení a vybavení, která odpovídá předpokládané výši úvazku člena realizačního týmu ve vztahu k jeho zapojení do realizace projektu</a:t>
            </a:r>
            <a:r>
              <a:rPr lang="cs-CZ" sz="2000" dirty="0"/>
              <a:t>. Úvazky jednotlivých členů RT je možné sčítat, např. </a:t>
            </a:r>
            <a:br>
              <a:rPr lang="cs-CZ" sz="2000" dirty="0"/>
            </a:br>
            <a:r>
              <a:rPr lang="cs-CZ" sz="2000" dirty="0"/>
              <a:t>v případě dvou 0,5 úvazků je možno zakoupit z prostředků projektu dohromady 1ks výpočetní techniky.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Vždy </a:t>
            </a:r>
            <a:r>
              <a:rPr lang="cs-CZ" sz="2000" u="sng" dirty="0"/>
              <a:t>platí, že lze koupit jen jeden druh výpočetní techniky </a:t>
            </a:r>
            <a:r>
              <a:rPr lang="cs-CZ" sz="2000" dirty="0"/>
              <a:t>– pokud je zakoupen stolní počítač, není možné koupit pro daného člena RT ještě notebook nebo tablet.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841303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Nákup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Dodání služby musí být </a:t>
            </a:r>
            <a:r>
              <a:rPr lang="cs-CZ" sz="2000" b="1" dirty="0" smtClean="0"/>
              <a:t>nezbytné k realizaci projektu a musí vytvářet novou hodnotu</a:t>
            </a:r>
            <a:r>
              <a:rPr lang="cs-CZ" sz="20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Předmětem nákupu mohou být následující služby: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Zpracování analýz, studií, průzkumů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Lektorské služby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Školení a kurzy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Vytvoření nových publikací, školicích materiálů nebo manuálů, CD, DVD (nejedná se o nákup původních děl)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Pronájem prostor pro práci s cílovou skupinou (pronájem učebny)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3421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JEDNOTLIVÝCH CÍLOVÝCH SKUPIN VÝZVY 03_17_080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00890"/>
              </p:ext>
            </p:extLst>
          </p:nvPr>
        </p:nvGraphicFramePr>
        <p:xfrm>
          <a:off x="539552" y="1484784"/>
          <a:ext cx="80645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/>
                <a:gridCol w="403225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Definice</a:t>
                      </a:r>
                      <a:r>
                        <a:rPr lang="cs-CZ" baseline="0" dirty="0" smtClean="0"/>
                        <a:t> jednotlivých cílových skupin výzvy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Obce a kraje a jejich zaměstnanci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Obce, kraje a jejich zaměstnanci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Volení</a:t>
                      </a:r>
                      <a:r>
                        <a:rPr lang="cs-CZ" baseline="0" dirty="0" smtClean="0"/>
                        <a:t> zástupci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 účely této výzvy se touto cílovou skupinou rozumí občané ČR zvolení do zastupitelstev územních samosprávných celků (obcí, měst, statutárních měst, včetně jejich městských částí nebo městských obvodů a krajů).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Všichni</a:t>
                      </a:r>
                      <a:r>
                        <a:rPr lang="cs-CZ" baseline="0" dirty="0" smtClean="0"/>
                        <a:t> občané ČR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8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Nákup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 smtClean="0"/>
              <a:t>Způsobilými výdaji nejsou výdaje na nákup lektorských služeb/školení/kurzů, na které má příjemce/partner platnou akreditaci. U těchto kurzů se má za to že zapojení externího dodavatele nenaplňuje podmínku hospodárnosti.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algn="just">
              <a:lnSpc>
                <a:spcPct val="100000"/>
              </a:lnSpc>
            </a:pPr>
            <a:r>
              <a:rPr lang="cs-CZ" sz="2000" dirty="0" smtClean="0"/>
              <a:t>Pokud výdaje na nákup služeb patří mezi nepřímé náklady a současně je při financování příslušného projektu dle právního aktu o poskytnutí podpory aplikováno pravidlo o nepřímých nákladech, pak tyto výdaje nelze zařadit mezi přímé způsobilé výdaje.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568933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Přímá podpora 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Výdaje spojené se zapojením cílové skupiny do projektu (náklady na zaměstnávání a vzdělávání cílové skupiny)</a:t>
            </a:r>
          </a:p>
          <a:p>
            <a:pPr algn="just">
              <a:lnSpc>
                <a:spcPct val="100000"/>
              </a:lnSpc>
            </a:pPr>
            <a:r>
              <a:rPr lang="cs-CZ" sz="2000" b="1" dirty="0" smtClean="0"/>
              <a:t>Mzdové příspěvky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Mzdové náklady za dobu účasti zaměstnance na dalším vzdělávání.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Výdaje jsou způsobilé až do výše 100 % mzdových nákladů na dané pracovní místo. Maximální limit stanovený pro měsíc práce zaměstnance je ve výši trojnásobku minimální mzdy</a:t>
            </a:r>
            <a:r>
              <a:rPr lang="cs-CZ" sz="2000" dirty="0"/>
              <a:t>. 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Minimální </a:t>
            </a:r>
            <a:r>
              <a:rPr lang="cs-CZ" sz="2000" dirty="0"/>
              <a:t>mzda je stanovena nařízením vlády </a:t>
            </a:r>
            <a:r>
              <a:rPr lang="cs-CZ" sz="2000" dirty="0">
                <a:solidFill>
                  <a:schemeClr val="accent1"/>
                </a:solidFill>
              </a:rPr>
              <a:t>č. </a:t>
            </a:r>
            <a:r>
              <a:rPr lang="cs-CZ" sz="2000" dirty="0" smtClean="0">
                <a:solidFill>
                  <a:schemeClr val="accent1"/>
                </a:solidFill>
              </a:rPr>
              <a:t>336/2016 Sb.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sz="2000" dirty="0" smtClean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Cestovní náhrady (jízdné, ubytování účastníků projektu)</a:t>
            </a:r>
            <a:endParaRPr lang="cs-CZ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4792659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Projekty s nepřímými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Specifická část pravidel, kap. 6.4</a:t>
            </a:r>
          </a:p>
          <a:p>
            <a:r>
              <a:rPr lang="cs-CZ" sz="2000" dirty="0" smtClean="0"/>
              <a:t>Vyjadřují se v jednotkách % vzhledem k celkovým způsobilým přímým nákladům</a:t>
            </a:r>
          </a:p>
          <a:p>
            <a:r>
              <a:rPr lang="cs-CZ" sz="2000" dirty="0" smtClean="0"/>
              <a:t>Ve výzvě je určena výše nepřímých nákladů 25%</a:t>
            </a:r>
          </a:p>
          <a:p>
            <a:r>
              <a:rPr lang="cs-CZ" sz="2000" dirty="0"/>
              <a:t>U projektů, kde podstatná část nákladů vznikne formou nákupu služeb od externích dodavatelů dochází ke snížení podílu nepřímých nákladů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4800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Snížení %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725344"/>
          </a:xfrm>
        </p:spPr>
        <p:txBody>
          <a:bodyPr/>
          <a:lstStyle/>
          <a:p>
            <a:pPr algn="just"/>
            <a:r>
              <a:rPr lang="cs-CZ" sz="2000" dirty="0" smtClean="0"/>
              <a:t>Podíl </a:t>
            </a:r>
            <a:r>
              <a:rPr lang="cs-CZ" sz="2000" dirty="0"/>
              <a:t>pro NN je stanoven fixně na celou dobu realizace projektu (změna % je možná pouze směrem dolů</a:t>
            </a:r>
            <a:r>
              <a:rPr lang="cs-CZ" sz="2000" dirty="0" smtClean="0"/>
              <a:t>)</a:t>
            </a:r>
            <a:endParaRPr lang="cs-CZ" sz="2000" dirty="0"/>
          </a:p>
          <a:p>
            <a:pPr algn="just"/>
            <a:r>
              <a:rPr lang="cs-CZ" sz="2000" dirty="0"/>
              <a:t>Každá platba v sobě zahrnuje prostředky na přímé i </a:t>
            </a:r>
            <a:r>
              <a:rPr lang="cs-CZ" sz="2000" dirty="0" smtClean="0"/>
              <a:t>nepřímé N</a:t>
            </a:r>
            <a:endParaRPr lang="cs-CZ" sz="2000" dirty="0"/>
          </a:p>
          <a:p>
            <a:endParaRPr lang="cs-CZ" sz="2000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55844"/>
              </p:ext>
            </p:extLst>
          </p:nvPr>
        </p:nvGraphicFramePr>
        <p:xfrm>
          <a:off x="1259632" y="3861048"/>
          <a:ext cx="6552728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980"/>
                <a:gridCol w="3200748"/>
              </a:tblGrid>
              <a:tr h="122312">
                <a:tc>
                  <a:txBody>
                    <a:bodyPr/>
                    <a:lstStyle/>
                    <a:p>
                      <a:r>
                        <a:rPr lang="cs-CZ" dirty="0" smtClean="0"/>
                        <a:t>Podíl nákupu služeb na celkových způsobilých nákladech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podílu nepřímých nákladů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&lt;0% – 60%&gt;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podíly NN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(60% - 90%)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na 3/5 (15%)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&lt;90% - 100%&gt;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na 1/5 (5%)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8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Vymezení nepřímých nákladů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A</a:t>
            </a:r>
            <a:r>
              <a:rPr lang="cs-CZ" sz="2400" dirty="0" smtClean="0"/>
              <a:t>dministrativa</a:t>
            </a:r>
            <a:r>
              <a:rPr lang="cs-CZ" sz="2400" dirty="0"/>
              <a:t>, 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Ř</a:t>
            </a:r>
            <a:r>
              <a:rPr lang="cs-CZ" sz="2400" dirty="0" smtClean="0"/>
              <a:t>ízení </a:t>
            </a:r>
            <a:r>
              <a:rPr lang="cs-CZ" sz="2400" dirty="0"/>
              <a:t>projektu (vč. finančního), 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Ú</a:t>
            </a:r>
            <a:r>
              <a:rPr lang="cs-CZ" sz="2400" dirty="0" smtClean="0"/>
              <a:t>četnictví</a:t>
            </a:r>
            <a:r>
              <a:rPr lang="cs-CZ" sz="2400" dirty="0"/>
              <a:t>, </a:t>
            </a:r>
            <a:r>
              <a:rPr lang="cs-CZ" sz="2400" dirty="0" smtClean="0"/>
              <a:t>personalistika,</a:t>
            </a:r>
            <a:endParaRPr lang="cs-CZ" sz="2400" dirty="0"/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O</a:t>
            </a:r>
            <a:r>
              <a:rPr lang="cs-CZ" sz="2400" dirty="0" smtClean="0"/>
              <a:t>bčerstvení </a:t>
            </a:r>
            <a:r>
              <a:rPr lang="cs-CZ" sz="2400" dirty="0"/>
              <a:t>a stravné osob zapojených do realizace projektu (realizačního týmu i cílové skupiny). Nepatří sem stravné poskytované jako součást cestovních náhrad spojených s pracovní cestou do </a:t>
            </a:r>
            <a:r>
              <a:rPr lang="cs-CZ" sz="2400" dirty="0" smtClean="0"/>
              <a:t>zahraničí.</a:t>
            </a:r>
            <a:endParaRPr lang="cs-CZ" sz="2400" dirty="0"/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F</a:t>
            </a:r>
            <a:r>
              <a:rPr lang="cs-CZ" sz="2400" dirty="0" smtClean="0"/>
              <a:t>inanční </a:t>
            </a:r>
            <a:r>
              <a:rPr lang="cs-CZ" sz="2400" dirty="0"/>
              <a:t>a právní poradenství, které není poskytováno cílové </a:t>
            </a:r>
            <a:r>
              <a:rPr lang="cs-CZ" sz="2400" dirty="0" smtClean="0"/>
              <a:t>skupině.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989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práva </a:t>
            </a:r>
            <a:r>
              <a:rPr lang="cs-CZ" dirty="0"/>
              <a:t>počítačových sítí a internetových stránek</a:t>
            </a:r>
          </a:p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prava </a:t>
            </a:r>
            <a:r>
              <a:rPr lang="cs-CZ" dirty="0"/>
              <a:t>a údržba zařízení a vybavení</a:t>
            </a:r>
          </a:p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ajištění </a:t>
            </a:r>
            <a:r>
              <a:rPr lang="cs-CZ" dirty="0"/>
              <a:t>úklidu a ostrahy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446088" lvl="1" indent="-446088">
              <a:buFont typeface="Arial" panose="020B0604020202020204" pitchFamily="34" charset="0"/>
              <a:buChar char="•"/>
            </a:pPr>
            <a:r>
              <a:rPr lang="cs-CZ" sz="2400" dirty="0"/>
              <a:t>Cestovní náklady </a:t>
            </a:r>
            <a:r>
              <a:rPr lang="cs-CZ" sz="2400" dirty="0" smtClean="0"/>
              <a:t>RT</a:t>
            </a:r>
          </a:p>
          <a:p>
            <a:pPr marL="446088" lvl="1" indent="-446088">
              <a:buFont typeface="Courier New" panose="02070309020205020404" pitchFamily="49" charset="0"/>
              <a:buChar char="o"/>
            </a:pPr>
            <a:r>
              <a:rPr lang="cs-CZ" dirty="0" smtClean="0"/>
              <a:t>Vnitrostátní </a:t>
            </a:r>
            <a:r>
              <a:rPr lang="cs-CZ" dirty="0"/>
              <a:t>cesty</a:t>
            </a:r>
          </a:p>
          <a:p>
            <a:pPr marL="446088" lvl="1" indent="-446088">
              <a:buFont typeface="Courier New" panose="02070309020205020404" pitchFamily="49" charset="0"/>
              <a:buChar char="o"/>
            </a:pPr>
            <a:r>
              <a:rPr lang="cs-CZ" dirty="0"/>
              <a:t>Z</a:t>
            </a:r>
            <a:r>
              <a:rPr lang="cs-CZ" dirty="0" smtClean="0"/>
              <a:t>ahraniční </a:t>
            </a:r>
            <a:r>
              <a:rPr lang="cs-CZ" dirty="0"/>
              <a:t>pracovní cesty (jejichž cílem bylo zajištění informování a komunikace o projektu</a:t>
            </a:r>
            <a:r>
              <a:rPr lang="cs-CZ" dirty="0" smtClean="0"/>
              <a:t>)</a:t>
            </a:r>
            <a:endParaRPr lang="cs-CZ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103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Spotřební materiál, zařízení a vybavení</a:t>
            </a:r>
          </a:p>
          <a:p>
            <a:pPr lvl="1"/>
            <a:r>
              <a:rPr lang="cs-CZ" dirty="0"/>
              <a:t>Náklady na nákup papíru, nosičů dat, psacích </a:t>
            </a:r>
            <a:r>
              <a:rPr lang="cs-CZ" dirty="0" smtClean="0"/>
              <a:t>potřeb</a:t>
            </a:r>
          </a:p>
          <a:p>
            <a:pPr lvl="1"/>
            <a:r>
              <a:rPr lang="cs-CZ" dirty="0" smtClean="0"/>
              <a:t>Náklady na spotřební a kancelářský materiál určený pro administraci projektu (materiál pro cílovou skupinu patří do přímých nákladů)</a:t>
            </a:r>
            <a:endParaRPr lang="cs-CZ" dirty="0"/>
          </a:p>
          <a:p>
            <a:pPr lvl="1"/>
            <a:r>
              <a:rPr lang="cs-CZ" dirty="0"/>
              <a:t>Náklady na čistící prostředky a nástroje</a:t>
            </a:r>
          </a:p>
          <a:p>
            <a:pPr lvl="1"/>
            <a:r>
              <a:rPr lang="cs-CZ" dirty="0"/>
              <a:t>Odpisy </a:t>
            </a:r>
            <a:r>
              <a:rPr lang="cs-CZ" dirty="0" err="1"/>
              <a:t>ZaV</a:t>
            </a:r>
            <a:r>
              <a:rPr lang="cs-CZ" dirty="0"/>
              <a:t>, které neslouží pro potřeby CS</a:t>
            </a:r>
          </a:p>
          <a:p>
            <a:pPr lvl="1"/>
            <a:r>
              <a:rPr lang="cs-CZ" dirty="0"/>
              <a:t>Náklady na nájem a operativní leasing, které neslouží pro potřeby CS</a:t>
            </a:r>
          </a:p>
          <a:p>
            <a:pPr lvl="1"/>
            <a:r>
              <a:rPr lang="cs-CZ" dirty="0"/>
              <a:t>Náklady na nákup </a:t>
            </a:r>
            <a:r>
              <a:rPr lang="cs-CZ" dirty="0" err="1"/>
              <a:t>ZaV</a:t>
            </a:r>
            <a:r>
              <a:rPr lang="cs-CZ" dirty="0"/>
              <a:t>, které neslouží pro potřeby CS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2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nepřímých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Prostory pro realizaci projektu</a:t>
            </a:r>
          </a:p>
          <a:p>
            <a:pPr lvl="1"/>
            <a:r>
              <a:rPr lang="cs-CZ" dirty="0" smtClean="0"/>
              <a:t>Nájemné za prostory pro administraci projektu</a:t>
            </a:r>
          </a:p>
          <a:p>
            <a:pPr lvl="1"/>
            <a:r>
              <a:rPr lang="cs-CZ" dirty="0" smtClean="0"/>
              <a:t>Odpisy budov</a:t>
            </a:r>
          </a:p>
          <a:p>
            <a:pPr lvl="1"/>
            <a:r>
              <a:rPr lang="cs-CZ" dirty="0" smtClean="0"/>
              <a:t>Energie, vodné a stočné</a:t>
            </a:r>
          </a:p>
          <a:p>
            <a:pPr lvl="1"/>
            <a:endParaRPr lang="cs-CZ" dirty="0"/>
          </a:p>
          <a:p>
            <a:r>
              <a:rPr lang="cs-CZ" dirty="0"/>
              <a:t>Ostatní provozní náklady</a:t>
            </a:r>
          </a:p>
          <a:p>
            <a:pPr lvl="1"/>
            <a:r>
              <a:rPr lang="cs-CZ" dirty="0"/>
              <a:t>Internet, telefony, poštovné, dopravné a balné</a:t>
            </a:r>
          </a:p>
          <a:p>
            <a:pPr lvl="1"/>
            <a:r>
              <a:rPr lang="cs-CZ" dirty="0"/>
              <a:t>Bankovní poplatky</a:t>
            </a:r>
          </a:p>
          <a:p>
            <a:pPr lvl="1"/>
            <a:r>
              <a:rPr lang="cs-CZ" dirty="0"/>
              <a:t>Pojistné</a:t>
            </a:r>
          </a:p>
          <a:p>
            <a:pPr lvl="1"/>
            <a:r>
              <a:rPr lang="cs-CZ" dirty="0"/>
              <a:t>Notářské  a správní poplatky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9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Činnosti bez přímé vazby na </a:t>
            </a:r>
            <a:r>
              <a:rPr lang="cs-CZ" dirty="0" err="1"/>
              <a:t>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Činnosti zakládající nepřímé náklady:</a:t>
            </a:r>
          </a:p>
          <a:p>
            <a:pPr lvl="1"/>
            <a:r>
              <a:rPr lang="cs-CZ" dirty="0"/>
              <a:t>Zajištění řízení chodu </a:t>
            </a:r>
            <a:r>
              <a:rPr lang="cs-CZ" dirty="0" smtClean="0"/>
              <a:t>projektu</a:t>
            </a:r>
            <a:endParaRPr lang="cs-CZ" dirty="0"/>
          </a:p>
          <a:p>
            <a:pPr lvl="1"/>
            <a:r>
              <a:rPr lang="cs-CZ" dirty="0"/>
              <a:t>Administrativa </a:t>
            </a:r>
            <a:r>
              <a:rPr lang="cs-CZ" dirty="0" smtClean="0"/>
              <a:t>spojená </a:t>
            </a:r>
            <a:r>
              <a:rPr lang="cs-CZ" dirty="0"/>
              <a:t>s řízením projektu či </a:t>
            </a:r>
            <a:r>
              <a:rPr lang="cs-CZ" dirty="0" smtClean="0"/>
              <a:t>organizace</a:t>
            </a:r>
            <a:endParaRPr lang="cs-CZ" dirty="0"/>
          </a:p>
          <a:p>
            <a:pPr lvl="1"/>
            <a:r>
              <a:rPr lang="cs-CZ" dirty="0"/>
              <a:t>Zpracování zpráv o realizaci projektu </a:t>
            </a:r>
            <a:r>
              <a:rPr lang="cs-CZ" dirty="0" smtClean="0"/>
              <a:t>(</a:t>
            </a:r>
            <a:r>
              <a:rPr lang="cs-CZ" dirty="0" err="1" smtClean="0"/>
              <a:t>ZoR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 smtClean="0"/>
              <a:t>ŽoP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Spolupráce s poskytovatelem a dalšími orgány (VSK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Činnosti spojené se zabezpečením aktivit </a:t>
            </a:r>
            <a:r>
              <a:rPr lang="cs-CZ" dirty="0" smtClean="0"/>
              <a:t>projektu</a:t>
            </a:r>
            <a:endParaRPr lang="cs-CZ" dirty="0"/>
          </a:p>
          <a:p>
            <a:pPr lvl="1"/>
            <a:r>
              <a:rPr lang="cs-CZ" dirty="0"/>
              <a:t>Výběr dodavatele pro </a:t>
            </a:r>
            <a:r>
              <a:rPr lang="cs-CZ" dirty="0" smtClean="0"/>
              <a:t>projekt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Oprava a údržba </a:t>
            </a:r>
            <a:r>
              <a:rPr lang="cs-CZ" dirty="0" smtClean="0"/>
              <a:t>zařízení</a:t>
            </a:r>
            <a:endParaRPr lang="cs-CZ" dirty="0"/>
          </a:p>
          <a:p>
            <a:pPr lvl="1"/>
            <a:r>
              <a:rPr lang="cs-CZ" dirty="0"/>
              <a:t>Úklid a </a:t>
            </a:r>
            <a:r>
              <a:rPr lang="cs-CZ" dirty="0" smtClean="0"/>
              <a:t>čistění</a:t>
            </a:r>
            <a:endParaRPr lang="cs-CZ" dirty="0"/>
          </a:p>
          <a:p>
            <a:pPr lvl="1"/>
            <a:r>
              <a:rPr lang="cs-CZ" dirty="0"/>
              <a:t>Zajištění </a:t>
            </a:r>
            <a:r>
              <a:rPr lang="cs-CZ" dirty="0" smtClean="0"/>
              <a:t>ostrahy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4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NEPŘÍMÉ NÁKLADY - UPOZORNĚNÍ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412874"/>
            <a:ext cx="8064500" cy="5184477"/>
          </a:xfrm>
        </p:spPr>
        <p:txBody>
          <a:bodyPr rtlCol="0">
            <a:noAutofit/>
          </a:bodyPr>
          <a:lstStyle/>
          <a:p>
            <a:pPr marL="432000" indent="-432000" algn="just" fontAlgn="auto">
              <a:lnSpc>
                <a:spcPct val="100000"/>
              </a:lnSpc>
              <a:defRPr/>
            </a:pPr>
            <a:r>
              <a:rPr lang="cs-CZ" b="1" u="sng" dirty="0" smtClean="0">
                <a:solidFill>
                  <a:schemeClr val="accent2">
                    <a:lumMod val="50000"/>
                  </a:schemeClr>
                </a:solidFill>
              </a:rPr>
              <a:t>Nepřímé </a:t>
            </a:r>
            <a:r>
              <a:rPr lang="cs-CZ" b="1" u="sng" dirty="0">
                <a:solidFill>
                  <a:schemeClr val="accent2">
                    <a:lumMod val="50000"/>
                  </a:schemeClr>
                </a:solidFill>
              </a:rPr>
              <a:t>náklady </a:t>
            </a:r>
            <a:r>
              <a:rPr lang="cs-CZ" b="1" u="sng" dirty="0" smtClean="0">
                <a:solidFill>
                  <a:schemeClr val="accent2">
                    <a:lumMod val="50000"/>
                  </a:schemeClr>
                </a:solidFill>
              </a:rPr>
              <a:t>obsahují</a:t>
            </a:r>
            <a:r>
              <a:rPr lang="cs-CZ" sz="1900" b="1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cs-CZ" sz="19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666000" lvl="1" indent="-252000" algn="just" fontAlgn="auto">
              <a:lnSpc>
                <a:spcPct val="100000"/>
              </a:lnSpc>
              <a:defRPr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Osobní náklady na pracovníky realizačního týmu, kteří nepracují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s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cílovou skupinou ani nepracují na výstupu, který využije cílová skupina</a:t>
            </a:r>
          </a:p>
          <a:p>
            <a:pPr marL="666000" lvl="1" indent="-252000" algn="just" fontAlgn="auto">
              <a:lnSpc>
                <a:spcPct val="100000"/>
              </a:lnSpc>
              <a:defRPr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Náklady na jakékoli stravování (občerstvení, ale i stravné) cílové skupiny i realizačního týmu (kromě cestovních náhrad při zahraničních pracovních cestách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cs-CZ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32000" indent="-432000" fontAlgn="auto">
              <a:lnSpc>
                <a:spcPts val="2880"/>
              </a:lnSpc>
              <a:defRPr/>
            </a:pPr>
            <a:endParaRPr lang="cs-CZ" sz="1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14000" lvl="1" indent="0" fontAlgn="auto">
              <a:buNone/>
              <a:defRPr/>
            </a:pPr>
            <a:endParaRPr lang="cs-CZ" sz="1400" dirty="0" smtClean="0"/>
          </a:p>
          <a:p>
            <a:pPr marL="414000" lvl="1" indent="0" fontAlgn="auto">
              <a:buNone/>
              <a:defRPr/>
            </a:pPr>
            <a:endParaRPr lang="cs-CZ" sz="1400" b="1" u="sng" dirty="0"/>
          </a:p>
          <a:p>
            <a:pPr marL="666000" lvl="1" indent="-252000" fontAlgn="auto">
              <a:defRPr/>
            </a:pPr>
            <a:endParaRPr lang="cs-CZ" sz="1400" dirty="0" smtClean="0"/>
          </a:p>
          <a:p>
            <a:pPr marL="666000" lvl="1" indent="-252000" fontAlgn="auto">
              <a:defRPr/>
            </a:pPr>
            <a:endParaRPr lang="cs-CZ" sz="1400" dirty="0" smtClean="0"/>
          </a:p>
          <a:p>
            <a:pPr marL="414000" lvl="1" indent="0" fontAlgn="auto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363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 xsi:nil="true"/>
  </documentManagement>
</p:properties>
</file>

<file path=customXml/itemProps1.xml><?xml version="1.0" encoding="utf-8"?>
<ds:datastoreItem xmlns:ds="http://schemas.openxmlformats.org/officeDocument/2006/customXml" ds:itemID="{F0E0C148-767D-4941-AC29-EE0031A2F3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1B0A69-D22F-4752-9EFF-23295014DF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9985F7-1F62-4ABA-A5E7-908C38A2A031}">
  <ds:schemaRefs>
    <ds:schemaRef ds:uri="http://www.w3.org/XML/1998/namespace"/>
    <ds:schemaRef ds:uri="http://purl.org/dc/dcmitype/"/>
    <ds:schemaRef ds:uri="7c48c8a8-2045-474d-b0fb-3ee17ecadba0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11000</Words>
  <Application>Microsoft Office PowerPoint</Application>
  <PresentationFormat>Předvádění na obrazovce (4:3)</PresentationFormat>
  <Paragraphs>1265</Paragraphs>
  <Slides>161</Slides>
  <Notes>56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161</vt:i4>
      </vt:variant>
    </vt:vector>
  </HeadingPairs>
  <TitlesOfParts>
    <vt:vector size="162" baseType="lpstr">
      <vt:lpstr>prezentace</vt:lpstr>
      <vt:lpstr>SEMINÁŘ pro ŽADATELE  Výzvy 03_17_080 a 03_17_118   18. 4. 2018 Brno Vyhlašovatel výzev: MPSV  Odb.83 – Odbor realizace programů ESF veřejná správa, sociální inovace a rovné příležitosti Odd. 832 – Oddělení projektů veřejné správy II  Kontaktní osoby:  Mgr. et. Mgr. Klára Šultová    klara.sultova@mpsv.cz Ing. Helena Wenzelová helena.wenzelova@mpsv.cz  </vt:lpstr>
      <vt:lpstr>  Výzva pro územní samosprávné celky  (obce, kraje, sdružení a asociace úsc) a Výzva pro územní samosprávné celky – hl. m. Praha   Výzva 03_17_080 VÝZVA 03_17_118 </vt:lpstr>
      <vt:lpstr>nastavení výzvy 03_17_080 a 03_17_118</vt:lpstr>
      <vt:lpstr>VĚCNÉ ZAMĚŘENÍ výzvy 03_17_080 a 03_17_118</vt:lpstr>
      <vt:lpstr>Identifikace výzvy 03_17_080 a 03_17_118</vt:lpstr>
      <vt:lpstr>Míra podpory – rozpad zdrojů financování výzvy 03_17_080</vt:lpstr>
      <vt:lpstr>ZPŮSOBILOST VÝDAJŮ VÝZVY   03_17_080</vt:lpstr>
      <vt:lpstr>Oprávnění žadatelé A PARTNEŘI VÝZVY 03_17_080</vt:lpstr>
      <vt:lpstr>DEFINICE JEDNOTLIVÝCH CÍLOVÝCH SKUPIN VÝZVY 03_17_080</vt:lpstr>
      <vt:lpstr>Nepřímé náklady</vt:lpstr>
      <vt:lpstr>Podporované aktivity výzvy 03_17_080 (SC 4.1.1)</vt:lpstr>
      <vt:lpstr>Podpora Řízení kvality (SC 4.1.1)</vt:lpstr>
      <vt:lpstr>Podpora Řízení kvality (SC 4.1.1)</vt:lpstr>
      <vt:lpstr>Podpora Řízení kvality (SC 4.1.1)</vt:lpstr>
      <vt:lpstr>Podpora Řízení kvality (SC 4.1.1)</vt:lpstr>
      <vt:lpstr>Podpora tvorby a aktualizace strategických dokumentů (SC 4.1.1)</vt:lpstr>
      <vt:lpstr>Podpora tvorby a aktualizace strategických dokumentů (SC 4.1.1)</vt:lpstr>
      <vt:lpstr>Podpora tvorby a aktualizace strategických dokumentů (SC 4.1.1)</vt:lpstr>
      <vt:lpstr>PODPORA PROCESNÍHO ŘÍZENÍ V ORGANIZACI (sc 4.1.1)</vt:lpstr>
      <vt:lpstr>Nástroje komunikace s veřejností (SC 4.1.1)</vt:lpstr>
      <vt:lpstr>Podporované aktivity výzvy 03_17_080 (SC 4.1.2)</vt:lpstr>
      <vt:lpstr>Podporované aktivity výzvy 03_17_080 (SC 4.1.2)</vt:lpstr>
      <vt:lpstr>Podporované aktivity výzvy 03_17_080 (SC 4.1.2)</vt:lpstr>
      <vt:lpstr>Podporované aktivity výzvy 03_17_080 (SC 4.1.2)</vt:lpstr>
      <vt:lpstr>Podporované aktivity výzvy 03_17_080 (SC 4.1.2)</vt:lpstr>
      <vt:lpstr>Riziko dvojího financování</vt:lpstr>
      <vt:lpstr>DISKUZE K ČÁSTI PŘEDSTAVENÍ VÝZVY 03_17_080</vt:lpstr>
      <vt:lpstr>Hodnocení projektů</vt:lpstr>
      <vt:lpstr>Postup při hodnocení projektů</vt:lpstr>
      <vt:lpstr>Časová dotace procesu hodnocení</vt:lpstr>
      <vt:lpstr>Časová dotace procesu hodnocení</vt:lpstr>
      <vt:lpstr>hodnocení  přijatelnosti  (HP) a formálních náležitostí (HFN)</vt:lpstr>
      <vt:lpstr>Hodnocení přijatelnosti</vt:lpstr>
      <vt:lpstr>Hodnocení formálních náležitostí</vt:lpstr>
      <vt:lpstr>Věcné hodnocení</vt:lpstr>
      <vt:lpstr>věcné hodnocení - kritéria</vt:lpstr>
      <vt:lpstr>Deskriptory</vt:lpstr>
      <vt:lpstr>Stanovení výsledného počtu bodů</vt:lpstr>
      <vt:lpstr>výběrová komise</vt:lpstr>
      <vt:lpstr>Výběrová komise </vt:lpstr>
      <vt:lpstr>Před vydáním právního aktu</vt:lpstr>
      <vt:lpstr>Před vydáním právního aktu </vt:lpstr>
      <vt:lpstr>přezkum  hodnocení </vt:lpstr>
      <vt:lpstr>Na co si dát pozor</vt:lpstr>
      <vt:lpstr>Na co si dát pozor </vt:lpstr>
      <vt:lpstr>Na co si dát pozor </vt:lpstr>
      <vt:lpstr>DISKUZE K ČÁSTI Hodnocení projektů </vt:lpstr>
      <vt:lpstr>Informace k vyplnění žádosti o podporu</vt:lpstr>
      <vt:lpstr>Realizační tým</vt:lpstr>
      <vt:lpstr>realizační tým</vt:lpstr>
      <vt:lpstr>realizační tým</vt:lpstr>
      <vt:lpstr>realizační tým</vt:lpstr>
      <vt:lpstr>Na co si dát pozor</vt:lpstr>
      <vt:lpstr>indikátory</vt:lpstr>
      <vt:lpstr>Indikátory</vt:lpstr>
      <vt:lpstr>Indikátory</vt:lpstr>
      <vt:lpstr>Indikátory</vt:lpstr>
      <vt:lpstr>Indikátory v projektové žádosti</vt:lpstr>
      <vt:lpstr>Identifikace podpořených osob</vt:lpstr>
      <vt:lpstr>Bagatelní podpora</vt:lpstr>
      <vt:lpstr>IS ESF 2014+</vt:lpstr>
      <vt:lpstr>IS ESF 2014+</vt:lpstr>
      <vt:lpstr>Indikátory v PO 4 ve výzvách 03_17_080 a 03_17_118</vt:lpstr>
      <vt:lpstr>Indikátory v PO 4 ve výzvách 03_17_080 a 03_17_118</vt:lpstr>
      <vt:lpstr>Indikátory v PO 4 ve výzvách 03_17_080 a 03_17_118</vt:lpstr>
      <vt:lpstr>Indikátory v PO 4 ve výzvách 03_17_080 a 03_17_118</vt:lpstr>
      <vt:lpstr>Indikátory v PO 4 ve výzvách 03_17_080 a 03_17_118</vt:lpstr>
      <vt:lpstr>Na co si dát pozor</vt:lpstr>
      <vt:lpstr>DISKUZE K ČÁSTI Realizační tým  a  Indikátory </vt:lpstr>
      <vt:lpstr>Finanční aspekty projektů OPZ</vt:lpstr>
      <vt:lpstr>obsah</vt:lpstr>
      <vt:lpstr>Časová způsobilost,  Forma financování</vt:lpstr>
      <vt:lpstr>Forma financování</vt:lpstr>
      <vt:lpstr>Způsobilé a nezpůsobilé výdaje</vt:lpstr>
      <vt:lpstr>Způsobilé a nezpůsobilé výdaje</vt:lpstr>
      <vt:lpstr>Způsobilé a nezpůsobilé výdaje</vt:lpstr>
      <vt:lpstr>Rozpočet projektu</vt:lpstr>
      <vt:lpstr>Způsobilé výdaje v režimu úplného vykazování - Osobní náklady</vt:lpstr>
      <vt:lpstr>Způsobilé výdaje v režimu úplného vykazování - Osobní náklady</vt:lpstr>
      <vt:lpstr>Osobní náklady</vt:lpstr>
      <vt:lpstr>Osobní náklady</vt:lpstr>
      <vt:lpstr>Osobní náklady - Odměny</vt:lpstr>
      <vt:lpstr>Osobní náklady - Odměny</vt:lpstr>
      <vt:lpstr>Osobní náklady</vt:lpstr>
      <vt:lpstr>Osobní náklady</vt:lpstr>
      <vt:lpstr>Cestovní náhrady</vt:lpstr>
      <vt:lpstr>Cestovní náhrady</vt:lpstr>
      <vt:lpstr>Nákup zařízení a vybavení </vt:lpstr>
      <vt:lpstr>Nákup služeb</vt:lpstr>
      <vt:lpstr>Nákup služeb</vt:lpstr>
      <vt:lpstr>Přímá podpora cílové skupiny</vt:lpstr>
      <vt:lpstr>Projekty s nepřímými náklady</vt:lpstr>
      <vt:lpstr>Snížení % nepřímých nákladů</vt:lpstr>
      <vt:lpstr>Vymezení nepřímých nákladů </vt:lpstr>
      <vt:lpstr>Vymezení nepřímých nákladů</vt:lpstr>
      <vt:lpstr>Vymezení nepřímých nákladů</vt:lpstr>
      <vt:lpstr>Vymezení nepřímých nákladů</vt:lpstr>
      <vt:lpstr>Činnosti bez přímé vazby na cs</vt:lpstr>
      <vt:lpstr>NEPŘÍMÉ NÁKLADY - UPOZORNĚNÍ</vt:lpstr>
      <vt:lpstr>Dodržování rozpočtu</vt:lpstr>
      <vt:lpstr>Daň z přidané hodnoty</vt:lpstr>
      <vt:lpstr>Dokladování výdajů</vt:lpstr>
      <vt:lpstr>Účetnictví projektu</vt:lpstr>
      <vt:lpstr>Účetnictví projektu</vt:lpstr>
      <vt:lpstr>Podstatné/nepodstatné  změny</vt:lpstr>
      <vt:lpstr>Podstatné/nepodstatné  změny</vt:lpstr>
      <vt:lpstr>Změny rozpočtu</vt:lpstr>
      <vt:lpstr>DISKUZE K ČÁSTI finanční aspekty projektů OPZ </vt:lpstr>
      <vt:lpstr>Veřejné zakázky</vt:lpstr>
      <vt:lpstr>Veřejné zakázky</vt:lpstr>
      <vt:lpstr>REGISTR SMLUV</vt:lpstr>
      <vt:lpstr>Nejčastější pochybení - procesní</vt:lpstr>
      <vt:lpstr>Nejčastější chyby – formální 1/2</vt:lpstr>
      <vt:lpstr>Nejčastější chyby – formální 2/2 </vt:lpstr>
      <vt:lpstr>Informační  a komunikační opatření (Publicita)  </vt:lpstr>
      <vt:lpstr>Povinnosti příjemců</vt:lpstr>
      <vt:lpstr>Sankce za nedodržování povinností v oblasti informování a komunikace</vt:lpstr>
      <vt:lpstr>Odkazy na dokumenty  a potřebné informace</vt:lpstr>
      <vt:lpstr>www.esFcr.cz</vt:lpstr>
      <vt:lpstr>www.esfcr.cz </vt:lpstr>
      <vt:lpstr>www.esfcr.cz</vt:lpstr>
      <vt:lpstr>Ukázka portálu IS KP14+ </vt:lpstr>
      <vt:lpstr> přihlášení A Podpora uživatelů </vt:lpstr>
      <vt:lpstr>Nápověda</vt:lpstr>
      <vt:lpstr>Příručky a výzvy</vt:lpstr>
      <vt:lpstr>Titulní obrazovka Is kp14+</vt:lpstr>
      <vt:lpstr>Registrace do IS KP14+</vt:lpstr>
      <vt:lpstr>Úvodní obrazovka – nástěnka</vt:lpstr>
      <vt:lpstr>Depeše – vytvoření nové depeše</vt:lpstr>
      <vt:lpstr>Depeše - výběr adresátů</vt:lpstr>
      <vt:lpstr>Depeše - Správa složek</vt:lpstr>
      <vt:lpstr>Nastavení notifikací</vt:lpstr>
      <vt:lpstr>Základní menu</vt:lpstr>
      <vt:lpstr>Vytvoření nové žádosti</vt:lpstr>
      <vt:lpstr>Pravidla pro vyplňování žádosti</vt:lpstr>
      <vt:lpstr>Datová oblast žádosti</vt:lpstr>
      <vt:lpstr>Příklady vyplňovaných záložek – IDENTIFIKACE OPERACE</vt:lpstr>
      <vt:lpstr>projekt</vt:lpstr>
      <vt:lpstr>specifické cíle</vt:lpstr>
      <vt:lpstr>Indikátory</vt:lpstr>
      <vt:lpstr>Horizontální principy</vt:lpstr>
      <vt:lpstr>Subjekty projektu</vt:lpstr>
      <vt:lpstr>osoby subjektu</vt:lpstr>
      <vt:lpstr>ÚČTY SUBJEKTU, ÚČETNÍ OBDOBÍ, KATEGORIE INTERVENCÍ </vt:lpstr>
      <vt:lpstr>Rozpočet jednotkový (I.)</vt:lpstr>
      <vt:lpstr>Rozpočet jednotkový (II.)</vt:lpstr>
      <vt:lpstr>Přehled zdrojů financování</vt:lpstr>
      <vt:lpstr>Finanční plán</vt:lpstr>
      <vt:lpstr>čestné prohlášení</vt:lpstr>
      <vt:lpstr>dokumenty</vt:lpstr>
      <vt:lpstr>Operace se žádostí</vt:lpstr>
      <vt:lpstr>Přístup k projektu (I.)</vt:lpstr>
      <vt:lpstr>Přístup k projektu (II.)</vt:lpstr>
      <vt:lpstr>Přístup k projektu - Úloha (III.)</vt:lpstr>
      <vt:lpstr>Kontrola</vt:lpstr>
      <vt:lpstr>Finalizace</vt:lpstr>
      <vt:lpstr>podpis a podání žádosti</vt:lpstr>
      <vt:lpstr>podpis žádosti (I.)</vt:lpstr>
      <vt:lpstr>podpis žádosti (II.)</vt:lpstr>
      <vt:lpstr>Stav žádosti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2018-04-20T09:00:48Z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