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1" r:id="rId4"/>
    <p:sldMasterId id="2147483672" r:id="rId5"/>
    <p:sldMasterId id="2147483683" r:id="rId6"/>
  </p:sldMasterIdLst>
  <p:sldIdLst>
    <p:sldId id="264" r:id="rId7"/>
    <p:sldId id="265" r:id="rId8"/>
    <p:sldId id="308" r:id="rId9"/>
    <p:sldId id="266" r:id="rId10"/>
    <p:sldId id="269" r:id="rId11"/>
    <p:sldId id="270" r:id="rId12"/>
    <p:sldId id="315" r:id="rId13"/>
    <p:sldId id="316" r:id="rId14"/>
    <p:sldId id="267" r:id="rId15"/>
    <p:sldId id="311" r:id="rId16"/>
    <p:sldId id="271" r:id="rId17"/>
    <p:sldId id="272" r:id="rId18"/>
    <p:sldId id="273" r:id="rId19"/>
    <p:sldId id="320" r:id="rId20"/>
    <p:sldId id="274" r:id="rId21"/>
    <p:sldId id="317" r:id="rId22"/>
    <p:sldId id="275" r:id="rId23"/>
    <p:sldId id="280" r:id="rId24"/>
    <p:sldId id="276" r:id="rId25"/>
    <p:sldId id="281" r:id="rId26"/>
    <p:sldId id="277" r:id="rId27"/>
    <p:sldId id="278" r:id="rId28"/>
    <p:sldId id="282" r:id="rId29"/>
    <p:sldId id="313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9" r:id="rId46"/>
    <p:sldId id="300" r:id="rId47"/>
    <p:sldId id="301" r:id="rId48"/>
    <p:sldId id="302" r:id="rId49"/>
    <p:sldId id="319" r:id="rId50"/>
    <p:sldId id="310" r:id="rId51"/>
    <p:sldId id="303" r:id="rId52"/>
    <p:sldId id="304" r:id="rId53"/>
    <p:sldId id="305" r:id="rId54"/>
    <p:sldId id="306" r:id="rId55"/>
    <p:sldId id="307" r:id="rId56"/>
    <p:sldId id="268" r:id="rId57"/>
    <p:sldId id="314" r:id="rId58"/>
    <p:sldId id="263" r:id="rId5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vertBarState="maximized">
    <p:restoredLeft sz="34587" autoAdjust="false"/>
    <p:restoredTop sz="94629" autoAdjust="false"/>
  </p:normalViewPr>
  <p:slideViewPr>
    <p:cSldViewPr>
      <p:cViewPr varScale="true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13"/>
    <Relationship Target="slides/slide12.xml" Type="http://schemas.openxmlformats.org/officeDocument/2006/relationships/slide" Id="rId18"/>
    <Relationship Target="slides/slide20.xml" Type="http://schemas.openxmlformats.org/officeDocument/2006/relationships/slide" Id="rId26"/>
    <Relationship Target="slides/slide33.xml" Type="http://schemas.openxmlformats.org/officeDocument/2006/relationships/slide" Id="rId39"/>
    <Relationship Target="slides/slide15.xml" Type="http://schemas.openxmlformats.org/officeDocument/2006/relationships/slide" Id="rId21"/>
    <Relationship Target="slides/slide28.xml" Type="http://schemas.openxmlformats.org/officeDocument/2006/relationships/slide" Id="rId34"/>
    <Relationship Target="slides/slide36.xml" Type="http://schemas.openxmlformats.org/officeDocument/2006/relationships/slide" Id="rId42"/>
    <Relationship Target="slides/slide41.xml" Type="http://schemas.openxmlformats.org/officeDocument/2006/relationships/slide" Id="rId47"/>
    <Relationship Target="slides/slide44.xml" Type="http://schemas.openxmlformats.org/officeDocument/2006/relationships/slide" Id="rId50"/>
    <Relationship Target="slides/slide49.xml" Type="http://schemas.openxmlformats.org/officeDocument/2006/relationships/slide" Id="rId55"/>
    <Relationship Target="tableStyles.xml" Type="http://schemas.openxmlformats.org/officeDocument/2006/relationships/tableStyles" Id="rId63"/>
    <Relationship Target="slides/slide1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0.xml" Type="http://schemas.openxmlformats.org/officeDocument/2006/relationships/slide" Id="rId16"/>
    <Relationship Target="slides/slide14.xml" Type="http://schemas.openxmlformats.org/officeDocument/2006/relationships/slide" Id="rId20"/>
    <Relationship Target="slides/slide23.xml" Type="http://schemas.openxmlformats.org/officeDocument/2006/relationships/slide" Id="rId29"/>
    <Relationship Target="slides/slide35.xml" Type="http://schemas.openxmlformats.org/officeDocument/2006/relationships/slide" Id="rId41"/>
    <Relationship Target="slides/slide48.xml" Type="http://schemas.openxmlformats.org/officeDocument/2006/relationships/slide" Id="rId54"/>
    <Relationship Target="theme/theme1.xml" Type="http://schemas.openxmlformats.org/officeDocument/2006/relationships/theme" Id="rId62"/>
    <Relationship Target="../customXml/item1.xml" Type="http://schemas.openxmlformats.org/officeDocument/2006/relationships/customXml" Id="rId1"/>
    <Relationship Target="slideMasters/slideMaster3.xml" Type="http://schemas.openxmlformats.org/officeDocument/2006/relationships/slideMaster" Id="rId6"/>
    <Relationship Target="slides/slide5.xml" Type="http://schemas.openxmlformats.org/officeDocument/2006/relationships/slide" Id="rId11"/>
    <Relationship Target="slides/slide18.xml" Type="http://schemas.openxmlformats.org/officeDocument/2006/relationships/slide" Id="rId24"/>
    <Relationship Target="slides/slide26.xml" Type="http://schemas.openxmlformats.org/officeDocument/2006/relationships/slide" Id="rId32"/>
    <Relationship Target="slides/slide31.xml" Type="http://schemas.openxmlformats.org/officeDocument/2006/relationships/slide" Id="rId37"/>
    <Relationship Target="slides/slide34.xml" Type="http://schemas.openxmlformats.org/officeDocument/2006/relationships/slide" Id="rId40"/>
    <Relationship Target="slides/slide39.xml" Type="http://schemas.openxmlformats.org/officeDocument/2006/relationships/slide" Id="rId45"/>
    <Relationship Target="slides/slide47.xml" Type="http://schemas.openxmlformats.org/officeDocument/2006/relationships/slide" Id="rId53"/>
    <Relationship Target="slides/slide52.xml" Type="http://schemas.openxmlformats.org/officeDocument/2006/relationships/slide" Id="rId58"/>
    <Relationship Target="slideMasters/slideMaster2.xml" Type="http://schemas.openxmlformats.org/officeDocument/2006/relationships/slideMaster" Id="rId5"/>
    <Relationship Target="slides/slide9.xml" Type="http://schemas.openxmlformats.org/officeDocument/2006/relationships/slide" Id="rId15"/>
    <Relationship Target="slides/slide17.xml" Type="http://schemas.openxmlformats.org/officeDocument/2006/relationships/slide" Id="rId23"/>
    <Relationship Target="slides/slide22.xml" Type="http://schemas.openxmlformats.org/officeDocument/2006/relationships/slide" Id="rId28"/>
    <Relationship Target="slides/slide30.xml" Type="http://schemas.openxmlformats.org/officeDocument/2006/relationships/slide" Id="rId36"/>
    <Relationship Target="slides/slide43.xml" Type="http://schemas.openxmlformats.org/officeDocument/2006/relationships/slide" Id="rId49"/>
    <Relationship Target="slides/slide51.xml" Type="http://schemas.openxmlformats.org/officeDocument/2006/relationships/slide" Id="rId57"/>
    <Relationship Target="viewProps.xml" Type="http://schemas.openxmlformats.org/officeDocument/2006/relationships/viewProps" Id="rId61"/>
    <Relationship Target="slides/slide4.xml" Type="http://schemas.openxmlformats.org/officeDocument/2006/relationships/slide" Id="rId10"/>
    <Relationship Target="slides/slide13.xml" Type="http://schemas.openxmlformats.org/officeDocument/2006/relationships/slide" Id="rId19"/>
    <Relationship Target="slides/slide25.xml" Type="http://schemas.openxmlformats.org/officeDocument/2006/relationships/slide" Id="rId31"/>
    <Relationship Target="slides/slide38.xml" Type="http://schemas.openxmlformats.org/officeDocument/2006/relationships/slide" Id="rId44"/>
    <Relationship Target="slides/slide46.xml" Type="http://schemas.openxmlformats.org/officeDocument/2006/relationships/slide" Id="rId52"/>
    <Relationship Target="presProps.xml" Type="http://schemas.openxmlformats.org/officeDocument/2006/relationships/presProps" Id="rId60"/>
    <Relationship Target="slideMasters/slideMaster1.xml" Type="http://schemas.openxmlformats.org/officeDocument/2006/relationships/slideMaster" Id="rId4"/>
    <Relationship Target="slides/slide3.xml" Type="http://schemas.openxmlformats.org/officeDocument/2006/relationships/slide" Id="rId9"/>
    <Relationship Target="slides/slide8.xml" Type="http://schemas.openxmlformats.org/officeDocument/2006/relationships/slide" Id="rId14"/>
    <Relationship Target="slides/slide16.xml" Type="http://schemas.openxmlformats.org/officeDocument/2006/relationships/slide" Id="rId22"/>
    <Relationship Target="slides/slide21.xml" Type="http://schemas.openxmlformats.org/officeDocument/2006/relationships/slide" Id="rId27"/>
    <Relationship Target="slides/slide24.xml" Type="http://schemas.openxmlformats.org/officeDocument/2006/relationships/slide" Id="rId30"/>
    <Relationship Target="slides/slide29.xml" Type="http://schemas.openxmlformats.org/officeDocument/2006/relationships/slide" Id="rId35"/>
    <Relationship Target="slides/slide37.xml" Type="http://schemas.openxmlformats.org/officeDocument/2006/relationships/slide" Id="rId43"/>
    <Relationship Target="slides/slide42.xml" Type="http://schemas.openxmlformats.org/officeDocument/2006/relationships/slide" Id="rId48"/>
    <Relationship Target="slides/slide50.xml" Type="http://schemas.openxmlformats.org/officeDocument/2006/relationships/slide" Id="rId56"/>
    <Relationship Target="slides/slide2.xml" Type="http://schemas.openxmlformats.org/officeDocument/2006/relationships/slide" Id="rId8"/>
    <Relationship Target="slides/slide45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6.xml" Type="http://schemas.openxmlformats.org/officeDocument/2006/relationships/slide" Id="rId12"/>
    <Relationship Target="slides/slide11.xml" Type="http://schemas.openxmlformats.org/officeDocument/2006/relationships/slide" Id="rId17"/>
    <Relationship Target="slides/slide19.xml" Type="http://schemas.openxmlformats.org/officeDocument/2006/relationships/slide" Id="rId25"/>
    <Relationship Target="slides/slide27.xml" Type="http://schemas.openxmlformats.org/officeDocument/2006/relationships/slide" Id="rId33"/>
    <Relationship Target="slides/slide32.xml" Type="http://schemas.openxmlformats.org/officeDocument/2006/relationships/slide" Id="rId38"/>
    <Relationship Target="slides/slide40.xml" Type="http://schemas.openxmlformats.org/officeDocument/2006/relationships/slide" Id="rId46"/>
    <Relationship Target="slides/slide53.xml" Type="http://schemas.openxmlformats.org/officeDocument/2006/relationships/slide" Id="rId59"/>
</Relationships>
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2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3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4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5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3.xml" Type="http://schemas.openxmlformats.org/officeDocument/2006/relationships/slideMaster" Id="rId1"/>
</Relationships>

</file>

<file path=ppt/slideLayouts/_rels/slideLayout27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8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29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0.xml.rels><?xml version="1.0" encoding="UTF-8" standalone="yes"?>
<Relationships xmlns="http://schemas.openxmlformats.org/package/2006/relationships">
    <Relationship Target="../slideMasters/slideMaster3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53258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66436326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00575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67431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91020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38436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32763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57707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30788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3824671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128047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26015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51191941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2E1005A-3476-4C5D-A1DD-BEB4AFA135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2676"/>
      </p:ext>
    </p:extLst>
  </p:cSld>
  <p:clrMapOvr>
    <a:masterClrMapping/>
  </p:clrMapOvr>
</p:sldLayout>
</file>

<file path=ppt/slideLayouts/slideLayout2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D556CC8-969E-4284-A896-559516F5D5D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09610"/>
      </p:ext>
    </p:extLst>
  </p:cSld>
  <p:clrMapOvr>
    <a:masterClrMapping/>
  </p:clrMapOvr>
</p:sldLayout>
</file>

<file path=ppt/slideLayouts/slideLayout2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3279"/>
      </p:ext>
    </p:extLst>
  </p:cSld>
  <p:clrMapOvr>
    <a:masterClrMapping/>
  </p:clrMapOvr>
</p:sldLayout>
</file>

<file path=ppt/slideLayouts/slideLayout2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966627"/>
      </p:ext>
    </p:extLst>
  </p:cSld>
  <p:clrMapOvr>
    <a:masterClrMapping/>
  </p:clrMapOvr>
</p:sldLayout>
</file>

<file path=ppt/slideLayouts/slideLayout2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43180"/>
      </p:ext>
    </p:extLst>
  </p:cSld>
  <p:clrMapOvr>
    <a:masterClrMapping/>
  </p:clrMapOvr>
</p:sldLayout>
</file>

<file path=ppt/slideLayouts/slideLayout2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058042"/>
      </p:ext>
    </p:extLst>
  </p:cSld>
  <p:clrMapOvr>
    <a:masterClrMapping/>
  </p:clrMapOvr>
</p:sldLayout>
</file>

<file path=ppt/slideLayouts/slideLayout2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21134"/>
      </p:ext>
    </p:extLst>
  </p:cSld>
  <p:clrMapOvr>
    <a:masterClrMapping/>
  </p:clrMapOvr>
</p:sldLayout>
</file>

<file path=ppt/slideLayouts/slideLayout2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3812016"/>
      </p:ext>
    </p:extLst>
  </p:cSld>
  <p:clrMapOvr>
    <a:masterClrMapping/>
  </p:clrMapOvr>
</p:sldLayout>
</file>

<file path=ppt/slideLayouts/slideLayout2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2517217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78938E48-3003-4D11-A6B5-730B6DA2AE6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48189"/>
      </p:ext>
    </p:extLst>
  </p:cSld>
  <p:clrMapOvr>
    <a:masterClrMapping/>
  </p:clrMapOvr>
</p:sldLayout>
</file>

<file path=ppt/slideLayouts/slideLayout3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565B30E-844C-44A1-878A-1DB494D29BB3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5479260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fld id="{60628419-2E1F-4A55-ADDB-79AF00F7D957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280187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fld id="{DEE43472-717C-4B36-93E2-217175BDF40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730400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9713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5A7269-00A7-4D14-AC54-F93D9523183C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65894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F512E2-599A-4D04-83E5-658ACBA6DC75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9474856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7088231-7386-4B7B-82DD-60E715E890F8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892865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_rels/slideMaster3.xml.rels><?xml version="1.0" encoding="UTF-8" standalone="yes"?>
<Relationships xmlns="http://schemas.openxmlformats.org/package/2006/relationships">
    <Relationship Target="../slideLayouts/slideLayout28.xml" Type="http://schemas.openxmlformats.org/officeDocument/2006/relationships/slideLayout" Id="rId8"/>
    <Relationship Target="../slideLayouts/slideLayout23.xml" Type="http://schemas.openxmlformats.org/officeDocument/2006/relationships/slideLayout" Id="rId3"/>
    <Relationship Target="../slideLayouts/slideLayout27.xml" Type="http://schemas.openxmlformats.org/officeDocument/2006/relationships/slideLayout" Id="rId7"/>
    <Relationship Target="../slideLayouts/slideLayout22.xml" Type="http://schemas.openxmlformats.org/officeDocument/2006/relationships/slideLayout" Id="rId2"/>
    <Relationship Target="../slideLayouts/slideLayout21.xml" Type="http://schemas.openxmlformats.org/officeDocument/2006/relationships/slideLayout" Id="rId1"/>
    <Relationship Target="../slideLayouts/slideLayout26.xml" Type="http://schemas.openxmlformats.org/officeDocument/2006/relationships/slideLayout" Id="rId6"/>
    <Relationship Target="../theme/theme3.xml" Type="http://schemas.openxmlformats.org/officeDocument/2006/relationships/theme" Id="rId11"/>
    <Relationship Target="../slideLayouts/slideLayout25.xml" Type="http://schemas.openxmlformats.org/officeDocument/2006/relationships/slideLayout" Id="rId5"/>
    <Relationship Target="../slideLayouts/slideLayout30.xml" Type="http://schemas.openxmlformats.org/officeDocument/2006/relationships/slideLayout" Id="rId10"/>
    <Relationship Target="../slideLayouts/slideLayout24.xml" Type="http://schemas.openxmlformats.org/officeDocument/2006/relationships/slideLayout" Id="rId4"/>
    <Relationship Target="../slideLayouts/slideLayout2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4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1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46AEEAA-C336-406E-9184-4087C50DE434}" type="datetime1">
              <a:rPr lang="cs-CZ" smtClean="false">
                <a:solidFill>
                  <a:srgbClr val="084A8B"/>
                </a:solidFill>
              </a:rPr>
              <a:pPr/>
              <a:t>4.4.2019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6DF6B975-8A22-45CE-9D6A-92884159C68C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6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sldNum="false"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2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Mode="External" Target="https://www.esfcr.cz/sebeevaluace-a-zaverecny-dotaznik-o-vysledcich-opz/-/dokument/8701862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Mode="External" Target="https://www.esfcr.cz/vzory-pro-zadavaci-vyberova-rizeni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s://www.esfcr.cz/aktuality-opz/-/asset_publisher/0vxsQYRpZsom/content/doporuceni-pro-uspesnou-realizaci-verejnych-zakazek-v-ramci-opz/normal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Mode="External" Target="https://www.esfcr.cz/pokyny-k-vyplneni-zpravy-o-realizaci-zadosti-o-platbu-a-zadosti-o-zmenu-opz/-/dokument/809732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Mode="External" Target="https://www.esfcr.cz/pravidla-pro-zadatele-a-prijemce-opz/-/dokument/79781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10.jp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Mode="External" Target="mailto:helena.vankova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1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mailto:iskp@mpsv.cz" Type="http://schemas.openxmlformats.org/officeDocument/2006/relationships/hyperlink" Id="rId4"/>
</Relationships>

</file>

<file path=ppt/slides/_rels/slide8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611560" y="1700808"/>
            <a:ext cx="8208912" cy="4176464"/>
          </a:xfrm>
        </p:spPr>
        <p:txBody>
          <a:bodyPr/>
          <a:lstStyle/>
          <a:p>
            <a:pPr algn="ctr"/>
            <a:r>
              <a:rPr lang="cs-CZ" dirty="false" smtClean="false"/>
              <a:t>  </a:t>
            </a:r>
            <a:br>
              <a:rPr lang="cs-CZ" dirty="false" smtClean="false"/>
            </a:br>
            <a:r>
              <a:rPr lang="cs-CZ" dirty="false" smtClean="false"/>
              <a:t>Seminář pro příjemce </a:t>
            </a:r>
            <a:br>
              <a:rPr lang="cs-CZ" dirty="false" smtClean="false"/>
            </a:br>
            <a:r>
              <a:rPr lang="cs-CZ" dirty="false" smtClean="false"/>
              <a:t>ve výzvě č. 094 </a:t>
            </a:r>
            <a:br>
              <a:rPr lang="cs-CZ" dirty="false" smtClean="false"/>
            </a:br>
            <a:r>
              <a:rPr lang="cs-CZ" dirty="false" smtClean="false"/>
              <a:t>budování kapacit sociálních partnerů II</a:t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1338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ZPŮSOBILÉ VÝDAJE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VE VÝZVĚ č</a:t>
            </a:r>
            <a:r>
              <a:rPr lang="pl-PL" sz="4000" b="true" dirty="false"/>
              <a:t>. </a:t>
            </a:r>
            <a:r>
              <a:rPr lang="pl-PL" sz="4000" b="true" dirty="false" smtClean="false"/>
              <a:t>094</a:t>
            </a:r>
            <a:endParaRPr lang="pl-PL" sz="4000" b="true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3548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Způsobilé výdaje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48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 smtClean="false"/>
              <a:t>Podrobnější informace tom, co spadá do způsobilých výdajů projektu, jsou </a:t>
            </a:r>
            <a:r>
              <a:rPr lang="cs-CZ" sz="2000" dirty="false"/>
              <a:t>uvedeny </a:t>
            </a:r>
            <a:r>
              <a:rPr lang="cs-CZ" sz="2000" dirty="false" smtClean="false"/>
              <a:t>v kapitole 6 Specifické části </a:t>
            </a:r>
            <a:r>
              <a:rPr lang="cs-CZ" sz="2000" dirty="false"/>
              <a:t>pravidel pro žadatele a příjemce v rámci OPZ pro projekty se </a:t>
            </a:r>
            <a:r>
              <a:rPr lang="cs-CZ" sz="2000" dirty="false" smtClean="false"/>
              <a:t>skutečně vzniklými </a:t>
            </a:r>
            <a:r>
              <a:rPr lang="cs-CZ" sz="2000" dirty="false"/>
              <a:t>výdaji a případně také s nepřímými </a:t>
            </a:r>
            <a:r>
              <a:rPr lang="cs-CZ" sz="2000" dirty="false" smtClean="false"/>
              <a:t>náklady: </a:t>
            </a:r>
            <a:endParaRPr lang="cs-CZ" sz="2000" dirty="false">
              <a:hlinkClick r:id="rId2"/>
            </a:endParaRPr>
          </a:p>
          <a:p>
            <a:pPr marL="0" indent="0">
              <a:buNone/>
            </a:pPr>
            <a:r>
              <a:rPr lang="cs-CZ" sz="1800" dirty="false" smtClean="false">
                <a:hlinkClick r:id="rId2"/>
              </a:rPr>
              <a:t>https</a:t>
            </a:r>
            <a:r>
              <a:rPr lang="cs-CZ" sz="1800" dirty="false">
                <a:hlinkClick r:id="rId2"/>
              </a:rPr>
              <a:t>://www.esfcr.cz/pravidla-pro-zadatele-a-prijemce-opz/-/</a:t>
            </a:r>
            <a:r>
              <a:rPr lang="cs-CZ" sz="1800" dirty="false" smtClean="false">
                <a:hlinkClick r:id="rId2"/>
              </a:rPr>
              <a:t>dokument/797817</a:t>
            </a:r>
            <a:r>
              <a:rPr lang="cs-CZ" sz="1800" dirty="false" smtClean="false"/>
              <a:t> 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sz="2000" dirty="false" smtClean="false"/>
              <a:t>Na semináři zmíníme pouze to, nač se z této kapitoly nejčastěji ptáte, nebo kde se nejčastěji objevují chyby. 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334077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Osobní náklady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Spadají sem mzdové náklady členů realizačního týmu, nikoli mzdové příspěvky (náhrada mzdy za členy cílové skupiny, kteří se účastní školení)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vykazovaní zaměstnanci musí mít s příjemcem uzavřenou HPP/DPČ/DPP – </a:t>
            </a:r>
            <a:br>
              <a:rPr lang="cs-CZ" sz="1600" dirty="false" smtClean="false"/>
            </a:br>
            <a:r>
              <a:rPr lang="cs-CZ" sz="1600" dirty="false" smtClean="false"/>
              <a:t>v rozpočtu má každá varianta svou podkapitolu. Lze upravit prostřednictvím žádosti o změnu rozpočtu. U HPP/DPČ je v rozpočtu uvedená sazba včetně odvodů.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Úvazek osoby, u které je odměňování i jen částečně hrazeno z </a:t>
            </a:r>
            <a:r>
              <a:rPr lang="cs-CZ" sz="1600" dirty="false" smtClean="false"/>
              <a:t>prostředků projektu </a:t>
            </a:r>
            <a:r>
              <a:rPr lang="cs-CZ" sz="1600" dirty="false"/>
              <a:t>OPZ, může být </a:t>
            </a:r>
            <a:r>
              <a:rPr lang="cs-CZ" sz="1600" dirty="false" smtClean="false"/>
              <a:t>u příjemce </a:t>
            </a:r>
            <a:r>
              <a:rPr lang="cs-CZ" sz="1600" dirty="false" smtClean="false"/>
              <a:t>a partnera maximálně </a:t>
            </a:r>
            <a:r>
              <a:rPr lang="cs-CZ" sz="1600" dirty="false"/>
              <a:t>1,0 </a:t>
            </a:r>
            <a:r>
              <a:rPr lang="cs-CZ" sz="1600" dirty="false" smtClean="false"/>
              <a:t>dohromady (součet veškerých úvazků včetně DPČ a DPP této osoby u příjemce </a:t>
            </a:r>
            <a:r>
              <a:rPr lang="cs-CZ" sz="1600" dirty="false" smtClean="false"/>
              <a:t>a </a:t>
            </a:r>
            <a:r>
              <a:rPr lang="cs-CZ" sz="1600" smtClean="false"/>
              <a:t>partnera dohromady nesmí </a:t>
            </a:r>
            <a:r>
              <a:rPr lang="cs-CZ" sz="1600" dirty="false" smtClean="false"/>
              <a:t>přesáhnout 1 celý úvazek), platí to po celou dobu realizace projektu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Náplň práce člena RT hrazeného z přímých nákladů musí obsahovat pouze činnosti spadající do přímých nákladů (viz kapitola 6.4.16) </a:t>
            </a:r>
          </a:p>
          <a:p>
            <a:pPr>
              <a:buFontTx/>
              <a:buChar char="-"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944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Pracovní výkazy </a:t>
            </a:r>
            <a:r>
              <a:rPr lang="cs-CZ" sz="1600" dirty="false" smtClean="false"/>
              <a:t>vyplňuje člen realizačního týmu jen při výskytu alespoň jedné </a:t>
            </a:r>
            <a:br>
              <a:rPr lang="cs-CZ" sz="1600" dirty="false" smtClean="false"/>
            </a:br>
            <a:r>
              <a:rPr lang="cs-CZ" sz="1600" dirty="false" smtClean="false"/>
              <a:t>z následujících dvou okolností: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jedná </a:t>
            </a:r>
            <a:r>
              <a:rPr lang="cs-CZ" sz="1600" dirty="false"/>
              <a:t>se o pracovníka, který v rámci daného pracovně právního </a:t>
            </a:r>
            <a:r>
              <a:rPr lang="cs-CZ" sz="1600" dirty="false" smtClean="false"/>
              <a:t>vztahu </a:t>
            </a:r>
            <a:r>
              <a:rPr lang="cs-CZ" sz="1600" dirty="false"/>
              <a:t>vykonává činnosti pro projekt i mimo </a:t>
            </a:r>
            <a:r>
              <a:rPr lang="cs-CZ" sz="1600" dirty="false" smtClean="false"/>
              <a:t>projekt (jde o jednu konkrétní pracovní smlouvu/DPČ/DPP, bez ohledu na to, kolik jich má u zaměstnavatele celkem)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r>
              <a:rPr lang="cs-CZ" sz="1600" dirty="false" smtClean="false"/>
              <a:t>popis </a:t>
            </a:r>
            <a:r>
              <a:rPr lang="cs-CZ" sz="1600" dirty="false"/>
              <a:t>pracovní činnosti u dané pracovní pozice obsahuje činnosti spadající jak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do </a:t>
            </a:r>
            <a:r>
              <a:rPr lang="cs-CZ" sz="1600" dirty="false"/>
              <a:t>přímých, tak do nepřímých </a:t>
            </a:r>
            <a:r>
              <a:rPr lang="cs-CZ" sz="1600" dirty="false" smtClean="false"/>
              <a:t>nákladů </a:t>
            </a:r>
          </a:p>
          <a:p>
            <a:pPr marL="576900" lvl="1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/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Pokud bude mít člen RT uzavřenou pracovní smlouvu/DPČ/DPP samostatně pro projekt a v náplni práce bude mít uvedeny pouze aktivity, které spadají do přímých nákladů projektu, nemusí jako podklad pro nárokování mzdy vyplňovat pracovní výkaz.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AutoNum type="alphaUcParenR"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V případě vyplňování pracovního výkazu pozor na činnosti spadající do nepřímých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nákladů (vyplňování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koordinace aktivit, účtování, jednání s dodavatelem apod.,      kap. 6.2.16)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8142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Pracovní výkazy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 smtClean="false"/>
              <a:t>Příklad. Hodnotící komise krátila úvazek z 0,8 na 0,5, příjemce však chce úvazek zachovat, nicméně si může nárokovat pouze 0,5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400" dirty="false" smtClean="false"/>
              <a:t>A) žádost o změnu, kde podrobně vysvětlí rozsah činností ve výši úvazku 0,8 a v případě schválení si úvazek opět navýší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400" dirty="false" smtClean="false"/>
              <a:t>B) jestliže HK zkrátila </a:t>
            </a:r>
            <a:r>
              <a:rPr lang="cs-CZ" sz="1400" dirty="false"/>
              <a:t>úvazek dané pozice v projektu z 0,8 na 0,5, pak by v </a:t>
            </a:r>
            <a:r>
              <a:rPr lang="cs-CZ" sz="1400" dirty="false" smtClean="false"/>
              <a:t>PS mělo </a:t>
            </a:r>
            <a:r>
              <a:rPr lang="cs-CZ" sz="1400" dirty="false"/>
              <a:t>být uvedeno, že 0,5 úvazek této pozice z celkového úvazku 0,8 bude hrazen z přímých nákladů projektu. Zaměstnanec má v takovém případě povinnost vypracovávat pracovní výkaz, jelikož jen část jeho celkového úvazku plynoucí z daného pracovněprávního vztahu je vykonávána a hrazena z přímých nákladů projektu. Ve výkazu práce budou v části </a:t>
            </a:r>
            <a:r>
              <a:rPr lang="cs-CZ" sz="1400" i="true" dirty="false"/>
              <a:t>Přehled činností vykonaných pro projekt v režimu skutečně prokazovaných výdajů</a:t>
            </a:r>
            <a:r>
              <a:rPr lang="cs-CZ" sz="1400" dirty="false"/>
              <a:t> vykazovány pouze hodiny za činnosti hrazené z přímých nákladů projektu, případně bude dále ve výkazu vyplněn adekvátní počet hodin dovolené, hodin za svátek, hodin za </a:t>
            </a:r>
            <a:r>
              <a:rPr lang="cs-CZ" sz="1400" dirty="false" err="true"/>
              <a:t>prac</a:t>
            </a:r>
            <a:r>
              <a:rPr lang="cs-CZ" sz="1400" dirty="false"/>
              <a:t>. neschopnosti či hodin ostatních překážek v práci odpovídající úvazku 0,5 hrazenému z přímých nákladů projektu. </a:t>
            </a:r>
          </a:p>
        </p:txBody>
      </p:sp>
    </p:spTree>
    <p:extLst>
      <p:ext uri="{BB962C8B-B14F-4D97-AF65-F5344CB8AC3E}">
        <p14:creationId xmlns:p14="http://schemas.microsoft.com/office/powerpoint/2010/main" val="34703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08912" cy="5328592"/>
          </a:xfrm>
        </p:spPr>
        <p:txBody>
          <a:bodyPr/>
          <a:lstStyle/>
          <a:p>
            <a:pPr marL="0" indent="0">
              <a:buNone/>
            </a:pPr>
            <a:endParaRPr lang="cs-CZ" sz="2000" b="true" dirty="fals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Cestovné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Místo realizace a území dopadu je ČR včetně hlavního města Prahy a EU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Do této kapitoly tak v případě výzvy č. 094 spadají náklady na zahraniční cesty realizačního týmu (</a:t>
            </a:r>
            <a:r>
              <a:rPr lang="cs-CZ" sz="1600" dirty="false" smtClean="false"/>
              <a:t>doprava, ubytování, stravné, případně další nutné vedlejší výdaje), pokud </a:t>
            </a:r>
            <a:r>
              <a:rPr lang="cs-CZ" sz="1600" dirty="false"/>
              <a:t>je to v souladu s obsahem klíčových </a:t>
            </a:r>
            <a:r>
              <a:rPr lang="cs-CZ" sz="1600" dirty="false" smtClean="false"/>
              <a:t>aktivit;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 a dále cestovní náhrady pro zahraniční experty – per </a:t>
            </a:r>
            <a:r>
              <a:rPr lang="cs-CZ" sz="1600" dirty="false" err="true"/>
              <a:t>diems</a:t>
            </a:r>
            <a:r>
              <a:rPr lang="cs-CZ" sz="1600" dirty="false"/>
              <a:t> ve výši 230 EUR za noc; pokud expert přicestuje pouze na den, paušál je ve výši 75 EUR (nekombinují se), případně doprava do/z ČR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 Spadají sem pouze výdaje vztahující se k členům RT </a:t>
            </a:r>
            <a:r>
              <a:rPr lang="cs-CZ" sz="1600" dirty="false">
                <a:solidFill>
                  <a:srgbClr val="FF0000"/>
                </a:solidFill>
              </a:rPr>
              <a:t>(zástupci cílové skupiny spadají do kapitoly 6 Přímá podpora!!!)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rgbClr val="FF0000"/>
                </a:solidFill>
              </a:rPr>
              <a:t>Kapesné pro členy cílové skupiny se počítá pouze za celé dny strávené na zahraniční cestě.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6128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208912" cy="5328592"/>
          </a:xfrm>
        </p:spPr>
        <p:txBody>
          <a:bodyPr/>
          <a:lstStyle/>
          <a:p>
            <a:pPr marL="0" indent="0"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Nákup zařízení a vybavení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je počet jednotek určen podle celkového úvazku RT jako desetinné číslo, je třeba skutečnou částku nárokovat podle uvedeného úvazku. Příklad: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rozpočtu je cena za notebook stanovena: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0,5 x jednotková cena 17 000 Kč, tj. na položce je 8 500 Kč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Příjemce pořídí notebook za 15 000 Kč, z přímých nákladů projektu ale může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nárokovat jen 0,5 kusu, tedy 7 500 Kč. Na položce zbyde  nevyužitých 1 000 Kč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(lze je převést v rámci změny rozpočtu)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74429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064000" cy="453650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Nákup služeb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pečlivě </a:t>
            </a:r>
            <a:r>
              <a:rPr lang="cs-CZ" sz="1600" dirty="false"/>
              <a:t>nastudovat kapitolu </a:t>
            </a:r>
            <a:r>
              <a:rPr lang="cs-CZ" sz="1600" dirty="false" smtClean="false"/>
              <a:t>20 Pravidla pro zadávání zakázek </a:t>
            </a:r>
            <a:br>
              <a:rPr lang="cs-CZ" sz="1600" dirty="false" smtClean="false"/>
            </a:br>
            <a:r>
              <a:rPr lang="cs-CZ" sz="1600" dirty="false" smtClean="false"/>
              <a:t>v Obecné části pravidel pro žadatele a příjemce v rámci OPZ </a:t>
            </a:r>
            <a:r>
              <a:rPr lang="cs-CZ" sz="1600" dirty="false" smtClean="false">
                <a:hlinkClick r:id="rId2"/>
              </a:rPr>
              <a:t>https</a:t>
            </a:r>
            <a:r>
              <a:rPr lang="cs-CZ" sz="1600" dirty="false">
                <a:hlinkClick r:id="rId2"/>
              </a:rPr>
              <a:t>://www.esfcr.cz/pravidla-pro-zadatele-a-prijemce-opz/-/</a:t>
            </a:r>
            <a:r>
              <a:rPr lang="cs-CZ" sz="1600" dirty="false" smtClean="false">
                <a:hlinkClick r:id="rId2"/>
              </a:rPr>
              <a:t>dokument/797767</a:t>
            </a:r>
            <a:r>
              <a:rPr lang="cs-CZ" sz="1600" dirty="false" smtClean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Zde uvedená pravidla a zásady pro výběr dodavatele platí pro </a:t>
            </a:r>
            <a:r>
              <a:rPr lang="cs-CZ" sz="1600" u="sng" dirty="false" smtClean="false"/>
              <a:t>všechny</a:t>
            </a:r>
            <a:r>
              <a:rPr lang="cs-CZ" sz="1600" dirty="false" smtClean="false"/>
              <a:t> zakázky zadávané v projektech (spolu)financovaných z OPZ (tedy nejen zakázek s předpokládanou hodnotou vyšší než 400 000 Kč bez DPH!). Zejména upozorňujeme na bod 4 v kapitole 20.2, který se týká </a:t>
            </a:r>
            <a:r>
              <a:rPr lang="cs-CZ" sz="1600" b="true" dirty="false" smtClean="false"/>
              <a:t>střetu zájmů </a:t>
            </a:r>
            <a:r>
              <a:rPr lang="cs-CZ" sz="1600" dirty="false"/>
              <a:t>- </a:t>
            </a:r>
            <a:r>
              <a:rPr lang="cs-CZ" sz="1600" dirty="false" smtClean="false"/>
              <a:t>za </a:t>
            </a:r>
            <a:r>
              <a:rPr lang="cs-CZ" sz="1600" dirty="false"/>
              <a:t>střet zájmů se považuje situace, kdy zájmy osob, které a) se podílejí na průběhu výběrového řízení, nebo b) mají nebo by mohly mít vliv na výsledek výběrového/zadávacího řízení, ohrožují jejich nestrannost nebo nezávislost v souvislosti s výběrovým řízením. </a:t>
            </a:r>
            <a:r>
              <a:rPr lang="cs-CZ" sz="1600" dirty="false" smtClean="false"/>
              <a:t>Tedy osoby, které jsou potenciálně ve střetu zájmů, nesmí být v projektu dodavatelem služeb.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851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28092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Ve </a:t>
            </a:r>
            <a:r>
              <a:rPr lang="cs-CZ" sz="1600" dirty="false"/>
              <a:t>střetu zájmů se ocitají zejména</a:t>
            </a:r>
            <a:r>
              <a:rPr lang="cs-CZ" sz="1600" dirty="false" smtClean="false"/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/>
              <a:t>zaměstnanci zadavatele </a:t>
            </a:r>
            <a:r>
              <a:rPr lang="cs-CZ" sz="1600" dirty="false" smtClean="false"/>
              <a:t>(tzn. příjemce) či </a:t>
            </a:r>
            <a:r>
              <a:rPr lang="cs-CZ" sz="1600" dirty="false"/>
              <a:t>členů statutárního orgánu </a:t>
            </a:r>
            <a:r>
              <a:rPr lang="cs-CZ" sz="1600" dirty="false" smtClean="false"/>
              <a:t>zadavatele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prokuristé zastupující </a:t>
            </a:r>
            <a:r>
              <a:rPr lang="cs-CZ" sz="1600" dirty="false"/>
              <a:t>zadavatele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členové </a:t>
            </a:r>
            <a:r>
              <a:rPr lang="cs-CZ" sz="1600" dirty="false"/>
              <a:t>realizačního týmu projektu 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</a:t>
            </a:r>
            <a:r>
              <a:rPr lang="cs-CZ" sz="1600" dirty="false" smtClean="false"/>
              <a:t>podílely </a:t>
            </a:r>
            <a:r>
              <a:rPr lang="cs-CZ" sz="1600" dirty="false"/>
              <a:t>na přípravě nebo zadávání předmětné </a:t>
            </a:r>
            <a:r>
              <a:rPr lang="cs-CZ" sz="1600" dirty="false" smtClean="false"/>
              <a:t>zakázky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osoby</a:t>
            </a:r>
            <a:r>
              <a:rPr lang="cs-CZ" sz="1600" dirty="false"/>
              <a:t>, které se podílely na zpracování žádosti o podporu na projekt, v němž je realizována předmětná </a:t>
            </a:r>
            <a:r>
              <a:rPr lang="cs-CZ" sz="1600" dirty="false" smtClean="false"/>
              <a:t>zakázka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Tyto osoby zejména </a:t>
            </a:r>
            <a:r>
              <a:rPr lang="cs-CZ" sz="1600" u="sng" dirty="false" smtClean="false"/>
              <a:t>nesmí</a:t>
            </a:r>
            <a:r>
              <a:rPr lang="cs-CZ" sz="1600" dirty="false" smtClean="false"/>
              <a:t>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podílet se na </a:t>
            </a:r>
            <a:r>
              <a:rPr lang="cs-CZ" sz="1600" dirty="false"/>
              <a:t>zpracování </a:t>
            </a:r>
            <a:r>
              <a:rPr lang="cs-CZ" sz="1600" dirty="false" smtClean="false"/>
              <a:t>nabídky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podat </a:t>
            </a:r>
            <a:r>
              <a:rPr lang="cs-CZ" sz="1600" dirty="false"/>
              <a:t>nabídku a být dodavatel plnění zakázky či dodavatelem ve sdružení ani působit jako </a:t>
            </a:r>
            <a:r>
              <a:rPr lang="cs-CZ" sz="1600" dirty="false" smtClean="false"/>
              <a:t>poddodavatel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statutárním orgánem dodavatele, resp. jeho členem či prokuristou zastupujícím </a:t>
            </a:r>
            <a:r>
              <a:rPr lang="cs-CZ" sz="1600" dirty="false" smtClean="false"/>
              <a:t>dodavatele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false" smtClean="false"/>
              <a:t>být </a:t>
            </a:r>
            <a:r>
              <a:rPr lang="cs-CZ" sz="1600" dirty="false"/>
              <a:t>manželem/manželkou statutárního orgánu dodavatele, resp. jeho člena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či </a:t>
            </a:r>
            <a:r>
              <a:rPr lang="cs-CZ" sz="1600" dirty="false"/>
              <a:t>prokuristy zastupujícího dodavatele.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29043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064000" cy="38164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Smlouva o dílo – náklady z ní plynoucí se řadí a jsou hrazeny také z kapitoly Nákup služeb. Pozor – dle výše uvedeného ani tato smlouva nesmí být uzavřena se zaměstnancem/členem realizačního týmu, jednalo by se o střet zájmů a nezpůsobilé náklady.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Při </a:t>
            </a:r>
            <a:r>
              <a:rPr lang="cs-CZ" sz="1600" dirty="false" smtClean="false"/>
              <a:t>určování </a:t>
            </a:r>
            <a:r>
              <a:rPr lang="cs-CZ" sz="1600" dirty="false"/>
              <a:t>předmětu a předpokládané hodnoty </a:t>
            </a:r>
            <a:r>
              <a:rPr lang="cs-CZ" sz="1600" dirty="false" smtClean="false"/>
              <a:t>zakázky doporučujeme vždy udělat v nějaké formě průzkum trhu (dostačující mohou být i např.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), i když se jedná o zakázku v nejnižším režimu a nejste povinni průzkum dokládat. Pokud by </a:t>
            </a:r>
            <a:br>
              <a:rPr lang="cs-CZ" sz="1600" dirty="false" smtClean="false"/>
            </a:br>
            <a:r>
              <a:rPr lang="cs-CZ" sz="1600" dirty="false" smtClean="false"/>
              <a:t>v budoucnu nastaly nějaké nejasnosti, je to doklad pro Vás, že jste při hledání dodavatele postupovali hospodárně a že nedošlo např. k nedovolenému dělení zakázky. 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88211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Program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dirty="false" smtClean="false">
                <a:solidFill>
                  <a:srgbClr val="00B0F0"/>
                </a:solidFill>
              </a:rPr>
              <a:t>Gratulujeme k podpoře Vašeho projektu a vítáme Vás na semináři </a:t>
            </a:r>
            <a:br>
              <a:rPr lang="cs-CZ" sz="2000" dirty="false" smtClean="false">
                <a:solidFill>
                  <a:srgbClr val="00B0F0"/>
                </a:solidFill>
              </a:rPr>
            </a:br>
            <a:r>
              <a:rPr lang="cs-CZ" sz="2000" dirty="false" smtClean="false">
                <a:solidFill>
                  <a:srgbClr val="00B0F0"/>
                </a:solidFill>
              </a:rPr>
              <a:t>pro příjemce. </a:t>
            </a:r>
          </a:p>
          <a:p>
            <a:pPr marL="0" indent="0">
              <a:buNone/>
            </a:pPr>
            <a:r>
              <a:rPr lang="cs-CZ" sz="2000" dirty="false" smtClean="false"/>
              <a:t>Program semináře: </a:t>
            </a:r>
          </a:p>
          <a:p>
            <a:r>
              <a:rPr lang="cs-CZ" sz="2000" dirty="false" smtClean="false"/>
              <a:t>Registrace účastníků</a:t>
            </a:r>
          </a:p>
          <a:p>
            <a:r>
              <a:rPr lang="cs-CZ" sz="2000" dirty="false" smtClean="false"/>
              <a:t>Obecná doporučení k realizaci projektu</a:t>
            </a:r>
          </a:p>
          <a:p>
            <a:r>
              <a:rPr lang="cs-CZ" sz="2000" dirty="false" smtClean="false"/>
              <a:t>Způsobilé výdaje ve výzvě č. 094</a:t>
            </a:r>
          </a:p>
          <a:p>
            <a:r>
              <a:rPr lang="cs-CZ" sz="2000" dirty="false" smtClean="false"/>
              <a:t>Vyplňování Zprávy o realizaci projektu včetně Žádosti o platbu</a:t>
            </a:r>
          </a:p>
          <a:p>
            <a:r>
              <a:rPr lang="cs-CZ" sz="2000" dirty="false" smtClean="false"/>
              <a:t>Podstatné a nepodstatné změny projektu</a:t>
            </a:r>
          </a:p>
          <a:p>
            <a:r>
              <a:rPr lang="cs-CZ" sz="2000" dirty="false" smtClean="false"/>
              <a:t>Dotazy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219143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496944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/>
              <a:t>Vliv % čerpání v kapitole Nákup služeb na % nepřímých nákladů</a:t>
            </a:r>
            <a:r>
              <a:rPr lang="cs-CZ" sz="1600" dirty="false"/>
              <a:t>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/>
              <a:t>V případě, že dojde v průběhu realizace projektu ke změně rozpočtu a snížení % podílu v kapitole Nákup služeb, k navýšení podílu NN nedochází (% NN se nemění)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600" dirty="false"/>
              <a:t>Ale pozor – </a:t>
            </a:r>
            <a:r>
              <a:rPr lang="cs-CZ" sz="1600" u="sng" dirty="false"/>
              <a:t>v závěru projektu </a:t>
            </a:r>
            <a:r>
              <a:rPr lang="cs-CZ" sz="1600" dirty="false"/>
              <a:t>bude ověřen podíl čerpání v kapitole Nákup služeb na celkových čerpaných přímých nákladech projektu (skutečně čerpané výdaje v kapitole Nákup služeb/skutečně čerpané výdaje v PN celkem) – pokud by čerpání v Nákupu služeb přesahovalo odpovídající podíl dle výše uvedené tabulky (projekt fakticky spadá do jiné kategorie NN, než v žádosti plánoval), dojde k odpovídajícímu krácení NN  </a:t>
            </a:r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135509942"/>
              </p:ext>
            </p:extLst>
          </p:nvPr>
        </p:nvGraphicFramePr>
        <p:xfrm>
          <a:off x="827584" y="1700808"/>
          <a:ext cx="6264696" cy="100811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43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1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202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Objem přímých </a:t>
                      </a:r>
                      <a:r>
                        <a:rPr lang="cs-CZ" sz="1000" dirty="false" smtClean="false">
                          <a:effectLst/>
                        </a:rPr>
                        <a:t>nákladů v právním aktu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% nepřímých nákladů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Do 10 mil. Kč včetně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25 %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Nad 10 mil. Kč a do 40 mil. Kč včetně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20 %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Nad 40 mil. Kč a do 100 mil. Kč včetně 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15 %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55230887"/>
              </p:ext>
            </p:extLst>
          </p:nvPr>
        </p:nvGraphicFramePr>
        <p:xfrm>
          <a:off x="827584" y="2852935"/>
          <a:ext cx="6264696" cy="129201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1320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326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81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Podíl nákupu služeb na celkových přímých způsobilých nákladech projektu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Snížení podílu nepřímých nákladů oproti výše uvedené tabulce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92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Do 60 % včetně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Platí základní podíly nepřímých nákladů 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36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Více než 60 % a méně než 90 %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Snížení na 3/5 (60 %) základního podílu, tj. 15 %, </a:t>
                      </a:r>
                      <a:br>
                        <a:rPr lang="cs-CZ" sz="1000" dirty="false">
                          <a:effectLst/>
                        </a:rPr>
                      </a:br>
                      <a:r>
                        <a:rPr lang="cs-CZ" sz="1000" dirty="false">
                          <a:effectLst/>
                        </a:rPr>
                        <a:t>resp. 12 %, resp. 9 </a:t>
                      </a:r>
                      <a:r>
                        <a:rPr lang="cs-CZ" sz="1000" dirty="false" smtClean="false">
                          <a:effectLst/>
                        </a:rPr>
                        <a:t>%.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90 % a výše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Snížení na 1/5 (20 %) základního podílu, tj. 5 %, </a:t>
                      </a:r>
                      <a:br>
                        <a:rPr lang="cs-CZ" sz="1000" dirty="false">
                          <a:effectLst/>
                        </a:rPr>
                      </a:br>
                      <a:r>
                        <a:rPr lang="cs-CZ" sz="1000" dirty="false">
                          <a:effectLst/>
                        </a:rPr>
                        <a:t>resp. 4 %, resp. 3 </a:t>
                      </a:r>
                      <a:r>
                        <a:rPr lang="cs-CZ" sz="1000" dirty="false" smtClean="false">
                          <a:effectLst/>
                        </a:rPr>
                        <a:t>%.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0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Drobné stavební úpravy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Výdaje na drobné stavební úpravy jsou způsobilé pouze tehdy, pokud cena všech dokončených stavebních úprav v jednom zdaňovacím období nepřesáhne v úhrnu 40.000 Kč na každou jednotlivou účetní položku majetku.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Přímá podpora cílové skupiny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Výdaje spojené se zapojením cílové skupiny do projektu. </a:t>
            </a:r>
            <a:endParaRPr lang="cs-CZ" sz="1600" strike="sngStrike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U výzvy 094 se jedná </a:t>
            </a:r>
            <a:r>
              <a:rPr lang="cs-CZ" sz="1600" dirty="false"/>
              <a:t>o mzdové příspěvky a cestovní náhrady </a:t>
            </a:r>
            <a:r>
              <a:rPr lang="cs-CZ" sz="1600" dirty="false" smtClean="false"/>
              <a:t>(doprava, </a:t>
            </a:r>
            <a:r>
              <a:rPr lang="cs-CZ" sz="1600" dirty="false"/>
              <a:t>ubytování) </a:t>
            </a:r>
            <a:r>
              <a:rPr lang="cs-CZ" sz="1600" u="sng" dirty="false"/>
              <a:t>cílové skupiny </a:t>
            </a:r>
            <a:r>
              <a:rPr lang="cs-CZ" sz="1600" dirty="false"/>
              <a:t>na území ČR, popř. na zahraničních pracovních cestách 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>
                <a:solidFill>
                  <a:srgbClr val="FF0000"/>
                </a:solidFill>
              </a:rPr>
              <a:t>Stravné </a:t>
            </a:r>
            <a:r>
              <a:rPr lang="cs-CZ" sz="1600" dirty="false">
                <a:solidFill>
                  <a:srgbClr val="FF0000"/>
                </a:solidFill>
              </a:rPr>
              <a:t>v ČR spadá vždy do nepřímých nákladů</a:t>
            </a:r>
            <a:r>
              <a:rPr lang="cs-CZ" sz="1600" dirty="false" smtClean="false">
                <a:solidFill>
                  <a:srgbClr val="FF0000"/>
                </a:solidFill>
              </a:rPr>
              <a:t>!!! </a:t>
            </a:r>
            <a:endParaRPr lang="cs-CZ" sz="1600" dirty="false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Cestovní náhrady po ČR musí být vždy odůvodněné s ohledem na hospodárnost, efektivnost a účelnost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7686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52565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b="true" dirty="false"/>
              <a:t>Mzdové příspěvky </a:t>
            </a:r>
            <a:endParaRPr lang="cs-CZ" sz="1600" b="true" dirty="false" smtClean="false">
              <a:solidFill>
                <a:srgbClr val="00B050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Mzdové náklady za dobu účasti zaměstnance na dalším vzdělávání – tj. náhrada mzdy zaměstnavateli za dobu, kdy se jeho zaměstnanec místo běžně vykonávané práce vzdělával (týká se vzdělávání cílové skupiny, nepřekrývá se s kapitolou Osobní náklady) 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 smtClean="false"/>
              <a:t>Náklady </a:t>
            </a:r>
            <a:r>
              <a:rPr lang="cs-CZ" sz="1600" dirty="false"/>
              <a:t>za hodinu (60 min) lze hradit až do výše 100 % skutečně vzniklých mzdových nákladů (tj. mzda včetně zákonných odvodů), nejvýše však do výše odpovídající trojnásobku základní sazby minimální mzdy za hodinu práce (§ 2 nařízení vlády č. 567/2006 Sb.) – do konce roku 2018 je limit </a:t>
            </a:r>
            <a:r>
              <a:rPr lang="cs-CZ" sz="1600" b="true" dirty="false"/>
              <a:t>219,60 Kč</a:t>
            </a:r>
            <a:r>
              <a:rPr lang="cs-CZ" sz="1600" dirty="false"/>
              <a:t>, </a:t>
            </a:r>
            <a:br>
              <a:rPr lang="cs-CZ" sz="1600" dirty="false"/>
            </a:br>
            <a:r>
              <a:rPr lang="cs-CZ" sz="1600" dirty="false"/>
              <a:t>od 1. 1. 2019 je limit </a:t>
            </a:r>
            <a:r>
              <a:rPr lang="cs-CZ" sz="1600" b="true" dirty="false"/>
              <a:t>239,40 Kč </a:t>
            </a:r>
            <a:r>
              <a:rPr lang="cs-CZ" sz="1600" dirty="false"/>
              <a:t>(jedná se o částku za hodinu včetně odvodů)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false"/>
              <a:t>Pouze za dobu vzdělávání - lze sem řadit i přestávky uskutečněné během vzdělávací akce, pokud nepřekračují obvyklou/potřebnou dobu; nelze započítávat přestávku na jídlo a oddech ve smyslu § 88 zákona č. 262/2006 Sb., zákoník práce. (Tzn. je hrazeno pouze to, co musel zaměstnavatel zaměstnanci dle zákona skutečně uhradit.)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11079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Způsobilé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co si ještě dát pozor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Nepřímé </a:t>
            </a:r>
            <a:r>
              <a:rPr lang="cs-CZ" sz="1600" dirty="false"/>
              <a:t>náklady </a:t>
            </a:r>
            <a:r>
              <a:rPr lang="cs-CZ" sz="1600" dirty="false" smtClean="false"/>
              <a:t>(kapitola 6.2.16 Specifické části pravidel)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Investice x </a:t>
            </a:r>
            <a:r>
              <a:rPr lang="cs-CZ" sz="1600" dirty="false" err="true" smtClean="false"/>
              <a:t>neinvestice</a:t>
            </a:r>
            <a:r>
              <a:rPr lang="cs-CZ" sz="1600" dirty="false" smtClean="false"/>
              <a:t> – chybné zařazení lze vyřešit žádostí o změnu rozpočtu, ale v případech, kdy jde o nákup více kusů, ze samotné žádosti není zřejmé, co je správně – jde o způsob zaúčtování, pro který se příjemce rozhodne.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Investice jsou: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nehmotného majetku v pořizovací ceně nad 60 000 </a:t>
            </a:r>
            <a:r>
              <a:rPr lang="cs-CZ" sz="1600" dirty="false" smtClean="false"/>
              <a:t>Kč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</a:t>
            </a:r>
            <a:r>
              <a:rPr lang="cs-CZ" sz="1600" dirty="false"/>
              <a:t>na pořízení hmotného majetku v pořizovací ceně nad 40 000 </a:t>
            </a:r>
            <a:r>
              <a:rPr lang="cs-CZ" sz="1600" dirty="false" smtClean="false"/>
              <a:t>Kč</a:t>
            </a:r>
          </a:p>
          <a:p>
            <a:pPr marL="486000" lvl="2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V </a:t>
            </a:r>
            <a:r>
              <a:rPr lang="cs-CZ" sz="1600" dirty="false"/>
              <a:t>praxi může nastat situace, kdy je o každé jednotlivé položce nakupovaného zařízení příp. softwaru, </a:t>
            </a:r>
            <a:r>
              <a:rPr lang="cs-CZ" sz="1600" dirty="false" smtClean="false"/>
              <a:t>jejichž </a:t>
            </a:r>
            <a:r>
              <a:rPr lang="cs-CZ" sz="1600" dirty="false"/>
              <a:t>pořizovací cena nepřekračuje příslušnou hranici pro dlouhodobý hmotný, resp. nehmotný majetek, účtováno samostatně. Pokud </a:t>
            </a:r>
            <a:r>
              <a:rPr lang="cs-CZ" sz="1600" dirty="false" smtClean="false"/>
              <a:t>příjemce nakupuje hmotný majetek v celkové výši nad 40 000 Kč, ale po kusech, kdy každý jednotlivý kus má cenu pod tímto limitem, záleží na tom, jakým způsobem nákup zaúčtuje.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0639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3915136"/>
          </a:xfrm>
        </p:spPr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VYPLŇOVÁNÍ ZPRÁVY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O REALIZACI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VČETNĚ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ŽÁDOSTI O PLATBU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6232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</a:t>
            </a:r>
            <a:r>
              <a:rPr lang="cs-CZ" dirty="false" smtClean="false"/>
              <a:t>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640960" cy="492324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Pro správné vyplnění Zprávy o realizaci (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) včetně Žádosti o platbu (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) je </a:t>
            </a:r>
            <a:br>
              <a:rPr lang="cs-CZ" sz="1600" dirty="false" smtClean="false"/>
            </a:br>
            <a:r>
              <a:rPr lang="cs-CZ" sz="1600" dirty="false" smtClean="false"/>
              <a:t>k dispozici </a:t>
            </a:r>
            <a:r>
              <a:rPr lang="cs-CZ" sz="1600" dirty="false"/>
              <a:t>příručka </a:t>
            </a:r>
            <a:r>
              <a:rPr lang="cs-CZ" sz="1600" b="true" dirty="false" smtClean="false"/>
              <a:t>Pokyny </a:t>
            </a:r>
            <a:r>
              <a:rPr lang="cs-CZ" sz="1600" b="true" dirty="false"/>
              <a:t>pro vyplnění zprávy o realizaci projektu a žádosti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b="true" dirty="false" smtClean="false"/>
              <a:t>o </a:t>
            </a:r>
            <a:r>
              <a:rPr lang="cs-CZ" sz="1600" b="true" dirty="false"/>
              <a:t>platbu v IS KP14</a:t>
            </a:r>
            <a:r>
              <a:rPr lang="cs-CZ" sz="1600" b="true" dirty="false" smtClean="false"/>
              <a:t>+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dokument/809712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Příručka je poměrně podrobná a obsahuje i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, pokud si nebudete něčím jistí, obracejte se na svou kontaktní osobu na straně ŘO a v případě technických problémů (kdykoli něco nefunguje, jak má, </a:t>
            </a:r>
            <a:r>
              <a:rPr lang="cs-CZ" sz="1600" dirty="false" err="true" smtClean="false"/>
              <a:t>printscreeny</a:t>
            </a:r>
            <a:r>
              <a:rPr lang="cs-CZ" sz="1600" dirty="false" smtClean="false"/>
              <a:t> v příručce neodpovídají realitě apod.) pište na </a:t>
            </a:r>
            <a:r>
              <a:rPr lang="cs-CZ" sz="1600" b="true" dirty="false" err="true" smtClean="false"/>
              <a:t>hotline</a:t>
            </a:r>
            <a:r>
              <a:rPr lang="cs-CZ" sz="1600" dirty="false" smtClean="false"/>
              <a:t>. Zaměstnanci technické podpory odpovídají poměrně rychle a je možné jim případně projekt </a:t>
            </a:r>
            <a:r>
              <a:rPr lang="cs-CZ" sz="1600" dirty="false" err="true" smtClean="false"/>
              <a:t>nasdílet</a:t>
            </a:r>
            <a:r>
              <a:rPr lang="cs-CZ" sz="1600" dirty="false" smtClean="false"/>
              <a:t>, takže dokáží rychleji posoudit, v čem je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Obecně platí, že žlutá pole jsou povinná a bez jejich vyplnění nepůjde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finalizovat.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Při vypracovávání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doporučujeme </a:t>
            </a:r>
            <a:r>
              <a:rPr lang="cs-CZ" sz="1600" dirty="false"/>
              <a:t>vše </a:t>
            </a:r>
            <a:r>
              <a:rPr lang="cs-CZ" sz="1600" dirty="false" smtClean="false"/>
              <a:t>průběžně ukládat, ať v případě nedobrovolného odhlášení ze systému není ztráta příliš bolestná. </a:t>
            </a:r>
            <a:endParaRPr lang="cs-CZ" sz="1600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122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 o platbu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ŽoP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err="true" smtClean="false"/>
              <a:t>ŽoP</a:t>
            </a:r>
            <a:r>
              <a:rPr lang="cs-CZ" sz="1600" dirty="false" smtClean="false"/>
              <a:t> je </a:t>
            </a:r>
            <a:r>
              <a:rPr lang="cs-CZ" sz="1600" dirty="false"/>
              <a:t>nedílnou součástí zprávy o realizaci </a:t>
            </a:r>
            <a:r>
              <a:rPr lang="cs-CZ" sz="1600" dirty="false" smtClean="false"/>
              <a:t>projektu, i když je za sledované období nárokováno 0 Kč. </a:t>
            </a:r>
            <a:r>
              <a:rPr lang="cs-CZ" sz="1600" dirty="false">
                <a:solidFill>
                  <a:srgbClr val="FF0000"/>
                </a:solidFill>
              </a:rPr>
              <a:t>Žádost o platbu musí být finalizována a podepsána před finalizací zprávy o realizaci </a:t>
            </a:r>
            <a:r>
              <a:rPr lang="cs-CZ" sz="1600" dirty="false" smtClean="false">
                <a:solidFill>
                  <a:srgbClr val="FF0000"/>
                </a:solidFill>
              </a:rPr>
              <a:t>projektu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Příjemce </a:t>
            </a:r>
            <a:r>
              <a:rPr lang="cs-CZ" sz="1600" dirty="false"/>
              <a:t>vstoupí na žádost o platbu stiskem ŽÁDOST O PLATBU v levém menu a to </a:t>
            </a:r>
            <a:r>
              <a:rPr lang="cs-CZ" sz="1600" dirty="false" smtClean="false"/>
              <a:t>přímo </a:t>
            </a:r>
            <a:r>
              <a:rPr lang="cs-CZ" sz="1600" dirty="false"/>
              <a:t>ze zpráv o realizaci </a:t>
            </a:r>
            <a:r>
              <a:rPr lang="cs-CZ" sz="1600" dirty="false" smtClean="false"/>
              <a:t>projektu: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Příjemce stiskne v levém menu VYTVOŘIT NOVOU. Systém založí záznam žádosti o platbu ve stavu ROZPRACOVANÁ. Příjemce klikne na žádost o platbu ve stavu </a:t>
            </a:r>
            <a:r>
              <a:rPr lang="cs-CZ" sz="1600" dirty="false" smtClean="false"/>
              <a:t>ROZPRACOVANÁ.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7200800" cy="163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26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Systém zobrazí detail žádosti o platbu. Žádost o platbu se skládá z několika záložek, které jsou zobrazeny v levém menu pod nadpisem DATOVÉ OBLASTI ŽÁDOSTI. Příjemce se mezi záložkami pohybuje tak, že na požadovanou záložku v levém menu klikne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77" y="2780928"/>
            <a:ext cx="7776864" cy="355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5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56320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IDENTIFIKAČNÍ </a:t>
            </a:r>
            <a:r>
              <a:rPr lang="cs-CZ" sz="1600" b="true" dirty="false" smtClean="false"/>
              <a:t>ÚDAJE </a:t>
            </a:r>
            <a:r>
              <a:rPr lang="cs-CZ" sz="1600" dirty="false" smtClean="false"/>
              <a:t>– pouze pole NÁZEV </a:t>
            </a:r>
            <a:r>
              <a:rPr lang="cs-CZ" sz="1600" dirty="false"/>
              <a:t>ÚČTU v části ÚČET </a:t>
            </a:r>
            <a:r>
              <a:rPr lang="cs-CZ" sz="1600" dirty="false" smtClean="false"/>
              <a:t>PŘÍJEMCE. Příjemce vybere z předvolby a stiskne ULOŽIT.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SOUHRNNÁ SOUPISKA </a:t>
            </a:r>
            <a:r>
              <a:rPr lang="cs-CZ" sz="1600" dirty="false"/>
              <a:t>– </a:t>
            </a:r>
            <a:r>
              <a:rPr lang="cs-CZ" sz="1600" dirty="false" smtClean="false"/>
              <a:t>příjemce vyplní žluté pole </a:t>
            </a:r>
            <a:r>
              <a:rPr lang="cs-CZ" sz="1600" dirty="false"/>
              <a:t>EVIDENČNÍ ČÍSLO/OZNAČENÍ </a:t>
            </a:r>
            <a:r>
              <a:rPr lang="cs-CZ" sz="1600" dirty="false" smtClean="false"/>
              <a:t>SOUPISKY </a:t>
            </a:r>
            <a:r>
              <a:rPr lang="cs-CZ" sz="1600" dirty="false"/>
              <a:t>a stiskne tlačítko ULOŽIT</a:t>
            </a:r>
            <a:r>
              <a:rPr lang="cs-CZ" sz="1600" dirty="false" smtClean="false"/>
              <a:t>. Záložka </a:t>
            </a:r>
            <a:r>
              <a:rPr lang="cs-CZ" sz="1600" dirty="false"/>
              <a:t>SOUHRNNÁ SOUPISKA se naplní finančními daty poté, co příjemce vyplní dílčí soupisky dokladů (záložky SD-1 ÚČETNÍ/DAŇOVÉ DOKLADY, SD-2 LIDSKÉ ZDROJE, SD-3 CESTOVNÍ NÁHRADY a SOUPISKA PŘÍJMŮ). Na těchto dílčích soupiskách zadává příjemce jednotlivé záznamy a pro každý ze záznamů vyplňuje několik údajů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Jaké dokumenty je třeba k jednotlivým záznamům na soupisce přikládat, je uvedeno v kapitole </a:t>
            </a:r>
            <a:r>
              <a:rPr lang="cs-CZ" sz="1600" b="true" dirty="false" smtClean="false"/>
              <a:t>6.3 Dokladování výdajů ve Specifické části pravidel (tabulka č. 8)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Po dokončení všech úprav je možné </a:t>
            </a:r>
            <a:r>
              <a:rPr lang="cs-CZ" sz="1600" dirty="false" smtClean="false"/>
              <a:t>všechny dílčí soupisky </a:t>
            </a:r>
            <a:r>
              <a:rPr lang="cs-CZ" sz="1600" dirty="false"/>
              <a:t>vyexportovat stiskem tlačítka EXPORT </a:t>
            </a:r>
            <a:r>
              <a:rPr lang="cs-CZ" sz="1600" dirty="false" smtClean="false"/>
              <a:t>STANDARDNÍ. Tyto soupisky prosím přikládejte jako přílohy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46810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SD-1 </a:t>
            </a:r>
            <a:r>
              <a:rPr lang="cs-CZ" sz="1600" b="true" dirty="false"/>
              <a:t>ÚČETNÍ/DAŇOVÉ </a:t>
            </a:r>
            <a:r>
              <a:rPr lang="cs-CZ" sz="1600" b="true" dirty="false" smtClean="false"/>
              <a:t>DOKLADY </a:t>
            </a:r>
            <a:r>
              <a:rPr lang="cs-CZ" sz="1600" dirty="false" smtClean="false"/>
              <a:t>– zde uváděné záznamy jsou náklady z kapitol rozpočtu 3-6, tj. Nákup zařízení a vybavení, Nákup služeb, Drobné stavební úpravy a Přímá podpora cílové skupiny.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       Pro </a:t>
            </a:r>
            <a:r>
              <a:rPr lang="cs-CZ" sz="1600" dirty="false"/>
              <a:t>založení nového dokladu stiskne příjemce tlačítko NOVÝ </a:t>
            </a:r>
            <a:r>
              <a:rPr lang="cs-CZ" sz="1600" dirty="false" smtClean="false"/>
              <a:t>ZÁZNAM.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81681"/>
            <a:ext cx="722176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0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OBECNÁ DOPORUČENÍ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K REALIZACI PROJEKTU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33055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851240"/>
          </a:xfrm>
        </p:spPr>
        <p:txBody>
          <a:bodyPr/>
          <a:lstStyle/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Jaké informace vyplnit do jednotlivých polí jsou popsány v Pokynech. </a:t>
            </a:r>
          </a:p>
          <a:p>
            <a:pPr marL="23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Na co ještě doporučujeme nezapomenout: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pole POPIS VÝDAJE uveďte informaci, k čemu se doklad vztahuje (např. že jde o fakturu za workshop dne 1. 4. 2019, který se vztahuje ke KA 02).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K </a:t>
            </a:r>
            <a:r>
              <a:rPr lang="cs-CZ" sz="1600" dirty="false" smtClean="false"/>
              <a:t>položkám soupisky, </a:t>
            </a:r>
            <a:r>
              <a:rPr lang="cs-CZ" sz="1600" dirty="false"/>
              <a:t>u kterých je částka výdaje navržená k zařazení mezi způsobilé výdaje projektu vyšší než 10.000 </a:t>
            </a:r>
            <a:r>
              <a:rPr lang="cs-CZ" sz="1600" dirty="false" smtClean="false"/>
              <a:t>Kč, je třeba doložit </a:t>
            </a:r>
            <a:r>
              <a:rPr lang="cs-CZ" sz="1600" dirty="false" err="true" smtClean="false"/>
              <a:t>scany</a:t>
            </a:r>
            <a:r>
              <a:rPr lang="cs-CZ" sz="1600" dirty="false"/>
              <a:t> účetních </a:t>
            </a:r>
            <a:r>
              <a:rPr lang="cs-CZ" sz="1600" dirty="false" smtClean="false"/>
              <a:t>dokladů. Mezi tyto doklady patří kromě faktury i doklad o zaúčtování (podepsaný osobou, která je za zaúčtování odpovědná), objednávka, doklad o úhradě výdaje, popř. další dokumenty, jaké jsou u účetního dokladu uloženy (košilka apod.)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faktuře vždy musí být povinná publicita – minimálně číslo projektu a informace, že je výdaj hrazen z OPZ. Pokud není informace uvedena přímo od dodavatele, je možné ji na originál faktury doplnit razítkem nebo ručně.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nárokuje pouze výdaje, které byly uhrazeny a zaúčtovány do konce sledovaného období. Pokud ještě uhrazeny/zaúčtovány nebyly, lze je nárokovat až s následující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9819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196752"/>
            <a:ext cx="8784976" cy="54006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SD-2 LIDSKÉ </a:t>
            </a:r>
            <a:r>
              <a:rPr lang="cs-CZ" sz="1600" b="true" dirty="false" smtClean="false"/>
              <a:t>ZDROJE </a:t>
            </a:r>
            <a:r>
              <a:rPr lang="cs-CZ" sz="1600" dirty="false" smtClean="false"/>
              <a:t>- zde </a:t>
            </a:r>
            <a:r>
              <a:rPr lang="cs-CZ" sz="1600" dirty="false"/>
              <a:t>uváděné záznamy jsou náklady z </a:t>
            </a:r>
            <a:r>
              <a:rPr lang="cs-CZ" sz="1600" dirty="false" smtClean="false"/>
              <a:t>kapitoly </a:t>
            </a:r>
            <a:r>
              <a:rPr lang="cs-CZ" sz="1600" dirty="false"/>
              <a:t>rozpočtu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1. Osobní náklady. Instrukce (včetně příkladů) jsou </a:t>
            </a:r>
            <a:r>
              <a:rPr lang="cs-CZ" sz="1600" dirty="false"/>
              <a:t>popsány </a:t>
            </a:r>
            <a:r>
              <a:rPr lang="cs-CZ" sz="1600" dirty="false" smtClean="false"/>
              <a:t>v </a:t>
            </a:r>
            <a:r>
              <a:rPr lang="cs-CZ" sz="1600" dirty="false"/>
              <a:t>Pokynech. </a:t>
            </a:r>
            <a:r>
              <a:rPr lang="cs-CZ" sz="1600" dirty="false" smtClean="false"/>
              <a:t>Dále: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Vybraný DRUH </a:t>
            </a:r>
            <a:r>
              <a:rPr lang="cs-CZ" sz="1600" dirty="false"/>
              <a:t>PRACOVNĚ PRÁVNÍHO </a:t>
            </a:r>
            <a:r>
              <a:rPr lang="cs-CZ" sz="1600" dirty="false" smtClean="false"/>
              <a:t>VZTAHU (HPP, DPČ, DPP) musí odpovídat uzavřenému pracovně-právnímu vztahu i zařazení položky v rozpočtu do správné podkapitoly. Změnu rozpočtu je možné provést prostřednictvím záložky Žádost o změnu.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FOND </a:t>
            </a:r>
            <a:r>
              <a:rPr lang="cs-CZ" sz="1600" dirty="false"/>
              <a:t>PRACOVNÍ DOBY PRACOVNÍKA U ZAMĚSTNAVATELE V DANÉM MĚSÍCI V </a:t>
            </a:r>
            <a:r>
              <a:rPr lang="cs-CZ" sz="1600" dirty="false" smtClean="false"/>
              <a:t>HODINÁCH – záleží na typu a obsahu uzavřeného pracovně-právního vztahu. V případě HPP jde většinou o fond se svátky. Jedná se o „celkový </a:t>
            </a:r>
            <a:r>
              <a:rPr lang="cs-CZ" sz="1600" dirty="false"/>
              <a:t>počet hodin v rámci daného pracovněprávního </a:t>
            </a:r>
            <a:r>
              <a:rPr lang="cs-CZ" sz="1600" dirty="false" smtClean="false"/>
              <a:t>vztahu“, takže pokud je smlouva uzavřena pouze pro projekt, bude uvedený fond odpovídat počtu odpracovaných hodin pro projekt.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 počtu odpracovaných hodin pro projekt se v případě HPP započítává i počet hodin dovolené odpovídající úvazku, náhrada mzdy za státní svátky odpovídající úvazku apod.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U </a:t>
            </a:r>
            <a:r>
              <a:rPr lang="cs-CZ" sz="1600" dirty="false" smtClean="false"/>
              <a:t>nákladů </a:t>
            </a:r>
            <a:r>
              <a:rPr lang="cs-CZ" sz="1600" dirty="false"/>
              <a:t>nad 10 000 Kč osoba/měsíc je </a:t>
            </a:r>
            <a:r>
              <a:rPr lang="cs-CZ" sz="1600" dirty="false" smtClean="false"/>
              <a:t>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třeba </a:t>
            </a:r>
            <a:r>
              <a:rPr lang="cs-CZ" sz="1600" dirty="false"/>
              <a:t>doložit výpis z BÚ a případně </a:t>
            </a:r>
            <a:r>
              <a:rPr lang="cs-CZ" sz="1600" dirty="false" err="true"/>
              <a:t>scan</a:t>
            </a:r>
            <a:r>
              <a:rPr lang="cs-CZ" sz="1600" dirty="false"/>
              <a:t> pracovního výkazu </a:t>
            </a:r>
            <a:r>
              <a:rPr lang="cs-CZ" sz="1600" dirty="false" smtClean="false"/>
              <a:t>(pokud </a:t>
            </a:r>
            <a:r>
              <a:rPr lang="cs-CZ" sz="1600" dirty="false"/>
              <a:t>je to </a:t>
            </a:r>
            <a:r>
              <a:rPr lang="cs-CZ" sz="1600" dirty="false" smtClean="false"/>
              <a:t>relevantní), </a:t>
            </a:r>
            <a:r>
              <a:rPr lang="cs-CZ" sz="1600" dirty="false"/>
              <a:t>ostatní se dokládá až na </a:t>
            </a:r>
            <a:r>
              <a:rPr lang="cs-CZ" sz="1600" dirty="false" smtClean="false"/>
              <a:t>vyžádání.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kopii výpisu z BÚ je třeba relevantní záznamy označit (včetně povinných odvodů, jsou-li součástí mzdových nákladů – zde stačí označit souhrnnou částku, která z účtu zaměstnavatele odchází).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33401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SD-3 CESTOVNÍ </a:t>
            </a:r>
            <a:r>
              <a:rPr lang="cs-CZ" sz="1600" b="true" dirty="false" smtClean="false"/>
              <a:t>NÁHRADY </a:t>
            </a:r>
            <a:r>
              <a:rPr lang="cs-CZ" sz="1600" dirty="false"/>
              <a:t>- zde uváděné záznamy jsou náklady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kapitoly rozpočtu </a:t>
            </a:r>
            <a:r>
              <a:rPr lang="cs-CZ" sz="1600" dirty="false" smtClean="false"/>
              <a:t>2. Cestovné.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Cestovní </a:t>
            </a:r>
            <a:r>
              <a:rPr lang="cs-CZ" sz="1600" dirty="false"/>
              <a:t>náhrady </a:t>
            </a:r>
            <a:r>
              <a:rPr lang="cs-CZ" sz="1600" dirty="false" smtClean="false"/>
              <a:t>pro </a:t>
            </a:r>
            <a:r>
              <a:rPr lang="cs-CZ" sz="1600" dirty="false"/>
              <a:t>zahraniční </a:t>
            </a:r>
            <a:r>
              <a:rPr lang="cs-CZ" sz="1600" dirty="false" smtClean="false"/>
              <a:t>experty, tedy per </a:t>
            </a:r>
            <a:r>
              <a:rPr lang="cs-CZ" sz="1600" dirty="false" err="true"/>
              <a:t>diems</a:t>
            </a:r>
            <a:r>
              <a:rPr lang="cs-CZ" sz="1600" dirty="false"/>
              <a:t> </a:t>
            </a:r>
            <a:r>
              <a:rPr lang="cs-CZ" sz="1600" dirty="false" smtClean="false"/>
              <a:t>(částka odpovídající </a:t>
            </a:r>
            <a:r>
              <a:rPr lang="cs-CZ" sz="1600" dirty="false"/>
              <a:t>230 EUR za </a:t>
            </a:r>
            <a:r>
              <a:rPr lang="cs-CZ" sz="1600" dirty="false" smtClean="false"/>
              <a:t>noc), popř. paušál (částka odpovídající výši 75 EUR), pokud expert nezůstává na noc, případně doprava do/z ČR.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Výdaje RT spojené se zahraničními cestami (doprava, ubytování a stravné)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SOUPISKA </a:t>
            </a:r>
            <a:r>
              <a:rPr lang="cs-CZ" sz="1600" b="true" dirty="false" smtClean="false"/>
              <a:t>PŘÍJMŮ </a:t>
            </a:r>
            <a:r>
              <a:rPr lang="cs-CZ" sz="1600" dirty="false" smtClean="false"/>
              <a:t>– pouze pokud projekt generuje čisté příjmy.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NEZPŮSOBILÉ </a:t>
            </a:r>
            <a:r>
              <a:rPr lang="cs-CZ" sz="1600" b="true" dirty="false" smtClean="false"/>
              <a:t>VÝDAJE </a:t>
            </a:r>
            <a:r>
              <a:rPr lang="cs-CZ" sz="1600" dirty="false" smtClean="false"/>
              <a:t>– příjemce nevyplňuje.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ostatní přílohy, které chce příjemce přiložit k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</a:t>
            </a:r>
            <a:br>
              <a:rPr lang="cs-CZ" sz="1600" dirty="false" smtClean="false"/>
            </a:br>
            <a:r>
              <a:rPr lang="cs-CZ" sz="1600" dirty="false" smtClean="false"/>
              <a:t>např. exporty soupisek (SD-1, SD-2, SD-3).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SOUHRNNÁ SOUPISKA </a:t>
            </a:r>
            <a:r>
              <a:rPr lang="cs-CZ" sz="1600" dirty="false"/>
              <a:t>- </a:t>
            </a:r>
            <a:r>
              <a:rPr lang="cs-CZ" sz="1600" dirty="false" smtClean="false"/>
              <a:t>příjemce </a:t>
            </a:r>
            <a:r>
              <a:rPr lang="cs-CZ" sz="1600" dirty="false"/>
              <a:t>stiskne tlačítko NAPLNIT DATA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DOKLADŮ </a:t>
            </a:r>
            <a:r>
              <a:rPr lang="cs-CZ" sz="1600" dirty="false" smtClean="false"/>
              <a:t>SOUPISKY a systém </a:t>
            </a:r>
            <a:r>
              <a:rPr lang="cs-CZ" sz="1600" dirty="false"/>
              <a:t>automaticky vyplní všechna </a:t>
            </a:r>
            <a:r>
              <a:rPr lang="cs-CZ" sz="1600" dirty="false" smtClean="false"/>
              <a:t>pole.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7580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ŽÁDOST O PLATBU </a:t>
            </a:r>
            <a:r>
              <a:rPr lang="cs-CZ" sz="1600" dirty="false"/>
              <a:t>- Systém by měl automaticky naplnit pole v části ZPŮSOBILÉ VÝDAJE POŽADOVÁNO ve sloupci CELKEM a v rozdělní na INVESTIČNÍ a NEINVESTIČNÍ na základě dat ze záložky SOUHRNNÁ SOUPISKA DOKLADŮ a poměrů zdrojů financování projektu. Pokud nedojde k automatickému naplnění této </a:t>
            </a:r>
            <a:r>
              <a:rPr lang="cs-CZ" sz="1600" dirty="false" smtClean="false"/>
              <a:t>záložky, </a:t>
            </a:r>
            <a:r>
              <a:rPr lang="cs-CZ" sz="1600" dirty="false"/>
              <a:t>je </a:t>
            </a:r>
            <a:r>
              <a:rPr lang="cs-CZ" sz="1600" dirty="false" smtClean="false"/>
              <a:t>třeba zde stisknout tlačítko </a:t>
            </a:r>
            <a:r>
              <a:rPr lang="cs-CZ" sz="1600" dirty="false"/>
              <a:t>NAPLNIT DATA ZE </a:t>
            </a:r>
            <a:r>
              <a:rPr lang="cs-CZ" sz="1600" dirty="false" smtClean="false"/>
              <a:t>SOUPISKY.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5976664" cy="3081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36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ČERPÁNÍ ROZPOČTU NA ŽÁDOSTI O PLATBU </a:t>
            </a:r>
            <a:r>
              <a:rPr lang="cs-CZ" sz="1600" dirty="false" smtClean="false"/>
              <a:t>– zde je možné zobrazit </a:t>
            </a:r>
            <a:r>
              <a:rPr lang="cs-CZ" sz="1600" dirty="false"/>
              <a:t>přehled čerpání rozpočtu zohledňující všechny schválené vyúčtované výdaje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předchozích žádostí o platbu a nárokovaných v rámci aktuální žádosti o platbu. </a:t>
            </a:r>
            <a:r>
              <a:rPr lang="cs-CZ" sz="1600" dirty="false" smtClean="false"/>
              <a:t>Pozor, jedná se pouze o </a:t>
            </a:r>
            <a:r>
              <a:rPr lang="cs-CZ" sz="1600" dirty="false"/>
              <a:t>podpůrný </a:t>
            </a:r>
            <a:r>
              <a:rPr lang="cs-CZ" sz="1600" dirty="false" smtClean="false"/>
              <a:t>nástroj, doporučujeme sledovat čerpání (a hlídat možné přečerpání) ve vlastní tabulce (nejlépe v </a:t>
            </a:r>
            <a:r>
              <a:rPr lang="cs-CZ" sz="1600" dirty="false" err="true" smtClean="false"/>
              <a:t>excelu</a:t>
            </a:r>
            <a:r>
              <a:rPr lang="cs-CZ" sz="1600" dirty="false" smtClean="false"/>
              <a:t>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ČESTNÁ PROHLÁŠENÍ </a:t>
            </a:r>
            <a:r>
              <a:rPr lang="cs-CZ" sz="1600" dirty="false" smtClean="false"/>
              <a:t>– je nutné vybrat </a:t>
            </a:r>
            <a:r>
              <a:rPr lang="cs-CZ" sz="1600" dirty="false"/>
              <a:t>jedno ze dvou předdefinovaných čestných </a:t>
            </a:r>
            <a:r>
              <a:rPr lang="cs-CZ" sz="1600" dirty="false" smtClean="false"/>
              <a:t>prohlášení </a:t>
            </a:r>
            <a:r>
              <a:rPr lang="cs-CZ" sz="1600" dirty="false"/>
              <a:t>o </a:t>
            </a:r>
            <a:r>
              <a:rPr lang="cs-CZ" sz="1600" dirty="false" smtClean="false"/>
              <a:t>insolvenci (i v případě, že je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na částku 0 Kč). Pravdivost potvrdí </a:t>
            </a:r>
            <a:r>
              <a:rPr lang="cs-CZ" sz="1600" dirty="false"/>
              <a:t>příjemce </a:t>
            </a:r>
            <a:r>
              <a:rPr lang="cs-CZ" sz="1600" dirty="false" smtClean="false"/>
              <a:t>zatržením </a:t>
            </a:r>
            <a:r>
              <a:rPr lang="cs-CZ" sz="1600" dirty="false"/>
              <a:t>fajfky v poli SOUHLASÍM S ČESTNÝM PROHLÁŠENÍM a stiskne tlačítko ULOŽIT. V případě, že příjemce zvolí variantu čestného prohlášení, kde uvede, že je v insolvenci/exekuci, přiloží podrobnosti této skutečnosti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samostatném souboru na záložce </a:t>
            </a:r>
            <a:r>
              <a:rPr lang="cs-CZ" sz="1600" dirty="false" smtClean="false"/>
              <a:t>DOKUMENTY.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02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Před finalizací žádosti o platbu 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žádost o platbu, pokud se vyskytuje některá z „červených“ finalizačních kontrol</a:t>
            </a:r>
            <a:r>
              <a:rPr lang="cs-CZ" sz="1600" dirty="false" smtClean="false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Příjemce stiskne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Systém se příjemce dotáže, zda opravdu chce finalizovat žádost o platbu. Příjemce stiskne tlačítko OK event. ZRUŠIT, pokud zatím nechce přistoupit k finalizaci žádosti o platbu</a:t>
            </a:r>
            <a:r>
              <a:rPr lang="cs-CZ" sz="1600" dirty="false" smtClean="false"/>
              <a:t>. (Dokud není podepsáno, lze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</a:t>
            </a:r>
            <a:r>
              <a:rPr lang="cs-CZ" sz="1600" dirty="false"/>
              <a:t>znovu otevřít stiskem tlačítka ZPŘÍSTUPNIT K EDITACI</a:t>
            </a:r>
            <a:r>
              <a:rPr lang="cs-CZ" sz="1600" dirty="false" smtClean="false"/>
              <a:t>.)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podpis přes ikonu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776864" cy="166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8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Zpráva o realizaci 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projektu (</a:t>
            </a:r>
            <a:r>
              <a:rPr lang="cs-CZ" sz="2000" b="true" dirty="false" err="tru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ZoR</a:t>
            </a: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Po založení harmonogramu ze strany ŘO se v </a:t>
            </a:r>
            <a:r>
              <a:rPr lang="cs-CZ" sz="1600" dirty="false"/>
              <a:t>levém menu </a:t>
            </a:r>
            <a:r>
              <a:rPr lang="cs-CZ" sz="1600" dirty="false" smtClean="false"/>
              <a:t>objeví nová </a:t>
            </a:r>
            <a:r>
              <a:rPr lang="cs-CZ" sz="1600" dirty="false"/>
              <a:t>záložka ZPRÁVY O REALIZACI. Příjemce </a:t>
            </a:r>
            <a:r>
              <a:rPr lang="cs-CZ" sz="1600" dirty="false" smtClean="false"/>
              <a:t>na ni klikne a otevře se záložka </a:t>
            </a:r>
            <a:r>
              <a:rPr lang="cs-CZ" sz="1600" dirty="false"/>
              <a:t>s názvem INFORMOVÁNÍ </a:t>
            </a:r>
            <a:r>
              <a:rPr lang="cs-CZ" sz="1600" dirty="false" smtClean="false"/>
              <a:t>O </a:t>
            </a:r>
            <a:r>
              <a:rPr lang="cs-CZ" sz="1600" dirty="false"/>
              <a:t>REALIZACI. Pro založení nové zprávy o realizaci projektu klikne příjemce v levém menu na ZALOŽIT NOVOU ZPRÁVU/INFORMACI. Systém založí na záložce INFORMOVÁNÍ O REALIZACI novou zprávu o realizaci projektu se stavem ROZPRACOVÁNA.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se skládá z několika záložek, které jsou zobrazeny v levém menu pod nadpisem DATOVÉ OBLASTI </a:t>
            </a:r>
            <a:r>
              <a:rPr lang="cs-CZ" sz="1600" dirty="false" smtClean="false"/>
              <a:t>ŽÁDOSTI, mezi nimi příjemce při vyplňování </a:t>
            </a:r>
            <a:r>
              <a:rPr lang="cs-CZ" sz="1600" dirty="false" err="true" smtClean="false"/>
              <a:t>překlikává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87115"/>
            <a:ext cx="5832647" cy="220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0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280920" cy="432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INFORMACE O </a:t>
            </a:r>
            <a:r>
              <a:rPr lang="cs-CZ" sz="1600" b="true" dirty="false" smtClean="false"/>
              <a:t>ZPRÁVĚ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Pole SLEDOVANÉ </a:t>
            </a:r>
            <a:r>
              <a:rPr lang="cs-CZ" sz="1600" dirty="false"/>
              <a:t>OBDOBÍ OD/DO, SKUTEČNÉ DATUM </a:t>
            </a:r>
            <a:r>
              <a:rPr lang="cs-CZ" sz="1600" dirty="false" smtClean="false"/>
              <a:t>ZAHÁJENÍ/UKONČENÍ – podle uzavřeného právního aktu, pokud potřebuje příjemce období upravit, vždy je třeba předem přes žádost o změnu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Kontaktní údaje na zpracovatele zprávy – pozor, depeše s výzvou k opravě (včetně stanovené lhůty pro opravu) se posílá jen na „Osoby projektu“, tedy pokud by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zpracovával někdo další, informace přijde pouze těmto osobám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REALIZACE, PROVOZ/ÚDRŽBA </a:t>
            </a:r>
            <a:r>
              <a:rPr lang="cs-CZ" sz="1600" b="true" dirty="false" smtClean="false"/>
              <a:t>VÝSTUPU </a:t>
            </a:r>
            <a:r>
              <a:rPr lang="cs-CZ" sz="1600" dirty="false" smtClean="false"/>
              <a:t>– nevyplňuje se.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PŘÍJMY </a:t>
            </a:r>
            <a:r>
              <a:rPr lang="cs-CZ" sz="1600" dirty="false" smtClean="false"/>
              <a:t>– pouze v případě příjmů projektu, pravděpodobně tedy zůstane prázdná.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62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KLÍČOVÉ AKTIVITY </a:t>
            </a:r>
            <a:endParaRPr lang="cs-CZ" sz="1600" b="true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</a:t>
            </a:r>
            <a:r>
              <a:rPr lang="cs-CZ" sz="1600" dirty="false"/>
              <a:t>záložce se zobrazí seznam klíčových aktivit projektu. </a:t>
            </a:r>
            <a:r>
              <a:rPr lang="cs-CZ" sz="1600" dirty="false" smtClean="false"/>
              <a:t>Příjemce klikne </a:t>
            </a:r>
            <a:r>
              <a:rPr lang="cs-CZ" sz="1600" dirty="false"/>
              <a:t>na konkrétní klíčovou aktivitu </a:t>
            </a:r>
            <a:r>
              <a:rPr lang="cs-CZ" sz="1600" dirty="false" smtClean="false"/>
              <a:t>a na tlačítko </a:t>
            </a:r>
            <a:r>
              <a:rPr lang="cs-CZ" sz="1600" dirty="false"/>
              <a:t>VYKÁZAT </a:t>
            </a:r>
            <a:r>
              <a:rPr lang="cs-CZ" sz="1600" dirty="false" smtClean="false"/>
              <a:t>ZMĚNU/PŘÍRŮSTEK.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poli </a:t>
            </a:r>
            <a:r>
              <a:rPr lang="cs-CZ" sz="1600" dirty="false"/>
              <a:t>POPIS POKROKU V REALIZACI KLÍČOVÉ AKTIVITY ZA SLEDOVANÉ OBDOBÍ </a:t>
            </a:r>
            <a:r>
              <a:rPr lang="cs-CZ" sz="1600" dirty="false" smtClean="false"/>
              <a:t>uvádí popis realizace této KA pouze </a:t>
            </a:r>
            <a:r>
              <a:rPr lang="cs-CZ" sz="1600" dirty="false"/>
              <a:t>ve vztahu k aktuálnímu </a:t>
            </a:r>
            <a:r>
              <a:rPr lang="cs-CZ" sz="1600" dirty="false" smtClean="false"/>
              <a:t>sledovanému </a:t>
            </a:r>
            <a:r>
              <a:rPr lang="cs-CZ" sz="1600" dirty="false"/>
              <a:t>období. Popíše, jakým způsobem realizoval klíčovou aktivitu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s </a:t>
            </a:r>
            <a:r>
              <a:rPr lang="cs-CZ" sz="1600" dirty="false"/>
              <a:t>ohledem na zapojení cílové skupiny, činnost realizačního týmu, vazbu na rozpočet projektu apod. Uvede přesnější vymezení období, kdy byla/je klíčová aktivita </a:t>
            </a:r>
            <a:r>
              <a:rPr lang="cs-CZ" sz="1600" dirty="false" smtClean="false"/>
              <a:t>realizována. Např. v případě workshopu bude uvedeno kdy a kde se konal, počet účastníků apod. Výdaje nárokované 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budou navázány na zde uvedené informace (v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by se tak neměl objevit žádný výdaj, který by </a:t>
            </a:r>
            <a:br>
              <a:rPr lang="cs-CZ" sz="1600" dirty="false" smtClean="false"/>
            </a:br>
            <a:r>
              <a:rPr lang="cs-CZ" sz="1600" dirty="false" smtClean="false"/>
              <a:t>z informací v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nevyplýval).  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Průběh jednotlivých klíčových aktivit vychází z obsahu KA v uzavřeném právním aktu. Pokud dochází ke změnám oproti zde uvedeným informacím (např. změnám v plánovaném harmonogramu nebo počtu účastníků, pokud jsou tak konkrétní informace v příloze Rozhodnutí o poskytnutí dotace uvedeny), bude třeba požádat o změnu (tyto drobné změny patří mezi nepodstatné změny).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9539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INDIKÁTORY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Příjemce vyplňuje indikátory, které jsou pro něj relevantní. Povinen je sledovat pouze indikátory, které má uvedeny v </a:t>
            </a:r>
            <a:r>
              <a:rPr lang="cs-CZ" sz="1600" dirty="false"/>
              <a:t>právním aktu: </a:t>
            </a:r>
            <a:r>
              <a:rPr lang="cs-CZ" sz="1600" b="true" u="sng" dirty="false"/>
              <a:t>6 </a:t>
            </a:r>
            <a:r>
              <a:rPr lang="cs-CZ" sz="1600" b="true" u="sng" dirty="false" smtClean="false"/>
              <a:t>20 </a:t>
            </a:r>
            <a:r>
              <a:rPr lang="cs-CZ" sz="1600" b="true" u="sng" dirty="false"/>
              <a:t>1</a:t>
            </a:r>
            <a:r>
              <a:rPr lang="cs-CZ" sz="1600" b="true" u="sng" dirty="false" smtClean="false"/>
              <a:t>0</a:t>
            </a:r>
            <a:r>
              <a:rPr lang="cs-CZ" sz="1600" u="sng" dirty="false"/>
              <a:t>, </a:t>
            </a:r>
            <a:r>
              <a:rPr lang="cs-CZ" sz="1600" b="true" u="sng" dirty="false"/>
              <a:t>8</a:t>
            </a:r>
            <a:r>
              <a:rPr lang="cs-CZ" sz="1600" b="true" u="sng" dirty="false" smtClean="false"/>
              <a:t> 05 00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</a:t>
            </a:r>
            <a:r>
              <a:rPr lang="cs-CZ" sz="1600" dirty="false"/>
              <a:t>detailu jednotlivých indikátorů je </a:t>
            </a:r>
            <a:r>
              <a:rPr lang="cs-CZ" sz="1600" dirty="false" smtClean="false"/>
              <a:t>vždy zobrazen </a:t>
            </a:r>
            <a:r>
              <a:rPr lang="cs-CZ" sz="1600" dirty="false"/>
              <a:t>příznak, zda dosažená hodnota daného indikátoru bude vykazována </a:t>
            </a:r>
            <a:r>
              <a:rPr lang="cs-CZ" sz="1600" dirty="false" smtClean="false"/>
              <a:t>přímo v ISKP.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Ke všem sledovaným indikátorům je třeba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uvést komentář. V případě, že nedošlo k navýšení hodnoty, můžete uvést jen poznámku, že je indikátor ve sledovaném období pro projekt nerelevantní.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Indikátor 8 05 00 – zároveň zaznamenává do IS ESF do databáze produktů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Pro práci v </a:t>
            </a:r>
            <a:r>
              <a:rPr lang="cs-CZ" sz="1600" b="true" dirty="false"/>
              <a:t>IS ESF</a:t>
            </a:r>
            <a:r>
              <a:rPr lang="cs-CZ" sz="1600" dirty="false"/>
              <a:t> na portálu </a:t>
            </a:r>
            <a:r>
              <a:rPr lang="cs-CZ" sz="1600" dirty="false">
                <a:hlinkClick r:id="rId2"/>
              </a:rPr>
              <a:t>www.esfcr.cz</a:t>
            </a:r>
            <a:r>
              <a:rPr lang="cs-CZ" sz="1600" dirty="false"/>
              <a:t>, existuje příručka Pokyny pro </a:t>
            </a:r>
            <a:r>
              <a:rPr lang="cs-CZ" sz="1600" dirty="false" smtClean="false"/>
              <a:t>práci v databázi produktů: </a:t>
            </a:r>
            <a:r>
              <a:rPr lang="cs-CZ" sz="1600" dirty="false">
                <a:hlinkClick r:id="rId3"/>
              </a:rPr>
              <a:t>https://www.esfcr.cz/sebeevaluace-a-zaverecny-dotaznik-o-vysledcich-opz/-/</a:t>
            </a:r>
            <a:r>
              <a:rPr lang="cs-CZ" sz="1600" dirty="false" smtClean="false">
                <a:hlinkClick r:id="rId3"/>
              </a:rPr>
              <a:t>dokument/8701862</a:t>
            </a:r>
            <a:endParaRPr lang="cs-CZ" sz="1600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závěru projektu se ověřuje dosažená hodnota 6 20 10, příjemce by si měl vést vlastní evidenci např. v </a:t>
            </a:r>
            <a:r>
              <a:rPr lang="cs-CZ" sz="1600" dirty="false" err="true" smtClean="false"/>
              <a:t>excelu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pPr lvl="1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42594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Obecná doporučení k realizaci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96855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Kontaktní osoby projektu</a:t>
            </a:r>
            <a:endParaRPr lang="cs-CZ" sz="2000" b="true" dirty="false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zkontrolovat, zda osoba uvedená v IS KP14+ jako „hlavní kontaktní osoba“ je stále aktuální. Pro nás je to osoba, na kterou bychom se měli ve věcech projektu primárně obracet.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V případě změny kontaktní osoby aktualizujte informace přes záložku „Žádost </a:t>
            </a:r>
            <a:br>
              <a:rPr lang="cs-CZ" sz="1600" dirty="false" smtClean="false"/>
            </a:br>
            <a:r>
              <a:rPr lang="cs-CZ" sz="1600" dirty="false" smtClean="false"/>
              <a:t>o změnu“.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Doporučujeme si hlídat zastupitelnost – na projektu by měl být vždy někdo „aktivní“, </a:t>
            </a:r>
            <a:br>
              <a:rPr lang="cs-CZ" sz="1600" dirty="false" smtClean="false"/>
            </a:br>
            <a:r>
              <a:rPr lang="cs-CZ" sz="1600" dirty="false" smtClean="false"/>
              <a:t>kdo může za nepřítomnosti informovanějších osob např. požádat depeší o prodloužení lhůty.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Žádosti o prodloužení lhůty, odemčení systému apod. musí být zaslány depeší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z </a:t>
            </a:r>
            <a:r>
              <a:rPr lang="cs-CZ" sz="1600" dirty="false"/>
              <a:t>projektu a měla by je </a:t>
            </a:r>
            <a:r>
              <a:rPr lang="cs-CZ" sz="1600" dirty="false" smtClean="false"/>
              <a:t>vždy zasílat osoba, která je uvedená mezi Osobami projektu.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9828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5446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Sankce u monitorovacích indikátorů (viz </a:t>
            </a:r>
            <a:r>
              <a:rPr lang="cs-CZ" sz="1600" b="true" dirty="false" err="true" smtClean="false"/>
              <a:t>RoD</a:t>
            </a:r>
            <a:r>
              <a:rPr lang="cs-CZ" sz="1600" b="true" dirty="false" smtClean="false"/>
              <a:t>, část V, body 3.6 a 3.7)</a:t>
            </a:r>
            <a:endParaRPr lang="cs-CZ" sz="1600" b="true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Indikátory</a:t>
            </a:r>
            <a:r>
              <a:rPr lang="cs-CZ" sz="1600" dirty="false"/>
              <a:t>, pro které jsou stanoveny cílové hodnoty jako závazek příjemce: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výstupů: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Sankce pro indikátory výsledků: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Řeší se až v závěru projektu, odvod se počítá z částky </a:t>
            </a:r>
            <a:r>
              <a:rPr lang="cs-CZ" sz="1600" u="sng" dirty="false" smtClean="false"/>
              <a:t>vyčerpané</a:t>
            </a:r>
            <a:r>
              <a:rPr lang="cs-CZ" sz="1600" dirty="false" smtClean="false"/>
              <a:t> dotace.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Na očekávanou cílovou hodnotu má vliv procento vyčerpané dotace, při nedočerpání rozpočtu tak může dojít ke snížení očekávané hodnoty.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  <p:graphicFrame>
        <p:nvGraphicFramePr>
          <p:cNvPr id="4" name="Tabulka 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45067380"/>
              </p:ext>
            </p:extLst>
          </p:nvPr>
        </p:nvGraphicFramePr>
        <p:xfrm>
          <a:off x="971600" y="1916832"/>
          <a:ext cx="5795150" cy="122457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998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914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46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09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244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Kód indikátoru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Název</a:t>
                      </a:r>
                      <a:endParaRPr lang="cs-CZ" sz="10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Typ indikátoru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Cílová hodnota</a:t>
                      </a:r>
                      <a:endParaRPr lang="cs-CZ" sz="1000" b="tru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68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>
                          <a:effectLst/>
                        </a:rPr>
                        <a:t>6 </a:t>
                      </a:r>
                      <a:r>
                        <a:rPr lang="cs-CZ" sz="1000" dirty="false" smtClean="false">
                          <a:effectLst/>
                        </a:rPr>
                        <a:t>20 10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050" b="false" i="false" u="none" strike="noStrike" kern="1200" baseline="0" dirty="false" smtClean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Populace zasažená aktivitou na podporu sociálního dialogu </a:t>
                      </a:r>
                      <a:r>
                        <a:rPr lang="cs-CZ" sz="1800" b="false" i="false" u="none" strike="noStrike" kern="1200" baseline="0" dirty="false" smtClean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 smtClean="false">
                          <a:effectLst/>
                        </a:rPr>
                        <a:t>Výsledek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339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false" smtClean="false">
                          <a:effectLst/>
                        </a:rPr>
                        <a:t>8 05 00</a:t>
                      </a: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000" b="false" i="false" u="none" strike="noStrike" kern="1200" baseline="0" dirty="false" smtClean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</a:t>
                      </a:r>
                      <a:endParaRPr lang="cs-CZ" sz="1800" b="false" i="false" u="none" strike="noStrike" kern="1200" baseline="0" dirty="false" smtClean="false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X</a:t>
                      </a:r>
                      <a:endParaRPr lang="cs-CZ" sz="10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265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0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82563346"/>
              </p:ext>
            </p:extLst>
          </p:nvPr>
        </p:nvGraphicFramePr>
        <p:xfrm>
          <a:off x="971600" y="3503610"/>
          <a:ext cx="5400675" cy="1051560"/>
        </p:xfrm>
        <a:graphic>
          <a:graphicData uri="http://schemas.openxmlformats.org/drawingml/2006/table">
            <a:tbl>
              <a:tblPr/>
              <a:tblGrid>
                <a:gridCol w="2876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4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298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výstupů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649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85 %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70 %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15 %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649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70 % až 55 %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49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55 % až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30 %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649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40 %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50 %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9" name="Tabulka 8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101816010"/>
              </p:ext>
            </p:extLst>
          </p:nvPr>
        </p:nvGraphicFramePr>
        <p:xfrm>
          <a:off x="971600" y="4869160"/>
          <a:ext cx="5351145" cy="701040"/>
        </p:xfrm>
        <a:graphic>
          <a:graphicData uri="http://schemas.openxmlformats.org/drawingml/2006/table">
            <a:tbl>
              <a:tblPr/>
              <a:tblGrid>
                <a:gridCol w="2876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745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Celková míra naplnění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výsledků 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uvedených v Informaci o projektu v příloze č. 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Procento odvodu z částky, ve které byla porušena rozpočtová kázeň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</a:t>
                      </a:r>
                      <a:r>
                        <a:rPr lang="cs-CZ" sz="1000" b="true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75 %</a:t>
                      </a: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až  50%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Arial"/>
                          <a:cs typeface="Times New Roman"/>
                        </a:rPr>
                        <a:t>10 %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méně než 50 % 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000" dirty="false">
                          <a:effectLst/>
                          <a:latin typeface="Arial"/>
                          <a:ea typeface="Arial"/>
                          <a:cs typeface="Times New Roman"/>
                        </a:rPr>
                        <a:t>20 %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27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1845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HORIZONTÁLNÍ PRINCIPY </a:t>
            </a:r>
            <a:r>
              <a:rPr lang="cs-CZ" sz="1600" dirty="false" smtClean="false"/>
              <a:t>- popis plnění vlivu je třeba uvádět pouze na horizontální principy se zvolenou variantou „Cílené zaměření na horizontální princip“ nebo „Pozitivní vliv na horizontální princip“. Stačí stručný komentář v každé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IDENTIFIKACE PROBLÉMU </a:t>
            </a:r>
            <a:r>
              <a:rPr lang="cs-CZ" sz="1600" dirty="false" smtClean="false"/>
              <a:t>– není nutné vyplňovat. Pokud ji příjemce vyplnit chce, je třeba vyplnit všechny tři pole IDENTIFIKACE, POPIS, ŘEŠENÍ.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ČESTNÁ PROHLÁŠENÍ </a:t>
            </a:r>
            <a:r>
              <a:rPr lang="cs-CZ" sz="1600" dirty="false" smtClean="false"/>
              <a:t>– přečíst a potvrdit pravdivost zatržením fajfkou v poli SOUHLASÍM S ČESTNÝM PROHLÁŠENÍM.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 smtClean="false"/>
              <a:t>Záložka PUBLICITA </a:t>
            </a:r>
            <a:r>
              <a:rPr lang="cs-CZ" sz="1600" dirty="false" smtClean="false"/>
              <a:t>– jako povinná publicita musí být vždy uvedeny dva nástroje: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Povinné prvky jsou uvedeny na dokumentech, webových stránkách a dalších nosičích financovaných z evropských fondů v souladu s Pravidly pro žadatele a příjemce a to v souladu s povinnými technickými parametry: ANO/PROZATÍM 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Plakát u projektů ESF a u projektů ERDF/FS v hodnotě nižší než 500 000 EUR velikosti min </a:t>
            </a:r>
            <a:r>
              <a:rPr lang="cs-CZ" sz="1600" dirty="false" smtClean="false"/>
              <a:t>A3</a:t>
            </a:r>
            <a:r>
              <a:rPr lang="cs-CZ" sz="1600" dirty="false"/>
              <a:t>: ANO/PROZATÍM </a:t>
            </a:r>
            <a:r>
              <a:rPr lang="cs-CZ" sz="1600" dirty="false" smtClean="false"/>
              <a:t>NE</a:t>
            </a:r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Komentář může být stručný. Pokud je projekt skutečně v realizaci (nárokuje výdaje), z číselníku by měla být vybrána odpověď ANO.  </a:t>
            </a:r>
            <a:endParaRPr lang="cs-CZ" sz="1600" dirty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 marL="771750" lvl="2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17246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Vyplňování Zprávy o realizaci projektu včetně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</a:t>
            </a:r>
            <a:r>
              <a:rPr lang="cs-CZ" sz="1600" b="true" dirty="false" smtClean="false"/>
              <a:t>DOKUMENTY </a:t>
            </a:r>
            <a:r>
              <a:rPr lang="cs-CZ" sz="1600" dirty="false" smtClean="false"/>
              <a:t>– pozor, tato </a:t>
            </a:r>
            <a:r>
              <a:rPr lang="cs-CZ" sz="1600" dirty="false"/>
              <a:t>záložka není určena pro přílohy zprávy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realizaci </a:t>
            </a:r>
            <a:r>
              <a:rPr lang="cs-CZ" sz="1600" dirty="false" smtClean="false"/>
              <a:t>projektu, dokumenty z této záložky se po schválení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načtou jako dokumenty </a:t>
            </a:r>
            <a:r>
              <a:rPr lang="cs-CZ" sz="1600" dirty="false"/>
              <a:t>vážící se k </a:t>
            </a:r>
            <a:r>
              <a:rPr lang="cs-CZ" sz="1600" smtClean="false"/>
              <a:t>celému projektu. </a:t>
            </a:r>
            <a:endParaRPr lang="cs-CZ" sz="16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Záložka DOKUMENTY </a:t>
            </a:r>
            <a:r>
              <a:rPr lang="cs-CZ" sz="1600" b="true" dirty="false" smtClean="false"/>
              <a:t>ZPRÁVY </a:t>
            </a:r>
            <a:r>
              <a:rPr lang="cs-CZ" sz="1600" dirty="false" smtClean="false"/>
              <a:t>- </a:t>
            </a:r>
            <a:r>
              <a:rPr lang="pl-PL" sz="1600" dirty="false" smtClean="false"/>
              <a:t>přílohy </a:t>
            </a:r>
            <a:r>
              <a:rPr lang="pl-PL" sz="1600" dirty="false"/>
              <a:t>ke zprávě o realizaci </a:t>
            </a:r>
            <a:r>
              <a:rPr lang="pl-PL" sz="1600" dirty="false" smtClean="false"/>
              <a:t>projektu.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sz="1600" dirty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Před finalizací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projektu </a:t>
            </a:r>
            <a:r>
              <a:rPr lang="cs-CZ" sz="1600" dirty="false"/>
              <a:t>je nutné odstranit veškeré chyby, které se zobrazí po stisku tlačítka </a:t>
            </a:r>
            <a:r>
              <a:rPr lang="cs-CZ" sz="1600" b="true" dirty="false"/>
              <a:t>KONTROLA</a:t>
            </a:r>
            <a:r>
              <a:rPr lang="cs-CZ" sz="1600" dirty="false"/>
              <a:t>. Systém nedovolí finalizovat zprávu o realizaci projektu, pokud se vyskytuje některá z „červených“ finalizačních kontrol. Pokud proběhla kontrola v pořádku, stiskne příjemce tlačítko </a:t>
            </a:r>
            <a:r>
              <a:rPr lang="cs-CZ" sz="1600" b="true" dirty="false"/>
              <a:t>FINALIZACE</a:t>
            </a:r>
            <a:r>
              <a:rPr lang="cs-CZ" sz="1600" dirty="false"/>
              <a:t>. </a:t>
            </a:r>
            <a:r>
              <a:rPr lang="cs-CZ" sz="1600" dirty="false" smtClean="false"/>
              <a:t>(Dokud nedojde k podpisu, je možné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znovu rozpracovat </a:t>
            </a:r>
            <a:r>
              <a:rPr lang="cs-CZ" sz="1600" dirty="false"/>
              <a:t>pomocí tlačítka STORNO </a:t>
            </a:r>
            <a:r>
              <a:rPr lang="cs-CZ" sz="1600" dirty="false" smtClean="false"/>
              <a:t>FINALIZACE.)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Záložka </a:t>
            </a:r>
            <a:r>
              <a:rPr lang="cs-CZ" sz="1600" b="true" dirty="false"/>
              <a:t>PODPIS </a:t>
            </a:r>
            <a:r>
              <a:rPr lang="cs-CZ" sz="1600" b="true" dirty="false" smtClean="false"/>
              <a:t>DOKUMENTU </a:t>
            </a:r>
            <a:r>
              <a:rPr lang="cs-CZ" sz="1600" dirty="false" smtClean="false"/>
              <a:t>– příjemce ověří, že byla podepsána 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 a poté může podepsat i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 (podpis zahájí stiskem </a:t>
            </a:r>
            <a:r>
              <a:rPr lang="cs-CZ" sz="1600" dirty="false" err="true" smtClean="false"/>
              <a:t>pečítky</a:t>
            </a:r>
            <a:r>
              <a:rPr lang="cs-CZ" sz="1600" dirty="false" smtClean="false"/>
              <a:t>).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5141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Informace nad rámec zor/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 marL="0" indent="0">
              <a:buNone/>
            </a:pPr>
            <a:endParaRPr lang="cs-CZ" sz="1600" dirty="false" smtClean="false"/>
          </a:p>
          <a:p>
            <a:pPr marL="0" indent="0">
              <a:buNone/>
            </a:pPr>
            <a:r>
              <a:rPr lang="cs-CZ" sz="1600" dirty="false" smtClean="false"/>
              <a:t>Informace, které příjemce vyplňuje průběžně v modulech v hlavním menu projektu: </a:t>
            </a:r>
          </a:p>
          <a:p>
            <a:r>
              <a:rPr lang="cs-CZ" sz="1600" b="true" dirty="false" smtClean="false"/>
              <a:t>Modul VEŘEJNÉ ZAKÁZKY</a:t>
            </a:r>
            <a:r>
              <a:rPr lang="cs-CZ" sz="1600" dirty="false" smtClean="false"/>
              <a:t> </a:t>
            </a:r>
            <a:r>
              <a:rPr lang="cs-CZ" sz="1600" dirty="false"/>
              <a:t>je pro všechny projekty, v rámci kterých je předpokládána realizace zadávacích řízení, zobrazen v levém navigačním menu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v </a:t>
            </a:r>
            <a:r>
              <a:rPr lang="cs-CZ" sz="1600" dirty="false"/>
              <a:t>části "INFORMOVÁNÍ O REALIZACI". Postup vytvoření/editace zakázky v modulu „Veřejné zakázky“ je podrobně popsán v samostatném návodu (postupu), který je dostupný na portálu OPZ, v části Dokumenty, oddílu věnovanému zadávacím/výběrovým řízením (viz </a:t>
            </a:r>
            <a:r>
              <a:rPr lang="cs-CZ" sz="1600" dirty="false">
                <a:hlinkClick r:id="rId2"/>
              </a:rPr>
              <a:t>https://www.esfcr.cz/vzory-pro-</a:t>
            </a:r>
            <a:r>
              <a:rPr lang="cs-CZ" sz="1600" dirty="false" err="true">
                <a:hlinkClick r:id="rId2"/>
              </a:rPr>
              <a:t>zadavaci</a:t>
            </a:r>
            <a:r>
              <a:rPr lang="cs-CZ" sz="1600" dirty="false">
                <a:hlinkClick r:id="rId2"/>
              </a:rPr>
              <a:t>-</a:t>
            </a:r>
            <a:r>
              <a:rPr lang="cs-CZ" sz="1600" dirty="false" err="true">
                <a:hlinkClick r:id="rId2"/>
              </a:rPr>
              <a:t>vyberova-rizeni-opz</a:t>
            </a:r>
            <a:r>
              <a:rPr lang="cs-CZ" sz="1600" dirty="false" smtClean="false"/>
              <a:t>). Při aktualizaci modulu nás prosím informujte i depeší.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Zakázky </a:t>
            </a:r>
            <a:r>
              <a:rPr lang="cs-CZ" sz="1600" dirty="false"/>
              <a:t>aktualizujete po celou dobu realizace projektu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8317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Informace nad rámec zor/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32859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Ex </a:t>
            </a:r>
            <a:r>
              <a:rPr lang="cs-CZ" sz="1600" dirty="false"/>
              <a:t>ante kontrola před vyhlášením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Ex ante kontrola před podpisem smlouvy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Ex post kontrola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Příručka</a:t>
            </a:r>
            <a:r>
              <a:rPr lang="cs-CZ" sz="1600" dirty="false"/>
              <a:t>: Doporučení pro úspěšnou realizaci veřejných zakázek v rámci OPZ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hlinkClick r:id="rId2"/>
              </a:rPr>
              <a:t>https://www.esfcr.cz/aktuality-opz/-/asset_publisher/0vxsQYRpZsom/content/doporuceni-pro-uspesnou-realizaci-verejnych-zakazek-v-ramci-opz/normal</a:t>
            </a:r>
            <a:endParaRPr lang="cs-CZ" sz="1600" dirty="false"/>
          </a:p>
          <a:p>
            <a:r>
              <a:rPr lang="cs-CZ" sz="1600" dirty="false" smtClean="false"/>
              <a:t>Povinná elektronizace se týká pouze OSS</a:t>
            </a:r>
          </a:p>
          <a:p>
            <a:r>
              <a:rPr lang="cs-CZ" sz="1600" b="true" dirty="false" smtClean="false"/>
              <a:t>Modul KONTROLY </a:t>
            </a:r>
            <a:r>
              <a:rPr lang="cs-CZ" sz="1600" dirty="false" smtClean="false"/>
              <a:t>- Příjemce zde vyplňuje </a:t>
            </a:r>
            <a:r>
              <a:rPr lang="cs-CZ" sz="1600" dirty="false"/>
              <a:t>údaje o jakýchkoli ukončených </a:t>
            </a:r>
            <a:r>
              <a:rPr lang="cs-CZ" sz="1600" dirty="false" smtClean="false"/>
              <a:t>kontrolách/auditech vztahujících </a:t>
            </a:r>
            <a:r>
              <a:rPr lang="cs-CZ" sz="1600" dirty="false"/>
              <a:t>se k realizaci projektu. Kontrolujícím/</a:t>
            </a:r>
            <a:r>
              <a:rPr lang="cs-CZ" sz="1600" dirty="false" err="true"/>
              <a:t>auditujícím</a:t>
            </a:r>
            <a:r>
              <a:rPr lang="cs-CZ" sz="1600" dirty="false"/>
              <a:t> orgánem mohly být např. orgány finanční správy, Ministerstvo financí, Nejvyšší kontrolní úřad, Evropská komise a Evropský účetní </a:t>
            </a:r>
            <a:r>
              <a:rPr lang="cs-CZ" sz="1600" dirty="false" smtClean="false"/>
              <a:t>dvůr apod. V modulu se nepoužívá tlačítko FINALIZACE.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832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pl-PL" dirty="false" smtClean="false"/>
          </a:p>
          <a:p>
            <a:endParaRPr lang="pl-PL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PODSTATNÉ A NEPODSTATNÉ 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4000" b="true" dirty="false" smtClean="false"/>
              <a:t>ZMĚNY PROJEKTU</a:t>
            </a:r>
            <a:endParaRPr lang="pl-PL" sz="4000" b="true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281489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</a:t>
            </a:r>
            <a:r>
              <a:rPr lang="pl-PL" dirty="false" smtClean="false"/>
              <a:t>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/>
              <a:t>Pokyny ke zpracování žádosti o změnu v IS KP14+</a:t>
            </a:r>
            <a:endParaRPr lang="cs-CZ" sz="1600" b="true" dirty="false" smtClean="false"/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https://www.esfcr.cz/pokyny-k-vyplneni-zpravy-o-realizaci-zadosti-o-platbu-a-zadosti-o-zmenu-opz/-/</a:t>
            </a:r>
            <a:r>
              <a:rPr lang="cs-CZ" sz="1600" dirty="false" smtClean="false">
                <a:hlinkClick r:id="rId2"/>
              </a:rPr>
              <a:t>dokument/809732</a:t>
            </a:r>
            <a:r>
              <a:rPr lang="cs-CZ" sz="1600" dirty="false" smtClean="false"/>
              <a:t>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 smtClean="false"/>
              <a:t>Záložka </a:t>
            </a:r>
            <a:r>
              <a:rPr lang="cs-CZ" sz="1600" b="true" dirty="false" smtClean="false"/>
              <a:t>Žádost o změnu </a:t>
            </a:r>
            <a:r>
              <a:rPr lang="cs-CZ" sz="1600" dirty="false" smtClean="false"/>
              <a:t>se nachází na </a:t>
            </a:r>
            <a:r>
              <a:rPr lang="cs-CZ" sz="1600" dirty="false"/>
              <a:t>hlavním menu </a:t>
            </a:r>
            <a:r>
              <a:rPr lang="cs-CZ" sz="1600" dirty="false" smtClean="false"/>
              <a:t>projektu: </a:t>
            </a:r>
            <a:endParaRPr lang="cs-CZ" sz="1600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5" y="3212976"/>
            <a:ext cx="4535413" cy="303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71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 smtClean="false"/>
              <a:t>Typy změn, ke kterým je v průběhu realizace projektu příjemce oprávněn, jsou uvedeny </a:t>
            </a:r>
            <a:br>
              <a:rPr lang="cs-CZ" sz="1600" dirty="false" smtClean="false"/>
            </a:br>
            <a:r>
              <a:rPr lang="cs-CZ" sz="1600" dirty="false" smtClean="false"/>
              <a:t>v kapitole 5 Změny projektu ve Specifické </a:t>
            </a:r>
            <a:r>
              <a:rPr lang="cs-CZ" sz="1600" dirty="false"/>
              <a:t>části pravidel pro žadatele a příjemce v rámci OPZ pro projekty se skutečně vzniklými výdaji a případně také s nepřímými náklady: </a:t>
            </a:r>
          </a:p>
          <a:p>
            <a:pPr marL="0" indent="0">
              <a:buNone/>
            </a:pPr>
            <a:r>
              <a:rPr lang="cs-CZ" sz="1600" dirty="false">
                <a:hlinkClick r:id="rId2"/>
              </a:rPr>
              <a:t>https://www.esfcr.cz/pravidla-pro-zadatele-a-prijemce-opz/-/</a:t>
            </a:r>
            <a:r>
              <a:rPr lang="cs-CZ" sz="1600" dirty="false" smtClean="false">
                <a:hlinkClick r:id="rId2"/>
              </a:rPr>
              <a:t>dokument/797817</a:t>
            </a:r>
            <a:r>
              <a:rPr lang="cs-CZ" sz="1600" dirty="false" smtClean="false"/>
              <a:t>  </a:t>
            </a:r>
            <a:endParaRPr lang="cs-CZ" sz="1600" dirty="false"/>
          </a:p>
          <a:p>
            <a:pPr marL="0" indent="0">
              <a:buNone/>
            </a:pPr>
            <a:r>
              <a:rPr lang="cs-CZ" sz="1600" dirty="false"/>
              <a:t>Rozlišují se změny podstatné a nepodstatné. Podstatné změny jsou změny, u kterých je před jejich provedením nezbytný souhlas ŘO, nepodstatné změny je příjemce oprávněn provádět i bez souhlasu ŘO. Podstatné změny se dále rozdělují na změny, které vyžadují změnu právního aktu o poskytnutí podpory, a změny, které změnu právního aktu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o </a:t>
            </a:r>
            <a:r>
              <a:rPr lang="cs-CZ" sz="1600" dirty="false"/>
              <a:t>poskytnutí podpory </a:t>
            </a:r>
            <a:r>
              <a:rPr lang="cs-CZ" sz="1600" dirty="false" smtClean="false"/>
              <a:t>nevyžadují. Správné zařazení mezi PZ/NZ je v kompetenci ŘO, příjemce při podání nemusí uvádět, zda se jedná o (ne)podstatnou změnu. </a:t>
            </a:r>
          </a:p>
          <a:p>
            <a:pPr marL="0" indent="0">
              <a:buNone/>
            </a:pPr>
            <a:r>
              <a:rPr lang="cs-CZ" sz="1600" dirty="false"/>
              <a:t>Všechny prováděné změny musí být pro realizaci projektu nezbytné a v souladu se zásadou efektivního nakládání s </a:t>
            </a:r>
            <a:r>
              <a:rPr lang="cs-CZ" sz="1600" dirty="false" smtClean="false"/>
              <a:t>prostředky (tomu by mělo odpovídat i uvedené </a:t>
            </a:r>
            <a:r>
              <a:rPr lang="cs-CZ" sz="1600" u="sng" dirty="false" smtClean="false"/>
              <a:t>odůvodnění</a:t>
            </a:r>
            <a:r>
              <a:rPr lang="cs-CZ" sz="1600" dirty="false" smtClean="false"/>
              <a:t>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0956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544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Nepodstatné změny projektu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Nemusí být ze strany ŘO schváleny předem, některé jsou spíše informačního charakteru. 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kontaktní osoby projektu (včetně změny kontaktních </a:t>
            </a:r>
            <a:r>
              <a:rPr lang="cs-CZ" sz="1600" dirty="false" smtClean="false"/>
              <a:t>údajů)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v osobě statutárního orgánu příjemce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(přesun prostředků/vytvoření nové položky) v rámci jedné kapitoly rozpočtu (Osobní náklady, Nákup služeb,...)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rozpočtu - přesun </a:t>
            </a:r>
            <a:r>
              <a:rPr lang="cs-CZ" sz="1600" dirty="false"/>
              <a:t>prostředků mezi jednotlivými kapitolami rozpočtu do výše 20 % celkových způsobilých výdajů projektu v režimu financování skutečně prokazovaných </a:t>
            </a:r>
            <a:r>
              <a:rPr lang="cs-CZ" sz="1600" dirty="false" smtClean="false"/>
              <a:t>výdajů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způsobu provádění klíčových aktivit, která nemá negativní dopad na plnění cílů </a:t>
            </a:r>
            <a:r>
              <a:rPr lang="cs-CZ" sz="1600" dirty="false" smtClean="false"/>
              <a:t>projektu (jedná </a:t>
            </a:r>
            <a:r>
              <a:rPr lang="cs-CZ" sz="1600" dirty="false"/>
              <a:t>se zejména o technické </a:t>
            </a:r>
            <a:r>
              <a:rPr lang="cs-CZ" sz="1600" dirty="false" smtClean="false"/>
              <a:t>aspekty </a:t>
            </a:r>
            <a:r>
              <a:rPr lang="cs-CZ" sz="1600" dirty="false"/>
              <a:t>jako </a:t>
            </a:r>
            <a:r>
              <a:rPr lang="cs-CZ" sz="1600" dirty="false" smtClean="false"/>
              <a:t>načasování </a:t>
            </a:r>
            <a:r>
              <a:rPr lang="cs-CZ" sz="1600" dirty="false"/>
              <a:t>provádění aktivity, </a:t>
            </a:r>
            <a:r>
              <a:rPr lang="cs-CZ" sz="1600" dirty="false" smtClean="false"/>
              <a:t>rozšíření/snížení </a:t>
            </a:r>
            <a:r>
              <a:rPr lang="cs-CZ" sz="1600" dirty="false"/>
              <a:t>počtu </a:t>
            </a:r>
            <a:r>
              <a:rPr lang="cs-CZ" sz="1600" dirty="false" smtClean="false"/>
              <a:t>činností</a:t>
            </a:r>
            <a:r>
              <a:rPr lang="cs-CZ" sz="1600" dirty="false"/>
              <a:t> </a:t>
            </a:r>
            <a:r>
              <a:rPr lang="cs-CZ" sz="1600" dirty="false" smtClean="false"/>
              <a:t>apod.).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65501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Podstatné změny projektu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Podstatné změny projektu jsou takové změny, které mají vliv na charakter projektu, na splnění cílů projektu či dobu realizace </a:t>
            </a:r>
            <a:r>
              <a:rPr lang="cs-CZ" sz="1600" dirty="false" smtClean="false"/>
              <a:t>projektu. Nesmí </a:t>
            </a:r>
            <a:r>
              <a:rPr lang="cs-CZ" sz="1600" dirty="false"/>
              <a:t>být příjemcem provedeny před jejich schválením ŘO, resp. před vydáním změnového právního aktu, pokud je jeho vydání </a:t>
            </a:r>
            <a:r>
              <a:rPr lang="cs-CZ" sz="1600" dirty="false" smtClean="false"/>
              <a:t>nutné.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Nejčastější: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Zrušení nebo přidání nové klíčové aktivity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Přesun </a:t>
            </a:r>
            <a:r>
              <a:rPr lang="cs-CZ" sz="1600" dirty="false"/>
              <a:t>v rozpočtu mezi položkami na neinvestiční a investiční </a:t>
            </a:r>
            <a:r>
              <a:rPr lang="cs-CZ" sz="1600" dirty="false" smtClean="false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bankovního účtu </a:t>
            </a:r>
            <a:r>
              <a:rPr lang="cs-CZ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Změna </a:t>
            </a:r>
            <a:r>
              <a:rPr lang="cs-CZ" sz="1600" dirty="false"/>
              <a:t>ve vymezení monitorovacích </a:t>
            </a:r>
            <a:r>
              <a:rPr lang="cs-CZ" sz="1600" dirty="false" smtClean="false"/>
              <a:t>období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</a:t>
            </a:r>
            <a:r>
              <a:rPr lang="pl-PL" sz="1600" dirty="false"/>
              <a:t>termínu ukončení realizace </a:t>
            </a:r>
            <a:r>
              <a:rPr lang="pl-PL" sz="1600" dirty="false" smtClean="false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false" smtClean="false"/>
              <a:t>Změna cílových hodnot indikátorů (MI lze pouze snížit)</a:t>
            </a: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Tyto změny se neschvalují vždy (např. změna v případě cílové hodnoty indikátorů je schvalována jen ve výjimečných případech), je možné nejprve konzultovat, zda má vůbec smysl změnu podávat.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false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83714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7072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některé úkony má kompetence pouze statutární zástupce (zástupci) příjemce, popř. jím/jimi pověřená osoba (plná moc musí být vždy nahrána na záložce Plná moc a elektronicky podepsána zmocněncem): např. podpis Zprávy o realizaci, Žádosti o platbu, Žádosti o změnu, Plán aktivit. V případě dlouhodobější nepřítomnosti této osoby zvažte, zda její podpis nebudete potřebovat a zda by pro Vás nebylo výhodnější předat někomu plnou moc (omezenou časově nebo výčtem konkrétních úkonů).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Nastavení </a:t>
            </a:r>
            <a:r>
              <a:rPr lang="cs-CZ" sz="1600" dirty="false"/>
              <a:t>notifikací – primární komunikace poskytovatele a příjemců je prostřednictvím depeší v IS KP14+ - doporučujeme zkontrolovat, že máte nastavené notifikace a neuteče Vám nic důležitého. </a:t>
            </a:r>
            <a:r>
              <a:rPr lang="cs-CZ" sz="1600" dirty="false" smtClean="false"/>
              <a:t> Pozor - pokud je Vám v depeši stanovena nějaká lhůta  (např. ve výzvě k opravě Zprávy o realizaci nebo k doložení Plánu aktivit), je pro Vás tato lhůta závazná bez ohledu na to, zda jste depeši četli! (Lhůtu lze téměř vždy prodloužit prostřednictvím depeše, ale o prodloužení musí být zažádáno včas.)</a:t>
            </a:r>
          </a:p>
          <a:p>
            <a:pPr>
              <a:buFontTx/>
              <a:buChar char="-"/>
            </a:pPr>
            <a:endParaRPr lang="cs-CZ" sz="1600" dirty="false" smtClean="false"/>
          </a:p>
        </p:txBody>
      </p:sp>
    </p:spTree>
    <p:extLst>
      <p:ext uri="{BB962C8B-B14F-4D97-AF65-F5344CB8AC3E}">
        <p14:creationId xmlns:p14="http://schemas.microsoft.com/office/powerpoint/2010/main" val="259769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Podstatné a nepodstatné změny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208912" cy="5328592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 smtClean="false"/>
              <a:t>Nejčastější dotazy:</a:t>
            </a:r>
            <a:r>
              <a:rPr lang="cs-CZ" sz="1600" dirty="false" smtClean="false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Změny projektu nesmí být v rozporu s rozhodnutím Hodnotící komise, ale pokud nějaké doporučení komise navrhla s odvoláním na chybějící informace (nedostatečně odůvodněno apod.), je možné úpravu projektu znovu projednat. K navýšení celkové částky rozpočtu už dojít nemůže.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false" smtClean="false"/>
              <a:t>Jednotkové ceny v rozpočtu lze brát jako orientační, může dojít k překročení. Žádost </a:t>
            </a:r>
            <a:br>
              <a:rPr lang="cs-CZ" sz="1600" dirty="false" smtClean="false"/>
            </a:br>
            <a:r>
              <a:rPr lang="cs-CZ" sz="1600" dirty="false" smtClean="false"/>
              <a:t>o změnu rozpočtu je ale třeba podat vždy, když by překročením jednotkové ceny mělo dojít k přečerpání rozpočtové položky (to nelze). Dále také v případě, že jednotková cena byla snížena z rozhodnutí Hodnotící komise, tam by bylo nutné si potvrdit, zda je překročení ceny možné (viz předchozí bod). </a:t>
            </a:r>
          </a:p>
        </p:txBody>
      </p:sp>
    </p:spTree>
    <p:extLst>
      <p:ext uri="{BB962C8B-B14F-4D97-AF65-F5344CB8AC3E}">
        <p14:creationId xmlns:p14="http://schemas.microsoft.com/office/powerpoint/2010/main" val="204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dotazy</a:t>
            </a:r>
            <a:endParaRPr lang="cs-CZ" dirty="false"/>
          </a:p>
        </p:txBody>
      </p:sp>
      <p:pic>
        <p:nvPicPr>
          <p:cNvPr id="4" name="Zástupný symbol pro obsah 3"/>
          <p:cNvPicPr>
            <a:picLocks noGrp="true" noChangeAspect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88845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8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2000" b="true" dirty="false" smtClean="false"/>
              <a:t>Ing. Helena Vaňková</a:t>
            </a:r>
          </a:p>
          <a:p>
            <a:pPr marL="0" indent="0" algn="ctr">
              <a:buNone/>
            </a:pPr>
            <a:r>
              <a:rPr lang="cs-CZ" sz="2000" b="true" dirty="false">
                <a:hlinkClick r:id="rId2"/>
              </a:rPr>
              <a:t>h</a:t>
            </a:r>
            <a:r>
              <a:rPr lang="cs-CZ" sz="2000" b="true" smtClean="false">
                <a:hlinkClick r:id="rId2"/>
              </a:rPr>
              <a:t>elena.vankova@mpsv.cz</a:t>
            </a:r>
            <a:endParaRPr lang="cs-CZ" sz="2000" b="true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71611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2276872"/>
            <a:ext cx="9144000" cy="1728192"/>
          </a:xfrm>
        </p:spPr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err="true" smtClean="false"/>
              <a:t>DěkujEME</a:t>
            </a:r>
            <a:r>
              <a:rPr lang="cs-CZ" dirty="false" smtClean="false"/>
              <a:t> za pozornost </a:t>
            </a:r>
            <a:br>
              <a:rPr lang="cs-CZ" dirty="false" smtClean="false"/>
            </a:br>
            <a:r>
              <a:rPr lang="cs-CZ" dirty="false" smtClean="false"/>
              <a:t>a těšíme se na spolupráci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870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568952" cy="485124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Lhůty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Mezi povinnosti příjemců vyplývající z uzavřeného právního aktu patří dodržování lhůt, na nesplnění některých z nich jsou navázány sankce. S ohledem na to, že o nedodržení lhůt existuje auditní stopa, </a:t>
            </a:r>
            <a:r>
              <a:rPr lang="cs-CZ" sz="1600" dirty="false" smtClean="false"/>
              <a:t>jedná se o zpětně nevyřešitelný problém.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Lhůtu </a:t>
            </a:r>
            <a:r>
              <a:rPr lang="cs-CZ" sz="1600" dirty="false"/>
              <a:t>lze téměř vždy prodloužit prostřednictvím </a:t>
            </a:r>
            <a:r>
              <a:rPr lang="cs-CZ" sz="1600" dirty="false" smtClean="false"/>
              <a:t>depeše, </a:t>
            </a:r>
            <a:r>
              <a:rPr lang="cs-CZ" sz="1600" dirty="false"/>
              <a:t>ale o prodloužení musí být </a:t>
            </a:r>
            <a:r>
              <a:rPr lang="cs-CZ" sz="1600" u="sng" dirty="false"/>
              <a:t>zažádáno</a:t>
            </a:r>
            <a:r>
              <a:rPr lang="cs-CZ" sz="1600" dirty="false"/>
              <a:t> </a:t>
            </a:r>
            <a:r>
              <a:rPr lang="cs-CZ" sz="1600" dirty="false" smtClean="false"/>
              <a:t>dříve, než tato lhůta uplyne. Depeše musí být zaslána z projektu, není třeba přikládat žádné přílohy – příjemce zpravidla uvede, že žádá o prodloužení lhůty, stručný důvod a návrh nového termínu.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</a:t>
            </a:r>
            <a:r>
              <a:rPr lang="cs-CZ" sz="1600" dirty="false"/>
              <a:t>by důvodem </a:t>
            </a:r>
            <a:r>
              <a:rPr lang="cs-CZ" sz="1600" dirty="false" smtClean="false"/>
              <a:t>pro promeškání lhůty byly </a:t>
            </a:r>
            <a:r>
              <a:rPr lang="cs-CZ" sz="1600" dirty="false"/>
              <a:t>technické problémy v IS KP14</a:t>
            </a:r>
            <a:r>
              <a:rPr lang="cs-CZ" sz="1600" dirty="false" smtClean="false"/>
              <a:t>+, je třeba mít „důkaz“ – ideálně komunikaci s technickou podporou, ze které je patrné, že jste problém řešili. (Pokud něco zpracováváte na poslední chvíli a zlobí Vás systém, je lepší poslat depeši a požádat o prodloužení preventivně.)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Nejčastější sankce za promeškané lhůty:  - </a:t>
            </a:r>
            <a:r>
              <a:rPr lang="cs-CZ" sz="1600" dirty="false" err="true" smtClean="false"/>
              <a:t>ZoR</a:t>
            </a:r>
            <a:r>
              <a:rPr lang="cs-CZ" sz="1600" dirty="false" smtClean="false"/>
              <a:t>/</a:t>
            </a:r>
            <a:r>
              <a:rPr lang="cs-CZ" sz="1600" dirty="false" err="true" smtClean="false"/>
              <a:t>ŽoP</a:t>
            </a:r>
            <a:r>
              <a:rPr lang="cs-CZ" sz="1600" dirty="false" smtClean="false"/>
              <a:t>, Plán aktivit</a:t>
            </a:r>
            <a:endParaRPr lang="cs-CZ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64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en-US" dirty="false"/>
              <a:t>NOVÁ HOTLINE ISKP14+ A IS ESF OD 1. 4. 2019</a:t>
            </a:r>
            <a:endParaRPr lang="cs-CZ" dirty="false"/>
          </a:p>
          <a:p>
            <a:r>
              <a:rPr lang="cs-CZ" sz="1400" b="true" u="sng" dirty="false">
                <a:solidFill>
                  <a:srgbClr val="FF0000"/>
                </a:solidFill>
              </a:rPr>
              <a:t>1. 4. 2019 je spuštěn nový komunikační nástroj pro řešení technických problémů v aplikaci IS KP14+ a IS ESF2014+. </a:t>
            </a:r>
            <a:r>
              <a:rPr lang="cs-CZ" sz="1400" dirty="false"/>
              <a:t>Tato podpora je určena pro žadatele a příjemce OPZ. Externí uživatelé ji naleznou na stránkách </a:t>
            </a:r>
            <a:r>
              <a:rPr lang="cs-CZ" sz="1400" u="sng" dirty="false">
                <a:hlinkClick r:id="rId2"/>
              </a:rPr>
              <a:t>www.esfcr.cz</a:t>
            </a:r>
            <a:r>
              <a:rPr lang="cs-CZ" sz="1400" dirty="false"/>
              <a:t> po kliknutí na žlutý symbol </a:t>
            </a:r>
            <a:r>
              <a:rPr lang="cs-CZ" sz="1400"/>
              <a:t>„</a:t>
            </a:r>
            <a:r>
              <a:rPr lang="cs-CZ" sz="1400" b="true" u="sng"/>
              <a:t>HOTLINE</a:t>
            </a:r>
            <a:r>
              <a:rPr lang="cs-CZ" sz="1400"/>
              <a:t>“, kde </a:t>
            </a:r>
            <a:r>
              <a:rPr lang="cs-CZ" sz="1400" dirty="false"/>
              <a:t>zvolí „</a:t>
            </a:r>
            <a:r>
              <a:rPr lang="cs-CZ" sz="1400" b="true" dirty="false"/>
              <a:t>Technická podpora uživatelům OPZ</a:t>
            </a:r>
            <a:r>
              <a:rPr lang="cs-CZ" sz="1400" dirty="false"/>
              <a:t>“ a přes tlačítko „Přidat otázku“ vloží svůj dotaz.</a:t>
            </a:r>
          </a:p>
          <a:p>
            <a:r>
              <a:rPr lang="cs-CZ" sz="1400" dirty="false"/>
              <a:t>Pro tento způsob komunikace je nutné mít registraci na portálu </a:t>
            </a:r>
            <a:r>
              <a:rPr lang="cs-CZ" sz="1400" u="sng" dirty="false">
                <a:hlinkClick r:id="rId2"/>
              </a:rPr>
              <a:t>www.esfcr.cz</a:t>
            </a:r>
            <a:r>
              <a:rPr lang="cs-CZ" sz="1400" dirty="false"/>
              <a:t>. Pro již registrované uživatele je možné využít přímý odkaz </a:t>
            </a:r>
            <a:r>
              <a:rPr lang="cs-CZ" sz="1400" i="true" u="sng" dirty="false">
                <a:hlinkClick r:id="rId3"/>
              </a:rPr>
              <a:t>https://www.esfcr.cz/technicka_podpora_opz</a:t>
            </a:r>
            <a:endParaRPr lang="cs-CZ" sz="1400" dirty="false"/>
          </a:p>
          <a:p>
            <a:r>
              <a:rPr lang="cs-CZ" sz="1400" b="true" dirty="false"/>
              <a:t>Dosud využívaná e-mailová schránka </a:t>
            </a:r>
            <a:r>
              <a:rPr lang="cs-CZ" sz="1400" b="true" u="sng" dirty="false">
                <a:hlinkClick r:id="rId4"/>
              </a:rPr>
              <a:t>iskp@mpsv.cz</a:t>
            </a:r>
            <a:r>
              <a:rPr lang="cs-CZ" sz="1400" b="true" dirty="false"/>
              <a:t> bude od 1. 7. 2019 mimo provoz</a:t>
            </a:r>
            <a:r>
              <a:rPr lang="cs-CZ" sz="1400" dirty="false"/>
              <a:t> a plně ji nahradí tento nový komunikační nástroj. 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2082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1"/>
            <a:ext cx="5172693" cy="720080"/>
          </a:xfrm>
        </p:spPr>
        <p:txBody>
          <a:bodyPr/>
          <a:lstStyle/>
          <a:p>
            <a:r>
              <a:rPr lang="en-US" dirty="false"/>
              <a:t>NOVÁ HOTLINE ISKP14+ A IS ESF OD 1. 4. </a:t>
            </a:r>
            <a:r>
              <a:rPr lang="en-US" dirty="false" smtClean="false"/>
              <a:t>2019</a:t>
            </a:r>
            <a:endParaRPr lang="cs-CZ" dirty="false" smtClean="false"/>
          </a:p>
          <a:p>
            <a:endParaRPr lang="cs-CZ" dirty="false"/>
          </a:p>
        </p:txBody>
      </p:sp>
      <p:pic>
        <p:nvPicPr>
          <p:cNvPr id="2050" name="Obrázek 1" descr="image001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45" y="2175597"/>
            <a:ext cx="5850487" cy="449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0908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Obecná doporučení k realizaci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Komunikace s ŘO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Na naší straně máte vždy přiděleného projektového manažera, který má Váš projekt na starosti. Buď jím zůstane osoba, se kterou jste projednávali opravu/doplnění žádosti (kontaktní údaje Vám uvedla v depeši), nebo dostanete informaci o nové kontaktní osobě depeší. </a:t>
            </a:r>
            <a:endParaRPr lang="cs-CZ" sz="1600" dirty="false"/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Pro komunikaci si můžete vybrat e-mail, telefon nebo depeši (prostřednictvím depeše je třeba řešit vše, o čem má zůstat u projektu auditní stopa). </a:t>
            </a:r>
          </a:p>
          <a:p>
            <a:pPr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 smtClean="false"/>
              <a:t>Pokud budete potřebovat něco konzultovat, doporučujeme nenechávat to na poslední chvíli – Váš PM nemusí být daný den v kanceláři. Pokud s nějakým dotazem spěcháte, doporučujeme zkusit více cest (např. když se ráno nedovoláte, pošlete e-mail apod.) 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336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2_Motiv1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A57AF7-2D51-40DE-8BFD-FFC5F642B135}">
  <ds:schemaRefs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7c48c8a8-2045-474d-b0fb-3ee17ecadba0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335A43D-40D5-42A1-8C65-2729F0F6D2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4B2F13-5513-49EA-9045-17E9203F6607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3951</properties:Words>
  <properties:PresentationFormat>Předvádění na obrazovce (4:3)</properties:PresentationFormat>
  <properties:Paragraphs>394</properties:Paragraphs>
  <properties:Slides>53</properties:Slides>
  <properties:Notes>0</properties:Notes>
  <properties:TotalTime>2213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3</vt:i4>
      </vt:variant>
      <vt:variant>
        <vt:lpstr>Nadpisy snímků</vt:lpstr>
      </vt:variant>
      <vt:variant>
        <vt:i4>53</vt:i4>
      </vt:variant>
    </vt:vector>
  </properties:HeadingPairs>
  <properties:TitlesOfParts>
    <vt:vector baseType="lpstr" size="56">
      <vt:lpstr>Motiv1</vt:lpstr>
      <vt:lpstr>1_Motiv1</vt:lpstr>
      <vt:lpstr>2_Motiv1</vt:lpstr>
      <vt:lpstr>   Seminář pro příjemce  ve výzvě č. 094  budování kapacit sociálních partnerů II   </vt:lpstr>
      <vt:lpstr>Program</vt:lpstr>
      <vt:lpstr>Prezentace aplikace PowerPoint</vt:lpstr>
      <vt:lpstr>Obecná doporučení k realizaci projektu</vt:lpstr>
      <vt:lpstr>Obecná doporučení k realizaci projektu</vt:lpstr>
      <vt:lpstr>Obecná doporučení k realizaci projektu</vt:lpstr>
      <vt:lpstr>Obecná doporučení k realizaci projektu</vt:lpstr>
      <vt:lpstr>Obecná doporučení k realizaci projektu</vt:lpstr>
      <vt:lpstr>Obecná doporučení k realizaci projektu</vt:lpstr>
      <vt:lpstr>Prezentace aplikace PowerPoint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Způsobilé výdaje</vt:lpstr>
      <vt:lpstr>Prezentace aplikace PowerPoint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Vyplňování Zprávy o realizaci projektu včetně Žádosti o platbu</vt:lpstr>
      <vt:lpstr>Informace nad rámec zor/Žop</vt:lpstr>
      <vt:lpstr>Informace nad rámec zor/Žop</vt:lpstr>
      <vt:lpstr>Prezentace aplikace PowerPoint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Podstatné a nepodstatné změny projektu</vt:lpstr>
      <vt:lpstr>dotazy</vt:lpstr>
      <vt:lpstr>Prezentace aplikace PowerPoint</vt:lpstr>
      <vt:lpstr> DěkujEME za pozornost  a těšíme se na spolupráci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2018-12-28T10:29:58Z</dcterms:created>
  <dc:creator/>
  <cp:lastModifiedBy/>
  <dcterms:modified xmlns:xsi="http://www.w3.org/2001/XMLSchema-instance" xsi:type="dcterms:W3CDTF">2019-04-04T09:31:05Z</dcterms:modified>
  <cp:revision>261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