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4"/>
  </p:sldMasterIdLst>
  <p:notesMasterIdLst>
    <p:notesMasterId r:id="rId35"/>
  </p:notesMasterIdLst>
  <p:handoutMasterIdLst>
    <p:handoutMasterId r:id="rId36"/>
  </p:handoutMasterIdLst>
  <p:sldIdLst>
    <p:sldId id="256" r:id="rId5"/>
    <p:sldId id="384" r:id="rId6"/>
    <p:sldId id="386" r:id="rId7"/>
    <p:sldId id="411" r:id="rId8"/>
    <p:sldId id="412" r:id="rId9"/>
    <p:sldId id="413" r:id="rId10"/>
    <p:sldId id="414" r:id="rId11"/>
    <p:sldId id="415" r:id="rId12"/>
    <p:sldId id="408" r:id="rId13"/>
    <p:sldId id="409" r:id="rId14"/>
    <p:sldId id="410" r:id="rId15"/>
    <p:sldId id="394" r:id="rId16"/>
    <p:sldId id="398" r:id="rId17"/>
    <p:sldId id="420" r:id="rId18"/>
    <p:sldId id="423" r:id="rId19"/>
    <p:sldId id="421" r:id="rId20"/>
    <p:sldId id="396" r:id="rId21"/>
    <p:sldId id="417" r:id="rId22"/>
    <p:sldId id="418" r:id="rId23"/>
    <p:sldId id="419" r:id="rId24"/>
    <p:sldId id="416" r:id="rId25"/>
    <p:sldId id="422" r:id="rId26"/>
    <p:sldId id="397" r:id="rId27"/>
    <p:sldId id="425" r:id="rId28"/>
    <p:sldId id="424" r:id="rId29"/>
    <p:sldId id="426" r:id="rId30"/>
    <p:sldId id="428" r:id="rId31"/>
    <p:sldId id="427" r:id="rId32"/>
    <p:sldId id="393" r:id="rId33"/>
    <p:sldId id="382" r:id="rId3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D2995F37-6FBF-45E1-9BD2-10AE737F498D}">
          <p14:sldIdLst>
            <p14:sldId id="256"/>
            <p14:sldId id="384"/>
            <p14:sldId id="386"/>
            <p14:sldId id="411"/>
            <p14:sldId id="412"/>
            <p14:sldId id="413"/>
            <p14:sldId id="414"/>
            <p14:sldId id="415"/>
            <p14:sldId id="408"/>
            <p14:sldId id="409"/>
            <p14:sldId id="410"/>
            <p14:sldId id="394"/>
            <p14:sldId id="398"/>
            <p14:sldId id="420"/>
            <p14:sldId id="423"/>
            <p14:sldId id="421"/>
            <p14:sldId id="396"/>
            <p14:sldId id="417"/>
            <p14:sldId id="418"/>
            <p14:sldId id="419"/>
            <p14:sldId id="416"/>
            <p14:sldId id="422"/>
            <p14:sldId id="397"/>
            <p14:sldId id="425"/>
            <p14:sldId id="424"/>
            <p14:sldId id="426"/>
            <p14:sldId id="428"/>
            <p14:sldId id="427"/>
            <p14:sldId id="393"/>
            <p14:sldId id="38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76428" autoAdjust="0"/>
  </p:normalViewPr>
  <p:slideViewPr>
    <p:cSldViewPr showGuides="1">
      <p:cViewPr>
        <p:scale>
          <a:sx n="75" d="100"/>
          <a:sy n="75" d="100"/>
        </p:scale>
        <p:origin x="-2664" y="-38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0B359-50B4-4BC9-880E-98F18A6C7756}" type="datetimeFigureOut">
              <a:rPr lang="cs-CZ" smtClean="0"/>
              <a:pPr/>
              <a:t>30.8.2018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8E3B5-F936-41C1-A2B7-9998FE680A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65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30.8.2018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Projektové aktivity jsou součástí  běžných činností jednotlivých organizací z obou stran sociálního dialogu.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Aktivity projektu představují spíše jen rozšíření či doplnění běžně prováděných činností sociálních partnerů.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Poskytnuté finanční prostředky jim umožňují řešit některé oblasti a problémy více do hloubky, s větší rozsahem a se širším dopadem na cílové skupiny zaměstnavatelů a zaměstnanců.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Lze zapojit do projektových aktivit více expertů, odborníků i zástupců cílových skupin, a to na všech úrovních sociálního dialogu.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Toto prohloubení, resp. rozšíření zajišťovaných činností lze považovat  za přidanou hodnotu podpory OPZ a tedy i ESF. 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A tu by bylo vhodné v jednotlivých projektech identifikovat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cs-CZ" sz="12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cs-CZ" sz="12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554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Hlavní</a:t>
            </a:r>
            <a:r>
              <a:rPr lang="cs-CZ" sz="1200" b="1" u="sng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závěry z evaluace:</a:t>
            </a:r>
            <a:endParaRPr lang="cs-CZ" sz="1200" b="1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Motivací zástupců nižších složek sociálního dialogu zapojit se do realizace projektů 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 zejména možnost rozvíjet podle svých potřeb konkrétní a specifická témata v oblasti sociálního dialogu. Rovněž je pro ně důležité získání aktuálních zásadních informací a praktických zkušeností pro kolektivní vyjednávání na straně zaměstnanců i zaměstnavatelů, které pak mohou posílit jejich vyjednávací pozici. Za důležité považují zlepšení a prohloubení sociálního dialogu na úrovni regionu, odvětvových svazů i na úrovni konkrétních podniků.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sz="1200" b="1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Komentář k doporučení: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Zapojování zástupců nižších složek sociálního dialogu do projektů v oblasti sociálního dialogu (ať už jako příjemce, partnera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či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cílové skupiny) evaluátoři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vyhodnotili jako velmi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žádoucí a přínosné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sz="1200" baseline="0" dirty="0" smtClean="0"/>
              <a:t>    (</a:t>
            </a:r>
            <a:r>
              <a:rPr lang="cs-CZ" sz="1200" dirty="0" smtClean="0"/>
              <a:t>intervence by měly mít dopad na všechny úrovně)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Propojování sociálních partnerů na různých úrovních vede k celkově intenzivnějšímu sociálnímu dialogu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zvýšení přenosu informací či zlepšení technik kolektivního vyjednávání.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Požadovat uvedení konkrétního popisu způsobu zapojení zástupců nižších složek sociálního dialogu již v projektové žádosti.</a:t>
            </a:r>
            <a:endParaRPr lang="cs-CZ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7649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1660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29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6" name="Zástupný symbol pro datum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/>
                </a:solidFill>
              </a:rPr>
              <a:t>11.5.2016</a:t>
            </a:r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962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prirucka-pro-hodnotitele-opz/-/dokument/799317" TargetMode="External"/><Relationship Id="rId2" Type="http://schemas.openxmlformats.org/officeDocument/2006/relationships/hyperlink" Target="https://www.esfcr.cz/obvykle-ceny-a-mzdy-platy-opz/-/dokument/799359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99592" y="1484784"/>
            <a:ext cx="7884408" cy="2160240"/>
          </a:xfrm>
        </p:spPr>
        <p:txBody>
          <a:bodyPr/>
          <a:lstStyle/>
          <a:p>
            <a:pPr marL="985838" indent="-985838"/>
            <a:r>
              <a:rPr lang="cs-CZ" sz="2800" b="0" dirty="0" smtClean="0"/>
              <a:t/>
            </a:r>
            <a:br>
              <a:rPr lang="cs-CZ" sz="2800" b="0" dirty="0" smtClean="0"/>
            </a:br>
            <a:r>
              <a:rPr lang="cs-CZ" sz="2800" dirty="0" smtClean="0"/>
              <a:t>Seminář pro žadatele ve </a:t>
            </a:r>
            <a:r>
              <a:rPr lang="cs-CZ" sz="2800" smtClean="0"/>
              <a:t>výzvě </a:t>
            </a:r>
            <a:br>
              <a:rPr lang="cs-CZ" sz="2800" smtClean="0"/>
            </a:br>
            <a:r>
              <a:rPr lang="cs-CZ" sz="2800" smtClean="0"/>
              <a:t>č</a:t>
            </a:r>
            <a:r>
              <a:rPr lang="cs-CZ" sz="2800" dirty="0" smtClean="0"/>
              <a:t>. 94</a:t>
            </a:r>
            <a:r>
              <a:rPr lang="cs-CZ" sz="2800" b="0" dirty="0" smtClean="0"/>
              <a:t/>
            </a:r>
            <a:br>
              <a:rPr lang="cs-CZ" sz="2800" b="0" dirty="0" smtClean="0"/>
            </a:br>
            <a:r>
              <a:rPr lang="cs-CZ" sz="2800" b="0" dirty="0" smtClean="0"/>
              <a:t/>
            </a:r>
            <a:br>
              <a:rPr lang="cs-CZ" sz="2800" b="0" dirty="0" smtClean="0"/>
            </a:br>
            <a:r>
              <a:rPr lang="cs-CZ" sz="2800" b="0" dirty="0" smtClean="0"/>
              <a:t/>
            </a:r>
            <a:br>
              <a:rPr lang="cs-CZ" sz="2800" b="0" dirty="0" smtClean="0"/>
            </a:br>
            <a:r>
              <a:rPr lang="cs-CZ" sz="2400" b="0" dirty="0" smtClean="0"/>
              <a:t>Oddělení </a:t>
            </a:r>
            <a:r>
              <a:rPr lang="cs-CZ" sz="2400" b="0" dirty="0"/>
              <a:t>projektů adaptability pracovní síly </a:t>
            </a:r>
            <a:r>
              <a:rPr lang="cs-CZ" sz="2400" b="0" dirty="0" smtClean="0"/>
              <a:t>II</a:t>
            </a:r>
            <a:r>
              <a:rPr lang="cs-CZ" sz="2400" b="0" kern="1200" cap="none" dirty="0" smtClean="0">
                <a:solidFill>
                  <a:srgbClr val="084A8B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2000" b="0" dirty="0" smtClean="0"/>
              <a:t/>
            </a:r>
            <a:br>
              <a:rPr lang="cs-CZ" sz="2000" b="0" dirty="0" smtClean="0"/>
            </a:br>
            <a:r>
              <a:rPr lang="cs-CZ" sz="2000" b="0" dirty="0" smtClean="0"/>
              <a:t/>
            </a:r>
            <a:br>
              <a:rPr lang="cs-CZ" sz="2000" b="0" dirty="0" smtClean="0"/>
            </a:br>
            <a:r>
              <a:rPr lang="cs-CZ" sz="2000" b="0" dirty="0" smtClean="0"/>
              <a:t/>
            </a:r>
            <a:br>
              <a:rPr lang="cs-CZ" sz="2000" b="0" dirty="0" smtClean="0"/>
            </a:br>
            <a:r>
              <a:rPr lang="cs-CZ" sz="2400" b="0" dirty="0" smtClean="0"/>
              <a:t>27. </a:t>
            </a:r>
            <a:r>
              <a:rPr lang="cs-CZ" sz="2400" b="0" dirty="0"/>
              <a:t>8</a:t>
            </a:r>
            <a:r>
              <a:rPr lang="cs-CZ" sz="2400" b="0" dirty="0" smtClean="0"/>
              <a:t>. 2018</a:t>
            </a:r>
            <a:endParaRPr lang="cs-CZ" sz="2400" b="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187624" y="4365104"/>
            <a:ext cx="7956376" cy="648072"/>
          </a:xfrm>
        </p:spPr>
        <p:txBody>
          <a:bodyPr/>
          <a:lstStyle/>
          <a:p>
            <a:pPr lvl="0">
              <a:buClr>
                <a:srgbClr val="5FBBF5"/>
              </a:buClr>
            </a:pPr>
            <a:r>
              <a:rPr lang="cs-CZ" sz="2400" dirty="0" smtClean="0">
                <a:solidFill>
                  <a:srgbClr val="084A8B"/>
                </a:solidFill>
              </a:rPr>
              <a:t>        </a:t>
            </a:r>
            <a:endParaRPr lang="cs-CZ" sz="2800" dirty="0">
              <a:solidFill>
                <a:srgbClr val="084A8B"/>
              </a:solidFill>
            </a:endParaRPr>
          </a:p>
          <a:p>
            <a:pPr lvl="0">
              <a:buClr>
                <a:srgbClr val="5FBBF5"/>
              </a:buClr>
            </a:pPr>
            <a:r>
              <a:rPr lang="cs-CZ" sz="2400" dirty="0" smtClean="0">
                <a:solidFill>
                  <a:srgbClr val="084A8B"/>
                </a:solidFill>
              </a:rPr>
              <a:t> </a:t>
            </a:r>
            <a:endParaRPr lang="cs-CZ" sz="2400" dirty="0">
              <a:solidFill>
                <a:srgbClr val="084A8B"/>
              </a:solidFill>
            </a:endParaRPr>
          </a:p>
        </p:txBody>
      </p:sp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797152"/>
            <a:ext cx="558416" cy="558416"/>
          </a:xfrm>
        </p:spPr>
      </p:pic>
      <p:pic>
        <p:nvPicPr>
          <p:cNvPr id="6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916832"/>
            <a:ext cx="540000" cy="540000"/>
          </a:xfrm>
        </p:spPr>
      </p:pic>
      <p:pic>
        <p:nvPicPr>
          <p:cNvPr id="8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573016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potřebnosti – závěry z evaluace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064896" cy="4824536"/>
          </a:xfrm>
        </p:spPr>
        <p:txBody>
          <a:bodyPr/>
          <a:lstStyle/>
          <a:p>
            <a:r>
              <a:rPr lang="cs-CZ" sz="2600" dirty="0" smtClean="0"/>
              <a:t>Zapojení zástupců nižších složek SD </a:t>
            </a:r>
            <a:r>
              <a:rPr lang="pt-BR" sz="2600" dirty="0"/>
              <a:t>do projektů v oblasti sociálního dialogu </a:t>
            </a:r>
            <a:r>
              <a:rPr lang="cs-CZ" sz="2600" dirty="0" smtClean="0"/>
              <a:t>vyhodnoceno jako žádoucí, přispívá ke: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smtClean="0"/>
              <a:t> zvýšení přenosu informací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smtClean="0"/>
              <a:t> </a:t>
            </a:r>
            <a:r>
              <a:rPr lang="cs-CZ" sz="2400" dirty="0"/>
              <a:t>zlepšení technik kolektivního vyjednávání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smtClean="0"/>
              <a:t>celkově intenzivnějšímu sociálnímu dialogu</a:t>
            </a:r>
          </a:p>
          <a:p>
            <a:pPr marL="414000" lvl="1" indent="0">
              <a:buNone/>
            </a:pPr>
            <a:endParaRPr lang="cs-CZ" sz="2400" dirty="0" smtClean="0"/>
          </a:p>
          <a:p>
            <a:pPr marL="486000" lvl="2" indent="0">
              <a:buNone/>
            </a:pPr>
            <a:r>
              <a:rPr lang="cs-CZ" sz="2400" dirty="0" smtClean="0"/>
              <a:t>Doporučení:</a:t>
            </a:r>
          </a:p>
          <a:p>
            <a:pPr marL="828900" lvl="2" indent="-342900">
              <a:buFont typeface="Wingdings" panose="05000000000000000000" pitchFamily="2" charset="2"/>
              <a:buChar char="Ø"/>
            </a:pPr>
            <a:r>
              <a:rPr lang="cs-CZ" sz="2400" i="1" dirty="0" smtClean="0"/>
              <a:t>Pokračovat v zapojování zástupců nižších složek SD a požadovat uvedení </a:t>
            </a:r>
            <a:r>
              <a:rPr lang="cs-CZ" sz="2400" b="1" i="1" dirty="0" smtClean="0"/>
              <a:t>konkrétního popisu způsobu zapojení</a:t>
            </a:r>
            <a:r>
              <a:rPr lang="cs-CZ" sz="2400" i="1" dirty="0" smtClean="0"/>
              <a:t> zástupců nižších složek sociálního dialogu již v projektové žádosti.</a:t>
            </a:r>
            <a:endParaRPr lang="cs-CZ" sz="2400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191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Věcné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0" indent="0">
              <a:buNone/>
            </a:pPr>
            <a:r>
              <a:rPr lang="cs-CZ" u="sng" dirty="0"/>
              <a:t>Kritéria věcného </a:t>
            </a:r>
            <a:r>
              <a:rPr lang="cs-CZ" u="sng" dirty="0" smtClean="0"/>
              <a:t>hodnocení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38648"/>
            <a:ext cx="707582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189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hodnocení výzvy 002 -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/>
            <a:r>
              <a:rPr lang="cs-CZ" sz="2000" dirty="0" smtClean="0"/>
              <a:t>Problematické body:</a:t>
            </a:r>
          </a:p>
          <a:p>
            <a:pPr marL="1077913" indent="-43180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Pozdní podání projektových žádostí </a:t>
            </a:r>
          </a:p>
          <a:p>
            <a:pPr marL="1077913" indent="-43180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Pozdní konzultace</a:t>
            </a:r>
          </a:p>
        </p:txBody>
      </p:sp>
    </p:spTree>
    <p:extLst>
      <p:ext uri="{BB962C8B-B14F-4D97-AF65-F5344CB8AC3E}">
        <p14:creationId xmlns:p14="http://schemas.microsoft.com/office/powerpoint/2010/main" val="395127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výzvy 002 - 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indent="-449263" algn="just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Vymezení problému - nedostatky</a:t>
            </a:r>
            <a:endParaRPr lang="cs-CZ" sz="2000" dirty="0"/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příčiny řešeného problému jsou popsány velmi obecně</a:t>
            </a:r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endParaRPr lang="cs-CZ" sz="1600" dirty="0" smtClean="0"/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Žadatel se odkazuje na dříve realizované projekty, nepřináší však žádné konkrétní informace o jejich výstupech a posunech</a:t>
            </a:r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83463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hodnocení -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2000" dirty="0"/>
              <a:t>Vymezení </a:t>
            </a:r>
            <a:r>
              <a:rPr lang="cs-CZ" sz="2000" dirty="0" smtClean="0"/>
              <a:t>problému – hodnotí se, zda:</a:t>
            </a:r>
            <a:endParaRPr lang="cs-CZ" sz="2000" dirty="0"/>
          </a:p>
          <a:p>
            <a:r>
              <a:rPr lang="cs-CZ" sz="1400" dirty="0" smtClean="0"/>
              <a:t>je </a:t>
            </a:r>
            <a:r>
              <a:rPr lang="cs-CZ" sz="1400" dirty="0"/>
              <a:t>problém věrohodný a je dostatečně </a:t>
            </a:r>
            <a:r>
              <a:rPr lang="cs-CZ" sz="1400" dirty="0" smtClean="0"/>
              <a:t>konkretizován;</a:t>
            </a:r>
            <a:endParaRPr lang="cs-CZ" sz="1400" dirty="0"/>
          </a:p>
          <a:p>
            <a:r>
              <a:rPr lang="cs-CZ" sz="1400" dirty="0" smtClean="0"/>
              <a:t>je </a:t>
            </a:r>
            <a:r>
              <a:rPr lang="cs-CZ" sz="1400" dirty="0"/>
              <a:t>zřejmé, koho všeho se problém dotýká (nejen cílové skupiny, ale i dalších subjektů) a </a:t>
            </a:r>
            <a:r>
              <a:rPr lang="cs-CZ" sz="1400" dirty="0" smtClean="0"/>
              <a:t>jak;</a:t>
            </a:r>
            <a:endParaRPr lang="cs-CZ" sz="1400" dirty="0"/>
          </a:p>
          <a:p>
            <a:r>
              <a:rPr lang="cs-CZ" sz="1400" dirty="0" smtClean="0"/>
              <a:t>jsou </a:t>
            </a:r>
            <a:r>
              <a:rPr lang="cs-CZ" sz="1400" dirty="0"/>
              <a:t>jasně analyzovány příčiny </a:t>
            </a:r>
            <a:r>
              <a:rPr lang="cs-CZ" sz="1400" dirty="0" smtClean="0"/>
              <a:t>problému;</a:t>
            </a:r>
            <a:endParaRPr lang="cs-CZ" sz="1400" dirty="0"/>
          </a:p>
          <a:p>
            <a:r>
              <a:rPr lang="cs-CZ" sz="1400" dirty="0" smtClean="0"/>
              <a:t>jsou </a:t>
            </a:r>
            <a:r>
              <a:rPr lang="cs-CZ" sz="1400" dirty="0"/>
              <a:t>jasně analyzovány důsledky (dopady – ekonomické, sociální aj.) problému na cílovou skupinu a společnost </a:t>
            </a:r>
            <a:r>
              <a:rPr lang="cs-CZ" sz="1400" dirty="0" smtClean="0"/>
              <a:t>obecně;</a:t>
            </a:r>
            <a:endParaRPr lang="cs-CZ" sz="1400" dirty="0"/>
          </a:p>
          <a:p>
            <a:r>
              <a:rPr lang="cs-CZ" sz="1400" dirty="0" smtClean="0"/>
              <a:t>jsou </a:t>
            </a:r>
            <a:r>
              <a:rPr lang="cs-CZ" sz="1400" dirty="0"/>
              <a:t>popsány způsoby, jimiž se dosud problém řešil, jaká byla jejich účinnost </a:t>
            </a:r>
            <a:r>
              <a:rPr lang="cs-CZ" sz="1400" dirty="0">
                <a:sym typeface="Symbol"/>
              </a:rPr>
              <a:t></a:t>
            </a:r>
            <a:r>
              <a:rPr lang="cs-CZ" sz="1400" dirty="0"/>
              <a:t> v čem a proč nebyly efektivní? (Pokud se objevil problém jako nový, je popsáno, v čem je problém </a:t>
            </a:r>
            <a:r>
              <a:rPr lang="cs-CZ" sz="1400" dirty="0" smtClean="0"/>
              <a:t>nový);</a:t>
            </a:r>
            <a:endParaRPr lang="cs-CZ" sz="1400" dirty="0"/>
          </a:p>
          <a:p>
            <a:r>
              <a:rPr lang="cs-CZ" sz="1400" dirty="0" smtClean="0"/>
              <a:t>vychází </a:t>
            </a:r>
            <a:r>
              <a:rPr lang="cs-CZ" sz="1400" dirty="0"/>
              <a:t>popis problému z ověřitelných, reálných a relevantních </a:t>
            </a:r>
            <a:r>
              <a:rPr lang="cs-CZ" sz="1400" dirty="0" smtClean="0"/>
              <a:t>zdrojů.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11198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výzvy 002 - 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Cílová skupina: nedostatky</a:t>
            </a:r>
            <a:endParaRPr lang="cs-CZ" sz="2000" dirty="0"/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CS vymezeny </a:t>
            </a:r>
            <a:r>
              <a:rPr lang="cs-CZ" sz="1600" dirty="0"/>
              <a:t>velmi obecně, chybí kvantifikace (počet osob, které budou zapojeny) , nejsou uvedeny potřeby CS (např. dotazníky, řízené rozhovory, které budou vyhodnoceny</a:t>
            </a:r>
            <a:r>
              <a:rPr lang="cs-CZ" sz="1600" dirty="0" smtClean="0"/>
              <a:t>);</a:t>
            </a:r>
            <a:endParaRPr lang="cs-CZ" sz="1600" dirty="0"/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/>
              <a:t>chybí popis práce s CS, není zřejmé, jak bude CS zapojena,</a:t>
            </a:r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/>
              <a:t>není řešena motivace CS k účasti na projektových aktivitách, není popsán způsob oslovení a výběru osob (podle jakých kritérií budou </a:t>
            </a:r>
            <a:r>
              <a:rPr lang="cs-CZ" sz="1600" dirty="0" smtClean="0"/>
              <a:t>vybíráni), </a:t>
            </a:r>
            <a:r>
              <a:rPr lang="cs-CZ" sz="1600" dirty="0"/>
              <a:t>které budou </a:t>
            </a:r>
            <a:r>
              <a:rPr lang="cs-CZ" sz="1600" dirty="0" smtClean="0"/>
              <a:t>zapojeny </a:t>
            </a:r>
            <a:r>
              <a:rPr lang="cs-CZ" sz="1600" dirty="0"/>
              <a:t>do projektových aktivit</a:t>
            </a:r>
            <a:r>
              <a:rPr lang="cs-CZ" sz="1600" dirty="0" smtClean="0"/>
              <a:t>.</a:t>
            </a:r>
          </a:p>
          <a:p>
            <a:pPr marL="646113" indent="0" algn="just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70059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hodnocení -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Cílová skupina – hodnotí se, zda:</a:t>
            </a:r>
            <a:endParaRPr lang="cs-CZ" sz="2000" dirty="0"/>
          </a:p>
          <a:p>
            <a:r>
              <a:rPr lang="cs-CZ" sz="1400" dirty="0" smtClean="0"/>
              <a:t>je </a:t>
            </a:r>
            <a:r>
              <a:rPr lang="cs-CZ" sz="1400" dirty="0"/>
              <a:t>vybrána cílová skupina, jejíž podpora řeší identifikovaný </a:t>
            </a:r>
            <a:r>
              <a:rPr lang="cs-CZ" sz="1400" dirty="0" smtClean="0"/>
              <a:t>problém</a:t>
            </a:r>
            <a:endParaRPr lang="cs-CZ" sz="1400" dirty="0"/>
          </a:p>
          <a:p>
            <a:r>
              <a:rPr lang="cs-CZ" sz="1400" dirty="0" smtClean="0"/>
              <a:t>je </a:t>
            </a:r>
            <a:r>
              <a:rPr lang="cs-CZ" sz="1400" dirty="0"/>
              <a:t>uvedena velikost a popis struktury cílové </a:t>
            </a:r>
            <a:r>
              <a:rPr lang="cs-CZ" sz="1400" dirty="0" smtClean="0"/>
              <a:t>skupiny</a:t>
            </a:r>
            <a:endParaRPr lang="cs-CZ" sz="1400" dirty="0"/>
          </a:p>
          <a:p>
            <a:r>
              <a:rPr lang="cs-CZ" sz="1400" dirty="0" smtClean="0"/>
              <a:t>jsou </a:t>
            </a:r>
            <a:r>
              <a:rPr lang="cs-CZ" sz="1400" dirty="0"/>
              <a:t>zmapovány potřeby cílové </a:t>
            </a:r>
            <a:r>
              <a:rPr lang="cs-CZ" sz="1400" dirty="0" smtClean="0"/>
              <a:t>skupiny</a:t>
            </a:r>
            <a:endParaRPr lang="cs-CZ" sz="1400" dirty="0"/>
          </a:p>
          <a:p>
            <a:r>
              <a:rPr lang="cs-CZ" sz="1400" dirty="0" smtClean="0"/>
              <a:t>se žadatel zamyslel </a:t>
            </a:r>
            <a:r>
              <a:rPr lang="cs-CZ" sz="1400" dirty="0"/>
              <a:t>nad potenciálem cílové skupiny uplatnit se na trhu </a:t>
            </a:r>
            <a:r>
              <a:rPr lang="cs-CZ" sz="1400" dirty="0" smtClean="0"/>
              <a:t>práce</a:t>
            </a:r>
          </a:p>
          <a:p>
            <a:r>
              <a:rPr lang="cs-CZ" sz="1400" dirty="0" smtClean="0"/>
              <a:t>počítá </a:t>
            </a:r>
            <a:r>
              <a:rPr lang="cs-CZ" sz="1400" dirty="0"/>
              <a:t>projekt se zapojením cílové skupiny ve všech relevantních fázích </a:t>
            </a:r>
            <a:r>
              <a:rPr lang="cs-CZ" sz="1400" dirty="0" smtClean="0"/>
              <a:t>projektu</a:t>
            </a:r>
            <a:endParaRPr lang="cs-CZ" sz="1400" dirty="0"/>
          </a:p>
          <a:p>
            <a:r>
              <a:rPr lang="cs-CZ" sz="1400" dirty="0"/>
              <a:t>j</a:t>
            </a:r>
            <a:r>
              <a:rPr lang="cs-CZ" sz="1400" dirty="0" smtClean="0"/>
              <a:t>e </a:t>
            </a:r>
            <a:r>
              <a:rPr lang="cs-CZ" sz="1400" dirty="0"/>
              <a:t>v  žádosti prokázán zájem cílové skupiny o zapojení do </a:t>
            </a:r>
            <a:r>
              <a:rPr lang="cs-CZ" sz="1400" dirty="0" smtClean="0"/>
              <a:t>projektu</a:t>
            </a:r>
            <a:endParaRPr lang="cs-CZ" sz="1400" dirty="0"/>
          </a:p>
          <a:p>
            <a:r>
              <a:rPr lang="cs-CZ" sz="1400" dirty="0"/>
              <a:t>o</a:t>
            </a:r>
            <a:r>
              <a:rPr lang="cs-CZ" sz="1400" dirty="0" smtClean="0"/>
              <a:t>dpovídají </a:t>
            </a:r>
            <a:r>
              <a:rPr lang="cs-CZ" sz="1400" dirty="0"/>
              <a:t>nástroje motivace, výběru a způsobu práce s cílovou skupinou charakteristice zvolené cílové </a:t>
            </a:r>
            <a:r>
              <a:rPr lang="cs-CZ" sz="1400" dirty="0" smtClean="0"/>
              <a:t>skupiny</a:t>
            </a:r>
            <a:endParaRPr lang="cs-CZ" sz="1400" dirty="0"/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84875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výzvy 002 - 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Cíle a konzistentnost projektu a způsob ověření dosažení cíle  - nedostatky</a:t>
            </a:r>
            <a:endParaRPr lang="cs-CZ" sz="2000" dirty="0"/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Stanovené cíle projektu jsou relevantní a reagují na skutečné potřeby v oblasti SD</a:t>
            </a:r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plánované </a:t>
            </a:r>
            <a:r>
              <a:rPr lang="cs-CZ" sz="1600" dirty="0"/>
              <a:t>cíle jsou nedostatečně specifikované, nelze určit, čeho má být přesně dosaženo, těžko měřitelné</a:t>
            </a:r>
            <a:endParaRPr lang="cs-CZ" dirty="0"/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/>
              <a:t>pro ověření dosažení cílů nebyly stanoveny měřitelné parametry/cílové hodnoty. Chybí dostatečně specifikované vymezení stavu před zahájením realizace, aby bylo možné posoudit velikost </a:t>
            </a:r>
            <a:r>
              <a:rPr lang="cs-CZ" sz="1600" dirty="0" smtClean="0"/>
              <a:t>změny</a:t>
            </a:r>
          </a:p>
          <a:p>
            <a:pPr marL="1328325" lvl="2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137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hodnocení -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2000" dirty="0"/>
              <a:t>Cíle a konzistentnost projektu </a:t>
            </a:r>
            <a:r>
              <a:rPr lang="cs-CZ" sz="2000" dirty="0" smtClean="0"/>
              <a:t>- hodnocení</a:t>
            </a:r>
            <a:endParaRPr lang="cs-CZ" sz="2000" dirty="0"/>
          </a:p>
          <a:p>
            <a:r>
              <a:rPr lang="cs-CZ" sz="1400" dirty="0"/>
              <a:t>Z nastavení cíle musí být zřejmé, jaká změna má být díky realizaci projektu dosažena </a:t>
            </a:r>
          </a:p>
          <a:p>
            <a:r>
              <a:rPr lang="cs-CZ" sz="1400" dirty="0"/>
              <a:t>Plánovaná změna by měla být díky realizaci projektu „dostatečně významná“, hodnotí se na kolik má dosažení cíle projektu potenciál vyřešit/odstranit problém cílové skupiny uvedený v projektu?</a:t>
            </a:r>
          </a:p>
          <a:p>
            <a:r>
              <a:rPr lang="cs-CZ" sz="1400" dirty="0" smtClean="0"/>
              <a:t>V</a:t>
            </a:r>
            <a:r>
              <a:rPr lang="cs-CZ" sz="1400" dirty="0"/>
              <a:t> případě více dílčích cílů </a:t>
            </a:r>
            <a:r>
              <a:rPr lang="cs-CZ" sz="1400" dirty="0" smtClean="0"/>
              <a:t>musí být </a:t>
            </a:r>
            <a:r>
              <a:rPr lang="cs-CZ" sz="1400" dirty="0"/>
              <a:t>tyto cíle vzájemně </a:t>
            </a:r>
            <a:r>
              <a:rPr lang="cs-CZ" sz="1400" dirty="0" smtClean="0"/>
              <a:t>provázané</a:t>
            </a:r>
            <a:endParaRPr lang="cs-CZ" sz="1400" dirty="0"/>
          </a:p>
          <a:p>
            <a:r>
              <a:rPr lang="cs-CZ" sz="1400" dirty="0" smtClean="0"/>
              <a:t>Cíle musí být jasně </a:t>
            </a:r>
            <a:r>
              <a:rPr lang="cs-CZ" sz="1400" dirty="0"/>
              <a:t>měřitelné a kvantifikovatelné (procentuálně, počet, apod</a:t>
            </a:r>
            <a:r>
              <a:rPr lang="cs-CZ" sz="1400" dirty="0" smtClean="0"/>
              <a:t>.)</a:t>
            </a:r>
          </a:p>
          <a:p>
            <a:r>
              <a:rPr lang="cs-CZ" sz="1400" dirty="0" smtClean="0"/>
              <a:t>Obsah klíčových </a:t>
            </a:r>
            <a:r>
              <a:rPr lang="cs-CZ" sz="1400" dirty="0"/>
              <a:t>aktivit </a:t>
            </a:r>
            <a:r>
              <a:rPr lang="cs-CZ" sz="1400" dirty="0" smtClean="0"/>
              <a:t>musí být vhodně zvolen vzhledem </a:t>
            </a:r>
            <a:r>
              <a:rPr lang="cs-CZ" sz="1400" dirty="0"/>
              <a:t>k popsaným potřebám cílové </a:t>
            </a:r>
            <a:r>
              <a:rPr lang="cs-CZ" sz="1400" dirty="0" smtClean="0"/>
              <a:t>skupiny</a:t>
            </a:r>
            <a:endParaRPr lang="cs-CZ" sz="1400" dirty="0"/>
          </a:p>
          <a:p>
            <a:r>
              <a:rPr lang="cs-CZ" sz="1400" dirty="0" smtClean="0"/>
              <a:t>Soubor klíčových </a:t>
            </a:r>
            <a:r>
              <a:rPr lang="cs-CZ" sz="1400" dirty="0"/>
              <a:t>aktivit musí být vhodně zvolen </a:t>
            </a:r>
            <a:r>
              <a:rPr lang="cs-CZ" sz="1400" dirty="0" smtClean="0"/>
              <a:t>vzhledem </a:t>
            </a:r>
            <a:r>
              <a:rPr lang="cs-CZ" sz="1400" dirty="0"/>
              <a:t>k naplnění cíle </a:t>
            </a:r>
            <a:r>
              <a:rPr lang="cs-CZ" sz="1400" dirty="0" smtClean="0"/>
              <a:t>projektu</a:t>
            </a:r>
            <a:endParaRPr lang="cs-CZ" sz="1400" dirty="0"/>
          </a:p>
          <a:p>
            <a:r>
              <a:rPr lang="cs-CZ" sz="1400" dirty="0" smtClean="0"/>
              <a:t>soubor </a:t>
            </a:r>
            <a:r>
              <a:rPr lang="cs-CZ" sz="1400" dirty="0"/>
              <a:t>klíčových aktivit /výstupy projektu </a:t>
            </a:r>
            <a:r>
              <a:rPr lang="cs-CZ" sz="1400" dirty="0" smtClean="0"/>
              <a:t>by měly být skutečnými </a:t>
            </a:r>
            <a:r>
              <a:rPr lang="cs-CZ" sz="1400" dirty="0"/>
              <a:t>nástroji pro řešení stanoveného problému cílové </a:t>
            </a:r>
            <a:r>
              <a:rPr lang="cs-CZ" sz="1400" dirty="0" smtClean="0"/>
              <a:t>skupiny</a:t>
            </a:r>
          </a:p>
          <a:p>
            <a:pPr marL="0" indent="0">
              <a:buNone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51431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hodnocení -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2000" dirty="0"/>
              <a:t>Cíle a konzistentnost projektu - hodnocení</a:t>
            </a:r>
          </a:p>
          <a:p>
            <a:r>
              <a:rPr lang="cs-CZ" sz="1400" dirty="0" smtClean="0"/>
              <a:t>Při </a:t>
            </a:r>
            <a:r>
              <a:rPr lang="cs-CZ" sz="1400" dirty="0"/>
              <a:t>posuzování cílů </a:t>
            </a:r>
            <a:r>
              <a:rPr lang="cs-CZ" sz="1400" dirty="0" smtClean="0"/>
              <a:t>se postupuje podle </a:t>
            </a:r>
            <a:r>
              <a:rPr lang="cs-CZ" sz="1400" dirty="0"/>
              <a:t>metodiky SMART, tj. zda jsou cíle </a:t>
            </a:r>
            <a:endParaRPr lang="cs-CZ" sz="1400" dirty="0" smtClean="0"/>
          </a:p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1400" dirty="0"/>
              <a:t>S - specifické, konkrétní (</a:t>
            </a:r>
            <a:r>
              <a:rPr lang="cs-CZ" sz="1400" dirty="0" err="1"/>
              <a:t>specific</a:t>
            </a:r>
            <a:r>
              <a:rPr lang="cs-CZ" sz="1400" dirty="0"/>
              <a:t>), </a:t>
            </a:r>
          </a:p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1400" dirty="0"/>
              <a:t>M – měřitelné (</a:t>
            </a:r>
            <a:r>
              <a:rPr lang="cs-CZ" sz="1400" dirty="0" err="1"/>
              <a:t>measurable</a:t>
            </a:r>
            <a:r>
              <a:rPr lang="cs-CZ" sz="1400" dirty="0"/>
              <a:t>), </a:t>
            </a:r>
          </a:p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1400" dirty="0"/>
              <a:t>A - dosažitelné (</a:t>
            </a:r>
            <a:r>
              <a:rPr lang="cs-CZ" sz="1400" dirty="0" err="1"/>
              <a:t>achievable</a:t>
            </a:r>
            <a:r>
              <a:rPr lang="cs-CZ" sz="1400" dirty="0"/>
              <a:t>),</a:t>
            </a:r>
          </a:p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1400" dirty="0"/>
              <a:t>R – odpovídající (</a:t>
            </a:r>
            <a:r>
              <a:rPr lang="cs-CZ" sz="1400" dirty="0" err="1"/>
              <a:t>relevant</a:t>
            </a:r>
            <a:r>
              <a:rPr lang="cs-CZ" sz="1400" dirty="0"/>
              <a:t>), </a:t>
            </a:r>
          </a:p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1400" dirty="0"/>
              <a:t>T – termínované (</a:t>
            </a:r>
            <a:r>
              <a:rPr lang="cs-CZ" sz="1400" dirty="0" err="1"/>
              <a:t>time-bound</a:t>
            </a:r>
            <a:r>
              <a:rPr lang="cs-CZ" sz="1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7479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setkání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72816"/>
            <a:ext cx="8064000" cy="4347184"/>
          </a:xfrm>
        </p:spPr>
        <p:txBody>
          <a:bodyPr/>
          <a:lstStyle/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/>
              <a:t>Výzva č. </a:t>
            </a:r>
            <a:r>
              <a:rPr lang="cs-CZ" dirty="0" smtClean="0"/>
              <a:t>94 </a:t>
            </a:r>
            <a:r>
              <a:rPr lang="cs-CZ" dirty="0"/>
              <a:t>„Budování kapacit sociálních </a:t>
            </a:r>
            <a:r>
              <a:rPr lang="cs-CZ" dirty="0" smtClean="0"/>
              <a:t>partnerů II“</a:t>
            </a:r>
          </a:p>
          <a:p>
            <a:pPr lvl="0"/>
            <a:r>
              <a:rPr lang="cs-CZ" dirty="0" smtClean="0"/>
              <a:t>Věcné hodnocení a nejčastější nedostatky</a:t>
            </a:r>
          </a:p>
          <a:p>
            <a:pPr marL="0" lv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261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hodnocení -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Způsob ověření dosažení cíle projektu – hodnotí se, zda:</a:t>
            </a:r>
            <a:endParaRPr lang="cs-CZ" sz="2000" dirty="0"/>
          </a:p>
          <a:p>
            <a:r>
              <a:rPr lang="cs-CZ" sz="1400" dirty="0" smtClean="0"/>
              <a:t>jsou </a:t>
            </a:r>
            <a:r>
              <a:rPr lang="cs-CZ" sz="1400" dirty="0"/>
              <a:t>nastavena kritéria, podle kterých bude možné identifikovat, že bylo dosaženo plánovaných </a:t>
            </a:r>
            <a:r>
              <a:rPr lang="cs-CZ" sz="1400" dirty="0" smtClean="0"/>
              <a:t>cílů;</a:t>
            </a:r>
            <a:endParaRPr lang="cs-CZ" sz="1400" dirty="0"/>
          </a:p>
          <a:p>
            <a:r>
              <a:rPr lang="cs-CZ" sz="1400" dirty="0" smtClean="0"/>
              <a:t>je </a:t>
            </a:r>
            <a:r>
              <a:rPr lang="cs-CZ" sz="1400" dirty="0"/>
              <a:t>zřejmé, jakým způsobem bude doložen rozdíl dosaženého stavu oproti stavu před zahájením realizace projektu, jaká metoda ověření dosažených výsledků k tomu byla žadatelem </a:t>
            </a:r>
            <a:r>
              <a:rPr lang="cs-CZ" sz="1400" dirty="0" smtClean="0"/>
              <a:t>zvolena. Zda se jedná </a:t>
            </a:r>
            <a:r>
              <a:rPr lang="cs-CZ" sz="1400" dirty="0"/>
              <a:t>o relevantní metodu vzhledem k nastavení </a:t>
            </a:r>
            <a:r>
              <a:rPr lang="cs-CZ" sz="1400" dirty="0" smtClean="0"/>
              <a:t>projektu;</a:t>
            </a:r>
            <a:endParaRPr lang="cs-CZ" sz="1400" dirty="0"/>
          </a:p>
          <a:p>
            <a:r>
              <a:rPr lang="cs-CZ" sz="1400" dirty="0" smtClean="0"/>
              <a:t>lze </a:t>
            </a:r>
            <a:r>
              <a:rPr lang="cs-CZ" sz="1400" dirty="0"/>
              <a:t>důvodně předpokládat, že k dispozici budou informace/data (optimálně i nezávislé na projektu), které umožní výsledky projektu </a:t>
            </a:r>
            <a:r>
              <a:rPr lang="cs-CZ" sz="1400" dirty="0" smtClean="0"/>
              <a:t>ověřit.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2040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výzvy 002 - 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lvl="1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dirty="0"/>
              <a:t>Efektivita projektu, rozpočet </a:t>
            </a:r>
            <a:r>
              <a:rPr lang="cs-CZ" dirty="0" smtClean="0"/>
              <a:t>- nedostatky</a:t>
            </a:r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vzhledem k rozsahu výstupů nadhodnocen</a:t>
            </a:r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realizační tým je popsán nedostatečně, chybí vymezení náplně práce, zapojení do </a:t>
            </a:r>
            <a:r>
              <a:rPr lang="cs-CZ" sz="1600" dirty="0" err="1" smtClean="0"/>
              <a:t>jednotl</a:t>
            </a:r>
            <a:r>
              <a:rPr lang="cs-CZ" sz="1600" dirty="0" smtClean="0"/>
              <a:t>. KA, výše úvazků neodpovídá rozsahu činností v projektech. Úvazky odborných pracovníků zahrnují i NN.</a:t>
            </a:r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výdaje za služby nejsou rozklíčovány a zdůvodněny, chybí způsob kalkulace</a:t>
            </a:r>
          </a:p>
          <a:p>
            <a:pPr marL="1328325" lvl="2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506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hodnocení -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lvl="1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dirty="0" smtClean="0"/>
              <a:t>Efektivita projektu, rozpočet – hodnotí se, zda: </a:t>
            </a:r>
          </a:p>
          <a:p>
            <a:r>
              <a:rPr lang="cs-CZ" sz="1600" dirty="0" smtClean="0"/>
              <a:t>množství </a:t>
            </a:r>
            <a:r>
              <a:rPr lang="cs-CZ" sz="1600" dirty="0"/>
              <a:t>u jednotlivých položek v rozpočtu je </a:t>
            </a:r>
            <a:r>
              <a:rPr lang="cs-CZ" sz="1600" dirty="0" smtClean="0"/>
              <a:t>potřebné/nezbytné;</a:t>
            </a:r>
            <a:endParaRPr lang="cs-CZ" sz="1600" dirty="0"/>
          </a:p>
          <a:p>
            <a:r>
              <a:rPr lang="cs-CZ" sz="1600" dirty="0" smtClean="0"/>
              <a:t>odpovídá </a:t>
            </a:r>
            <a:r>
              <a:rPr lang="cs-CZ" sz="1600" dirty="0"/>
              <a:t>celková výše rozpočtu výstupům projektu a délce </a:t>
            </a:r>
            <a:r>
              <a:rPr lang="cs-CZ" sz="1600" dirty="0" smtClean="0"/>
              <a:t>realizace;</a:t>
            </a:r>
            <a:endParaRPr lang="cs-CZ" sz="1600" dirty="0"/>
          </a:p>
          <a:p>
            <a:r>
              <a:rPr lang="cs-CZ" sz="1600" dirty="0" smtClean="0"/>
              <a:t>je </a:t>
            </a:r>
            <a:r>
              <a:rPr lang="cs-CZ" sz="1600" dirty="0"/>
              <a:t>rozpočet dostatečně srozumitelný (tj. co položka obsahuje, o jaký jde náklad</a:t>
            </a:r>
            <a:r>
              <a:rPr lang="cs-CZ" sz="1600" dirty="0" smtClean="0"/>
              <a:t>); </a:t>
            </a:r>
            <a:endParaRPr lang="cs-CZ" sz="1600" dirty="0"/>
          </a:p>
          <a:p>
            <a:r>
              <a:rPr lang="cs-CZ" sz="1600" dirty="0"/>
              <a:t>j</a:t>
            </a:r>
            <a:r>
              <a:rPr lang="cs-CZ" sz="1600" dirty="0" smtClean="0"/>
              <a:t>e </a:t>
            </a:r>
            <a:r>
              <a:rPr lang="cs-CZ" sz="1600" dirty="0"/>
              <a:t>možné položky rozpočtu přiřadit k </a:t>
            </a:r>
            <a:r>
              <a:rPr lang="cs-CZ" sz="1600" dirty="0" smtClean="0"/>
              <a:t>aktivitám;</a:t>
            </a:r>
            <a:endParaRPr lang="cs-CZ" sz="1600" dirty="0"/>
          </a:p>
          <a:p>
            <a:r>
              <a:rPr lang="cs-CZ" sz="1600" dirty="0" smtClean="0"/>
              <a:t>odpovídají </a:t>
            </a:r>
            <a:r>
              <a:rPr lang="cs-CZ" sz="1600" dirty="0"/>
              <a:t>ceny v rozpočtu cenám obvyklým (případně doporučeným), je případné překročení těchto obvyklých/doporučených cen </a:t>
            </a:r>
            <a:r>
              <a:rPr lang="cs-CZ" sz="1600" dirty="0" smtClean="0"/>
              <a:t>odůvodněno; </a:t>
            </a:r>
            <a:endParaRPr lang="cs-CZ" sz="1600" dirty="0"/>
          </a:p>
          <a:p>
            <a:r>
              <a:rPr lang="cs-CZ" sz="1600" dirty="0" smtClean="0"/>
              <a:t>je </a:t>
            </a:r>
            <a:r>
              <a:rPr lang="cs-CZ" sz="1600" dirty="0"/>
              <a:t>rozpočet přiměřený rozsahu klíčových </a:t>
            </a:r>
            <a:r>
              <a:rPr lang="cs-CZ" sz="1600" dirty="0" smtClean="0"/>
              <a:t>aktivit;</a:t>
            </a:r>
            <a:endParaRPr lang="cs-CZ" sz="1600" dirty="0"/>
          </a:p>
          <a:p>
            <a:pPr marL="1328325" lvl="2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700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výzvy 002 - 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Indikátory - nedostatky</a:t>
            </a:r>
            <a:endParaRPr lang="cs-CZ" sz="2000" dirty="0"/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/>
              <a:t>62010 - nebylo zřejmé, jakým způsobem byla určena cílová hodnota. Plánované hodnoty byly nastaveny vysoko, žadatelé započítávali účastníky pravděpodobně vícekrát.</a:t>
            </a:r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/>
              <a:t>Nebyly provázány hodnoty indikátorů s výstupy KA</a:t>
            </a:r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/>
              <a:t>80500 - chybí specifikace a parametry (rozsah dokumentů, jejich obsah, popis distribuce mezi CS) </a:t>
            </a:r>
          </a:p>
          <a:p>
            <a:pPr marL="1328325" lvl="2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772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hodnocení -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indent="-449263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Indikátory – hodnotí se zda:</a:t>
            </a:r>
            <a:endParaRPr lang="cs-CZ" sz="2000" dirty="0"/>
          </a:p>
          <a:p>
            <a:r>
              <a:rPr lang="cs-CZ" sz="1600" dirty="0" smtClean="0"/>
              <a:t>je z</a:t>
            </a:r>
            <a:r>
              <a:rPr lang="cs-CZ" sz="1600" dirty="0"/>
              <a:t> popisu indikátorů zřejmé, jak byla stanovena cílová </a:t>
            </a:r>
            <a:r>
              <a:rPr lang="cs-CZ" sz="1600" dirty="0" smtClean="0"/>
              <a:t>hodnota;</a:t>
            </a:r>
            <a:endParaRPr lang="cs-CZ" sz="1600" dirty="0"/>
          </a:p>
          <a:p>
            <a:r>
              <a:rPr lang="cs-CZ" sz="1600" dirty="0"/>
              <a:t>o</a:t>
            </a:r>
            <a:r>
              <a:rPr lang="cs-CZ" sz="1600" dirty="0" smtClean="0"/>
              <a:t>dpovídají </a:t>
            </a:r>
            <a:r>
              <a:rPr lang="cs-CZ" sz="1600" dirty="0"/>
              <a:t>údaje uvedené v popisu indikátorů údajům v klíčových </a:t>
            </a:r>
            <a:r>
              <a:rPr lang="cs-CZ" sz="1600" dirty="0" smtClean="0"/>
              <a:t>aktivitách;</a:t>
            </a:r>
            <a:endParaRPr lang="cs-CZ" sz="1600" dirty="0"/>
          </a:p>
          <a:p>
            <a:r>
              <a:rPr lang="cs-CZ" sz="1600" dirty="0"/>
              <a:t>j</a:t>
            </a:r>
            <a:r>
              <a:rPr lang="cs-CZ" sz="1600" dirty="0" smtClean="0"/>
              <a:t>e </a:t>
            </a:r>
            <a:r>
              <a:rPr lang="cs-CZ" sz="1600" dirty="0"/>
              <a:t>reálné dosažení naplánované cílové </a:t>
            </a:r>
            <a:r>
              <a:rPr lang="cs-CZ" sz="1600" dirty="0" smtClean="0"/>
              <a:t>hodnoty;</a:t>
            </a:r>
            <a:endParaRPr lang="cs-CZ" sz="1600" dirty="0"/>
          </a:p>
          <a:p>
            <a:r>
              <a:rPr lang="cs-CZ" sz="1600" dirty="0"/>
              <a:t>j</a:t>
            </a:r>
            <a:r>
              <a:rPr lang="cs-CZ" sz="1600" dirty="0" smtClean="0"/>
              <a:t>e </a:t>
            </a:r>
            <a:r>
              <a:rPr lang="cs-CZ" sz="1600" dirty="0"/>
              <a:t>naplánovaný cílová hodnota nastavena v odpovídajícím poměru ke klíčovým </a:t>
            </a:r>
            <a:r>
              <a:rPr lang="cs-CZ" sz="1600" dirty="0" smtClean="0"/>
              <a:t>aktivitám.  </a:t>
            </a:r>
            <a:endParaRPr lang="cs-CZ" sz="1600" dirty="0"/>
          </a:p>
          <a:p>
            <a:pPr marL="1328325" lvl="2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464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výzvy 002 - 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lvl="1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dirty="0" smtClean="0"/>
              <a:t>Klíčové aktivity - nedostatky</a:t>
            </a:r>
            <a:endParaRPr lang="cs-CZ" dirty="0"/>
          </a:p>
          <a:p>
            <a:pPr marL="1310325" lvl="1" indent="-449263" algn="just">
              <a:buFont typeface="Arial" panose="020B0604020202020204" pitchFamily="34" charset="0"/>
              <a:buChar char="•"/>
            </a:pPr>
            <a:r>
              <a:rPr lang="cs-CZ" sz="1600" dirty="0"/>
              <a:t>KA jsou popsány pouze obecně, nejsou uvedeny konkrétní výstupy, není uvedena vazba na rozpočet, indikátory, chybí harmonogram aktivit.</a:t>
            </a:r>
          </a:p>
          <a:p>
            <a:pPr marL="1328325" lvl="2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003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hodnocení -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lvl="1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dirty="0" smtClean="0"/>
              <a:t>Klíčové aktivity – hodnotí se, zda:</a:t>
            </a:r>
          </a:p>
          <a:p>
            <a:pPr>
              <a:spcAft>
                <a:spcPts val="0"/>
              </a:spcAft>
            </a:pPr>
            <a:r>
              <a:rPr lang="cs-CZ" sz="1400" dirty="0"/>
              <a:t>j</a:t>
            </a:r>
            <a:r>
              <a:rPr lang="cs-CZ" sz="1400" dirty="0" smtClean="0"/>
              <a:t>sou </a:t>
            </a:r>
            <a:r>
              <a:rPr lang="cs-CZ" sz="1400" dirty="0"/>
              <a:t>klíčové aktivity dostatečně a srozumitelně </a:t>
            </a:r>
            <a:r>
              <a:rPr lang="cs-CZ" sz="1400" dirty="0" smtClean="0"/>
              <a:t>popsány;</a:t>
            </a:r>
            <a:endParaRPr lang="cs-CZ" sz="1400" dirty="0"/>
          </a:p>
          <a:p>
            <a:pPr>
              <a:spcAft>
                <a:spcPts val="0"/>
              </a:spcAft>
            </a:pPr>
            <a:r>
              <a:rPr lang="cs-CZ" sz="1400" dirty="0" smtClean="0"/>
              <a:t>má každá </a:t>
            </a:r>
            <a:r>
              <a:rPr lang="cs-CZ" sz="1400" dirty="0"/>
              <a:t>klíčová aktivita jasně stanovený </a:t>
            </a:r>
            <a:r>
              <a:rPr lang="cs-CZ" sz="1400" dirty="0" smtClean="0"/>
              <a:t>výstup;</a:t>
            </a:r>
            <a:endParaRPr lang="cs-CZ" sz="1400" dirty="0"/>
          </a:p>
          <a:p>
            <a:pPr>
              <a:spcAft>
                <a:spcPts val="0"/>
              </a:spcAft>
            </a:pPr>
            <a:r>
              <a:rPr lang="cs-CZ" sz="1400" dirty="0"/>
              <a:t>p</a:t>
            </a:r>
            <a:r>
              <a:rPr lang="cs-CZ" sz="1400" dirty="0" smtClean="0"/>
              <a:t>ovede </a:t>
            </a:r>
            <a:r>
              <a:rPr lang="cs-CZ" sz="1400" dirty="0"/>
              <a:t>způsob provádění klíčové aktivity (metoda realizace) k dosažení stanovených výstupů </a:t>
            </a:r>
            <a:r>
              <a:rPr lang="cs-CZ" sz="1400" dirty="0" smtClean="0"/>
              <a:t>aktivity;</a:t>
            </a:r>
            <a:endParaRPr lang="cs-CZ" sz="1400" dirty="0"/>
          </a:p>
          <a:p>
            <a:pPr>
              <a:spcAft>
                <a:spcPts val="0"/>
              </a:spcAft>
            </a:pPr>
            <a:r>
              <a:rPr lang="cs-CZ" sz="1400" dirty="0"/>
              <a:t>j</a:t>
            </a:r>
            <a:r>
              <a:rPr lang="cs-CZ" sz="1400" dirty="0" smtClean="0"/>
              <a:t>e </a:t>
            </a:r>
            <a:r>
              <a:rPr lang="cs-CZ" sz="1400" dirty="0"/>
              <a:t>zvolený způsob provádění klíčové aktivity </a:t>
            </a:r>
            <a:r>
              <a:rPr lang="cs-CZ" sz="1400" dirty="0" smtClean="0"/>
              <a:t>efektivní;</a:t>
            </a:r>
            <a:endParaRPr lang="cs-CZ" sz="1400" dirty="0"/>
          </a:p>
          <a:p>
            <a:pPr>
              <a:spcAft>
                <a:spcPts val="0"/>
              </a:spcAft>
            </a:pPr>
            <a:r>
              <a:rPr lang="cs-CZ" sz="1400" dirty="0"/>
              <a:t>j</a:t>
            </a:r>
            <a:r>
              <a:rPr lang="cs-CZ" sz="1400" dirty="0" smtClean="0"/>
              <a:t>sou </a:t>
            </a:r>
            <a:r>
              <a:rPr lang="cs-CZ" sz="1400" dirty="0"/>
              <a:t>identifikována náhradní řešení pro případ, kdy nebude klíčová aktivita realizována zčásti nebo zcela nebo dojde k jejímu časovému </a:t>
            </a:r>
            <a:r>
              <a:rPr lang="cs-CZ" sz="1400" dirty="0" smtClean="0"/>
              <a:t>zpoždění;</a:t>
            </a:r>
            <a:endParaRPr lang="cs-CZ" sz="1400" dirty="0"/>
          </a:p>
          <a:p>
            <a:pPr>
              <a:spcAft>
                <a:spcPts val="0"/>
              </a:spcAft>
            </a:pPr>
            <a:r>
              <a:rPr lang="cs-CZ" sz="1400" dirty="0"/>
              <a:t>m</a:t>
            </a:r>
            <a:r>
              <a:rPr lang="cs-CZ" sz="1400" dirty="0" smtClean="0"/>
              <a:t>ají jednotlivé </a:t>
            </a:r>
            <a:r>
              <a:rPr lang="cs-CZ" sz="1400" dirty="0"/>
              <a:t>klíčové aktivity optimální časovou dotaci s ohledem na potřeby cílové skupiny a s ohledem na  dosažení požadovaných výstupů v dostatečné </a:t>
            </a:r>
            <a:r>
              <a:rPr lang="cs-CZ" sz="1400" dirty="0" smtClean="0"/>
              <a:t>kvalitě;</a:t>
            </a:r>
            <a:endParaRPr lang="cs-CZ" sz="1400" dirty="0"/>
          </a:p>
          <a:p>
            <a:pPr>
              <a:spcAft>
                <a:spcPts val="0"/>
              </a:spcAft>
            </a:pPr>
            <a:r>
              <a:rPr lang="cs-CZ" sz="1400" dirty="0" smtClean="0"/>
              <a:t>jsou </a:t>
            </a:r>
            <a:r>
              <a:rPr lang="cs-CZ" sz="1400" dirty="0"/>
              <a:t>aktivity vhodně časově provázány, doplňují se, </a:t>
            </a:r>
            <a:r>
              <a:rPr lang="cs-CZ" sz="1400" dirty="0" smtClean="0"/>
              <a:t>navazují;</a:t>
            </a:r>
            <a:endParaRPr lang="cs-CZ" sz="1400" dirty="0"/>
          </a:p>
          <a:p>
            <a:pPr>
              <a:spcAft>
                <a:spcPts val="0"/>
              </a:spcAft>
            </a:pPr>
            <a:r>
              <a:rPr lang="cs-CZ" sz="1400" dirty="0"/>
              <a:t>j</a:t>
            </a:r>
            <a:r>
              <a:rPr lang="cs-CZ" sz="1400" dirty="0" smtClean="0"/>
              <a:t>e </a:t>
            </a:r>
            <a:r>
              <a:rPr lang="cs-CZ" sz="1400" dirty="0"/>
              <a:t>vhodně nastavena celková délka </a:t>
            </a:r>
            <a:r>
              <a:rPr lang="cs-CZ" sz="1400" dirty="0" smtClean="0"/>
              <a:t>projektu.</a:t>
            </a:r>
            <a:endParaRPr lang="cs-CZ" sz="1400" dirty="0"/>
          </a:p>
          <a:p>
            <a:pPr marL="1076325" lvl="1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792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PŘÍPRAVA ŽÁDOSTI - závěry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lvl="1" indent="-449263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1600" dirty="0" smtClean="0"/>
              <a:t>Projděte si nejčastější nedostatky, které vyplynuly z hodnocení projektů ve výzvě 002</a:t>
            </a:r>
          </a:p>
          <a:p>
            <a:pPr marL="1076325" lvl="1" indent="-449263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1600" dirty="0" smtClean="0"/>
              <a:t>Využijte </a:t>
            </a:r>
            <a:r>
              <a:rPr lang="cs-CZ" sz="1600" dirty="0"/>
              <a:t>závěry z hodnocení z Vašich předcházejících </a:t>
            </a:r>
            <a:r>
              <a:rPr lang="cs-CZ" sz="1600" dirty="0" smtClean="0"/>
              <a:t>projektů</a:t>
            </a:r>
            <a:endParaRPr lang="cs-CZ" sz="1600" dirty="0"/>
          </a:p>
          <a:p>
            <a:pPr marL="1076325" lvl="1" indent="-449263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1600" dirty="0" smtClean="0"/>
              <a:t>Postupujte </a:t>
            </a:r>
            <a:r>
              <a:rPr lang="cs-CZ" sz="1600" dirty="0"/>
              <a:t>podle Příručky pro hodnotitele </a:t>
            </a:r>
            <a:endParaRPr lang="cs-CZ" sz="1600" dirty="0" smtClean="0"/>
          </a:p>
          <a:p>
            <a:pPr marL="1076325" lvl="1" indent="-449263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1600" dirty="0" smtClean="0"/>
              <a:t>Analýza potřebnosti je povinnou přílohou žádosti a předmětem věcného hodnocení</a:t>
            </a:r>
          </a:p>
          <a:p>
            <a:pPr marL="1076325" lvl="1" indent="-449263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1600" dirty="0" smtClean="0"/>
              <a:t>K žádosti lze přikládat další přílohy, je však nutné na ně v samotné žádosti vždy odkázat</a:t>
            </a:r>
          </a:p>
          <a:p>
            <a:pPr marL="1076325" lvl="1" indent="-449263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1600" dirty="0" smtClean="0"/>
              <a:t>V projektu popište všechny pozice členů realizačního týmu </a:t>
            </a:r>
            <a:r>
              <a:rPr lang="cs-CZ" sz="1600" dirty="0" smtClean="0"/>
              <a:t>včetně zapojení pozic spadajících do nepřímých nákladů (jako je projektový manažer, apod.)– </a:t>
            </a:r>
            <a:r>
              <a:rPr lang="cs-CZ" sz="1600" dirty="0" smtClean="0"/>
              <a:t>rozsah činností by měl odpovídat navrhovaným </a:t>
            </a:r>
            <a:r>
              <a:rPr lang="cs-CZ" sz="1600" dirty="0" smtClean="0"/>
              <a:t>úvazkům, </a:t>
            </a:r>
          </a:p>
          <a:p>
            <a:pPr marL="1076325" lvl="1" indent="-449263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1600" dirty="0" smtClean="0"/>
              <a:t>Předložte </a:t>
            </a:r>
            <a:r>
              <a:rPr lang="cs-CZ" sz="1600" dirty="0"/>
              <a:t>i komentovaný rozpočet s kalkulací veškerých nákladů a s vazbou na KA</a:t>
            </a:r>
          </a:p>
        </p:txBody>
      </p:sp>
    </p:spTree>
    <p:extLst>
      <p:ext uri="{BB962C8B-B14F-4D97-AF65-F5344CB8AC3E}">
        <p14:creationId xmlns:p14="http://schemas.microsoft.com/office/powerpoint/2010/main" val="56203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Důležité odkazy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1076325" lvl="1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dirty="0" smtClean="0"/>
              <a:t>Obvyklé ceny, mzdy a platy </a:t>
            </a:r>
          </a:p>
          <a:p>
            <a:pPr marL="1076325" lvl="1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://www.esfcr.cz/obvykle-ceny-a-mzdy-platy-opz/-/</a:t>
            </a:r>
            <a:r>
              <a:rPr lang="cs-CZ" dirty="0" smtClean="0">
                <a:hlinkClick r:id="rId2"/>
              </a:rPr>
              <a:t>dokument/799359</a:t>
            </a:r>
            <a:endParaRPr lang="cs-CZ" dirty="0" smtClean="0"/>
          </a:p>
          <a:p>
            <a:pPr marL="1076325" lvl="1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dirty="0" smtClean="0"/>
              <a:t>Příručka pro hodnotitele</a:t>
            </a:r>
          </a:p>
          <a:p>
            <a:pPr marL="1076325" lvl="1" indent="-449263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dirty="0">
                <a:hlinkClick r:id="rId3"/>
              </a:rPr>
              <a:t>https://www.esfcr.cz/prirucka-pro-hodnotitele-opz/-/dokument/799317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584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512000" y="2564904"/>
            <a:ext cx="7380480" cy="936104"/>
          </a:xfrm>
        </p:spPr>
        <p:txBody>
          <a:bodyPr/>
          <a:lstStyle/>
          <a:p>
            <a:r>
              <a:rPr lang="cs-CZ" sz="3600" smtClean="0"/>
              <a:t>DOTAZY</a:t>
            </a:r>
            <a:endParaRPr lang="cs-CZ" sz="3600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9592" y="2564904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297695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187624" y="2132856"/>
            <a:ext cx="7884408" cy="2160240"/>
          </a:xfrm>
        </p:spPr>
        <p:txBody>
          <a:bodyPr/>
          <a:lstStyle/>
          <a:p>
            <a:pPr marL="179388" lvl="0" indent="-179388"/>
            <a:r>
              <a:rPr lang="cs-CZ" sz="3600" b="0" dirty="0" smtClean="0"/>
              <a:t> </a:t>
            </a:r>
            <a:r>
              <a:rPr lang="cs-CZ" sz="3600" dirty="0"/>
              <a:t>Výzva č. </a:t>
            </a:r>
            <a:r>
              <a:rPr lang="cs-CZ" sz="3600" dirty="0" smtClean="0"/>
              <a:t>94 </a:t>
            </a:r>
            <a:r>
              <a:rPr lang="cs-CZ" sz="3600" dirty="0"/>
              <a:t>„Budování kapacit sociálních </a:t>
            </a:r>
            <a:r>
              <a:rPr lang="cs-CZ" sz="3600" dirty="0" smtClean="0"/>
              <a:t>partnerů II“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b="0" dirty="0" smtClean="0"/>
              <a:t/>
            </a:r>
            <a:br>
              <a:rPr lang="cs-CZ" sz="2800" b="0" dirty="0" smtClean="0"/>
            </a:br>
            <a:r>
              <a:rPr lang="cs-CZ" sz="2800" b="0" dirty="0" smtClean="0"/>
              <a:t/>
            </a:r>
            <a:br>
              <a:rPr lang="cs-CZ" sz="2800" b="0" dirty="0" smtClean="0"/>
            </a:br>
            <a:endParaRPr lang="cs-CZ" sz="2400" b="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187624" y="4365104"/>
            <a:ext cx="7956376" cy="648072"/>
          </a:xfrm>
        </p:spPr>
        <p:txBody>
          <a:bodyPr/>
          <a:lstStyle/>
          <a:p>
            <a:pPr lvl="0">
              <a:buClr>
                <a:srgbClr val="5FBBF5"/>
              </a:buClr>
            </a:pPr>
            <a:r>
              <a:rPr lang="cs-CZ" sz="2400" dirty="0" smtClean="0">
                <a:solidFill>
                  <a:srgbClr val="084A8B"/>
                </a:solidFill>
              </a:rPr>
              <a:t>        </a:t>
            </a:r>
            <a:endParaRPr lang="cs-CZ" sz="2800" dirty="0">
              <a:solidFill>
                <a:srgbClr val="084A8B"/>
              </a:solidFill>
            </a:endParaRPr>
          </a:p>
          <a:p>
            <a:pPr lvl="0">
              <a:buClr>
                <a:srgbClr val="5FBBF5"/>
              </a:buClr>
            </a:pPr>
            <a:r>
              <a:rPr lang="cs-CZ" sz="2400" dirty="0" smtClean="0">
                <a:solidFill>
                  <a:srgbClr val="084A8B"/>
                </a:solidFill>
              </a:rPr>
              <a:t> </a:t>
            </a:r>
            <a:endParaRPr lang="cs-CZ" sz="2400" dirty="0">
              <a:solidFill>
                <a:srgbClr val="084A8B"/>
              </a:solidFill>
            </a:endParaRPr>
          </a:p>
        </p:txBody>
      </p:sp>
      <p:pic>
        <p:nvPicPr>
          <p:cNvPr id="6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564904"/>
            <a:ext cx="540000" cy="540000"/>
          </a:xfrm>
        </p:spPr>
      </p:pic>
      <p:sp>
        <p:nvSpPr>
          <p:cNvPr id="2" name="Zástupný symbol pro obrázek 1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3" name="Zástupný symbol pro obrázek 2"/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66481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marL="0" indent="0" algn="ctr">
              <a:buNone/>
            </a:pPr>
            <a:r>
              <a:rPr lang="cs-CZ" sz="4000" dirty="0" smtClean="0"/>
              <a:t>Děkujeme za pozornost</a:t>
            </a:r>
          </a:p>
          <a:p>
            <a:pPr marL="0" indent="0" algn="ctr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26193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Výzva č. 94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9001000" cy="4563208"/>
          </a:xfrm>
        </p:spPr>
        <p:txBody>
          <a:bodyPr/>
          <a:lstStyle/>
          <a:p>
            <a:r>
              <a:rPr lang="cs-CZ" sz="2000" b="1" dirty="0"/>
              <a:t>Datum vyhlášení výzvy </a:t>
            </a:r>
            <a:r>
              <a:rPr lang="cs-CZ" sz="2000" dirty="0"/>
              <a:t>	</a:t>
            </a:r>
            <a:r>
              <a:rPr lang="cs-CZ" sz="2000" dirty="0" smtClean="0"/>
              <a:t>16. 7. 2018</a:t>
            </a:r>
          </a:p>
          <a:p>
            <a:r>
              <a:rPr lang="cs-CZ" sz="2000" b="1" dirty="0"/>
              <a:t>Datum ukončení příjmu žádostí o podporu </a:t>
            </a:r>
            <a:r>
              <a:rPr lang="cs-CZ" sz="2000" b="1" dirty="0" smtClean="0"/>
              <a:t> </a:t>
            </a:r>
            <a:r>
              <a:rPr lang="cs-CZ" sz="2000" dirty="0" smtClean="0"/>
              <a:t>20. 12. 2018</a:t>
            </a:r>
            <a:r>
              <a:rPr lang="cs-CZ" sz="2000" dirty="0"/>
              <a:t>	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1" dirty="0">
                <a:solidFill>
                  <a:schemeClr val="accent1"/>
                </a:solidFill>
              </a:rPr>
              <a:t>Maximální délka trvání projektu: </a:t>
            </a:r>
            <a:r>
              <a:rPr lang="cs-CZ" dirty="0" smtClean="0">
                <a:solidFill>
                  <a:schemeClr val="accent1"/>
                </a:solidFill>
              </a:rPr>
              <a:t>4 roky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1" dirty="0"/>
              <a:t>Nejzazší datum pro ukončení fyzické realizace projektu </a:t>
            </a:r>
            <a:r>
              <a:rPr lang="cs-CZ" dirty="0"/>
              <a:t>	</a:t>
            </a:r>
            <a:r>
              <a:rPr lang="cs-CZ" dirty="0" smtClean="0"/>
              <a:t>30. 6. 2022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1" dirty="0">
                <a:solidFill>
                  <a:schemeClr val="accent1"/>
                </a:solidFill>
              </a:rPr>
              <a:t>Cíl: </a:t>
            </a:r>
            <a:r>
              <a:rPr lang="cs-CZ" dirty="0">
                <a:solidFill>
                  <a:schemeClr val="accent1"/>
                </a:solidFill>
              </a:rPr>
              <a:t>Zvýšit odbornou úroveň znalostí, dovedností a kompetencí pracovníků a soulad kvalifikační úrovně pracovní síly s požadavky trhu </a:t>
            </a:r>
            <a:r>
              <a:rPr lang="cs-CZ" dirty="0" smtClean="0">
                <a:solidFill>
                  <a:schemeClr val="accent1"/>
                </a:solidFill>
              </a:rPr>
              <a:t>práce</a:t>
            </a:r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dirty="0">
              <a:solidFill>
                <a:srgbClr val="0070C0"/>
              </a:solidFill>
            </a:endParaRP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0">
              <a:solidFill>
                <a:srgbClr val="0070C0"/>
              </a:solidFill>
            </a:endParaRP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30111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Výzva č. 94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712520" cy="4563208"/>
          </a:xfrm>
        </p:spPr>
        <p:txBody>
          <a:bodyPr/>
          <a:lstStyle/>
          <a:p>
            <a:pPr marL="417150">
              <a:defRPr/>
            </a:pPr>
            <a:r>
              <a:rPr lang="cs-CZ" sz="1600" b="1" dirty="0">
                <a:solidFill>
                  <a:schemeClr val="accent1"/>
                </a:solidFill>
              </a:rPr>
              <a:t>Žadatelé: </a:t>
            </a:r>
          </a:p>
          <a:p>
            <a:pPr marL="417150"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1600" dirty="0">
                <a:solidFill>
                  <a:schemeClr val="accent1"/>
                </a:solidFill>
              </a:rPr>
              <a:t>a) Sociální partneři, kteří jsou definováni Radou hospodářské a sociální dohody ČR </a:t>
            </a:r>
          </a:p>
          <a:p>
            <a:pPr marL="417150"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1600" dirty="0">
                <a:solidFill>
                  <a:schemeClr val="accent1"/>
                </a:solidFill>
              </a:rPr>
              <a:t>b) Organizace zaměstnavatelů a odborové organizace, které mají uzavřenou kolektivní smlouvu vyššího stupně alespoň měsíc před vyhlášením výzvy a její platnost je minimálně do konce roku 2018</a:t>
            </a:r>
          </a:p>
          <a:p>
            <a:pPr marL="417150">
              <a:defRPr/>
            </a:pPr>
            <a:r>
              <a:rPr lang="cs-CZ" sz="1600" b="1" dirty="0">
                <a:solidFill>
                  <a:schemeClr val="accent1"/>
                </a:solidFill>
              </a:rPr>
              <a:t>Partneři: </a:t>
            </a:r>
            <a:r>
              <a:rPr lang="cs-CZ" sz="1600" dirty="0">
                <a:solidFill>
                  <a:schemeClr val="accent1"/>
                </a:solidFill>
              </a:rPr>
              <a:t>shodní viz žadatelé</a:t>
            </a:r>
          </a:p>
          <a:p>
            <a:pPr marL="417150">
              <a:defRPr/>
            </a:pPr>
            <a:r>
              <a:rPr lang="cs-CZ" sz="1600" b="1" dirty="0">
                <a:solidFill>
                  <a:schemeClr val="accent1"/>
                </a:solidFill>
              </a:rPr>
              <a:t>Alokace: </a:t>
            </a:r>
            <a:r>
              <a:rPr lang="cs-CZ" sz="1600" dirty="0">
                <a:solidFill>
                  <a:schemeClr val="accent1"/>
                </a:solidFill>
              </a:rPr>
              <a:t>241 000 000 CZK z toho část a) 200 000 000 CZK, část b) 41 000 000 CZK</a:t>
            </a:r>
          </a:p>
          <a:p>
            <a:pPr marL="417150">
              <a:defRPr/>
            </a:pPr>
            <a:r>
              <a:rPr lang="cs-CZ" sz="1600" b="1" dirty="0">
                <a:solidFill>
                  <a:schemeClr val="accent1"/>
                </a:solidFill>
              </a:rPr>
              <a:t>Výše dotace na projekt: </a:t>
            </a:r>
            <a:r>
              <a:rPr lang="cs-CZ" sz="1600" dirty="0">
                <a:solidFill>
                  <a:schemeClr val="accent1"/>
                </a:solidFill>
              </a:rPr>
              <a:t> a) 5 mil. CZK - 75 mil. CZK,  b) 1 mil. CZK - 15 mil. CZK</a:t>
            </a:r>
          </a:p>
          <a:p>
            <a:pPr marL="417150"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1600" b="1" dirty="0">
                <a:solidFill>
                  <a:schemeClr val="accent1"/>
                </a:solidFill>
              </a:rPr>
              <a:t>Způsob financování: </a:t>
            </a:r>
            <a:r>
              <a:rPr lang="cs-CZ" sz="1600" dirty="0">
                <a:solidFill>
                  <a:schemeClr val="accent1"/>
                </a:solidFill>
              </a:rPr>
              <a:t>projekty se skutečně vzniklými výdaji a s nepřímými </a:t>
            </a:r>
            <a:r>
              <a:rPr lang="cs-CZ" sz="1600" dirty="0" smtClean="0">
                <a:solidFill>
                  <a:schemeClr val="accent1"/>
                </a:solidFill>
              </a:rPr>
              <a:t>náklady</a:t>
            </a:r>
          </a:p>
          <a:p>
            <a:pPr marL="417150"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1600" b="1" dirty="0" smtClean="0">
                <a:solidFill>
                  <a:schemeClr val="accent1"/>
                </a:solidFill>
              </a:rPr>
              <a:t>Forma podpory</a:t>
            </a:r>
            <a:r>
              <a:rPr lang="cs-CZ" sz="1600" dirty="0" smtClean="0">
                <a:solidFill>
                  <a:schemeClr val="accent1"/>
                </a:solidFill>
              </a:rPr>
              <a:t>: ex post/ ex ante</a:t>
            </a:r>
            <a:endParaRPr lang="cs-CZ" sz="1600" dirty="0">
              <a:solidFill>
                <a:schemeClr val="accent1"/>
              </a:solidFill>
            </a:endParaRPr>
          </a:p>
          <a:p>
            <a:pPr marL="417150"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1600" b="1" dirty="0">
                <a:solidFill>
                  <a:schemeClr val="accent1"/>
                </a:solidFill>
              </a:rPr>
              <a:t>Území dopadu: </a:t>
            </a:r>
            <a:r>
              <a:rPr lang="cs-CZ" sz="1600" dirty="0">
                <a:solidFill>
                  <a:schemeClr val="accent1"/>
                </a:solidFill>
              </a:rPr>
              <a:t>celá ČR včetně hl. m . Prahy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600" dirty="0">
              <a:solidFill>
                <a:srgbClr val="0070C0"/>
              </a:solidFill>
            </a:endParaRP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7477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Výzva č. 94 – 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7848424" cy="4563208"/>
          </a:xfrm>
        </p:spPr>
        <p:txBody>
          <a:bodyPr/>
          <a:lstStyle/>
          <a:p>
            <a:pPr marL="417150" lvl="0">
              <a:defRPr/>
            </a:pPr>
            <a:r>
              <a:rPr lang="cs-CZ" sz="1600" dirty="0">
                <a:solidFill>
                  <a:schemeClr val="accent1"/>
                </a:solidFill>
              </a:rPr>
              <a:t>a) Sociální partneři, kteří jsou definováni Radou hospodářské a sociální dohody ČR a jejich zaměstnanci a členské základny;</a:t>
            </a:r>
          </a:p>
          <a:p>
            <a:pPr marL="417150" lvl="0">
              <a:defRPr/>
            </a:pPr>
            <a:r>
              <a:rPr lang="cs-CZ" sz="1600" dirty="0" smtClean="0">
                <a:solidFill>
                  <a:schemeClr val="accent1"/>
                </a:solidFill>
              </a:rPr>
              <a:t>b</a:t>
            </a:r>
            <a:r>
              <a:rPr lang="cs-CZ" sz="1600" dirty="0">
                <a:solidFill>
                  <a:schemeClr val="accent1"/>
                </a:solidFill>
              </a:rPr>
              <a:t>) organizace zaměstnavatelů a odborové organizace, které mají uzavřenou kolektivní smlouvu vyššího stupně (KSVS) alespoň měsíc před vyhlášením výzvy a její platnost je minimálně do konce roku 2018;</a:t>
            </a:r>
          </a:p>
          <a:p>
            <a:pPr marL="417150" lvl="0">
              <a:defRPr/>
            </a:pPr>
            <a:r>
              <a:rPr lang="cs-CZ" sz="1600" dirty="0" smtClean="0">
                <a:solidFill>
                  <a:schemeClr val="accent1"/>
                </a:solidFill>
              </a:rPr>
              <a:t>c</a:t>
            </a:r>
            <a:r>
              <a:rPr lang="cs-CZ" sz="1600" dirty="0">
                <a:solidFill>
                  <a:schemeClr val="accent1"/>
                </a:solidFill>
              </a:rPr>
              <a:t>) odvětvové svazy, zaměstnavatelé a zaměstnanci podniků </a:t>
            </a:r>
            <a:r>
              <a:rPr lang="cs-CZ" sz="1600" dirty="0" smtClean="0">
                <a:solidFill>
                  <a:schemeClr val="accent1"/>
                </a:solidFill>
              </a:rPr>
              <a:t>vstupujících </a:t>
            </a:r>
            <a:r>
              <a:rPr lang="cs-CZ" sz="1600" dirty="0">
                <a:solidFill>
                  <a:schemeClr val="accent1"/>
                </a:solidFill>
              </a:rPr>
              <a:t>do sociálního dialogu;</a:t>
            </a:r>
          </a:p>
          <a:p>
            <a:pPr marL="417150" lvl="0">
              <a:defRPr/>
            </a:pPr>
            <a:r>
              <a:rPr lang="cs-CZ" sz="1600" dirty="0" smtClean="0">
                <a:solidFill>
                  <a:schemeClr val="accent1"/>
                </a:solidFill>
              </a:rPr>
              <a:t>d</a:t>
            </a:r>
            <a:r>
              <a:rPr lang="cs-CZ" sz="1600" dirty="0">
                <a:solidFill>
                  <a:schemeClr val="accent1"/>
                </a:solidFill>
              </a:rPr>
              <a:t>) další zaměstnanci (včetně propouštěných zaměstnanců nebo naopak potenciálních nových zaměstnanců) s vazbou na aktivity </a:t>
            </a:r>
            <a:r>
              <a:rPr lang="cs-CZ" sz="1600" dirty="0" smtClean="0">
                <a:solidFill>
                  <a:schemeClr val="accent1"/>
                </a:solidFill>
              </a:rPr>
              <a:t>zaměřené na </a:t>
            </a:r>
            <a:r>
              <a:rPr lang="cs-CZ" sz="1600" dirty="0">
                <a:solidFill>
                  <a:schemeClr val="accent1"/>
                </a:solidFill>
              </a:rPr>
              <a:t>sociální dialog.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600" dirty="0">
              <a:solidFill>
                <a:srgbClr val="0070C0"/>
              </a:solidFill>
            </a:endParaRP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72335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Výzva č. 94 – 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7848424" cy="4563208"/>
          </a:xfrm>
        </p:spPr>
        <p:txBody>
          <a:bodyPr/>
          <a:lstStyle/>
          <a:p>
            <a:pPr marL="417150">
              <a:defRPr/>
            </a:pPr>
            <a:r>
              <a:rPr lang="cs-CZ" sz="1600" dirty="0" smtClean="0">
                <a:solidFill>
                  <a:schemeClr val="accent1"/>
                </a:solidFill>
              </a:rPr>
              <a:t>Aktivity </a:t>
            </a:r>
            <a:r>
              <a:rPr lang="cs-CZ" sz="1600" dirty="0">
                <a:solidFill>
                  <a:schemeClr val="accent1"/>
                </a:solidFill>
              </a:rPr>
              <a:t>vycházejí z aktivit ve výzvě č. 03_15_002</a:t>
            </a:r>
          </a:p>
          <a:p>
            <a:pPr marL="417150">
              <a:defRPr/>
            </a:pPr>
            <a:r>
              <a:rPr lang="cs-CZ" sz="1600" dirty="0">
                <a:solidFill>
                  <a:schemeClr val="accent1"/>
                </a:solidFill>
              </a:rPr>
              <a:t>Nově zdůrazněna témata vycházející ze strategií Průmysl 4.0  </a:t>
            </a:r>
            <a:r>
              <a:rPr lang="cs-CZ" sz="1600" dirty="0" smtClean="0">
                <a:solidFill>
                  <a:schemeClr val="accent1"/>
                </a:solidFill>
              </a:rPr>
              <a:t>a </a:t>
            </a:r>
            <a:r>
              <a:rPr lang="cs-CZ" sz="1600" dirty="0">
                <a:solidFill>
                  <a:schemeClr val="accent1"/>
                </a:solidFill>
              </a:rPr>
              <a:t>Práce 4.0 a podnětů sociálních partnerů, např.: </a:t>
            </a:r>
          </a:p>
          <a:p>
            <a:pPr marL="417150"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1600" dirty="0">
                <a:solidFill>
                  <a:schemeClr val="accent1"/>
                </a:solidFill>
              </a:rPr>
              <a:t>témata </a:t>
            </a:r>
            <a:r>
              <a:rPr lang="cs-CZ" sz="1600" dirty="0" smtClean="0">
                <a:solidFill>
                  <a:schemeClr val="accent1"/>
                </a:solidFill>
              </a:rPr>
              <a:t>spojená </a:t>
            </a:r>
            <a:r>
              <a:rPr lang="cs-CZ" sz="1600" dirty="0">
                <a:solidFill>
                  <a:schemeClr val="accent1"/>
                </a:solidFill>
              </a:rPr>
              <a:t>se zvýšením minimální mzdy a s výzkumem a přípravou možných řešení v oblasti daňového a pojistného systému;</a:t>
            </a:r>
          </a:p>
          <a:p>
            <a:pPr marL="417150"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1600" dirty="0">
                <a:solidFill>
                  <a:schemeClr val="accent1"/>
                </a:solidFill>
              </a:rPr>
              <a:t>podpora propagace flexibilních forem práce v podnicích, včetně podpory vytváření podmínek pro zvýšení flexibility trhu práce;</a:t>
            </a:r>
          </a:p>
          <a:p>
            <a:pPr marL="417150"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1600" dirty="0">
                <a:solidFill>
                  <a:schemeClr val="accent1"/>
                </a:solidFill>
              </a:rPr>
              <a:t>vedení tripartitního dialogu o vhodné podpoře profesního vzdělávání a zavádění prvků systému duálního vzdělávání.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600" dirty="0">
              <a:solidFill>
                <a:schemeClr val="accent1"/>
              </a:solidFill>
            </a:endParaRP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69885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Výzva č. 94 – Přílohy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7848424" cy="4563208"/>
          </a:xfrm>
        </p:spPr>
        <p:txBody>
          <a:bodyPr/>
          <a:lstStyle/>
          <a:p>
            <a:endParaRPr lang="cs-CZ" sz="1600" dirty="0"/>
          </a:p>
          <a:p>
            <a:r>
              <a:rPr lang="cs-CZ" sz="1800" dirty="0" smtClean="0"/>
              <a:t>1. Ověřená </a:t>
            </a:r>
            <a:r>
              <a:rPr lang="cs-CZ" sz="1800" dirty="0"/>
              <a:t>kopie kolektivní smlouvy vyššího stupně </a:t>
            </a:r>
            <a:r>
              <a:rPr lang="cs-CZ" sz="1800" dirty="0" smtClean="0"/>
              <a:t>(žadatelé typu b)</a:t>
            </a:r>
            <a:endParaRPr lang="cs-CZ" sz="1800" dirty="0"/>
          </a:p>
          <a:p>
            <a:r>
              <a:rPr lang="cs-CZ" sz="1800" dirty="0"/>
              <a:t>2</a:t>
            </a:r>
            <a:r>
              <a:rPr lang="cs-CZ" sz="1800" dirty="0" smtClean="0"/>
              <a:t>. Čestné prohlášení – identifikace skutečných majitelů</a:t>
            </a:r>
            <a:endParaRPr lang="cs-CZ" sz="1800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 smtClean="0"/>
              <a:t>3. </a:t>
            </a:r>
            <a:r>
              <a:rPr lang="cs-CZ" sz="1800" dirty="0"/>
              <a:t>Analýza potřebnosti projektu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600" dirty="0">
              <a:solidFill>
                <a:srgbClr val="0070C0"/>
              </a:solidFill>
            </a:endParaRP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40350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28800"/>
            <a:ext cx="8280920" cy="4464496"/>
          </a:xfrm>
        </p:spPr>
        <p:txBody>
          <a:bodyPr/>
          <a:lstStyle/>
          <a:p>
            <a:r>
              <a:rPr lang="cs-CZ" sz="2600" dirty="0"/>
              <a:t>Projektové aktivity </a:t>
            </a:r>
            <a:r>
              <a:rPr lang="cs-CZ" sz="2600" dirty="0" smtClean="0"/>
              <a:t>většinou součástí</a:t>
            </a:r>
            <a:r>
              <a:rPr lang="cs-CZ" sz="2600" dirty="0"/>
              <a:t> </a:t>
            </a:r>
            <a:r>
              <a:rPr lang="cs-CZ" sz="2600" dirty="0" smtClean="0"/>
              <a:t>běžných </a:t>
            </a:r>
            <a:r>
              <a:rPr lang="cs-CZ" sz="2600" dirty="0"/>
              <a:t>činností jednotlivých organizací z obou stran sociálního </a:t>
            </a:r>
            <a:r>
              <a:rPr lang="cs-CZ" sz="2600" dirty="0" smtClean="0"/>
              <a:t>dialogu </a:t>
            </a:r>
            <a:endParaRPr lang="cs-CZ" sz="2600" dirty="0"/>
          </a:p>
          <a:p>
            <a:endParaRPr lang="cs-CZ" dirty="0" smtClean="0"/>
          </a:p>
          <a:p>
            <a:pPr marL="486000" lvl="2" indent="0">
              <a:buNone/>
            </a:pPr>
            <a:r>
              <a:rPr lang="cs-CZ" sz="2400" dirty="0" smtClean="0"/>
              <a:t>Doporučení:</a:t>
            </a:r>
          </a:p>
          <a:p>
            <a:pPr marL="828900" lvl="2" indent="-342900">
              <a:buFont typeface="Wingdings" panose="05000000000000000000" pitchFamily="2" charset="2"/>
              <a:buChar char="Ø"/>
            </a:pPr>
            <a:r>
              <a:rPr lang="cs-CZ" sz="2400" i="1" dirty="0" smtClean="0"/>
              <a:t>V budoucích </a:t>
            </a:r>
            <a:r>
              <a:rPr lang="cs-CZ" sz="2400" i="1" dirty="0"/>
              <a:t>výzvách </a:t>
            </a:r>
            <a:r>
              <a:rPr lang="cs-CZ" sz="2400" i="1" dirty="0" smtClean="0"/>
              <a:t>stanovit </a:t>
            </a:r>
            <a:r>
              <a:rPr lang="cs-CZ" sz="2400" i="1" dirty="0"/>
              <a:t>povinnost popsat v projektové žádosti či k ní přiložené analýze potřeb přidanou hodnotu projektu k běžné </a:t>
            </a:r>
            <a:r>
              <a:rPr lang="cs-CZ" sz="2400" i="1" dirty="0" smtClean="0"/>
              <a:t>činnosti příjemce a jeho partnerů</a:t>
            </a:r>
          </a:p>
          <a:p>
            <a:pPr marL="828900" lvl="2" indent="-342900">
              <a:buFont typeface="Wingdings" panose="05000000000000000000" pitchFamily="2" charset="2"/>
              <a:buChar char="Ø"/>
            </a:pPr>
            <a:endParaRPr lang="cs-CZ" sz="2400" i="1" dirty="0" smtClean="0"/>
          </a:p>
          <a:p>
            <a:pPr marL="828900" lvl="2" indent="-342900">
              <a:buFont typeface="Wingdings" panose="05000000000000000000" pitchFamily="2" charset="2"/>
              <a:buChar char="Ø"/>
            </a:pPr>
            <a:r>
              <a:rPr lang="cs-CZ" sz="2400" i="1" dirty="0" smtClean="0"/>
              <a:t>Bude zohledněno při odborném hodnocení projektových žádostí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potřebnosti – závěry z evaluace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879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7c48c8a8-2045-474d-b0fb-3ee17ecadba0">U:\1_3_POMOC_PRAC_PODNIKŮM_A_PODNIKATELŮM\VYZVA_002_SOUTEZNI\KULATÉ_STOLY\kulatý_stůl_2016_5\Setkání_1.6.2016.pptx</AC_OriginalFileNa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91D2CAF791D449809C1371BC5FAF2A" ma:contentTypeVersion="1" ma:contentTypeDescription="Vytvoří nový dokument" ma:contentTypeScope="" ma:versionID="26fd20a5b6d8decbe06b7f1b12531c89">
  <xsd:schema xmlns:xsd="http://www.w3.org/2001/XMLSchema" xmlns:xs="http://www.w3.org/2001/XMLSchema" xmlns:p="http://schemas.microsoft.com/office/2006/metadata/properties" xmlns:ns2="7c48c8a8-2045-474d-b0fb-3ee17ecadba0" targetNamespace="http://schemas.microsoft.com/office/2006/metadata/properties" ma:root="true" ma:fieldsID="ff450026467c3fdb36efcce3adb619a7" ns2:_="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8c8a8-2045-474d-b0fb-3ee17ecadba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15C96D-E302-45FC-93E2-0720012C35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5B53C3-1CFE-4E5E-861C-7262E35BFDF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7c48c8a8-2045-474d-b0fb-3ee17ecadba0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16562CA-41D4-46CC-BDAE-EB15A90129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1076</Words>
  <Application>Microsoft Office PowerPoint</Application>
  <PresentationFormat>Předvádění na obrazovce (4:3)</PresentationFormat>
  <Paragraphs>208</Paragraphs>
  <Slides>30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prezentace</vt:lpstr>
      <vt:lpstr> Seminář pro žadatele ve výzvě  č. 94   Oddělení projektů adaptability pracovní síly II    27. 8. 2018</vt:lpstr>
      <vt:lpstr>Program setkání</vt:lpstr>
      <vt:lpstr> Výzva č. 94 „Budování kapacit sociálních partnerů II“   </vt:lpstr>
      <vt:lpstr>Výzva č. 94</vt:lpstr>
      <vt:lpstr>Výzva č. 94</vt:lpstr>
      <vt:lpstr>Výzva č. 94 – Cílové skupiny</vt:lpstr>
      <vt:lpstr>Výzva č. 94 – podporované aktivity</vt:lpstr>
      <vt:lpstr>Výzva č. 94 – Přílohy</vt:lpstr>
      <vt:lpstr>Analýza potřebnosti – závěry z evaluace</vt:lpstr>
      <vt:lpstr>Analýza potřebnosti – závěry z evaluace</vt:lpstr>
      <vt:lpstr>Věcné hodnocení</vt:lpstr>
      <vt:lpstr>Proces hodnocení výzvy 002 - shrnutí</vt:lpstr>
      <vt:lpstr>Proces hodnocení výzvy 002 - shrnutí</vt:lpstr>
      <vt:lpstr>Proces hodnocení - shrnutí</vt:lpstr>
      <vt:lpstr>Proces hodnocení výzvy 002 - shrnutí</vt:lpstr>
      <vt:lpstr>Proces hodnocení - shrnutí</vt:lpstr>
      <vt:lpstr>Proces hodnocení výzvy 002 - shrnutí</vt:lpstr>
      <vt:lpstr>Proces hodnocení - shrnutí</vt:lpstr>
      <vt:lpstr>Proces hodnocení - shrnutí</vt:lpstr>
      <vt:lpstr>Proces hodnocení - shrnutí</vt:lpstr>
      <vt:lpstr>Proces hodnocení výzvy 002 - shrnutí</vt:lpstr>
      <vt:lpstr>Proces hodnocení - shrnutí</vt:lpstr>
      <vt:lpstr>Proces hodnocení výzvy 002 - shrnutí</vt:lpstr>
      <vt:lpstr>Proces hodnocení - shrnutí</vt:lpstr>
      <vt:lpstr>Proces hodnocení výzvy 002 - shrnutí</vt:lpstr>
      <vt:lpstr>Proces hodnocení - shrnutí</vt:lpstr>
      <vt:lpstr>PŘÍPRAVA ŽÁDOSTI - závěry</vt:lpstr>
      <vt:lpstr>Důležité odkazy</vt:lpstr>
      <vt:lpstr>DOTAZY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2018-08-30T15:07:51Z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0x010100F291D2CAF791D449809C1371BC5FAF2A</vt:lpwstr>
  </property>
</Properties>
</file>