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drawingml.diagramColors+xml" PartName="/ppt/diagrams/colors1.xml"/>
  <Override ContentType="application/vnd.openxmlformats-officedocument.drawingml.diagramData+xml" PartName="/ppt/diagrams/data1.xml"/>
  <Override ContentType="application/vnd.ms-office.drawingml.diagramDrawing+xml" PartName="/ppt/diagrams/drawing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.xml"/>
  <Override ContentType="application/vnd.openxmlformats-officedocument.presentationml.slide+xml" PartName="/ppt/slides/slide50.xml"/>
  <Override ContentType="application/vnd.openxmlformats-officedocument.presentationml.slide+xml" PartName="/ppt/slides/slide51.xml"/>
  <Override ContentType="application/vnd.openxmlformats-officedocument.presentationml.slide+xml" PartName="/ppt/slides/slide52.xml"/>
  <Override ContentType="application/vnd.openxmlformats-officedocument.presentationml.slide+xml" PartName="/ppt/slides/slide53.xml"/>
  <Override ContentType="application/vnd.openxmlformats-officedocument.presentationml.slide+xml" PartName="/ppt/slides/slide54.xml"/>
  <Override ContentType="application/vnd.openxmlformats-officedocument.presentationml.slide+xml" PartName="/ppt/slides/slide55.xml"/>
  <Override ContentType="application/vnd.openxmlformats-officedocument.presentationml.slide+xml" PartName="/ppt/slides/slide56.xml"/>
  <Override ContentType="application/vnd.openxmlformats-officedocument.presentationml.slide+xml" PartName="/ppt/slides/slide57.xml"/>
  <Override ContentType="application/vnd.openxmlformats-officedocument.presentationml.slide+xml" PartName="/ppt/slides/slide58.xml"/>
  <Override ContentType="application/vnd.openxmlformats-officedocument.presentationml.slide+xml" PartName="/ppt/slides/slide59.xml"/>
  <Override ContentType="application/vnd.openxmlformats-officedocument.presentationml.slide+xml" PartName="/ppt/slides/slide6.xml"/>
  <Override ContentType="application/vnd.openxmlformats-officedocument.presentationml.slide+xml" PartName="/ppt/slides/slide60.xml"/>
  <Override ContentType="application/vnd.openxmlformats-officedocument.presentationml.slide+xml" PartName="/ppt/slides/slide61.xml"/>
  <Override ContentType="application/vnd.openxmlformats-officedocument.presentationml.slide+xml" PartName="/ppt/slides/slide62.xml"/>
  <Override ContentType="application/vnd.openxmlformats-officedocument.presentationml.slide+xml" PartName="/ppt/slides/slide63.xml"/>
  <Override ContentType="application/vnd.openxmlformats-officedocument.presentationml.slide+xml" PartName="/ppt/slides/slide64.xml"/>
  <Override ContentType="application/vnd.openxmlformats-officedocument.presentationml.slide+xml" PartName="/ppt/slides/slide65.xml"/>
  <Override ContentType="application/vnd.openxmlformats-officedocument.presentationml.slide+xml" PartName="/ppt/slides/slide66.xml"/>
  <Override ContentType="application/vnd.openxmlformats-officedocument.presentationml.slide+xml" PartName="/ppt/slides/slide67.xml"/>
  <Override ContentType="application/vnd.openxmlformats-officedocument.presentationml.slide+xml" PartName="/ppt/slides/slide68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4"/>
  </p:sldMasterIdLst>
  <p:notesMasterIdLst>
    <p:notesMasterId r:id="rId73"/>
  </p:notesMasterIdLst>
  <p:sldIdLst>
    <p:sldId id="256" r:id="rId5"/>
    <p:sldId id="309" r:id="rId6"/>
    <p:sldId id="270" r:id="rId7"/>
    <p:sldId id="271" r:id="rId8"/>
    <p:sldId id="272" r:id="rId9"/>
    <p:sldId id="273" r:id="rId10"/>
    <p:sldId id="380" r:id="rId11"/>
    <p:sldId id="276" r:id="rId12"/>
    <p:sldId id="277" r:id="rId13"/>
    <p:sldId id="292" r:id="rId14"/>
    <p:sldId id="291" r:id="rId15"/>
    <p:sldId id="278" r:id="rId16"/>
    <p:sldId id="396" r:id="rId17"/>
    <p:sldId id="279" r:id="rId18"/>
    <p:sldId id="353" r:id="rId19"/>
    <p:sldId id="282" r:id="rId20"/>
    <p:sldId id="355" r:id="rId21"/>
    <p:sldId id="354" r:id="rId22"/>
    <p:sldId id="283" r:id="rId23"/>
    <p:sldId id="356" r:id="rId24"/>
    <p:sldId id="357" r:id="rId25"/>
    <p:sldId id="397" r:id="rId26"/>
    <p:sldId id="350" r:id="rId27"/>
    <p:sldId id="358" r:id="rId28"/>
    <p:sldId id="289" r:id="rId29"/>
    <p:sldId id="290" r:id="rId30"/>
    <p:sldId id="398" r:id="rId31"/>
    <p:sldId id="312" r:id="rId32"/>
    <p:sldId id="399" r:id="rId33"/>
    <p:sldId id="400" r:id="rId34"/>
    <p:sldId id="426" r:id="rId35"/>
    <p:sldId id="419" r:id="rId36"/>
    <p:sldId id="416" r:id="rId37"/>
    <p:sldId id="417" r:id="rId38"/>
    <p:sldId id="401" r:id="rId39"/>
    <p:sldId id="385" r:id="rId40"/>
    <p:sldId id="420" r:id="rId41"/>
    <p:sldId id="405" r:id="rId42"/>
    <p:sldId id="406" r:id="rId43"/>
    <p:sldId id="408" r:id="rId44"/>
    <p:sldId id="421" r:id="rId45"/>
    <p:sldId id="410" r:id="rId46"/>
    <p:sldId id="422" r:id="rId47"/>
    <p:sldId id="423" r:id="rId48"/>
    <p:sldId id="411" r:id="rId49"/>
    <p:sldId id="390" r:id="rId50"/>
    <p:sldId id="392" r:id="rId51"/>
    <p:sldId id="393" r:id="rId52"/>
    <p:sldId id="404" r:id="rId53"/>
    <p:sldId id="424" r:id="rId54"/>
    <p:sldId id="425" r:id="rId55"/>
    <p:sldId id="329" r:id="rId56"/>
    <p:sldId id="375" r:id="rId57"/>
    <p:sldId id="373" r:id="rId58"/>
    <p:sldId id="374" r:id="rId59"/>
    <p:sldId id="376" r:id="rId60"/>
    <p:sldId id="427" r:id="rId61"/>
    <p:sldId id="298" r:id="rId62"/>
    <p:sldId id="313" r:id="rId63"/>
    <p:sldId id="378" r:id="rId64"/>
    <p:sldId id="379" r:id="rId65"/>
    <p:sldId id="412" r:id="rId66"/>
    <p:sldId id="315" r:id="rId67"/>
    <p:sldId id="413" r:id="rId68"/>
    <p:sldId id="414" r:id="rId69"/>
    <p:sldId id="415" r:id="rId70"/>
    <p:sldId id="316" r:id="rId71"/>
    <p:sldId id="302" r:id="rId72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 vertBarState="maximized">
    <p:restoredLeft sz="34587" autoAdjust="false"/>
    <p:restoredTop sz="63899" autoAdjust="false"/>
  </p:normalViewPr>
  <p:slideViewPr>
    <p:cSldViewPr showGuides="true">
      <p:cViewPr>
        <p:scale>
          <a:sx n="77" d="100"/>
          <a:sy n="77" d="100"/>
        </p:scale>
        <p:origin x="-1474" y="250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true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slides/slide35.xml" Type="http://schemas.openxmlformats.org/officeDocument/2006/relationships/slide" Id="rId39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slides/slide38.xml" Type="http://schemas.openxmlformats.org/officeDocument/2006/relationships/slide" Id="rId42"/>
    <Relationship Target="slides/slide43.xml" Type="http://schemas.openxmlformats.org/officeDocument/2006/relationships/slide" Id="rId47"/>
    <Relationship Target="slides/slide46.xml" Type="http://schemas.openxmlformats.org/officeDocument/2006/relationships/slide" Id="rId50"/>
    <Relationship Target="slides/slide51.xml" Type="http://schemas.openxmlformats.org/officeDocument/2006/relationships/slide" Id="rId55"/>
    <Relationship Target="slides/slide59.xml" Type="http://schemas.openxmlformats.org/officeDocument/2006/relationships/slide" Id="rId63"/>
    <Relationship Target="slides/slide64.xml" Type="http://schemas.openxmlformats.org/officeDocument/2006/relationships/slide" Id="rId68"/>
    <Relationship Target="theme/theme1.xml" Type="http://schemas.openxmlformats.org/officeDocument/2006/relationships/theme" Id="rId76"/>
    <Relationship Target="slides/slide3.xml" Type="http://schemas.openxmlformats.org/officeDocument/2006/relationships/slide" Id="rId7"/>
    <Relationship Target="slides/slide67.xml" Type="http://schemas.openxmlformats.org/officeDocument/2006/relationships/slide" Id="rId71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25.xml" Type="http://schemas.openxmlformats.org/officeDocument/2006/relationships/slide" Id="rId29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slides/slide33.xml" Type="http://schemas.openxmlformats.org/officeDocument/2006/relationships/slide" Id="rId37"/>
    <Relationship Target="slides/slide36.xml" Type="http://schemas.openxmlformats.org/officeDocument/2006/relationships/slide" Id="rId40"/>
    <Relationship Target="slides/slide41.xml" Type="http://schemas.openxmlformats.org/officeDocument/2006/relationships/slide" Id="rId45"/>
    <Relationship Target="slides/slide49.xml" Type="http://schemas.openxmlformats.org/officeDocument/2006/relationships/slide" Id="rId53"/>
    <Relationship Target="slides/slide54.xml" Type="http://schemas.openxmlformats.org/officeDocument/2006/relationships/slide" Id="rId58"/>
    <Relationship Target="slides/slide62.xml" Type="http://schemas.openxmlformats.org/officeDocument/2006/relationships/slide" Id="rId66"/>
    <Relationship Target="presProps.xml" Type="http://schemas.openxmlformats.org/officeDocument/2006/relationships/presProps" Id="rId74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slides/slide45.xml" Type="http://schemas.openxmlformats.org/officeDocument/2006/relationships/slide" Id="rId49"/>
    <Relationship Target="slides/slide53.xml" Type="http://schemas.openxmlformats.org/officeDocument/2006/relationships/slide" Id="rId57"/>
    <Relationship Target="slides/slide57.xml" Type="http://schemas.openxmlformats.org/officeDocument/2006/relationships/slide" Id="rId61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s/slide27.xml" Type="http://schemas.openxmlformats.org/officeDocument/2006/relationships/slide" Id="rId31"/>
    <Relationship Target="slides/slide40.xml" Type="http://schemas.openxmlformats.org/officeDocument/2006/relationships/slide" Id="rId44"/>
    <Relationship Target="slides/slide48.xml" Type="http://schemas.openxmlformats.org/officeDocument/2006/relationships/slide" Id="rId52"/>
    <Relationship Target="slides/slide56.xml" Type="http://schemas.openxmlformats.org/officeDocument/2006/relationships/slide" Id="rId60"/>
    <Relationship Target="slides/slide61.xml" Type="http://schemas.openxmlformats.org/officeDocument/2006/relationships/slide" Id="rId65"/>
    <Relationship Target="notesMasters/notesMaster1.xml" Type="http://schemas.openxmlformats.org/officeDocument/2006/relationships/notesMaster" Id="rId73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slides/slide39.xml" Type="http://schemas.openxmlformats.org/officeDocument/2006/relationships/slide" Id="rId43"/>
    <Relationship Target="slides/slide44.xml" Type="http://schemas.openxmlformats.org/officeDocument/2006/relationships/slide" Id="rId48"/>
    <Relationship Target="slides/slide52.xml" Type="http://schemas.openxmlformats.org/officeDocument/2006/relationships/slide" Id="rId56"/>
    <Relationship Target="slides/slide60.xml" Type="http://schemas.openxmlformats.org/officeDocument/2006/relationships/slide" Id="rId64"/>
    <Relationship Target="slides/slide65.xml" Type="http://schemas.openxmlformats.org/officeDocument/2006/relationships/slide" Id="rId69"/>
    <Relationship Target="tableStyles.xml" Type="http://schemas.openxmlformats.org/officeDocument/2006/relationships/tableStyles" Id="rId77"/>
    <Relationship Target="slides/slide4.xml" Type="http://schemas.openxmlformats.org/officeDocument/2006/relationships/slide" Id="rId8"/>
    <Relationship Target="slides/slide47.xml" Type="http://schemas.openxmlformats.org/officeDocument/2006/relationships/slide" Id="rId51"/>
    <Relationship Target="slides/slide68.xml" Type="http://schemas.openxmlformats.org/officeDocument/2006/relationships/slide" Id="rId72"/>
    <Relationship Target="../customXml/item3.xml" Type="http://schemas.openxmlformats.org/officeDocument/2006/relationships/customXml" Id="rId3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slides/slide34.xml" Type="http://schemas.openxmlformats.org/officeDocument/2006/relationships/slide" Id="rId38"/>
    <Relationship Target="slides/slide42.xml" Type="http://schemas.openxmlformats.org/officeDocument/2006/relationships/slide" Id="rId46"/>
    <Relationship Target="slides/slide55.xml" Type="http://schemas.openxmlformats.org/officeDocument/2006/relationships/slide" Id="rId59"/>
    <Relationship Target="slides/slide63.xml" Type="http://schemas.openxmlformats.org/officeDocument/2006/relationships/slide" Id="rId67"/>
    <Relationship Target="slides/slide16.xml" Type="http://schemas.openxmlformats.org/officeDocument/2006/relationships/slide" Id="rId20"/>
    <Relationship Target="slides/slide37.xml" Type="http://schemas.openxmlformats.org/officeDocument/2006/relationships/slide" Id="rId41"/>
    <Relationship Target="slides/slide50.xml" Type="http://schemas.openxmlformats.org/officeDocument/2006/relationships/slide" Id="rId54"/>
    <Relationship Target="slides/slide58.xml" Type="http://schemas.openxmlformats.org/officeDocument/2006/relationships/slide" Id="rId62"/>
    <Relationship Target="slides/slide66.xml" Type="http://schemas.openxmlformats.org/officeDocument/2006/relationships/slide" Id="rId70"/>
    <Relationship Target="viewProps.xml" Type="http://schemas.openxmlformats.org/officeDocument/2006/relationships/viewProps" Id="rId75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</Relationships>

</file>

<file path=ppt/diagrams/_rels/data1.xml.rels><?xml version="1.0" encoding="UTF-8" standalone="yes"?>
<Relationships xmlns="http://schemas.openxmlformats.org/package/2006/relationships">
    <Relationship TargetMode="External" Target="mailto:ivana.tomesova@mpsv.cz" Type="http://schemas.openxmlformats.org/officeDocument/2006/relationships/hyperlink" Id="rId2"/>
    <Relationship TargetMode="External" Target="mailto:tereza.zahalkova@mpsv.cz" Type="http://schemas.openxmlformats.org/officeDocument/2006/relationships/hyperlink" Id="rId1"/>
</Relationships>

</file>

<file path=ppt/diagrams/_rels/drawing1.xml.rels><?xml version="1.0" encoding="UTF-8" standalone="yes"?>
<Relationships xmlns="http://schemas.openxmlformats.org/package/2006/relationships">
    <Relationship TargetMode="External" Target="mailto:ivana.tomesova@mpsv.cz" Type="http://schemas.openxmlformats.org/officeDocument/2006/relationships/hyperlink" Id="rId2"/>
    <Relationship TargetMode="External" Target="mailto:tereza.zahalkova@mpsv.cz" Type="http://schemas.openxmlformats.org/officeDocument/2006/relationships/hyperlink" Id="rId1"/>
</Relationships>

</file>

<file path=ppt/diagrams/colors1.xml><?xml version="1.0" encoding="utf-8"?>
<dgm:colors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gm:ptLst>
    <dgm:pt modelId="{93D3DB32-047D-4E4F-BB77-A4508F7B3649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true"/>
      <dgm:spPr/>
      <dgm:t>
        <a:bodyPr/>
        <a:lstStyle/>
        <a:p>
          <a:endParaRPr lang="cs-CZ"/>
        </a:p>
      </dgm:t>
    </dgm:pt>
    <dgm:pt modelId="{89F700EB-550D-44C3-9A59-E99FE06A1655}">
      <dgm:prSet/>
      <dgm:spPr/>
      <dgm:t>
        <a:bodyPr/>
        <a:lstStyle/>
        <a:p>
          <a:pPr rtl="false"/>
          <a:r>
            <a:rPr lang="cs-CZ" b="false" dirty="false" smtClean="false">
              <a:hlinkClick r:id="rId1"/>
            </a:rPr>
            <a:t>Ing. Veronika Daňková, veronika.dankova@mpsv.cz</a:t>
          </a:r>
          <a:r>
            <a:rPr lang="cs-CZ" b="false" dirty="false" smtClean="false"/>
            <a:t> 221 923 614</a:t>
          </a:r>
          <a:endParaRPr lang="cs-CZ" dirty="false"/>
        </a:p>
      </dgm:t>
    </dgm:pt>
    <dgm:pt modelId="{C3C5E0D0-5D1F-42B2-BCE6-C5C98CFE6805}" type="parTrans" cxnId="{8EDA086B-77DC-4AF6-A4E2-0EFFD3D75357}">
      <dgm:prSet/>
      <dgm:spPr/>
      <dgm:t>
        <a:bodyPr/>
        <a:lstStyle/>
        <a:p>
          <a:endParaRPr lang="cs-CZ"/>
        </a:p>
      </dgm:t>
    </dgm:pt>
    <dgm:pt modelId="{875BE093-9D80-46BE-A9EE-C39FFE3C7394}" type="sibTrans" cxnId="{8EDA086B-77DC-4AF6-A4E2-0EFFD3D75357}">
      <dgm:prSet/>
      <dgm:spPr/>
      <dgm:t>
        <a:bodyPr/>
        <a:lstStyle/>
        <a:p>
          <a:endParaRPr lang="cs-CZ"/>
        </a:p>
      </dgm:t>
    </dgm:pt>
    <dgm:pt modelId="{12A2B1CB-68BA-493F-9E70-DC4A55FF6F10}">
      <dgm:prSet/>
      <dgm:spPr/>
      <dgm:t>
        <a:bodyPr/>
        <a:lstStyle/>
        <a:p>
          <a:pPr rtl="false"/>
          <a:r>
            <a:rPr lang="cs-CZ" b="false" dirty="false" smtClean="false"/>
            <a:t>Mgr. Ivana Tomešová Dubová, </a:t>
          </a:r>
          <a:r>
            <a:rPr lang="cs-CZ" b="false" dirty="false" smtClean="false">
              <a:hlinkClick r:id="rId2"/>
            </a:rPr>
            <a:t>ivana.tomesova@mpsv.cz</a:t>
          </a:r>
          <a:endParaRPr lang="cs-CZ" b="false" dirty="false" smtClean="false"/>
        </a:p>
        <a:p>
          <a:pPr rtl="false"/>
          <a:r>
            <a:rPr lang="cs-CZ" b="false" dirty="false" smtClean="false"/>
            <a:t> 221 923 923</a:t>
          </a:r>
          <a:endParaRPr lang="cs-CZ" dirty="false"/>
        </a:p>
      </dgm:t>
    </dgm:pt>
    <dgm:pt modelId="{A50808C7-4CC4-457D-8CF2-7B6AFF71B1EB}" type="parTrans" cxnId="{14A1A276-4FEE-42A9-92AD-CB35051FC8BD}">
      <dgm:prSet/>
      <dgm:spPr/>
      <dgm:t>
        <a:bodyPr/>
        <a:lstStyle/>
        <a:p>
          <a:endParaRPr lang="cs-CZ"/>
        </a:p>
      </dgm:t>
    </dgm:pt>
    <dgm:pt modelId="{191CEB3D-195B-4583-9B35-78387F298B9B}" type="sibTrans" cxnId="{14A1A276-4FEE-42A9-92AD-CB35051FC8BD}">
      <dgm:prSet/>
      <dgm:spPr/>
      <dgm:t>
        <a:bodyPr/>
        <a:lstStyle/>
        <a:p>
          <a:endParaRPr lang="cs-CZ"/>
        </a:p>
      </dgm:t>
    </dgm:pt>
    <dgm:pt modelId="{2CCAFC91-DDB9-438D-9663-84B0B64801D7}" type="pres">
      <dgm:prSet presAssocID="{93D3DB32-047D-4E4F-BB77-A4508F7B364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349ACFF-DCE6-48FB-A844-5415233D4043}" type="pres">
      <dgm:prSet presAssocID="{89F700EB-550D-44C3-9A59-E99FE06A1655}" presName="circle1" presStyleLbl="node1" presStyleIdx="0" presStyleCnt="2"/>
      <dgm:spPr/>
    </dgm:pt>
    <dgm:pt modelId="{5AB01D0B-08FF-4310-A44A-EB4FEE89F433}" type="pres">
      <dgm:prSet presAssocID="{89F700EB-550D-44C3-9A59-E99FE06A1655}" presName="space" presStyleCnt="0"/>
      <dgm:spPr/>
    </dgm:pt>
    <dgm:pt modelId="{33DE5804-B021-43B6-B152-77289C2D8AAD}" type="pres">
      <dgm:prSet presAssocID="{89F700EB-550D-44C3-9A59-E99FE06A1655}" presName="rect1" presStyleLbl="alignAcc1" presStyleIdx="0" presStyleCnt="2"/>
      <dgm:spPr/>
      <dgm:t>
        <a:bodyPr/>
        <a:lstStyle/>
        <a:p>
          <a:endParaRPr lang="cs-CZ"/>
        </a:p>
      </dgm:t>
    </dgm:pt>
    <dgm:pt modelId="{CD0C6FFA-970D-4447-9B7C-1D6123E891EB}" type="pres">
      <dgm:prSet presAssocID="{12A2B1CB-68BA-493F-9E70-DC4A55FF6F10}" presName="vertSpace2" presStyleLbl="node1" presStyleIdx="0" presStyleCnt="2"/>
      <dgm:spPr/>
    </dgm:pt>
    <dgm:pt modelId="{1BA233C4-D711-4B2B-A239-F18BE2B7A81A}" type="pres">
      <dgm:prSet presAssocID="{12A2B1CB-68BA-493F-9E70-DC4A55FF6F10}" presName="circle2" presStyleLbl="node1" presStyleIdx="1" presStyleCnt="2"/>
      <dgm:spPr/>
    </dgm:pt>
    <dgm:pt modelId="{5992BFFA-CDBA-4353-98ED-141E100CDC2E}" type="pres">
      <dgm:prSet presAssocID="{12A2B1CB-68BA-493F-9E70-DC4A55FF6F10}" presName="rect2" presStyleLbl="alignAcc1" presStyleIdx="1" presStyleCnt="2"/>
      <dgm:spPr/>
      <dgm:t>
        <a:bodyPr/>
        <a:lstStyle/>
        <a:p>
          <a:endParaRPr lang="cs-CZ"/>
        </a:p>
      </dgm:t>
    </dgm:pt>
    <dgm:pt modelId="{26EB0B8A-5C26-4522-8435-2A6954CF6076}" type="pres">
      <dgm:prSet presAssocID="{89F700EB-550D-44C3-9A59-E99FE06A1655}" presName="rect1ParTxNoCh" presStyleLbl="alignAcc1" presStyleIdx="1" presStyleCnt="2">
        <dgm:presLayoutVars>
          <dgm:chMax val="1"/>
          <dgm:bulletEnabled val="true"/>
        </dgm:presLayoutVars>
      </dgm:prSet>
      <dgm:spPr/>
      <dgm:t>
        <a:bodyPr/>
        <a:lstStyle/>
        <a:p>
          <a:endParaRPr lang="cs-CZ"/>
        </a:p>
      </dgm:t>
    </dgm:pt>
    <dgm:pt modelId="{8595B9FA-A870-4E99-AA4B-5ED54441E18D}" type="pres">
      <dgm:prSet presAssocID="{12A2B1CB-68BA-493F-9E70-DC4A55FF6F10}" presName="rect2ParTxNoCh" presStyleLbl="alignAcc1" presStyleIdx="1" presStyleCnt="2">
        <dgm:presLayoutVars>
          <dgm:chMax val="1"/>
          <dgm:bulletEnabled val="true"/>
        </dgm:presLayoutVars>
      </dgm:prSet>
      <dgm:spPr/>
      <dgm:t>
        <a:bodyPr/>
        <a:lstStyle/>
        <a:p>
          <a:endParaRPr lang="cs-CZ"/>
        </a:p>
      </dgm:t>
    </dgm:pt>
  </dgm:ptLst>
  <dgm:cxnLst>
    <dgm:cxn modelId="{F4269CC4-A87C-463B-9F5B-05E5AABDAFF0}" type="presOf" srcId="{89F700EB-550D-44C3-9A59-E99FE06A1655}" destId="{33DE5804-B021-43B6-B152-77289C2D8AAD}" srcOrd="0" destOrd="0" presId="urn:microsoft.com/office/officeart/2005/8/layout/target3"/>
    <dgm:cxn modelId="{14A1A276-4FEE-42A9-92AD-CB35051FC8BD}" srcId="{93D3DB32-047D-4E4F-BB77-A4508F7B3649}" destId="{12A2B1CB-68BA-493F-9E70-DC4A55FF6F10}" srcOrd="1" destOrd="0" parTransId="{A50808C7-4CC4-457D-8CF2-7B6AFF71B1EB}" sibTransId="{191CEB3D-195B-4583-9B35-78387F298B9B}"/>
    <dgm:cxn modelId="{61CAE843-9D11-49B9-BC37-B427A7AE19D0}" type="presOf" srcId="{93D3DB32-047D-4E4F-BB77-A4508F7B3649}" destId="{2CCAFC91-DDB9-438D-9663-84B0B64801D7}" srcOrd="0" destOrd="0" presId="urn:microsoft.com/office/officeart/2005/8/layout/target3"/>
    <dgm:cxn modelId="{060C1B25-9DF8-4ECC-A43B-CF9EB538E2FA}" type="presOf" srcId="{12A2B1CB-68BA-493F-9E70-DC4A55FF6F10}" destId="{5992BFFA-CDBA-4353-98ED-141E100CDC2E}" srcOrd="0" destOrd="0" presId="urn:microsoft.com/office/officeart/2005/8/layout/target3"/>
    <dgm:cxn modelId="{D928F6A7-58D2-427B-8BF1-383F44548060}" type="presOf" srcId="{12A2B1CB-68BA-493F-9E70-DC4A55FF6F10}" destId="{8595B9FA-A870-4E99-AA4B-5ED54441E18D}" srcOrd="1" destOrd="0" presId="urn:microsoft.com/office/officeart/2005/8/layout/target3"/>
    <dgm:cxn modelId="{C4A78B37-B925-4D24-BB79-6B39EE7DA279}" type="presOf" srcId="{89F700EB-550D-44C3-9A59-E99FE06A1655}" destId="{26EB0B8A-5C26-4522-8435-2A6954CF6076}" srcOrd="1" destOrd="0" presId="urn:microsoft.com/office/officeart/2005/8/layout/target3"/>
    <dgm:cxn modelId="{8EDA086B-77DC-4AF6-A4E2-0EFFD3D75357}" srcId="{93D3DB32-047D-4E4F-BB77-A4508F7B3649}" destId="{89F700EB-550D-44C3-9A59-E99FE06A1655}" srcOrd="0" destOrd="0" parTransId="{C3C5E0D0-5D1F-42B2-BCE6-C5C98CFE6805}" sibTransId="{875BE093-9D80-46BE-A9EE-C39FFE3C7394}"/>
    <dgm:cxn modelId="{F6ADDAEC-B261-4BA0-8679-556940C68DBE}" type="presParOf" srcId="{2CCAFC91-DDB9-438D-9663-84B0B64801D7}" destId="{8349ACFF-DCE6-48FB-A844-5415233D4043}" srcOrd="0" destOrd="0" presId="urn:microsoft.com/office/officeart/2005/8/layout/target3"/>
    <dgm:cxn modelId="{36CA9124-3361-48DF-8049-0D85ACBBEC0A}" type="presParOf" srcId="{2CCAFC91-DDB9-438D-9663-84B0B64801D7}" destId="{5AB01D0B-08FF-4310-A44A-EB4FEE89F433}" srcOrd="1" destOrd="0" presId="urn:microsoft.com/office/officeart/2005/8/layout/target3"/>
    <dgm:cxn modelId="{A0457207-CE21-41F7-90F9-C255E35A0EAB}" type="presParOf" srcId="{2CCAFC91-DDB9-438D-9663-84B0B64801D7}" destId="{33DE5804-B021-43B6-B152-77289C2D8AAD}" srcOrd="2" destOrd="0" presId="urn:microsoft.com/office/officeart/2005/8/layout/target3"/>
    <dgm:cxn modelId="{913A67AE-F0CA-4E6B-B841-5CD65B0F4716}" type="presParOf" srcId="{2CCAFC91-DDB9-438D-9663-84B0B64801D7}" destId="{CD0C6FFA-970D-4447-9B7C-1D6123E891EB}" srcOrd="3" destOrd="0" presId="urn:microsoft.com/office/officeart/2005/8/layout/target3"/>
    <dgm:cxn modelId="{7657894B-FA89-472A-9887-6755736C5C61}" type="presParOf" srcId="{2CCAFC91-DDB9-438D-9663-84B0B64801D7}" destId="{1BA233C4-D711-4B2B-A239-F18BE2B7A81A}" srcOrd="4" destOrd="0" presId="urn:microsoft.com/office/officeart/2005/8/layout/target3"/>
    <dgm:cxn modelId="{6B371BD5-C8D4-4639-A788-2EF4B51BBFDD}" type="presParOf" srcId="{2CCAFC91-DDB9-438D-9663-84B0B64801D7}" destId="{5992BFFA-CDBA-4353-98ED-141E100CDC2E}" srcOrd="5" destOrd="0" presId="urn:microsoft.com/office/officeart/2005/8/layout/target3"/>
    <dgm:cxn modelId="{3F94836E-B1B2-4303-B0D0-935AFCF6A029}" type="presParOf" srcId="{2CCAFC91-DDB9-438D-9663-84B0B64801D7}" destId="{26EB0B8A-5C26-4522-8435-2A6954CF6076}" srcOrd="6" destOrd="0" presId="urn:microsoft.com/office/officeart/2005/8/layout/target3"/>
    <dgm:cxn modelId="{D92C601B-25C1-4179-983E-946FB1C6F9D2}" type="presParOf" srcId="{2CCAFC91-DDB9-438D-9663-84B0B64801D7}" destId="{8595B9FA-A870-4E99-AA4B-5ED54441E18D}" srcOrd="7" destOrd="0" presId="urn:microsoft.com/office/officeart/2005/8/layout/target3"/>
  </dgm:cxnLst>
  <dgm:bg/>
  <dgm:whole/>
  <dgm:extLst>
    <a:ext uri="http://schemas.microsoft.com/office/drawing/2008/diagram">
      <dsp:dataModelExt relId="rId7" minVer="http://schemas.openxmlformats.org/drawingml/2006/diagram"/>
    </a:ext>
  </dgm:extLst>
</dgm:dataModel>
</file>

<file path=ppt/diagrams/drawing1.xml><?xml version="1.0" encoding="utf-8"?>
<dsp:drawing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sp:spTree>
    <dsp:nvGrpSpPr>
      <dsp:cNvPr id="0" name=""/>
      <dsp:cNvGrpSpPr/>
    </dsp:nvGrpSpPr>
    <dsp:grpSpPr/>
    <dsp:sp modelId="{8349ACFF-DCE6-48FB-A844-5415233D4043}">
      <dsp:nvSpPr>
        <dsp:cNvPr id="0" name=""/>
        <dsp:cNvSpPr/>
      </dsp:nvSpPr>
      <dsp:spPr>
        <a:xfrm>
          <a:off x="0" y="0"/>
          <a:ext cx="4320000" cy="4320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DE5804-B021-43B6-B152-77289C2D8AAD}">
      <dsp:nvSpPr>
        <dsp:cNvPr id="0" name=""/>
        <dsp:cNvSpPr/>
      </dsp:nvSpPr>
      <dsp:spPr>
        <a:xfrm>
          <a:off x="2160000" y="0"/>
          <a:ext cx="5904000" cy="432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false" vert="horz" wrap="square" lIns="121920" tIns="121920" rIns="121920" bIns="121920" numCol="1" spcCol="1270" anchor="ctr" anchorCtr="false">
          <a:noAutofit/>
        </a:bodyPr>
        <a:lstStyle/>
        <a:p>
          <a:pPr lvl="0" algn="ctr" defTabSz="1422400" rtl="false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b="false" kern="1200" dirty="false" smtClean="false">
              <a:hlinkClick r:id="rId1"/>
            </a:rPr>
            <a:t>Ing. Veronika Daňková, veronika.dankova@mpsv.cz</a:t>
          </a:r>
          <a:r>
            <a:rPr lang="cs-CZ" sz="3200" b="false" kern="1200" dirty="false" smtClean="false"/>
            <a:t> 221 923 614</a:t>
          </a:r>
          <a:endParaRPr lang="cs-CZ" sz="3200" kern="1200" dirty="false"/>
        </a:p>
      </dsp:txBody>
      <dsp:txXfrm>
        <a:off x="2160000" y="0"/>
        <a:ext cx="5904000" cy="2052000"/>
      </dsp:txXfrm>
    </dsp:sp>
    <dsp:sp modelId="{1BA233C4-D711-4B2B-A239-F18BE2B7A81A}">
      <dsp:nvSpPr>
        <dsp:cNvPr id="0" name=""/>
        <dsp:cNvSpPr/>
      </dsp:nvSpPr>
      <dsp:spPr>
        <a:xfrm>
          <a:off x="1134000" y="2051999"/>
          <a:ext cx="2052000" cy="2052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92BFFA-CDBA-4353-98ED-141E100CDC2E}">
      <dsp:nvSpPr>
        <dsp:cNvPr id="0" name=""/>
        <dsp:cNvSpPr/>
      </dsp:nvSpPr>
      <dsp:spPr>
        <a:xfrm>
          <a:off x="2160000" y="2051999"/>
          <a:ext cx="5904000" cy="20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false" vert="horz" wrap="square" lIns="121920" tIns="121920" rIns="121920" bIns="121920" numCol="1" spcCol="1270" anchor="ctr" anchorCtr="false">
          <a:noAutofit/>
        </a:bodyPr>
        <a:lstStyle/>
        <a:p>
          <a:pPr lvl="0" algn="ctr" defTabSz="1422400" rtl="false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b="false" kern="1200" dirty="false" smtClean="false"/>
            <a:t>Mgr. Ivana Tomešová Dubová, </a:t>
          </a:r>
          <a:r>
            <a:rPr lang="cs-CZ" sz="3200" b="false" kern="1200" dirty="false" smtClean="false">
              <a:hlinkClick r:id="rId2"/>
            </a:rPr>
            <a:t>ivana.tomesova@mpsv.cz</a:t>
          </a:r>
          <a:endParaRPr lang="cs-CZ" sz="3200" b="false" kern="1200" dirty="false" smtClean="false"/>
        </a:p>
        <a:p>
          <a:pPr lvl="0" algn="ctr" defTabSz="1422400" rtl="false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b="false" kern="1200" dirty="false" smtClean="false"/>
            <a:t> 221 923 923</a:t>
          </a:r>
          <a:endParaRPr lang="cs-CZ" sz="3200" kern="1200" dirty="false"/>
        </a:p>
      </dsp:txBody>
      <dsp:txXfrm>
        <a:off x="2160000" y="2051999"/>
        <a:ext cx="5904000" cy="2052000"/>
      </dsp:txXfrm>
    </dsp:sp>
  </dsp:spTree>
</dsp:drawing>
</file>

<file path=ppt/diagrams/layout1.xml><?xml version="1.0" encoding="utf-8"?>
<dgm:layout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true"/>
        </dgm:pt>
        <dgm:pt modelId="11">
          <dgm:prSet phldr="true"/>
        </dgm:pt>
        <dgm:pt modelId="12">
          <dgm:prSet phldr="true"/>
        </dgm:pt>
        <dgm:pt modelId="2">
          <dgm:prSet phldr="true"/>
        </dgm:pt>
        <dgm:pt modelId="21">
          <dgm:prSet phldr="true"/>
        </dgm:pt>
        <dgm:pt modelId="22">
          <dgm:prSet phldr="true"/>
        </dgm:pt>
        <dgm:pt modelId="3">
          <dgm:prSet phldr="true"/>
        </dgm:pt>
        <dgm:pt modelId="31">
          <dgm:prSet phldr="true"/>
        </dgm:pt>
        <dgm:pt modelId="32">
          <dgm:prSet phldr="true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r:blip="">
      <dgm:adjLst/>
    </dgm:shape>
    <dgm:presOf axis="" ptType="" hideLastTrans="" st="" cnt="" step=""/>
    <dgm:choose name="Name1">
      <dgm:if name="Name2" func="var" arg="dir" op="equ" val="norm" axis="" ptType="" hideLastTrans="" st="" cnt="" step="">
        <dgm:choose name="Name3">
          <dgm:if name="Name4" func="cnt" op="equ" val="1" axis="ch" ptType="node" hideLastTrans="" st="" cnt="" step="">
            <dgm:constrLst>
              <dgm:constr fact="0.3" type="userA" refType="w"/>
              <dgm:constr fact="2.0" type="w" for="ch" forName="circle1" refType="userA"/>
              <dgm:constr op="equ" type="h" for="ch" forName="circle1" refType="w" refFor="ch" refForName="circle1"/>
              <dgm:constr type="l" for="ch" forName="circle1"/>
              <dgm:constr fact="0.5" type="ctrY" for="ch" forName="circle1" refType="h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fact="0.5" type="w" for="ch" forName="rect1ParTx" refType="w" refFor="ch" refForName="rect1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op="equ" val="65.0" type="primFontSz" for="ch"/>
              <dgm:constr op="equ" val="65.0" type="secFontSz" for="ch"/>
            </dgm:constrLst>
          </dgm:if>
          <dgm:if name="Name5" func="cnt" op="equ" val="2" axis="ch" ptType="node" hideLastTrans="" st="" cnt="" step="">
            <dgm:constrLst>
              <dgm:constr fact="0.3" type="userA" refType="w"/>
              <dgm:constr fact="2.0" type="w" for="ch" forName="circle1" refType="userA"/>
              <dgm:constr op="equ" type="h" for="ch" forName="circle1" refType="w" refFor="ch" refForName="circle1"/>
              <dgm:constr type="l" for="ch" forName="circle1"/>
              <dgm:constr fact="0.5" type="ctrY" for="ch" forName="circle1" refType="h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fact="0.05" type="h" for="ch" forName="vertSpace2" refType="h" refFor="ch" refForName="circle1"/>
              <dgm:constr type="b" for="ch" forName="vertSpace2" refType="b" refFor="ch" refForName="circle1"/>
              <dgm:constr type="ctrX" for="ch" forName="circle2" refType="l" refFor="ch" refForName="space"/>
              <dgm:constr fact="0.5" type="h" for="ch" forName="circle2" refType="h" refFor="ch" refForName="circle1"/>
              <dgm:constr fact="-0.5" type="hOff" for="ch" forName="circle2" refType="h" refFor="ch" refForName="vertSpace2"/>
              <dgm:constr op="equ" type="w" for="ch" forName="circle2" refType="h" refFor="ch" refForName="circle2"/>
              <dgm:constr op="equ" type="wOff" for="ch" forName="circle2" refType="hOff" refFor="ch" refForName="circle2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fact="0.5" type="w" for="ch" forName="rect2ParTx" refType="w" refFor="ch" refForName="rect2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fact="0.5" type="w" for="ch" forName="rect1ParTx" refType="w" refFor="ch" refForName="rect1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op="equ" val="65.0" type="primFontSz" for="ch"/>
              <dgm:constr op="equ" val="65.0" type="secFontSz" for="ch"/>
            </dgm:constrLst>
          </dgm:if>
          <dgm:if name="Name6" func="cnt" op="equ" val="3" axis="ch" ptType="node" hideLastTrans="" st="" cnt="" step="">
            <dgm:constrLst>
              <dgm:constr fact="0.3" type="userA" refType="w"/>
              <dgm:constr fact="2.0" type="w" for="ch" forName="circle1" refType="userA"/>
              <dgm:constr op="equ" type="h" for="ch" forName="circle1" refType="w" refFor="ch" refForName="circle1"/>
              <dgm:constr type="l" for="ch" forName="circle1"/>
              <dgm:constr fact="0.5" type="ctrY" for="ch" forName="circle1" refType="h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fact="0.05" type="h" for="ch" forName="vertSpace2" refType="h" refFor="ch" refForName="circle1"/>
              <dgm:constr type="b" for="ch" forName="vertSpace2" refType="b" refFor="ch" refForName="circle1"/>
              <dgm:constr type="ctrX" for="ch" forName="circle2" refType="l" refFor="ch" refForName="space"/>
              <dgm:constr fact="0.66667" type="h" for="ch" forName="circle2" refType="h" refFor="ch" refForName="circle1"/>
              <dgm:constr fact="-0.33333" type="hOff" for="ch" forName="circle2" refType="h" refFor="ch" refForName="vertSpace2"/>
              <dgm:constr op="equ" type="w" for="ch" forName="circle2" refType="h" refFor="ch" refForName="circle2"/>
              <dgm:constr op="equ" type="wOff" for="ch" forName="circle2" refType="hOff" refFor="ch" refForName="circle2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fact="0.33333" type="h" for="ch" forName="circle3" refType="h" refFor="ch" refForName="circle1"/>
              <dgm:constr fact="-0.66667" type="hOff" for="ch" forName="circle3" refType="h" refFor="ch" refForName="vertSpace2"/>
              <dgm:constr op="equ" type="w" for="ch" forName="circle3" refType="h" refFor="ch" refForName="circle3"/>
              <dgm:constr op="equ" type="wOff" for="ch" forName="circle3" refType="hOff" refFor="ch" refForName="circle3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fact="0.5" type="w" for="ch" forName="rect3ParTx" refType="w" refFor="ch" refForName="rect3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fact="0.5" type="w" for="ch" forName="rect1ParTx" refType="w" refFor="ch" refForName="rect1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fact="0.5" type="w" for="ch" forName="rect2ParTx" refType="w" refFor="ch" refForName="rect2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op="equ" val="65.0" type="primFontSz" for="ch"/>
              <dgm:constr op="equ" val="65.0" type="secFontSz" for="ch"/>
            </dgm:constrLst>
          </dgm:if>
          <dgm:if name="Name7" func="cnt" op="equ" val="4" axis="ch" ptType="node" hideLastTrans="" st="" cnt="" step="">
            <dgm:constrLst>
              <dgm:constr fact="0.3" type="userA" refType="w"/>
              <dgm:constr fact="2.0" type="w" for="ch" forName="circle1" refType="userA"/>
              <dgm:constr op="equ" type="h" for="ch" forName="circle1" refType="w" refFor="ch" refForName="circle1"/>
              <dgm:constr type="l" for="ch" forName="circle1"/>
              <dgm:constr fact="0.5" type="ctrY" for="ch" forName="circle1" refType="h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fact="0.05" type="h" for="ch" forName="vertSpace2" refType="h" refFor="ch" refForName="circle1"/>
              <dgm:constr type="b" for="ch" forName="vertSpace2" refType="b" refFor="ch" refForName="circle1"/>
              <dgm:constr type="ctrX" for="ch" forName="circle2" refType="l" refFor="ch" refForName="space"/>
              <dgm:constr fact="0.75" type="h" for="ch" forName="circle2" refType="h" refFor="ch" refForName="circle1"/>
              <dgm:constr fact="-0.25" type="hOff" for="ch" forName="circle2" refType="h" refFor="ch" refForName="vertSpace2"/>
              <dgm:constr op="equ" type="w" for="ch" forName="circle2" refType="h" refFor="ch" refForName="circle2"/>
              <dgm:constr op="equ" type="wOff" for="ch" forName="circle2" refType="hOff" refFor="ch" refForName="circle2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fact="0.5" type="h" for="ch" forName="circle3" refType="h" refFor="ch" refForName="circle1"/>
              <dgm:constr fact="-0.5" type="hOff" for="ch" forName="circle3" refType="h" refFor="ch" refForName="vertSpace2"/>
              <dgm:constr op="equ" type="w" for="ch" forName="circle3" refType="h" refFor="ch" refForName="circle3"/>
              <dgm:constr op="equ" type="wOff" for="ch" forName="circle3" refType="hOff" refFor="ch" refForName="circle3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fact="0.25" type="h" for="ch" forName="circle4" refType="h" refFor="ch" refForName="circle1"/>
              <dgm:constr fact="-0.75" type="hOff" for="ch" forName="circle4" refType="h" refFor="ch" refForName="vertSpace2"/>
              <dgm:constr op="equ" type="w" for="ch" forName="circle4" refType="h" refFor="ch" refForName="circle4"/>
              <dgm:constr op="equ" type="wOff" for="ch" forName="circle4" refType="hOff" refFor="ch" refForName="circle4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fact="0.5" type="w" for="ch" forName="rect4ParTx" refType="w" refFor="ch" refForName="rect4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fact="0.5" type="w" for="ch" forName="rect1ParTx" refType="w" refFor="ch" refForName="rect1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fact="0.5" type="w" for="ch" forName="rect2ParTx" refType="w" refFor="ch" refForName="rect2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fact="0.5" type="w" for="ch" forName="rect3ParTx" refType="w" refFor="ch" refForName="rect3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op="equ" val="65.0" type="primFontSz" for="ch"/>
              <dgm:constr op="equ" val="65.0" type="secFontSz" for="ch"/>
            </dgm:constrLst>
          </dgm:if>
          <dgm:if name="Name8" func="cnt" op="equ" val="5" axis="ch" ptType="node" hideLastTrans="" st="" cnt="" step="">
            <dgm:constrLst>
              <dgm:constr fact="0.3" type="userA" refType="w"/>
              <dgm:constr fact="2.0" type="w" for="ch" forName="circle1" refType="userA"/>
              <dgm:constr op="equ" type="h" for="ch" forName="circle1" refType="w" refFor="ch" refForName="circle1"/>
              <dgm:constr type="l" for="ch" forName="circle1"/>
              <dgm:constr fact="0.5" type="ctrY" for="ch" forName="circle1" refType="h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fact="0.05" type="h" for="ch" forName="vertSpace2" refType="h" refFor="ch" refForName="circle1"/>
              <dgm:constr type="b" for="ch" forName="vertSpace2" refType="b" refFor="ch" refForName="circle1"/>
              <dgm:constr type="ctrX" for="ch" forName="circle2" refType="l" refFor="ch" refForName="space"/>
              <dgm:constr fact="0.8" type="h" for="ch" forName="circle2" refType="h" refFor="ch" refForName="circle1"/>
              <dgm:constr fact="-0.2" type="hOff" for="ch" forName="circle2" refType="h" refFor="ch" refForName="vertSpace2"/>
              <dgm:constr op="equ" type="w" for="ch" forName="circle2" refType="h" refFor="ch" refForName="circle2"/>
              <dgm:constr op="equ" type="wOff" for="ch" forName="circle2" refType="hOff" refFor="ch" refForName="circle2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fact="0.6" type="h" for="ch" forName="circle3" refType="h" refFor="ch" refForName="circle1"/>
              <dgm:constr fact="-0.4" type="hOff" for="ch" forName="circle3" refType="h" refFor="ch" refForName="vertSpace2"/>
              <dgm:constr op="equ" type="w" for="ch" forName="circle3" refType="h" refFor="ch" refForName="circle3"/>
              <dgm:constr op="equ" type="wOff" for="ch" forName="circle3" refType="hOff" refFor="ch" refForName="circle3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fact="0.4" type="h" for="ch" forName="circle4" refType="h" refFor="ch" refForName="circle1"/>
              <dgm:constr fact="-0.6" type="hOff" for="ch" forName="circle4" refType="h" refFor="ch" refForName="vertSpace2"/>
              <dgm:constr op="equ" type="w" for="ch" forName="circle4" refType="h" refFor="ch" refForName="circle4"/>
              <dgm:constr op="equ" type="wOff" for="ch" forName="circle4" refType="hOff" refFor="ch" refForName="circle4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fact="0.2" type="h" for="ch" forName="circle5" refType="h" refFor="ch" refForName="circle1"/>
              <dgm:constr fact="-0.8" type="hOff" for="ch" forName="circle5" refType="h" refFor="ch" refForName="vertSpace2"/>
              <dgm:constr op="equ" type="w" for="ch" forName="circle5" refType="h" refFor="ch" refForName="circle5"/>
              <dgm:constr op="equ" type="wOff" for="ch" forName="circle5" refType="hOff" refFor="ch" refForName="circle5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fact="0.5" type="w" for="ch" forName="rect5ParTx" refType="w" refFor="ch" refForName="rect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fact="0.5" type="w" for="ch" forName="rect1ParTx" refType="w" refFor="ch" refForName="rect1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fact="0.5" type="w" for="ch" forName="rect2ParTx" refType="w" refFor="ch" refForName="rect2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fact="0.5" type="w" for="ch" forName="rect3ParTx" refType="w" refFor="ch" refForName="rect3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fact="0.5" type="w" for="ch" forName="rect4ParTx" refType="w" refFor="ch" refForName="rect4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op="equ" val="65.0" type="primFontSz" for="ch"/>
              <dgm:constr op="equ" val="65.0" type="secFontSz" for="ch"/>
            </dgm:constrLst>
          </dgm:if>
          <dgm:if name="Name9" func="cnt" op="equ" val="6" axis="ch" ptType="node" hideLastTrans="" st="" cnt="" step="">
            <dgm:constrLst>
              <dgm:constr fact="0.3" type="userA" refType="w"/>
              <dgm:constr fact="2.0" type="w" for="ch" forName="circle1" refType="userA"/>
              <dgm:constr op="equ" type="h" for="ch" forName="circle1" refType="w" refFor="ch" refForName="circle1"/>
              <dgm:constr type="l" for="ch" forName="circle1"/>
              <dgm:constr fact="0.5" type="ctrY" for="ch" forName="circle1" refType="h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fact="0.05" type="h" for="ch" forName="vertSpace2" refType="h" refFor="ch" refForName="circle1"/>
              <dgm:constr type="b" for="ch" forName="vertSpace2" refType="b" refFor="ch" refForName="circle1"/>
              <dgm:constr type="ctrX" for="ch" forName="circle2" refType="l" refFor="ch" refForName="space"/>
              <dgm:constr fact="0.83333" type="h" for="ch" forName="circle2" refType="h" refFor="ch" refForName="circle1"/>
              <dgm:constr fact="-0.16667" type="hOff" for="ch" forName="circle2" refType="h" refFor="ch" refForName="vertSpace2"/>
              <dgm:constr op="equ" type="w" for="ch" forName="circle2" refType="h" refFor="ch" refForName="circle2"/>
              <dgm:constr op="equ" type="wOff" for="ch" forName="circle2" refType="hOff" refFor="ch" refForName="circle2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fact="0.66667" type="h" for="ch" forName="circle3" refType="h" refFor="ch" refForName="circle1"/>
              <dgm:constr fact="-0.33333" type="hOff" for="ch" forName="circle3" refType="h" refFor="ch" refForName="vertSpace2"/>
              <dgm:constr op="equ" type="w" for="ch" forName="circle3" refType="h" refFor="ch" refForName="circle3"/>
              <dgm:constr op="equ" type="wOff" for="ch" forName="circle3" refType="hOff" refFor="ch" refForName="circle3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fact="0.5" type="h" for="ch" forName="circle4" refType="h" refFor="ch" refForName="circle1"/>
              <dgm:constr fact="-0.5" type="hOff" for="ch" forName="circle4" refType="h" refFor="ch" refForName="vertSpace2"/>
              <dgm:constr op="equ" type="w" for="ch" forName="circle4" refType="h" refFor="ch" refForName="circle4"/>
              <dgm:constr op="equ" type="wOff" for="ch" forName="circle4" refType="hOff" refFor="ch" refForName="circle4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fact="0.33333" type="h" for="ch" forName="circle5" refType="h" refFor="ch" refForName="circle1"/>
              <dgm:constr fact="-0.66667" type="hOff" for="ch" forName="circle5" refType="h" refFor="ch" refForName="vertSpace2"/>
              <dgm:constr op="equ" type="w" for="ch" forName="circle5" refType="h" refFor="ch" refForName="circle5"/>
              <dgm:constr op="equ" type="wOff" for="ch" forName="circle5" refType="hOff" refFor="ch" refForName="circle5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fact="0.16667" type="h" for="ch" forName="circle6" refType="h" refFor="ch" refForName="circle1"/>
              <dgm:constr fact="-0.83333" type="hOff" for="ch" forName="circle6" refType="h" refFor="ch" refForName="vertSpace2"/>
              <dgm:constr op="equ" type="w" for="ch" forName="circle6" refType="h" refFor="ch" refForName="circle6"/>
              <dgm:constr op="equ" type="wOff" for="ch" forName="circle6" refType="hOff" refFor="ch" refForName="circle6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fact="0.5" type="w" for="ch" forName="rect6ParTx" refType="w" refFor="ch" refForName="rect6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fact="0.5" type="w" for="ch" forName="rect1ParTx" refType="w" refFor="ch" refForName="rect1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fact="0.5" type="w" for="ch" forName="rect2ParTx" refType="w" refFor="ch" refForName="rect2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fact="0.5" type="w" for="ch" forName="rect3ParTx" refType="w" refFor="ch" refForName="rect3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fact="0.5" type="w" for="ch" forName="rect4ParTx" refType="w" refFor="ch" refForName="rect4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fact="0.5" type="w" for="ch" forName="rect5ParTx" refType="w" refFor="ch" refForName="rect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op="equ" val="65.0" type="primFontSz" for="ch"/>
              <dgm:constr op="equ" val="65.0" type="secFontSz" for="ch"/>
            </dgm:constrLst>
          </dgm:if>
          <dgm:if name="Name10" func="cnt" op="gte" val="7" axis="ch" ptType="node" hideLastTrans="" st="" cnt="" step="">
            <dgm:constrLst>
              <dgm:constr fact="0.3" type="userA" refType="w"/>
              <dgm:constr fact="2.0" type="w" for="ch" forName="circle1" refType="userA"/>
              <dgm:constr op="equ" type="h" for="ch" forName="circle1" refType="w" refFor="ch" refForName="circle1"/>
              <dgm:constr type="l" for="ch" forName="circle1"/>
              <dgm:constr fact="0.5" type="ctrY" for="ch" forName="circle1" refType="h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fact="0.05" type="h" for="ch" forName="vertSpace2" refType="h" refFor="ch" refForName="circle1"/>
              <dgm:constr type="b" for="ch" forName="vertSpace2" refType="b" refFor="ch" refForName="circle1"/>
              <dgm:constr type="ctrX" for="ch" forName="circle2" refType="l" refFor="ch" refForName="space"/>
              <dgm:constr fact="0.85714" type="h" for="ch" forName="circle2" refType="h" refFor="ch" refForName="circle1"/>
              <dgm:constr fact="-0.14286" type="hOff" for="ch" forName="circle2" refType="h" refFor="ch" refForName="vertSpace2"/>
              <dgm:constr op="equ" type="w" for="ch" forName="circle2" refType="h" refFor="ch" refForName="circle2"/>
              <dgm:constr op="equ" type="wOff" for="ch" forName="circle2" refType="hOff" refFor="ch" refForName="circle2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fact="0.71429" type="h" for="ch" forName="circle3" refType="h" refFor="ch" refForName="circle1"/>
              <dgm:constr fact="-0.28571" type="hOff" for="ch" forName="circle3" refType="h" refFor="ch" refForName="vertSpace2"/>
              <dgm:constr op="equ" type="w" for="ch" forName="circle3" refType="h" refFor="ch" refForName="circle3"/>
              <dgm:constr op="equ" type="wOff" for="ch" forName="circle3" refType="hOff" refFor="ch" refForName="circle3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fact="0.57143" type="h" for="ch" forName="circle4" refType="h" refFor="ch" refForName="circle1"/>
              <dgm:constr fact="-0.42857" type="hOff" for="ch" forName="circle4" refType="h" refFor="ch" refForName="vertSpace2"/>
              <dgm:constr op="equ" type="w" for="ch" forName="circle4" refType="h" refFor="ch" refForName="circle4"/>
              <dgm:constr op="equ" type="wOff" for="ch" forName="circle4" refType="hOff" refFor="ch" refForName="circle4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fact="0.42857" type="h" for="ch" forName="circle5" refType="h" refFor="ch" refForName="circle1"/>
              <dgm:constr fact="-0.57143" type="hOff" for="ch" forName="circle5" refType="h" refFor="ch" refForName="vertSpace2"/>
              <dgm:constr op="equ" type="w" for="ch" forName="circle5" refType="h" refFor="ch" refForName="circle5"/>
              <dgm:constr op="equ" type="wOff" for="ch" forName="circle5" refType="hOff" refFor="ch" refForName="circle5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fact="0.28571" type="h" for="ch" forName="circle6" refType="h" refFor="ch" refForName="circle1"/>
              <dgm:constr fact="-0.71429" type="hOff" for="ch" forName="circle6" refType="h" refFor="ch" refForName="vertSpace2"/>
              <dgm:constr op="equ" type="w" for="ch" forName="circle6" refType="h" refFor="ch" refForName="circle6"/>
              <dgm:constr op="equ" type="wOff" for="ch" forName="circle6" refType="hOff" refFor="ch" refForName="circle6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fact="0.14286" type="h" for="ch" forName="circle7" refType="h" refFor="ch" refForName="circle1"/>
              <dgm:constr fact="-0.85714" type="hOff" for="ch" forName="circle7" refType="h" refFor="ch" refForName="vertSpace2"/>
              <dgm:constr op="equ" type="w" for="ch" forName="circle7" refType="h" refFor="ch" refForName="circle7"/>
              <dgm:constr op="equ" type="wOff" for="ch" forName="circle7" refType="hOff" refFor="ch" refForName="circle7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fact="0.5" type="w" for="ch" forName="rect7ParTx" refType="w" refFor="ch" refForName="rect7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fact="0.5" type="w" for="ch" forName="rect1ParTx" refType="w" refFor="ch" refForName="rect1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fact="0.5" type="w" for="ch" forName="rect2ParTx" refType="w" refFor="ch" refForName="rect2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fact="0.5" type="w" for="ch" forName="rect3ParTx" refType="w" refFor="ch" refForName="rect3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fact="0.5" type="w" for="ch" forName="rect4ParTx" refType="w" refFor="ch" refForName="rect4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fact="0.5" type="w" for="ch" forName="rect5ParTx" refType="w" refFor="ch" refForName="rect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fact="0.5" type="w" for="ch" forName="rect6ParTx" refType="w" refFor="ch" refForName="rect6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op="equ" val="65.0" type="primFontSz" for="ch"/>
              <dgm:constr op="equ" val="65.0" type="secFontSz" for="ch"/>
            </dgm:constrLst>
          </dgm:if>
          <dgm:else name="Name11">
            <dgm:constrLst/>
          </dgm:else>
        </dgm:choose>
      </dgm:if>
      <dgm:else name="Name12">
        <dgm:choose name="Name13">
          <dgm:if name="Name14" func="cnt" op="equ" val="1" axis="ch" ptType="node" hideLastTrans="" st="" cnt="" step="">
            <dgm:constrLst>
              <dgm:constr fact="0.3" type="userA" refType="w"/>
              <dgm:constr fact="2.0" type="w" for="ch" forName="circle1" refType="userA"/>
              <dgm:constr op="equ" type="h" for="ch" forName="circle1" refType="w" refFor="ch" refForName="circle1"/>
              <dgm:constr type="r" for="ch" forName="circle1" refType="w"/>
              <dgm:constr fact="0.5" type="ctrY" for="ch" forName="circle1" refType="h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fact="0.5" type="w" for="ch" forName="rect1ParTx" refType="w" refFor="ch" refForName="rect1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op="equ" val="65.0" type="primFontSz" for="ch"/>
              <dgm:constr op="equ" val="65.0" type="secFontSz" for="ch"/>
            </dgm:constrLst>
          </dgm:if>
          <dgm:if name="Name15" func="cnt" op="equ" val="2" axis="ch" ptType="node" hideLastTrans="" st="" cnt="" step="">
            <dgm:constrLst>
              <dgm:constr fact="0.3" type="userA" refType="w"/>
              <dgm:constr fact="2.0" type="w" for="ch" forName="circle1" refType="userA"/>
              <dgm:constr op="equ" type="h" for="ch" forName="circle1" refType="w" refFor="ch" refForName="circle1"/>
              <dgm:constr type="r" for="ch" forName="circle1" refType="w"/>
              <dgm:constr fact="0.5" type="ctrY" for="ch" forName="circle1" refType="h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fact="0.05" type="h" for="ch" forName="vertSpace2" refType="h" refFor="ch" refForName="circle1"/>
              <dgm:constr type="b" for="ch" forName="vertSpace2" refType="b" refFor="ch" refForName="circle1"/>
              <dgm:constr type="ctrX" for="ch" forName="circle2" refType="r" refFor="ch" refForName="space"/>
              <dgm:constr fact="0.5" type="h" for="ch" forName="circle2" refType="h" refFor="ch" refForName="circle1"/>
              <dgm:constr fact="-0.5" type="hOff" for="ch" forName="circle2" refType="h" refFor="ch" refForName="vertSpace2"/>
              <dgm:constr op="equ" type="w" for="ch" forName="circle2" refType="h" refFor="ch" refForName="circle2"/>
              <dgm:constr op="equ" type="wOff" for="ch" forName="circle2" refType="hOff" refFor="ch" refForName="circle2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fact="0.5" type="w" for="ch" forName="rect2ParTx" refType="w" refFor="ch" refForName="rect2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fact="0.5" type="w" for="ch" forName="rect1ParTx" refType="w" refFor="ch" refForName="rect1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op="equ" val="65.0" type="primFontSz" for="ch"/>
              <dgm:constr op="equ" val="65.0" type="secFontSz" for="ch"/>
            </dgm:constrLst>
          </dgm:if>
          <dgm:if name="Name16" func="cnt" op="equ" val="3" axis="ch" ptType="node" hideLastTrans="" st="" cnt="" step="">
            <dgm:constrLst>
              <dgm:constr fact="0.3" type="userA" refType="w"/>
              <dgm:constr fact="2.0" type="w" for="ch" forName="circle1" refType="userA"/>
              <dgm:constr op="equ" type="h" for="ch" forName="circle1" refType="w" refFor="ch" refForName="circle1"/>
              <dgm:constr type="r" for="ch" forName="circle1" refType="w"/>
              <dgm:constr fact="0.5" type="ctrY" for="ch" forName="circle1" refType="h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fact="0.05" type="h" for="ch" forName="vertSpace2" refType="h" refFor="ch" refForName="circle1"/>
              <dgm:constr type="b" for="ch" forName="vertSpace2" refType="b" refFor="ch" refForName="circle1"/>
              <dgm:constr type="ctrX" for="ch" forName="circle2" refType="r" refFor="ch" refForName="space"/>
              <dgm:constr fact="0.66667" type="h" for="ch" forName="circle2" refType="h" refFor="ch" refForName="circle1"/>
              <dgm:constr fact="-0.33333" type="hOff" for="ch" forName="circle2" refType="h" refFor="ch" refForName="vertSpace2"/>
              <dgm:constr op="equ" type="w" for="ch" forName="circle2" refType="h" refFor="ch" refForName="circle2"/>
              <dgm:constr op="equ" type="wOff" for="ch" forName="circle2" refType="hOff" refFor="ch" refForName="circle2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fact="0.33333" type="h" for="ch" forName="circle3" refType="h" refFor="ch" refForName="circle1"/>
              <dgm:constr fact="-0.66667" type="hOff" for="ch" forName="circle3" refType="h" refFor="ch" refForName="vertSpace2"/>
              <dgm:constr op="equ" type="w" for="ch" forName="circle3" refType="h" refFor="ch" refForName="circle3"/>
              <dgm:constr op="equ" type="wOff" for="ch" forName="circle3" refType="hOff" refFor="ch" refForName="circle3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fact="0.5" type="w" for="ch" forName="rect3ParTx" refType="w" refFor="ch" refForName="rect3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fact="0.5" type="w" for="ch" forName="rect1ParTx" refType="w" refFor="ch" refForName="rect1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fact="0.5" type="w" for="ch" forName="rect2ParTx" refType="w" refFor="ch" refForName="rect2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op="equ" val="65.0" type="primFontSz" for="ch"/>
              <dgm:constr op="equ" val="65.0" type="secFontSz" for="ch"/>
            </dgm:constrLst>
          </dgm:if>
          <dgm:if name="Name17" func="cnt" op="equ" val="4" axis="ch" ptType="node" hideLastTrans="" st="" cnt="" step="">
            <dgm:constrLst>
              <dgm:constr fact="0.3" type="userA" refType="w"/>
              <dgm:constr fact="2.0" type="w" for="ch" forName="circle1" refType="userA"/>
              <dgm:constr op="equ" type="h" for="ch" forName="circle1" refType="w" refFor="ch" refForName="circle1"/>
              <dgm:constr type="r" for="ch" forName="circle1" refType="w"/>
              <dgm:constr fact="0.5" type="ctrY" for="ch" forName="circle1" refType="h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fact="0.05" type="h" for="ch" forName="vertSpace2" refType="h" refFor="ch" refForName="circle1"/>
              <dgm:constr type="b" for="ch" forName="vertSpace2" refType="b" refFor="ch" refForName="circle1"/>
              <dgm:constr type="ctrX" for="ch" forName="circle2" refType="r" refFor="ch" refForName="space"/>
              <dgm:constr fact="0.75" type="h" for="ch" forName="circle2" refType="h" refFor="ch" refForName="circle1"/>
              <dgm:constr fact="-0.25" type="hOff" for="ch" forName="circle2" refType="h" refFor="ch" refForName="vertSpace2"/>
              <dgm:constr op="equ" type="w" for="ch" forName="circle2" refType="h" refFor="ch" refForName="circle2"/>
              <dgm:constr op="equ" type="wOff" for="ch" forName="circle2" refType="hOff" refFor="ch" refForName="circle2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fact="0.5" type="h" for="ch" forName="circle3" refType="h" refFor="ch" refForName="circle1"/>
              <dgm:constr fact="-0.5" type="hOff" for="ch" forName="circle3" refType="h" refFor="ch" refForName="vertSpace2"/>
              <dgm:constr op="equ" type="w" for="ch" forName="circle3" refType="h" refFor="ch" refForName="circle3"/>
              <dgm:constr op="equ" type="wOff" for="ch" forName="circle3" refType="hOff" refFor="ch" refForName="circle3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fact="0.25" type="h" for="ch" forName="circle4" refType="h" refFor="ch" refForName="circle1"/>
              <dgm:constr fact="-0.75" type="hOff" for="ch" forName="circle4" refType="h" refFor="ch" refForName="vertSpace2"/>
              <dgm:constr op="equ" type="w" for="ch" forName="circle4" refType="h" refFor="ch" refForName="circle4"/>
              <dgm:constr op="equ" type="wOff" for="ch" forName="circle4" refType="hOff" refFor="ch" refForName="circle4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fact="0.5" type="w" for="ch" forName="rect4ParTx" refType="w" refFor="ch" refForName="rect4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fact="0.5" type="w" for="ch" forName="rect1ParTx" refType="w" refFor="ch" refForName="rect1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fact="0.5" type="w" for="ch" forName="rect2ParTx" refType="w" refFor="ch" refForName="rect2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fact="0.5" type="w" for="ch" forName="rect3ParTx" refType="w" refFor="ch" refForName="rect3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op="equ" val="65.0" type="primFontSz" for="ch"/>
              <dgm:constr op="equ" val="65.0" type="secFontSz" for="ch"/>
            </dgm:constrLst>
          </dgm:if>
          <dgm:if name="Name18" func="cnt" op="equ" val="5" axis="ch" ptType="node" hideLastTrans="" st="" cnt="" step="">
            <dgm:constrLst>
              <dgm:constr fact="0.3" type="userA" refType="w"/>
              <dgm:constr fact="2.0" type="w" for="ch" forName="circle1" refType="userA"/>
              <dgm:constr op="equ" type="h" for="ch" forName="circle1" refType="w" refFor="ch" refForName="circle1"/>
              <dgm:constr type="r" for="ch" forName="circle1" refType="w"/>
              <dgm:constr fact="0.5" type="ctrY" for="ch" forName="circle1" refType="h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fact="0.05" type="h" for="ch" forName="vertSpace2" refType="h" refFor="ch" refForName="circle1"/>
              <dgm:constr type="b" for="ch" forName="vertSpace2" refType="b" refFor="ch" refForName="circle1"/>
              <dgm:constr type="ctrX" for="ch" forName="circle2" refType="r" refFor="ch" refForName="space"/>
              <dgm:constr fact="0.8" type="h" for="ch" forName="circle2" refType="h" refFor="ch" refForName="circle1"/>
              <dgm:constr fact="-0.2" type="hOff" for="ch" forName="circle2" refType="h" refFor="ch" refForName="vertSpace2"/>
              <dgm:constr op="equ" type="w" for="ch" forName="circle2" refType="h" refFor="ch" refForName="circle2"/>
              <dgm:constr op="equ" type="wOff" for="ch" forName="circle2" refType="hOff" refFor="ch" refForName="circle2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fact="0.6" type="h" for="ch" forName="circle3" refType="h" refFor="ch" refForName="circle1"/>
              <dgm:constr fact="-0.4" type="hOff" for="ch" forName="circle3" refType="h" refFor="ch" refForName="vertSpace2"/>
              <dgm:constr op="equ" type="w" for="ch" forName="circle3" refType="h" refFor="ch" refForName="circle3"/>
              <dgm:constr op="equ" type="wOff" for="ch" forName="circle3" refType="hOff" refFor="ch" refForName="circle3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fact="0.4" type="h" for="ch" forName="circle4" refType="h" refFor="ch" refForName="circle1"/>
              <dgm:constr fact="-0.6" type="hOff" for="ch" forName="circle4" refType="h" refFor="ch" refForName="vertSpace2"/>
              <dgm:constr op="equ" type="w" for="ch" forName="circle4" refType="h" refFor="ch" refForName="circle4"/>
              <dgm:constr op="equ" type="wOff" for="ch" forName="circle4" refType="hOff" refFor="ch" refForName="circle4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fact="0.2" type="h" for="ch" forName="circle5" refType="h" refFor="ch" refForName="circle1"/>
              <dgm:constr fact="-0.8" type="hOff" for="ch" forName="circle5" refType="h" refFor="ch" refForName="vertSpace2"/>
              <dgm:constr op="equ" type="w" for="ch" forName="circle5" refType="h" refFor="ch" refForName="circle5"/>
              <dgm:constr op="equ" type="wOff" for="ch" forName="circle5" refType="hOff" refFor="ch" refForName="circle5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fact="0.5" type="w" for="ch" forName="rect5ParTx" refType="w" refFor="ch" refForName="rect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fact="0.5" type="w" for="ch" forName="rect1ParTx" refType="w" refFor="ch" refForName="rect1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fact="0.5" type="w" for="ch" forName="rect2ParTx" refType="w" refFor="ch" refForName="rect2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fact="0.5" type="w" for="ch" forName="rect3ParTx" refType="w" refFor="ch" refForName="rect3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fact="0.5" type="w" for="ch" forName="rect4ParTx" refType="w" refFor="ch" refForName="rect4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op="equ" val="65.0" type="primFontSz" for="ch"/>
              <dgm:constr op="equ" val="65.0" type="secFontSz" for="ch"/>
            </dgm:constrLst>
          </dgm:if>
          <dgm:if name="Name19" func="cnt" op="equ" val="6" axis="ch" ptType="node" hideLastTrans="" st="" cnt="" step="">
            <dgm:constrLst>
              <dgm:constr fact="0.3" type="userA" refType="w"/>
              <dgm:constr fact="2.0" type="w" for="ch" forName="circle1" refType="userA"/>
              <dgm:constr op="equ" type="h" for="ch" forName="circle1" refType="w" refFor="ch" refForName="circle1"/>
              <dgm:constr type="r" for="ch" forName="circle1" refType="w"/>
              <dgm:constr fact="0.5" type="ctrY" for="ch" forName="circle1" refType="h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fact="0.05" type="h" for="ch" forName="vertSpace2" refType="h" refFor="ch" refForName="circle1"/>
              <dgm:constr type="b" for="ch" forName="vertSpace2" refType="b" refFor="ch" refForName="circle1"/>
              <dgm:constr type="ctrX" for="ch" forName="circle2" refType="r" refFor="ch" refForName="space"/>
              <dgm:constr fact="0.83333" type="h" for="ch" forName="circle2" refType="h" refFor="ch" refForName="circle1"/>
              <dgm:constr fact="-0.16667" type="hOff" for="ch" forName="circle2" refType="h" refFor="ch" refForName="vertSpace2"/>
              <dgm:constr op="equ" type="w" for="ch" forName="circle2" refType="h" refFor="ch" refForName="circle2"/>
              <dgm:constr op="equ" type="wOff" for="ch" forName="circle2" refType="hOff" refFor="ch" refForName="circle2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fact="0.66667" type="h" for="ch" forName="circle3" refType="h" refFor="ch" refForName="circle1"/>
              <dgm:constr fact="-0.33333" type="hOff" for="ch" forName="circle3" refType="h" refFor="ch" refForName="vertSpace2"/>
              <dgm:constr op="equ" type="w" for="ch" forName="circle3" refType="h" refFor="ch" refForName="circle3"/>
              <dgm:constr op="equ" type="wOff" for="ch" forName="circle3" refType="hOff" refFor="ch" refForName="circle3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fact="0.5" type="h" for="ch" forName="circle4" refType="h" refFor="ch" refForName="circle1"/>
              <dgm:constr fact="-0.5" type="hOff" for="ch" forName="circle4" refType="h" refFor="ch" refForName="vertSpace2"/>
              <dgm:constr op="equ" type="w" for="ch" forName="circle4" refType="h" refFor="ch" refForName="circle4"/>
              <dgm:constr op="equ" type="wOff" for="ch" forName="circle4" refType="hOff" refFor="ch" refForName="circle4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fact="0.33333" type="h" for="ch" forName="circle5" refType="h" refFor="ch" refForName="circle1"/>
              <dgm:constr fact="-0.66667" type="hOff" for="ch" forName="circle5" refType="h" refFor="ch" refForName="vertSpace2"/>
              <dgm:constr op="equ" type="w" for="ch" forName="circle5" refType="h" refFor="ch" refForName="circle5"/>
              <dgm:constr op="equ" type="wOff" for="ch" forName="circle5" refType="hOff" refFor="ch" refForName="circle5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fact="0.16667" type="h" for="ch" forName="circle6" refType="h" refFor="ch" refForName="circle1"/>
              <dgm:constr fact="-0.83333" type="hOff" for="ch" forName="circle6" refType="h" refFor="ch" refForName="vertSpace2"/>
              <dgm:constr op="equ" type="w" for="ch" forName="circle6" refType="h" refFor="ch" refForName="circle6"/>
              <dgm:constr op="equ" type="wOff" for="ch" forName="circle6" refType="hOff" refFor="ch" refForName="circle6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fact="0.5" type="w" for="ch" forName="rect6ParTx" refType="w" refFor="ch" refForName="rect6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fact="0.5" type="w" for="ch" forName="rect1ParTx" refType="w" refFor="ch" refForName="rect1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fact="0.5" type="w" for="ch" forName="rect2ParTx" refType="w" refFor="ch" refForName="rect2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fact="0.5" type="w" for="ch" forName="rect3ParTx" refType="w" refFor="ch" refForName="rect3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fact="0.5" type="w" for="ch" forName="rect4ParTx" refType="w" refFor="ch" refForName="rect4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fact="0.5" type="w" for="ch" forName="rect5ParTx" refType="w" refFor="ch" refForName="rect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op="equ" val="65.0" type="primFontSz" for="ch"/>
              <dgm:constr op="equ" val="65.0" type="secFontSz" for="ch"/>
            </dgm:constrLst>
          </dgm:if>
          <dgm:if name="Name20" func="cnt" op="gte" val="7" axis="ch" ptType="node" hideLastTrans="" st="" cnt="" step="">
            <dgm:constrLst>
              <dgm:constr fact="0.3" type="userA" refType="w"/>
              <dgm:constr fact="2.0" type="w" for="ch" forName="circle1" refType="userA"/>
              <dgm:constr op="equ" type="h" for="ch" forName="circle1" refType="w" refFor="ch" refForName="circle1"/>
              <dgm:constr type="r" for="ch" forName="circle1" refType="w"/>
              <dgm:constr fact="0.5" type="ctrY" for="ch" forName="circle1" refType="h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fact="0.05" type="h" for="ch" forName="vertSpace2" refType="h" refFor="ch" refForName="circle1"/>
              <dgm:constr type="b" for="ch" forName="vertSpace2" refType="b" refFor="ch" refForName="circle1"/>
              <dgm:constr type="ctrX" for="ch" forName="circle2" refType="r" refFor="ch" refForName="space"/>
              <dgm:constr fact="0.85714" type="h" for="ch" forName="circle2" refType="h" refFor="ch" refForName="circle1"/>
              <dgm:constr fact="-0.14286" type="hOff" for="ch" forName="circle2" refType="h" refFor="ch" refForName="vertSpace2"/>
              <dgm:constr op="equ" type="w" for="ch" forName="circle2" refType="h" refFor="ch" refForName="circle2"/>
              <dgm:constr op="equ" type="wOff" for="ch" forName="circle2" refType="hOff" refFor="ch" refForName="circle2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fact="0.71429" type="h" for="ch" forName="circle3" refType="h" refFor="ch" refForName="circle1"/>
              <dgm:constr fact="-0.28571" type="hOff" for="ch" forName="circle3" refType="h" refFor="ch" refForName="vertSpace2"/>
              <dgm:constr op="equ" type="w" for="ch" forName="circle3" refType="h" refFor="ch" refForName="circle3"/>
              <dgm:constr op="equ" type="wOff" for="ch" forName="circle3" refType="hOff" refFor="ch" refForName="circle3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fact="0.57143" type="h" for="ch" forName="circle4" refType="h" refFor="ch" refForName="circle1"/>
              <dgm:constr fact="-0.42857" type="hOff" for="ch" forName="circle4" refType="h" refFor="ch" refForName="vertSpace2"/>
              <dgm:constr op="equ" type="w" for="ch" forName="circle4" refType="h" refFor="ch" refForName="circle4"/>
              <dgm:constr op="equ" type="wOff" for="ch" forName="circle4" refType="hOff" refFor="ch" refForName="circle4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fact="0.42857" type="h" for="ch" forName="circle5" refType="h" refFor="ch" refForName="circle1"/>
              <dgm:constr fact="-0.57143" type="hOff" for="ch" forName="circle5" refType="h" refFor="ch" refForName="vertSpace2"/>
              <dgm:constr op="equ" type="w" for="ch" forName="circle5" refType="h" refFor="ch" refForName="circle5"/>
              <dgm:constr op="equ" type="wOff" for="ch" forName="circle5" refType="hOff" refFor="ch" refForName="circle5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fact="0.28571" type="h" for="ch" forName="circle6" refType="h" refFor="ch" refForName="circle1"/>
              <dgm:constr fact="-0.71429" type="hOff" for="ch" forName="circle6" refType="h" refFor="ch" refForName="vertSpace2"/>
              <dgm:constr op="equ" type="w" for="ch" forName="circle6" refType="h" refFor="ch" refForName="circle6"/>
              <dgm:constr op="equ" type="wOff" for="ch" forName="circle6" refType="hOff" refFor="ch" refForName="circle6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fact="0.14286" type="h" for="ch" forName="circle7" refType="h" refFor="ch" refForName="circle1"/>
              <dgm:constr fact="-0.85714" type="hOff" for="ch" forName="circle7" refType="h" refFor="ch" refForName="vertSpace2"/>
              <dgm:constr op="equ" type="w" for="ch" forName="circle7" refType="h" refFor="ch" refForName="circle7"/>
              <dgm:constr op="equ" type="wOff" for="ch" forName="circle7" refType="hOff" refFor="ch" refForName="circle7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fact="0.5" type="w" for="ch" forName="rect7ParTx" refType="w" refFor="ch" refForName="rect7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fact="0.5" type="w" for="ch" forName="rect1ParTx" refType="w" refFor="ch" refForName="rect1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fact="0.5" type="w" for="ch" forName="rect2ParTx" refType="w" refFor="ch" refForName="rect2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fact="0.5" type="w" for="ch" forName="rect3ParTx" refType="w" refFor="ch" refForName="rect3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fact="0.5" type="w" for="ch" forName="rect4ParTx" refType="w" refFor="ch" refForName="rect4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fact="0.5" type="w" for="ch" forName="rect5ParTx" refType="w" refFor="ch" refForName="rect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fact="0.5" type="w" for="ch" forName="rect6ParTx" refType="w" refFor="ch" refForName="rect6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op="equ" val="65.0" type="primFontSz" for="ch"/>
              <dgm:constr op="equ" val="65.0" type="secFontSz" for="ch"/>
            </dgm:constrLst>
          </dgm:if>
          <dgm:else name="Name21">
            <dgm:constrLst/>
          </dgm:else>
        </dgm:choose>
      </dgm:else>
    </dgm:choose>
    <dgm:ruleLst/>
    <dgm:forEach name="Name22" axis="ch" ptType="node" hideLastTrans="" st="" cnt="1" step="">
      <dgm:layoutNode name="circle1" styleLbl="node1">
        <dgm:alg type="sp"/>
        <dgm:choose name="Name23">
          <dgm:if name="Name24" func="var" arg="dir" op="equ" val="norm" axis="" ptType="" hideLastTrans="" st="" cnt="" step="">
            <dgm:shape type="pie" r:blip="">
              <dgm:adjLst>
                <dgm:adj idx="1" val="90.0"/>
                <dgm:adj idx="2" val="270.0"/>
              </dgm:adjLst>
            </dgm:shape>
          </dgm:if>
          <dgm:else name="Name25">
            <dgm:shape type="pie" r:blip="">
              <dgm:adjLst>
                <dgm:adj idx="1" val="270.0"/>
                <dgm:adj idx="2" val="90.0"/>
              </dgm:adjLst>
            </dgm:shape>
          </dgm:else>
        </dgm:choose>
        <dgm:presOf axis="" ptType="" hideLastTrans="" st="" cnt="" step=""/>
        <dgm:constrLst/>
        <dgm:ruleLst/>
      </dgm:layoutNode>
      <dgm:layoutNode name="space">
        <dgm:alg type="sp"/>
        <dgm:shape r:blip="">
          <dgm:adjLst/>
        </dgm:shape>
        <dgm:presOf axis="" ptType="" hideLastTrans="" st="" cnt="" step=""/>
        <dgm:constrLst/>
        <dgm:ruleLst/>
      </dgm:layoutNode>
      <dgm:layoutNode name="rect1" styleLbl="alignAcc1">
        <dgm:alg type="sp"/>
        <dgm:shape type="rect" r:blip="">
          <dgm:adjLst/>
        </dgm:shape>
        <dgm:presOf axis="self" ptType="" hideLastTrans="" st="" cnt="" step=""/>
        <dgm:constrLst/>
        <dgm:ruleLst/>
      </dgm:layoutNode>
    </dgm:forEach>
    <dgm:forEach name="Name26" axis="ch" ptType="node" hideLastTrans="" st="2" cnt="1" step="">
      <dgm:layoutNode name="vertSpace2">
        <dgm:alg type="sp"/>
        <dgm:shape type="rect" r:blip="" hideGeom="true">
          <dgm:adjLst/>
        </dgm:shape>
        <dgm:presOf axis="" ptType="" hideLastTrans="" st="" cnt="" step=""/>
        <dgm:constrLst/>
        <dgm:ruleLst/>
      </dgm:layoutNode>
      <dgm:layoutNode name="circle2" styleLbl="node1">
        <dgm:alg type="sp"/>
        <dgm:choose name="Name27">
          <dgm:if name="Name28" func="var" arg="dir" op="equ" val="norm" axis="" ptType="" hideLastTrans="" st="" cnt="" step="">
            <dgm:shape type="pie" r:blip="">
              <dgm:adjLst>
                <dgm:adj idx="1" val="90.0"/>
                <dgm:adj idx="2" val="270.0"/>
              </dgm:adjLst>
            </dgm:shape>
          </dgm:if>
          <dgm:else name="Name29">
            <dgm:shape type="pie" r:blip="">
              <dgm:adjLst>
                <dgm:adj idx="1" val="270.0"/>
                <dgm:adj idx="2" val="90.0"/>
              </dgm:adjLst>
            </dgm:shape>
          </dgm:else>
        </dgm:choose>
        <dgm:presOf axis="" ptType="" hideLastTrans="" st="" cnt="" step=""/>
        <dgm:constrLst/>
        <dgm:ruleLst/>
      </dgm:layoutNode>
      <dgm:layoutNode name="rect2" styleLbl="alignAcc1">
        <dgm:alg type="sp"/>
        <dgm:shape type="rect" r:blip="">
          <dgm:adjLst/>
        </dgm:shape>
        <dgm:presOf axis="self" ptType="" hideLastTrans="" st="" cnt="" step=""/>
        <dgm:constrLst/>
        <dgm:ruleLst/>
      </dgm:layoutNode>
    </dgm:forEach>
    <dgm:forEach name="Name30" axis="ch" ptType="node" hideLastTrans="" st="3" cnt="1" step="">
      <dgm:layoutNode name="vertSpace3">
        <dgm:alg type="sp"/>
        <dgm:shape type="rect" r:blip="" hideGeom="true">
          <dgm:adjLst/>
        </dgm:shape>
        <dgm:presOf axis="" ptType="" hideLastTrans="" st="" cnt="" step=""/>
        <dgm:constrLst/>
        <dgm:ruleLst/>
      </dgm:layoutNode>
      <dgm:layoutNode name="circle3" styleLbl="node1">
        <dgm:alg type="sp"/>
        <dgm:choose name="Name31">
          <dgm:if name="Name32" func="var" arg="dir" op="equ" val="norm" axis="" ptType="" hideLastTrans="" st="" cnt="" step="">
            <dgm:shape type="pie" r:blip="">
              <dgm:adjLst>
                <dgm:adj idx="1" val="90.0"/>
                <dgm:adj idx="2" val="270.0"/>
              </dgm:adjLst>
            </dgm:shape>
          </dgm:if>
          <dgm:else name="Name33">
            <dgm:shape type="pie" r:blip="">
              <dgm:adjLst>
                <dgm:adj idx="1" val="270.0"/>
                <dgm:adj idx="2" val="90.0"/>
              </dgm:adjLst>
            </dgm:shape>
          </dgm:else>
        </dgm:choose>
        <dgm:presOf axis="" ptType="" hideLastTrans="" st="" cnt="" step=""/>
        <dgm:constrLst/>
        <dgm:ruleLst/>
      </dgm:layoutNode>
      <dgm:layoutNode name="rect3" styleLbl="alignAcc1">
        <dgm:alg type="sp"/>
        <dgm:shape type="rect" r:blip="">
          <dgm:adjLst/>
        </dgm:shape>
        <dgm:presOf axis="self" ptType="" hideLastTrans="" st="" cnt="" step=""/>
        <dgm:constrLst/>
        <dgm:ruleLst/>
      </dgm:layoutNode>
    </dgm:forEach>
    <dgm:forEach name="Name34" axis="ch" ptType="node" hideLastTrans="" st="4" cnt="1" step="">
      <dgm:layoutNode name="vertSpace4">
        <dgm:alg type="sp"/>
        <dgm:shape type="rect" r:blip="" hideGeom="true">
          <dgm:adjLst/>
        </dgm:shape>
        <dgm:presOf axis="" ptType="" hideLastTrans="" st="" cnt="" step=""/>
        <dgm:constrLst/>
        <dgm:ruleLst/>
      </dgm:layoutNode>
      <dgm:layoutNode name="circle4" styleLbl="node1">
        <dgm:alg type="sp"/>
        <dgm:choose name="Name35">
          <dgm:if name="Name36" func="var" arg="dir" op="equ" val="norm" axis="" ptType="" hideLastTrans="" st="" cnt="" step="">
            <dgm:shape type="pie" r:blip="">
              <dgm:adjLst>
                <dgm:adj idx="1" val="90.0"/>
                <dgm:adj idx="2" val="270.0"/>
              </dgm:adjLst>
            </dgm:shape>
          </dgm:if>
          <dgm:else name="Name37">
            <dgm:shape type="pie" r:blip="">
              <dgm:adjLst>
                <dgm:adj idx="1" val="270.0"/>
                <dgm:adj idx="2" val="90.0"/>
              </dgm:adjLst>
            </dgm:shape>
          </dgm:else>
        </dgm:choose>
        <dgm:presOf axis="" ptType="" hideLastTrans="" st="" cnt="" step=""/>
        <dgm:constrLst/>
        <dgm:ruleLst/>
      </dgm:layoutNode>
      <dgm:layoutNode name="rect4" styleLbl="alignAcc1">
        <dgm:alg type="sp"/>
        <dgm:shape type="rect" r:blip="">
          <dgm:adjLst/>
        </dgm:shape>
        <dgm:presOf axis="self" ptType="" hideLastTrans="" st="" cnt="" step=""/>
        <dgm:constrLst/>
        <dgm:ruleLst/>
      </dgm:layoutNode>
    </dgm:forEach>
    <dgm:forEach name="Name38" axis="ch" ptType="node" hideLastTrans="" st="5" cnt="1" step="">
      <dgm:layoutNode name="vertSpace5">
        <dgm:alg type="sp"/>
        <dgm:shape type="rect" r:blip="" hideGeom="true">
          <dgm:adjLst/>
        </dgm:shape>
        <dgm:presOf axis="" ptType="" hideLastTrans="" st="" cnt="" step=""/>
        <dgm:constrLst/>
        <dgm:ruleLst/>
      </dgm:layoutNode>
      <dgm:layoutNode name="circle5" styleLbl="node1">
        <dgm:alg type="sp"/>
        <dgm:choose name="Name39">
          <dgm:if name="Name40" func="var" arg="dir" op="equ" val="norm" axis="" ptType="" hideLastTrans="" st="" cnt="" step="">
            <dgm:shape type="pie" r:blip="">
              <dgm:adjLst>
                <dgm:adj idx="1" val="90.0"/>
                <dgm:adj idx="2" val="270.0"/>
              </dgm:adjLst>
            </dgm:shape>
          </dgm:if>
          <dgm:else name="Name41">
            <dgm:shape type="pie" r:blip="">
              <dgm:adjLst>
                <dgm:adj idx="1" val="270.0"/>
                <dgm:adj idx="2" val="90.0"/>
              </dgm:adjLst>
            </dgm:shape>
          </dgm:else>
        </dgm:choose>
        <dgm:presOf axis="" ptType="" hideLastTrans="" st="" cnt="" step=""/>
        <dgm:constrLst/>
        <dgm:ruleLst/>
      </dgm:layoutNode>
      <dgm:layoutNode name="rect5" styleLbl="alignAcc1">
        <dgm:alg type="sp"/>
        <dgm:shape type="rect" r:blip="">
          <dgm:adjLst/>
        </dgm:shape>
        <dgm:presOf axis="self" ptType="" hideLastTrans="" st="" cnt="" step=""/>
        <dgm:constrLst/>
        <dgm:ruleLst/>
      </dgm:layoutNode>
    </dgm:forEach>
    <dgm:forEach name="Name42" axis="ch" ptType="node" hideLastTrans="" st="6" cnt="1" step="">
      <dgm:layoutNode name="vertSpace6">
        <dgm:alg type="sp"/>
        <dgm:shape type="rect" r:blip="" hideGeom="true">
          <dgm:adjLst/>
        </dgm:shape>
        <dgm:presOf axis="" ptType="" hideLastTrans="" st="" cnt="" step=""/>
        <dgm:constrLst/>
        <dgm:ruleLst/>
      </dgm:layoutNode>
      <dgm:layoutNode name="circle6" styleLbl="node1">
        <dgm:alg type="sp"/>
        <dgm:choose name="Name43">
          <dgm:if name="Name44" func="var" arg="dir" op="equ" val="norm" axis="" ptType="" hideLastTrans="" st="" cnt="" step="">
            <dgm:shape type="pie" r:blip="">
              <dgm:adjLst>
                <dgm:adj idx="1" val="90.0"/>
                <dgm:adj idx="2" val="270.0"/>
              </dgm:adjLst>
            </dgm:shape>
          </dgm:if>
          <dgm:else name="Name45">
            <dgm:shape type="pie" r:blip="">
              <dgm:adjLst>
                <dgm:adj idx="1" val="270.0"/>
                <dgm:adj idx="2" val="90.0"/>
              </dgm:adjLst>
            </dgm:shape>
          </dgm:else>
        </dgm:choose>
        <dgm:presOf axis="" ptType="" hideLastTrans="" st="" cnt="" step=""/>
        <dgm:constrLst/>
        <dgm:ruleLst/>
      </dgm:layoutNode>
      <dgm:layoutNode name="rect6" styleLbl="alignAcc1">
        <dgm:alg type="sp"/>
        <dgm:shape type="rect" r:blip="">
          <dgm:adjLst/>
        </dgm:shape>
        <dgm:presOf axis="self" ptType="" hideLastTrans="" st="" cnt="" step=""/>
        <dgm:constrLst/>
        <dgm:ruleLst/>
      </dgm:layoutNode>
    </dgm:forEach>
    <dgm:forEach name="Name46" axis="ch" ptType="node" hideLastTrans="" st="7" cnt="1" step="">
      <dgm:layoutNode name="vertSpace7">
        <dgm:alg type="sp"/>
        <dgm:shape type="rect" r:blip="" hideGeom="true">
          <dgm:adjLst/>
        </dgm:shape>
        <dgm:presOf axis="" ptType="" hideLastTrans="" st="" cnt="" step=""/>
        <dgm:constrLst/>
        <dgm:ruleLst/>
      </dgm:layoutNode>
      <dgm:layoutNode name="circle7" styleLbl="node1">
        <dgm:alg type="sp"/>
        <dgm:choose name="Name47">
          <dgm:if name="Name48" func="var" arg="dir" op="equ" val="norm" axis="" ptType="" hideLastTrans="" st="" cnt="" step="">
            <dgm:shape type="pie" r:blip="">
              <dgm:adjLst>
                <dgm:adj idx="1" val="90.0"/>
                <dgm:adj idx="2" val="270.0"/>
              </dgm:adjLst>
            </dgm:shape>
          </dgm:if>
          <dgm:else name="Name49">
            <dgm:shape type="pie" r:blip="">
              <dgm:adjLst>
                <dgm:adj idx="1" val="270.0"/>
                <dgm:adj idx="2" val="90.0"/>
              </dgm:adjLst>
            </dgm:shape>
          </dgm:else>
        </dgm:choose>
        <dgm:presOf axis="" ptType="" hideLastTrans="" st="" cnt="" step=""/>
        <dgm:constrLst/>
        <dgm:ruleLst/>
      </dgm:layoutNode>
      <dgm:layoutNode name="rect7" styleLbl="alignAcc1">
        <dgm:alg type="sp"/>
        <dgm:shape type="rect" r:blip="">
          <dgm:adjLst/>
        </dgm:shape>
        <dgm:presOf axis="self" ptType="" hideLastTrans="" st="" cnt="" step=""/>
        <dgm:constrLst/>
        <dgm:ruleLst/>
      </dgm:layoutNode>
    </dgm:forEach>
    <dgm:forEach name="Name50" axis="ch" ptType="node" hideLastTrans="" st="" cnt="1" step="">
      <dgm:choose name="Name51">
        <dgm:if name="Name52" func="maxDepth" op="gte" val="2" axis="root des" ptType="all node" hideLastTrans="" st="" cnt="" step="">
          <dgm:layoutNode name="rect1ParTx" styleLbl="alignAcc1">
            <dgm:varLst>
              <dgm:chMax val="1"/>
              <dgm:bulletEnabled val="true"/>
            </dgm:varLst>
            <dgm:alg type="tx"/>
            <dgm:shape type="rect" r:blip="" hideGeom="true">
              <dgm:adjLst/>
            </dgm:shape>
            <dgm:presOf axis="self" ptType="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  <dgm:layoutNode name="rect1ChTx" styleLbl="alignAcc1">
            <dgm:varLst>
              <dgm:bulletEnabled val="true"/>
            </dgm:varLst>
            <dgm:alg type="tx">
              <dgm:param type="stBulletLvl" val="1"/>
              <dgm:param type="txAnchorVertCh" val="mid"/>
            </dgm:alg>
            <dgm:shape type="rect" r:blip="" hideGeom="true">
              <dgm:adjLst/>
            </dgm:shape>
            <dgm:presOf axis="des" ptType="node" hideLastTrans="" st="" cnt="" step=""/>
            <dgm:constrLst>
              <dgm:constr fact="0.3" type="lMarg" refType="secFontSz"/>
              <dgm:constr fact="0.3" type="rMarg" refType="secFontSz"/>
              <dgm:constr fact="0.3" type="tMarg" refType="secFontSz"/>
              <dgm:constr fact="0.3" type="bMarg" refType="secFontSz"/>
            </dgm:constrLst>
            <dgm:ruleLst>
              <dgm:rule val="5.0" fact="NaN" max="NaN" type="secFontSz"/>
            </dgm:ruleLst>
          </dgm:layoutNode>
        </dgm:if>
        <dgm:else name="Name53">
          <dgm:layoutNode name="rect1ParTxNoCh" styleLbl="alignAcc1">
            <dgm:varLst>
              <dgm:chMax val="1"/>
              <dgm:bulletEnabled val="true"/>
            </dgm:varLst>
            <dgm:alg type="tx"/>
            <dgm:shape type="rect" r:blip="" hideGeom="true">
              <dgm:adjLst/>
            </dgm:shape>
            <dgm:presOf axis="self" ptType="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</dgm:else>
      </dgm:choose>
    </dgm:forEach>
    <dgm:forEach name="Name54" axis="ch" ptType="node" hideLastTrans="" st="2" cnt="1" step="">
      <dgm:choose name="Name55">
        <dgm:if name="Name56" func="maxDepth" op="gte" val="2" axis="root des" ptType="all node" hideLastTrans="" st="" cnt="" step="">
          <dgm:layoutNode name="rect2ParTx" styleLbl="alignAcc1">
            <dgm:varLst>
              <dgm:chMax val="1"/>
              <dgm:bulletEnabled val="true"/>
            </dgm:varLst>
            <dgm:alg type="tx"/>
            <dgm:shape type="rect" r:blip="" hideGeom="true">
              <dgm:adjLst/>
            </dgm:shape>
            <dgm:presOf axis="self" ptType="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  <dgm:layoutNode name="rect2ChTx" styleLbl="alignAcc1">
            <dgm:varLst>
              <dgm:bulletEnabled val="true"/>
            </dgm:varLst>
            <dgm:alg type="tx">
              <dgm:param type="stBulletLvl" val="1"/>
              <dgm:param type="txAnchorVertCh" val="mid"/>
            </dgm:alg>
            <dgm:shape type="rect" r:blip="" hideGeom="true">
              <dgm:adjLst/>
            </dgm:shape>
            <dgm:presOf axis="des" ptType="node" hideLastTrans="" st="" cnt="" step=""/>
            <dgm:constrLst>
              <dgm:constr fact="0.3" type="lMarg" refType="secFontSz"/>
              <dgm:constr fact="0.3" type="rMarg" refType="secFontSz"/>
              <dgm:constr fact="0.3" type="tMarg" refType="secFontSz"/>
              <dgm:constr fact="0.3" type="bMarg" refType="secFontSz"/>
            </dgm:constrLst>
            <dgm:ruleLst>
              <dgm:rule val="5.0" fact="NaN" max="NaN" type="secFontSz"/>
            </dgm:ruleLst>
          </dgm:layoutNode>
        </dgm:if>
        <dgm:else name="Name57">
          <dgm:layoutNode name="rect2ParTxNoCh" styleLbl="alignAcc1">
            <dgm:varLst>
              <dgm:chMax val="1"/>
              <dgm:bulletEnabled val="true"/>
            </dgm:varLst>
            <dgm:alg type="tx"/>
            <dgm:shape type="rect" r:blip="" hideGeom="true">
              <dgm:adjLst/>
            </dgm:shape>
            <dgm:presOf axis="self" ptType="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</dgm:else>
      </dgm:choose>
    </dgm:forEach>
    <dgm:forEach name="Name58" axis="ch" ptType="node" hideLastTrans="" st="3" cnt="1" step="">
      <dgm:choose name="Name59">
        <dgm:if name="Name60" func="maxDepth" op="gte" val="2" axis="root des" ptType="all node" hideLastTrans="" st="" cnt="" step="">
          <dgm:layoutNode name="rect3ParTx" styleLbl="alignAcc1">
            <dgm:varLst>
              <dgm:chMax val="1"/>
              <dgm:bulletEnabled val="true"/>
            </dgm:varLst>
            <dgm:alg type="tx"/>
            <dgm:shape type="rect" r:blip="" hideGeom="true">
              <dgm:adjLst/>
            </dgm:shape>
            <dgm:presOf axis="self" ptType="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  <dgm:layoutNode name="rect3ChTx" styleLbl="alignAcc1">
            <dgm:varLst>
              <dgm:bulletEnabled val="true"/>
            </dgm:varLst>
            <dgm:alg type="tx">
              <dgm:param type="stBulletLvl" val="1"/>
              <dgm:param type="txAnchorVertCh" val="mid"/>
            </dgm:alg>
            <dgm:shape type="rect" r:blip="" hideGeom="true">
              <dgm:adjLst/>
            </dgm:shape>
            <dgm:presOf axis="des" ptType="node" hideLastTrans="" st="" cnt="" step=""/>
            <dgm:constrLst>
              <dgm:constr fact="0.3" type="lMarg" refType="secFontSz"/>
              <dgm:constr fact="0.3" type="rMarg" refType="secFontSz"/>
              <dgm:constr fact="0.3" type="tMarg" refType="secFontSz"/>
              <dgm:constr fact="0.3" type="bMarg" refType="secFontSz"/>
            </dgm:constrLst>
            <dgm:ruleLst>
              <dgm:rule val="5.0" fact="NaN" max="NaN" type="secFontSz"/>
            </dgm:ruleLst>
          </dgm:layoutNode>
        </dgm:if>
        <dgm:else name="Name61">
          <dgm:layoutNode name="rect3ParTxNoCh" styleLbl="alignAcc1">
            <dgm:varLst>
              <dgm:chMax val="1"/>
              <dgm:bulletEnabled val="true"/>
            </dgm:varLst>
            <dgm:alg type="tx"/>
            <dgm:shape type="rect" r:blip="" hideGeom="true">
              <dgm:adjLst/>
            </dgm:shape>
            <dgm:presOf axis="self" ptType="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</dgm:else>
      </dgm:choose>
    </dgm:forEach>
    <dgm:forEach name="Name62" axis="ch" ptType="node" hideLastTrans="" st="4" cnt="1" step="">
      <dgm:choose name="Name63">
        <dgm:if name="Name64" func="maxDepth" op="gte" val="2" axis="root des" ptType="all node" hideLastTrans="" st="" cnt="" step="">
          <dgm:layoutNode name="rect4ParTx" styleLbl="alignAcc1">
            <dgm:varLst>
              <dgm:chMax val="1"/>
              <dgm:bulletEnabled val="true"/>
            </dgm:varLst>
            <dgm:alg type="tx"/>
            <dgm:shape type="rect" r:blip="" hideGeom="true">
              <dgm:adjLst/>
            </dgm:shape>
            <dgm:presOf axis="self" ptType="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  <dgm:layoutNode name="rect4ChTx" styleLbl="alignAcc1">
            <dgm:varLst>
              <dgm:bulletEnabled val="true"/>
            </dgm:varLst>
            <dgm:alg type="tx">
              <dgm:param type="stBulletLvl" val="1"/>
              <dgm:param type="txAnchorVertCh" val="mid"/>
            </dgm:alg>
            <dgm:shape type="rect" r:blip="" hideGeom="true">
              <dgm:adjLst/>
            </dgm:shape>
            <dgm:presOf axis="des" ptType="node" hideLastTrans="" st="" cnt="" step=""/>
            <dgm:constrLst>
              <dgm:constr fact="0.3" type="lMarg" refType="secFontSz"/>
              <dgm:constr fact="0.3" type="rMarg" refType="secFontSz"/>
              <dgm:constr fact="0.3" type="tMarg" refType="secFontSz"/>
              <dgm:constr fact="0.3" type="bMarg" refType="secFontSz"/>
            </dgm:constrLst>
            <dgm:ruleLst>
              <dgm:rule val="5.0" fact="NaN" max="NaN" type="secFontSz"/>
            </dgm:ruleLst>
          </dgm:layoutNode>
        </dgm:if>
        <dgm:else name="Name65">
          <dgm:layoutNode name="rect4ParTxNoCh" styleLbl="alignAcc1">
            <dgm:varLst>
              <dgm:chMax val="1"/>
              <dgm:bulletEnabled val="true"/>
            </dgm:varLst>
            <dgm:alg type="tx"/>
            <dgm:shape type="rect" r:blip="" hideGeom="true">
              <dgm:adjLst/>
            </dgm:shape>
            <dgm:presOf axis="self" ptType="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</dgm:else>
      </dgm:choose>
    </dgm:forEach>
    <dgm:forEach name="Name66" axis="ch" ptType="node" hideLastTrans="" st="5" cnt="1" step="">
      <dgm:choose name="Name67">
        <dgm:if name="Name68" func="maxDepth" op="gte" val="2" axis="root des" ptType="all node" hideLastTrans="" st="" cnt="" step="">
          <dgm:layoutNode name="rect5ParTx" styleLbl="alignAcc1">
            <dgm:varLst>
              <dgm:chMax val="1"/>
              <dgm:bulletEnabled val="true"/>
            </dgm:varLst>
            <dgm:alg type="tx"/>
            <dgm:shape type="rect" r:blip="" hideGeom="true">
              <dgm:adjLst/>
            </dgm:shape>
            <dgm:presOf axis="self" ptType="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  <dgm:layoutNode name="rect5ChTx" styleLbl="alignAcc1">
            <dgm:varLst>
              <dgm:bulletEnabled val="true"/>
            </dgm:varLst>
            <dgm:alg type="tx">
              <dgm:param type="stBulletLvl" val="1"/>
              <dgm:param type="txAnchorVertCh" val="mid"/>
            </dgm:alg>
            <dgm:shape type="rect" r:blip="" hideGeom="true">
              <dgm:adjLst/>
            </dgm:shape>
            <dgm:presOf axis="des" ptType="node" hideLastTrans="" st="" cnt="" step=""/>
            <dgm:constrLst>
              <dgm:constr fact="0.3" type="lMarg" refType="secFontSz"/>
              <dgm:constr fact="0.3" type="rMarg" refType="secFontSz"/>
              <dgm:constr fact="0.3" type="tMarg" refType="secFontSz"/>
              <dgm:constr fact="0.3" type="bMarg" refType="secFontSz"/>
            </dgm:constrLst>
            <dgm:ruleLst>
              <dgm:rule val="5.0" fact="NaN" max="NaN" type="secFontSz"/>
            </dgm:ruleLst>
          </dgm:layoutNode>
        </dgm:if>
        <dgm:else name="Name69">
          <dgm:layoutNode name="rect5ParTxNoCh" styleLbl="alignAcc1">
            <dgm:varLst>
              <dgm:chMax val="1"/>
              <dgm:bulletEnabled val="true"/>
            </dgm:varLst>
            <dgm:alg type="tx"/>
            <dgm:shape type="rect" r:blip="" hideGeom="true">
              <dgm:adjLst/>
            </dgm:shape>
            <dgm:presOf axis="self" ptType="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</dgm:else>
      </dgm:choose>
    </dgm:forEach>
    <dgm:forEach name="Name70" axis="ch" ptType="node" hideLastTrans="" st="6" cnt="1" step="">
      <dgm:choose name="Name71">
        <dgm:if name="Name72" func="maxDepth" op="gte" val="2" axis="root des" ptType="all node" hideLastTrans="" st="" cnt="" step="">
          <dgm:layoutNode name="rect6ParTx" styleLbl="alignAcc1">
            <dgm:varLst>
              <dgm:chMax val="1"/>
              <dgm:bulletEnabled val="true"/>
            </dgm:varLst>
            <dgm:alg type="tx"/>
            <dgm:shape type="rect" r:blip="" hideGeom="true">
              <dgm:adjLst/>
            </dgm:shape>
            <dgm:presOf axis="self" ptType="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  <dgm:layoutNode name="rect6ChTx" styleLbl="alignAcc1">
            <dgm:varLst>
              <dgm:bulletEnabled val="true"/>
            </dgm:varLst>
            <dgm:alg type="tx">
              <dgm:param type="stBulletLvl" val="1"/>
              <dgm:param type="txAnchorVertCh" val="mid"/>
            </dgm:alg>
            <dgm:shape type="rect" r:blip="" hideGeom="true">
              <dgm:adjLst/>
            </dgm:shape>
            <dgm:presOf axis="des" ptType="node" hideLastTrans="" st="" cnt="" step=""/>
            <dgm:constrLst>
              <dgm:constr fact="0.3" type="lMarg" refType="secFontSz"/>
              <dgm:constr fact="0.3" type="rMarg" refType="secFontSz"/>
              <dgm:constr fact="0.3" type="tMarg" refType="secFontSz"/>
              <dgm:constr fact="0.3" type="bMarg" refType="secFontSz"/>
            </dgm:constrLst>
            <dgm:ruleLst>
              <dgm:rule val="5.0" fact="NaN" max="NaN" type="secFontSz"/>
            </dgm:ruleLst>
          </dgm:layoutNode>
        </dgm:if>
        <dgm:else name="Name73">
          <dgm:layoutNode name="rect6ParTxNoCh" styleLbl="alignAcc1">
            <dgm:varLst>
              <dgm:chMax val="1"/>
              <dgm:bulletEnabled val="true"/>
            </dgm:varLst>
            <dgm:alg type="tx"/>
            <dgm:shape type="rect" r:blip="" hideGeom="true">
              <dgm:adjLst/>
            </dgm:shape>
            <dgm:presOf axis="self" ptType="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</dgm:else>
      </dgm:choose>
    </dgm:forEach>
    <dgm:forEach name="Name74" axis="ch" ptType="node" hideLastTrans="" st="7" cnt="1" step="">
      <dgm:choose name="Name75">
        <dgm:if name="Name76" func="maxDepth" op="gte" val="2" axis="root des" ptType="all node" hideLastTrans="" st="" cnt="" step="">
          <dgm:layoutNode name="rect7ParTx" styleLbl="alignAcc1">
            <dgm:varLst>
              <dgm:chMax val="1"/>
              <dgm:bulletEnabled val="true"/>
            </dgm:varLst>
            <dgm:alg type="tx"/>
            <dgm:shape type="rect" r:blip="" hideGeom="true">
              <dgm:adjLst/>
            </dgm:shape>
            <dgm:presOf axis="self" ptType="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  <dgm:layoutNode name="rect7ChTx" styleLbl="alignAcc1">
            <dgm:varLst>
              <dgm:bulletEnabled val="true"/>
            </dgm:varLst>
            <dgm:alg type="tx">
              <dgm:param type="stBulletLvl" val="1"/>
              <dgm:param type="txAnchorVertCh" val="mid"/>
            </dgm:alg>
            <dgm:shape type="rect" r:blip="" hideGeom="true">
              <dgm:adjLst/>
            </dgm:shape>
            <dgm:presOf axis="des" ptType="node" hideLastTrans="" st="" cnt="" step=""/>
            <dgm:constrLst>
              <dgm:constr fact="0.3" type="lMarg" refType="secFontSz"/>
              <dgm:constr fact="0.3" type="rMarg" refType="secFontSz"/>
              <dgm:constr fact="0.3" type="tMarg" refType="secFontSz"/>
              <dgm:constr fact="0.3" type="bMarg" refType="secFontSz"/>
            </dgm:constrLst>
            <dgm:ruleLst>
              <dgm:rule val="5.0" fact="NaN" max="NaN" type="secFontSz"/>
            </dgm:ruleLst>
          </dgm:layoutNode>
        </dgm:if>
        <dgm:else name="Name77">
          <dgm:layoutNode name="rect7ParTxNoCh" styleLbl="alignAcc1">
            <dgm:varLst>
              <dgm:chMax val="1"/>
              <dgm:bulletEnabled val="true"/>
            </dgm:varLst>
            <dgm:alg type="tx"/>
            <dgm:shape type="rect" r:blip="" hideGeom="true">
              <dgm:adjLst/>
            </dgm:shape>
            <dgm:presOf axis="self" ptType="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</dgm:else>
      </dgm:choose>
    </dgm:forEach>
  </dgm:layoutNode>
</dgm:layoutDef>
</file>

<file path=ppt/diagrams/quickStyle1.xml><?xml version="1.0" encoding="utf-8"?>
<dgm:style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pPr/>
              <a:t>29.10.2018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3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5.xml.rels><?xml version="1.0" encoding="UTF-8" standalone="yes"?>
<Relationships xmlns="http://schemas.openxmlformats.org/package/2006/relationships"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6.xml.rels><?xml version="1.0" encoding="UTF-8" standalone="yes"?>
<Relationships xmlns="http://schemas.openxmlformats.org/package/2006/relationships">
    <Relationship Target="../slides/slide3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7.xml.rels><?xml version="1.0" encoding="UTF-8" standalone="yes"?>
<Relationships xmlns="http://schemas.openxmlformats.org/package/2006/relationships">
    <Relationship Target="../slides/slide3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8.xml.rels><?xml version="1.0" encoding="UTF-8" standalone="yes"?>
<Relationships xmlns="http://schemas.openxmlformats.org/package/2006/relationships">
    <Relationship Target="../slides/slide3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9.xml.rels><?xml version="1.0" encoding="UTF-8" standalone="yes"?>
<Relationships xmlns="http://schemas.openxmlformats.org/package/2006/relationships">
    <Relationship Target="../slides/slide3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0.xml.rels><?xml version="1.0" encoding="UTF-8" standalone="yes"?>
<Relationships xmlns="http://schemas.openxmlformats.org/package/2006/relationships">
    <Relationship Target="../slides/slide4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1.xml.rels><?xml version="1.0" encoding="UTF-8" standalone="yes"?>
<Relationships xmlns="http://schemas.openxmlformats.org/package/2006/relationships">
    <Relationship Target="../slides/slide4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2.xml.rels><?xml version="1.0" encoding="UTF-8" standalone="yes"?>
<Relationships xmlns="http://schemas.openxmlformats.org/package/2006/relationships">
    <Relationship Target="../slides/slide4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3.xml.rels><?xml version="1.0" encoding="UTF-8" standalone="yes"?>
<Relationships xmlns="http://schemas.openxmlformats.org/package/2006/relationships">
    <Relationship Target="../slides/slide4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4.xml.rels><?xml version="1.0" encoding="UTF-8" standalone="yes"?>
<Relationships xmlns="http://schemas.openxmlformats.org/package/2006/relationships">
    <Relationship Target="../slides/slide4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5.xml.rels><?xml version="1.0" encoding="UTF-8" standalone="yes"?>
<Relationships xmlns="http://schemas.openxmlformats.org/package/2006/relationships">
    <Relationship Target="../slides/slide4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6.xml.rels><?xml version="1.0" encoding="UTF-8" standalone="yes"?>
<Relationships xmlns="http://schemas.openxmlformats.org/package/2006/relationships">
    <Relationship Target="../slides/slide4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7.xml.rels><?xml version="1.0" encoding="UTF-8" standalone="yes"?>
<Relationships xmlns="http://schemas.openxmlformats.org/package/2006/relationships">
    <Relationship Target="../slides/slide4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8.xml.rels><?xml version="1.0" encoding="UTF-8" standalone="yes"?>
<Relationships xmlns="http://schemas.openxmlformats.org/package/2006/relationships">
    <Relationship Target="../slides/slide4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9.xml.rels><?xml version="1.0" encoding="UTF-8" standalone="yes"?>
<Relationships xmlns="http://schemas.openxmlformats.org/package/2006/relationships">
    <Relationship Target="../slides/slide5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0.xml.rels><?xml version="1.0" encoding="UTF-8" standalone="yes"?>
<Relationships xmlns="http://schemas.openxmlformats.org/package/2006/relationships">
    <Relationship Target="../slides/slide5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1.xml.rels><?xml version="1.0" encoding="UTF-8" standalone="yes"?>
<Relationships xmlns="http://schemas.openxmlformats.org/package/2006/relationships">
    <Relationship Target="../slides/slide5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2.xml.rels><?xml version="1.0" encoding="UTF-8" standalone="yes"?>
<Relationships xmlns="http://schemas.openxmlformats.org/package/2006/relationships">
    <Relationship Target="../slides/slide5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3.xml.rels><?xml version="1.0" encoding="UTF-8" standalone="yes"?>
<Relationships xmlns="http://schemas.openxmlformats.org/package/2006/relationships">
    <Relationship Target="../slides/slide5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4.xml.rels><?xml version="1.0" encoding="UTF-8" standalone="yes"?>
<Relationships xmlns="http://schemas.openxmlformats.org/package/2006/relationships">
    <Relationship Target="../slides/slide5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5.xml.rels><?xml version="1.0" encoding="UTF-8" standalone="yes"?>
<Relationships xmlns="http://schemas.openxmlformats.org/package/2006/relationships">
    <Relationship Target="../slides/slide5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6.xml.rels><?xml version="1.0" encoding="UTF-8" standalone="yes"?>
<Relationships xmlns="http://schemas.openxmlformats.org/package/2006/relationships">
    <Relationship Target="../slides/slide5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7.xml.rels><?xml version="1.0" encoding="UTF-8" standalone="yes"?>
<Relationships xmlns="http://schemas.openxmlformats.org/package/2006/relationships">
    <Relationship Target="../slides/slide5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8.xml.rels><?xml version="1.0" encoding="UTF-8" standalone="yes"?>
<Relationships xmlns="http://schemas.openxmlformats.org/package/2006/relationships">
    <Relationship Target="../slides/slide6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9.xml.rels><?xml version="1.0" encoding="UTF-8" standalone="yes"?>
<Relationships xmlns="http://schemas.openxmlformats.org/package/2006/relationships">
    <Relationship Target="../slides/slide6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0.xml.rels><?xml version="1.0" encoding="UTF-8" standalone="yes"?>
<Relationships xmlns="http://schemas.openxmlformats.org/package/2006/relationships">
    <Relationship Target="../slides/slide6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1.xml.rels><?xml version="1.0" encoding="UTF-8" standalone="yes"?>
<Relationships xmlns="http://schemas.openxmlformats.org/package/2006/relationships">
    <Relationship Target="../slides/slide6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2.xml.rels><?xml version="1.0" encoding="UTF-8" standalone="yes"?>
<Relationships xmlns="http://schemas.openxmlformats.org/package/2006/relationships">
    <Relationship Target="../slides/slide6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3.xml.rels><?xml version="1.0" encoding="UTF-8" standalone="yes"?>
<Relationships xmlns="http://schemas.openxmlformats.org/package/2006/relationships">
    <Relationship Target="../slides/slide6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4.xml.rels><?xml version="1.0" encoding="UTF-8" standalone="yes"?>
<Relationships xmlns="http://schemas.openxmlformats.org/package/2006/relationships">
    <Relationship Target="../slides/slide6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5.xml.rels><?xml version="1.0" encoding="UTF-8" standalone="yes"?>
<Relationships xmlns="http://schemas.openxmlformats.org/package/2006/relationships">
    <Relationship Target="../slides/slide6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6.xml.rels><?xml version="1.0" encoding="UTF-8" standalone="yes"?>
<Relationships xmlns="http://schemas.openxmlformats.org/package/2006/relationships">
    <Relationship Target="../slides/slide6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1250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1200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2795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2208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 algn="l" defTabSz="914400" rtl="false" eaLnBrk="true" latinLnBrk="false" hangingPunct="true">
              <a:buFont typeface="Arial" panose="020B0604020202020204" pitchFamily="34" charset="0"/>
              <a:buChar char="•"/>
            </a:pPr>
            <a:endParaRPr lang="cs-CZ" b="false" u="none" baseline="0" dirty="false" smtClean="false"/>
          </a:p>
          <a:p>
            <a:pPr marL="228600" indent="-228600" algn="l" defTabSz="914400" rtl="false" eaLnBrk="true" latinLnBrk="false" hangingPunct="true">
              <a:buNone/>
            </a:pPr>
            <a:endParaRPr lang="cs-CZ" b="false" u="non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84384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cs-CZ" sz="1200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2161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9153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0635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95334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51988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88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1078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4303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16162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6149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2369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3014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9372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70172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false" u="non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0792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43634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2402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1395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81980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096902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84482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5631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836330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062331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933073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endParaRPr lang="cs-CZ" sz="1200" dirty="false" smtClean="false"/>
          </a:p>
          <a:p>
            <a:pPr marL="0" lvl="0" indent="0" algn="just">
              <a:lnSpc>
                <a:spcPct val="100000"/>
              </a:lnSpc>
              <a:buNone/>
            </a:pPr>
            <a:endParaRPr lang="cs-CZ" sz="1200" dirty="false" smtClean="false"/>
          </a:p>
          <a:p>
            <a:endParaRPr lang="cs-CZ" sz="1200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805964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91427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6714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false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31243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552506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526193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386701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96608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282768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25657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06197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591155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cs-CZ" sz="1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835902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7647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20862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3437A0A7-0B79-444A-9F37-EECB9CF9456B}" type="slidenum">
              <a:rPr lang="cs-CZ" smtClean="false"/>
              <a:pPr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21120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494639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693851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151604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12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350624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884061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239738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23909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376620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baseline="0" dirty="false" smtClean="false"/>
              <a:t>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781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466078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55501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15329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036048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4997974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7283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6277524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842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10342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2900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0552210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true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false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EBB765A-51E0-4E82-AB73-FB7F84412B30}" type="datetimeFigureOut">
              <a:rPr lang="cs-CZ" smtClean="false"/>
              <a:pPr/>
              <a:t>29.10.2018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AD8C908-6CF6-4C3D-AE7A-F3813FC67EFC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154923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3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Mode="External" Target="http://www.mpsv.cz/cs/19953" Type="http://schemas.openxmlformats.org/officeDocument/2006/relationships/hyperlink" Id="rId3"/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Mode="External" Target="http://www.trass.cz/" Type="http://schemas.openxmlformats.org/officeDocument/2006/relationships/hyperlink" Id="rId3"/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Mode="External" Target="https://www.esfcr.cz/pravidla-pro-zadatele-a-prijemce-opz/-/dokument/797767" Type="http://schemas.openxmlformats.org/officeDocument/2006/relationships/hyperlink" Id="rId3"/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="../notesSlides/notesSlide3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notesSlides/notesSlide3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notesSlides/notesSlide3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33.xml" Type="http://schemas.openxmlformats.org/officeDocument/2006/relationships/notesSlide" Id="rId2"/>
    <Relationship Target="../slideLayouts/slideLayout7.xml" Type="http://schemas.openxmlformats.org/officeDocument/2006/relationships/slideLayout" Id="rId1"/>
    <Relationship TargetMode="External" Target="http://www.mpsv.cz/ISPV.php" Type="http://schemas.openxmlformats.org/officeDocument/2006/relationships/hyperlink" Id="rId4"/>
</Relationships>

</file>

<file path=ppt/slides/_rels/slide34.xml.rels><?xml version="1.0" encoding="UTF-8" standalone="yes"?>
<Relationships xmlns="http://schemas.openxmlformats.org/package/2006/relationships">
    <Relationship Target="../notesSlides/notesSlide34.xml" Type="http://schemas.openxmlformats.org/officeDocument/2006/relationships/notesSlide" Id="rId2"/>
    <Relationship Target="../slideLayouts/slideLayout7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notesSlides/notesSlide3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notesSlides/notesSlide3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Mode="External" Target="http://www.mpsv.cz/ISPV.php" Type="http://schemas.openxmlformats.org/officeDocument/2006/relationships/hyperlink" Id="rId3"/>
    <Relationship Target="../notesSlides/notesSlide37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esfcr.cz/" Type="http://schemas.openxmlformats.org/officeDocument/2006/relationships/hyperlink" Id="rId4"/>
</Relationships>

</file>

<file path=ppt/slides/_rels/slide38.xml.rels><?xml version="1.0" encoding="UTF-8" standalone="yes"?>
<Relationships xmlns="http://schemas.openxmlformats.org/package/2006/relationships">
    <Relationship Target="../notesSlides/notesSlide3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notesSlides/notesSlide3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="../media/image4.png" Type="http://schemas.openxmlformats.org/officeDocument/2006/relationships/image" Id="rId3"/>
    <Relationship Target="../notesSlides/notesSlide4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="../notesSlides/notesSlide4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media/image5.png" Type="http://schemas.openxmlformats.org/officeDocument/2006/relationships/image" Id="rId3"/>
    <Relationship Target="../notesSlides/notesSlide4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notesSlides/notesSlide4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="../notesSlides/notesSlide4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6.xml.rels><?xml version="1.0" encoding="UTF-8" standalone="yes"?>
<Relationships xmlns="http://schemas.openxmlformats.org/package/2006/relationships">
    <Relationship Target="../notesSlides/notesSlide4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7.xml.rels><?xml version="1.0" encoding="UTF-8" standalone="yes"?>
<Relationships xmlns="http://schemas.openxmlformats.org/package/2006/relationships">
    <Relationship Target="../notesSlides/notesSlide4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8.xml.rels><?xml version="1.0" encoding="UTF-8" standalone="yes"?>
<Relationships xmlns="http://schemas.openxmlformats.org/package/2006/relationships">
    <Relationship Target="../media/image6.png" Type="http://schemas.openxmlformats.org/officeDocument/2006/relationships/image" Id="rId3"/>
    <Relationship Target="../notesSlides/notesSlide47.xml" Type="http://schemas.openxmlformats.org/officeDocument/2006/relationships/notesSlide" Id="rId2"/>
    <Relationship Target="../slideLayouts/slideLayout4.xml" Type="http://schemas.openxmlformats.org/officeDocument/2006/relationships/slideLayout" Id="rId1"/>
    <Relationship Target="../media/image7.png" Type="http://schemas.openxmlformats.org/officeDocument/2006/relationships/image" Id="rId4"/>
</Relationships>

</file>

<file path=ppt/slides/_rels/slide49.xml.rels><?xml version="1.0" encoding="UTF-8" standalone="yes"?>
<Relationships xmlns="http://schemas.openxmlformats.org/package/2006/relationships">
    <Relationship TargetMode="External" Target="https://www.esfcr.cz/pravidla-pro-zadatele-a-prijemce-opz/-/dokument/797894" Type="http://schemas.openxmlformats.org/officeDocument/2006/relationships/hyperlink" Id="rId3"/>
    <Relationship Target="../notesSlides/notesSlide4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0.xml.rels><?xml version="1.0" encoding="UTF-8" standalone="yes"?>
<Relationships xmlns="http://schemas.openxmlformats.org/package/2006/relationships">
    <Relationship Target="../notesSlides/notesSlide4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2.xml.rels><?xml version="1.0" encoding="UTF-8" standalone="yes"?>
<Relationships xmlns="http://schemas.openxmlformats.org/package/2006/relationships">
    <Relationship Target="../notesSlides/notesSlide5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3.xml.rels><?xml version="1.0" encoding="UTF-8" standalone="yes"?>
<Relationships xmlns="http://schemas.openxmlformats.org/package/2006/relationships">
    <Relationship Target="../notesSlides/notesSlide5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4.xml.rels><?xml version="1.0" encoding="UTF-8" standalone="yes"?>
<Relationships xmlns="http://schemas.openxmlformats.org/package/2006/relationships">
    <Relationship Target="../notesSlides/notesSlide5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5.xml.rels><?xml version="1.0" encoding="UTF-8" standalone="yes"?>
<Relationships xmlns="http://schemas.openxmlformats.org/package/2006/relationships">
    <Relationship Target="../notesSlides/notesSlide5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6.xml.rels><?xml version="1.0" encoding="UTF-8" standalone="yes"?>
<Relationships xmlns="http://schemas.openxmlformats.org/package/2006/relationships">
    <Relationship Target="../notesSlides/notesSlide5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7.xml.rels><?xml version="1.0" encoding="UTF-8" standalone="yes"?>
<Relationships xmlns="http://schemas.openxmlformats.org/package/2006/relationships">
    <Relationship Target="../notesSlides/notesSlide5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8.xml.rels><?xml version="1.0" encoding="UTF-8" standalone="yes"?>
<Relationships xmlns="http://schemas.openxmlformats.org/package/2006/relationships">
    <Relationship TargetMode="External" Target="https://www.esfcr.cz/pravidla-pro-zadatele-a-prijemce-opz/-/dokument/797817" Type="http://schemas.openxmlformats.org/officeDocument/2006/relationships/hyperlink" Id="rId3"/>
    <Relationship Target="../notesSlides/notesSlide5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9.xml.rels><?xml version="1.0" encoding="UTF-8" standalone="yes"?>
<Relationships xmlns="http://schemas.openxmlformats.org/package/2006/relationships">
    <Relationship TargetMode="External" Target="http://www.esfcr.cz/prirucka-pro-hodnotitele" Type="http://schemas.openxmlformats.org/officeDocument/2006/relationships/hyperlink" Id="rId3"/>
    <Relationship Target="../notesSlides/notesSlide5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0.xml.rels><?xml version="1.0" encoding="UTF-8" standalone="yes"?>
<Relationships xmlns="http://schemas.openxmlformats.org/package/2006/relationships">
    <Relationship Target="../notesSlides/notesSlide5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1.xml.rels><?xml version="1.0" encoding="UTF-8" standalone="yes"?>
<Relationships xmlns="http://schemas.openxmlformats.org/package/2006/relationships">
    <Relationship Target="../notesSlides/notesSlide5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2.xml.rels><?xml version="1.0" encoding="UTF-8" standalone="yes"?>
<Relationships xmlns="http://schemas.openxmlformats.org/package/2006/relationships">
    <Relationship TargetMode="External" Target="https://www.esfcr.cz/zadosti-o-prezkum-namitky-proti-neproplaceni-dotace-opz" Type="http://schemas.openxmlformats.org/officeDocument/2006/relationships/hyperlink" Id="rId3"/>
    <Relationship Target="../notesSlides/notesSlide6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3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Mode="External" Target="http://www.mpsv.cz/cs/19953" Type="http://schemas.openxmlformats.org/officeDocument/2006/relationships/hyperlink" Id="rId7"/>
    <Relationship Target="../notesSlides/notesSlide61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trass.cz/" Type="http://schemas.openxmlformats.org/officeDocument/2006/relationships/hyperlink" Id="rId6"/>
    <Relationship TargetMode="External" Target="https://www.esfcr.cz/obvykle-ceny-a-mzdy-platy-opz" Type="http://schemas.openxmlformats.org/officeDocument/2006/relationships/hyperlink" Id="rId5"/>
    <Relationship TargetMode="External" Target="http://www.esfcr.cz/pravidla-pro-zadatele-a-prijemce" Type="http://schemas.openxmlformats.org/officeDocument/2006/relationships/hyperlink" Id="rId4"/>
</Relationships>

</file>

<file path=ppt/slides/_rels/slide64.xml.rels><?xml version="1.0" encoding="UTF-8" standalone="yes"?>
<Relationships xmlns="http://schemas.openxmlformats.org/package/2006/relationships">
    <Relationship Target="../notesSlides/notesSlide6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5.xml.rels><?xml version="1.0" encoding="UTF-8" standalone="yes"?>
<Relationships xmlns="http://schemas.openxmlformats.org/package/2006/relationships">
    <Relationship Target="../notesSlides/notesSlide6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6.xml.rels><?xml version="1.0" encoding="UTF-8" standalone="yes"?>
<Relationships xmlns="http://schemas.openxmlformats.org/package/2006/relationships">
    <Relationship TargetMode="External" Target="https://www.esfcr.cz/prirucka-pro-hodnotitele-opz" Type="http://schemas.openxmlformats.org/officeDocument/2006/relationships/hyperlink" Id="rId3"/>
    <Relationship Target="../notesSlides/notesSlide6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7.xml.rels><?xml version="1.0" encoding="UTF-8" standalone="yes"?>
<Relationships xmlns="http://schemas.openxmlformats.org/package/2006/relationships">
    <Relationship Target="../diagrams/data1.xml" Type="http://schemas.openxmlformats.org/officeDocument/2006/relationships/diagramData" Id="rId3"/>
    <Relationship Target="../diagrams/drawing1.xml" Type="http://schemas.microsoft.com/office/2007/relationships/diagramDrawing" Id="rId7"/>
    <Relationship Target="../notesSlides/notesSlide65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diagrams/colors1.xml" Type="http://schemas.openxmlformats.org/officeDocument/2006/relationships/diagramColors" Id="rId6"/>
    <Relationship Target="../diagrams/quickStyle1.xml" Type="http://schemas.openxmlformats.org/officeDocument/2006/relationships/diagramQuickStyle" Id="rId5"/>
    <Relationship Target="../diagrams/layout1.xml" Type="http://schemas.openxmlformats.org/officeDocument/2006/relationships/diagramLayout" Id="rId4"/>
</Relationships>

</file>

<file path=ppt/slides/_rels/slide68.xml.rels><?xml version="1.0" encoding="UTF-8" standalone="yes"?>
<Relationships xmlns="http://schemas.openxmlformats.org/package/2006/relationships">
    <Relationship Target="../notesSlides/notesSlide66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331640" y="2132856"/>
            <a:ext cx="7200800" cy="2016224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cs-CZ" sz="3200" dirty="false" smtClean="false"/>
              <a:t>Výzva </a:t>
            </a:r>
            <a:r>
              <a:rPr lang="cs-CZ" sz="3200" cap="none" dirty="false"/>
              <a:t>č</a:t>
            </a:r>
            <a:r>
              <a:rPr lang="cs-CZ" sz="3200" dirty="false" smtClean="false"/>
              <a:t>. 03_18_089 </a:t>
            </a:r>
            <a:r>
              <a:rPr lang="cs-CZ" sz="2800" dirty="false" smtClean="false"/>
              <a:t>(výzva </a:t>
            </a:r>
            <a:r>
              <a:rPr lang="cs-CZ" sz="2800" cap="none" dirty="false" smtClean="false"/>
              <a:t>č</a:t>
            </a:r>
            <a:r>
              <a:rPr lang="cs-CZ" sz="2800" dirty="false" smtClean="false"/>
              <a:t>. 89)</a:t>
            </a:r>
            <a:br>
              <a:rPr lang="cs-CZ" sz="2800" dirty="false" smtClean="false"/>
            </a:br>
            <a:r>
              <a:rPr lang="cs-CZ" sz="2000" b="false" dirty="false"/>
              <a:t>Podpora procesu transformace pobytových služeb </a:t>
            </a:r>
            <a:r>
              <a:rPr lang="cs-CZ" sz="2000" b="false" dirty="false" smtClean="false"/>
              <a:t>a </a:t>
            </a:r>
            <a:r>
              <a:rPr lang="cs-CZ" sz="2000" b="false" dirty="false"/>
              <a:t>podpora služeb komunitního </a:t>
            </a:r>
            <a:r>
              <a:rPr lang="cs-CZ" sz="2000" b="false" dirty="false" smtClean="false"/>
              <a:t>typu</a:t>
            </a:r>
            <a:br>
              <a:rPr lang="cs-CZ" sz="2000" b="false" dirty="false" smtClean="false"/>
            </a:br>
            <a:r>
              <a:rPr lang="cs-CZ" sz="2000" b="false" dirty="false" smtClean="false"/>
              <a:t>vzniklých </a:t>
            </a:r>
            <a:r>
              <a:rPr lang="cs-CZ" sz="2000" b="false" dirty="false"/>
              <a:t>po transformaci</a:t>
            </a:r>
            <a:r>
              <a:rPr lang="cs-CZ" sz="1800" b="false" dirty="false" smtClean="false"/>
              <a:t/>
            </a:r>
            <a:br>
              <a:rPr lang="cs-CZ" sz="1800" b="false" dirty="false" smtClean="false"/>
            </a:br>
            <a:r>
              <a:rPr lang="cs-CZ" sz="1800" dirty="false" smtClean="false"/>
              <a:t> </a:t>
            </a:r>
            <a:r>
              <a:rPr lang="cs-CZ" sz="1800" dirty="false"/>
              <a:t/>
            </a:r>
            <a:br>
              <a:rPr lang="cs-CZ" sz="1800" dirty="false"/>
            </a:br>
            <a:endParaRPr lang="cs-CZ" sz="1800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1475656" y="4509120"/>
            <a:ext cx="7272000" cy="336504"/>
          </a:xfrm>
        </p:spPr>
        <p:txBody>
          <a:bodyPr/>
          <a:lstStyle/>
          <a:p>
            <a:endParaRPr lang="cs-CZ" dirty="false" smtClean="false"/>
          </a:p>
          <a:p>
            <a:pPr algn="ctr"/>
            <a:r>
              <a:rPr lang="cs-CZ" sz="2000" b="true" kern="0" cap="all" dirty="false" smtClean="false">
                <a:latin typeface="+mj-lt"/>
                <a:ea typeface="+mj-ea"/>
                <a:cs typeface="+mj-cs"/>
              </a:rPr>
              <a:t>Seminář PRO ŽADATELE</a:t>
            </a:r>
            <a:endParaRPr lang="cs-CZ" sz="2000" b="true" kern="0" cap="all" dirty="false">
              <a:latin typeface="+mj-lt"/>
              <a:ea typeface="+mj-ea"/>
              <a:cs typeface="+mj-cs"/>
            </a:endParaRPr>
          </a:p>
          <a:p>
            <a:endParaRPr lang="cs-CZ" dirty="false"/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endParaRPr lang="cs-CZ" sz="2000" b="true" dirty="false" smtClean="false"/>
          </a:p>
          <a:p>
            <a:pPr algn="ctr"/>
            <a:r>
              <a:rPr lang="cs-CZ" sz="2000" b="true" dirty="false" smtClean="false"/>
              <a:t>Praha, 5. 11. 2018</a:t>
            </a:r>
            <a:endParaRPr lang="cs-CZ" sz="2000" b="true" dirty="false"/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636912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14908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Územní způsobilost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1600" b="true" u="sng" dirty="false" smtClean="false"/>
              <a:t>Programová </a:t>
            </a:r>
            <a:r>
              <a:rPr lang="cs-CZ" sz="1600" b="true" u="sng" dirty="false"/>
              <a:t>oblast a území dopadu</a:t>
            </a:r>
            <a:r>
              <a:rPr lang="cs-CZ" sz="1600" dirty="false"/>
              <a:t>: </a:t>
            </a:r>
            <a:r>
              <a:rPr lang="cs-CZ" sz="1600" b="true" dirty="false"/>
              <a:t>ČR </a:t>
            </a:r>
            <a:r>
              <a:rPr lang="cs-CZ" sz="1600" b="true" dirty="false">
                <a:solidFill>
                  <a:srgbClr val="00B050"/>
                </a:solidFill>
              </a:rPr>
              <a:t>bez hl. m. Prahy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600" b="true" dirty="false"/>
              <a:t>Programová oblast </a:t>
            </a:r>
            <a:r>
              <a:rPr lang="cs-CZ" sz="1600" dirty="false"/>
              <a:t>je území, z jehož alokace je daná výzva/projekt financován/a. </a:t>
            </a:r>
            <a:endParaRPr lang="cs-CZ" sz="16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true" dirty="false"/>
              <a:t>Území dopadu </a:t>
            </a:r>
            <a:r>
              <a:rPr lang="cs-CZ" sz="1600" dirty="false"/>
              <a:t>je území, které má z realizace projektu </a:t>
            </a:r>
            <a:r>
              <a:rPr lang="cs-CZ" sz="1600" dirty="false" smtClean="false"/>
              <a:t>prospěch.</a:t>
            </a:r>
            <a:br>
              <a:rPr lang="cs-CZ" sz="1600" dirty="false" smtClean="false"/>
            </a:br>
            <a:r>
              <a:rPr lang="cs-CZ" sz="1600" dirty="false" smtClean="false"/>
              <a:t>Území </a:t>
            </a:r>
            <a:r>
              <a:rPr lang="cs-CZ" sz="1600" dirty="false"/>
              <a:t>dopadu může zahrnovat pouze programovou oblast</a:t>
            </a:r>
            <a:r>
              <a:rPr lang="cs-CZ" sz="1600" dirty="false" smtClean="false"/>
              <a:t>.</a:t>
            </a:r>
            <a:endParaRPr lang="cs-CZ" sz="1600" b="true" u="sng" dirty="false" smtClean="false"/>
          </a:p>
          <a:p>
            <a:r>
              <a:rPr lang="cs-CZ" sz="1600" b="true" u="sng" dirty="false" smtClean="false"/>
              <a:t>Místo </a:t>
            </a:r>
            <a:r>
              <a:rPr lang="cs-CZ" sz="1600" b="true" u="sng" dirty="false"/>
              <a:t>realizace</a:t>
            </a:r>
            <a:r>
              <a:rPr lang="cs-CZ" sz="1600" dirty="false"/>
              <a:t>: </a:t>
            </a:r>
            <a:r>
              <a:rPr lang="cs-CZ" sz="1600" b="true" dirty="false"/>
              <a:t>celá ČR a EU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true" dirty="false"/>
              <a:t>Místo realizace </a:t>
            </a:r>
            <a:r>
              <a:rPr lang="cs-CZ" sz="1600" dirty="false"/>
              <a:t>je místo, na kterém jsou realizovány aktivity projektu ve prospěch cílových </a:t>
            </a:r>
            <a:r>
              <a:rPr lang="cs-CZ" sz="1600" dirty="false" smtClean="false"/>
              <a:t>skupin.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 smtClean="false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cs-CZ" sz="14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8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Cílové skupiny</a:t>
            </a:r>
            <a:endParaRPr lang="cs-CZ" sz="2400" dirty="false"/>
          </a:p>
        </p:txBody>
      </p:sp>
      <p:graphicFrame>
        <p:nvGraphicFramePr>
          <p:cNvPr id="5" name="Zástupný symbol pro obsah 4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3008131388"/>
              </p:ext>
            </p:extLst>
          </p:nvPr>
        </p:nvGraphicFramePr>
        <p:xfrm>
          <a:off x="1419860" y="1556792"/>
          <a:ext cx="6304280" cy="3888432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0701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341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9142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069340" algn="ctr"/>
                          <a:tab pos="2139315" algn="r"/>
                        </a:tabLst>
                      </a:pPr>
                      <a:r>
                        <a:rPr lang="cs-CZ" sz="1100" dirty="false">
                          <a:effectLst/>
                        </a:rPr>
                        <a:t>	Kategorie CS	</a:t>
                      </a:r>
                      <a:endParaRPr lang="cs-CZ" sz="11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100" dirty="false">
                          <a:effectLst/>
                        </a:rPr>
                        <a:t>Definice</a:t>
                      </a:r>
                      <a:endParaRPr lang="cs-CZ" sz="11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87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 dirty="false">
                          <a:effectLst/>
                        </a:rPr>
                        <a:t>Poskytovatelé a zadavatelé sociálních služeb, služeb pro rodiny a děti a dalších služeb na podporu sociálního začleňování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 dirty="false">
                          <a:effectLst/>
                        </a:rPr>
                        <a:t> </a:t>
                      </a:r>
                      <a:endParaRPr lang="cs-CZ" sz="11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 účely této výzvy se uvedenou CS </a:t>
                      </a:r>
                      <a:r>
                        <a:rPr lang="cs-CZ" sz="11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rozumí poskytovatelé </a:t>
                      </a:r>
                    </a:p>
                    <a:p>
                      <a:pPr marL="9017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sociálních služeb zapsaní v registru poskytovatelů sociálních </a:t>
                      </a:r>
                      <a:r>
                        <a:rPr lang="cs-CZ" sz="11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služeb </a:t>
                      </a:r>
                      <a:r>
                        <a:rPr lang="cs-CZ" sz="11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dle zákona č. 108/2006 Sb., o sociálních službách. </a:t>
                      </a:r>
                    </a:p>
                    <a:p>
                      <a:pPr marL="90170" algn="l">
                        <a:spcAft>
                          <a:spcPts val="0"/>
                        </a:spcAft>
                      </a:pPr>
                      <a:endParaRPr lang="cs-CZ" sz="1100" kern="1200" dirty="false" smtClean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0170" algn="l">
                        <a:spcAft>
                          <a:spcPts val="0"/>
                        </a:spcAft>
                      </a:pPr>
                      <a:r>
                        <a:rPr lang="cs-CZ" sz="11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cs-CZ" sz="11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Poznámka: cílovou skupinou projektu </a:t>
                      </a:r>
                      <a:r>
                        <a:rPr lang="cs-CZ" sz="11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můžou být i další pracovníci poskytovatelů sociálních služeb </a:t>
                      </a:r>
                      <a:r>
                        <a:rPr lang="cs-CZ" sz="11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např. vedoucí pracovníci, technický a administrativní personál při dodržení podmínek výzvy).</a:t>
                      </a: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39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 dirty="false">
                          <a:effectLst/>
                        </a:rPr>
                        <a:t>Sociální pracovníci</a:t>
                      </a:r>
                      <a:endParaRPr lang="cs-CZ" sz="11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Pracovníci</a:t>
                      </a:r>
                      <a:r>
                        <a:rPr lang="cs-CZ" sz="11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na které se vztahuje §109 a 110 zákona č. 108/2006 </a:t>
                      </a:r>
                      <a:r>
                        <a:rPr lang="cs-CZ" sz="11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</a:p>
                    <a:p>
                      <a:pPr marL="9017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Sb</a:t>
                      </a:r>
                      <a:r>
                        <a:rPr lang="cs-CZ" sz="11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o sociálních službách.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859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 dirty="false">
                          <a:effectLst/>
                        </a:rPr>
                        <a:t>Pracovníci v sociálních službách</a:t>
                      </a:r>
                      <a:endParaRPr lang="cs-CZ" sz="11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Pro </a:t>
                      </a:r>
                      <a:r>
                        <a:rPr lang="cs-CZ" sz="11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účely této výzvy se uvedenou CS rozumí pracovníci </a:t>
                      </a:r>
                      <a:r>
                        <a:rPr lang="cs-CZ" sz="11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9017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v</a:t>
                      </a:r>
                      <a:r>
                        <a:rPr lang="cs-CZ" sz="11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sociálních službách, na které se vztahuje § 116 zákona </a:t>
                      </a:r>
                      <a:r>
                        <a:rPr lang="cs-CZ" sz="11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9017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č</a:t>
                      </a:r>
                      <a:r>
                        <a:rPr lang="cs-CZ" sz="11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 108/2006 Sb., o sociálních službách.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8326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Podporované aktivity</a:t>
            </a: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cs-CZ" sz="1600" b="true" dirty="false" smtClean="false"/>
              <a:t>A)</a:t>
            </a:r>
            <a:r>
              <a:rPr lang="cs-CZ" sz="1600" dirty="false" smtClean="false"/>
              <a:t> </a:t>
            </a:r>
            <a:r>
              <a:rPr lang="cs-CZ" sz="1600" b="true" dirty="false"/>
              <a:t>Podpora procesu přípravy transformace pobytové služby sociální </a:t>
            </a:r>
            <a:r>
              <a:rPr lang="cs-CZ" sz="1600" b="true" dirty="false" smtClean="false"/>
              <a:t>péče</a:t>
            </a:r>
            <a:br>
              <a:rPr lang="cs-CZ" sz="1600" b="true" dirty="false" smtClean="false"/>
            </a:br>
            <a:r>
              <a:rPr lang="cs-CZ" sz="1600" dirty="false" smtClean="false"/>
              <a:t>(se </a:t>
            </a:r>
            <a:r>
              <a:rPr lang="cs-CZ" sz="1600" dirty="false"/>
              <a:t>zaměřením na zpracování transformačního plánu zařízení v souladu s kritérií MPSV)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600" b="true" dirty="false" smtClean="false"/>
              <a:t>B) </a:t>
            </a:r>
            <a:r>
              <a:rPr lang="cs-CZ" sz="1600" b="true" dirty="false"/>
              <a:t>Podpora implementace transformačního plánu (TP) a praktické </a:t>
            </a:r>
            <a:r>
              <a:rPr lang="cs-CZ" sz="1600" b="true" dirty="false" smtClean="false"/>
              <a:t>realizace transformačního </a:t>
            </a:r>
            <a:r>
              <a:rPr lang="cs-CZ" sz="1600" b="true" dirty="false"/>
              <a:t>procesu </a:t>
            </a:r>
            <a:r>
              <a:rPr lang="cs-CZ" sz="1600" b="true" dirty="false" smtClean="false"/>
              <a:t>zařízení</a:t>
            </a:r>
            <a:br>
              <a:rPr lang="cs-CZ" sz="1600" b="true" dirty="false" smtClean="false"/>
            </a:br>
            <a:r>
              <a:rPr lang="cs-CZ" sz="1600" dirty="false" smtClean="false"/>
              <a:t>Podmínkou </a:t>
            </a:r>
            <a:r>
              <a:rPr lang="cs-CZ" sz="1600" dirty="false"/>
              <a:t>je předložení transformačního nebo rozvojového plánu, který naplňuje požadovaná </a:t>
            </a:r>
            <a:r>
              <a:rPr lang="cs-CZ" sz="1600" dirty="false" smtClean="false"/>
              <a:t>kritéria.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b="true" dirty="false" smtClean="false"/>
              <a:t>C) </a:t>
            </a:r>
            <a:r>
              <a:rPr lang="cs-CZ" sz="1600" b="true" dirty="false"/>
              <a:t>Podpora nově registrované služby, která vznikla jako výsledek transformačního procesu pobytové služby sociální </a:t>
            </a:r>
            <a:r>
              <a:rPr lang="cs-CZ" sz="1600" b="true" dirty="false" smtClean="false"/>
              <a:t>péče </a:t>
            </a:r>
            <a:r>
              <a:rPr lang="cs-CZ" sz="1600" dirty="false" smtClean="false"/>
              <a:t>(nejdéle </a:t>
            </a:r>
            <a:r>
              <a:rPr lang="cs-CZ" sz="1600" dirty="false"/>
              <a:t>po dobu 3 let)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 smtClean="false"/>
              <a:t>Podmínkou je </a:t>
            </a:r>
            <a:r>
              <a:rPr lang="cs-CZ" sz="1600" dirty="false"/>
              <a:t>předložení transformačního nebo rozvojového plánu, který naplňuje požadovaná </a:t>
            </a:r>
            <a:r>
              <a:rPr lang="cs-CZ" sz="1600" dirty="false" smtClean="false"/>
              <a:t>kritéria.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966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Kombinace podporovaných aktivit/Omezení</a:t>
            </a: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marL="0" lvl="0" indent="0" algn="ctr">
              <a:buNone/>
            </a:pPr>
            <a:r>
              <a:rPr lang="cs-CZ" sz="2000" b="true" dirty="false">
                <a:solidFill>
                  <a:srgbClr val="00B050"/>
                </a:solidFill>
              </a:rPr>
              <a:t>V žádosti o podporu nelze kombinovat aktivity z hlediska věcného zaměření A, B, C.</a:t>
            </a:r>
          </a:p>
          <a:p>
            <a:pPr marL="0" lvl="0" indent="0" algn="just">
              <a:buNone/>
            </a:pPr>
            <a:r>
              <a:rPr lang="cs-CZ" sz="1800" dirty="false"/>
              <a:t>V případě potřeby kombinace aktivit </a:t>
            </a:r>
            <a:r>
              <a:rPr lang="cs-CZ" sz="1800" dirty="false" smtClean="false"/>
              <a:t>je možné </a:t>
            </a:r>
            <a:r>
              <a:rPr lang="cs-CZ" sz="1800" b="true" dirty="false" smtClean="false"/>
              <a:t>předložení </a:t>
            </a:r>
            <a:r>
              <a:rPr lang="cs-CZ" sz="1800" b="true" dirty="false"/>
              <a:t>samostatného projektu pro každou skupinu aktivit </a:t>
            </a:r>
            <a:r>
              <a:rPr lang="cs-CZ" sz="1800" b="true" dirty="false" smtClean="false"/>
              <a:t>zvlášť.</a:t>
            </a:r>
          </a:p>
          <a:p>
            <a:pPr marL="0" lvl="0" indent="0" algn="just">
              <a:buNone/>
            </a:pPr>
            <a:r>
              <a:rPr lang="cs-CZ" sz="1800" b="true" dirty="false" smtClean="false"/>
              <a:t>Žadateli</a:t>
            </a:r>
            <a:r>
              <a:rPr lang="cs-CZ" sz="1800" b="true" dirty="false"/>
              <a:t>, který nemá zpracovaný transformační plán zařízení </a:t>
            </a:r>
            <a:r>
              <a:rPr lang="cs-CZ" sz="1800" dirty="false"/>
              <a:t>(v souladu s kritérii MPSV a schválený zřizovatelem), </a:t>
            </a:r>
            <a:r>
              <a:rPr lang="cs-CZ" sz="1800" b="true" dirty="false"/>
              <a:t>může být poskytnuta podpora pouze </a:t>
            </a:r>
            <a:r>
              <a:rPr lang="cs-CZ" sz="1800" b="true" dirty="false" smtClean="false"/>
              <a:t>na aktivity dle bodu A výzvy.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Omezení pro příjemce v rámci výzvy OP LZZ č. 87, C1, D2 a zařízení zapojená do individuálních projektů MPSV a krajů (zaměřených na transformaci či zvyšování kvality služeb).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Omezení pro příjemce v rámci výzvy OPZ č. </a:t>
            </a:r>
            <a:r>
              <a:rPr lang="cs-CZ" sz="1800" dirty="false" smtClean="false"/>
              <a:t>03_15_037 a 03_17_66</a:t>
            </a:r>
            <a:endParaRPr lang="cs-CZ" sz="1800" dirty="false"/>
          </a:p>
          <a:p>
            <a:pPr marL="0" lvl="0" indent="0" algn="just">
              <a:buNone/>
            </a:pPr>
            <a:endParaRPr lang="cs-CZ" sz="18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2115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sz="1800" dirty="false" smtClean="false"/>
              <a:t>A)</a:t>
            </a:r>
            <a:r>
              <a:rPr lang="cs-CZ" sz="1800" dirty="false"/>
              <a:t> Podpora procesu přípravy </a:t>
            </a:r>
            <a:r>
              <a:rPr lang="cs-CZ" sz="1800" dirty="false" smtClean="false"/>
              <a:t>transformace</a:t>
            </a:r>
            <a:br>
              <a:rPr lang="cs-CZ" sz="1800" dirty="false" smtClean="false"/>
            </a:br>
            <a:r>
              <a:rPr lang="cs-CZ" sz="1800" dirty="false" smtClean="false"/>
              <a:t>pobytové </a:t>
            </a:r>
            <a:r>
              <a:rPr lang="cs-CZ" sz="1800" dirty="false"/>
              <a:t>služby sociální péče</a:t>
            </a:r>
            <a:r>
              <a:rPr lang="cs-CZ" sz="1800" i="true" u="sng" dirty="false"/>
              <a:t/>
            </a:r>
            <a:br>
              <a:rPr lang="cs-CZ" sz="1800" i="true" u="sng" dirty="false"/>
            </a:b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u="sng" dirty="false"/>
              <a:t/>
            </a:r>
            <a:br>
              <a:rPr lang="cs-CZ" u="sng" dirty="false"/>
            </a:b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sz="1600" b="true" dirty="false" smtClean="false"/>
              <a:t>Vyjádření zřizovatele o závazku k </a:t>
            </a:r>
            <a:r>
              <a:rPr lang="cs-CZ" sz="1600" b="true" dirty="false" err="true" smtClean="false"/>
              <a:t>deinstitucionalizaci</a:t>
            </a:r>
            <a:r>
              <a:rPr lang="cs-CZ" sz="1600" b="true" dirty="false" smtClean="false"/>
              <a:t> </a:t>
            </a:r>
            <a:br>
              <a:rPr lang="cs-CZ" sz="1600" b="true" dirty="false" smtClean="false"/>
            </a:br>
            <a:r>
              <a:rPr lang="cs-CZ" sz="1600" dirty="false" smtClean="false"/>
              <a:t>(povinná příloha žádosti o podporu, formulář je přílohou č. 1 výzvy).</a:t>
            </a:r>
          </a:p>
          <a:p>
            <a:pPr>
              <a:lnSpc>
                <a:spcPct val="150000"/>
              </a:lnSpc>
            </a:pPr>
            <a:r>
              <a:rPr lang="cs-CZ" sz="1600" b="true" dirty="false" smtClean="false">
                <a:solidFill>
                  <a:srgbClr val="00B050"/>
                </a:solidFill>
              </a:rPr>
              <a:t>Zapojení odborníka s min. tříletou prokazatelnou praxí v oblasti transformace sociálních služeb, který zařízení provede plánováním vlastní transformace (zároveň bude i garantem kvality výstupů projektu).</a:t>
            </a:r>
          </a:p>
          <a:p>
            <a:pPr algn="just">
              <a:lnSpc>
                <a:spcPct val="150000"/>
              </a:lnSpc>
            </a:pPr>
            <a:r>
              <a:rPr lang="cs-CZ" sz="1600" b="true" dirty="false" smtClean="false"/>
              <a:t>Cílové skupiny: </a:t>
            </a:r>
            <a:r>
              <a:rPr lang="cs-CZ" sz="1600" dirty="false"/>
              <a:t>p</a:t>
            </a:r>
            <a:r>
              <a:rPr lang="cs-CZ" sz="1600" dirty="false" smtClean="false"/>
              <a:t>oskytovatelé </a:t>
            </a:r>
            <a:r>
              <a:rPr lang="cs-CZ" sz="1600" dirty="false"/>
              <a:t>sociálních služeb s registrací podle zákona č. 108/2006 </a:t>
            </a:r>
            <a:r>
              <a:rPr lang="cs-CZ" sz="1600" dirty="false" smtClean="false"/>
              <a:t>Sb. o</a:t>
            </a:r>
            <a:r>
              <a:rPr lang="cs-CZ" sz="1600" dirty="false"/>
              <a:t> sociálních </a:t>
            </a:r>
            <a:r>
              <a:rPr lang="cs-CZ" sz="1600" dirty="false" smtClean="false"/>
              <a:t>službách ve </a:t>
            </a:r>
            <a:r>
              <a:rPr lang="cs-CZ" sz="1600" dirty="false"/>
              <a:t>znění pozdějších </a:t>
            </a:r>
            <a:r>
              <a:rPr lang="cs-CZ" sz="1600" dirty="false" smtClean="false"/>
              <a:t>předpisů. / </a:t>
            </a:r>
            <a:r>
              <a:rPr lang="cs-CZ" sz="1600" b="true" dirty="false" smtClean="false"/>
              <a:t>Cílovou </a:t>
            </a:r>
            <a:r>
              <a:rPr lang="cs-CZ" sz="1600" b="true" dirty="false"/>
              <a:t>skupinou výzvy nejsou sociální služby vymezeny pro osoby, které mají sníženou soběstačnost z důvodu věku (senioři).</a:t>
            </a:r>
            <a:endParaRPr lang="cs-CZ" sz="1600" b="true" dirty="false" smtClean="false"/>
          </a:p>
          <a:p>
            <a:pPr marL="0" indent="0">
              <a:lnSpc>
                <a:spcPct val="150000"/>
              </a:lnSpc>
              <a:buNone/>
            </a:pPr>
            <a:r>
              <a:rPr lang="cs-CZ" sz="1400" dirty="false" smtClean="false"/>
              <a:t>	</a:t>
            </a:r>
            <a:br>
              <a:rPr lang="cs-CZ" sz="1400" dirty="false" smtClean="false"/>
            </a:br>
            <a:r>
              <a:rPr lang="pl-PL" sz="1400" dirty="false"/>
              <a:t>	</a:t>
            </a:r>
            <a:endParaRPr lang="cs-CZ" sz="1400" dirty="false"/>
          </a:p>
          <a:p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2659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dirty="false"/>
              <a:t>A) Podpora procesu přípravy transformace</a:t>
            </a:r>
            <a:br>
              <a:rPr lang="cs-CZ" sz="1800" dirty="false"/>
            </a:br>
            <a:r>
              <a:rPr lang="cs-CZ" sz="1800" dirty="false"/>
              <a:t>pobytové služby sociální péče</a:t>
            </a:r>
            <a:br>
              <a:rPr lang="cs-CZ" sz="1800" dirty="false"/>
            </a:br>
            <a:endParaRPr lang="cs-CZ" sz="1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340768"/>
            <a:ext cx="8064000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500" b="true" dirty="false"/>
              <a:t>Podporované </a:t>
            </a:r>
            <a:r>
              <a:rPr lang="cs-CZ" sz="1500" b="true" dirty="false" smtClean="false"/>
              <a:t>aktivity: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 smtClean="false"/>
              <a:t>tvorba </a:t>
            </a:r>
            <a:r>
              <a:rPr lang="cs-CZ" sz="1400" b="true" dirty="false"/>
              <a:t>analýz </a:t>
            </a:r>
            <a:r>
              <a:rPr lang="cs-CZ" sz="1400" dirty="false"/>
              <a:t>potřebných pro zpracování či revizi transformačního plánu </a:t>
            </a:r>
            <a:r>
              <a:rPr lang="cs-CZ" sz="1400" dirty="false" smtClean="false"/>
              <a:t>zařízení,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/>
              <a:t>z</a:t>
            </a:r>
            <a:r>
              <a:rPr lang="cs-CZ" sz="1400" b="true" dirty="false" smtClean="false"/>
              <a:t>hodnocení současného stavu </a:t>
            </a:r>
            <a:r>
              <a:rPr lang="cs-CZ" sz="1400" dirty="false" smtClean="false"/>
              <a:t>organizace a poskytování služby z pohledu procesu transformace,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 smtClean="false"/>
              <a:t>tvorba </a:t>
            </a:r>
            <a:r>
              <a:rPr lang="cs-CZ" sz="1400" b="true" dirty="false"/>
              <a:t>metodik </a:t>
            </a:r>
            <a:r>
              <a:rPr lang="cs-CZ" sz="1400" dirty="false"/>
              <a:t>spojených s transformačním procesem </a:t>
            </a:r>
            <a:r>
              <a:rPr lang="cs-CZ" sz="1400" dirty="false" smtClean="false"/>
              <a:t>zařízení,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 smtClean="false"/>
              <a:t>nastavení </a:t>
            </a:r>
            <a:r>
              <a:rPr lang="cs-CZ" sz="1400" b="true" dirty="false"/>
              <a:t>vnitřních pravidel a pracovních postupů </a:t>
            </a:r>
            <a:r>
              <a:rPr lang="cs-CZ" sz="1400" dirty="false"/>
              <a:t>v návaznosti na transformační </a:t>
            </a:r>
            <a:r>
              <a:rPr lang="cs-CZ" sz="1400" dirty="false" smtClean="false"/>
              <a:t>proces, vytvoření </a:t>
            </a:r>
            <a:r>
              <a:rPr lang="cs-CZ" sz="1400" dirty="false"/>
              <a:t>komplexních plánů transformace </a:t>
            </a:r>
            <a:r>
              <a:rPr lang="cs-CZ" sz="1400" dirty="false" smtClean="false"/>
              <a:t>zařízení,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 smtClean="false"/>
              <a:t>koordinace </a:t>
            </a:r>
            <a:r>
              <a:rPr lang="cs-CZ" sz="1400" b="true" dirty="false"/>
              <a:t>procesu </a:t>
            </a:r>
            <a:r>
              <a:rPr lang="cs-CZ" sz="1400" dirty="false"/>
              <a:t>přípravné fáze </a:t>
            </a:r>
            <a:r>
              <a:rPr lang="cs-CZ" sz="1400" dirty="false" smtClean="false"/>
              <a:t>transformace,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 smtClean="false"/>
              <a:t>odborné </a:t>
            </a:r>
            <a:r>
              <a:rPr lang="cs-CZ" sz="1400" b="true" dirty="false"/>
              <a:t>vzdělávání zaměstnanců </a:t>
            </a:r>
            <a:r>
              <a:rPr lang="cs-CZ" sz="1400" dirty="false"/>
              <a:t>v oblasti </a:t>
            </a:r>
            <a:r>
              <a:rPr lang="cs-CZ" sz="1400" dirty="false" smtClean="false"/>
              <a:t>transformace </a:t>
            </a:r>
            <a:r>
              <a:rPr lang="cs-CZ" sz="1400" b="true" dirty="false" smtClean="false"/>
              <a:t>pouze </a:t>
            </a:r>
            <a:r>
              <a:rPr lang="cs-CZ" sz="1400" b="true" dirty="false"/>
              <a:t>prostřednictvím akreditovaných kurzů dle zákona č.108/2006 </a:t>
            </a:r>
            <a:r>
              <a:rPr lang="cs-CZ" sz="1400" b="true" dirty="false" smtClean="false"/>
              <a:t>Sb.,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 smtClean="false"/>
              <a:t>semináře, workshopy a konzultace </a:t>
            </a:r>
            <a:r>
              <a:rPr lang="cs-CZ" sz="1400" dirty="false" smtClean="false"/>
              <a:t>k procesu transformace – doplňková aktivita,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/>
              <a:t>p</a:t>
            </a:r>
            <a:r>
              <a:rPr lang="cs-CZ" sz="1400" b="true" dirty="false" smtClean="false"/>
              <a:t>odpora procesu transformace: tvorba a přizpůsobení nástrojů </a:t>
            </a:r>
            <a:r>
              <a:rPr lang="cs-CZ" sz="1400" dirty="false" smtClean="false"/>
              <a:t>pro aktivní zapojováni uživatelů do procesu transformace, podpora pracovníků organizace zapojených do procesu transformace / </a:t>
            </a:r>
            <a:r>
              <a:rPr lang="cs-CZ" sz="1400" b="true" dirty="false" smtClean="false"/>
              <a:t>podpora dalších skupin </a:t>
            </a:r>
            <a:r>
              <a:rPr lang="cs-CZ" sz="1400" dirty="false" smtClean="false"/>
              <a:t>zapojených do procesu transformace (opatrovníci, rodinní příslušníci, pracovníci …) / </a:t>
            </a:r>
            <a:r>
              <a:rPr lang="cs-CZ" sz="1400" b="true" dirty="false" err="true" smtClean="false"/>
              <a:t>networking</a:t>
            </a:r>
            <a:r>
              <a:rPr lang="cs-CZ" sz="1400" b="true" dirty="false" smtClean="false"/>
              <a:t>, </a:t>
            </a:r>
            <a:r>
              <a:rPr lang="cs-CZ" sz="1400" dirty="false" smtClean="false"/>
              <a:t>sdílení dobré praxe, zahraniční spolupráce, stáže,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/>
              <a:t>p</a:t>
            </a:r>
            <a:r>
              <a:rPr lang="cs-CZ" sz="1400" b="true" dirty="false" smtClean="false"/>
              <a:t>odpora komunikace </a:t>
            </a:r>
            <a:r>
              <a:rPr lang="cs-CZ" sz="1400" dirty="false" smtClean="false"/>
              <a:t>s dotčenými aktéry, informování a zapojování veřejnosti.</a:t>
            </a:r>
            <a:r>
              <a:rPr lang="cs-CZ" sz="1200" dirty="false"/>
              <a:t/>
            </a:r>
            <a:br>
              <a:rPr lang="cs-CZ" sz="1200" dirty="false"/>
            </a:br>
            <a:r>
              <a:rPr lang="cs-CZ" sz="1200" dirty="false"/>
              <a:t>	</a:t>
            </a:r>
            <a:br>
              <a:rPr lang="cs-CZ" sz="1200" dirty="false"/>
            </a:br>
            <a:endParaRPr lang="cs-CZ" sz="12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5316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80000"/>
          </a:xfrm>
        </p:spPr>
        <p:txBody>
          <a:bodyPr/>
          <a:lstStyle/>
          <a:p>
            <a:pPr algn="ctr"/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B) </a:t>
            </a:r>
            <a:r>
              <a:rPr lang="cs-CZ" sz="1800" dirty="false"/>
              <a:t>Podpora implementace transformačního </a:t>
            </a:r>
            <a:r>
              <a:rPr lang="cs-CZ" sz="1800" dirty="false" smtClean="false"/>
              <a:t>plánu</a:t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praktické realizace transformačního procesu </a:t>
            </a:r>
            <a:r>
              <a:rPr lang="cs-CZ" sz="1800" dirty="false" smtClean="false"/>
              <a:t>zařízení</a:t>
            </a:r>
            <a:r>
              <a:rPr lang="cs-CZ" sz="1800" dirty="false"/>
              <a:t/>
            </a:r>
            <a:br>
              <a:rPr lang="cs-CZ" sz="1800" dirty="false"/>
            </a:br>
            <a:endParaRPr lang="cs-CZ" sz="1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280024" cy="4968552"/>
          </a:xfrm>
        </p:spPr>
        <p:txBody>
          <a:bodyPr/>
          <a:lstStyle/>
          <a:p>
            <a:pPr lvl="0" algn="just">
              <a:lnSpc>
                <a:spcPct val="150000"/>
              </a:lnSpc>
            </a:pPr>
            <a:r>
              <a:rPr lang="cs-CZ" sz="1500" b="true" dirty="false" smtClean="false"/>
              <a:t>Základním </a:t>
            </a:r>
            <a:r>
              <a:rPr lang="cs-CZ" sz="1500" b="true" dirty="false"/>
              <a:t>předpokladem </a:t>
            </a:r>
            <a:r>
              <a:rPr lang="cs-CZ" sz="1500" dirty="false"/>
              <a:t>pro předložení žádosti o poskytnutí podpory </a:t>
            </a:r>
            <a:r>
              <a:rPr lang="cs-CZ" sz="1500" dirty="false" smtClean="false"/>
              <a:t>je </a:t>
            </a:r>
            <a:r>
              <a:rPr lang="cs-CZ" sz="1500" b="true" dirty="false"/>
              <a:t>vypracovaný transformační či rozvojový plán zařízení</a:t>
            </a:r>
            <a:r>
              <a:rPr lang="cs-CZ" sz="1500" dirty="false"/>
              <a:t>, naplňující všechny podmínky dle Kritérií sociálních služeb komunitního charakteru a Kritérií transformace </a:t>
            </a:r>
            <a:r>
              <a:rPr lang="cs-CZ" sz="1500" dirty="false" smtClean="false"/>
              <a:t>a </a:t>
            </a:r>
            <a:r>
              <a:rPr lang="cs-CZ" sz="1500" dirty="false" err="true"/>
              <a:t>deinstitucionalizace</a:t>
            </a:r>
            <a:r>
              <a:rPr lang="cs-CZ" sz="1500" dirty="false"/>
              <a:t>  a rovněž obsahově naplňuje (minimálně) požadavky vzoru transformačního plánu zveřejněného na </a:t>
            </a:r>
            <a:r>
              <a:rPr lang="cs-CZ" sz="1500" u="sng" dirty="false">
                <a:hlinkClick r:id="rId3"/>
              </a:rPr>
              <a:t>http://</a:t>
            </a:r>
            <a:r>
              <a:rPr lang="cs-CZ" sz="1500" u="sng" dirty="false" smtClean="false">
                <a:hlinkClick r:id="rId3"/>
              </a:rPr>
              <a:t>www.mpsv.cz/cs/19953</a:t>
            </a:r>
            <a:r>
              <a:rPr lang="cs-CZ" sz="1500" u="sng" dirty="false" smtClean="false"/>
              <a:t> </a:t>
            </a:r>
            <a:r>
              <a:rPr lang="cs-CZ" sz="1500" dirty="false" smtClean="false"/>
              <a:t>(Transformační </a:t>
            </a:r>
            <a:r>
              <a:rPr lang="cs-CZ" sz="1500" dirty="false"/>
              <a:t>plán 2015</a:t>
            </a:r>
            <a:r>
              <a:rPr lang="cs-CZ" sz="1500" dirty="false" smtClean="false"/>
              <a:t>). Plán </a:t>
            </a:r>
            <a:r>
              <a:rPr lang="cs-CZ" sz="1500" dirty="false"/>
              <a:t>musí být </a:t>
            </a:r>
            <a:r>
              <a:rPr lang="cs-CZ" sz="1500" b="true" dirty="false"/>
              <a:t>schválený zřizovatelem</a:t>
            </a:r>
            <a:r>
              <a:rPr lang="cs-CZ" sz="1500" dirty="false"/>
              <a:t> transformujícího se zařízení. </a:t>
            </a:r>
            <a:endParaRPr lang="cs-CZ" sz="1500" dirty="false" smtClean="false"/>
          </a:p>
          <a:p>
            <a:pPr lvl="0" algn="just">
              <a:lnSpc>
                <a:spcPct val="150000"/>
              </a:lnSpc>
            </a:pPr>
            <a:r>
              <a:rPr lang="cs-CZ" sz="1500" dirty="false" smtClean="false"/>
              <a:t>Předkládané </a:t>
            </a:r>
            <a:r>
              <a:rPr lang="cs-CZ" sz="1500" dirty="false"/>
              <a:t>projekty musí být </a:t>
            </a:r>
            <a:r>
              <a:rPr lang="cs-CZ" sz="1500" b="true" dirty="false"/>
              <a:t>zacílené na koordinaci a podporu procesů přechodové fáze transformace zařízení</a:t>
            </a:r>
            <a:r>
              <a:rPr lang="cs-CZ" sz="1500" dirty="false" smtClean="false"/>
              <a:t>.</a:t>
            </a:r>
          </a:p>
          <a:p>
            <a:pPr algn="just">
              <a:lnSpc>
                <a:spcPct val="150000"/>
              </a:lnSpc>
            </a:pPr>
            <a:r>
              <a:rPr lang="cs-CZ" sz="1500" b="true" dirty="false">
                <a:solidFill>
                  <a:srgbClr val="00B050"/>
                </a:solidFill>
              </a:rPr>
              <a:t>Zapojení odborníka s min. tříletou prokazatelnou praxí v oblasti transformace sociálních služeb, který zařízení provede plánováním vlastní transformace (zároveň bude i garantem kvality výstupů projektu</a:t>
            </a:r>
            <a:r>
              <a:rPr lang="cs-CZ" sz="1500" b="true" dirty="false" smtClean="false">
                <a:solidFill>
                  <a:srgbClr val="00B050"/>
                </a:solidFill>
              </a:rPr>
              <a:t>).</a:t>
            </a:r>
          </a:p>
          <a:p>
            <a:pPr lvl="0" algn="just">
              <a:lnSpc>
                <a:spcPct val="150000"/>
              </a:lnSpc>
            </a:pPr>
            <a:endParaRPr lang="cs-CZ" sz="1600" dirty="false"/>
          </a:p>
          <a:p>
            <a:pPr>
              <a:lnSpc>
                <a:spcPct val="150000"/>
              </a:lnSpc>
            </a:pPr>
            <a:endParaRPr lang="cs-CZ" sz="1600" dirty="false"/>
          </a:p>
          <a:p>
            <a:pPr>
              <a:lnSpc>
                <a:spcPct val="100000"/>
              </a:lnSpc>
            </a:pPr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6323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80000"/>
          </a:xfrm>
        </p:spPr>
        <p:txBody>
          <a:bodyPr/>
          <a:lstStyle/>
          <a:p>
            <a:pPr algn="ctr"/>
            <a:r>
              <a:rPr lang="cs-CZ" sz="1800" dirty="false"/>
              <a:t>B) Podpora implementace transformačního plánu</a:t>
            </a:r>
            <a:br>
              <a:rPr lang="cs-CZ" sz="1800" dirty="false"/>
            </a:br>
            <a:r>
              <a:rPr lang="cs-CZ" sz="1800" dirty="false"/>
              <a:t>a praktické realizace transformačního procesu </a:t>
            </a:r>
            <a:r>
              <a:rPr lang="cs-CZ" sz="1800" dirty="false" smtClean="false"/>
              <a:t>zařízení v</a:t>
            </a:r>
            <a:r>
              <a:rPr lang="cs-CZ" sz="1800" dirty="false"/>
              <a:t> praxi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1600" b="true" dirty="false"/>
              <a:t>Cílové skupiny: poskytovatelé sociálních služeb </a:t>
            </a:r>
            <a:r>
              <a:rPr lang="cs-CZ" sz="1600" dirty="false"/>
              <a:t>s registrací podle </a:t>
            </a:r>
            <a:r>
              <a:rPr lang="cs-CZ" sz="1600" dirty="false" smtClean="false"/>
              <a:t>zákona</a:t>
            </a:r>
            <a:br>
              <a:rPr lang="cs-CZ" sz="1600" dirty="false" smtClean="false"/>
            </a:br>
            <a:r>
              <a:rPr lang="cs-CZ" sz="1600" dirty="false" smtClean="false"/>
              <a:t> </a:t>
            </a:r>
            <a:r>
              <a:rPr lang="cs-CZ" sz="1600" dirty="false"/>
              <a:t>č. 108/2006 Sb. o sociálních službách ve znění pozdějších </a:t>
            </a:r>
            <a:r>
              <a:rPr lang="cs-CZ" sz="1600" dirty="false" smtClean="false"/>
              <a:t>předpisů. / </a:t>
            </a:r>
            <a:r>
              <a:rPr lang="cs-CZ" sz="1600" b="true" dirty="false" smtClean="false"/>
              <a:t>Cílovou </a:t>
            </a:r>
            <a:r>
              <a:rPr lang="cs-CZ" sz="1600" b="true" dirty="false"/>
              <a:t>skupinou výzvy nejsou sociální služby vymezeny pro osoby, které mají sníženou soběstačnost z důvodu věku (senioři</a:t>
            </a:r>
            <a:r>
              <a:rPr lang="cs-CZ" sz="1600" b="true" dirty="false" smtClean="false"/>
              <a:t>) !</a:t>
            </a:r>
            <a:endParaRPr lang="cs-CZ" sz="1600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6327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80000"/>
          </a:xfrm>
        </p:spPr>
        <p:txBody>
          <a:bodyPr/>
          <a:lstStyle/>
          <a:p>
            <a:pPr algn="ctr"/>
            <a:r>
              <a:rPr lang="cs-CZ" sz="1800" dirty="false" smtClean="false"/>
              <a:t>B) </a:t>
            </a:r>
            <a:r>
              <a:rPr lang="cs-CZ" sz="1800" dirty="false"/>
              <a:t>Podpora implementace transformačního plánu</a:t>
            </a:r>
            <a:br>
              <a:rPr lang="cs-CZ" sz="1800" dirty="false"/>
            </a:br>
            <a:r>
              <a:rPr lang="cs-CZ" sz="1800" dirty="false"/>
              <a:t>a praktické realizace transformačního procesu zařízení v praxi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340768"/>
            <a:ext cx="8352928" cy="511256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400" b="true" dirty="false"/>
              <a:t>Podporované aktivity: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/>
              <a:t>k</a:t>
            </a:r>
            <a:r>
              <a:rPr lang="cs-CZ" sz="1400" b="true" dirty="false" smtClean="false"/>
              <a:t>oordinace realizační fáze transformace: </a:t>
            </a:r>
            <a:r>
              <a:rPr lang="cs-CZ" sz="1400" dirty="false" smtClean="false"/>
              <a:t>nastavení nových metodik, pracovních postupů souvisejících s přechodem uživatelů do nových služeb a poskytováním nové služby/služeb,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/>
              <a:t>p</a:t>
            </a:r>
            <a:r>
              <a:rPr lang="cs-CZ" sz="1400" b="true" dirty="false" smtClean="false"/>
              <a:t>odpora realizační fáze transformace: </a:t>
            </a:r>
            <a:r>
              <a:rPr lang="cs-CZ" sz="1400" dirty="false" smtClean="false"/>
              <a:t>činnosti zacílené na přípravu a přestěhování uživatelů s přednostním ohledem na jejich potřeby, aktivity směřující k zapojení uživatelů do místní komunity, podpora pracovníků organizace zapojených do procesu transformace (motivace, supervize), podpora dalších skupin zapojených do procesu transformace (např. opatrovníci, odborná veřejnost), podpora nástrojů na identifikaci a odstraňování přenosu ústavních prvků do nové služby, </a:t>
            </a:r>
            <a:r>
              <a:rPr lang="cs-CZ" sz="1400" dirty="false" err="true" smtClean="false"/>
              <a:t>networking</a:t>
            </a:r>
            <a:r>
              <a:rPr lang="cs-CZ" sz="1400" dirty="false" smtClean="false"/>
              <a:t>, stáže, sdílení dobré praxe,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/>
              <a:t>o</a:t>
            </a:r>
            <a:r>
              <a:rPr lang="cs-CZ" sz="1400" b="true" dirty="false" smtClean="false"/>
              <a:t>dborné vzdělávaní</a:t>
            </a:r>
            <a:r>
              <a:rPr lang="cs-CZ" sz="1400" dirty="false" smtClean="false"/>
              <a:t> zaměstnanců žadatele (pracovníků v přímé péči) v oblastech směrujících </a:t>
            </a:r>
            <a:br>
              <a:rPr lang="cs-CZ" sz="1400" dirty="false" smtClean="false"/>
            </a:br>
            <a:r>
              <a:rPr lang="cs-CZ" sz="1400" dirty="false" smtClean="false"/>
              <a:t>k aktivizaci klientů prostřednictvím </a:t>
            </a:r>
            <a:r>
              <a:rPr lang="cs-CZ" sz="1400" dirty="false"/>
              <a:t>akreditovaných kurzů dle zákona č.108/2006 Sb</a:t>
            </a:r>
            <a:r>
              <a:rPr lang="cs-CZ" sz="1400" dirty="false" smtClean="false"/>
              <a:t>., a dále školení pracovníků v návaznosti na potřeby stávající služby, 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/>
              <a:t>s</a:t>
            </a:r>
            <a:r>
              <a:rPr lang="cs-CZ" sz="1400" b="true" dirty="false" smtClean="false"/>
              <a:t>emináře, workshopy</a:t>
            </a:r>
            <a:r>
              <a:rPr lang="cs-CZ" sz="1400" dirty="false" smtClean="false"/>
              <a:t>, konzultace k procesu transformace,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 smtClean="false"/>
              <a:t>nákup zařízení </a:t>
            </a:r>
            <a:r>
              <a:rPr lang="cs-CZ" sz="1400" dirty="false" smtClean="false"/>
              <a:t>sloužící ke zvýšení kompetencí uživatelů služby v rámci aktivizační, výchovné či vzdělávací nebo sociálně terapeutické činnosti, 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 smtClean="false"/>
              <a:t>informování a zapojování veřejnosti </a:t>
            </a:r>
            <a:r>
              <a:rPr lang="cs-CZ" sz="1400" dirty="false" smtClean="false"/>
              <a:t>– doprovodná aktivita s cílem odstraňovat předsudky veřejnosti, podpořit přijetí  do komunity v místě nového bydliště.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1400" b="true" dirty="false" smtClean="false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1400" b="true" dirty="false" smtClean="false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1400" dirty="false" smtClean="false"/>
          </a:p>
          <a:p>
            <a:pPr>
              <a:lnSpc>
                <a:spcPct val="100000"/>
              </a:lnSpc>
            </a:pPr>
            <a:endParaRPr lang="cs-CZ" sz="1400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439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80000"/>
          </a:xfrm>
        </p:spPr>
        <p:txBody>
          <a:bodyPr/>
          <a:lstStyle/>
          <a:p>
            <a:pPr algn="ctr"/>
            <a:r>
              <a:rPr lang="cs-CZ" sz="1800" dirty="false" smtClean="false"/>
              <a:t>c) Podpora nově registrované služby, která vznikla jako výsledek transformačního procesu pobytové služby sociální péče</a:t>
            </a:r>
            <a:endParaRPr lang="cs-CZ" sz="1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83568" y="1484784"/>
            <a:ext cx="8064000" cy="4752528"/>
          </a:xfrm>
        </p:spPr>
        <p:txBody>
          <a:bodyPr vert="horz" lIns="0" tIns="0" rIns="0" bIns="0" rtlCol="false">
            <a:noAutofit/>
          </a:bodyPr>
          <a:lstStyle/>
          <a:p>
            <a:pPr lvl="0" algn="just">
              <a:lnSpc>
                <a:spcPct val="150000"/>
              </a:lnSpc>
            </a:pPr>
            <a:r>
              <a:rPr lang="cs-CZ" sz="1400" dirty="false" smtClean="false"/>
              <a:t>Základním </a:t>
            </a:r>
            <a:r>
              <a:rPr lang="cs-CZ" sz="1400" dirty="false"/>
              <a:t>předpokladem pro předložení žádosti o poskytnutí podpory je </a:t>
            </a:r>
            <a:r>
              <a:rPr lang="cs-CZ" sz="1400" b="true" dirty="false" smtClean="false"/>
              <a:t>registrace </a:t>
            </a:r>
            <a:r>
              <a:rPr lang="cs-CZ" sz="1400" b="true" dirty="false"/>
              <a:t>sociální služby</a:t>
            </a:r>
            <a:r>
              <a:rPr lang="cs-CZ" sz="1400" dirty="false"/>
              <a:t>, které se aktivity uvedené v žádosti o poskytnutí podpory týkají, dle zákona č. 108/2006 Sb. ve znění pozdějších předpisů, přičemž </a:t>
            </a:r>
            <a:r>
              <a:rPr lang="cs-CZ" sz="1400" b="true" dirty="false"/>
              <a:t>„nová služba“ </a:t>
            </a:r>
            <a:r>
              <a:rPr lang="cs-CZ" sz="1400" dirty="false"/>
              <a:t>vznikla v důsledku transformace pobytové služby sociální péče a byla </a:t>
            </a:r>
            <a:r>
              <a:rPr lang="cs-CZ" sz="1400" dirty="false">
                <a:solidFill>
                  <a:srgbClr val="FF0000"/>
                </a:solidFill>
              </a:rPr>
              <a:t>zahájena</a:t>
            </a:r>
            <a:r>
              <a:rPr lang="cs-CZ" sz="1400" dirty="false"/>
              <a:t> </a:t>
            </a:r>
            <a:r>
              <a:rPr lang="cs-CZ" sz="1400" b="true" dirty="false"/>
              <a:t>nejdříve od 1. 1. </a:t>
            </a:r>
            <a:r>
              <a:rPr lang="cs-CZ" sz="1400" b="true" dirty="false" smtClean="false"/>
              <a:t>2017</a:t>
            </a:r>
            <a:r>
              <a:rPr lang="cs-CZ" sz="1400" dirty="false" smtClean="false"/>
              <a:t>. </a:t>
            </a:r>
            <a:r>
              <a:rPr lang="cs-CZ" sz="1400" b="true" dirty="false" smtClean="false"/>
              <a:t>Registrace sociální služby musí být předložena nejpozději před vydáním Rozhodnutí o poskytnutí dotace. </a:t>
            </a:r>
            <a:endParaRPr lang="cs-CZ" sz="1400" b="true" dirty="false"/>
          </a:p>
          <a:p>
            <a:pPr lvl="0" algn="just">
              <a:lnSpc>
                <a:spcPct val="150000"/>
              </a:lnSpc>
            </a:pPr>
            <a:r>
              <a:rPr lang="cs-CZ" sz="1400" dirty="false" smtClean="false"/>
              <a:t>Předkládané </a:t>
            </a:r>
            <a:r>
              <a:rPr lang="cs-CZ" sz="1400" dirty="false"/>
              <a:t>projekty musí být </a:t>
            </a:r>
            <a:r>
              <a:rPr lang="cs-CZ" sz="1400" b="true" dirty="false"/>
              <a:t>zacílené na </a:t>
            </a:r>
            <a:r>
              <a:rPr lang="cs-CZ" sz="1400" dirty="false"/>
              <a:t>podporu </a:t>
            </a:r>
            <a:r>
              <a:rPr lang="cs-CZ" sz="1400" b="true" dirty="false"/>
              <a:t>rozvoje a rozšiřování nástrojů pro identifikaci a odstraňování dopadů institucionalizace na uživatele pobytových sociálních služeb a rozvoje individuálního plánování podpory zaměřené na integraci uživatele ústavních služeb do běžného </a:t>
            </a:r>
            <a:r>
              <a:rPr lang="cs-CZ" sz="1400" b="true" dirty="false" smtClean="false"/>
              <a:t>prostředí, včetně vytváření či rozvíjení sítě přirozené podpory a podpory při rozhodování. </a:t>
            </a:r>
          </a:p>
          <a:p>
            <a:pPr marL="0" indent="0">
              <a:lnSpc>
                <a:spcPct val="100000"/>
              </a:lnSpc>
              <a:buNone/>
            </a:pPr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6739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OBSAH SEMINÁŘE</a:t>
            </a: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968552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endParaRPr lang="cs-CZ" altLang="cs-CZ" sz="1400" dirty="false" smtClean="false"/>
          </a:p>
          <a:p>
            <a:pPr>
              <a:lnSpc>
                <a:spcPct val="100000"/>
              </a:lnSpc>
            </a:pPr>
            <a:r>
              <a:rPr lang="cs-CZ" altLang="cs-CZ" sz="1800" dirty="false" smtClean="false"/>
              <a:t>Výzva </a:t>
            </a:r>
            <a:r>
              <a:rPr lang="cs-CZ" altLang="cs-CZ" sz="1800" dirty="false"/>
              <a:t>č</a:t>
            </a:r>
            <a:r>
              <a:rPr lang="cs-CZ" altLang="cs-CZ" sz="1800" dirty="false" smtClean="false"/>
              <a:t>. 89  (</a:t>
            </a:r>
            <a:r>
              <a:rPr lang="cs-CZ" altLang="cs-CZ" sz="1800" b="true" dirty="false" smtClean="false"/>
              <a:t>informace o výzvě</a:t>
            </a:r>
            <a:r>
              <a:rPr lang="cs-CZ" altLang="cs-CZ" sz="1800" dirty="false" smtClean="false"/>
              <a:t>, zacílení podpory z hlediska věcného zaměření podporovaných aktivit …).</a:t>
            </a:r>
          </a:p>
          <a:p>
            <a:pPr>
              <a:lnSpc>
                <a:spcPct val="100000"/>
              </a:lnSpc>
            </a:pPr>
            <a:r>
              <a:rPr lang="cs-CZ" sz="1800" b="true" dirty="false" smtClean="false"/>
              <a:t>Finanční aspekty projektu </a:t>
            </a:r>
            <a:r>
              <a:rPr lang="cs-CZ" sz="1800" dirty="false" smtClean="false"/>
              <a:t>(rozpočet projektu, způsobilé a nezpůsobilé výdaje, přímé a nepřímé náklady, limity/obvyklé ceny a mzdy …).</a:t>
            </a:r>
          </a:p>
          <a:p>
            <a:pPr>
              <a:lnSpc>
                <a:spcPct val="100000"/>
              </a:lnSpc>
            </a:pPr>
            <a:r>
              <a:rPr lang="cs-CZ" sz="1800" b="true" dirty="false" smtClean="false"/>
              <a:t>Veřejná podpora a veřejné zakázky </a:t>
            </a:r>
            <a:r>
              <a:rPr lang="cs-CZ" sz="1800" dirty="false" smtClean="false"/>
              <a:t>v kontextu výzvy.</a:t>
            </a:r>
          </a:p>
          <a:p>
            <a:pPr>
              <a:lnSpc>
                <a:spcPct val="100000"/>
              </a:lnSpc>
            </a:pPr>
            <a:r>
              <a:rPr lang="cs-CZ" sz="1800" b="true" dirty="false" smtClean="false"/>
              <a:t>Postup předkládaní žádostí o podporu prostřednictvím IS KP14+.</a:t>
            </a:r>
          </a:p>
          <a:p>
            <a:pPr>
              <a:lnSpc>
                <a:spcPct val="100000"/>
              </a:lnSpc>
            </a:pPr>
            <a:r>
              <a:rPr lang="cs-CZ" sz="1800" b="true" dirty="false" smtClean="false"/>
              <a:t>Postup hodnocení a schvalování projektových žádostí </a:t>
            </a:r>
            <a:r>
              <a:rPr lang="cs-CZ" sz="1800" dirty="false" smtClean="false"/>
              <a:t>(formální hodnocení, hodnocení přijatelnosti, věcné hodnocení, výběrová komise).</a:t>
            </a:r>
            <a:endParaRPr lang="cs-CZ" sz="1800" dirty="false"/>
          </a:p>
          <a:p>
            <a:pPr>
              <a:lnSpc>
                <a:spcPct val="100000"/>
              </a:lnSpc>
            </a:pPr>
            <a:r>
              <a:rPr lang="cs-CZ" altLang="cs-CZ" sz="1800" b="true" dirty="false" smtClean="false"/>
              <a:t>Zdroje informací pro žadatele </a:t>
            </a:r>
            <a:r>
              <a:rPr lang="cs-CZ" altLang="cs-CZ" sz="1800" dirty="false" smtClean="false"/>
              <a:t>(dokumenty, pokyny, odkazy na webové stránky,…), nejčastější nedostatky v žádostech o podporu. </a:t>
            </a:r>
            <a:endParaRPr lang="cs-CZ" altLang="cs-CZ" sz="16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059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80000"/>
          </a:xfrm>
        </p:spPr>
        <p:txBody>
          <a:bodyPr/>
          <a:lstStyle/>
          <a:p>
            <a:pPr algn="ctr"/>
            <a:r>
              <a:rPr lang="cs-CZ" sz="1800" dirty="false"/>
              <a:t>c) Podpora nově registrované služby, která vznikla jako výsledek transformačního </a:t>
            </a:r>
            <a:r>
              <a:rPr lang="cs-CZ" sz="1800" dirty="false" smtClean="false"/>
              <a:t>procesu pobytové </a:t>
            </a:r>
            <a:r>
              <a:rPr lang="cs-CZ" sz="1800" dirty="false"/>
              <a:t>služby sociální péče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/>
            <a:r>
              <a:rPr lang="cs-CZ" sz="1400" b="true" dirty="false" smtClean="false"/>
              <a:t>Cílové skupiny: </a:t>
            </a:r>
            <a:r>
              <a:rPr lang="cs-CZ" sz="1400" dirty="false" smtClean="false"/>
              <a:t>poskytovatelé </a:t>
            </a:r>
            <a:r>
              <a:rPr lang="cs-CZ" sz="1400" dirty="false"/>
              <a:t>sociálních služeb s registrací dle zákona č. 108/2006 Sb., ve znění pozdějších předpisů, a to poskytovatelé sociálních služeb komunitního charakteru - terénních i ambulantních, včetně služeb pobytových, pokud nesplňují indikátory pro určení ústavní sociální služby a služby sociální prevence, které jsou určeny pro osoby se zdravotním postižením. </a:t>
            </a:r>
            <a:r>
              <a:rPr lang="cs-CZ" sz="1400" b="true" dirty="false"/>
              <a:t>Cílovou skupinou výzvy nejsou sociální služby vymezeny pro osoby, které mají sníženou soběstačnost z důvodu věku (senioři). </a:t>
            </a:r>
          </a:p>
          <a:p>
            <a:pPr lvl="0"/>
            <a:r>
              <a:rPr lang="cs-CZ" sz="1400" b="true" dirty="false"/>
              <a:t>Sekundární cílová skupina </a:t>
            </a:r>
            <a:r>
              <a:rPr lang="cs-CZ" sz="1400" dirty="false"/>
              <a:t>- uživatelé sociálních služeb.  </a:t>
            </a:r>
          </a:p>
          <a:p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1073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80000"/>
          </a:xfrm>
        </p:spPr>
        <p:txBody>
          <a:bodyPr/>
          <a:lstStyle/>
          <a:p>
            <a:pPr algn="ctr"/>
            <a:r>
              <a:rPr lang="cs-CZ" sz="1800" dirty="false"/>
              <a:t>c) Podpora nově registrované služby, která vznikla jako výsledek transformačního </a:t>
            </a:r>
            <a:r>
              <a:rPr lang="cs-CZ" sz="1800" dirty="false" smtClean="false"/>
              <a:t>procesu pobytové </a:t>
            </a:r>
            <a:r>
              <a:rPr lang="cs-CZ" sz="1800" dirty="false"/>
              <a:t>služby sociální péče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184576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400" b="true" dirty="false" smtClean="false"/>
              <a:t>Podporované aktivity:</a:t>
            </a:r>
          </a:p>
          <a:p>
            <a:pPr algn="just">
              <a:lnSpc>
                <a:spcPct val="150000"/>
              </a:lnSpc>
            </a:pPr>
            <a:r>
              <a:rPr lang="cs-CZ" sz="1400" b="true" dirty="false"/>
              <a:t>k</a:t>
            </a:r>
            <a:r>
              <a:rPr lang="cs-CZ" sz="1400" b="true" dirty="false" smtClean="false"/>
              <a:t>oordinace </a:t>
            </a:r>
            <a:r>
              <a:rPr lang="cs-CZ" sz="1400" b="true" dirty="false"/>
              <a:t>procesů souvisejících s </a:t>
            </a:r>
            <a:r>
              <a:rPr lang="cs-CZ" sz="1400" b="true" dirty="false" smtClean="false"/>
              <a:t>po-transformační fázi</a:t>
            </a:r>
            <a:r>
              <a:rPr lang="cs-CZ" sz="1400" dirty="false" smtClean="false"/>
              <a:t> </a:t>
            </a:r>
            <a:r>
              <a:rPr lang="cs-CZ" sz="1400" dirty="false"/>
              <a:t>pobytových služeb sociální péče </a:t>
            </a:r>
            <a:r>
              <a:rPr lang="cs-CZ" sz="1400" dirty="false" smtClean="false"/>
              <a:t>(např. nastavení nových metodik, vnitřních pravidel a pracovních postupů nové služby) </a:t>
            </a:r>
            <a:r>
              <a:rPr lang="cs-CZ" sz="1400" b="true" dirty="false" smtClean="false"/>
              <a:t>s přímým zacílením na podporu sociálních služeb komunitního charakteru,</a:t>
            </a:r>
            <a:r>
              <a:rPr lang="cs-CZ" sz="1400" dirty="false" smtClean="false"/>
              <a:t> </a:t>
            </a:r>
          </a:p>
          <a:p>
            <a:pPr algn="just">
              <a:lnSpc>
                <a:spcPct val="150000"/>
              </a:lnSpc>
            </a:pPr>
            <a:r>
              <a:rPr lang="cs-CZ" sz="1400" b="true" dirty="false" smtClean="false"/>
              <a:t>aktivity podporující zapojení </a:t>
            </a:r>
            <a:r>
              <a:rPr lang="cs-CZ" sz="1400" b="true" dirty="false"/>
              <a:t>uživatelů do místní komunity</a:t>
            </a:r>
            <a:r>
              <a:rPr lang="cs-CZ" sz="1400" dirty="false"/>
              <a:t> a využívání dostupných </a:t>
            </a:r>
            <a:r>
              <a:rPr lang="cs-CZ" sz="1400" dirty="false" smtClean="false"/>
              <a:t>zdrojů,</a:t>
            </a:r>
            <a:endParaRPr lang="cs-CZ" sz="1400" dirty="false"/>
          </a:p>
          <a:p>
            <a:pPr algn="just">
              <a:lnSpc>
                <a:spcPct val="150000"/>
              </a:lnSpc>
            </a:pPr>
            <a:r>
              <a:rPr lang="cs-CZ" sz="1400" b="true" dirty="false" smtClean="false"/>
              <a:t>zvýšení </a:t>
            </a:r>
            <a:r>
              <a:rPr lang="cs-CZ" sz="1400" b="true" dirty="false"/>
              <a:t>nabídky sociálních služeb komunitního charakteru </a:t>
            </a:r>
            <a:r>
              <a:rPr lang="cs-CZ" sz="1400" dirty="false"/>
              <a:t>prostřednictvím </a:t>
            </a:r>
            <a:r>
              <a:rPr lang="cs-CZ" sz="1400" b="true" dirty="false" smtClean="false">
                <a:solidFill>
                  <a:srgbClr val="92D050"/>
                </a:solidFill>
              </a:rPr>
              <a:t>zabezpečení dostatečného počtu </a:t>
            </a:r>
            <a:r>
              <a:rPr lang="cs-CZ" sz="1400" b="true" dirty="false">
                <a:solidFill>
                  <a:srgbClr val="92D050"/>
                </a:solidFill>
              </a:rPr>
              <a:t>odborného </a:t>
            </a:r>
            <a:r>
              <a:rPr lang="cs-CZ" sz="1400" b="true" dirty="false" smtClean="false">
                <a:solidFill>
                  <a:srgbClr val="92D050"/>
                </a:solidFill>
              </a:rPr>
              <a:t>personálu</a:t>
            </a:r>
            <a:r>
              <a:rPr lang="cs-CZ" sz="1400" dirty="false" smtClean="false"/>
              <a:t> (sociální pracovníci, pracovníci v sociálních službách, pedagogičtí pracovníci…),</a:t>
            </a:r>
            <a:endParaRPr lang="cs-CZ" sz="1400" dirty="false"/>
          </a:p>
          <a:p>
            <a:pPr>
              <a:lnSpc>
                <a:spcPct val="150000"/>
              </a:lnSpc>
            </a:pPr>
            <a:r>
              <a:rPr lang="cs-CZ" sz="1400" b="true" dirty="false" smtClean="false"/>
              <a:t>odborné </a:t>
            </a:r>
            <a:r>
              <a:rPr lang="cs-CZ" sz="1400" b="true" dirty="false"/>
              <a:t>vzdělávání </a:t>
            </a:r>
            <a:r>
              <a:rPr lang="cs-CZ" sz="1400" b="true" dirty="false" smtClean="false"/>
              <a:t>zaměstnanců (především pracovníků v přímé péči) </a:t>
            </a:r>
            <a:r>
              <a:rPr lang="cs-CZ" sz="1400" b="true" dirty="false"/>
              <a:t>směřující k aktivizaci </a:t>
            </a:r>
            <a:r>
              <a:rPr lang="cs-CZ" sz="1400" b="true" dirty="false" smtClean="false"/>
              <a:t>klientů prostřednictvím akreditovaných </a:t>
            </a:r>
            <a:r>
              <a:rPr lang="cs-CZ" sz="1400" b="true" dirty="false"/>
              <a:t>kurzů dle zákona č.108/2006 </a:t>
            </a:r>
            <a:r>
              <a:rPr lang="cs-CZ" sz="1400" b="true" dirty="false" smtClean="false"/>
              <a:t>Sb</a:t>
            </a:r>
            <a:r>
              <a:rPr lang="cs-CZ" sz="1400" dirty="false" smtClean="false"/>
              <a:t>. a </a:t>
            </a:r>
            <a:r>
              <a:rPr lang="cs-CZ" sz="1400" b="true" dirty="false" smtClean="false"/>
              <a:t>přeškolení pracovníků </a:t>
            </a:r>
            <a:r>
              <a:rPr lang="cs-CZ" sz="1400" dirty="false" smtClean="false"/>
              <a:t>(včetně technickohospodářských, administrativních a vedoucích pracovníků zařízení) v návaznosti na potřeby stávající služby </a:t>
            </a:r>
            <a:r>
              <a:rPr lang="cs-CZ" sz="1400" dirty="false"/>
              <a:t>(akreditované kvalifikační kurzy</a:t>
            </a:r>
            <a:r>
              <a:rPr lang="cs-CZ" sz="1400" dirty="false" smtClean="false"/>
              <a:t>), </a:t>
            </a:r>
          </a:p>
          <a:p>
            <a:pPr>
              <a:lnSpc>
                <a:spcPct val="150000"/>
              </a:lnSpc>
            </a:pPr>
            <a:r>
              <a:rPr lang="cs-CZ" sz="1400" dirty="false"/>
              <a:t>p</a:t>
            </a:r>
            <a:r>
              <a:rPr lang="cs-CZ" sz="1400" dirty="false" smtClean="false"/>
              <a:t>oskytování supervizní podpory zaměstnancům zapojeným do procesu transformace,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0801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dirty="false"/>
              <a:t>c) Podpora nově registrované služby, která vznikla jako výsledek transformačního procesu pobytové služby sociální péče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400" b="true" dirty="false"/>
              <a:t>Podporované aktivity</a:t>
            </a:r>
            <a:r>
              <a:rPr lang="cs-CZ" sz="1400" b="true" dirty="false" smtClean="false"/>
              <a:t>:</a:t>
            </a:r>
          </a:p>
          <a:p>
            <a:pPr algn="just">
              <a:lnSpc>
                <a:spcPct val="100000"/>
              </a:lnSpc>
            </a:pPr>
            <a:r>
              <a:rPr lang="cs-CZ" sz="1400" dirty="false" smtClean="false"/>
              <a:t>semináře </a:t>
            </a:r>
            <a:r>
              <a:rPr lang="cs-CZ" sz="1400" dirty="false"/>
              <a:t>workshopy, konzultace k procesu </a:t>
            </a:r>
            <a:r>
              <a:rPr lang="cs-CZ" sz="1400" dirty="false" smtClean="false"/>
              <a:t>transformace, </a:t>
            </a:r>
            <a:endParaRPr lang="cs-CZ" sz="1400" dirty="false"/>
          </a:p>
          <a:p>
            <a:pPr algn="just">
              <a:lnSpc>
                <a:spcPct val="100000"/>
              </a:lnSpc>
            </a:pPr>
            <a:r>
              <a:rPr lang="cs-CZ" sz="1400" b="true" dirty="false" smtClean="false"/>
              <a:t>nákup </a:t>
            </a:r>
            <a:r>
              <a:rPr lang="cs-CZ" sz="1400" b="true" dirty="false"/>
              <a:t>zařízení, sloužící ke zvyšování kompetencí uživatelů sociální služby </a:t>
            </a:r>
            <a:r>
              <a:rPr lang="cs-CZ" sz="1400" dirty="false"/>
              <a:t>v rámci </a:t>
            </a:r>
            <a:r>
              <a:rPr lang="cs-CZ" sz="1400" dirty="false" smtClean="false"/>
              <a:t>aktivizační, výchovné či vzdělávací nebo sociálně terapeutické činnosti,</a:t>
            </a:r>
          </a:p>
          <a:p>
            <a:pPr algn="just">
              <a:lnSpc>
                <a:spcPct val="100000"/>
              </a:lnSpc>
            </a:pPr>
            <a:r>
              <a:rPr lang="cs-CZ" sz="1400" dirty="false"/>
              <a:t>m</a:t>
            </a:r>
            <a:r>
              <a:rPr lang="cs-CZ" sz="1400" dirty="false" smtClean="false"/>
              <a:t>onitorování přestěhovaných uživatelů a vyhodnocování úspěšnosti přechodu jednotlivých uživatelů do nové služby,</a:t>
            </a:r>
            <a:endParaRPr lang="cs-CZ" sz="1400" dirty="false"/>
          </a:p>
          <a:p>
            <a:pPr algn="just">
              <a:lnSpc>
                <a:spcPct val="100000"/>
              </a:lnSpc>
            </a:pPr>
            <a:r>
              <a:rPr lang="cs-CZ" sz="1400" dirty="false" smtClean="false"/>
              <a:t>podpora tvorby/uplatnění </a:t>
            </a:r>
            <a:r>
              <a:rPr lang="cs-CZ" sz="1400" dirty="false"/>
              <a:t>nástrojů </a:t>
            </a:r>
            <a:r>
              <a:rPr lang="cs-CZ" sz="1400" dirty="false" smtClean="false"/>
              <a:t>na identifikaci a odstraňování přenosu ústavních prvků do nové služby,</a:t>
            </a:r>
            <a:endParaRPr lang="cs-CZ" sz="1400" dirty="false"/>
          </a:p>
          <a:p>
            <a:pPr algn="just">
              <a:lnSpc>
                <a:spcPct val="100000"/>
              </a:lnSpc>
            </a:pPr>
            <a:r>
              <a:rPr lang="cs-CZ" sz="1400" dirty="false"/>
              <a:t>informování a zapojování veřejnosti – doplňková aktivita s cílem odstraňovat předsudky </a:t>
            </a:r>
            <a:r>
              <a:rPr lang="cs-CZ" sz="1400" dirty="false" smtClean="false"/>
              <a:t>veřejnosti vůči cílové skupině, její přijetí do komunity v místě nového bydliště,</a:t>
            </a:r>
            <a:endParaRPr lang="cs-CZ" sz="1400" dirty="false"/>
          </a:p>
          <a:p>
            <a:pPr algn="just">
              <a:lnSpc>
                <a:spcPct val="100000"/>
              </a:lnSpc>
            </a:pPr>
            <a:r>
              <a:rPr lang="cs-CZ" sz="1400" dirty="false" err="true" smtClean="false"/>
              <a:t>networking</a:t>
            </a:r>
            <a:r>
              <a:rPr lang="cs-CZ" sz="1400" dirty="false"/>
              <a:t>, </a:t>
            </a:r>
            <a:r>
              <a:rPr lang="cs-CZ" sz="1400" dirty="false" smtClean="false"/>
              <a:t>pracovní stáže</a:t>
            </a:r>
            <a:r>
              <a:rPr lang="cs-CZ" sz="1400" dirty="false"/>
              <a:t>, sdílení dobré </a:t>
            </a:r>
            <a:r>
              <a:rPr lang="cs-CZ" sz="1400" dirty="false" smtClean="false"/>
              <a:t>praxe, zahraniční spolupráce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988557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dirty="false" smtClean="false"/>
              <a:t>Výstupy projektů</a:t>
            </a:r>
            <a:endParaRPr lang="cs-CZ" sz="1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sz="1600" b="true" dirty="false" smtClean="false"/>
              <a:t>A)</a:t>
            </a:r>
            <a:r>
              <a:rPr lang="cs-CZ" sz="1600" b="true" dirty="false"/>
              <a:t> Podpora procesu přípravy transformace pobytové služby sociální </a:t>
            </a:r>
            <a:r>
              <a:rPr lang="cs-CZ" sz="1600" b="true" dirty="false" smtClean="false"/>
              <a:t>péče</a:t>
            </a:r>
            <a:endParaRPr lang="cs-CZ" sz="1600" dirty="false"/>
          </a:p>
          <a:p>
            <a:pPr algn="just">
              <a:lnSpc>
                <a:spcPct val="150000"/>
              </a:lnSpc>
            </a:pPr>
            <a:r>
              <a:rPr lang="cs-CZ" sz="1400" b="true" u="sng" dirty="false" smtClean="false"/>
              <a:t>Transformační </a:t>
            </a:r>
            <a:r>
              <a:rPr lang="cs-CZ" sz="1400" b="true" u="sng" dirty="false"/>
              <a:t>(rozvojový) plán </a:t>
            </a:r>
            <a:r>
              <a:rPr lang="cs-CZ" sz="1400" b="true" u="sng" dirty="false" smtClean="false"/>
              <a:t>zařízení</a:t>
            </a:r>
            <a:r>
              <a:rPr lang="cs-CZ" sz="1400" b="true" u="sng" dirty="false"/>
              <a:t>  </a:t>
            </a:r>
            <a:r>
              <a:rPr lang="cs-CZ" sz="1400" u="sng" dirty="false" smtClean="false"/>
              <a:t>splňující stanovená kritéria.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cs-CZ" sz="1400" dirty="false"/>
              <a:t>Povinným cílem zpracovaného TP musí být transformace minimálně 50% kapacity zařízení (kterého se transformace týká), viz pomůcka „Upřesnění podmínky transformace minimálně 50 % kapacity zařízení“.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cs-CZ" sz="1400" dirty="false" smtClean="false"/>
              <a:t>součástí plánu je též </a:t>
            </a:r>
            <a:r>
              <a:rPr lang="cs-CZ" sz="1400" b="true" dirty="false" smtClean="false"/>
              <a:t>souhrnná </a:t>
            </a:r>
            <a:r>
              <a:rPr lang="cs-CZ" sz="1400" b="true" dirty="false"/>
              <a:t>informace</a:t>
            </a:r>
            <a:r>
              <a:rPr lang="cs-CZ" sz="1400" dirty="false"/>
              <a:t> </a:t>
            </a:r>
            <a:r>
              <a:rPr lang="cs-CZ" sz="1400" dirty="false" smtClean="false"/>
              <a:t>o </a:t>
            </a:r>
            <a:r>
              <a:rPr lang="cs-CZ" sz="1400" dirty="false"/>
              <a:t>dalších povinně zpracovaných dokumentech, </a:t>
            </a:r>
            <a:r>
              <a:rPr lang="cs-CZ" sz="1400" dirty="false" smtClean="false"/>
              <a:t>které zahrnují vyhodnocení analýz, strategii zapojování uživatelů do přípravy a realizace změny, nastavení pravidel pro realizaci plánu, návrh zajištění podpory v komunitě …</a:t>
            </a:r>
            <a:endParaRPr lang="cs-CZ" sz="1400" dirty="false"/>
          </a:p>
          <a:p>
            <a:pPr lvl="0"/>
            <a:r>
              <a:rPr lang="cs-CZ" sz="1400" b="true" u="sng" dirty="false"/>
              <a:t>Z</a:t>
            </a:r>
            <a:r>
              <a:rPr lang="cs-CZ" sz="1400" b="true" u="sng" dirty="false" smtClean="false"/>
              <a:t>hodnocení </a:t>
            </a:r>
            <a:r>
              <a:rPr lang="cs-CZ" sz="1400" b="true" u="sng" dirty="false"/>
              <a:t>nastavení procesu </a:t>
            </a:r>
            <a:r>
              <a:rPr lang="cs-CZ" sz="1400" b="true" u="sng" dirty="false" smtClean="false"/>
              <a:t>transformace</a:t>
            </a:r>
          </a:p>
          <a:p>
            <a:pPr lvl="0">
              <a:buFontTx/>
              <a:buChar char="-"/>
            </a:pPr>
            <a:r>
              <a:rPr lang="cs-CZ" sz="1400" dirty="false"/>
              <a:t>a</a:t>
            </a:r>
            <a:r>
              <a:rPr lang="cs-CZ" sz="1400" dirty="false" smtClean="false"/>
              <a:t> to  </a:t>
            </a:r>
            <a:r>
              <a:rPr lang="cs-CZ" sz="1400" dirty="false"/>
              <a:t>ve formě </a:t>
            </a:r>
            <a:r>
              <a:rPr lang="cs-CZ" sz="1400" dirty="false" err="true"/>
              <a:t>sebeevaluace</a:t>
            </a:r>
            <a:r>
              <a:rPr lang="cs-CZ" sz="1400" dirty="false"/>
              <a:t> prostřednictvím dotazníku </a:t>
            </a:r>
            <a:r>
              <a:rPr lang="cs-CZ" sz="1400" b="true" dirty="false"/>
              <a:t>Znaky a vodítka procesu </a:t>
            </a:r>
            <a:r>
              <a:rPr lang="cs-CZ" sz="1400" dirty="false" err="true"/>
              <a:t>deinstitucionalizace</a:t>
            </a:r>
            <a:r>
              <a:rPr lang="cs-CZ" sz="1400" dirty="false"/>
              <a:t> (viz </a:t>
            </a:r>
            <a:r>
              <a:rPr lang="cs-CZ" sz="1400" b="true" u="sng" dirty="false">
                <a:hlinkClick r:id="rId3"/>
              </a:rPr>
              <a:t>www.trass.cz</a:t>
            </a:r>
            <a:r>
              <a:rPr lang="cs-CZ" sz="1400" dirty="false"/>
              <a:t>). </a:t>
            </a:r>
            <a:endParaRPr lang="cs-CZ" sz="1400" dirty="false" smtClean="false"/>
          </a:p>
          <a:p>
            <a:pPr lvl="0">
              <a:buFontTx/>
              <a:buChar char="-"/>
            </a:pPr>
            <a:endParaRPr lang="cs-CZ" sz="1400" dirty="false"/>
          </a:p>
          <a:p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4457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dirty="false"/>
              <a:t>Výstupy projektů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84576"/>
          </a:xfrm>
        </p:spPr>
        <p:txBody>
          <a:bodyPr/>
          <a:lstStyle/>
          <a:p>
            <a:pPr marL="0" indent="0" algn="just">
              <a:buNone/>
            </a:pPr>
            <a:r>
              <a:rPr lang="cs-CZ" sz="1600" b="true" dirty="false" smtClean="false"/>
              <a:t>B) </a:t>
            </a:r>
            <a:r>
              <a:rPr lang="cs-CZ" sz="1600" b="true" dirty="false"/>
              <a:t>Podpora implementace transformačního plánu (TP) a praktické realizace transformačního procesu zařízení </a:t>
            </a:r>
            <a:endParaRPr lang="cs-CZ" sz="1600" dirty="false"/>
          </a:p>
          <a:p>
            <a:pPr lvl="0" algn="just"/>
            <a:r>
              <a:rPr lang="cs-CZ" sz="1600" b="true" dirty="false"/>
              <a:t>Z</a:t>
            </a:r>
            <a:r>
              <a:rPr lang="cs-CZ" sz="1600" b="true" dirty="false" smtClean="false"/>
              <a:t>hodnocení </a:t>
            </a:r>
            <a:r>
              <a:rPr lang="cs-CZ" sz="1600" b="true" dirty="false"/>
              <a:t>nastavení procesu </a:t>
            </a:r>
            <a:r>
              <a:rPr lang="cs-CZ" sz="1600" b="true" dirty="false" smtClean="false"/>
              <a:t>transformace -  </a:t>
            </a:r>
            <a:r>
              <a:rPr lang="cs-CZ" sz="1600" dirty="false" err="true"/>
              <a:t>sebeevaluace</a:t>
            </a:r>
            <a:r>
              <a:rPr lang="cs-CZ" sz="1600" dirty="false"/>
              <a:t> prostřednictvím dotazníku </a:t>
            </a:r>
            <a:r>
              <a:rPr lang="cs-CZ" sz="1600" b="true" dirty="false"/>
              <a:t>Znaky a vodítka </a:t>
            </a:r>
            <a:r>
              <a:rPr lang="cs-CZ" sz="1600" dirty="false"/>
              <a:t>procesu </a:t>
            </a:r>
            <a:r>
              <a:rPr lang="cs-CZ" sz="1600" dirty="false" err="true"/>
              <a:t>deinstitucionalizace</a:t>
            </a:r>
            <a:r>
              <a:rPr lang="cs-CZ" sz="1600" dirty="false"/>
              <a:t> </a:t>
            </a:r>
            <a:r>
              <a:rPr lang="cs-CZ" sz="1600" dirty="false" smtClean="false"/>
              <a:t>(www.trass.cz)</a:t>
            </a:r>
            <a:endParaRPr lang="cs-CZ" sz="1600" dirty="false"/>
          </a:p>
          <a:p>
            <a:pPr marL="0" indent="0" algn="just">
              <a:buNone/>
            </a:pPr>
            <a:r>
              <a:rPr lang="cs-CZ" sz="1600" b="true" dirty="false" smtClean="false"/>
              <a:t>C)</a:t>
            </a:r>
            <a:r>
              <a:rPr lang="cs-CZ" sz="1600" b="true" dirty="false"/>
              <a:t> Podpora nově registrované služby, která vznikla jako výsledek transformačního </a:t>
            </a:r>
            <a:r>
              <a:rPr lang="cs-CZ" sz="1600" b="true" dirty="false" smtClean="false"/>
              <a:t>  procesu </a:t>
            </a:r>
            <a:r>
              <a:rPr lang="cs-CZ" sz="1600" b="true" dirty="false"/>
              <a:t>pobytové služby sociální péče</a:t>
            </a:r>
          </a:p>
          <a:p>
            <a:pPr lvl="0" algn="just"/>
            <a:r>
              <a:rPr lang="cs-CZ" sz="1600" b="true" dirty="false"/>
              <a:t>S</a:t>
            </a:r>
            <a:r>
              <a:rPr lang="cs-CZ" sz="1600" b="true" dirty="false" smtClean="false"/>
              <a:t>ouhrnná </a:t>
            </a:r>
            <a:r>
              <a:rPr lang="cs-CZ" sz="1600" b="true" dirty="false"/>
              <a:t>informace o povinně provedeném zhodnocení změn ve službě </a:t>
            </a:r>
            <a:r>
              <a:rPr lang="cs-CZ" sz="1600" dirty="false"/>
              <a:t>– </a:t>
            </a:r>
            <a:r>
              <a:rPr lang="cs-CZ" sz="1600" dirty="false" smtClean="false"/>
              <a:t>zhodnocení </a:t>
            </a:r>
            <a:r>
              <a:rPr lang="cs-CZ" sz="1600" dirty="false"/>
              <a:t>změny v životě uživatelů služby a  nastavení procesů ve službě směrem k většímu začleňování uživatelů do společnosti a jejich většímu zapojování</a:t>
            </a:r>
            <a:r>
              <a:rPr lang="cs-CZ" sz="1600" b="true" dirty="false"/>
              <a:t> </a:t>
            </a:r>
            <a:r>
              <a:rPr lang="cs-CZ" sz="1600" dirty="false"/>
              <a:t>do rozhodování o sobě a o průběhu </a:t>
            </a:r>
            <a:r>
              <a:rPr lang="cs-CZ" sz="1600" dirty="false" smtClean="false"/>
              <a:t>služby a zhodnocení odstraňování ústavního charakteru služby. </a:t>
            </a:r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9183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Indikátory povinné k naplnění</a:t>
            </a: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50932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400" dirty="false"/>
              <a:t>V žádosti o podporu žadatel uvede </a:t>
            </a:r>
            <a:r>
              <a:rPr lang="cs-CZ" sz="1400" b="true" dirty="false"/>
              <a:t>cílovou hodnotu </a:t>
            </a:r>
            <a:r>
              <a:rPr lang="cs-CZ" sz="1400" dirty="false"/>
              <a:t>(tj. hodnotu, která se chápe jako </a:t>
            </a:r>
            <a:r>
              <a:rPr lang="cs-CZ" sz="1400" b="true" dirty="false"/>
              <a:t>závazek</a:t>
            </a:r>
            <a:r>
              <a:rPr lang="cs-CZ" sz="1400" dirty="false"/>
              <a:t> žadatele, kterého má dosáhnout díky realizaci projektu uvedeného v žádosti o podporu) k následujícím indikátorům</a:t>
            </a:r>
            <a:r>
              <a:rPr lang="cs-CZ" sz="1400" dirty="false" smtClean="false"/>
              <a:t>:</a:t>
            </a:r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cs-CZ" sz="1400" b="true" dirty="false"/>
              <a:t>Vykazování indikátorů 6 70 01 </a:t>
            </a:r>
            <a:r>
              <a:rPr lang="cs-CZ" sz="1400" b="true" dirty="false" smtClean="false"/>
              <a:t>je </a:t>
            </a:r>
            <a:r>
              <a:rPr lang="cs-CZ" sz="1400" b="true" dirty="false"/>
              <a:t>relevantní pouze pro žadatele realizující aktivity dle bodu </a:t>
            </a:r>
            <a:r>
              <a:rPr lang="cs-CZ" sz="1400" b="true" dirty="false" smtClean="false"/>
              <a:t>C.</a:t>
            </a: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  <p:sp>
        <p:nvSpPr>
          <p:cNvPr id="10" name="Rectangle 4"/>
          <p:cNvSpPr>
            <a:spLocks noChangeArrowheads="true"/>
          </p:cNvSpPr>
          <p:nvPr/>
        </p:nvSpPr>
        <p:spPr bwMode="auto">
          <a:xfrm>
            <a:off x="1419225" y="3579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smtClean="false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false" lang="cs-CZ" altLang="cs-CZ" sz="1800" b="false" i="false" u="none" strike="noStrike" cap="none" normalizeH="false" baseline="0" smtClean="false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 smtClean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ulka 13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602214477"/>
              </p:ext>
            </p:extLst>
          </p:nvPr>
        </p:nvGraphicFramePr>
        <p:xfrm>
          <a:off x="1419860" y="2924944"/>
          <a:ext cx="6464508" cy="2664296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8478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Kód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Název indikátoru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Měrná jednotka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Typ indikátoru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6 00 00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</a:rPr>
                        <a:t>Celkový počet účastníků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Účastníci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Výstup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8 05 00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</a:rPr>
                        <a:t>Počet napsaných a zveřejněných analytických a strategických dokumentů (vč. evaluačních)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Dokumenty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Výstup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 smtClean="false">
                          <a:solidFill>
                            <a:schemeClr val="bg1"/>
                          </a:solidFill>
                          <a:effectLst/>
                          <a:latin typeface="+mn-lt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6 70 01</a:t>
                      </a:r>
                      <a:endParaRPr lang="cs-CZ" sz="1400" dirty="false">
                        <a:solidFill>
                          <a:schemeClr val="bg1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Kapacita podpořených služeb</a:t>
                      </a: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Místa</a:t>
                      </a:r>
                      <a:endParaRPr lang="cs-CZ" sz="1400" b="fals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  <a:endParaRPr lang="cs-CZ" sz="1400" b="fals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28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Indikátory povinné k vykazování</a:t>
            </a: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54006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cs-CZ" sz="1400" dirty="false"/>
              <a:t>V případě, že projekt podporu získá, bude mít žadatel povinnost kromě indikátorů se závazkem vykazovat dosažené hodnoty také pro: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400" dirty="false" smtClean="false"/>
              <a:t>a) všechny </a:t>
            </a:r>
            <a:r>
              <a:rPr lang="cs-CZ" sz="1400" b="true" dirty="false"/>
              <a:t>indikátory výstupu, které se týkají účastníků </a:t>
            </a:r>
            <a:r>
              <a:rPr lang="cs-CZ" sz="1400" dirty="false" smtClean="false"/>
              <a:t>(indikátory</a:t>
            </a:r>
            <a:r>
              <a:rPr lang="cs-CZ" sz="1400" dirty="false"/>
              <a:t>, které navazují na charakteristiky účastníků jako je např. věk, postavení na trhu práce, případné znevýhodnění, atd</a:t>
            </a:r>
            <a:r>
              <a:rPr lang="cs-CZ" sz="1400" dirty="false" smtClean="false"/>
              <a:t>.);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cs-CZ" sz="1400" dirty="false" smtClean="false"/>
              <a:t>b) indikátory </a:t>
            </a:r>
            <a:r>
              <a:rPr lang="cs-CZ" sz="1400" dirty="false"/>
              <a:t>z následující tabulky</a:t>
            </a:r>
            <a:r>
              <a:rPr lang="cs-CZ" sz="1400" dirty="false" smtClean="false"/>
              <a:t>: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cs-CZ" sz="1400" b="true" dirty="false" smtClean="false"/>
              <a:t>Vykazování </a:t>
            </a:r>
            <a:r>
              <a:rPr lang="cs-CZ" sz="1400" b="true" dirty="false"/>
              <a:t>indikátorů </a:t>
            </a:r>
            <a:r>
              <a:rPr lang="cs-CZ" sz="1400" b="true" dirty="false" smtClean="false"/>
              <a:t>670 </a:t>
            </a:r>
            <a:r>
              <a:rPr lang="cs-CZ" sz="1400" b="true" dirty="false"/>
              <a:t>10 je relevantní pouze pro žadatele realizující aktivity dle bodu </a:t>
            </a:r>
            <a:r>
              <a:rPr lang="cs-CZ" sz="1400" b="true" dirty="false" smtClean="false"/>
              <a:t>C</a:t>
            </a:r>
            <a:endParaRPr lang="cs-CZ" sz="1400" b="true" dirty="false"/>
          </a:p>
          <a:p>
            <a:pPr>
              <a:buFont typeface="Arial" pitchFamily="34" charset="0"/>
              <a:buChar char="•"/>
            </a:pPr>
            <a:endParaRPr lang="cs-CZ" sz="1200" b="true" dirty="false"/>
          </a:p>
          <a:p>
            <a:pPr marL="0" lvl="0" indent="0" algn="just">
              <a:lnSpc>
                <a:spcPct val="100000"/>
              </a:lnSpc>
              <a:buNone/>
            </a:pPr>
            <a:endParaRPr lang="cs-CZ" sz="1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  <p:graphicFrame>
        <p:nvGraphicFramePr>
          <p:cNvPr id="5" name="Tabulka 4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160734622"/>
              </p:ext>
            </p:extLst>
          </p:nvPr>
        </p:nvGraphicFramePr>
        <p:xfrm>
          <a:off x="1475656" y="3789040"/>
          <a:ext cx="6320441" cy="2698983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7758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6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899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1974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false">
                          <a:effectLst/>
                        </a:rPr>
                        <a:t>Kód</a:t>
                      </a:r>
                      <a:endParaRPr lang="cs-CZ" sz="12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false">
                          <a:effectLst/>
                        </a:rPr>
                        <a:t>Název indikátoru</a:t>
                      </a:r>
                      <a:endParaRPr lang="cs-CZ" sz="12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>
                          <a:effectLst/>
                        </a:rPr>
                        <a:t>Měrná jednotka</a:t>
                      </a:r>
                      <a:endParaRPr lang="cs-CZ" sz="12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false">
                          <a:effectLst/>
                        </a:rPr>
                        <a:t>Typ indikátoru</a:t>
                      </a:r>
                      <a:endParaRPr lang="cs-CZ" sz="12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0752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b="true" kern="1200" dirty="false" smtClean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625 00</a:t>
                      </a:r>
                      <a:endParaRPr lang="cs-CZ" sz="1200" b="true" kern="1200" dirty="false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 v procesu vzdělávání / odborné přípravy po ukončení své účasti </a:t>
                      </a:r>
                      <a:endParaRPr lang="cs-CZ" sz="12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b="false" dirty="false" smtClean="false">
                          <a:effectLst/>
                        </a:rPr>
                        <a:t>Účastníci</a:t>
                      </a:r>
                      <a:endParaRPr lang="cs-CZ" sz="12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false" dirty="false" smtClean="false">
                          <a:effectLst/>
                        </a:rPr>
                        <a:t>Výsledek</a:t>
                      </a:r>
                      <a:endParaRPr lang="cs-CZ" sz="1200" b="false" dirty="false" smtClean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2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075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false">
                          <a:effectLst/>
                        </a:rPr>
                        <a:t>6 26 00</a:t>
                      </a:r>
                      <a:endParaRPr lang="cs-CZ" sz="12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b="true" dirty="false">
                          <a:effectLst/>
                        </a:rPr>
                        <a:t>Účastníci, kteří získali kvalifikaci po ukončení své účasti </a:t>
                      </a:r>
                      <a:endParaRPr lang="cs-CZ" sz="12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b="false" dirty="false">
                          <a:effectLst/>
                        </a:rPr>
                        <a:t>Účastníci</a:t>
                      </a:r>
                      <a:endParaRPr lang="cs-CZ" sz="12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b="false" dirty="false">
                          <a:effectLst/>
                        </a:rPr>
                        <a:t>Výsledek</a:t>
                      </a:r>
                      <a:endParaRPr lang="cs-CZ" sz="12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b="true" kern="1200" dirty="false" smtClean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6 28 00</a:t>
                      </a:r>
                      <a:endParaRPr lang="cs-CZ" sz="1200" b="true" kern="1200" dirty="false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Znevýhodnění účastníci, kteří po ukončení své účasti hledají zaměstnání, jsou v procesu vzdělávání /odborné přípravy, rozšiřují si kvalifikaci nebo jsou zaměstnaní, a to i OSVČ </a:t>
                      </a:r>
                      <a:endParaRPr lang="cs-CZ" sz="12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false" dirty="false" smtClean="false">
                          <a:effectLst/>
                        </a:rPr>
                        <a:t>Účastníci</a:t>
                      </a:r>
                      <a:endParaRPr lang="cs-CZ" sz="1200" b="false" dirty="false" smtClean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2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false" dirty="false" smtClean="false">
                          <a:effectLst/>
                        </a:rPr>
                        <a:t>Výsledek</a:t>
                      </a:r>
                      <a:endParaRPr lang="cs-CZ" sz="1200" b="false" dirty="false" smtClean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2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false">
                          <a:effectLst/>
                        </a:rPr>
                        <a:t>6 </a:t>
                      </a:r>
                      <a:r>
                        <a:rPr lang="cs-CZ" sz="1200" dirty="false" smtClean="false">
                          <a:effectLst/>
                        </a:rPr>
                        <a:t>70 10</a:t>
                      </a:r>
                      <a:endParaRPr lang="cs-CZ" sz="12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b="true" dirty="false" smtClean="false">
                          <a:effectLst/>
                        </a:rPr>
                        <a:t>Využívání podpořených služeb</a:t>
                      </a:r>
                      <a:endParaRPr lang="cs-CZ" sz="12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b="false" dirty="false" smtClean="false">
                          <a:effectLst/>
                        </a:rPr>
                        <a:t>Osoby</a:t>
                      </a:r>
                      <a:endParaRPr lang="cs-CZ" sz="12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b="false" dirty="false">
                          <a:effectLst/>
                        </a:rPr>
                        <a:t>Výsledek</a:t>
                      </a:r>
                      <a:endParaRPr lang="cs-CZ" sz="12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48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Indikátory v kontextu výzvy č. 089</a:t>
            </a: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sz="1400" b="true" dirty="false">
                <a:solidFill>
                  <a:srgbClr val="00B050"/>
                </a:solidFill>
              </a:rPr>
              <a:t>Povinné výstupy </a:t>
            </a:r>
            <a:r>
              <a:rPr lang="cs-CZ" sz="1400" b="true" dirty="false" smtClean="false">
                <a:solidFill>
                  <a:srgbClr val="00B050"/>
                </a:solidFill>
              </a:rPr>
              <a:t>(viz A, B, C) </a:t>
            </a:r>
            <a:r>
              <a:rPr lang="cs-CZ" sz="1400" b="true" dirty="false">
                <a:solidFill>
                  <a:srgbClr val="00B050"/>
                </a:solidFill>
              </a:rPr>
              <a:t>je nutné započítat do hodnoty indikátoru </a:t>
            </a:r>
            <a:r>
              <a:rPr lang="cs-CZ" sz="1400" b="true" dirty="false" smtClean="false">
                <a:solidFill>
                  <a:srgbClr val="00B050"/>
                </a:solidFill>
              </a:rPr>
              <a:t>80 500.</a:t>
            </a:r>
          </a:p>
          <a:p>
            <a:pPr lvl="0"/>
            <a:r>
              <a:rPr lang="cs-CZ" sz="1400" b="true" dirty="false">
                <a:solidFill>
                  <a:srgbClr val="00B050"/>
                </a:solidFill>
              </a:rPr>
              <a:t>Minimálně 50 % z celkového počtu podpořených osob musí překročit limit pro bagatelní podporu</a:t>
            </a:r>
            <a:r>
              <a:rPr lang="cs-CZ" sz="1400" b="true" dirty="false"/>
              <a:t>. </a:t>
            </a:r>
            <a:r>
              <a:rPr lang="cs-CZ" sz="1400" b="true" dirty="false">
                <a:solidFill>
                  <a:srgbClr val="00B050"/>
                </a:solidFill>
              </a:rPr>
              <a:t>Tyto osoby budou započítány do cílové hodnoty indikátoru 6 00 00 Celkový počet účastníků.</a:t>
            </a:r>
          </a:p>
          <a:p>
            <a:r>
              <a:rPr lang="cs-CZ" sz="1400" b="true" dirty="false" smtClean="false"/>
              <a:t>Příklad</a:t>
            </a:r>
            <a:r>
              <a:rPr lang="cs-CZ" sz="1400" dirty="false" smtClean="false"/>
              <a:t>: žadatel </a:t>
            </a:r>
            <a:r>
              <a:rPr lang="cs-CZ" sz="1400" dirty="false"/>
              <a:t>plánuje v projektu vzdělávat (formou akreditovaného vzdělávaní, workshopů, seminářů, poskytovat poradenství a supervizní </a:t>
            </a:r>
            <a:r>
              <a:rPr lang="cs-CZ" sz="1400" dirty="false" smtClean="false"/>
              <a:t>podporu …) </a:t>
            </a:r>
            <a:r>
              <a:rPr lang="cs-CZ" sz="1400" dirty="false"/>
              <a:t>20 </a:t>
            </a:r>
            <a:r>
              <a:rPr lang="cs-CZ" sz="1400" dirty="false" smtClean="false"/>
              <a:t>zaměstnanců. V</a:t>
            </a:r>
            <a:r>
              <a:rPr lang="cs-CZ" sz="1400" dirty="false"/>
              <a:t> uvedeném případě by měla byt hodnota indikátoru 6 00 00 stanovena na minimálně 10 a více účastníků. </a:t>
            </a:r>
            <a:r>
              <a:rPr lang="cs-CZ" sz="1400" b="true" dirty="false"/>
              <a:t>Z popisu </a:t>
            </a:r>
            <a:r>
              <a:rPr lang="cs-CZ" sz="1400" dirty="false"/>
              <a:t>indikátoru 6 00 00 musí být zřejmé, kolik osob plánuje žadatel v projektu podpořit a kolik jich překročí bagatelní podporu.</a:t>
            </a:r>
          </a:p>
          <a:p>
            <a:r>
              <a:rPr lang="cs-CZ" sz="1400" dirty="false"/>
              <a:t>Podrobné informace včetně definic jednotlivých indikátorů viz Obecná část pravidel pro žadatele </a:t>
            </a:r>
            <a:br>
              <a:rPr lang="cs-CZ" sz="1400" dirty="false"/>
            </a:br>
            <a:r>
              <a:rPr lang="cs-CZ" sz="1400" dirty="false"/>
              <a:t>a příjemce v rámci </a:t>
            </a:r>
            <a:r>
              <a:rPr lang="cs-CZ" sz="1400" dirty="false" smtClean="false"/>
              <a:t>OPZ, </a:t>
            </a:r>
            <a:r>
              <a:rPr lang="cs-CZ" sz="1400" dirty="false"/>
              <a:t>kapitola 18 (</a:t>
            </a:r>
            <a:r>
              <a:rPr lang="cs-CZ" sz="1400" dirty="false">
                <a:hlinkClick r:id="rId3"/>
              </a:rPr>
              <a:t>https://www.esfcr.cz/pravidla-pro-</a:t>
            </a:r>
            <a:r>
              <a:rPr lang="cs-CZ" sz="1400" dirty="false" err="true">
                <a:hlinkClick r:id="rId3"/>
              </a:rPr>
              <a:t>zadatele</a:t>
            </a:r>
            <a:r>
              <a:rPr lang="cs-CZ" sz="1400" dirty="false">
                <a:hlinkClick r:id="rId3"/>
              </a:rPr>
              <a:t>-a-</a:t>
            </a:r>
            <a:r>
              <a:rPr lang="cs-CZ" sz="1400" dirty="false" err="true">
                <a:hlinkClick r:id="rId3"/>
              </a:rPr>
              <a:t>prijemce</a:t>
            </a:r>
            <a:r>
              <a:rPr lang="cs-CZ" sz="1400" dirty="false">
                <a:hlinkClick r:id="rId3"/>
              </a:rPr>
              <a:t>-</a:t>
            </a:r>
            <a:r>
              <a:rPr lang="cs-CZ" sz="1400" dirty="false" err="true">
                <a:hlinkClick r:id="rId3"/>
              </a:rPr>
              <a:t>opz</a:t>
            </a:r>
            <a:r>
              <a:rPr lang="cs-CZ" sz="1400" dirty="false">
                <a:hlinkClick r:id="rId3"/>
              </a:rPr>
              <a:t>/-/</a:t>
            </a:r>
            <a:r>
              <a:rPr lang="cs-CZ" sz="1400" dirty="false" smtClean="false">
                <a:hlinkClick r:id="rId3"/>
              </a:rPr>
              <a:t>dokument/797767</a:t>
            </a:r>
            <a:r>
              <a:rPr lang="cs-CZ" sz="1400" dirty="false" smtClean="false"/>
              <a:t>) </a:t>
            </a:r>
            <a:endParaRPr lang="cs-CZ" sz="1400" dirty="false"/>
          </a:p>
          <a:p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633185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Problematika Bagatelní podpory </a:t>
            </a:r>
            <a:br>
              <a:rPr lang="cs-CZ" sz="2400" dirty="false" smtClean="false"/>
            </a:br>
            <a:r>
              <a:rPr lang="cs-CZ" sz="2400" dirty="false" smtClean="false"/>
              <a:t>indikátor 6 00 00 Celkový počet účastníků</a:t>
            </a: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412776"/>
            <a:ext cx="8280920" cy="470722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400" dirty="false"/>
              <a:t>Za účastníka je považována pouze osoba, která má z projektu přímý prospěch, účastní se činností realizovaných v rámci projektu pro </a:t>
            </a:r>
            <a:r>
              <a:rPr lang="cs-CZ" sz="1400" dirty="false" smtClean="false"/>
              <a:t>CS </a:t>
            </a:r>
            <a:r>
              <a:rPr lang="cs-CZ" sz="1400" dirty="false"/>
              <a:t>a rozsah jejího zapojení do projektu překročí tzv. bagatelní </a:t>
            </a:r>
            <a:r>
              <a:rPr lang="cs-CZ" sz="1400" dirty="false" smtClean="false"/>
              <a:t>podporu.</a:t>
            </a: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400" b="true" dirty="false" smtClean="false"/>
              <a:t>Bagatelní </a:t>
            </a:r>
            <a:r>
              <a:rPr lang="cs-CZ" sz="1400" b="true" dirty="false"/>
              <a:t>podpora účastníka </a:t>
            </a:r>
            <a:r>
              <a:rPr lang="cs-CZ" sz="1400" b="true" dirty="false" smtClean="false"/>
              <a:t>projektu </a:t>
            </a:r>
            <a:r>
              <a:rPr lang="cs-CZ" sz="1400" dirty="false" smtClean="false"/>
              <a:t>- účastníkem/podpořenou </a:t>
            </a:r>
            <a:r>
              <a:rPr lang="cs-CZ" sz="1400" dirty="false"/>
              <a:t>osobou </a:t>
            </a:r>
            <a:r>
              <a:rPr lang="cs-CZ" sz="1400" dirty="false" smtClean="false"/>
              <a:t>je </a:t>
            </a:r>
            <a:r>
              <a:rPr lang="cs-CZ" sz="1400" dirty="false"/>
              <a:t>pouze osoba, která: </a:t>
            </a:r>
            <a:endParaRPr lang="cs-CZ" sz="1400" dirty="false" smtClean="false"/>
          </a:p>
          <a:p>
            <a:pPr marL="342900" indent="-342900" algn="just">
              <a:lnSpc>
                <a:spcPct val="100000"/>
              </a:lnSpc>
              <a:buFont typeface="+mj-lt"/>
              <a:buAutoNum type="alphaLcParenR"/>
            </a:pPr>
            <a:r>
              <a:rPr lang="cs-CZ" sz="1400" dirty="false" smtClean="false"/>
              <a:t>získala </a:t>
            </a:r>
            <a:r>
              <a:rPr lang="cs-CZ" sz="1400" dirty="false"/>
              <a:t>v daném projektu podporu v rozsahu </a:t>
            </a:r>
            <a:r>
              <a:rPr lang="cs-CZ" sz="1400" b="true" dirty="false"/>
              <a:t>minimálně 40 hodin </a:t>
            </a:r>
            <a:r>
              <a:rPr lang="cs-CZ" sz="1400" dirty="false"/>
              <a:t>(bez ohledu na počet dílčích podpor, tj. počet dílčích zapojení do projektu) a zároveň </a:t>
            </a:r>
          </a:p>
          <a:p>
            <a:pPr marL="342900" indent="-342900" algn="just">
              <a:lnSpc>
                <a:spcPct val="100000"/>
              </a:lnSpc>
              <a:buFont typeface="+mj-lt"/>
              <a:buAutoNum type="alphaLcParenR"/>
            </a:pPr>
            <a:r>
              <a:rPr lang="cs-CZ" sz="1400" dirty="false" smtClean="false"/>
              <a:t>alespoň </a:t>
            </a:r>
            <a:r>
              <a:rPr lang="cs-CZ" sz="1400" dirty="false"/>
              <a:t>20 hodin z podpory, kterou osoba v daném projektu získala, nemá charakter elektronického vzdělávání </a:t>
            </a:r>
            <a:endParaRPr lang="cs-CZ" sz="14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Hodina je považována jako </a:t>
            </a:r>
            <a:r>
              <a:rPr lang="cs-CZ" sz="1400" b="true" dirty="false"/>
              <a:t>60 minut</a:t>
            </a:r>
            <a:r>
              <a:rPr lang="cs-CZ" sz="1400" dirty="false"/>
              <a:t>. </a:t>
            </a:r>
            <a:r>
              <a:rPr lang="cs-CZ" sz="1400" dirty="false" smtClean="false"/>
              <a:t>Výukové hodiny v délce např. 45 minut je </a:t>
            </a:r>
            <a:r>
              <a:rPr lang="cs-CZ" sz="1400" dirty="false"/>
              <a:t>nutné přepočítat.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Pozor při stanovení hodnoty indikátoru podpořených osob! </a:t>
            </a:r>
            <a:r>
              <a:rPr lang="cs-CZ" sz="1400" b="true" dirty="false" smtClean="false"/>
              <a:t>Účastníci s bagatelní podporou se do hodnoty nezapočítávají</a:t>
            </a:r>
            <a:r>
              <a:rPr lang="cs-CZ" sz="1400" dirty="false" smtClean="false"/>
              <a:t>. Evidence o těchto osobách ale musí být vedena.</a:t>
            </a: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400" b="true" dirty="false"/>
              <a:t>6 00 00 </a:t>
            </a:r>
            <a:r>
              <a:rPr lang="cs-CZ" sz="1400" dirty="false" smtClean="false"/>
              <a:t>= Celkový </a:t>
            </a:r>
            <a:r>
              <a:rPr lang="cs-CZ" sz="1400" dirty="false"/>
              <a:t>počet osob/účastníků </a:t>
            </a:r>
            <a:r>
              <a:rPr lang="cs-CZ" sz="1400" dirty="false" smtClean="false"/>
              <a:t>které </a:t>
            </a:r>
            <a:r>
              <a:rPr lang="cs-CZ" sz="1400" dirty="false"/>
              <a:t>v rámci projektu získaly jakoukoliv formu podpory, bez ohledu na počet poskytnutých podpor. Každá podpořená osoba se v rámci projektu započítává pouze jednou bez ohledu na to, kolik podpor obdržela. Podpora je jakákoliv aktivita financovaná z rozpočtu projektu, ze které mají cílové skupiny prospěch, podpora může mít formu např. vzdělávacího nebo rekvalifikačního kurzu, stáže, odborné konzultace, poradenství, výcviku, školení, odborné praxe apod. 	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1530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196752"/>
          </a:xfrm>
        </p:spPr>
        <p:txBody>
          <a:bodyPr/>
          <a:lstStyle/>
          <a:p>
            <a:pPr algn="ctr"/>
            <a:r>
              <a:rPr lang="cs-CZ" sz="2000" dirty="false" smtClean="false"/>
              <a:t>8 05 00 Počet napsaných a zveřejněných analytických a strategických dokumentů (vč. evaluačních)</a:t>
            </a:r>
            <a:endParaRPr lang="cs-CZ" sz="2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r>
              <a:rPr lang="cs-CZ" sz="1400" dirty="false"/>
              <a:t>Počet </a:t>
            </a:r>
            <a:r>
              <a:rPr lang="cs-CZ" sz="1400" b="true" dirty="false"/>
              <a:t>napsaných a zveřejněných </a:t>
            </a:r>
            <a:r>
              <a:rPr lang="cs-CZ" sz="1400" dirty="false"/>
              <a:t>analýz, evaluací (interních i externích), koncepcí, strategií, studií, závěrečných zpráv z výzkumů a obdobných dokumentů, které byly vytvořeny za finanční podpory ESI fondů. </a:t>
            </a:r>
            <a:endParaRPr lang="cs-CZ" sz="1400" dirty="false" smtClean="false"/>
          </a:p>
          <a:p>
            <a:r>
              <a:rPr lang="cs-CZ" sz="1400" b="true" dirty="false" smtClean="false"/>
              <a:t>„</a:t>
            </a:r>
            <a:r>
              <a:rPr lang="cs-CZ" sz="1400" b="true" dirty="false"/>
              <a:t>Napsaný“ </a:t>
            </a:r>
            <a:r>
              <a:rPr lang="cs-CZ" sz="1400" dirty="false"/>
              <a:t>znamená vytvoření obsahu materiálu (tj. nejedná se o počet kopií, které byly vytisknuty). </a:t>
            </a:r>
            <a:r>
              <a:rPr lang="cs-CZ" sz="1400" b="true" dirty="false"/>
              <a:t>„Zveřejněný“ </a:t>
            </a:r>
            <a:r>
              <a:rPr lang="cs-CZ" sz="1400" dirty="false"/>
              <a:t>znamená, že jsou zveřejněné/či z důvodu citlivých informací částečně zveřejněné na centrálních stránkách relevantních fondů, na stránkách příjemce, popř. na jiných úložištích k tomu určených (např. http://www.databaze-strategie.cz/ a nebo www.strukturalni-fondy.cz/Knihovna-evaluaci), anebo jsou dohledatelné pomocí obvyklých internetových vyhledávačů. </a:t>
            </a:r>
          </a:p>
          <a:p>
            <a:r>
              <a:rPr lang="cs-CZ" sz="1400" dirty="false"/>
              <a:t>K tomu, aby byl dokument započítán do indikátoru jako jedna jednotka, je třeba, aby byl jak napsaný, </a:t>
            </a:r>
            <a:r>
              <a:rPr lang="cs-CZ" sz="1400" b="true" dirty="false"/>
              <a:t>tak zveřejněný. </a:t>
            </a:r>
            <a:r>
              <a:rPr lang="cs-CZ" sz="1400" dirty="false"/>
              <a:t>V případě více samostatných výstupů je možno započítat každý výstup samostatně. Započítávají se dokumenty vytvořené interně i externě. 	</a:t>
            </a:r>
          </a:p>
          <a:p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66150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Základní informace</a:t>
            </a:r>
            <a:r>
              <a:rPr lang="cs-CZ" sz="2400" dirty="false"/>
              <a:t> </a:t>
            </a:r>
            <a:r>
              <a:rPr lang="cs-CZ" sz="2400" dirty="false" smtClean="false"/>
              <a:t>o výzvě č. 89 </a:t>
            </a:r>
            <a:endParaRPr lang="cs-CZ" sz="2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387425418"/>
              </p:ext>
            </p:extLst>
          </p:nvPr>
        </p:nvGraphicFramePr>
        <p:xfrm>
          <a:off x="1187624" y="1700808"/>
          <a:ext cx="6912768" cy="4735517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7470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657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7979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Investiční priorita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2.2 Zlepšování přístupu k dostupným, udržitelným a vysoce kvalitním službám, včetně zdravotnictví a sociálních služeb obecného zájmu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3237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Specifický cíl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SC 1 Zvýšit kvalitu a udržitelnost systému sociálních služeb, služeb pro rodiny a děti a dalších navazujících služeb podporujících sociální začleňování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Číslo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03_18_089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Název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Podpora procesu transformace pobytových služeb</a:t>
                      </a:r>
                      <a:r>
                        <a:rPr lang="cs-CZ" sz="1400" b="true" baseline="0" dirty="false" smtClean="false">
                          <a:effectLst/>
                          <a:latin typeface="+mn-lt"/>
                        </a:rPr>
                        <a:t> </a:t>
                      </a: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a podpora služeb komunitního typu vzniklých po transformaci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Druh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Kolová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233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Určení z hlediska konkurence mezi projekty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Otevřená 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Určení, zda se jedná o synergickou nebo komplementární výzvu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Komplementární;</a:t>
                      </a:r>
                      <a:br>
                        <a:rPr lang="cs-CZ" sz="1400" b="true" dirty="false" smtClean="false">
                          <a:effectLst/>
                          <a:latin typeface="+mn-lt"/>
                        </a:rPr>
                      </a:b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Komplementární vazba:</a:t>
                      </a:r>
                      <a:r>
                        <a:rPr lang="cs-CZ" sz="1400" b="true" dirty="false">
                          <a:solidFill>
                            <a:srgbClr val="080808"/>
                          </a:solidFill>
                          <a:effectLst/>
                          <a:latin typeface="+mn-lt"/>
                          <a:cs typeface="Times New Roman"/>
                        </a:rPr>
                        <a:t/>
                      </a:r>
                      <a:br>
                        <a:rPr lang="cs-CZ" sz="1400" b="true" dirty="false">
                          <a:solidFill>
                            <a:srgbClr val="080808"/>
                          </a:solidFill>
                          <a:effectLst/>
                          <a:latin typeface="+mn-lt"/>
                          <a:cs typeface="Times New Roman"/>
                        </a:rPr>
                      </a:b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Sociální začleňování a boj s chudobou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Model hodnocení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Jednokolový 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dirty="false"/>
              <a:t>Indikátory v kontextu výzvy</a:t>
            </a:r>
            <a:br>
              <a:rPr lang="cs-CZ" sz="1800" dirty="false"/>
            </a:br>
            <a:r>
              <a:rPr lang="cs-CZ" sz="1800" dirty="false" smtClean="false"/>
              <a:t>6 70 01 Kapacita podpořených služeb, </a:t>
            </a:r>
            <a:r>
              <a:rPr lang="cs-CZ" sz="1800" dirty="false"/>
              <a:t>6 70 10 Využívaní podpořených služeb</a:t>
            </a:r>
            <a:br>
              <a:rPr lang="cs-CZ" sz="1800" dirty="false"/>
            </a:br>
            <a:endParaRPr lang="cs-CZ" sz="1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r>
              <a:rPr lang="cs-CZ" sz="1400" b="true" dirty="false" smtClean="false"/>
              <a:t>6 </a:t>
            </a:r>
            <a:r>
              <a:rPr lang="cs-CZ" sz="1400" b="true" dirty="false"/>
              <a:t>70 01 Kapacita podpořených </a:t>
            </a:r>
            <a:r>
              <a:rPr lang="cs-CZ" sz="1400" b="true" dirty="false" smtClean="false"/>
              <a:t>služeb</a:t>
            </a:r>
            <a:r>
              <a:rPr lang="cs-CZ" sz="1400" b="true" dirty="false"/>
              <a:t> </a:t>
            </a:r>
            <a:r>
              <a:rPr lang="cs-CZ" sz="1400" b="true" dirty="false" smtClean="false"/>
              <a:t>(indikátor se závazkem) : </a:t>
            </a:r>
            <a:r>
              <a:rPr lang="cs-CZ" sz="1400" dirty="false" smtClean="false"/>
              <a:t>kapacita dle počtu klientů nově registrované služby (pozn. v návaznosti na realizovaný projekt)</a:t>
            </a:r>
          </a:p>
          <a:p>
            <a:pPr marL="0" indent="0">
              <a:buNone/>
            </a:pPr>
            <a:endParaRPr lang="cs-CZ" sz="1400" b="true" dirty="false" smtClean="false"/>
          </a:p>
          <a:p>
            <a:r>
              <a:rPr lang="cs-CZ" sz="1400" b="true" dirty="false" smtClean="false"/>
              <a:t>6 </a:t>
            </a:r>
            <a:r>
              <a:rPr lang="cs-CZ" sz="1400" b="true" dirty="false"/>
              <a:t>70 10 Využívaní podpořených </a:t>
            </a:r>
            <a:r>
              <a:rPr lang="cs-CZ" sz="1400" b="true" dirty="false" smtClean="false"/>
              <a:t>služeb </a:t>
            </a:r>
            <a:r>
              <a:rPr lang="cs-CZ" sz="1400" dirty="false" smtClean="false"/>
              <a:t>(indikátor bez závazku)</a:t>
            </a:r>
            <a:r>
              <a:rPr lang="cs-CZ" sz="1400" b="true" dirty="false"/>
              <a:t/>
            </a:r>
            <a:br>
              <a:rPr lang="cs-CZ" sz="1400" b="true" dirty="false"/>
            </a:br>
            <a:endParaRPr lang="cs-CZ" sz="1400" b="true" dirty="false"/>
          </a:p>
          <a:p>
            <a:endParaRPr lang="cs-CZ" sz="1200" dirty="false" smtClean="false"/>
          </a:p>
          <a:p>
            <a:endParaRPr lang="cs-CZ" sz="1200" dirty="false"/>
          </a:p>
          <a:p>
            <a:pPr marL="0" indent="0">
              <a:buNone/>
            </a:pPr>
            <a:r>
              <a:rPr lang="cs-CZ" sz="1200" dirty="false"/>
              <a:t>	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651031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Povinné přílohy žádosti o podporu</a:t>
            </a:r>
            <a:endParaRPr lang="cs-CZ" sz="1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328592"/>
          </a:xfrm>
        </p:spPr>
        <p:txBody>
          <a:bodyPr/>
          <a:lstStyle/>
          <a:p>
            <a:pPr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400" dirty="false" smtClean="false"/>
              <a:t>1. Žadatel </a:t>
            </a:r>
            <a:r>
              <a:rPr lang="cs-CZ" sz="1400" dirty="false"/>
              <a:t>o podporu, který není fyzickou osobou nebo právnickou osobou veřejného </a:t>
            </a:r>
            <a:r>
              <a:rPr lang="cs-CZ" sz="1400" dirty="false" smtClean="false"/>
              <a:t>práva, </a:t>
            </a:r>
            <a:r>
              <a:rPr lang="cs-CZ" sz="1400" dirty="false"/>
              <a:t>musí ve formě </a:t>
            </a:r>
            <a:r>
              <a:rPr lang="cs-CZ" sz="1400" b="true" dirty="false"/>
              <a:t>čestného prohlášení </a:t>
            </a:r>
            <a:r>
              <a:rPr lang="cs-CZ" sz="1400" b="true" dirty="false" smtClean="false"/>
              <a:t>přiložit </a:t>
            </a:r>
            <a:r>
              <a:rPr lang="cs-CZ" sz="1400" b="true" dirty="false"/>
              <a:t>identifikaci svých skutečných majitelů </a:t>
            </a:r>
            <a:r>
              <a:rPr lang="cs-CZ" sz="1400" dirty="false"/>
              <a:t>ve smyslu zákona č. 253/2008 Sb., o některých opatřeních proti legalizaci výnosů z trestné činnosti. Formulář pro vyplnění čestného prohlášení je k dispozici na portálu OPZ v sekci </a:t>
            </a:r>
            <a:r>
              <a:rPr lang="cs-CZ" sz="1400" dirty="false">
                <a:solidFill>
                  <a:srgbClr val="00B050"/>
                </a:solidFill>
              </a:rPr>
              <a:t>https://www.esfcr.cz/formulare-a-pokyny-potrebne-v-ramci-pripravy-zadosti-o-podporu-opz. </a:t>
            </a:r>
          </a:p>
          <a:p>
            <a:pPr algn="just"/>
            <a:r>
              <a:rPr lang="cs-CZ" sz="1400" dirty="false"/>
              <a:t>2. </a:t>
            </a:r>
            <a:r>
              <a:rPr lang="cs-CZ" sz="1400" b="true" dirty="false" smtClean="false"/>
              <a:t>Vyjádření </a:t>
            </a:r>
            <a:r>
              <a:rPr lang="cs-CZ" sz="1400" b="true" dirty="false"/>
              <a:t>zřizovatele o závazku k </a:t>
            </a:r>
            <a:r>
              <a:rPr lang="cs-CZ" sz="1400" b="true" dirty="false" err="true"/>
              <a:t>deinstitucionalizaci</a:t>
            </a:r>
            <a:r>
              <a:rPr lang="cs-CZ" sz="1400" dirty="false"/>
              <a:t>, vzor viz příloha č. 1 této výzvy </a:t>
            </a:r>
            <a:r>
              <a:rPr lang="cs-CZ" sz="1400" dirty="false">
                <a:solidFill>
                  <a:srgbClr val="00B050"/>
                </a:solidFill>
              </a:rPr>
              <a:t>(platí pro aktivitu A) </a:t>
            </a:r>
          </a:p>
          <a:p>
            <a:pPr algn="just"/>
            <a:r>
              <a:rPr lang="cs-CZ" sz="1400" dirty="false"/>
              <a:t>3. </a:t>
            </a:r>
            <a:r>
              <a:rPr lang="cs-CZ" sz="1400" b="true" dirty="false" smtClean="false"/>
              <a:t>Transformační </a:t>
            </a:r>
            <a:r>
              <a:rPr lang="cs-CZ" sz="1400" b="true" dirty="false"/>
              <a:t>či rozvojový plán zařízení včetně potvrzení o schválení zřizovatelem</a:t>
            </a:r>
            <a:r>
              <a:rPr lang="cs-CZ" sz="1400" dirty="false"/>
              <a:t> </a:t>
            </a:r>
            <a:r>
              <a:rPr lang="cs-CZ" sz="1400" dirty="false">
                <a:solidFill>
                  <a:srgbClr val="00B050"/>
                </a:solidFill>
              </a:rPr>
              <a:t>(platí pro aktivity B a C). </a:t>
            </a:r>
          </a:p>
          <a:p>
            <a:pPr algn="just">
              <a:lnSpc>
                <a:spcPct val="100000"/>
              </a:lnSpc>
            </a:pPr>
            <a:r>
              <a:rPr lang="cs-CZ" sz="1400" dirty="false"/>
              <a:t>4. </a:t>
            </a:r>
            <a:r>
              <a:rPr lang="cs-CZ" sz="1400" b="true" dirty="false" smtClean="false"/>
              <a:t>Údaje </a:t>
            </a:r>
            <a:r>
              <a:rPr lang="cs-CZ" sz="1400" b="true" dirty="false"/>
              <a:t>o sociální službě</a:t>
            </a:r>
            <a:r>
              <a:rPr lang="cs-CZ" sz="1400" dirty="false"/>
              <a:t>, vzor viz příloha č. 3 této výzvy </a:t>
            </a:r>
            <a:r>
              <a:rPr lang="cs-CZ" sz="1400" dirty="false">
                <a:solidFill>
                  <a:srgbClr val="00B050"/>
                </a:solidFill>
              </a:rPr>
              <a:t>(platí pro aktivitu </a:t>
            </a:r>
            <a:r>
              <a:rPr lang="cs-CZ" sz="1400" dirty="false" smtClean="false">
                <a:solidFill>
                  <a:srgbClr val="00B050"/>
                </a:solidFill>
              </a:rPr>
              <a:t>C – více viz VP) </a:t>
            </a:r>
          </a:p>
          <a:p>
            <a:pPr algn="just"/>
            <a:r>
              <a:rPr lang="cs-CZ" sz="1400" dirty="false" smtClean="false"/>
              <a:t>5</a:t>
            </a:r>
            <a:r>
              <a:rPr lang="cs-CZ" sz="1400" dirty="false"/>
              <a:t>. </a:t>
            </a:r>
            <a:r>
              <a:rPr lang="cs-CZ" sz="1400" b="true" dirty="false" smtClean="false"/>
              <a:t>Čestné </a:t>
            </a:r>
            <a:r>
              <a:rPr lang="cs-CZ" sz="1400" b="true" dirty="false"/>
              <a:t>prohlášení o registraci nové služby</a:t>
            </a:r>
            <a:r>
              <a:rPr lang="cs-CZ" sz="1400" dirty="false"/>
              <a:t>, která vznikla v důsledku transformace pobytové služby sociální péče a byla zahájena nejdříve od 1. 1. </a:t>
            </a:r>
            <a:r>
              <a:rPr lang="cs-CZ" sz="1400" dirty="false" smtClean="false"/>
              <a:t>2017 </a:t>
            </a:r>
            <a:r>
              <a:rPr lang="cs-CZ" sz="1400" dirty="false">
                <a:solidFill>
                  <a:srgbClr val="00B050"/>
                </a:solidFill>
              </a:rPr>
              <a:t>(platí pro aktivitu C) </a:t>
            </a:r>
          </a:p>
          <a:p>
            <a:pPr>
              <a:lnSpc>
                <a:spcPct val="100000"/>
              </a:lnSpc>
              <a:buFontTx/>
              <a:buChar char="-"/>
            </a:pPr>
            <a:endParaRPr lang="cs-CZ" sz="1600" dirty="false" smtClean="false"/>
          </a:p>
          <a:p>
            <a:pPr>
              <a:lnSpc>
                <a:spcPct val="100000"/>
              </a:lnSpc>
            </a:pPr>
            <a:endParaRPr lang="cs-CZ" sz="1600" dirty="false" smtClean="false"/>
          </a:p>
          <a:p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8969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4400" dirty="false" smtClean="false"/>
          </a:p>
          <a:p>
            <a:pPr marL="0" indent="0">
              <a:buNone/>
            </a:pPr>
            <a:endParaRPr lang="cs-CZ" sz="4400" dirty="false"/>
          </a:p>
          <a:p>
            <a:pPr marL="0" indent="0">
              <a:buNone/>
            </a:pPr>
            <a:endParaRPr lang="cs-CZ" sz="4400" dirty="false" smtClean="false"/>
          </a:p>
          <a:p>
            <a:pPr marL="0" indent="0" algn="ctr">
              <a:buNone/>
            </a:pPr>
            <a:r>
              <a:rPr lang="cs-CZ" sz="4400" b="true" dirty="false" smtClean="false"/>
              <a:t>FINANČNÍ  ČÁST </a:t>
            </a:r>
            <a:endParaRPr lang="cs-CZ" sz="44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2897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/>
            </a:r>
            <a:br>
              <a:rPr lang="cs-CZ" sz="2800" dirty="false" smtClean="false"/>
            </a:br>
            <a:r>
              <a:rPr lang="cs-CZ" sz="2800" dirty="false" smtClean="false"/>
              <a:t>Způsobilost Výdajů</a:t>
            </a:r>
            <a:br>
              <a:rPr lang="cs-CZ" sz="2800" dirty="false" smtClean="false"/>
            </a:br>
            <a:r>
              <a:rPr lang="cs-CZ" sz="2800" dirty="false" smtClean="false"/>
              <a:t>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2000" b="true" dirty="false"/>
              <a:t>Výdaj je způsobilý za podmínek</a:t>
            </a:r>
            <a:r>
              <a:rPr lang="cs-CZ" sz="2000" b="true" dirty="false" smtClean="false"/>
              <a:t>:</a:t>
            </a:r>
            <a:endParaRPr lang="cs-CZ" sz="2000" b="true" dirty="false"/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je v souladu s právními předpisy (legislativa EU a ČR</a:t>
            </a:r>
            <a:r>
              <a:rPr lang="cs-CZ" dirty="false" smtClean="false"/>
              <a:t>);</a:t>
            </a:r>
            <a:endParaRPr lang="cs-CZ" dirty="false"/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je v souladu s pravidly programu OPZ a s podmínkami v právním </a:t>
            </a:r>
            <a:r>
              <a:rPr lang="cs-CZ" dirty="false" smtClean="false"/>
              <a:t>aktu;</a:t>
            </a:r>
            <a:endParaRPr lang="cs-CZ" dirty="false"/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je přiměřený (zásada hospodárnosti, účelnosti a efektivnosti) - přehled obvyklých cen a obvyklé výše mezd/platů je zveřejněný na portálu </a:t>
            </a:r>
            <a:r>
              <a:rPr lang="cs-CZ" dirty="false">
                <a:hlinkClick r:id="rId3"/>
              </a:rPr>
              <a:t>www.esfcr.cz</a:t>
            </a:r>
            <a:r>
              <a:rPr lang="cs-CZ" dirty="false"/>
              <a:t>, lze využít i informační systém o průměrném výdělku (ISPV) na stránkách </a:t>
            </a:r>
            <a:r>
              <a:rPr lang="cs-CZ" dirty="false" smtClean="false">
                <a:hlinkClick r:id="rId4"/>
              </a:rPr>
              <a:t>www.mpsv.cz/</a:t>
            </a:r>
            <a:r>
              <a:rPr lang="cs-CZ" dirty="false" err="true" smtClean="false">
                <a:hlinkClick r:id="rId4"/>
              </a:rPr>
              <a:t>ISPV.php</a:t>
            </a:r>
            <a:r>
              <a:rPr lang="cs-CZ" dirty="false" smtClean="false"/>
              <a:t>; </a:t>
            </a:r>
            <a:endParaRPr lang="cs-CZ" dirty="false"/>
          </a:p>
          <a:p>
            <a:pPr marL="0" lvl="4" indent="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dirty="false" smtClean="false"/>
              <a:t>Na </a:t>
            </a:r>
            <a:r>
              <a:rPr lang="cs-CZ" dirty="false"/>
              <a:t>rozdíl od předchozího období nejsou v OPZ v rámci výzvy stanovené závazné limity pro ceny zařízení a vybavení a pro výši mezd a platů </a:t>
            </a:r>
            <a:r>
              <a:rPr lang="cs-CZ" dirty="false" smtClean="false"/>
              <a:t>pracovníků. V </a:t>
            </a:r>
            <a:r>
              <a:rPr lang="cs-CZ" dirty="false"/>
              <a:t>OPZ je potřeba dodržovat ceny </a:t>
            </a:r>
            <a:r>
              <a:rPr lang="cs-CZ" dirty="false" smtClean="false"/>
              <a:t>obvyklé.</a:t>
            </a:r>
          </a:p>
          <a:p>
            <a:pPr marL="0" lvl="1" indent="0">
              <a:buFont typeface="+mj-lt"/>
              <a:buAutoNum type="arabicPeriod"/>
            </a:pPr>
            <a:endParaRPr lang="cs-CZ" dirty="false" smtClean="false"/>
          </a:p>
          <a:p>
            <a:pPr marL="457200" indent="-457200">
              <a:buFont typeface="+mj-lt"/>
              <a:buAutoNum type="arabicPeriod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32650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/>
            </a:r>
            <a:br>
              <a:rPr lang="cs-CZ" sz="2800" dirty="false" smtClean="false"/>
            </a:br>
            <a:r>
              <a:rPr lang="cs-CZ" sz="2800" dirty="false" smtClean="false"/>
              <a:t>Způsobilost výdajů</a:t>
            </a:r>
            <a:br>
              <a:rPr lang="cs-CZ" sz="2800" dirty="false" smtClean="false"/>
            </a:b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vznikl v době realizace projektu </a:t>
            </a:r>
            <a:r>
              <a:rPr lang="cs-CZ" dirty="false" smtClean="false"/>
              <a:t>a </a:t>
            </a:r>
            <a:r>
              <a:rPr lang="cs-CZ" dirty="false"/>
              <a:t>musí být příjemcem (partnerem) skutečně </a:t>
            </a:r>
            <a:r>
              <a:rPr lang="cs-CZ" dirty="false" smtClean="false"/>
              <a:t>zaplacený; </a:t>
            </a:r>
            <a:endParaRPr lang="cs-CZ" dirty="false"/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splňuje podmínky územní </a:t>
            </a:r>
            <a:r>
              <a:rPr lang="cs-CZ" dirty="false" smtClean="false"/>
              <a:t>způsobilosti;</a:t>
            </a:r>
            <a:endParaRPr lang="cs-CZ" dirty="false"/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je řádně identifikovatelný, prokazatelný a </a:t>
            </a:r>
            <a:r>
              <a:rPr lang="cs-CZ" dirty="false" smtClean="false"/>
              <a:t>doložitelný.</a:t>
            </a:r>
            <a:endParaRPr lang="cs-CZ" dirty="false"/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false"/>
          </a:p>
          <a:p>
            <a:pPr marL="0" lvl="1" indent="0" algn="just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dirty="false"/>
              <a:t>Podrobné informace k způsobilosti výdajů jsou uvedené v příručce „Specifická část pravidel pro žadatele a příjemce v rámci OPZ pro projekty se skutečně vzniklými výdaji a případně také s nepřímými náklady“.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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685975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Nezpůsobilé výdaje v kontextu výzvy č. 89</a:t>
            </a: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600" b="true" dirty="false"/>
              <a:t>Za nezpůsobilé výdaje projektu budou považovány např.:</a:t>
            </a:r>
          </a:p>
          <a:p>
            <a:pPr lvl="0">
              <a:lnSpc>
                <a:spcPct val="100000"/>
              </a:lnSpc>
            </a:pPr>
            <a:r>
              <a:rPr lang="cs-CZ" sz="1600" dirty="false"/>
              <a:t>náklady související obecně s poskytováním služeb </a:t>
            </a:r>
            <a:r>
              <a:rPr lang="cs-CZ" sz="1600" b="true" dirty="false"/>
              <a:t>bez vazby na projekt </a:t>
            </a:r>
            <a:r>
              <a:rPr lang="cs-CZ" sz="1600" dirty="false"/>
              <a:t>(provozní, osobní),</a:t>
            </a:r>
          </a:p>
          <a:p>
            <a:pPr lvl="0">
              <a:lnSpc>
                <a:spcPct val="100000"/>
              </a:lnSpc>
            </a:pPr>
            <a:r>
              <a:rPr lang="cs-CZ" sz="1600" dirty="false"/>
              <a:t>vybavení a zařízení (včetně nábytku) související </a:t>
            </a:r>
            <a:r>
              <a:rPr lang="cs-CZ" sz="1600" b="true" dirty="false"/>
              <a:t>obecně s poskytováním služeb </a:t>
            </a:r>
            <a:r>
              <a:rPr lang="cs-CZ" sz="1600" dirty="false"/>
              <a:t>(netýká se zařízení a vybavení souvisejícího přímo s aktivitami projektu),</a:t>
            </a:r>
          </a:p>
          <a:p>
            <a:pPr lvl="0">
              <a:lnSpc>
                <a:spcPct val="100000"/>
              </a:lnSpc>
            </a:pPr>
            <a:r>
              <a:rPr lang="cs-CZ" sz="1600" dirty="false"/>
              <a:t>nákup </a:t>
            </a:r>
            <a:r>
              <a:rPr lang="cs-CZ" sz="1600" b="true" dirty="false"/>
              <a:t>materiálu</a:t>
            </a:r>
            <a:r>
              <a:rPr lang="cs-CZ" sz="1600" dirty="false"/>
              <a:t> pro práci zaměstnanců a pro klienty služby,</a:t>
            </a:r>
          </a:p>
          <a:p>
            <a:pPr lvl="0">
              <a:lnSpc>
                <a:spcPct val="100000"/>
              </a:lnSpc>
            </a:pPr>
            <a:r>
              <a:rPr lang="cs-CZ" sz="1600" dirty="false"/>
              <a:t>náklady </a:t>
            </a:r>
            <a:r>
              <a:rPr lang="cs-CZ" sz="1600" b="true" dirty="false"/>
              <a:t>investičního</a:t>
            </a:r>
            <a:r>
              <a:rPr lang="cs-CZ" sz="1600" dirty="false"/>
              <a:t> charakteru,</a:t>
            </a:r>
          </a:p>
          <a:p>
            <a:pPr lvl="0">
              <a:lnSpc>
                <a:spcPct val="100000"/>
              </a:lnSpc>
            </a:pPr>
            <a:r>
              <a:rPr lang="cs-CZ" sz="1600" dirty="false"/>
              <a:t>drobné stavební úpravy (opravy),</a:t>
            </a:r>
          </a:p>
          <a:p>
            <a:pPr lvl="0">
              <a:lnSpc>
                <a:spcPct val="100000"/>
              </a:lnSpc>
            </a:pPr>
            <a:r>
              <a:rPr lang="cs-CZ" sz="1600" b="true" dirty="false"/>
              <a:t>obecné </a:t>
            </a:r>
            <a:r>
              <a:rPr lang="cs-CZ" sz="1600" dirty="false"/>
              <a:t>metodologie a metodické nástroje bez přímé vazby na transformaci </a:t>
            </a:r>
            <a:r>
              <a:rPr lang="cs-CZ" sz="1600" dirty="false" smtClean="false"/>
              <a:t>zařízení,</a:t>
            </a:r>
          </a:p>
          <a:p>
            <a:pPr>
              <a:lnSpc>
                <a:spcPct val="100000"/>
              </a:lnSpc>
            </a:pPr>
            <a:r>
              <a:rPr lang="cs-CZ" sz="1600" dirty="false"/>
              <a:t>náklady související s l</a:t>
            </a:r>
            <a:r>
              <a:rPr lang="cs-CZ" sz="1600" b="true" dirty="false"/>
              <a:t>ogistikou</a:t>
            </a:r>
            <a:r>
              <a:rPr lang="cs-CZ" sz="1600" dirty="false"/>
              <a:t> samotného přestěhování (stěhovací služba apod.), </a:t>
            </a:r>
            <a:endParaRPr lang="cs-CZ" sz="1600" dirty="false" smtClean="false"/>
          </a:p>
          <a:p>
            <a:pPr>
              <a:lnSpc>
                <a:spcPct val="100000"/>
              </a:lnSpc>
            </a:pPr>
            <a:r>
              <a:rPr lang="cs-CZ" sz="1600" dirty="false"/>
              <a:t>mzdové náklady zdravotnických pracovníků podle § 115, odst. 1, písm. c) zákona č. 108/2006 Sb. o sociálních službách ve znění pozdějších </a:t>
            </a:r>
            <a:r>
              <a:rPr lang="cs-CZ" sz="1600" dirty="false" smtClean="false"/>
              <a:t>předpisů.</a:t>
            </a:r>
            <a:endParaRPr lang="cs-CZ" sz="1600" dirty="false"/>
          </a:p>
          <a:p>
            <a:pPr lvl="0"/>
            <a:endParaRPr lang="cs-CZ" sz="14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979171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Rozpočet projektu - struktura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dirty="false"/>
              <a:t>Celkové způsobilé náklady projektu = přímé náklady + nepřímé náklady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b="true" dirty="false"/>
              <a:t>I. Přímé náklady</a:t>
            </a:r>
            <a:r>
              <a:rPr lang="cs-CZ" altLang="cs-CZ" dirty="false"/>
              <a:t>		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false"/>
              <a:t>1. Osobní náklady 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false"/>
              <a:t>2. Cestovní náhrady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false"/>
              <a:t>3. Zařízení a vybavení  a spotřebního materiálu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false"/>
              <a:t>4. Nákup služeb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b="true" dirty="false"/>
              <a:t>5. Drobné stavební úpravy – nerelevantní pro výzvu č. </a:t>
            </a:r>
            <a:r>
              <a:rPr lang="cs-CZ" altLang="cs-CZ" b="true" dirty="false" smtClean="false"/>
              <a:t>89</a:t>
            </a:r>
            <a:endParaRPr lang="cs-CZ" altLang="cs-CZ" b="true" dirty="false"/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false"/>
              <a:t>6. Přímá podpora CS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b="true" dirty="false"/>
              <a:t>7. Křížové financování – </a:t>
            </a:r>
            <a:r>
              <a:rPr lang="cs-CZ" altLang="cs-CZ" b="true" dirty="false" smtClean="false"/>
              <a:t>nerelevantní pro výzvu č. 89</a:t>
            </a:r>
            <a:endParaRPr lang="cs-CZ" altLang="cs-CZ" b="true" dirty="false"/>
          </a:p>
          <a:p>
            <a:r>
              <a:rPr lang="cs-CZ" b="true" dirty="false"/>
              <a:t>II. Nepřímé náklady </a:t>
            </a:r>
            <a:endParaRPr lang="en-US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240096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 1.Osobní náklady</a:t>
            </a:r>
            <a:r>
              <a:rPr lang="cs-CZ" sz="2800" dirty="false"/>
              <a:t>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lvl="1" algn="just">
              <a:buSzPct val="150000"/>
              <a:buFont typeface="Arial" panose="020B0604020202020204" pitchFamily="34" charset="0"/>
              <a:buChar char="•"/>
            </a:pPr>
            <a:endParaRPr lang="cs-CZ" sz="1800" b="true" dirty="false" smtClean="false"/>
          </a:p>
          <a:p>
            <a:pPr lvl="1" algn="just">
              <a:buSzPct val="150000"/>
              <a:buFont typeface="Arial" panose="020B0604020202020204" pitchFamily="34" charset="0"/>
              <a:buChar char="•"/>
            </a:pPr>
            <a:r>
              <a:rPr lang="cs-CZ" sz="1800" b="true" dirty="false" smtClean="false"/>
              <a:t>Mzdy a platy pracovníků (členů RT)</a:t>
            </a:r>
            <a:r>
              <a:rPr lang="cs-CZ" sz="1800" dirty="false" smtClean="false"/>
              <a:t>, kteří přímo pracují s cílovou skupinou, nebo zajišťují výstup, který je určený k přímému využití cílovou skupinou.</a:t>
            </a:r>
          </a:p>
          <a:p>
            <a:pPr lvl="1" algn="just">
              <a:buSzPct val="150000"/>
              <a:buFont typeface="Arial" panose="020B0604020202020204" pitchFamily="34" charset="0"/>
              <a:buChar char="•"/>
            </a:pPr>
            <a:r>
              <a:rPr lang="cs-CZ" sz="1800" dirty="false" smtClean="false"/>
              <a:t>Mzdy </a:t>
            </a:r>
            <a:r>
              <a:rPr lang="cs-CZ" sz="1800" dirty="false"/>
              <a:t>pracovníků musí respektovat obvyklé mzdy a platy v místě, čase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oboru – informace na stránkách </a:t>
            </a:r>
            <a:r>
              <a:rPr lang="cs-CZ" sz="1800" dirty="false">
                <a:hlinkClick r:id="rId3"/>
              </a:rPr>
              <a:t>www.mpsv.cz/ISPV.php</a:t>
            </a:r>
            <a:r>
              <a:rPr lang="cs-CZ" sz="1800" dirty="false"/>
              <a:t> nebo na </a:t>
            </a:r>
            <a:r>
              <a:rPr lang="cs-CZ" sz="1800" dirty="false" smtClean="false">
                <a:hlinkClick r:id="rId4"/>
              </a:rPr>
              <a:t>www.esfcr.cz</a:t>
            </a:r>
            <a:r>
              <a:rPr lang="cs-CZ" sz="1800" dirty="false" smtClean="false"/>
              <a:t>.</a:t>
            </a:r>
            <a:endParaRPr lang="cs-CZ" sz="1800" dirty="false"/>
          </a:p>
          <a:p>
            <a:pPr lvl="1" algn="just">
              <a:buSzPct val="150000"/>
              <a:buFont typeface="Arial" panose="020B0604020202020204" pitchFamily="34" charset="0"/>
              <a:buChar char="•"/>
            </a:pPr>
            <a:r>
              <a:rPr lang="cs-CZ" sz="1800" dirty="false" smtClean="false"/>
              <a:t>Mzdy </a:t>
            </a:r>
            <a:r>
              <a:rPr lang="cs-CZ" sz="1800" dirty="false"/>
              <a:t>pracovníků v kapitole osobní náklady představují </a:t>
            </a:r>
            <a:r>
              <a:rPr lang="cs-CZ" sz="1800" dirty="false" err="true"/>
              <a:t>superhrubou</a:t>
            </a:r>
            <a:r>
              <a:rPr lang="cs-CZ" sz="1800" dirty="false"/>
              <a:t> </a:t>
            </a:r>
            <a:r>
              <a:rPr lang="cs-CZ" sz="1800" dirty="false" smtClean="false"/>
              <a:t>mzdu.</a:t>
            </a:r>
            <a:endParaRPr lang="cs-CZ" sz="1800" dirty="false"/>
          </a:p>
          <a:p>
            <a:pPr lvl="1" algn="just">
              <a:buSzPct val="150000"/>
              <a:buFont typeface="Arial" panose="020B0604020202020204" pitchFamily="34" charset="0"/>
              <a:buChar char="•"/>
            </a:pPr>
            <a:r>
              <a:rPr lang="cs-CZ" sz="1800" dirty="false" smtClean="false"/>
              <a:t>Úvazek </a:t>
            </a:r>
            <a:r>
              <a:rPr lang="cs-CZ" sz="1800" dirty="false"/>
              <a:t>pracovníka v OPZ může být maximálně 1,0 celkem, tj. součet všech úvazků pracovníka u zaměstnavatele a partnera včetně příp. DPP a DPČ nesmí překročit jeden pracovní </a:t>
            </a:r>
            <a:r>
              <a:rPr lang="cs-CZ" sz="1800" dirty="false" smtClean="false"/>
              <a:t>úvazek, </a:t>
            </a:r>
            <a:r>
              <a:rPr lang="cs-CZ" sz="1800" dirty="false"/>
              <a:t>a to po celou dobu zapojení do </a:t>
            </a:r>
            <a:r>
              <a:rPr lang="cs-CZ" sz="1800" dirty="false" smtClean="false"/>
              <a:t>projektu. (Změna </a:t>
            </a:r>
            <a:r>
              <a:rPr lang="cs-CZ" sz="1800" dirty="false"/>
              <a:t>oproti OP LZZ, kde byl povolený úvazek max. 1,0 u </a:t>
            </a:r>
            <a:r>
              <a:rPr lang="cs-CZ" sz="1800" dirty="false" smtClean="false"/>
              <a:t>zaměstnavatele).</a:t>
            </a:r>
            <a:endParaRPr lang="cs-CZ" sz="1800" dirty="false"/>
          </a:p>
          <a:p>
            <a:pPr lvl="1">
              <a:buSzPct val="150000"/>
              <a:buFont typeface="Arial" panose="020B0604020202020204" pitchFamily="34" charset="0"/>
              <a:buChar char="•"/>
            </a:pPr>
            <a:endParaRPr lang="cs-CZ" dirty="false"/>
          </a:p>
          <a:p>
            <a:pPr lvl="1">
              <a:buFont typeface="Wingdings" panose="05000000000000000000" pitchFamily="2" charset="2"/>
              <a:buChar char="Ø"/>
            </a:pPr>
            <a:endParaRPr lang="cs-CZ" sz="24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140280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1. </a:t>
            </a:r>
            <a:r>
              <a:rPr lang="cs-CZ" sz="2400" dirty="false"/>
              <a:t>Osobní náklady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38</a:t>
            </a:fld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84576"/>
          </a:xfrm>
        </p:spPr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sz="1400" b="true" dirty="false" smtClean="false"/>
              <a:t>Způsobilé </a:t>
            </a:r>
            <a:r>
              <a:rPr lang="cs-CZ" sz="1400" b="true" dirty="false"/>
              <a:t>osobní náklady</a:t>
            </a:r>
            <a:r>
              <a:rPr lang="cs-CZ" sz="1400" dirty="false"/>
              <a:t> - součet hrubé mzdy/platu/odměny z dohody </a:t>
            </a:r>
            <a:br>
              <a:rPr lang="cs-CZ" sz="1400" dirty="false"/>
            </a:br>
            <a:r>
              <a:rPr lang="cs-CZ" sz="1400" dirty="false"/>
              <a:t>a odvodů na sociální a zdravotní pojištění hrazených zaměstnavatelem </a:t>
            </a:r>
            <a:br>
              <a:rPr lang="cs-CZ" sz="1400" dirty="false"/>
            </a:br>
            <a:r>
              <a:rPr lang="cs-CZ" sz="1400" dirty="false"/>
              <a:t>a případně dalších výdajů na zaměstnance, které je zaměstnavatel povinen hradit na základě platných právních předpisů (např. odvody do FKSP, zákonné pojištění odpovědnosti zaměstnavatele za škodu při pracovním úrazu nebo nemoci z povolání apod.).</a:t>
            </a:r>
            <a:endParaRPr lang="cs-CZ" altLang="cs-CZ" sz="1400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1400" dirty="false" smtClean="false"/>
              <a:t>Pracovní </a:t>
            </a:r>
            <a:r>
              <a:rPr lang="cs-CZ" altLang="cs-CZ" sz="1400" dirty="false"/>
              <a:t>smlouvy a dohody o pracích konaných mimo pracovní poměr (DPP/DPČ) musí být v souladu se zákoníkem práce</a:t>
            </a:r>
            <a:r>
              <a:rPr lang="cs-CZ" altLang="cs-CZ" sz="1400" dirty="false" smtClean="false"/>
              <a:t>.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400" b="true" dirty="false"/>
              <a:t>Způsobilost odměn – </a:t>
            </a:r>
            <a:r>
              <a:rPr lang="cs-CZ" sz="1400" dirty="false"/>
              <a:t>způsobilé při udělení za splnění mimořádného nebo zvlášť významného úkolu  apod. , je nezbytné zdůvodnění. Způsobilé jsou rovněž cílové odměny. Příjemce stanoví kritéria, při jejichž splnění lze odměny zaměstnanci poskytnout.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400" dirty="false"/>
              <a:t>Žadatel je oprávněn v rozpočtu si naplánovat finanční prostředky na veškeré odměny (jako mimořádné odměny, cílové odměny, odměny pro zaměstnance, jejichž plat nebude hrazen z rozpočtu projektu</a:t>
            </a:r>
            <a:r>
              <a:rPr lang="cs-CZ" sz="1400" dirty="false" smtClean="false"/>
              <a:t>).</a:t>
            </a:r>
          </a:p>
          <a:p>
            <a:pPr lvl="0" algn="just">
              <a:lnSpc>
                <a:spcPct val="100000"/>
              </a:lnSpc>
              <a:defRPr/>
            </a:pPr>
            <a:r>
              <a:rPr lang="cs-CZ" sz="1400" b="true" dirty="false"/>
              <a:t>FKSP</a:t>
            </a:r>
            <a:r>
              <a:rPr lang="cs-CZ" sz="1400" dirty="false"/>
              <a:t> – způsobilé náklady na tvorbu, ne na čerpání FKSP.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400" dirty="false"/>
              <a:t>Zákonné pojištění a FKSP mohou být rozpočtovány jako samostatná položka/položky např. „Zákonné pojištění, FKSP“ apod. anebo jako součást celkového osobního nákladu vztahující </a:t>
            </a:r>
            <a:r>
              <a:rPr lang="cs-CZ" sz="1400" dirty="false" smtClean="false"/>
              <a:t>se </a:t>
            </a:r>
            <a:br>
              <a:rPr lang="cs-CZ" sz="1400" dirty="false" smtClean="false"/>
            </a:br>
            <a:r>
              <a:rPr lang="cs-CZ" sz="1400" dirty="false" smtClean="false"/>
              <a:t>k </a:t>
            </a:r>
            <a:r>
              <a:rPr lang="cs-CZ" sz="1400" dirty="false"/>
              <a:t>jedné položce RT např. položka Metodik transformace bude obsahovat: hrubá mzda + odvody 34% + </a:t>
            </a:r>
            <a:r>
              <a:rPr lang="cs-CZ" sz="1400" dirty="false" smtClean="false"/>
              <a:t>FKSP </a:t>
            </a:r>
            <a:r>
              <a:rPr lang="cs-CZ" sz="1400" dirty="false"/>
              <a:t>+ zákonné pojištění (kooperativa).</a:t>
            </a:r>
          </a:p>
          <a:p>
            <a:pPr algn="just">
              <a:lnSpc>
                <a:spcPct val="100000"/>
              </a:lnSpc>
              <a:defRPr/>
            </a:pPr>
            <a:endParaRPr lang="cs-CZ" sz="1400" dirty="false" smtClean="false"/>
          </a:p>
          <a:p>
            <a:pPr algn="just">
              <a:lnSpc>
                <a:spcPct val="100000"/>
              </a:lnSpc>
              <a:defRPr/>
            </a:pPr>
            <a:endParaRPr lang="cs-CZ" alt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600" dirty="false" smtClean="false"/>
          </a:p>
        </p:txBody>
      </p:sp>
    </p:spTree>
    <p:extLst>
      <p:ext uri="{BB962C8B-B14F-4D97-AF65-F5344CB8AC3E}">
        <p14:creationId xmlns:p14="http://schemas.microsoft.com/office/powerpoint/2010/main" val="8412760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/>
              <a:t>1. Osobní náklady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280472" cy="511256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  <a:defRPr/>
            </a:pPr>
            <a:r>
              <a:rPr lang="cs-CZ" sz="1400" b="true" dirty="false"/>
              <a:t>MZDY A PLATY ČLENŮ REALIZAČNÍHO TÝMU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400" b="true" dirty="false"/>
              <a:t>Pracovní smlouvy </a:t>
            </a:r>
          </a:p>
          <a:p>
            <a:pPr>
              <a:lnSpc>
                <a:spcPct val="100000"/>
              </a:lnSpc>
              <a:defRPr/>
            </a:pPr>
            <a:r>
              <a:rPr lang="cs-CZ" sz="1400" dirty="false"/>
              <a:t>DPČ </a:t>
            </a:r>
            <a:r>
              <a:rPr lang="cs-CZ" sz="1400" dirty="false" smtClean="false"/>
              <a:t>– lze vykonávat práce v rozsahu nepřekračujícím v průměru polovinu stanovené týdenní pracovní doby (</a:t>
            </a:r>
            <a:r>
              <a:rPr lang="cs-CZ" sz="1400" dirty="false"/>
              <a:t>týdenní rozsah </a:t>
            </a:r>
            <a:r>
              <a:rPr lang="cs-CZ" sz="1400" dirty="false" smtClean="false"/>
              <a:t>nesmí </a:t>
            </a:r>
            <a:r>
              <a:rPr lang="cs-CZ" sz="1400" dirty="false"/>
              <a:t>v průměru překračovat 20 hodin, a to maximálně za dobu 52 týdnů</a:t>
            </a:r>
            <a:r>
              <a:rPr lang="cs-CZ" sz="1400" dirty="false" smtClean="false"/>
              <a:t>). </a:t>
            </a:r>
            <a:endParaRPr lang="cs-CZ" sz="1400" dirty="false"/>
          </a:p>
          <a:p>
            <a:pPr lvl="1" algn="just">
              <a:lnSpc>
                <a:spcPct val="100000"/>
              </a:lnSpc>
              <a:defRPr/>
            </a:pPr>
            <a:r>
              <a:rPr lang="cs-CZ" sz="1400" dirty="false"/>
              <a:t>Do částky 2499 Kč za měsíc nejsou obvykle hrazeny odvody na zdravotní a sociální pojištění.</a:t>
            </a:r>
          </a:p>
          <a:p>
            <a:pPr lvl="1" algn="just">
              <a:lnSpc>
                <a:spcPct val="100000"/>
              </a:lnSpc>
              <a:defRPr/>
            </a:pPr>
            <a:r>
              <a:rPr lang="cs-CZ" sz="1400" dirty="false"/>
              <a:t>Od částky 2500 Kč za měsíc vzniká povinnost platby zdravotního a sociálního pojištění.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400" dirty="false"/>
              <a:t>DPP - rozsah práce nesmí překročit 300 hodin v kalendářním roce u jednoho zaměstnavatele </a:t>
            </a:r>
          </a:p>
          <a:p>
            <a:pPr lvl="1" algn="just">
              <a:lnSpc>
                <a:spcPct val="100000"/>
              </a:lnSpc>
              <a:defRPr/>
            </a:pPr>
            <a:r>
              <a:rPr lang="cs-CZ" sz="1400" dirty="false"/>
              <a:t>Zdravotní a sociální pojištění se platí, jen pokud dosáhne odměna alespoň 10 001 Kč</a:t>
            </a:r>
            <a:r>
              <a:rPr lang="cs-CZ" sz="1400" dirty="false" smtClean="false"/>
              <a:t>.</a:t>
            </a:r>
          </a:p>
          <a:p>
            <a:pPr marL="180975" lvl="1" indent="0">
              <a:lnSpc>
                <a:spcPct val="100000"/>
              </a:lnSpc>
              <a:buNone/>
              <a:defRPr/>
            </a:pPr>
            <a:endParaRPr lang="cs-CZ" sz="1400" b="true" dirty="false" smtClean="false"/>
          </a:p>
          <a:p>
            <a:pPr marL="180975" lvl="1" indent="0">
              <a:lnSpc>
                <a:spcPct val="100000"/>
              </a:lnSpc>
              <a:buNone/>
              <a:defRPr/>
            </a:pPr>
            <a:r>
              <a:rPr lang="cs-CZ" sz="1400" b="true" dirty="false" smtClean="false"/>
              <a:t>„</a:t>
            </a:r>
            <a:r>
              <a:rPr lang="cs-CZ" sz="1400" b="true" dirty="false"/>
              <a:t>Nulové“ </a:t>
            </a:r>
            <a:r>
              <a:rPr lang="cs-CZ" sz="1400" b="true" dirty="false" smtClean="false"/>
              <a:t>pozice:  </a:t>
            </a:r>
            <a:r>
              <a:rPr lang="cs-CZ" sz="1400" dirty="false"/>
              <a:t>z OPZ lze uhradit práci na projektu vykonanou zaměstnanci, jejichž základní plat není hrazen z rozpočtu </a:t>
            </a:r>
            <a:r>
              <a:rPr lang="cs-CZ" sz="1400" dirty="false" smtClean="false"/>
              <a:t>projektu (pozn. člen RT projektu, odměny pro „nulovou pozici“ plánovány v rozpočtu projektu).</a:t>
            </a:r>
          </a:p>
          <a:p>
            <a:pPr marL="180975" lvl="1" indent="0">
              <a:lnSpc>
                <a:spcPct val="100000"/>
              </a:lnSpc>
              <a:buNone/>
              <a:defRPr/>
            </a:pPr>
            <a:endParaRPr lang="cs-CZ" sz="1400" b="true" dirty="false" smtClean="false"/>
          </a:p>
          <a:p>
            <a:pPr marL="180975" lvl="1" indent="0">
              <a:lnSpc>
                <a:spcPct val="100000"/>
              </a:lnSpc>
              <a:buNone/>
              <a:defRPr/>
            </a:pPr>
            <a:r>
              <a:rPr lang="cs-CZ" sz="1400" b="true" dirty="false" smtClean="false"/>
              <a:t>Dovolená:</a:t>
            </a:r>
            <a:r>
              <a:rPr lang="cs-CZ" sz="1400" dirty="false" smtClean="false"/>
              <a:t>  způsobilé jsou náhrady za dovolenou pouze v rozsahu, v jakém odpovídají míře zapojení zaměstnance do realizace projektu (=úvazek v projektu) v měsíci, v němž je dovolená čerpána. </a:t>
            </a:r>
          </a:p>
          <a:p>
            <a:pPr marL="180975" lvl="1" indent="0">
              <a:lnSpc>
                <a:spcPct val="100000"/>
              </a:lnSpc>
              <a:buNone/>
              <a:defRPr/>
            </a:pPr>
            <a:r>
              <a:rPr lang="cs-CZ" sz="1400" b="true" dirty="false" err="true" smtClean="false"/>
              <a:t>Indispoziční</a:t>
            </a:r>
            <a:r>
              <a:rPr lang="cs-CZ" sz="1400" b="true" dirty="false" smtClean="false"/>
              <a:t> </a:t>
            </a:r>
            <a:r>
              <a:rPr lang="cs-CZ" sz="1400" b="true" dirty="false"/>
              <a:t>volno, náhrady za dovolenou nad povinné minimum </a:t>
            </a:r>
            <a:r>
              <a:rPr lang="cs-CZ" sz="1400" dirty="false"/>
              <a:t>pro délku dovolené vyplývající </a:t>
            </a:r>
            <a:br>
              <a:rPr lang="cs-CZ" sz="1400" dirty="false"/>
            </a:br>
            <a:r>
              <a:rPr lang="cs-CZ" sz="1400" dirty="false"/>
              <a:t>z právního předpisu mohou být maximálně v rozsahu 2 </a:t>
            </a:r>
            <a:r>
              <a:rPr lang="cs-CZ" sz="1400" dirty="false" smtClean="false"/>
              <a:t>týdnů </a:t>
            </a:r>
            <a:r>
              <a:rPr lang="cs-CZ" sz="1400" dirty="false"/>
              <a:t>– Interní předpis organizace.</a:t>
            </a:r>
          </a:p>
          <a:p>
            <a:pPr marL="180975" lvl="1" indent="0">
              <a:lnSpc>
                <a:spcPct val="100000"/>
              </a:lnSpc>
              <a:buNone/>
              <a:defRPr/>
            </a:pPr>
            <a:endParaRPr lang="cs-CZ" sz="1600" dirty="false">
              <a:ea typeface="Calibri"/>
              <a:cs typeface="Times New Roman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30641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sz="2400" dirty="false" smtClean="false"/>
              <a:t>Časové </a:t>
            </a:r>
            <a:r>
              <a:rPr lang="cs-CZ" sz="2400" dirty="false"/>
              <a:t>nastavení</a:t>
            </a: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2869418470"/>
              </p:ext>
            </p:extLst>
          </p:nvPr>
        </p:nvGraphicFramePr>
        <p:xfrm>
          <a:off x="1187624" y="1772816"/>
          <a:ext cx="6214110" cy="372996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8892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248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vyhlášení </a:t>
                      </a:r>
                      <a:r>
                        <a:rPr lang="cs-CZ" sz="1400" dirty="false" smtClean="false">
                          <a:effectLst/>
                          <a:latin typeface="+mn-lt"/>
                        </a:rPr>
                        <a:t>výzvy3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 smtClean="fals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3. září 2018</a:t>
                      </a:r>
                      <a:endParaRPr lang="cs-CZ" sz="1400" dirty="false">
                        <a:solidFill>
                          <a:schemeClr val="bg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zpřístupnění žádosti o podporu v monitorovacím systému MS2014+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3. září 2018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zahájení příjmu žádostí o podporu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3. září 2018,</a:t>
                      </a:r>
                      <a:r>
                        <a:rPr lang="cs-CZ" sz="1400" b="true" baseline="0" dirty="false" smtClean="false">
                          <a:effectLst/>
                          <a:latin typeface="+mn-lt"/>
                        </a:rPr>
                        <a:t> 8:00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Datum ukončení příjmu žádostí o podporu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 smtClean="fals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31. leden 2019, </a:t>
                      </a:r>
                      <a:r>
                        <a:rPr lang="cs-CZ" sz="1400" b="true" dirty="false" smtClean="fals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12:00</a:t>
                      </a:r>
                      <a:endParaRPr lang="cs-CZ" sz="1400" b="true" dirty="false">
                        <a:solidFill>
                          <a:srgbClr val="FF0000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Maximální délka, na kterou je žadatel oprávněn projekt naplánovat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2 roky pro projekty věcně zaměřené dle bodu A této výzvy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3 roky pro projekty věcně zaměřené dle bodu B a C této výzvy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Nejzazší datum pro ukončení fyzické realizace projektu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30. červen 2022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28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1. Osobní náklady: PN </a:t>
            </a:r>
            <a:r>
              <a:rPr lang="cs-CZ" sz="2400" dirty="false"/>
              <a:t>a NN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25658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altLang="cs-CZ" sz="1600" b="true" dirty="false">
                <a:solidFill>
                  <a:schemeClr val="accent1">
                    <a:lumMod val="60000"/>
                    <a:lumOff val="40000"/>
                  </a:schemeClr>
                </a:solidFill>
              </a:rPr>
              <a:t>Rozhodná je náplň práce, ne název pozice. </a:t>
            </a:r>
            <a:r>
              <a:rPr lang="cs-CZ" altLang="cs-CZ" sz="1600" dirty="false"/>
              <a:t>Pomůcka - pracovník nepracuje s cílovou skupinou nebo pro ni nepřipravuje výstupy = </a:t>
            </a:r>
            <a:r>
              <a:rPr lang="cs-CZ" altLang="cs-CZ" sz="1600" dirty="false" smtClean="false"/>
              <a:t>NN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altLang="cs-CZ" sz="1600" dirty="false" smtClean="false"/>
              <a:t>Příklady pozic v přímých nákladech: manažér transformace, odborný garant pro zpracování TP, metodik (pro vypracování analýz a podkladů k TP), supervizor, lektor, odborný konzultant pro plánování procesu transformace, koordinátor procesu transformace, v C aktivitě také: sociální pracovník, pracovník v sociálních službách, aktivizační pracovník, …</a:t>
            </a:r>
          </a:p>
          <a:p>
            <a:endParaRPr lang="cs-CZ" altLang="cs-CZ" sz="1800" dirty="false"/>
          </a:p>
          <a:p>
            <a:endParaRPr lang="cs-CZ" altLang="cs-CZ" sz="1800" dirty="false"/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40</a:t>
            </a:fld>
            <a:endParaRPr lang="cs-CZ" dirty="false"/>
          </a:p>
        </p:txBody>
      </p:sp>
      <p:pic>
        <p:nvPicPr>
          <p:cNvPr id="5" name="Picture 2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986" y="3284984"/>
            <a:ext cx="640871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61168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2. Cestovné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1" algn="just">
              <a:buSzPct val="150000"/>
              <a:buFont typeface="Arial" panose="020B0604020202020204" pitchFamily="34" charset="0"/>
              <a:buChar char="•"/>
            </a:pPr>
            <a:r>
              <a:rPr lang="cs-CZ" b="true" dirty="false" smtClean="false"/>
              <a:t>Výdaje členů RT na zahraniční pracovní cesty </a:t>
            </a:r>
            <a:r>
              <a:rPr lang="cs-CZ" dirty="false" smtClean="false"/>
              <a:t>- dle vyhlášky MF o základních sazbách stravného v cizí měně platné pro daný rok. Způsobilé výdaje: jízdní výdaje, ubytování, stravné, kapesné </a:t>
            </a:r>
            <a:br>
              <a:rPr lang="cs-CZ" dirty="false" smtClean="false"/>
            </a:br>
            <a:r>
              <a:rPr lang="cs-CZ" dirty="false" smtClean="false"/>
              <a:t>a další nezbytné výdaje související se zahraniční pracovní cestou.</a:t>
            </a:r>
            <a:endParaRPr lang="cs-CZ" dirty="false"/>
          </a:p>
          <a:p>
            <a:pPr marL="414000" lvl="1" indent="0">
              <a:buSzPct val="150000"/>
              <a:buNone/>
            </a:pPr>
            <a:endParaRPr lang="cs-CZ" dirty="false" smtClean="false"/>
          </a:p>
          <a:p>
            <a:pPr lvl="1" algn="just">
              <a:buSzPct val="150000"/>
              <a:buFont typeface="Arial" panose="020B0604020202020204" pitchFamily="34" charset="0"/>
              <a:buChar char="•"/>
            </a:pPr>
            <a:r>
              <a:rPr lang="cs-CZ" b="true" dirty="false" smtClean="false"/>
              <a:t>Náklady na dopravu a cestovní náhrady pro zahraniční pracovníky </a:t>
            </a:r>
            <a:r>
              <a:rPr lang="cs-CZ" dirty="false" smtClean="false"/>
              <a:t>(experty) v projektu - náhrady pro cizince v ČR tzv. „per </a:t>
            </a:r>
            <a:r>
              <a:rPr lang="cs-CZ" dirty="false" err="true" smtClean="false"/>
              <a:t>diems</a:t>
            </a:r>
            <a:r>
              <a:rPr lang="cs-CZ" dirty="false" smtClean="false"/>
              <a:t>“ se stanovují podle sazeb EU uveřejněných na stránce: https</a:t>
            </a:r>
            <a:r>
              <a:rPr lang="cs-CZ" dirty="false"/>
              <a:t>://</a:t>
            </a:r>
            <a:r>
              <a:rPr lang="cs-CZ" dirty="false" smtClean="false"/>
              <a:t>ec.europa.eu/</a:t>
            </a:r>
            <a:r>
              <a:rPr lang="cs-CZ" dirty="false" err="true" smtClean="false"/>
              <a:t>europeaid</a:t>
            </a:r>
            <a:r>
              <a:rPr lang="cs-CZ" dirty="false" smtClean="false"/>
              <a:t>/applicable-rates-diems-framework-ec-funded-external-aid-contracts-18032015_en</a:t>
            </a:r>
            <a:r>
              <a:rPr lang="cs-CZ" sz="1800" dirty="false" smtClean="false"/>
              <a:t>.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sz="2400" dirty="false" smtClean="false"/>
          </a:p>
          <a:p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327796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/>
              <a:t>2. </a:t>
            </a:r>
            <a:r>
              <a:rPr lang="cs-CZ" sz="2400" dirty="false" smtClean="false"/>
              <a:t>Cestovné – </a:t>
            </a:r>
            <a:r>
              <a:rPr lang="cs-CZ" sz="2400" dirty="false"/>
              <a:t>PN a NN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42</a:t>
            </a:fld>
            <a:endParaRPr lang="cs-CZ" dirty="false"/>
          </a:p>
        </p:txBody>
      </p:sp>
      <p:pic>
        <p:nvPicPr>
          <p:cNvPr id="5" name="Picture 2"/>
          <p:cNvPicPr>
            <a:picLocks noGrp="true" noChangeAspect="true" noChangeArrowheads="true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346222"/>
            <a:ext cx="8064500" cy="4768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95122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/>
            </a:r>
            <a:br>
              <a:rPr lang="cs-CZ" sz="2800" dirty="false" smtClean="false"/>
            </a:br>
            <a:r>
              <a:rPr lang="cs-CZ" sz="2800" dirty="false" smtClean="false"/>
              <a:t>3. Zařízení a vybavení</a:t>
            </a:r>
            <a:br>
              <a:rPr lang="cs-CZ" sz="2800" dirty="false" smtClean="false"/>
            </a:b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064896" cy="4608512"/>
          </a:xfrm>
        </p:spPr>
        <p:txBody>
          <a:bodyPr/>
          <a:lstStyle/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b="true" dirty="false" smtClean="false"/>
              <a:t>Investiční </a:t>
            </a:r>
            <a:r>
              <a:rPr lang="cs-CZ" altLang="cs-CZ" b="true" dirty="false"/>
              <a:t>výdaje</a:t>
            </a:r>
            <a:r>
              <a:rPr lang="cs-CZ" altLang="cs-CZ" dirty="false"/>
              <a:t> - odpisovaný hmotný majetek (pořizovací hodnota vyšší než 40 tis. Kč) a nehmotný majetek (pořizovací cena vyšší než 60 tis. Kč</a:t>
            </a:r>
            <a:r>
              <a:rPr lang="cs-CZ" altLang="cs-CZ" dirty="false" smtClean="false"/>
              <a:t>).</a:t>
            </a:r>
            <a:endParaRPr lang="cs-CZ" altLang="cs-CZ" dirty="false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b="true" dirty="false" smtClean="false"/>
              <a:t>Neinvestiční </a:t>
            </a:r>
            <a:r>
              <a:rPr lang="cs-CZ" altLang="cs-CZ" b="true" dirty="false"/>
              <a:t>výdaje </a:t>
            </a:r>
            <a:r>
              <a:rPr lang="cs-CZ" altLang="cs-CZ" dirty="false"/>
              <a:t>– neodpisovaný hmotný </a:t>
            </a:r>
            <a:r>
              <a:rPr lang="cs-CZ" altLang="cs-CZ" dirty="false" smtClean="false"/>
              <a:t>(pořizovací </a:t>
            </a:r>
            <a:r>
              <a:rPr lang="cs-CZ" altLang="cs-CZ" dirty="false"/>
              <a:t>hodnota nižší než 40 tis. Kč) a nehmotný majetek (pořizovací cena nižší než 60 tis. Kč</a:t>
            </a:r>
            <a:r>
              <a:rPr lang="cs-CZ" altLang="cs-CZ" dirty="false" smtClean="false"/>
              <a:t>).</a:t>
            </a:r>
            <a:endParaRPr lang="cs-CZ" altLang="cs-CZ" dirty="false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b="true" dirty="false" smtClean="false"/>
              <a:t>Zařízení </a:t>
            </a:r>
            <a:r>
              <a:rPr lang="cs-CZ" altLang="cs-CZ" b="true" dirty="false"/>
              <a:t>a vybavení pro členy RT</a:t>
            </a:r>
            <a:r>
              <a:rPr lang="cs-CZ" altLang="cs-CZ" dirty="false"/>
              <a:t>, kteří přímo pracují s cílovou skupinou nebo zajišťují výstup, který je určený k přímému využití cílovou </a:t>
            </a:r>
            <a:r>
              <a:rPr lang="cs-CZ" altLang="cs-CZ" dirty="false" smtClean="false"/>
              <a:t>skupinou. Náklady </a:t>
            </a:r>
            <a:r>
              <a:rPr lang="cs-CZ" altLang="cs-CZ" dirty="false"/>
              <a:t>na zařízení a vybavení pro pracovníky, jejíchž mzdy jsou hrazené z nepřímých nákladů, patří do nepřímých </a:t>
            </a:r>
            <a:r>
              <a:rPr lang="cs-CZ" altLang="cs-CZ" dirty="false" smtClean="false"/>
              <a:t>nákladů. </a:t>
            </a:r>
            <a:endParaRPr lang="cs-CZ" altLang="cs-CZ" dirty="false"/>
          </a:p>
          <a:p>
            <a:pPr lvl="1">
              <a:buFont typeface="Wingdings" panose="05000000000000000000" pitchFamily="2" charset="2"/>
              <a:buChar char="Ø"/>
              <a:defRPr/>
            </a:pPr>
            <a:endParaRPr lang="cs-CZ" altLang="cs-CZ" dirty="false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cs-CZ" altLang="cs-CZ" sz="2000" dirty="false"/>
          </a:p>
          <a:p>
            <a:pPr>
              <a:lnSpc>
                <a:spcPct val="80000"/>
              </a:lnSpc>
              <a:defRPr/>
            </a:pPr>
            <a:endParaRPr lang="cs-CZ" altLang="cs-CZ" dirty="false"/>
          </a:p>
          <a:p>
            <a:pPr>
              <a:lnSpc>
                <a:spcPct val="80000"/>
              </a:lnSpc>
              <a:defRPr/>
            </a:pPr>
            <a:endParaRPr lang="cs-CZ" alt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698967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/>
            </a:r>
            <a:br>
              <a:rPr lang="cs-CZ" sz="2800" dirty="false" smtClean="false"/>
            </a:br>
            <a:r>
              <a:rPr lang="cs-CZ" sz="2800" dirty="false" smtClean="false"/>
              <a:t>3. Zařízení </a:t>
            </a:r>
            <a:r>
              <a:rPr lang="cs-CZ" sz="2800" dirty="false"/>
              <a:t>a vybavení</a:t>
            </a:r>
            <a:br>
              <a:rPr lang="cs-CZ" sz="2800" dirty="false"/>
            </a:b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899592" y="1772816"/>
            <a:ext cx="8064000" cy="4320000"/>
          </a:xfrm>
        </p:spPr>
        <p:txBody>
          <a:bodyPr/>
          <a:lstStyle/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endParaRPr lang="cs-CZ" altLang="cs-CZ" dirty="false" smtClean="false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dirty="false" smtClean="false"/>
              <a:t>Pro </a:t>
            </a:r>
            <a:r>
              <a:rPr lang="cs-CZ" altLang="cs-CZ" dirty="false"/>
              <a:t>pracovníky RT lze pořídit pouze takový počet kusů zařízení </a:t>
            </a:r>
            <a:r>
              <a:rPr lang="cs-CZ" altLang="cs-CZ" dirty="false" smtClean="false"/>
              <a:t/>
            </a:r>
            <a:br>
              <a:rPr lang="cs-CZ" altLang="cs-CZ" dirty="false" smtClean="false"/>
            </a:br>
            <a:r>
              <a:rPr lang="cs-CZ" altLang="cs-CZ" dirty="false" smtClean="false"/>
              <a:t>a </a:t>
            </a:r>
            <a:r>
              <a:rPr lang="cs-CZ" altLang="cs-CZ" dirty="false"/>
              <a:t>vybavení, který odpovídá výši úvazků členů RT (úvazky členů RT </a:t>
            </a:r>
            <a:r>
              <a:rPr lang="cs-CZ" altLang="cs-CZ" dirty="false" smtClean="false"/>
              <a:t>lze </a:t>
            </a:r>
            <a:r>
              <a:rPr lang="cs-CZ" altLang="cs-CZ" dirty="false"/>
              <a:t>sčítat), </a:t>
            </a:r>
            <a:r>
              <a:rPr lang="cs-CZ" altLang="cs-CZ" dirty="false" smtClean="false"/>
              <a:t>např</a:t>
            </a:r>
            <a:r>
              <a:rPr lang="cs-CZ" altLang="cs-CZ" dirty="false"/>
              <a:t>. na 1,0 úvazek = max.1 ks zařízení a vybavení, pokud je úvazek členů RT nižší, lze nárokovat pouze poměrnou část, např. 0,3 úvazek = max. 0,3 ks zařízení a </a:t>
            </a:r>
            <a:r>
              <a:rPr lang="cs-CZ" altLang="cs-CZ" dirty="false" smtClean="false"/>
              <a:t>vybavení. 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b="true" dirty="false" smtClean="false"/>
              <a:t>Zařízení a vybavení pro CS</a:t>
            </a:r>
            <a:r>
              <a:rPr lang="cs-CZ" altLang="cs-CZ" dirty="false" smtClean="false"/>
              <a:t>. Počet kusů zařízení a vybavení se nekrátí podle úvazků RT.</a:t>
            </a:r>
            <a:endParaRPr lang="cs-CZ" altLang="cs-CZ" dirty="false"/>
          </a:p>
          <a:p>
            <a:pPr lvl="1">
              <a:buFont typeface="Wingdings" panose="05000000000000000000" pitchFamily="2" charset="2"/>
              <a:buChar char="Ø"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6221738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/>
              <a:t>3. Zařízení a </a:t>
            </a:r>
            <a:r>
              <a:rPr lang="cs-CZ" sz="2400" dirty="false" smtClean="false"/>
              <a:t>vybavení: DPH</a:t>
            </a: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1000"/>
              </a:spcAft>
              <a:defRPr/>
            </a:pPr>
            <a:r>
              <a:rPr lang="cs-CZ" sz="1800" dirty="false"/>
              <a:t>DPH – rozdílné pro plátce a neplátce DPH</a:t>
            </a:r>
          </a:p>
          <a:p>
            <a:pPr lvl="1" algn="just">
              <a:lnSpc>
                <a:spcPct val="100000"/>
              </a:lnSpc>
              <a:spcAft>
                <a:spcPts val="1000"/>
              </a:spcAft>
              <a:defRPr/>
            </a:pPr>
            <a:r>
              <a:rPr lang="cs-CZ" sz="1800" b="true" dirty="false"/>
              <a:t>U neplátce je DPH způsobilým </a:t>
            </a:r>
            <a:r>
              <a:rPr lang="cs-CZ" sz="1800" b="true" dirty="false" smtClean="false"/>
              <a:t>výdajem.</a:t>
            </a:r>
            <a:endParaRPr lang="cs-CZ" sz="1800" b="true" dirty="false"/>
          </a:p>
          <a:p>
            <a:pPr lvl="1" algn="just">
              <a:lnSpc>
                <a:spcPct val="100000"/>
              </a:lnSpc>
              <a:spcAft>
                <a:spcPts val="1000"/>
              </a:spcAft>
              <a:defRPr/>
            </a:pPr>
            <a:r>
              <a:rPr lang="cs-CZ" sz="1800" b="true" dirty="false"/>
              <a:t>U plátců je DPH způsobilým výdajem, pokud nevzniká nárok na </a:t>
            </a:r>
            <a:r>
              <a:rPr lang="cs-CZ" sz="1800" b="true" dirty="false" smtClean="false"/>
              <a:t>odpočet.</a:t>
            </a:r>
            <a:endParaRPr lang="cs-CZ" sz="1800" b="true" dirty="false"/>
          </a:p>
          <a:p>
            <a:pPr algn="just">
              <a:lnSpc>
                <a:spcPct val="100000"/>
              </a:lnSpc>
              <a:defRPr/>
            </a:pPr>
            <a:r>
              <a:rPr lang="cs-CZ" sz="1800" dirty="false"/>
              <a:t>Akreditované kurzy – </a:t>
            </a:r>
            <a:r>
              <a:rPr lang="cs-CZ" sz="1800" dirty="false" smtClean="false"/>
              <a:t>jsou osvobozeny od DPH.</a:t>
            </a:r>
            <a:endParaRPr lang="cs-CZ" sz="18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1529715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/>
              <a:t>4. Nákup služeb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4752048"/>
          </a:xfrm>
        </p:spPr>
        <p:txBody>
          <a:bodyPr/>
          <a:lstStyle/>
          <a:p>
            <a:r>
              <a:rPr lang="cs-CZ" altLang="cs-CZ" sz="1800" dirty="false" smtClean="false"/>
              <a:t>předmětem nákupu služeb jsou </a:t>
            </a:r>
            <a:r>
              <a:rPr lang="cs-CZ" altLang="cs-CZ" sz="1800" dirty="false" err="true" smtClean="false"/>
              <a:t>např</a:t>
            </a:r>
            <a:r>
              <a:rPr lang="cs-CZ" altLang="cs-CZ" sz="1800" dirty="false" smtClean="false"/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altLang="cs-CZ" sz="1800" dirty="false" smtClean="false"/>
              <a:t>	- zpracování analýz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altLang="cs-CZ" sz="1800" dirty="false" smtClean="false"/>
              <a:t>	- lektorské služby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altLang="cs-CZ" sz="1800" dirty="false" smtClean="false"/>
              <a:t>	- školení a kurzy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altLang="cs-CZ" sz="1800" dirty="false" smtClean="false"/>
              <a:t>	- vytváření publikací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dirty="false" smtClean="false"/>
              <a:t>	- pronájem prostoru pro cílovou skupinu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altLang="cs-CZ" sz="1800" dirty="false" smtClean="false"/>
              <a:t>při výběru dodavatele je nutné postupovat v souladu s příručkou „</a:t>
            </a:r>
            <a:r>
              <a:rPr lang="cs-CZ" sz="1800" dirty="false" smtClean="false"/>
              <a:t>Pravidla pro zadávání zakázek - Obecná část pravidel pro žadatele a příjemce v rámci OPZ“ 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/>
              <a:t>pokud podíl kapitoly nákup služeb na přímých způsobilých nákladech překročí 60%, bude kráceno procento </a:t>
            </a:r>
            <a:r>
              <a:rPr lang="cs-CZ" sz="1800" dirty="false" smtClean="false"/>
              <a:t>NN v projektu. </a:t>
            </a:r>
            <a:endParaRPr lang="cs-CZ" sz="1800" dirty="false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dirty="false" smtClean="false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830474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/>
              <a:t>5. Přímá podpora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2280"/>
              </a:lnSpc>
            </a:pPr>
            <a:r>
              <a:rPr lang="cs-CZ" sz="1900" b="true" dirty="false"/>
              <a:t>cestovné a ubytování </a:t>
            </a:r>
            <a:r>
              <a:rPr lang="cs-CZ" sz="1900" b="true" dirty="false" smtClean="false"/>
              <a:t>CS: </a:t>
            </a:r>
            <a:r>
              <a:rPr lang="cs-CZ" sz="1900" dirty="false" smtClean="false"/>
              <a:t>jedná </a:t>
            </a:r>
            <a:r>
              <a:rPr lang="cs-CZ" sz="1900" dirty="false"/>
              <a:t>se zejména o výdaje na:</a:t>
            </a:r>
          </a:p>
          <a:p>
            <a:pPr marL="432000" lvl="1" indent="-432000" algn="just">
              <a:lnSpc>
                <a:spcPts val="22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900" dirty="false"/>
              <a:t>jízdní výdaje a ubytování pro cílovou skupinu - </a:t>
            </a:r>
            <a:r>
              <a:rPr lang="cs-CZ" sz="1900" b="true" dirty="false"/>
              <a:t>zaměstnance </a:t>
            </a:r>
            <a:r>
              <a:rPr lang="cs-CZ" sz="1900" dirty="false"/>
              <a:t>příjemce (nebo partnera) v souvislosti s </a:t>
            </a:r>
            <a:r>
              <a:rPr lang="cs-CZ" sz="1900" dirty="false" smtClean="false"/>
              <a:t>pracovními </a:t>
            </a:r>
            <a:r>
              <a:rPr lang="cs-CZ" sz="1900" dirty="false"/>
              <a:t>cestami </a:t>
            </a:r>
          </a:p>
          <a:p>
            <a:pPr marL="432000" lvl="1" indent="-432000" algn="just">
              <a:lnSpc>
                <a:spcPts val="22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900" dirty="false"/>
              <a:t>jízdní výdaje a ubytování pro cílovou skupinu – </a:t>
            </a:r>
            <a:r>
              <a:rPr lang="cs-CZ" sz="1900" b="true" dirty="false"/>
              <a:t>účastníky,</a:t>
            </a:r>
            <a:r>
              <a:rPr lang="cs-CZ" sz="1900" dirty="false"/>
              <a:t> kteří nejsou zaměstnanci příjemce (nebo partnera) </a:t>
            </a:r>
          </a:p>
          <a:p>
            <a:pPr marL="432000" lvl="1" indent="-432000" algn="just">
              <a:lnSpc>
                <a:spcPts val="22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900" dirty="false"/>
              <a:t>ubytování lze hradit v cenách místně obvyklých (maximálně do výši limitu ubytování z přímé podpory)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0717614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/>
              <a:t>Nepřímé náklady</a:t>
            </a:r>
          </a:p>
        </p:txBody>
      </p:sp>
      <p:pic>
        <p:nvPicPr>
          <p:cNvPr id="5" name="table"/>
          <p:cNvPicPr>
            <a:picLocks noGrp="true" noChangeAspect="true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15946" y="1484784"/>
            <a:ext cx="7024406" cy="1440159"/>
          </a:xfrm>
          <a:prstGeom prst="rect">
            <a:avLst/>
          </a:prstGeom>
        </p:spPr>
      </p:pic>
      <p:sp>
        <p:nvSpPr>
          <p:cNvPr id="4" name="Zástupný symbol pro číslo snímku 3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48</a:t>
            </a:fld>
            <a:endParaRPr lang="cs-CZ" dirty="false"/>
          </a:p>
        </p:txBody>
      </p:sp>
      <p:pic>
        <p:nvPicPr>
          <p:cNvPr id="8" name="table"/>
          <p:cNvPicPr>
            <a:picLocks noGrp="true" noChangeAspect="true"/>
          </p:cNvPicPr>
          <p:nvPr>
            <p:ph idx="10"/>
          </p:nvPr>
        </p:nvPicPr>
        <p:blipFill>
          <a:blip r:embed="rId4"/>
          <a:stretch>
            <a:fillRect/>
          </a:stretch>
        </p:blipFill>
        <p:spPr>
          <a:xfrm>
            <a:off x="683569" y="3429000"/>
            <a:ext cx="7704856" cy="269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78823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/>
              <a:t>Projekty s nepřímými náklady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  <a:defRPr/>
            </a:pPr>
            <a:r>
              <a:rPr lang="cs-CZ" sz="1600" b="true" dirty="false"/>
              <a:t>Celkové způsobilé náklady projektu =</a:t>
            </a:r>
          </a:p>
          <a:p>
            <a:pPr marL="0" indent="0" algn="ctr">
              <a:lnSpc>
                <a:spcPct val="100000"/>
              </a:lnSpc>
              <a:buNone/>
              <a:defRPr/>
            </a:pPr>
            <a:r>
              <a:rPr lang="cs-CZ" sz="1600" b="true" dirty="false"/>
              <a:t>PŘÍMÉ NÁKLADY </a:t>
            </a:r>
          </a:p>
          <a:p>
            <a:pPr marL="0" indent="0" algn="ctr">
              <a:lnSpc>
                <a:spcPct val="100000"/>
              </a:lnSpc>
              <a:buNone/>
              <a:defRPr/>
            </a:pPr>
            <a:r>
              <a:rPr lang="cs-CZ" sz="1600" dirty="false"/>
              <a:t>(aktivity, které mají přímou vazbu na CS)</a:t>
            </a:r>
          </a:p>
          <a:p>
            <a:pPr marL="0" indent="0" algn="ctr">
              <a:lnSpc>
                <a:spcPct val="100000"/>
              </a:lnSpc>
              <a:buNone/>
              <a:defRPr/>
            </a:pPr>
            <a:r>
              <a:rPr lang="cs-CZ" sz="1600" dirty="false"/>
              <a:t>+</a:t>
            </a:r>
          </a:p>
          <a:p>
            <a:pPr marL="0" indent="0" algn="ctr">
              <a:lnSpc>
                <a:spcPct val="100000"/>
              </a:lnSpc>
              <a:buNone/>
              <a:defRPr/>
            </a:pPr>
            <a:r>
              <a:rPr lang="cs-CZ" sz="1600" b="true" dirty="false"/>
              <a:t>NEPŘÍMÉ NÁKLADY</a:t>
            </a:r>
          </a:p>
          <a:p>
            <a:pPr marL="0" indent="0" algn="ctr">
              <a:lnSpc>
                <a:spcPct val="100000"/>
              </a:lnSpc>
              <a:buNone/>
              <a:defRPr/>
            </a:pPr>
            <a:r>
              <a:rPr lang="cs-CZ" sz="1600" dirty="false"/>
              <a:t>(obvykle nemají přímou vazbu na CS; náklady příjemce prokazuje procentuálním poměrem vůči skutečně vynaloženým způsobilým přímým nákladům, a to v rámci předložené zprávy o realizaci projektu s žádostí o platbu)</a:t>
            </a:r>
            <a:endParaRPr lang="cs-CZ" sz="1600" b="true" dirty="false"/>
          </a:p>
          <a:p>
            <a:r>
              <a:rPr lang="cs-CZ" sz="1600" b="true" dirty="false">
                <a:solidFill>
                  <a:srgbClr val="00B0F0"/>
                </a:solidFill>
              </a:rPr>
              <a:t>Pomůcka k identifikaci přímých a nepřímých nákladů </a:t>
            </a:r>
            <a:r>
              <a:rPr lang="cs-CZ" sz="1600" b="true" dirty="false"/>
              <a:t>(</a:t>
            </a:r>
            <a:r>
              <a:rPr lang="cs-CZ" sz="1600" b="true" dirty="false">
                <a:hlinkClick r:id="rId3"/>
              </a:rPr>
              <a:t>https://www.esfcr.cz/pravidla-pro-</a:t>
            </a:r>
            <a:r>
              <a:rPr lang="cs-CZ" sz="1600" b="true" dirty="false" err="true">
                <a:hlinkClick r:id="rId3"/>
              </a:rPr>
              <a:t>zadatele</a:t>
            </a:r>
            <a:r>
              <a:rPr lang="cs-CZ" sz="1600" b="true" dirty="false">
                <a:hlinkClick r:id="rId3"/>
              </a:rPr>
              <a:t>-a-</a:t>
            </a:r>
            <a:r>
              <a:rPr lang="cs-CZ" sz="1600" b="true" dirty="false" err="true">
                <a:hlinkClick r:id="rId3"/>
              </a:rPr>
              <a:t>prijemce</a:t>
            </a:r>
            <a:r>
              <a:rPr lang="cs-CZ" sz="1600" b="true" dirty="false">
                <a:hlinkClick r:id="rId3"/>
              </a:rPr>
              <a:t>-</a:t>
            </a:r>
            <a:r>
              <a:rPr lang="cs-CZ" sz="1600" b="true" dirty="false" err="true">
                <a:hlinkClick r:id="rId3"/>
              </a:rPr>
              <a:t>opz</a:t>
            </a:r>
            <a:r>
              <a:rPr lang="cs-CZ" sz="1600" b="true" dirty="false">
                <a:hlinkClick r:id="rId3"/>
              </a:rPr>
              <a:t>/-/dokument/797894</a:t>
            </a:r>
            <a:r>
              <a:rPr lang="cs-CZ" sz="1600" b="true" dirty="false"/>
              <a:t>) </a:t>
            </a:r>
          </a:p>
          <a:p>
            <a:r>
              <a:rPr lang="cs-CZ" sz="1600" dirty="false" smtClean="false"/>
              <a:t>Využití </a:t>
            </a:r>
            <a:r>
              <a:rPr lang="cs-CZ" sz="1600" dirty="false"/>
              <a:t>nepřímých nákladů </a:t>
            </a:r>
            <a:r>
              <a:rPr lang="cs-CZ" sz="1600" b="true" dirty="false"/>
              <a:t>není předmětem kontrol </a:t>
            </a:r>
            <a:r>
              <a:rPr lang="cs-CZ" sz="1600" dirty="false"/>
              <a:t>(administrativních, ani kontroly na místě).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71206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Alokace výzvy</a:t>
            </a: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endParaRPr lang="cs-CZ" dirty="false" smtClean="false"/>
          </a:p>
          <a:p>
            <a:r>
              <a:rPr lang="cs-CZ" sz="2000" dirty="false" smtClean="false"/>
              <a:t>Finanční </a:t>
            </a:r>
            <a:r>
              <a:rPr lang="cs-CZ" sz="2000" dirty="false"/>
              <a:t>alokace výzvy (rozhodná pro výběr </a:t>
            </a:r>
            <a:r>
              <a:rPr lang="cs-CZ" sz="2000" dirty="false" smtClean="false"/>
              <a:t>projektů</a:t>
            </a:r>
            <a:br>
              <a:rPr lang="cs-CZ" sz="2000" dirty="false" smtClean="false"/>
            </a:br>
            <a:r>
              <a:rPr lang="cs-CZ" sz="2000" dirty="false" smtClean="false"/>
              <a:t>k </a:t>
            </a:r>
            <a:r>
              <a:rPr lang="cs-CZ" sz="2000" dirty="false"/>
              <a:t>financování</a:t>
            </a:r>
            <a:r>
              <a:rPr lang="cs-CZ" sz="2000" dirty="false" smtClean="false"/>
              <a:t>):</a:t>
            </a:r>
            <a:br>
              <a:rPr lang="cs-CZ" sz="2000" dirty="false" smtClean="false"/>
            </a:br>
            <a:r>
              <a:rPr lang="cs-CZ" sz="2000" b="true" dirty="false" smtClean="false"/>
              <a:t>60</a:t>
            </a:r>
            <a:r>
              <a:rPr lang="cs-CZ" sz="2000" b="true" dirty="false"/>
              <a:t> 000 </a:t>
            </a:r>
            <a:r>
              <a:rPr lang="cs-CZ" sz="2000" b="true" dirty="false" smtClean="false"/>
              <a:t>000</a:t>
            </a:r>
            <a:r>
              <a:rPr lang="cs-CZ" sz="2000" b="true" dirty="false"/>
              <a:t> </a:t>
            </a:r>
            <a:r>
              <a:rPr lang="cs-CZ" sz="2000" b="true" dirty="false" smtClean="false"/>
              <a:t>CZK </a:t>
            </a:r>
            <a:r>
              <a:rPr lang="cs-CZ" sz="2000" dirty="false" smtClean="false"/>
              <a:t>– včetně vlastních zdrojů žadatelů</a:t>
            </a:r>
            <a:endParaRPr lang="cs-CZ" sz="2000" dirty="false"/>
          </a:p>
          <a:p>
            <a:pPr lvl="0" algn="just"/>
            <a:endParaRPr lang="cs-CZ" sz="2000" dirty="false"/>
          </a:p>
          <a:p>
            <a:pPr lvl="0"/>
            <a:r>
              <a:rPr lang="cs-CZ" sz="2000" dirty="false"/>
              <a:t>Finanční alokace výzvy (</a:t>
            </a:r>
            <a:r>
              <a:rPr lang="cs-CZ" sz="2000" dirty="false" smtClean="false"/>
              <a:t>podpora z EU a státního rozpočtu):</a:t>
            </a:r>
            <a:br>
              <a:rPr lang="cs-CZ" sz="2000" dirty="false" smtClean="false"/>
            </a:br>
            <a:r>
              <a:rPr lang="cs-CZ" sz="2000" b="true" dirty="false" smtClean="false"/>
              <a:t>57 000 </a:t>
            </a:r>
            <a:r>
              <a:rPr lang="cs-CZ" sz="2000" b="true" dirty="false"/>
              <a:t>000 </a:t>
            </a:r>
            <a:r>
              <a:rPr lang="cs-CZ" sz="2000" b="true" dirty="false" smtClean="false"/>
              <a:t>CZK </a:t>
            </a:r>
            <a:r>
              <a:rPr lang="cs-CZ" sz="2000" dirty="false" smtClean="false"/>
              <a:t>- odhad</a:t>
            </a:r>
            <a:endParaRPr lang="cs-CZ" sz="20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2933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Veřejné zakázky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lvl="0" algn="just">
              <a:lnSpc>
                <a:spcPct val="100000"/>
              </a:lnSpc>
            </a:pPr>
            <a:r>
              <a:rPr lang="cs-CZ" sz="1800" dirty="false" smtClean="false"/>
              <a:t>Pravidla </a:t>
            </a:r>
            <a:r>
              <a:rPr lang="cs-CZ" sz="1800" dirty="false"/>
              <a:t>pro zadávání zakázek </a:t>
            </a:r>
            <a:r>
              <a:rPr lang="cs-CZ" sz="1800" dirty="false" smtClean="false"/>
              <a:t>– „Obecná </a:t>
            </a:r>
            <a:r>
              <a:rPr lang="cs-CZ" sz="1800" dirty="false"/>
              <a:t>část pravidel pro žadatele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příjemce v rámci </a:t>
            </a:r>
            <a:r>
              <a:rPr lang="cs-CZ" sz="1800" dirty="false" smtClean="false"/>
              <a:t>OPZ“. 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r>
              <a:rPr lang="cs-CZ" sz="1800" b="true" dirty="false"/>
              <a:t>Povinnost součinnosti příjemce ve věci prověřování zadávání zakázek </a:t>
            </a:r>
            <a:r>
              <a:rPr lang="cs-CZ" sz="1800" dirty="false"/>
              <a:t>– pozor: počítat s časem n</a:t>
            </a:r>
            <a:r>
              <a:rPr lang="pl-PL" sz="1800" dirty="false"/>
              <a:t>ezbytným na kontroly prováděné ŘO</a:t>
            </a:r>
            <a:r>
              <a:rPr lang="cs-CZ" sz="1800" dirty="false"/>
              <a:t> (u zakázek s předpokládanou hodnotou od 400.000 Kč / 500.000 </a:t>
            </a:r>
            <a:r>
              <a:rPr lang="cs-CZ" sz="1800" dirty="false" smtClean="false"/>
              <a:t>Kč bez DPH).</a:t>
            </a:r>
            <a:endParaRPr lang="cs-CZ" sz="1800" dirty="false"/>
          </a:p>
          <a:p>
            <a:pPr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false"/>
              <a:t>Příjemce zasílá dokumentaci k zadávacímu řízení v těchto okamžicích: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 smtClean="false"/>
              <a:t>a</a:t>
            </a:r>
            <a:r>
              <a:rPr lang="cs-CZ" sz="1800" dirty="false"/>
              <a:t>) </a:t>
            </a:r>
            <a:r>
              <a:rPr lang="cs-CZ" sz="1800" b="true" dirty="false"/>
              <a:t>před vyhlášením zadávacího řízení </a:t>
            </a:r>
            <a:r>
              <a:rPr lang="cs-CZ" sz="1800" dirty="false"/>
              <a:t>(tj. kontrole podléhá výzva k podání </a:t>
            </a:r>
            <a:r>
              <a:rPr lang="cs-CZ" sz="1800" dirty="false" smtClean="false"/>
              <a:t>nabídek); </a:t>
            </a:r>
            <a:endParaRPr lang="cs-CZ" sz="18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/>
              <a:t>b) </a:t>
            </a:r>
            <a:r>
              <a:rPr lang="cs-CZ" sz="1800" b="true" dirty="false"/>
              <a:t>před podpisem smlouvy s vybraným dodavatelem </a:t>
            </a:r>
            <a:r>
              <a:rPr lang="cs-CZ" sz="1800" dirty="false"/>
              <a:t>poté, co zadavatel provedl posouzení a hodnocení nabídek (tj. kontrole podléhá: zveřejnění výzvy k podání </a:t>
            </a:r>
            <a:r>
              <a:rPr lang="cs-CZ" sz="1800" dirty="false" smtClean="false"/>
              <a:t>nabídek, </a:t>
            </a:r>
            <a:r>
              <a:rPr lang="cs-CZ" sz="1800" dirty="false"/>
              <a:t>případné poskytování dodatečných informací, provedení posouzení a hodnocení nabídek a připravená smlouva s dodavatelem);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/>
              <a:t>c) </a:t>
            </a:r>
            <a:r>
              <a:rPr lang="cs-CZ" sz="1800" b="true" dirty="false"/>
              <a:t>před podpisem dodatku ke smlouvě s dodavatelem </a:t>
            </a:r>
            <a:r>
              <a:rPr lang="cs-CZ" sz="1800" dirty="false"/>
              <a:t>(tj. kontrole podléhá připravený dodatek ke smlouvě s dodavatelem).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6594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false" smtClean="false"/>
          </a:p>
          <a:p>
            <a:pPr marL="0" indent="0" algn="ctr">
              <a:buNone/>
            </a:pPr>
            <a:endParaRPr lang="cs-CZ" dirty="false"/>
          </a:p>
          <a:p>
            <a:pPr marL="0" indent="0" algn="ctr">
              <a:buNone/>
            </a:pPr>
            <a:endParaRPr lang="cs-CZ" dirty="false" smtClean="false"/>
          </a:p>
          <a:p>
            <a:pPr marL="0" indent="0" algn="ctr">
              <a:buNone/>
            </a:pPr>
            <a:r>
              <a:rPr lang="cs-CZ" sz="4400" b="true" dirty="false" smtClean="false"/>
              <a:t>Veřejná podpora</a:t>
            </a:r>
            <a:endParaRPr lang="cs-CZ" sz="44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9878844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false" smtClean="false"/>
              <a:t>Veřejná podpora </a:t>
            </a:r>
            <a:r>
              <a:rPr lang="cs-CZ" dirty="false"/>
              <a:t/>
            </a:r>
            <a:br>
              <a:rPr lang="cs-CZ" dirty="false"/>
            </a:br>
            <a:r>
              <a:rPr lang="cs-CZ" sz="1400" dirty="false" smtClean="false"/>
              <a:t>Služby SOHZ</a:t>
            </a:r>
            <a:endParaRPr lang="cs-CZ" sz="1400" dirty="false"/>
          </a:p>
        </p:txBody>
      </p:sp>
      <p:sp>
        <p:nvSpPr>
          <p:cNvPr id="4" name="Zástupný symbol pro obsah 3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04056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400" b="true" dirty="false" smtClean="false"/>
              <a:t>Zdroj informací:</a:t>
            </a:r>
          </a:p>
          <a:p>
            <a:pPr>
              <a:lnSpc>
                <a:spcPct val="100000"/>
              </a:lnSpc>
            </a:pPr>
            <a:r>
              <a:rPr lang="cs-CZ" sz="1400" dirty="false" smtClean="false"/>
              <a:t>příloha č. 2 výzvy:  </a:t>
            </a:r>
            <a:r>
              <a:rPr lang="cs-CZ" sz="1400" b="true" dirty="false" smtClean="false"/>
              <a:t>Informace o podmínkách veřejné podpory</a:t>
            </a:r>
          </a:p>
          <a:p>
            <a:pPr>
              <a:lnSpc>
                <a:spcPct val="100000"/>
              </a:lnSpc>
            </a:pPr>
            <a:r>
              <a:rPr lang="cs-CZ" sz="1400" dirty="false" smtClean="false"/>
              <a:t>Obecná část pravidel pro žadatele a příjemce v rámci OPZ</a:t>
            </a:r>
            <a:endParaRPr lang="cs-CZ" sz="1400" dirty="false"/>
          </a:p>
          <a:p>
            <a:pPr>
              <a:lnSpc>
                <a:spcPct val="150000"/>
              </a:lnSpc>
            </a:pPr>
            <a:r>
              <a:rPr lang="cs-CZ" sz="1400" dirty="false" smtClean="false"/>
              <a:t>Podpora služeb obecného hospodářského zájmu obecně  (SOHZ/SGEI) kap. 8.7.5.1 Operačního manuálu OPZ)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cs-CZ" sz="1400" dirty="false" smtClean="false"/>
              <a:t>Použití </a:t>
            </a:r>
            <a:r>
              <a:rPr lang="cs-CZ" sz="1400" dirty="false"/>
              <a:t>finančních prostředků poskytovatelem sociální služby na poskytování sociálních služeb, včetně vzdělávání pracovníků poskytovatele sociální </a:t>
            </a:r>
            <a:r>
              <a:rPr lang="cs-CZ" sz="1400" dirty="false" smtClean="false"/>
              <a:t>služby dle </a:t>
            </a:r>
            <a:r>
              <a:rPr lang="cs-CZ" sz="1400" dirty="false"/>
              <a:t>zákona č. 108/2006 Sb., o sociálních službách </a:t>
            </a:r>
            <a:r>
              <a:rPr lang="cs-CZ" sz="1400" b="true" dirty="false" smtClean="false"/>
              <a:t>zakládá </a:t>
            </a:r>
            <a:r>
              <a:rPr lang="cs-CZ" sz="1400" b="true" dirty="false"/>
              <a:t>veřejnou podporu slučitelnou se společným trhem však pouze v případě dodržení </a:t>
            </a:r>
            <a:r>
              <a:rPr lang="cs-CZ" sz="1400" b="true" dirty="false" smtClean="false"/>
              <a:t>zásad, </a:t>
            </a:r>
            <a:r>
              <a:rPr lang="cs-CZ" sz="1400" b="true" dirty="false"/>
              <a:t>které vychází z Rozhodnutí Komise č. 2012/21/EU</a:t>
            </a:r>
            <a:r>
              <a:rPr lang="cs-CZ" sz="1400" dirty="false"/>
              <a:t> </a:t>
            </a:r>
            <a:r>
              <a:rPr lang="cs-CZ" sz="1400" dirty="false" smtClean="false"/>
              <a:t/>
            </a:r>
            <a:br>
              <a:rPr lang="cs-CZ" sz="1400" dirty="false" smtClean="false"/>
            </a:br>
            <a:r>
              <a:rPr lang="cs-CZ" sz="1400" dirty="false" smtClean="false"/>
              <a:t>o </a:t>
            </a:r>
            <a:r>
              <a:rPr lang="cs-CZ" sz="1400" dirty="false"/>
              <a:t>použití </a:t>
            </a:r>
            <a:r>
              <a:rPr lang="cs-CZ" sz="1400" b="true" dirty="false"/>
              <a:t>čl. 106 </a:t>
            </a:r>
            <a:r>
              <a:rPr lang="cs-CZ" sz="1400" dirty="false"/>
              <a:t>odst. 2 Smlouvy o fungování Evropské unie na státní podporu </a:t>
            </a:r>
            <a:r>
              <a:rPr lang="cs-CZ" sz="1400" b="true" u="sng" dirty="false"/>
              <a:t>ve formě vyrovnávací platby</a:t>
            </a:r>
            <a:r>
              <a:rPr lang="cs-CZ" sz="1400" b="true" dirty="false"/>
              <a:t> za závazek veřejné služby udělené určitým podnikům </a:t>
            </a:r>
            <a:r>
              <a:rPr lang="cs-CZ" sz="1400" b="true" u="sng" dirty="false"/>
              <a:t>pověřeným </a:t>
            </a:r>
            <a:r>
              <a:rPr lang="cs-CZ" sz="1400" b="true" dirty="false"/>
              <a:t>poskytováním služeb obecného hospodářského zájmu </a:t>
            </a:r>
            <a:r>
              <a:rPr lang="cs-CZ" sz="1400" dirty="false"/>
              <a:t>(dále jen „Rozhodnutí č. 2012/21/EU</a:t>
            </a:r>
            <a:r>
              <a:rPr lang="cs-CZ" sz="1400" dirty="false" smtClean="false"/>
              <a:t>“).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400" dirty="false"/>
              <a:t>Evropská komise považuje vyrovnávací platbu za veřejnou podporu slučitelnou s vnitřním trhem.</a:t>
            </a:r>
          </a:p>
          <a:p>
            <a:pPr>
              <a:lnSpc>
                <a:spcPct val="100000"/>
              </a:lnSpc>
            </a:pPr>
            <a:endParaRPr lang="cs-CZ" sz="1400" dirty="false" smtClean="false"/>
          </a:p>
          <a:p>
            <a:pPr>
              <a:lnSpc>
                <a:spcPct val="100000"/>
              </a:lnSpc>
            </a:pPr>
            <a:endParaRPr lang="cs-CZ" sz="1400" dirty="false" smtClean="false"/>
          </a:p>
          <a:p>
            <a:pPr>
              <a:lnSpc>
                <a:spcPct val="100000"/>
              </a:lnSpc>
            </a:pPr>
            <a:endParaRPr lang="cs-CZ" sz="1400" dirty="false"/>
          </a:p>
          <a:p>
            <a:pPr>
              <a:lnSpc>
                <a:spcPct val="100000"/>
              </a:lnSpc>
            </a:pPr>
            <a:endParaRPr lang="cs-CZ" sz="1400" dirty="false"/>
          </a:p>
        </p:txBody>
      </p:sp>
    </p:spTree>
    <p:extLst>
      <p:ext uri="{BB962C8B-B14F-4D97-AF65-F5344CB8AC3E}">
        <p14:creationId xmlns:p14="http://schemas.microsoft.com/office/powerpoint/2010/main" val="236979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Veřejná podpora </a:t>
            </a:r>
            <a:br>
              <a:rPr lang="cs-CZ" sz="2400" dirty="false" smtClean="false"/>
            </a:br>
            <a:r>
              <a:rPr lang="cs-CZ" sz="1800" dirty="false" smtClean="false"/>
              <a:t>Pověření</a:t>
            </a:r>
            <a:endParaRPr lang="cs-CZ" sz="1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cs-CZ" sz="1400" dirty="false"/>
              <a:t>případě zaměření projektu na poskytování sociální služby </a:t>
            </a:r>
            <a:r>
              <a:rPr lang="cs-CZ" sz="1400" b="true" dirty="false"/>
              <a:t>žadatel, kterým je poskytovatel sociální služby, nad rámec povinných příloh stanovených v Obecné části pravidel pro žadatele a příjemce v rámci OPZ (kap. 12.2) </a:t>
            </a:r>
            <a:r>
              <a:rPr lang="cs-CZ" sz="1400" b="true" u="sng" dirty="false"/>
              <a:t>předkládá  kopii vydaného Pověření </a:t>
            </a:r>
            <a:r>
              <a:rPr lang="cs-CZ" sz="1400" b="true" dirty="false"/>
              <a:t>na sociální službu uvedenou v rámci projektu.</a:t>
            </a:r>
          </a:p>
          <a:p>
            <a:pPr algn="just">
              <a:lnSpc>
                <a:spcPct val="150000"/>
              </a:lnSpc>
            </a:pPr>
            <a:r>
              <a:rPr lang="cs-CZ" sz="1400" dirty="false"/>
              <a:t>Pověření k poskytování sociální služby vydané v souladu s Rozhodnutí EK č. 2012/21 není povinnou přílohou žádosti o podporu, ale bude </a:t>
            </a:r>
            <a:r>
              <a:rPr lang="cs-CZ" sz="1400" b="true" dirty="false"/>
              <a:t>povinně </a:t>
            </a:r>
            <a:r>
              <a:rPr lang="cs-CZ" sz="1400" b="true" u="sng" dirty="false"/>
              <a:t>dokládáno před vydáním právního aktu </a:t>
            </a:r>
            <a:r>
              <a:rPr lang="cs-CZ" sz="1400" b="true" dirty="false"/>
              <a:t>o poskytnutí podpory. V případě, že žadatel toto pověření má již vydáno, doporučuje se jej přiložit k žádosti o podporu.</a:t>
            </a:r>
          </a:p>
          <a:p>
            <a:pPr algn="just">
              <a:lnSpc>
                <a:spcPct val="150000"/>
              </a:lnSpc>
            </a:pPr>
            <a:r>
              <a:rPr lang="cs-CZ" sz="1400" b="true" dirty="false"/>
              <a:t>Objednatelem, který je oprávněn vydat Pověření, se pro účely této výzvy rozumí kraj případně obec</a:t>
            </a:r>
            <a:r>
              <a:rPr lang="cs-CZ" sz="1400" dirty="false"/>
              <a:t> u sociálních služeb zařazených do sítě sociálních služeb na území kraje, kterou kraj vytváří v souladu s §95 písm. h) zákona o sociálních službách ve spolupráci s obcemi.</a:t>
            </a:r>
          </a:p>
          <a:p>
            <a:pPr algn="just">
              <a:lnSpc>
                <a:spcPct val="100000"/>
              </a:lnSpc>
            </a:pPr>
            <a:r>
              <a:rPr lang="cs-CZ" sz="1400" dirty="false"/>
              <a:t>Příjemce  musí být </a:t>
            </a:r>
            <a:r>
              <a:rPr lang="cs-CZ" sz="1400" b="true" dirty="false"/>
              <a:t>pověřen</a:t>
            </a:r>
            <a:r>
              <a:rPr lang="cs-CZ" sz="1400" dirty="false"/>
              <a:t> objednatelem k poskytování příslušné sociální služby </a:t>
            </a:r>
            <a:r>
              <a:rPr lang="cs-CZ" sz="1400" b="true" u="sng" dirty="false"/>
              <a:t>po celou dobu realizace projektu. </a:t>
            </a:r>
          </a:p>
          <a:p>
            <a:pPr algn="just">
              <a:lnSpc>
                <a:spcPct val="100000"/>
              </a:lnSpc>
            </a:pPr>
            <a:r>
              <a:rPr lang="cs-CZ" sz="1400" b="true" dirty="false" smtClean="false"/>
              <a:t>Pověření  </a:t>
            </a:r>
            <a:r>
              <a:rPr lang="cs-CZ" sz="1400" b="true" dirty="false"/>
              <a:t>poskytováním služby je povinnou podmínkou, kterou je nutné splnit, aby při financováni služeb SOHZ nedocházelo k nedovolené veřejné podpoře</a:t>
            </a:r>
            <a:r>
              <a:rPr lang="cs-CZ" sz="1400" b="true" dirty="false" smtClean="false"/>
              <a:t>.</a:t>
            </a:r>
          </a:p>
          <a:p>
            <a:pPr>
              <a:lnSpc>
                <a:spcPct val="150000"/>
              </a:lnSpc>
            </a:pPr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2750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Veřejná podpora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sz="1400" dirty="false" smtClean="false"/>
              <a:t>vyrovnávací platba</a:t>
            </a:r>
            <a:endParaRPr lang="cs-CZ" sz="1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endParaRPr lang="cs-CZ" sz="1800" dirty="false" smtClean="false"/>
          </a:p>
          <a:p>
            <a:pPr marL="0" indent="0">
              <a:lnSpc>
                <a:spcPct val="100000"/>
              </a:lnSpc>
              <a:buNone/>
            </a:pPr>
            <a:r>
              <a:rPr lang="cs-CZ" sz="1800" dirty="false" smtClean="false"/>
              <a:t>              </a:t>
            </a:r>
            <a:r>
              <a:rPr lang="cs-CZ" sz="1800" b="true" dirty="false" smtClean="false"/>
              <a:t>VYROVNÁVACÍ PLATBA = NÁKLADY SOC.SLUŽBY – VÝNOSY </a:t>
            </a:r>
          </a:p>
          <a:p>
            <a:pPr marL="0" indent="0">
              <a:lnSpc>
                <a:spcPct val="100000"/>
              </a:lnSpc>
              <a:buNone/>
            </a:pPr>
            <a:endParaRPr lang="cs-CZ" sz="1800" dirty="false"/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Vymezení služby v Pověření určuje náplň toho, co bude ve smyslu práva veřejné podpory považováno za službu obecného hospodářského zájmu, jaké způsobilé náklady lze zahrnou do vyrovnávací platby. 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Vyrovnávací platba smí pokrýt pouze čisté náklady nezbytné pro zajištění dané služby v rozsahu Pověření (</a:t>
            </a:r>
            <a:r>
              <a:rPr lang="cs-CZ" sz="1600" dirty="false"/>
              <a:t>+</a:t>
            </a:r>
            <a:r>
              <a:rPr lang="cs-CZ" sz="1600" dirty="false" smtClean="false"/>
              <a:t> přiměřený zisk).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Oddělené účetnictví služeb SOHZ (jednoznačné účetní odlišení nákladů a výnosů služby).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Nadměrná vyrovnávací platba (musí být vrácena – neslučitelná veřejná podpora).</a:t>
            </a:r>
          </a:p>
          <a:p>
            <a:pPr>
              <a:lnSpc>
                <a:spcPct val="100000"/>
              </a:lnSpc>
            </a:pPr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3240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Veřejná podpora </a:t>
            </a:r>
            <a:br>
              <a:rPr lang="cs-CZ" sz="2400" dirty="false" smtClean="false"/>
            </a:br>
            <a:r>
              <a:rPr lang="cs-CZ" sz="1400" dirty="false" smtClean="false"/>
              <a:t>aktivity a + b</a:t>
            </a:r>
            <a:r>
              <a:rPr lang="cs-CZ" dirty="false" smtClean="false"/>
              <a:t/>
            </a:r>
            <a:br>
              <a:rPr lang="cs-CZ" dirty="false" smtClean="false"/>
            </a:br>
            <a:endParaRPr lang="cs-CZ" sz="1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40768"/>
            <a:ext cx="8208912" cy="5256584"/>
          </a:xfrm>
        </p:spPr>
        <p:txBody>
          <a:bodyPr/>
          <a:lstStyle/>
          <a:p>
            <a:pPr algn="just"/>
            <a:r>
              <a:rPr lang="cs-CZ" sz="1400" b="true" dirty="false"/>
              <a:t>Činnosti uvedené v části 4.1 výzvy pod aktivitami A </a:t>
            </a:r>
            <a:r>
              <a:rPr lang="cs-CZ" sz="1400" b="true" dirty="false" err="true"/>
              <a:t>a</a:t>
            </a:r>
            <a:r>
              <a:rPr lang="cs-CZ" sz="1400" b="true" dirty="false"/>
              <a:t> B, </a:t>
            </a:r>
            <a:r>
              <a:rPr lang="cs-CZ" sz="1400" b="true" dirty="false">
                <a:solidFill>
                  <a:srgbClr val="00B050"/>
                </a:solidFill>
              </a:rPr>
              <a:t>s výjimkou vzdělávání pracovníků </a:t>
            </a:r>
            <a:r>
              <a:rPr lang="cs-CZ" sz="1400" dirty="false"/>
              <a:t>poskytovatelů sociálních služeb, vedou k vytvoření přenositelného produktu, který je během realizace projektu či jeho koncem dán veřejně k dispozici, </a:t>
            </a:r>
            <a:r>
              <a:rPr lang="cs-CZ" sz="1400" b="true" dirty="false">
                <a:solidFill>
                  <a:srgbClr val="00B050"/>
                </a:solidFill>
              </a:rPr>
              <a:t>nejsou v rámci projektu podporovány v režimu veřejné </a:t>
            </a:r>
            <a:r>
              <a:rPr lang="cs-CZ" sz="1400" b="true" dirty="false" smtClean="false">
                <a:solidFill>
                  <a:srgbClr val="00B050"/>
                </a:solidFill>
              </a:rPr>
              <a:t>podpory !!! </a:t>
            </a:r>
          </a:p>
          <a:p>
            <a:pPr algn="just"/>
            <a:r>
              <a:rPr lang="cs-CZ" sz="1400" b="true" dirty="false" smtClean="false">
                <a:solidFill>
                  <a:srgbClr val="00B050"/>
                </a:solidFill>
              </a:rPr>
              <a:t>V režimu veřejné podpory jsou aktivity </a:t>
            </a:r>
            <a:r>
              <a:rPr lang="cs-CZ" sz="1400" dirty="false"/>
              <a:t>zaměřené na vzdělávání pracovníků </a:t>
            </a:r>
            <a:r>
              <a:rPr lang="cs-CZ" sz="1400" b="true" dirty="false">
                <a:solidFill>
                  <a:srgbClr val="00B050"/>
                </a:solidFill>
              </a:rPr>
              <a:t>formou vzdělávacích kurzů a odborných stáží podle zákona o sociálních službách.</a:t>
            </a:r>
          </a:p>
          <a:p>
            <a:pPr algn="just"/>
            <a:r>
              <a:rPr lang="cs-CZ" sz="1400" dirty="false" smtClean="false"/>
              <a:t>Vzdělávání </a:t>
            </a:r>
            <a:r>
              <a:rPr lang="cs-CZ" sz="1400" dirty="false"/>
              <a:t>pracovníků poskytovatelů sociálních služeb bude v rámci projektů podporováno pouze za předpokladu, že </a:t>
            </a:r>
            <a:r>
              <a:rPr lang="cs-CZ" sz="1400" b="true" dirty="false"/>
              <a:t>sociální služba, je zařazena do krajské sítě/obecní sítě a její poskytování je v souladu se střednědobým plánem rozvoje sociálních služeb kraje popř. obce</a:t>
            </a:r>
            <a:r>
              <a:rPr lang="cs-CZ" sz="1400" dirty="false"/>
              <a:t>. Poskytovatel sociální služby musí být pověřen objednatelem k poskytování služby obecného hospodářského zájmu (tj. sociální služby) v souladu s Rozhodnutím č. 2012/21/EU</a:t>
            </a:r>
            <a:r>
              <a:rPr lang="cs-CZ" sz="1400" dirty="false" smtClean="false"/>
              <a:t>.</a:t>
            </a:r>
          </a:p>
          <a:p>
            <a:pPr algn="just"/>
            <a:r>
              <a:rPr lang="cs-CZ" sz="1400" b="true" dirty="false"/>
              <a:t>Podpora v rámci projektu OPZ zaměřená na vzdělávání pracovníků poskytovatele služby může být poskytnuta pouze v limitech daného Pověření k poskytování sociální </a:t>
            </a:r>
            <a:r>
              <a:rPr lang="cs-CZ" sz="1400" b="true" dirty="false" smtClean="false"/>
              <a:t>služby.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3029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Veřejná podpora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sz="1400" dirty="false" smtClean="false"/>
              <a:t>Aktivita C</a:t>
            </a:r>
            <a:endParaRPr lang="cs-CZ" sz="1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04056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cs-CZ" sz="1600" dirty="false"/>
              <a:t>V rámci výzvy mohou být financovány pouze sociální služby, které jsou zařazeny do krajské sítě/obecní sítě sociálních služeb a jsou v souladu se střednědobým plánem rozvoje sociálních služeb kraje/obce. Žadatel (v rámci aktivity C je žadatelem pouze poskytovatel sociální služby) musí být pověřen objednatelem k poskytování služby obecného hospodářského zájmu (sociální služby) v souladu s Rozhodnutím č. 2012/21/EU.</a:t>
            </a:r>
          </a:p>
          <a:p>
            <a:pPr algn="just">
              <a:lnSpc>
                <a:spcPct val="150000"/>
              </a:lnSpc>
            </a:pPr>
            <a:r>
              <a:rPr lang="cs-CZ" sz="1600" dirty="false"/>
              <a:t>Podpora v rámci projektu OPZ může být poskytnuta pouze v limitech daného pověření k poskytování sociální služby. </a:t>
            </a:r>
          </a:p>
          <a:p>
            <a:pPr algn="just">
              <a:lnSpc>
                <a:spcPct val="100000"/>
              </a:lnSpc>
            </a:pPr>
            <a:r>
              <a:rPr lang="cs-CZ" sz="1600" b="true" dirty="false"/>
              <a:t>Sociální služby </a:t>
            </a:r>
            <a:r>
              <a:rPr lang="cs-CZ" sz="1600" b="true" dirty="false" smtClean="false"/>
              <a:t>budou </a:t>
            </a:r>
            <a:r>
              <a:rPr lang="cs-CZ" sz="1600" b="true" dirty="false"/>
              <a:t>financovány formou vyrovnávací </a:t>
            </a:r>
            <a:r>
              <a:rPr lang="cs-CZ" sz="1600" b="true" dirty="false" smtClean="false"/>
              <a:t>platby.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Povinná příloha žádosti o podporu: </a:t>
            </a:r>
            <a:r>
              <a:rPr lang="cs-CZ" sz="1600" b="true" dirty="false" smtClean="false">
                <a:solidFill>
                  <a:srgbClr val="00B050"/>
                </a:solidFill>
              </a:rPr>
              <a:t>Údaje o sociální službě</a:t>
            </a:r>
            <a:r>
              <a:rPr lang="cs-CZ" sz="1600" dirty="false" smtClean="false">
                <a:solidFill>
                  <a:srgbClr val="00B050"/>
                </a:solidFill>
              </a:rPr>
              <a:t>  (vzor - příloha č. 3 výzvy). </a:t>
            </a:r>
          </a:p>
          <a:p>
            <a:pPr algn="just">
              <a:lnSpc>
                <a:spcPct val="100000"/>
              </a:lnSpc>
            </a:pPr>
            <a:r>
              <a:rPr lang="cs-CZ" sz="1600" b="true" dirty="false">
                <a:solidFill>
                  <a:srgbClr val="00B050"/>
                </a:solidFill>
              </a:rPr>
              <a:t>Pro všechny subjekty </a:t>
            </a:r>
            <a:r>
              <a:rPr lang="cs-CZ" sz="1600" b="true" dirty="false" smtClean="false">
                <a:solidFill>
                  <a:srgbClr val="00B050"/>
                </a:solidFill>
              </a:rPr>
              <a:t>v </a:t>
            </a:r>
            <a:r>
              <a:rPr lang="cs-CZ" sz="1600" b="true" dirty="false">
                <a:solidFill>
                  <a:srgbClr val="00B050"/>
                </a:solidFill>
              </a:rPr>
              <a:t>žádosti o podporu je potřebné uvést předpokládané </a:t>
            </a:r>
            <a:r>
              <a:rPr lang="cs-CZ" sz="1600" b="true" dirty="false" smtClean="false">
                <a:solidFill>
                  <a:srgbClr val="00B050"/>
                </a:solidFill>
              </a:rPr>
              <a:t>příjmy </a:t>
            </a:r>
            <a:r>
              <a:rPr lang="cs-CZ" sz="1600" b="true" dirty="false">
                <a:solidFill>
                  <a:srgbClr val="00B050"/>
                </a:solidFill>
              </a:rPr>
              <a:t>(viz. Příloha č. 2 - Informace o podmínkách veřejné podpory). </a:t>
            </a:r>
            <a:endParaRPr lang="cs-CZ" sz="1600" dirty="false" smtClean="false">
              <a:solidFill>
                <a:srgbClr val="00B050"/>
              </a:solidFill>
            </a:endParaRPr>
          </a:p>
          <a:p>
            <a:pPr algn="just">
              <a:lnSpc>
                <a:spcPct val="100000"/>
              </a:lnSpc>
            </a:pPr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9015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sz="4400" b="true" dirty="false" smtClean="false"/>
          </a:p>
          <a:p>
            <a:pPr marL="0" indent="0" algn="ctr">
              <a:buNone/>
            </a:pPr>
            <a:endParaRPr lang="cs-CZ" sz="4400" b="true" dirty="false"/>
          </a:p>
          <a:p>
            <a:pPr marL="0" indent="0" algn="ctr">
              <a:buNone/>
            </a:pPr>
            <a:endParaRPr lang="cs-CZ" sz="4400" b="true" dirty="false" smtClean="false"/>
          </a:p>
          <a:p>
            <a:pPr marL="0" indent="0" algn="ctr">
              <a:buNone/>
            </a:pPr>
            <a:endParaRPr lang="cs-CZ" sz="4400" b="true" dirty="false"/>
          </a:p>
          <a:p>
            <a:pPr marL="0" indent="0" algn="ctr">
              <a:buNone/>
            </a:pPr>
            <a:r>
              <a:rPr lang="cs-CZ" sz="4400" b="true" dirty="false" smtClean="false"/>
              <a:t>Hodnocení a výběr projektů</a:t>
            </a:r>
            <a:endParaRPr lang="cs-CZ" sz="44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1974317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Hodnocení a výběr projektů (pravidla OPZ)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400" dirty="false" smtClean="false"/>
              <a:t>Formální hodnocení a hodnocení přijatelnosti (FHHP)</a:t>
            </a:r>
            <a:endParaRPr lang="cs-CZ" sz="1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84784"/>
            <a:ext cx="8064000" cy="504056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b="true" dirty="false"/>
              <a:t>Specifická část pravidel pro žadatele a příjemce </a:t>
            </a:r>
            <a:r>
              <a:rPr lang="cs-CZ" sz="1600" dirty="false"/>
              <a:t>v rámci OPZ (verze </a:t>
            </a:r>
            <a:r>
              <a:rPr lang="cs-CZ" sz="1600" dirty="false" smtClean="false"/>
              <a:t>5</a:t>
            </a:r>
            <a:r>
              <a:rPr lang="cs-CZ" sz="1600" dirty="false"/>
              <a:t>) </a:t>
            </a:r>
            <a:r>
              <a:rPr lang="cs-CZ" sz="1600" dirty="false">
                <a:hlinkClick r:id="rId3"/>
              </a:rPr>
              <a:t>https://www.esfcr.cz/pravidla-pro-zadatele-a-prijemce-opz/-/</a:t>
            </a:r>
            <a:r>
              <a:rPr lang="cs-CZ" sz="1600" dirty="false" smtClean="false">
                <a:hlinkClick r:id="rId3"/>
              </a:rPr>
              <a:t>dokument/797817</a:t>
            </a:r>
            <a:endParaRPr lang="cs-CZ" sz="1600" dirty="false" smtClean="false"/>
          </a:p>
          <a:p>
            <a:pPr algn="just">
              <a:lnSpc>
                <a:spcPct val="100000"/>
              </a:lnSpc>
            </a:pPr>
            <a:r>
              <a:rPr lang="cs-CZ" sz="1600" b="true" dirty="false" smtClean="false"/>
              <a:t>Formální hodnocení a hodnocení přijatelnosti:</a:t>
            </a:r>
            <a:r>
              <a:rPr lang="cs-CZ" sz="1600" dirty="false"/>
              <a:t> </a:t>
            </a:r>
            <a:r>
              <a:rPr lang="cs-CZ" sz="1600" dirty="false" smtClean="false"/>
              <a:t>cílem je posouzení </a:t>
            </a:r>
            <a:r>
              <a:rPr lang="cs-CZ" sz="1600" dirty="false"/>
              <a:t>základních věcných požadavků kladených na projekt v příslušné </a:t>
            </a:r>
            <a:r>
              <a:rPr lang="cs-CZ" sz="1600" dirty="false" smtClean="false"/>
              <a:t>výzvě, naplnění </a:t>
            </a:r>
            <a:r>
              <a:rPr lang="cs-CZ" sz="1600" dirty="false"/>
              <a:t>nezbytných administrativních </a:t>
            </a:r>
            <a:r>
              <a:rPr lang="cs-CZ" sz="1600" dirty="false" smtClean="false"/>
              <a:t>požadavků</a:t>
            </a:r>
            <a:r>
              <a:rPr lang="cs-CZ" sz="1600" b="true" dirty="false" smtClean="false"/>
              <a:t>. Lhůta do: </a:t>
            </a:r>
            <a:r>
              <a:rPr lang="cs-CZ" sz="1600" dirty="false" smtClean="false"/>
              <a:t>do </a:t>
            </a:r>
            <a:r>
              <a:rPr lang="cs-CZ" sz="1600" dirty="false"/>
              <a:t>30 pracovních dnů od uzávěrky </a:t>
            </a:r>
            <a:r>
              <a:rPr lang="cs-CZ" sz="1600" dirty="false" smtClean="false"/>
              <a:t>příjmu žádostí v </a:t>
            </a:r>
            <a:r>
              <a:rPr lang="cs-CZ" sz="1600" dirty="false"/>
              <a:t>kolové </a:t>
            </a:r>
            <a:r>
              <a:rPr lang="cs-CZ" sz="1600" dirty="false" smtClean="false"/>
              <a:t>výzvě.</a:t>
            </a:r>
            <a:endParaRPr lang="cs-CZ" sz="1600" b="true" dirty="false"/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Náprava </a:t>
            </a:r>
            <a:r>
              <a:rPr lang="cs-CZ" sz="1600" dirty="false"/>
              <a:t>nedostatků identifikovaných v </a:t>
            </a:r>
            <a:r>
              <a:rPr lang="cs-CZ" sz="1600" u="sng" dirty="false"/>
              <a:t>hodnocení přijatelnosti </a:t>
            </a:r>
            <a:r>
              <a:rPr lang="cs-CZ" sz="1600" dirty="false"/>
              <a:t>není </a:t>
            </a:r>
            <a:r>
              <a:rPr lang="cs-CZ" sz="1600" dirty="false" smtClean="false"/>
              <a:t>možná !!</a:t>
            </a:r>
            <a:endParaRPr lang="cs-CZ" sz="1600" b="true" u="sng" dirty="false"/>
          </a:p>
          <a:p>
            <a:pPr algn="just">
              <a:lnSpc>
                <a:spcPct val="100000"/>
              </a:lnSpc>
            </a:pPr>
            <a:r>
              <a:rPr lang="cs-CZ" sz="1600" dirty="false"/>
              <a:t>Žadatelé, jejichž žádost vyhoví v kritériích v bloku hodnocení přijatelnosti, ale neuspěje v </a:t>
            </a:r>
            <a:r>
              <a:rPr lang="cs-CZ" sz="1600" u="sng" dirty="false"/>
              <a:t>hodnocení formálních náležitostí</a:t>
            </a:r>
            <a:r>
              <a:rPr lang="cs-CZ" sz="1600" dirty="false"/>
              <a:t>, jsou prostřednictvím IS KP14+ vyzváni k nápravě. </a:t>
            </a:r>
            <a:r>
              <a:rPr lang="cs-CZ" sz="1600" dirty="false" smtClean="false"/>
              <a:t>Nedostatky </a:t>
            </a:r>
            <a:r>
              <a:rPr lang="cs-CZ" sz="1600" dirty="false"/>
              <a:t>opravuje podáním vyžádané dokumentace prostřednictvím IS KP14+. Po předložení nápravy probíhá nové ověření, zda jsou kritéria hodnocení formálních náležitostí splněna. Nedodá-li žadatel opravu ve stanovené lhůtě anebo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v </a:t>
            </a:r>
            <a:r>
              <a:rPr lang="cs-CZ" sz="1600" dirty="false"/>
              <a:t>potřebné kvalitě, je žádost o podporu z dalšího hodnocení vyloučena a ztrácí možnost podporu z OPZ získat</a:t>
            </a:r>
            <a:r>
              <a:rPr lang="cs-CZ" sz="1600" dirty="false" smtClean="false"/>
              <a:t>. Oprava formálních náležitostí je možná pouze jednou.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8571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/>
              <a:t>Hodnocení a výběr projektů (pravidla OPZ)</a:t>
            </a:r>
            <a:r>
              <a:rPr lang="cs-CZ" sz="1800" dirty="false"/>
              <a:t/>
            </a:r>
            <a:br>
              <a:rPr lang="cs-CZ" sz="1800" dirty="false"/>
            </a:br>
            <a:r>
              <a:rPr lang="cs-CZ" sz="1400" dirty="false" smtClean="false"/>
              <a:t>Věcné hodnocení (VH)</a:t>
            </a:r>
            <a:r>
              <a:rPr lang="cs-CZ" sz="1800" dirty="false"/>
              <a:t/>
            </a:r>
            <a:br>
              <a:rPr lang="cs-CZ" sz="1800" dirty="false"/>
            </a:br>
            <a:endParaRPr lang="cs-CZ" sz="1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40768"/>
            <a:ext cx="8352928" cy="525658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dirty="false" smtClean="false"/>
              <a:t>cílem </a:t>
            </a:r>
            <a:r>
              <a:rPr lang="cs-CZ" sz="1600" dirty="false"/>
              <a:t>věcného hodnocení projektů je </a:t>
            </a:r>
            <a:r>
              <a:rPr lang="cs-CZ" sz="1600" u="sng" dirty="false"/>
              <a:t>vyhodnotit kvalitu projektů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s </a:t>
            </a:r>
            <a:r>
              <a:rPr lang="cs-CZ" sz="1600" dirty="false"/>
              <a:t>ohledem na naplňování věcných cílů programu a případně umožnit srovnání projektů podle jejich kvality. Do věcného hodnocení  je zařazeno také posouzení kapacity žadatele z hlediska, zda má správní, finanční a provozní způsobilost potřebnou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k </a:t>
            </a:r>
            <a:r>
              <a:rPr lang="cs-CZ" sz="1600" dirty="false"/>
              <a:t>zajištění realizace projektu dle pravidel </a:t>
            </a:r>
            <a:r>
              <a:rPr lang="cs-CZ" sz="1600" dirty="false" smtClean="false"/>
              <a:t>OPZ. </a:t>
            </a:r>
            <a:r>
              <a:rPr lang="cs-CZ" sz="1600" b="true" dirty="false" smtClean="false"/>
              <a:t>Lhůta:</a:t>
            </a:r>
            <a:r>
              <a:rPr lang="cs-CZ" sz="1600" dirty="false" smtClean="false"/>
              <a:t>  do </a:t>
            </a:r>
            <a:r>
              <a:rPr lang="cs-CZ" sz="1600" dirty="false"/>
              <a:t>80 pracovních dnů od uzávěrky příjmu žádostí v rámci kolové výzvy. </a:t>
            </a:r>
            <a:endParaRPr lang="cs-CZ" sz="1600" dirty="false" smtClean="false"/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Do </a:t>
            </a:r>
            <a:r>
              <a:rPr lang="cs-CZ" sz="1600" dirty="false"/>
              <a:t>věcného hodnocení postupují pouze žádosti o podporu, které uspěly v hodnocení přijatelnosti a formálních náležitostí</a:t>
            </a:r>
            <a:r>
              <a:rPr lang="cs-CZ" sz="1600" dirty="false" smtClean="false"/>
              <a:t>.</a:t>
            </a:r>
            <a:endParaRPr lang="cs-CZ" sz="1600" dirty="false"/>
          </a:p>
          <a:p>
            <a:pPr algn="just">
              <a:lnSpc>
                <a:spcPct val="100000"/>
              </a:lnSpc>
            </a:pPr>
            <a:r>
              <a:rPr lang="cs-CZ" sz="1600" dirty="false"/>
              <a:t>Věcné hodnocení </a:t>
            </a:r>
            <a:r>
              <a:rPr lang="cs-CZ" sz="1600" dirty="false" smtClean="false"/>
              <a:t>bude provedeno </a:t>
            </a:r>
            <a:r>
              <a:rPr lang="cs-CZ" sz="1600" b="true" dirty="false" smtClean="false"/>
              <a:t>prostřednictvím hodnoticí komise</a:t>
            </a:r>
            <a:r>
              <a:rPr lang="cs-CZ" sz="1600" dirty="false" smtClean="false"/>
              <a:t>, složené z </a:t>
            </a:r>
            <a:r>
              <a:rPr lang="cs-CZ" sz="1600" dirty="false"/>
              <a:t>odborníků evidovaných v Databázi hodnotitelů a dalších osob podílejících se na hodnocení a výběru projektů </a:t>
            </a:r>
            <a:r>
              <a:rPr lang="cs-CZ" sz="1600" dirty="false" smtClean="false"/>
              <a:t>OPZ. </a:t>
            </a:r>
            <a:r>
              <a:rPr lang="cs-CZ" sz="1600" dirty="false"/>
              <a:t>Hodnocení vzniká společně za celou hodnoticí komisi</a:t>
            </a:r>
            <a:r>
              <a:rPr lang="cs-CZ" sz="1600" dirty="false" smtClean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Přesný </a:t>
            </a:r>
            <a:r>
              <a:rPr lang="cs-CZ" sz="1600" dirty="false"/>
              <a:t>popis toho, co je předmětem hodnocení v rámci jednotlivých kritérií, včetně funkcí kritérií a hlavního zdroje informací pro jednotlivé kritérium v žádosti o podporu je k dispozici v </a:t>
            </a:r>
            <a:r>
              <a:rPr lang="cs-CZ" sz="1600" b="true" dirty="false"/>
              <a:t>Příručce pro hodnotitele zajišťující věcné hodnocení žádostí </a:t>
            </a:r>
            <a:r>
              <a:rPr lang="cs-CZ" sz="1600" b="true" dirty="false" smtClean="false"/>
              <a:t/>
            </a:r>
            <a:br>
              <a:rPr lang="cs-CZ" sz="1600" b="true" dirty="false" smtClean="false"/>
            </a:br>
            <a:r>
              <a:rPr lang="cs-CZ" sz="1600" b="true" dirty="false" smtClean="false"/>
              <a:t>o </a:t>
            </a:r>
            <a:r>
              <a:rPr lang="cs-CZ" sz="1600" b="true" dirty="false"/>
              <a:t>podporu z OPZ se skutečně prokazovanými </a:t>
            </a:r>
            <a:r>
              <a:rPr lang="cs-CZ" sz="1600" b="true" dirty="false" smtClean="false"/>
              <a:t>výdaji</a:t>
            </a:r>
            <a:r>
              <a:rPr lang="cs-CZ" sz="1600" dirty="false"/>
              <a:t>: </a:t>
            </a:r>
            <a:r>
              <a:rPr lang="cs-CZ" sz="1600" dirty="false">
                <a:hlinkClick r:id="rId3"/>
              </a:rPr>
              <a:t>http://</a:t>
            </a:r>
            <a:r>
              <a:rPr lang="cs-CZ" sz="1600" dirty="false" smtClean="false">
                <a:hlinkClick r:id="rId3"/>
              </a:rPr>
              <a:t>www.esfcr.cz/</a:t>
            </a:r>
            <a:r>
              <a:rPr lang="cs-CZ" sz="1600" dirty="false" err="true" smtClean="false">
                <a:hlinkClick r:id="rId3"/>
              </a:rPr>
              <a:t>prirucka</a:t>
            </a:r>
            <a:r>
              <a:rPr lang="cs-CZ" sz="1600" dirty="false" smtClean="false">
                <a:hlinkClick r:id="rId3"/>
              </a:rPr>
              <a:t>-pro-hodnotitele</a:t>
            </a:r>
            <a:r>
              <a:rPr lang="cs-CZ" sz="1600" dirty="false" smtClean="false"/>
              <a:t>.</a:t>
            </a:r>
          </a:p>
          <a:p>
            <a:pPr>
              <a:lnSpc>
                <a:spcPct val="100000"/>
              </a:lnSpc>
            </a:pPr>
            <a:endParaRPr lang="cs-CZ" sz="1600" dirty="false" smtClean="false"/>
          </a:p>
          <a:p>
            <a:pPr>
              <a:lnSpc>
                <a:spcPct val="100000"/>
              </a:lnSpc>
            </a:pPr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6340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sz="2400" dirty="false" smtClean="false"/>
              <a:t>Oprávnění žadatelé</a:t>
            </a:r>
            <a:r>
              <a:rPr lang="cs-CZ" sz="2400" dirty="false"/>
              <a:t/>
            </a:r>
            <a:br>
              <a:rPr lang="cs-CZ" sz="2400" dirty="false"/>
            </a:b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11560" y="1772816"/>
            <a:ext cx="8064000" cy="396044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b="true" dirty="false" smtClean="false"/>
              <a:t>OBECNÉ </a:t>
            </a:r>
            <a:r>
              <a:rPr lang="cs-CZ" sz="1800" b="true" dirty="false"/>
              <a:t>VYMEZENÍ </a:t>
            </a:r>
            <a:r>
              <a:rPr lang="cs-CZ" sz="1800" b="true" dirty="false" smtClean="false"/>
              <a:t>dle pravidel OPZ</a:t>
            </a:r>
            <a:endParaRPr lang="cs-CZ" sz="18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osoba </a:t>
            </a:r>
            <a:r>
              <a:rPr lang="cs-CZ" sz="1800" dirty="false"/>
              <a:t>(právnická nebo fyzická), která je </a:t>
            </a:r>
            <a:r>
              <a:rPr lang="cs-CZ" sz="1800" b="true" dirty="false"/>
              <a:t>registrovaným subjektem v ČR</a:t>
            </a:r>
            <a:r>
              <a:rPr lang="cs-CZ" sz="1800" dirty="false"/>
              <a:t>, tj. osoba, která má vlastní identifikační číslo (tzv. IČO někdy také IČ); </a:t>
            </a:r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osoba, která má </a:t>
            </a:r>
            <a:r>
              <a:rPr lang="cs-CZ" sz="1800" b="true" dirty="false"/>
              <a:t>aktivní datovou schránku</a:t>
            </a:r>
            <a:r>
              <a:rPr lang="cs-CZ" sz="1800" dirty="false"/>
              <a:t>; </a:t>
            </a:r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osoba, která </a:t>
            </a:r>
            <a:r>
              <a:rPr lang="cs-CZ" sz="1800" b="true" dirty="false"/>
              <a:t>nepatří mezi subjekty, které se nemohou výzvy účastnit </a:t>
            </a:r>
            <a:r>
              <a:rPr lang="cs-CZ" sz="1800" dirty="false"/>
              <a:t>z důvodů insolvence, pokut, </a:t>
            </a:r>
            <a:r>
              <a:rPr lang="cs-CZ" sz="1800" dirty="false" smtClean="false"/>
              <a:t>dluhu, likvidace, daňových nedoplatků, nedoplatků na pojistném, penále na pojištění a jiné (inkasní příkaz, pokuta za umožnění výkonu nelegální práce) …</a:t>
            </a:r>
            <a:endParaRPr lang="cs-CZ" sz="1800" dirty="false"/>
          </a:p>
          <a:p>
            <a:pPr marL="0" indent="0">
              <a:buNone/>
            </a:pPr>
            <a:r>
              <a:rPr lang="cs-CZ" sz="1800" dirty="false"/>
              <a:t>	</a:t>
            </a:r>
          </a:p>
          <a:p>
            <a:pPr algn="just">
              <a:lnSpc>
                <a:spcPct val="100000"/>
              </a:lnSpc>
            </a:pPr>
            <a:endParaRPr lang="cs-CZ" sz="1800" b="true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8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1590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/>
              <a:t>Hodnocení a výběr projektů (pravidla OPZ)</a:t>
            </a:r>
            <a:br>
              <a:rPr lang="cs-CZ" sz="2400" dirty="false"/>
            </a:br>
            <a:r>
              <a:rPr lang="cs-CZ" sz="1400" dirty="false" smtClean="false"/>
              <a:t>Výběr projektů (VK + PA)</a:t>
            </a:r>
            <a:endParaRPr lang="cs-CZ" sz="1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04056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cs-CZ" sz="1600" b="true" dirty="false" smtClean="false"/>
              <a:t>Výběrová </a:t>
            </a:r>
            <a:r>
              <a:rPr lang="cs-CZ" sz="1600" b="true" dirty="false"/>
              <a:t>komise </a:t>
            </a:r>
            <a:r>
              <a:rPr lang="cs-CZ" sz="1600" b="true" dirty="false" smtClean="false"/>
              <a:t> (VK) </a:t>
            </a:r>
            <a:r>
              <a:rPr lang="cs-CZ" sz="1600" dirty="false" smtClean="false"/>
              <a:t>projednává </a:t>
            </a:r>
            <a:r>
              <a:rPr lang="cs-CZ" sz="1600" dirty="false"/>
              <a:t>žádosti o podporu, které uspěly v předchozích fázích hodnocení a výběru, a rozhoduje o tom, zda žádost bude doporučena nebo nedoporučena k financování</a:t>
            </a:r>
            <a:r>
              <a:rPr lang="cs-CZ" sz="1600" dirty="false" smtClean="false"/>
              <a:t>. Žádosti </a:t>
            </a:r>
            <a:r>
              <a:rPr lang="cs-CZ" sz="1600" dirty="false"/>
              <a:t>mohou být doporučeny k financování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u="sng" dirty="false" smtClean="false"/>
              <a:t>s </a:t>
            </a:r>
            <a:r>
              <a:rPr lang="cs-CZ" sz="1600" u="sng" dirty="false"/>
              <a:t>výhradou</a:t>
            </a:r>
            <a:r>
              <a:rPr lang="cs-CZ" sz="1600" dirty="false"/>
              <a:t>, to znamená, že právní akt na projekt je vydáván až po </a:t>
            </a:r>
            <a:r>
              <a:rPr lang="cs-CZ" sz="1600" u="sng" dirty="false"/>
              <a:t>splnění podmínek stanovených výběrovou komis</a:t>
            </a:r>
            <a:r>
              <a:rPr lang="cs-CZ" sz="1600" dirty="false"/>
              <a:t>í</a:t>
            </a:r>
            <a:r>
              <a:rPr lang="cs-CZ" sz="1600" dirty="false" smtClean="false"/>
              <a:t>.</a:t>
            </a:r>
          </a:p>
          <a:p>
            <a:pPr algn="just">
              <a:lnSpc>
                <a:spcPct val="150000"/>
              </a:lnSpc>
            </a:pPr>
            <a:r>
              <a:rPr lang="cs-CZ" sz="1600" dirty="false"/>
              <a:t>Výběrová komise </a:t>
            </a:r>
            <a:r>
              <a:rPr lang="cs-CZ" sz="1600" b="true" dirty="false"/>
              <a:t>rozhoduje o doporučení žádostí k podpoře na základě alokace dané výzvy a výsledků věcného hodnocení</a:t>
            </a:r>
            <a:r>
              <a:rPr lang="cs-CZ" sz="1600" dirty="false"/>
              <a:t>. Nemá pravomoc měnit pořadí žádostí o podporu, které vyplývá </a:t>
            </a:r>
            <a:r>
              <a:rPr lang="cs-CZ" sz="1600" dirty="false" smtClean="false"/>
              <a:t>z </a:t>
            </a:r>
            <a:r>
              <a:rPr lang="cs-CZ" sz="1600" dirty="false"/>
              <a:t>počtu bodů získaného během věcného hodnocení</a:t>
            </a:r>
            <a:r>
              <a:rPr lang="cs-CZ" sz="1600" dirty="false" smtClean="false"/>
              <a:t>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8030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/>
              <a:t>Hodnocení a výběr projektů (pravidla OPZ)</a:t>
            </a:r>
            <a:br>
              <a:rPr lang="cs-CZ" sz="2400" dirty="false"/>
            </a:br>
            <a:r>
              <a:rPr lang="cs-CZ" sz="1400" dirty="false" smtClean="false"/>
              <a:t>Opravné prostředky - přezkum</a:t>
            </a:r>
            <a:endParaRPr lang="cs-CZ" sz="1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dirty="false"/>
              <a:t>Žadatel je po provedení každé jednotlivé fáze hodnocení </a:t>
            </a:r>
            <a:r>
              <a:rPr lang="cs-CZ" sz="1600" dirty="false" smtClean="false"/>
              <a:t>vyrozuměn </a:t>
            </a:r>
            <a:r>
              <a:rPr lang="cs-CZ" sz="1600" dirty="false"/>
              <a:t>o výsledku, </a:t>
            </a:r>
            <a:r>
              <a:rPr lang="cs-CZ" sz="1600" dirty="false" smtClean="false"/>
              <a:t>V </a:t>
            </a:r>
            <a:r>
              <a:rPr lang="cs-CZ" sz="1600" dirty="false"/>
              <a:t>případě </a:t>
            </a:r>
            <a:r>
              <a:rPr lang="cs-CZ" sz="1600" dirty="false" smtClean="false"/>
              <a:t>negativního výsledku </a:t>
            </a:r>
            <a:r>
              <a:rPr lang="cs-CZ" sz="1600" dirty="false"/>
              <a:t>žadatel obdrží prostřednictvím </a:t>
            </a:r>
            <a:r>
              <a:rPr lang="cs-CZ" sz="1600" dirty="false" smtClean="false"/>
              <a:t>ISKP14</a:t>
            </a:r>
            <a:r>
              <a:rPr lang="cs-CZ" sz="1600" dirty="false"/>
              <a:t>+ oznámení, které kromě výsledku žádosti obsahuje také odůvodnění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a </a:t>
            </a:r>
            <a:r>
              <a:rPr lang="cs-CZ" sz="1600" dirty="false"/>
              <a:t>informaci o opravných prostředcích.  </a:t>
            </a:r>
            <a:endParaRPr lang="cs-CZ" sz="1600" dirty="false" smtClean="false"/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Každý </a:t>
            </a:r>
            <a:r>
              <a:rPr lang="cs-CZ" sz="1600" dirty="false"/>
              <a:t>žadatel může podat </a:t>
            </a:r>
            <a:r>
              <a:rPr lang="cs-CZ" sz="1600" b="true" dirty="false"/>
              <a:t>žádost o přezkum </a:t>
            </a:r>
            <a:r>
              <a:rPr lang="cs-CZ" sz="1600" dirty="false"/>
              <a:t>rozhodnutí proti výsledku dané části procesu schvalování projektů, ve které neuspěl, a to nejpozději do 14 kalendářních dní ode dne doručení oznámení o výsledku. Žadatel může podat pouze jednu žádost o přezkum rozhodnutí v každé části schvalovacího procesu. </a:t>
            </a:r>
            <a:endParaRPr lang="cs-CZ" sz="1600" dirty="false" smtClean="false"/>
          </a:p>
          <a:p>
            <a:pPr algn="just">
              <a:lnSpc>
                <a:spcPct val="100000"/>
              </a:lnSpc>
            </a:pPr>
            <a:r>
              <a:rPr lang="cs-CZ" sz="1600" b="true" dirty="false"/>
              <a:t>Do žádosti je nutné uvádět pouze objektivní nesoulad mezi zdůvodněním rozhodnutí o vyřazení žádosti a obsahem žádosti jako takové, a to vždy konkrétně. </a:t>
            </a:r>
            <a:r>
              <a:rPr lang="cs-CZ" sz="1600" dirty="false" smtClean="false"/>
              <a:t>Lhůta </a:t>
            </a:r>
            <a:r>
              <a:rPr lang="cs-CZ" sz="1600" dirty="false"/>
              <a:t>pro vyřízení žádosti o přezkum rozhodnutí je stanovena na </a:t>
            </a:r>
            <a:r>
              <a:rPr lang="cs-CZ" sz="1600" b="true" dirty="false"/>
              <a:t>30 kalendářních dnů </a:t>
            </a:r>
            <a:r>
              <a:rPr lang="cs-CZ" sz="1600" dirty="false"/>
              <a:t>ode dne doručení této žádosti.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7341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/>
              <a:t>Opravné </a:t>
            </a:r>
            <a:r>
              <a:rPr lang="cs-CZ" sz="2400" dirty="false" smtClean="false"/>
              <a:t>prostředky</a:t>
            </a:r>
            <a:br>
              <a:rPr lang="cs-CZ" sz="2400" dirty="false" smtClean="false"/>
            </a:br>
            <a:r>
              <a:rPr lang="cs-CZ" sz="1400" dirty="false" smtClean="false"/>
              <a:t>přezkum</a:t>
            </a:r>
            <a:endParaRPr lang="cs-CZ" sz="1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328592"/>
          </a:xfrm>
        </p:spPr>
        <p:txBody>
          <a:bodyPr/>
          <a:lstStyle/>
          <a:p>
            <a:pPr algn="just"/>
            <a:r>
              <a:rPr lang="cs-CZ" sz="1400" dirty="false" smtClean="false"/>
              <a:t>Nastavení notifikaci v systému IS KP14+ (lhůty)</a:t>
            </a:r>
          </a:p>
          <a:p>
            <a:pPr algn="just"/>
            <a:r>
              <a:rPr lang="cs-CZ" sz="1400" b="true" dirty="false"/>
              <a:t>Pokyny k žádosti o přezkum negativního výsledku hodnocení nebo výběru </a:t>
            </a:r>
            <a:r>
              <a:rPr lang="cs-CZ" sz="1400" b="true" dirty="false" smtClean="false"/>
              <a:t>projektů </a:t>
            </a:r>
          </a:p>
          <a:p>
            <a:pPr algn="just"/>
            <a:r>
              <a:rPr lang="cs-CZ" sz="1600" dirty="false">
                <a:hlinkClick r:id="rId3"/>
              </a:rPr>
              <a:t>https://</a:t>
            </a:r>
            <a:r>
              <a:rPr lang="cs-CZ" sz="1600" dirty="false" smtClean="false">
                <a:hlinkClick r:id="rId3"/>
              </a:rPr>
              <a:t>www.esfcr.cz/zadosti-o-prezkum-namitky-proti-neproplaceni-dotace-opz</a:t>
            </a:r>
            <a:endParaRPr lang="cs-CZ" sz="1600" dirty="false" smtClean="false"/>
          </a:p>
          <a:p>
            <a:pPr algn="just"/>
            <a:r>
              <a:rPr lang="cs-CZ" sz="1400" dirty="false"/>
              <a:t>Podat žádost o přezkum je možné </a:t>
            </a:r>
            <a:r>
              <a:rPr lang="cs-CZ" sz="1400" b="true" dirty="false"/>
              <a:t>pouze elektronicky</a:t>
            </a:r>
            <a:r>
              <a:rPr lang="cs-CZ" sz="1400" dirty="false"/>
              <a:t> v </a:t>
            </a:r>
            <a:r>
              <a:rPr lang="cs-CZ" sz="1400" dirty="false" smtClean="false"/>
              <a:t> </a:t>
            </a:r>
            <a:r>
              <a:rPr lang="cs-CZ" sz="1400" dirty="false"/>
              <a:t>IS KP14</a:t>
            </a:r>
            <a:r>
              <a:rPr lang="cs-CZ" sz="1400" dirty="false" smtClean="false"/>
              <a:t>+.</a:t>
            </a:r>
          </a:p>
          <a:p>
            <a:pPr algn="just"/>
            <a:r>
              <a:rPr lang="cs-CZ" sz="1400" dirty="false" smtClean="false"/>
              <a:t> </a:t>
            </a:r>
            <a:r>
              <a:rPr lang="cs-CZ" sz="1400" dirty="false"/>
              <a:t>Žadatel může vznést (a tedy budou posuzovány) pouze ty námitky, které budou rozporovat negativní výsledek v některém kroku hodnoticího </a:t>
            </a:r>
            <a:r>
              <a:rPr lang="cs-CZ" sz="1400" dirty="false" smtClean="false"/>
              <a:t>procesu.</a:t>
            </a:r>
          </a:p>
          <a:p>
            <a:pPr algn="just"/>
            <a:r>
              <a:rPr lang="cs-CZ" sz="1400" dirty="false" smtClean="false"/>
              <a:t>Pokud </a:t>
            </a:r>
            <a:r>
              <a:rPr lang="cs-CZ" sz="1400" dirty="false"/>
              <a:t>žádost o podporu v procesu hodnocení a výběru pokračuje, není žadatel oprávněn podávat žádost o přezkum, tj. </a:t>
            </a:r>
            <a:r>
              <a:rPr lang="cs-CZ" sz="1400" b="true" dirty="false"/>
              <a:t>žádosti o přezkum nejsou nástroj pro stížnosti na výsledek věcného hodnocení, pokud projekt ve věcném hodnocení uspěl.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9869277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Zdroj informací:</a:t>
            </a: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8457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400" dirty="false" smtClean="false"/>
              <a:t>Webový portál: </a:t>
            </a:r>
            <a:r>
              <a:rPr lang="cs-CZ" sz="1400" b="true" dirty="false" smtClean="false">
                <a:hlinkClick r:id="rId3"/>
              </a:rPr>
              <a:t>www.esfcr.cz</a:t>
            </a:r>
            <a:r>
              <a:rPr lang="cs-CZ" sz="1400" dirty="false" smtClean="false"/>
              <a:t> </a:t>
            </a:r>
          </a:p>
          <a:p>
            <a:pPr>
              <a:lnSpc>
                <a:spcPct val="100000"/>
              </a:lnSpc>
            </a:pPr>
            <a:r>
              <a:rPr lang="cs-CZ" sz="1400" dirty="false"/>
              <a:t>ESF Fórum – klub výzvy č. </a:t>
            </a:r>
            <a:r>
              <a:rPr lang="cs-CZ" sz="1400" dirty="false" smtClean="false"/>
              <a:t>89: </a:t>
            </a:r>
            <a:r>
              <a:rPr lang="cs-CZ" sz="1400" b="true" dirty="false"/>
              <a:t>https://</a:t>
            </a:r>
            <a:r>
              <a:rPr lang="cs-CZ" sz="1400" b="true" dirty="false" smtClean="false"/>
              <a:t>www.esfcr.cz/vyzva-c-89 </a:t>
            </a:r>
            <a:endParaRPr lang="cs-CZ" sz="1400" b="true" dirty="false"/>
          </a:p>
          <a:p>
            <a:pPr>
              <a:lnSpc>
                <a:spcPct val="100000"/>
              </a:lnSpc>
            </a:pPr>
            <a:r>
              <a:rPr lang="cs-CZ" sz="1400" dirty="false"/>
              <a:t>Formuláře a pokyny potřebné v rámci přípravy žádosti o podporu </a:t>
            </a:r>
            <a:r>
              <a:rPr lang="cs-CZ" sz="1400" b="true" dirty="false"/>
              <a:t>https://www.esfcr.cz/formulare-a-pokyny-potrebne-v-ramci-pripravy-zadosti-o-podporu-opz</a:t>
            </a:r>
          </a:p>
          <a:p>
            <a:pPr>
              <a:lnSpc>
                <a:spcPct val="100000"/>
              </a:lnSpc>
            </a:pPr>
            <a:r>
              <a:rPr lang="cs-CZ" sz="1400" dirty="false"/>
              <a:t>Obecná část pravidel pro žadatele a příjemce v rámci Operačního programu Zaměstnanost, Specifické části pravidel pro žadatele a příjemce v rámci OPZ pro projekty se skutečně vzniklými výdaji a případně také s nepřímými náklady: </a:t>
            </a:r>
            <a:r>
              <a:rPr lang="cs-CZ" sz="1400" b="true" dirty="false">
                <a:hlinkClick r:id="rId4"/>
              </a:rPr>
              <a:t>http://www.esfcr.cz/pravidla-pro-zadatele-a-prijemce</a:t>
            </a:r>
            <a:r>
              <a:rPr lang="cs-CZ" sz="1400" b="true" dirty="false"/>
              <a:t> </a:t>
            </a:r>
          </a:p>
          <a:p>
            <a:pPr>
              <a:lnSpc>
                <a:spcPct val="100000"/>
              </a:lnSpc>
            </a:pPr>
            <a:r>
              <a:rPr lang="cs-CZ" sz="1400" b="true" dirty="false">
                <a:hlinkClick r:id="rId5"/>
              </a:rPr>
              <a:t>https://</a:t>
            </a:r>
            <a:r>
              <a:rPr lang="cs-CZ" sz="1400" b="true" dirty="false" smtClean="false">
                <a:hlinkClick r:id="rId5"/>
              </a:rPr>
              <a:t>www.esfcr.cz/obvykle-ceny-a-mzdy-platy-opz</a:t>
            </a:r>
            <a:endParaRPr lang="cs-CZ" sz="1400" b="true" dirty="false" smtClean="false"/>
          </a:p>
          <a:p>
            <a:pPr marL="0" indent="0" algn="ctr">
              <a:lnSpc>
                <a:spcPct val="100000"/>
              </a:lnSpc>
              <a:buNone/>
            </a:pPr>
            <a:r>
              <a:rPr lang="cs-CZ" sz="1400" b="true" dirty="false" smtClean="false">
                <a:solidFill>
                  <a:srgbClr val="00B050"/>
                </a:solidFill>
              </a:rPr>
              <a:t>Řídící dokumentace a pokyny jsou pravidelně aktualizovány, proto se prosím ujistěte, zda pracujete s aktuální verzi. </a:t>
            </a:r>
            <a:endParaRPr lang="cs-CZ" sz="1400" dirty="false" smtClean="false">
              <a:solidFill>
                <a:srgbClr val="00B050"/>
              </a:solidFill>
            </a:endParaRPr>
          </a:p>
          <a:p>
            <a:pPr>
              <a:lnSpc>
                <a:spcPct val="100000"/>
              </a:lnSpc>
            </a:pPr>
            <a:r>
              <a:rPr lang="cs-CZ" sz="1400" dirty="false" smtClean="false"/>
              <a:t>Odkazy na příručky a další dokumenty uvedené ve výzvě: </a:t>
            </a:r>
            <a:r>
              <a:rPr lang="cs-CZ" sz="1400" b="true" dirty="false" smtClean="false">
                <a:hlinkClick r:id="rId6"/>
              </a:rPr>
              <a:t>www.trass.cz</a:t>
            </a:r>
            <a:r>
              <a:rPr lang="cs-CZ" sz="1400" b="true" dirty="false" smtClean="false"/>
              <a:t>,</a:t>
            </a:r>
            <a:r>
              <a:rPr lang="cs-CZ" sz="1400" dirty="false" smtClean="false"/>
              <a:t> </a:t>
            </a:r>
            <a:r>
              <a:rPr lang="cs-CZ" sz="1400" u="sng" dirty="false" smtClean="false">
                <a:hlinkClick r:id="rId7"/>
              </a:rPr>
              <a:t>http://www.mpsv.cz/</a:t>
            </a:r>
            <a:r>
              <a:rPr lang="cs-CZ" sz="1400" u="sng" dirty="false" err="true" smtClean="false">
                <a:hlinkClick r:id="rId7"/>
              </a:rPr>
              <a:t>cs</a:t>
            </a:r>
            <a:r>
              <a:rPr lang="cs-CZ" sz="1400" u="sng" dirty="false" smtClean="false">
                <a:hlinkClick r:id="rId7"/>
              </a:rPr>
              <a:t>/19953, </a:t>
            </a:r>
          </a:p>
          <a:p>
            <a:pPr>
              <a:lnSpc>
                <a:spcPct val="100000"/>
              </a:lnSpc>
            </a:pPr>
            <a:r>
              <a:rPr lang="cs-CZ" sz="1400" b="true" u="sng" dirty="false" smtClean="false">
                <a:hlinkClick r:id="rId7"/>
              </a:rPr>
              <a:t>http://www.trass.cz/wp-content/uploads/2016/05/kriteria_IROP_vyzva-49.pdf </a:t>
            </a:r>
            <a:endParaRPr lang="cs-CZ" sz="1400" b="true" dirty="false" smtClean="false"/>
          </a:p>
          <a:p>
            <a:endParaRPr lang="cs-CZ" sz="16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8378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Nejčastější nedostatky žádostí o podporu </a:t>
            </a:r>
            <a:br>
              <a:rPr lang="cs-CZ" sz="2400" dirty="false" smtClean="false"/>
            </a:br>
            <a:r>
              <a:rPr lang="cs-CZ" sz="1400" dirty="false" smtClean="false"/>
              <a:t>(předchozí výzvy  37 + 66)</a:t>
            </a:r>
            <a:endParaRPr lang="cs-CZ" sz="1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196752"/>
            <a:ext cx="8064000" cy="511256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400" b="true" dirty="false" smtClean="false"/>
              <a:t>Nejčastější </a:t>
            </a:r>
            <a:r>
              <a:rPr lang="cs-CZ" sz="1400" b="true" dirty="false"/>
              <a:t>důvody nesplnění kritérií odborného hodnocení:</a:t>
            </a:r>
            <a:endParaRPr lang="cs-CZ" sz="1400" dirty="false"/>
          </a:p>
          <a:p>
            <a:pPr lvl="0">
              <a:lnSpc>
                <a:spcPct val="100000"/>
              </a:lnSpc>
            </a:pPr>
            <a:r>
              <a:rPr lang="cs-CZ" sz="1400" dirty="false"/>
              <a:t>nedostatečné </a:t>
            </a:r>
            <a:r>
              <a:rPr lang="cs-CZ" sz="1400" u="sng" dirty="false"/>
              <a:t>zdůvodnění a doložení potřebnosti </a:t>
            </a:r>
            <a:r>
              <a:rPr lang="cs-CZ" sz="1400" dirty="false"/>
              <a:t>projektu;</a:t>
            </a:r>
          </a:p>
          <a:p>
            <a:pPr lvl="0">
              <a:lnSpc>
                <a:spcPct val="100000"/>
              </a:lnSpc>
            </a:pPr>
            <a:r>
              <a:rPr lang="cs-CZ" sz="1400" u="sng" dirty="false"/>
              <a:t>aktivity</a:t>
            </a:r>
            <a:r>
              <a:rPr lang="cs-CZ" sz="1400" dirty="false"/>
              <a:t>, jejichž zacílení není v souladu se zaměřením výzvy;</a:t>
            </a:r>
          </a:p>
          <a:p>
            <a:pPr lvl="0">
              <a:lnSpc>
                <a:spcPct val="100000"/>
              </a:lnSpc>
            </a:pPr>
            <a:r>
              <a:rPr lang="cs-CZ" sz="1400" u="sng" dirty="false"/>
              <a:t>nedostatečně popsané aktivity </a:t>
            </a:r>
            <a:r>
              <a:rPr lang="cs-CZ" sz="1400" dirty="false"/>
              <a:t>projektu (a následný problém při posouzení rozpočtu projektu a výše způsobilých výdajů);</a:t>
            </a:r>
          </a:p>
          <a:p>
            <a:pPr lvl="0">
              <a:lnSpc>
                <a:spcPct val="100000"/>
              </a:lnSpc>
            </a:pPr>
            <a:r>
              <a:rPr lang="cs-CZ" sz="1400" dirty="false"/>
              <a:t>nekonzistentnost projektové žádosti, </a:t>
            </a:r>
            <a:r>
              <a:rPr lang="cs-CZ" sz="1400" u="sng" dirty="false"/>
              <a:t>nepropojenost</a:t>
            </a:r>
            <a:r>
              <a:rPr lang="cs-CZ" sz="1400" dirty="false"/>
              <a:t> aktivit a rozpočtu projektu, nesoulad uváděných informací v jednotlivých částech žádosti;</a:t>
            </a:r>
          </a:p>
          <a:p>
            <a:pPr lvl="0">
              <a:lnSpc>
                <a:spcPct val="100000"/>
              </a:lnSpc>
            </a:pPr>
            <a:r>
              <a:rPr lang="cs-CZ" sz="1400" u="sng" dirty="false"/>
              <a:t>chybějící popis </a:t>
            </a:r>
            <a:r>
              <a:rPr lang="cs-CZ" sz="1400" dirty="false"/>
              <a:t>zapojení cílových skupin do projektu;</a:t>
            </a:r>
          </a:p>
          <a:p>
            <a:pPr lvl="0">
              <a:lnSpc>
                <a:spcPct val="100000"/>
              </a:lnSpc>
            </a:pPr>
            <a:r>
              <a:rPr lang="cs-CZ" sz="1400" u="sng" dirty="false"/>
              <a:t>nejasné položky rozpočtu </a:t>
            </a:r>
            <a:r>
              <a:rPr lang="cs-CZ" sz="1400" dirty="false"/>
              <a:t>a způsob určení jejich výše. </a:t>
            </a:r>
          </a:p>
          <a:p>
            <a:pPr marL="0" indent="0">
              <a:buNone/>
            </a:pPr>
            <a:r>
              <a:rPr lang="cs-CZ" sz="1400" b="true" dirty="false" smtClean="false"/>
              <a:t>Jiné </a:t>
            </a:r>
            <a:r>
              <a:rPr lang="cs-CZ" sz="1400" b="true" dirty="false"/>
              <a:t>nedostatky v žádostech o podporu:</a:t>
            </a:r>
            <a:endParaRPr lang="cs-CZ" sz="1400" dirty="false"/>
          </a:p>
          <a:p>
            <a:pPr lvl="0"/>
            <a:r>
              <a:rPr lang="cs-CZ" sz="1400" dirty="false"/>
              <a:t>nevhodně zvoleny </a:t>
            </a:r>
            <a:r>
              <a:rPr lang="cs-CZ" sz="1400" u="sng" dirty="false"/>
              <a:t>indikátory</a:t>
            </a:r>
            <a:r>
              <a:rPr lang="cs-CZ" sz="1400" dirty="false"/>
              <a:t> resp. jejich cílová hodnota (problém s „bagatelní podporou“);</a:t>
            </a:r>
          </a:p>
          <a:p>
            <a:pPr lvl="0"/>
            <a:r>
              <a:rPr lang="cs-CZ" sz="1400" u="sng" dirty="false"/>
              <a:t>nezpůsobilé výdaje </a:t>
            </a:r>
            <a:r>
              <a:rPr lang="cs-CZ" sz="1400" dirty="false"/>
              <a:t>v rozpočtu projektu (výdaje na provoz služby – zařízení </a:t>
            </a:r>
            <a:br>
              <a:rPr lang="cs-CZ" sz="1400" dirty="false"/>
            </a:br>
            <a:r>
              <a:rPr lang="cs-CZ" sz="1400" dirty="false"/>
              <a:t>a vybavení kanceláří, akreditované kurzy s DPH, položky neodpovídající obvyklým cenám – nadhodnocení jednotkové ceny);</a:t>
            </a:r>
          </a:p>
          <a:p>
            <a:endParaRPr lang="cs-CZ" sz="1400" dirty="false"/>
          </a:p>
          <a:p>
            <a:endParaRPr lang="cs-CZ" sz="14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3671830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/>
              <a:t>Nejčastější nedostatky žádostí o </a:t>
            </a:r>
            <a:r>
              <a:rPr lang="cs-CZ" sz="2400" dirty="false" smtClean="false"/>
              <a:t>podporu</a:t>
            </a:r>
            <a:br>
              <a:rPr lang="cs-CZ" sz="2400" dirty="false" smtClean="false"/>
            </a:br>
            <a:r>
              <a:rPr lang="cs-CZ" sz="1800" dirty="false"/>
              <a:t>(VE VÝZVĚ Č. </a:t>
            </a:r>
            <a:r>
              <a:rPr lang="cs-CZ" sz="1800" dirty="false" smtClean="false"/>
              <a:t>37 + 66)</a:t>
            </a:r>
            <a:endParaRPr lang="cs-CZ" sz="1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184576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cs-CZ" sz="1400" u="sng" dirty="false"/>
              <a:t>nepřímé náklady </a:t>
            </a:r>
            <a:r>
              <a:rPr lang="cs-CZ" sz="1400" dirty="false"/>
              <a:t>v rozpočtu projektu (zařazené do přímých nákladů);</a:t>
            </a:r>
          </a:p>
          <a:p>
            <a:pPr lvl="0">
              <a:lnSpc>
                <a:spcPct val="100000"/>
              </a:lnSpc>
            </a:pPr>
            <a:r>
              <a:rPr lang="cs-CZ" sz="1400" dirty="false"/>
              <a:t>nevhodně zvolená </a:t>
            </a:r>
            <a:r>
              <a:rPr lang="cs-CZ" sz="1400" u="sng" dirty="false"/>
              <a:t>délka realizace </a:t>
            </a:r>
            <a:r>
              <a:rPr lang="cs-CZ" sz="1400" dirty="false"/>
              <a:t>projektu;</a:t>
            </a:r>
          </a:p>
          <a:p>
            <a:pPr lvl="0">
              <a:lnSpc>
                <a:spcPct val="100000"/>
              </a:lnSpc>
            </a:pPr>
            <a:r>
              <a:rPr lang="cs-CZ" sz="1400" dirty="false"/>
              <a:t>neuvedený </a:t>
            </a:r>
            <a:r>
              <a:rPr lang="cs-CZ" sz="1400" u="sng" dirty="false"/>
              <a:t>harmonogram</a:t>
            </a:r>
            <a:r>
              <a:rPr lang="cs-CZ" sz="1400" dirty="false"/>
              <a:t> realizace klíčových aktivit;</a:t>
            </a:r>
          </a:p>
          <a:p>
            <a:pPr lvl="0">
              <a:lnSpc>
                <a:spcPct val="100000"/>
              </a:lnSpc>
            </a:pPr>
            <a:r>
              <a:rPr lang="cs-CZ" sz="1400" dirty="false"/>
              <a:t>naddimenzované/poddimenzované </a:t>
            </a:r>
            <a:r>
              <a:rPr lang="cs-CZ" sz="1400" u="sng" dirty="false"/>
              <a:t>pozice realizačního týmu </a:t>
            </a:r>
            <a:r>
              <a:rPr lang="cs-CZ" sz="1400" dirty="false"/>
              <a:t>s ohledem na obsah klíčových aktivit a charakter projektu;</a:t>
            </a:r>
          </a:p>
          <a:p>
            <a:pPr lvl="0">
              <a:lnSpc>
                <a:spcPct val="100000"/>
              </a:lnSpc>
            </a:pPr>
            <a:r>
              <a:rPr lang="cs-CZ" sz="1400" dirty="false"/>
              <a:t>chybějící informace o </a:t>
            </a:r>
            <a:r>
              <a:rPr lang="cs-CZ" sz="1400" u="sng" dirty="false"/>
              <a:t>zapojení uživatelů </a:t>
            </a:r>
            <a:r>
              <a:rPr lang="cs-CZ" sz="1400" dirty="false"/>
              <a:t>služby do klíčových aktivit projektu; </a:t>
            </a:r>
          </a:p>
          <a:p>
            <a:pPr lvl="0">
              <a:lnSpc>
                <a:spcPct val="100000"/>
              </a:lnSpc>
            </a:pPr>
            <a:r>
              <a:rPr lang="cs-CZ" sz="1400" u="sng" dirty="false"/>
              <a:t>formální </a:t>
            </a:r>
            <a:r>
              <a:rPr lang="cs-CZ" sz="1400" u="sng" dirty="false" smtClean="false"/>
              <a:t>nedostatky: </a:t>
            </a:r>
            <a:r>
              <a:rPr lang="cs-CZ" sz="1400" dirty="false" smtClean="false"/>
              <a:t>nevyplněná </a:t>
            </a:r>
            <a:r>
              <a:rPr lang="cs-CZ" sz="1400" dirty="false"/>
              <a:t>pole žádosti o podporu (např. informace o VŘ, VP a jiné).</a:t>
            </a:r>
          </a:p>
          <a:p>
            <a:pPr>
              <a:lnSpc>
                <a:spcPct val="100000"/>
              </a:lnSpc>
            </a:pPr>
            <a:r>
              <a:rPr lang="cs-CZ" sz="1400" u="sng" dirty="false" smtClean="false"/>
              <a:t>Indikátory: </a:t>
            </a:r>
            <a:r>
              <a:rPr lang="cs-CZ" sz="1400" dirty="false" smtClean="false"/>
              <a:t>celkový </a:t>
            </a:r>
            <a:r>
              <a:rPr lang="cs-CZ" sz="1400" dirty="false"/>
              <a:t>počet </a:t>
            </a:r>
            <a:r>
              <a:rPr lang="cs-CZ" sz="1400" dirty="false" smtClean="false"/>
              <a:t>účastníků, nezohlednění </a:t>
            </a:r>
            <a:r>
              <a:rPr lang="cs-CZ" sz="1400" dirty="false"/>
              <a:t>rizika fluktuace, </a:t>
            </a:r>
            <a:r>
              <a:rPr lang="cs-CZ" sz="1400" dirty="false" smtClean="false"/>
              <a:t>nesoulad </a:t>
            </a:r>
            <a:r>
              <a:rPr lang="cs-CZ" sz="1400" dirty="false"/>
              <a:t>popisu indikátoru a hodnoty. Nezapočtení povinných výstupů do MI Počet napsaných </a:t>
            </a:r>
            <a:r>
              <a:rPr lang="cs-CZ" sz="1400" dirty="false" smtClean="false"/>
              <a:t>a </a:t>
            </a:r>
            <a:r>
              <a:rPr lang="cs-CZ" sz="1400" dirty="false"/>
              <a:t>zveřejněných analytických a strategických dokumentů vč. </a:t>
            </a:r>
            <a:r>
              <a:rPr lang="cs-CZ" sz="1400" dirty="false" smtClean="false"/>
              <a:t>evaluačních;</a:t>
            </a:r>
            <a:endParaRPr lang="cs-CZ" sz="1400" dirty="false"/>
          </a:p>
          <a:p>
            <a:pPr>
              <a:lnSpc>
                <a:spcPct val="100000"/>
              </a:lnSpc>
            </a:pPr>
            <a:r>
              <a:rPr lang="cs-CZ" sz="1400" dirty="false"/>
              <a:t>a</a:t>
            </a:r>
            <a:r>
              <a:rPr lang="cs-CZ" sz="1400" dirty="false" smtClean="false"/>
              <a:t>kreditované </a:t>
            </a:r>
            <a:r>
              <a:rPr lang="cs-CZ" sz="1400" u="sng" dirty="false"/>
              <a:t>kurzy</a:t>
            </a:r>
            <a:r>
              <a:rPr lang="cs-CZ" sz="1400" dirty="false"/>
              <a:t> jsou osvobozeny od </a:t>
            </a:r>
            <a:r>
              <a:rPr lang="cs-CZ" sz="1400" dirty="false" smtClean="false"/>
              <a:t>DPH;</a:t>
            </a:r>
            <a:endParaRPr lang="cs-CZ" sz="1400" dirty="false"/>
          </a:p>
          <a:p>
            <a:pPr>
              <a:lnSpc>
                <a:spcPct val="100000"/>
              </a:lnSpc>
            </a:pPr>
            <a:r>
              <a:rPr lang="cs-CZ" sz="1400" u="sng" dirty="false"/>
              <a:t>n</a:t>
            </a:r>
            <a:r>
              <a:rPr lang="cs-CZ" sz="1400" u="sng" dirty="false" smtClean="false"/>
              <a:t>eodůvodněné </a:t>
            </a:r>
            <a:r>
              <a:rPr lang="cs-CZ" sz="1400" u="sng" dirty="false"/>
              <a:t>navýšení </a:t>
            </a:r>
            <a:r>
              <a:rPr lang="cs-CZ" sz="1400" dirty="false"/>
              <a:t>jednotkových cen – viz dokument Obvykle ceny a mzdy platy (www.esfcr.cz</a:t>
            </a:r>
            <a:r>
              <a:rPr lang="cs-CZ" sz="1400" dirty="false" smtClean="false"/>
              <a:t>);</a:t>
            </a:r>
            <a:endParaRPr lang="cs-CZ" sz="1400" dirty="false"/>
          </a:p>
          <a:p>
            <a:pPr>
              <a:lnSpc>
                <a:spcPct val="100000"/>
              </a:lnSpc>
            </a:pPr>
            <a:r>
              <a:rPr lang="cs-CZ" sz="1400" u="sng" dirty="false"/>
              <a:t>n</a:t>
            </a:r>
            <a:r>
              <a:rPr lang="cs-CZ" sz="1400" u="sng" dirty="false" smtClean="false"/>
              <a:t>epřímé náklady: </a:t>
            </a:r>
            <a:r>
              <a:rPr lang="cs-CZ" sz="1400" dirty="false" smtClean="false"/>
              <a:t>publicita</a:t>
            </a:r>
            <a:r>
              <a:rPr lang="cs-CZ" sz="1400" dirty="false"/>
              <a:t>, občerstvení, cestovní náhrady RT v </a:t>
            </a:r>
            <a:r>
              <a:rPr lang="cs-CZ" sz="1400" dirty="false" smtClean="false"/>
              <a:t>ČR;</a:t>
            </a:r>
            <a:endParaRPr lang="cs-CZ" sz="1400" dirty="false"/>
          </a:p>
          <a:p>
            <a:pPr>
              <a:lnSpc>
                <a:spcPct val="100000"/>
              </a:lnSpc>
            </a:pPr>
            <a:r>
              <a:rPr lang="cs-CZ" sz="1400" u="sng" dirty="false"/>
              <a:t>s</a:t>
            </a:r>
            <a:r>
              <a:rPr lang="cs-CZ" sz="1400" u="sng" dirty="false" smtClean="false"/>
              <a:t>ystémová podpora: </a:t>
            </a:r>
            <a:r>
              <a:rPr lang="cs-CZ" sz="1400" dirty="false" smtClean="false"/>
              <a:t>klienti </a:t>
            </a:r>
            <a:r>
              <a:rPr lang="cs-CZ" sz="1400" dirty="false"/>
              <a:t>nejsou CS výzvy, což nemění fakt, že do procesu </a:t>
            </a:r>
            <a:r>
              <a:rPr lang="cs-CZ" sz="1400" dirty="false" smtClean="false"/>
              <a:t>transformace služby </a:t>
            </a:r>
            <a:r>
              <a:rPr lang="cs-CZ" sz="1400" dirty="false"/>
              <a:t>musí být zapojování (také rodinný příslušníci, opatrovníci…).</a:t>
            </a:r>
          </a:p>
          <a:p>
            <a:r>
              <a:rPr lang="cs-CZ" sz="1200" dirty="false"/>
              <a:t> </a:t>
            </a:r>
          </a:p>
          <a:p>
            <a:endParaRPr lang="cs-CZ" sz="1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4220952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Doporučení pro žadatele</a:t>
            </a: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lvl="0" algn="just">
              <a:lnSpc>
                <a:spcPct val="100000"/>
              </a:lnSpc>
            </a:pPr>
            <a:r>
              <a:rPr lang="cs-CZ" sz="1400" dirty="false" smtClean="false"/>
              <a:t>Využití </a:t>
            </a:r>
            <a:r>
              <a:rPr lang="cs-CZ" sz="1400" b="true" dirty="false"/>
              <a:t>Příručky pro hodnotitele </a:t>
            </a:r>
            <a:r>
              <a:rPr lang="cs-CZ" sz="1400" dirty="false"/>
              <a:t>- jako pomůcky při vypracování žádosti </a:t>
            </a:r>
            <a:br>
              <a:rPr lang="cs-CZ" sz="1400" dirty="false"/>
            </a:br>
            <a:r>
              <a:rPr lang="cs-CZ" sz="1400" dirty="false"/>
              <a:t>o podporu (popis hodnocení, pomocné podotázky) </a:t>
            </a:r>
            <a:r>
              <a:rPr lang="cs-CZ" sz="1400" u="sng" dirty="false">
                <a:hlinkClick r:id="rId3"/>
              </a:rPr>
              <a:t>https://www.esfcr.cz/prirucka-pro-hodnotitele-opz</a:t>
            </a:r>
            <a:endParaRPr lang="cs-CZ" sz="1400" dirty="false"/>
          </a:p>
          <a:p>
            <a:pPr lvl="0" algn="just">
              <a:lnSpc>
                <a:spcPct val="100000"/>
              </a:lnSpc>
            </a:pPr>
            <a:r>
              <a:rPr lang="cs-CZ" sz="1400" b="true" dirty="false"/>
              <a:t>Depeše k projektu </a:t>
            </a:r>
            <a:r>
              <a:rPr lang="cs-CZ" sz="1400" dirty="false"/>
              <a:t>je potřebné sledovat v IS KP14+ v přehledu depeší přímo v daném projektu. Depeše je potřebné sledovat z důvodu lhůt např. pro doplnění žádosti </a:t>
            </a:r>
            <a:r>
              <a:rPr lang="cs-CZ" sz="1400" dirty="false" smtClean="false"/>
              <a:t>o </a:t>
            </a:r>
            <a:r>
              <a:rPr lang="cs-CZ" sz="1400" dirty="false"/>
              <a:t>přezkum; doporučujeme nastavit notifikaci.</a:t>
            </a:r>
          </a:p>
          <a:p>
            <a:pPr lvl="0" algn="just">
              <a:lnSpc>
                <a:spcPct val="100000"/>
              </a:lnSpc>
            </a:pPr>
            <a:r>
              <a:rPr lang="cs-CZ" sz="1400" dirty="false"/>
              <a:t>Využít </a:t>
            </a:r>
            <a:r>
              <a:rPr lang="cs-CZ" sz="1400" b="true" dirty="false"/>
              <a:t>podporu/i</a:t>
            </a:r>
            <a:r>
              <a:rPr lang="cs-CZ" sz="1400" dirty="false"/>
              <a:t>nformace při přípravě žádosti prostřednictvím seminářů pro žadatele, klubu k výzvě na ESF fóru, telefonické, emailové konzultace.</a:t>
            </a:r>
          </a:p>
          <a:p>
            <a:pPr lvl="0" algn="just">
              <a:lnSpc>
                <a:spcPct val="100000"/>
              </a:lnSpc>
            </a:pPr>
            <a:r>
              <a:rPr lang="cs-CZ" sz="1400" dirty="false"/>
              <a:t>Nečekat s finalizací žádosti o podporu na poslední den (ukončení příjmu žádosti o podporu).</a:t>
            </a:r>
          </a:p>
          <a:p>
            <a:pPr lvl="0" algn="just">
              <a:lnSpc>
                <a:spcPct val="100000"/>
              </a:lnSpc>
            </a:pPr>
            <a:r>
              <a:rPr lang="cs-CZ" sz="1400" dirty="false"/>
              <a:t>Žádost o podporu </a:t>
            </a:r>
            <a:r>
              <a:rPr lang="cs-CZ" sz="1400" b="true" dirty="false"/>
              <a:t>nelze po odborném hodnocení dodatečně dopracovat</a:t>
            </a:r>
            <a:r>
              <a:rPr lang="cs-CZ" sz="1400" dirty="false"/>
              <a:t>, viditelné hodnocení v systému slouží pro informaci a případné podání </a:t>
            </a:r>
            <a:r>
              <a:rPr lang="cs-CZ" sz="1400" b="true" dirty="false"/>
              <a:t>žádosti o přezkum</a:t>
            </a:r>
            <a:r>
              <a:rPr lang="cs-CZ" sz="1400" dirty="false"/>
              <a:t>. Žádost o přezkum je nutné podat v stanovené lhůtě. Při nedodržení lhůty je zamítnuta. </a:t>
            </a:r>
          </a:p>
          <a:p>
            <a:pPr>
              <a:lnSpc>
                <a:spcPct val="100000"/>
              </a:lnSpc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691010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KONTAKTY</a:t>
            </a:r>
            <a:endParaRPr lang="cs-CZ" dirty="false"/>
          </a:p>
        </p:txBody>
      </p:sp>
      <p:graphicFrame>
        <p:nvGraphicFramePr>
          <p:cNvPr id="6" name="Zástupný symbol pro obsah 5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3741387655"/>
              </p:ext>
            </p:extLst>
          </p:nvPr>
        </p:nvGraphicFramePr>
        <p:xfrm>
          <a:off x="540000" y="1800000"/>
          <a:ext cx="8064000" cy="4320000"/>
        </p:xfrm>
        <a:graphic>
          <a:graphicData uri="http://schemas.openxmlformats.org/drawingml/2006/diagram">
            <dgm:relIds r:dm="rId3" r:lo="rId4" r:qs="rId5" r:cs="rId6"/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2421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68</a:t>
            </a:fld>
            <a:endParaRPr lang="cs-CZ" dirty="false"/>
          </a:p>
        </p:txBody>
      </p:sp>
      <p:sp>
        <p:nvSpPr>
          <p:cNvPr id="7" name="Nadpis 6"/>
          <p:cNvSpPr>
            <a:spLocks noGrp="true"/>
          </p:cNvSpPr>
          <p:nvPr>
            <p:ph type="title"/>
          </p:nvPr>
        </p:nvSpPr>
        <p:spPr>
          <a:xfrm>
            <a:off x="323528" y="2610000"/>
            <a:ext cx="8460472" cy="1683096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cs-CZ" sz="3200" cap="none" dirty="false"/>
              <a:t>Děkujeme za pozornost </a:t>
            </a:r>
            <a:br>
              <a:rPr lang="cs-CZ" sz="3200" cap="none" dirty="false"/>
            </a:br>
            <a:r>
              <a:rPr lang="cs-CZ" sz="3200" cap="none" dirty="false"/>
              <a:t>a těšíme se na </a:t>
            </a:r>
            <a:r>
              <a:rPr lang="cs-CZ" sz="3200" cap="none" dirty="false" smtClean="false"/>
              <a:t>spolupráci. </a:t>
            </a:r>
            <a:r>
              <a:rPr lang="cs-CZ" sz="3200" cap="none" dirty="false"/>
              <a:t/>
            </a:r>
            <a:br>
              <a:rPr lang="cs-CZ" sz="3200" cap="none" dirty="false"/>
            </a:br>
            <a:endParaRPr lang="cs-CZ" sz="3200" cap="none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cs-CZ" dirty="false"/>
          </a:p>
          <a:p>
            <a:pPr marL="0" indent="0" algn="ctr">
              <a:lnSpc>
                <a:spcPct val="150000"/>
              </a:lnSpc>
              <a:buNone/>
            </a:pPr>
            <a:endParaRPr lang="cs-CZ" sz="3200" b="true" dirty="false"/>
          </a:p>
        </p:txBody>
      </p:sp>
    </p:spTree>
    <p:extLst>
      <p:ext uri="{BB962C8B-B14F-4D97-AF65-F5344CB8AC3E}">
        <p14:creationId xmlns:p14="http://schemas.microsoft.com/office/powerpoint/2010/main" val="216904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/>
              <a:t>Oprávnění žadatelé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628800"/>
            <a:ext cx="8064000" cy="432000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b="true" dirty="false"/>
              <a:t>KONKRÉTNÍ VYMEZENÍ PRO VÝZVU Č. </a:t>
            </a:r>
            <a:r>
              <a:rPr lang="cs-CZ" sz="1800" b="true" dirty="false" smtClean="false"/>
              <a:t>89</a:t>
            </a:r>
            <a:endParaRPr lang="cs-CZ" sz="1800" b="true" dirty="false"/>
          </a:p>
          <a:p>
            <a:pPr algn="just">
              <a:lnSpc>
                <a:spcPct val="100000"/>
              </a:lnSpc>
            </a:pPr>
            <a:r>
              <a:rPr lang="cs-CZ" sz="1800" b="true" dirty="false">
                <a:solidFill>
                  <a:srgbClr val="00B050"/>
                </a:solidFill>
              </a:rPr>
              <a:t>P</a:t>
            </a:r>
            <a:r>
              <a:rPr lang="cs-CZ" sz="1800" b="true" dirty="false" smtClean="false">
                <a:solidFill>
                  <a:srgbClr val="00B050"/>
                </a:solidFill>
              </a:rPr>
              <a:t>oskytovatelé </a:t>
            </a:r>
            <a:r>
              <a:rPr lang="cs-CZ" sz="1800" b="true" dirty="false">
                <a:solidFill>
                  <a:srgbClr val="00B050"/>
                </a:solidFill>
              </a:rPr>
              <a:t>sociálních </a:t>
            </a:r>
            <a:r>
              <a:rPr lang="cs-CZ" sz="1800" b="true" dirty="false" smtClean="false">
                <a:solidFill>
                  <a:srgbClr val="00B050"/>
                </a:solidFill>
              </a:rPr>
              <a:t>služeb</a:t>
            </a:r>
            <a:r>
              <a:rPr lang="cs-CZ" sz="1800" b="true" dirty="false" smtClean="false">
                <a:solidFill>
                  <a:srgbClr val="002060"/>
                </a:solidFill>
              </a:rPr>
              <a:t> - </a:t>
            </a:r>
            <a:r>
              <a:rPr lang="cs-CZ" sz="1800" dirty="false" smtClean="false"/>
              <a:t>registrovaní</a:t>
            </a:r>
            <a:r>
              <a:rPr lang="cs-CZ" sz="1800" b="true" dirty="false" smtClean="false">
                <a:solidFill>
                  <a:srgbClr val="002060"/>
                </a:solidFill>
              </a:rPr>
              <a:t> </a:t>
            </a:r>
            <a:r>
              <a:rPr lang="cs-CZ" sz="1800" dirty="false" smtClean="false"/>
              <a:t>podle </a:t>
            </a:r>
            <a:r>
              <a:rPr lang="cs-CZ" sz="1800" dirty="false"/>
              <a:t>zákona č. 108/2006 Sb. o sociálních službách ve znění pozdějších </a:t>
            </a:r>
            <a:r>
              <a:rPr lang="cs-CZ" sz="1800" dirty="false" smtClean="false"/>
              <a:t>předpisů – </a:t>
            </a:r>
            <a:r>
              <a:rPr lang="cs-CZ" sz="1800" b="true" dirty="false" smtClean="false"/>
              <a:t>oprávněný žadatel pro všechny aktivity výzvy (A, B, C);</a:t>
            </a:r>
            <a:endParaRPr lang="cs-CZ" sz="1800" b="true" dirty="false"/>
          </a:p>
          <a:p>
            <a:pPr algn="just">
              <a:lnSpc>
                <a:spcPct val="100000"/>
              </a:lnSpc>
            </a:pPr>
            <a:r>
              <a:rPr lang="cs-CZ" sz="1800" b="true" dirty="false" smtClean="false">
                <a:solidFill>
                  <a:srgbClr val="00B050"/>
                </a:solidFill>
              </a:rPr>
              <a:t>Obce </a:t>
            </a:r>
            <a:r>
              <a:rPr lang="cs-CZ" sz="1800" dirty="false" smtClean="false"/>
              <a:t>- </a:t>
            </a:r>
            <a:r>
              <a:rPr lang="cs-CZ" sz="1800" dirty="false"/>
              <a:t>pouze v případě aktivit </a:t>
            </a:r>
            <a:r>
              <a:rPr lang="cs-CZ" sz="1800" b="true" dirty="false"/>
              <a:t>A </a:t>
            </a:r>
            <a:r>
              <a:rPr lang="cs-CZ" sz="1800" b="true" dirty="false" err="true"/>
              <a:t>a</a:t>
            </a:r>
            <a:r>
              <a:rPr lang="cs-CZ" sz="1800" b="true" dirty="false"/>
              <a:t> </a:t>
            </a:r>
            <a:r>
              <a:rPr lang="cs-CZ" sz="1800" b="true" dirty="false" smtClean="false"/>
              <a:t>B</a:t>
            </a:r>
            <a:r>
              <a:rPr lang="cs-CZ" sz="1800" dirty="false"/>
              <a:t>;</a:t>
            </a:r>
          </a:p>
          <a:p>
            <a:pPr algn="just"/>
            <a:r>
              <a:rPr lang="cs-CZ" sz="1800" b="true" dirty="false" smtClean="false">
                <a:solidFill>
                  <a:srgbClr val="00B050"/>
                </a:solidFill>
              </a:rPr>
              <a:t>NNO</a:t>
            </a:r>
            <a:r>
              <a:rPr lang="cs-CZ" sz="1800" b="true" dirty="false"/>
              <a:t> </a:t>
            </a:r>
            <a:r>
              <a:rPr lang="cs-CZ" sz="1800" b="true" dirty="false" smtClean="false"/>
              <a:t>- </a:t>
            </a:r>
            <a:r>
              <a:rPr lang="cs-CZ" sz="1800" b="true" dirty="false"/>
              <a:t>pouze pro aktivitu </a:t>
            </a:r>
            <a:r>
              <a:rPr lang="cs-CZ" sz="1800" b="true" dirty="false" smtClean="false"/>
              <a:t>A. </a:t>
            </a:r>
            <a:r>
              <a:rPr lang="cs-CZ" sz="1800" dirty="false"/>
              <a:t>V</a:t>
            </a:r>
            <a:r>
              <a:rPr lang="cs-CZ" sz="1800" dirty="false" smtClean="false"/>
              <a:t> </a:t>
            </a:r>
            <a:r>
              <a:rPr lang="cs-CZ" sz="1800" dirty="false"/>
              <a:t>případě </a:t>
            </a:r>
            <a:r>
              <a:rPr lang="cs-CZ" sz="1800" dirty="false" smtClean="false"/>
              <a:t>NNO jako </a:t>
            </a:r>
            <a:r>
              <a:rPr lang="cs-CZ" sz="1800" dirty="false"/>
              <a:t>žadatele je </a:t>
            </a:r>
            <a:r>
              <a:rPr lang="cs-CZ" sz="1800" dirty="false" smtClean="false"/>
              <a:t>u v projektu </a:t>
            </a:r>
            <a:r>
              <a:rPr lang="cs-CZ" sz="1800" b="true" u="sng" dirty="false" smtClean="false"/>
              <a:t>povinné </a:t>
            </a:r>
            <a:r>
              <a:rPr lang="cs-CZ" sz="1800" b="true" u="sng" dirty="false"/>
              <a:t>partnerství bez finančního příspěvku s příslušnými organizacemi, které se </a:t>
            </a:r>
            <a:r>
              <a:rPr lang="cs-CZ" sz="1800" b="true" u="sng" dirty="false" smtClean="false"/>
              <a:t>mají transformovat</a:t>
            </a:r>
            <a:r>
              <a:rPr lang="cs-CZ" sz="1800" b="true" dirty="false"/>
              <a:t>.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5117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 smtClean="false"/>
              <a:t>Oprávnění partneři</a:t>
            </a: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cs-CZ" sz="1600" b="true" dirty="false" smtClean="false"/>
              <a:t>Oprávněným partnerem pro výzvu č. 89 je partner bez finančního příspěvku.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600" dirty="false" smtClean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b="true" dirty="false" smtClean="false"/>
              <a:t>Právní </a:t>
            </a:r>
            <a:r>
              <a:rPr lang="cs-CZ" sz="1600" b="true" dirty="false"/>
              <a:t>forma partnera bez finančního příspěvku není omezena</a:t>
            </a:r>
            <a:r>
              <a:rPr lang="cs-CZ" sz="1600" dirty="false"/>
              <a:t>. Partnerem bez finančního příspěvku může být právnická osoba se sídlem v EU nebo v rámci zemí, jež jsou členy Evropského sdružení volného obchodu, nebo fyzická osoba působící jako osoba samostatně výdělečně činná (resp. v zahraniční obdobně působící), která má registrované místo podnikání v EU. </a:t>
            </a:r>
            <a:r>
              <a:rPr lang="cs-CZ" sz="1600" b="true" dirty="false"/>
              <a:t>Fyzická osoba, která není samostatně výdělečně činná, nemůže být do projektu zapojena jako partner</a:t>
            </a:r>
            <a:r>
              <a:rPr lang="cs-CZ" sz="1600" dirty="false"/>
              <a:t>. </a:t>
            </a:r>
            <a:endParaRPr lang="cs-CZ" sz="1600" dirty="false" smtClean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i="true" dirty="false" smtClean="false">
                <a:solidFill>
                  <a:srgbClr val="00B050"/>
                </a:solidFill>
              </a:rPr>
              <a:t>Pro NNO (jako žadatele ve výzvě č. 89) je povinné partnerství bez finančního příspěvku </a:t>
            </a:r>
            <a:br>
              <a:rPr lang="cs-CZ" sz="1600" i="true" dirty="false" smtClean="false">
                <a:solidFill>
                  <a:srgbClr val="00B050"/>
                </a:solidFill>
              </a:rPr>
            </a:br>
            <a:r>
              <a:rPr lang="cs-CZ" sz="1600" i="true" dirty="false" smtClean="false">
                <a:solidFill>
                  <a:srgbClr val="00B050"/>
                </a:solidFill>
              </a:rPr>
              <a:t>s organizacemi (pobytovými službami sociální péče), které se mají transformovat.</a:t>
            </a:r>
            <a:endParaRPr lang="cs-CZ" sz="1600" i="true" dirty="false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b="true" dirty="false" smtClean="false"/>
              <a:t>Partnerství </a:t>
            </a:r>
            <a:r>
              <a:rPr lang="cs-CZ" sz="1600" b="true" dirty="false"/>
              <a:t>s finančním </a:t>
            </a:r>
            <a:r>
              <a:rPr lang="cs-CZ" sz="1600" b="true" dirty="false" smtClean="false"/>
              <a:t>příspěvkem </a:t>
            </a:r>
            <a:r>
              <a:rPr lang="cs-CZ" sz="1600" b="true" dirty="false"/>
              <a:t>není pro výzvu </a:t>
            </a:r>
            <a:r>
              <a:rPr lang="cs-CZ" sz="1600" b="true" dirty="false" smtClean="false"/>
              <a:t>relevantní !</a:t>
            </a:r>
            <a:endParaRPr lang="cs-CZ" sz="1600" b="true" dirty="false"/>
          </a:p>
          <a:p>
            <a:pPr marL="0" indent="0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223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1" algn="ctr"/>
            <a:r>
              <a:rPr lang="cs-CZ" sz="2400" b="true" cap="all" dirty="false" smtClean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Míra podpory – </a:t>
            </a:r>
            <a:br>
              <a:rPr lang="cs-CZ" sz="2400" b="true" cap="all" dirty="false" smtClean="false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cs-CZ" sz="2400" b="true" cap="all" dirty="false" smtClean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rozpad zdrojů financování</a:t>
            </a:r>
            <a:endParaRPr lang="cs-CZ" sz="2400" b="true" cap="all" dirty="false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581328"/>
          </a:xfrm>
        </p:spPr>
        <p:txBody>
          <a:bodyPr/>
          <a:lstStyle/>
          <a:p>
            <a:pPr marL="0" indent="0" algn="ctr">
              <a:buNone/>
            </a:pPr>
            <a:r>
              <a:rPr lang="cs-CZ" b="true" dirty="false" smtClean="false"/>
              <a:t>EU </a:t>
            </a:r>
            <a:r>
              <a:rPr lang="cs-CZ" b="true" dirty="false"/>
              <a:t>/ státní rozpočet / </a:t>
            </a:r>
            <a:r>
              <a:rPr lang="cs-CZ" b="true" dirty="false" smtClean="false"/>
              <a:t>žadatel </a:t>
            </a:r>
            <a:endParaRPr lang="cs-CZ" sz="1200" dirty="false" smtClean="false"/>
          </a:p>
          <a:p>
            <a:pPr lvl="0">
              <a:lnSpc>
                <a:spcPct val="100000"/>
              </a:lnSpc>
            </a:pPr>
            <a:r>
              <a:rPr lang="cs-CZ" sz="1800" b="true" dirty="false"/>
              <a:t>Pro NNO</a:t>
            </a:r>
            <a:r>
              <a:rPr lang="cs-CZ" sz="1800" dirty="false"/>
              <a:t>: EU 85 %, státní rozpočet 15 %, </a:t>
            </a:r>
            <a:r>
              <a:rPr lang="cs-CZ" sz="1800" b="true" dirty="false"/>
              <a:t>žadatel 0%</a:t>
            </a:r>
          </a:p>
          <a:p>
            <a:pPr lvl="0">
              <a:lnSpc>
                <a:spcPct val="100000"/>
              </a:lnSpc>
            </a:pPr>
            <a:r>
              <a:rPr lang="cs-CZ" sz="1800" b="true" dirty="false"/>
              <a:t>Pro podnikající subjekty</a:t>
            </a:r>
            <a:r>
              <a:rPr lang="cs-CZ" sz="1800" dirty="false"/>
              <a:t>: EU 85 %, státní rozpočet 0 %, </a:t>
            </a:r>
            <a:r>
              <a:rPr lang="cs-CZ" sz="1800" b="true" dirty="false"/>
              <a:t>žadatel 15 %</a:t>
            </a:r>
          </a:p>
          <a:p>
            <a:pPr lvl="0">
              <a:lnSpc>
                <a:spcPct val="100000"/>
              </a:lnSpc>
            </a:pPr>
            <a:r>
              <a:rPr lang="cs-CZ" sz="1800" b="true" dirty="false"/>
              <a:t>Pro územně samosprávní celky a jimi zřizované </a:t>
            </a:r>
            <a:r>
              <a:rPr lang="cs-CZ" sz="1800" b="true" dirty="false" smtClean="false"/>
              <a:t>organizace</a:t>
            </a:r>
            <a:r>
              <a:rPr lang="cs-CZ" sz="1800" dirty="false" smtClean="false"/>
              <a:t>:</a:t>
            </a:r>
            <a:br>
              <a:rPr lang="cs-CZ" sz="1800" dirty="false" smtClean="false"/>
            </a:br>
            <a:r>
              <a:rPr lang="cs-CZ" sz="1800" dirty="false" smtClean="false"/>
              <a:t>EU </a:t>
            </a:r>
            <a:r>
              <a:rPr lang="cs-CZ" sz="1800" dirty="false"/>
              <a:t>85 %, státní rozpočet 10 %, </a:t>
            </a:r>
            <a:r>
              <a:rPr lang="cs-CZ" sz="1800" b="true" dirty="false"/>
              <a:t>žadatel 5 </a:t>
            </a:r>
            <a:r>
              <a:rPr lang="cs-CZ" sz="1800" b="true" dirty="false" smtClean="false"/>
              <a:t>%</a:t>
            </a:r>
            <a:endParaRPr lang="cs-CZ" sz="1600" b="true" dirty="false"/>
          </a:p>
          <a:p>
            <a:pPr marL="0" lvl="0" indent="0">
              <a:lnSpc>
                <a:spcPct val="100000"/>
              </a:lnSpc>
              <a:buNone/>
            </a:pPr>
            <a:r>
              <a:rPr lang="cs-CZ" sz="1600" b="true" dirty="false"/>
              <a:t> </a:t>
            </a:r>
            <a:r>
              <a:rPr lang="cs-CZ" sz="1600" b="true" dirty="false" smtClean="false"/>
              <a:t>         </a:t>
            </a:r>
            <a:r>
              <a:rPr lang="cs-CZ" sz="1800" dirty="false" smtClean="false"/>
              <a:t>Minimální výše celkových způsobilých výdajů projektu: 500 000,- </a:t>
            </a:r>
          </a:p>
          <a:p>
            <a:pPr marL="0" lvl="0" indent="0" algn="ctr">
              <a:lnSpc>
                <a:spcPct val="100000"/>
              </a:lnSpc>
              <a:buNone/>
            </a:pPr>
            <a:r>
              <a:rPr lang="cs-CZ" sz="1800" dirty="false" smtClean="false"/>
              <a:t>Maximální výše celkových způsobilých výdajů projektu: 10 000 000,-</a:t>
            </a:r>
            <a:endParaRPr lang="cs-CZ" sz="1800" dirty="false"/>
          </a:p>
          <a:p>
            <a:pPr>
              <a:buFont typeface="Arial" panose="020B0604020202020204" pitchFamily="34" charset="0"/>
              <a:buChar char="•"/>
            </a:pPr>
            <a:r>
              <a:rPr lang="cs-CZ" sz="1800" b="true" dirty="false" smtClean="false"/>
              <a:t>Forma financování projektů:</a:t>
            </a:r>
            <a:r>
              <a:rPr lang="cs-CZ" sz="1800" dirty="false" smtClean="false"/>
              <a:t> </a:t>
            </a:r>
            <a:r>
              <a:rPr lang="cs-CZ" sz="2000" dirty="false" smtClean="false">
                <a:solidFill>
                  <a:srgbClr val="00B050"/>
                </a:solidFill>
              </a:rPr>
              <a:t>ex-ante</a:t>
            </a:r>
            <a:r>
              <a:rPr lang="cs-CZ" sz="2000" dirty="false" smtClean="false"/>
              <a:t> </a:t>
            </a:r>
            <a:r>
              <a:rPr lang="cs-CZ" sz="1800" dirty="false" smtClean="false"/>
              <a:t>(zálohová platba a následné vyúčtování…)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755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580965216b36b0c2206dbe263acb081d">
  <xsd:schema xmlns:xsd="http://www.w3.org/2001/XMLSchema" xmlns:ns2="dfed548f-0517-4d39-90e3-3947398480c0" xmlns:p="http://schemas.microsoft.com/office/2006/metadata/properties" xmlns:xs="http://www.w3.org/2001/XMLSchema" ma:fieldsID="aee906e35d4e82571974302c78b501ba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88E0CB-09EB-4B99-A852-F9A1B7D83782}">
  <ds:schemaRefs>
    <ds:schemaRef ds:uri="http://schemas.openxmlformats.org/package/2006/metadata/core-properties"/>
    <ds:schemaRef ds:uri="dfed548f-0517-4d39-90e3-3947398480c0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596CAC1-21BA-42F0-B758-5CFC55914B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F1D07A-AF53-4A1E-9042-F777E609BC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4013</properties:Words>
  <properties:PresentationFormat>Předvádění na obrazovce (4:3)</properties:PresentationFormat>
  <properties:Paragraphs>632</properties:Paragraphs>
  <properties:Slides>68</properties:Slides>
  <properties:Notes>66</properties:Notes>
  <properties:TotalTime>7746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1</vt:i4>
      </vt:variant>
      <vt:variant>
        <vt:lpstr>Nadpisy snímků</vt:lpstr>
      </vt:variant>
      <vt:variant>
        <vt:i4>68</vt:i4>
      </vt:variant>
    </vt:vector>
  </properties:HeadingPairs>
  <properties:TitlesOfParts>
    <vt:vector baseType="lpstr" size="69">
      <vt:lpstr>prezentace</vt:lpstr>
      <vt:lpstr>Výzva č. 03_18_089 (výzva č. 89) Podpora procesu transformace pobytových služeb a podpora služeb komunitního typu vzniklých po transformaci   </vt:lpstr>
      <vt:lpstr>OBSAH SEMINÁŘE</vt:lpstr>
      <vt:lpstr>Základní informace o výzvě č. 89 </vt:lpstr>
      <vt:lpstr> Časové nastavení </vt:lpstr>
      <vt:lpstr>Alokace výzvy</vt:lpstr>
      <vt:lpstr> Oprávnění žadatelé </vt:lpstr>
      <vt:lpstr>Oprávnění žadatelé</vt:lpstr>
      <vt:lpstr>Oprávnění partneři</vt:lpstr>
      <vt:lpstr>Míra podpory –  rozpad zdrojů financování</vt:lpstr>
      <vt:lpstr>Územní způsobilost </vt:lpstr>
      <vt:lpstr>Cílové skupiny</vt:lpstr>
      <vt:lpstr>Podporované aktivity</vt:lpstr>
      <vt:lpstr>Kombinace podporovaných aktivit/Omezení</vt:lpstr>
      <vt:lpstr>   A) Podpora procesu přípravy transformace pobytové služby sociální péče   </vt:lpstr>
      <vt:lpstr>A) Podpora procesu přípravy transformace pobytové služby sociální péče </vt:lpstr>
      <vt:lpstr> B) Podpora implementace transformačního plánu a praktické realizace transformačního procesu zařízení </vt:lpstr>
      <vt:lpstr>B) Podpora implementace transformačního plánu a praktické realizace transformačního procesu zařízení v praxi</vt:lpstr>
      <vt:lpstr>B) Podpora implementace transformačního plánu a praktické realizace transformačního procesu zařízení v praxi</vt:lpstr>
      <vt:lpstr>c) Podpora nově registrované služby, která vznikla jako výsledek transformačního procesu pobytové služby sociální péče</vt:lpstr>
      <vt:lpstr>c) Podpora nově registrované služby, která vznikla jako výsledek transformačního procesu pobytové služby sociální péče</vt:lpstr>
      <vt:lpstr>c) Podpora nově registrované služby, která vznikla jako výsledek transformačního procesu pobytové služby sociální péče</vt:lpstr>
      <vt:lpstr>c) Podpora nově registrované služby, která vznikla jako výsledek transformačního procesu pobytové služby sociální péče</vt:lpstr>
      <vt:lpstr>Výstupy projektů</vt:lpstr>
      <vt:lpstr>Výstupy projektů</vt:lpstr>
      <vt:lpstr>Indikátory povinné k naplnění</vt:lpstr>
      <vt:lpstr>Indikátory povinné k vykazování</vt:lpstr>
      <vt:lpstr>Indikátory v kontextu výzvy č. 089</vt:lpstr>
      <vt:lpstr>Problematika Bagatelní podpory  indikátor 6 00 00 Celkový počet účastníků</vt:lpstr>
      <vt:lpstr>8 05 00 Počet napsaných a zveřejněných analytických a strategických dokumentů (vč. evaluačních)</vt:lpstr>
      <vt:lpstr>Indikátory v kontextu výzvy 6 70 01 Kapacita podpořených služeb, 6 70 10 Využívaní podpořených služeb </vt:lpstr>
      <vt:lpstr>Povinné přílohy žádosti o podporu</vt:lpstr>
      <vt:lpstr>Prezentace aplikace PowerPoint</vt:lpstr>
      <vt:lpstr> Způsobilost Výdajů  </vt:lpstr>
      <vt:lpstr> Způsobilost výdajů </vt:lpstr>
      <vt:lpstr>Nezpůsobilé výdaje v kontextu výzvy č. 89</vt:lpstr>
      <vt:lpstr>Rozpočet projektu - struktura</vt:lpstr>
      <vt:lpstr> 1.Osobní náklady </vt:lpstr>
      <vt:lpstr>1. Osobní náklady </vt:lpstr>
      <vt:lpstr>1. Osobní náklady </vt:lpstr>
      <vt:lpstr>1. Osobní náklady: PN a NN</vt:lpstr>
      <vt:lpstr>2. Cestovné</vt:lpstr>
      <vt:lpstr>2. Cestovné – PN a NN</vt:lpstr>
      <vt:lpstr> 3. Zařízení a vybavení </vt:lpstr>
      <vt:lpstr> 3. Zařízení a vybavení </vt:lpstr>
      <vt:lpstr>3. Zařízení a vybavení: DPH</vt:lpstr>
      <vt:lpstr>4. Nákup služeb</vt:lpstr>
      <vt:lpstr>5. Přímá podpora</vt:lpstr>
      <vt:lpstr>Nepřímé náklady</vt:lpstr>
      <vt:lpstr>Projekty s nepřímými náklady</vt:lpstr>
      <vt:lpstr>Veřejné zakázky</vt:lpstr>
      <vt:lpstr>Prezentace aplikace PowerPoint</vt:lpstr>
      <vt:lpstr>Veřejná podpora  Služby SOHZ</vt:lpstr>
      <vt:lpstr>Veřejná podpora  Pověření</vt:lpstr>
      <vt:lpstr>Veřejná podpora vyrovnávací platba</vt:lpstr>
      <vt:lpstr>Veřejná podpora  aktivity a + b </vt:lpstr>
      <vt:lpstr>Veřejná podpora Aktivita C</vt:lpstr>
      <vt:lpstr>Prezentace aplikace PowerPoint</vt:lpstr>
      <vt:lpstr>Hodnocení a výběr projektů (pravidla OPZ) Formální hodnocení a hodnocení přijatelnosti (FHHP)</vt:lpstr>
      <vt:lpstr>Hodnocení a výběr projektů (pravidla OPZ) Věcné hodnocení (VH) </vt:lpstr>
      <vt:lpstr>Hodnocení a výběr projektů (pravidla OPZ) Výběr projektů (VK + PA)</vt:lpstr>
      <vt:lpstr>Hodnocení a výběr projektů (pravidla OPZ) Opravné prostředky - přezkum</vt:lpstr>
      <vt:lpstr>Opravné prostředky přezkum</vt:lpstr>
      <vt:lpstr>Zdroj informací:</vt:lpstr>
      <vt:lpstr>Nejčastější nedostatky žádostí o podporu  (předchozí výzvy  37 + 66)</vt:lpstr>
      <vt:lpstr>Nejčastější nedostatky žádostí o podporu (VE VÝZVĚ Č. 37 + 66)</vt:lpstr>
      <vt:lpstr>Doporučení pro žadatele</vt:lpstr>
      <vt:lpstr>KONTAKTY</vt:lpstr>
      <vt:lpstr>Děkujeme za pozornost  a těšíme se na spolupráci.  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2018-10-29T09:03:25Z</dcterms:modified>
  <cp:revision>656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