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4300" r:id="rId5"/>
  </p:sldMasterIdLst>
  <p:notesMasterIdLst>
    <p:notesMasterId r:id="rId43"/>
  </p:notesMasterIdLst>
  <p:handoutMasterIdLst>
    <p:handoutMasterId r:id="rId44"/>
  </p:handoutMasterIdLst>
  <p:sldIdLst>
    <p:sldId id="277" r:id="rId6"/>
    <p:sldId id="329" r:id="rId7"/>
    <p:sldId id="358" r:id="rId8"/>
    <p:sldId id="359" r:id="rId9"/>
    <p:sldId id="363" r:id="rId10"/>
    <p:sldId id="360" r:id="rId11"/>
    <p:sldId id="361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62" r:id="rId21"/>
    <p:sldId id="364" r:id="rId22"/>
    <p:sldId id="365" r:id="rId23"/>
    <p:sldId id="366" r:id="rId24"/>
    <p:sldId id="368" r:id="rId25"/>
    <p:sldId id="369" r:id="rId26"/>
    <p:sldId id="370" r:id="rId27"/>
    <p:sldId id="354" r:id="rId28"/>
    <p:sldId id="346" r:id="rId29"/>
    <p:sldId id="331" r:id="rId30"/>
    <p:sldId id="332" r:id="rId31"/>
    <p:sldId id="333" r:id="rId32"/>
    <p:sldId id="335" r:id="rId33"/>
    <p:sldId id="337" r:id="rId34"/>
    <p:sldId id="338" r:id="rId35"/>
    <p:sldId id="339" r:id="rId36"/>
    <p:sldId id="357" r:id="rId37"/>
    <p:sldId id="341" r:id="rId38"/>
    <p:sldId id="355" r:id="rId39"/>
    <p:sldId id="356" r:id="rId40"/>
    <p:sldId id="330" r:id="rId41"/>
    <p:sldId id="296" r:id="rId42"/>
  </p:sldIdLst>
  <p:sldSz cx="9144000" cy="6858000" type="screen4x3"/>
  <p:notesSz cx="6788150" cy="99234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66216" autoAdjust="0"/>
  </p:normalViewPr>
  <p:slideViewPr>
    <p:cSldViewPr showGuides="1">
      <p:cViewPr varScale="1">
        <p:scale>
          <a:sx n="58" d="100"/>
          <a:sy n="58" d="100"/>
        </p:scale>
        <p:origin x="1613" y="53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F32D18B7-3C0B-4540-B18A-DB6256BEACFC}" type="datetimeFigureOut">
              <a:rPr lang="cs-CZ" smtClean="0"/>
              <a:t>15.10.2018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63E3E32E-49E3-4216-B73A-EA0CDEE762C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04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5048" y="0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15.10.2018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5048" y="9425567"/>
            <a:ext cx="2941532" cy="496173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949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770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18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875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4292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0018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3617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076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7118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313" indent="-171313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311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3705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007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318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300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634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940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2975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1384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511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47683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457008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84049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278301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817597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91304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8078535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31943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5803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5563202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474404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61034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2488075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21738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2813456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7788882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43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906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1" r:id="rId1"/>
    <p:sldLayoutId id="2147484302" r:id="rId2"/>
    <p:sldLayoutId id="2147484303" r:id="rId3"/>
    <p:sldLayoutId id="2147484304" r:id="rId4"/>
    <p:sldLayoutId id="2147484305" r:id="rId5"/>
    <p:sldLayoutId id="2147484306" r:id="rId6"/>
    <p:sldLayoutId id="2147484307" r:id="rId7"/>
    <p:sldLayoutId id="2147484308" r:id="rId8"/>
    <p:sldLayoutId id="2147484309" r:id="rId9"/>
    <p:sldLayoutId id="2147484310" r:id="rId10"/>
    <p:sldLayoutId id="2147484311" r:id="rId11"/>
    <p:sldLayoutId id="2147484312" r:id="rId12"/>
    <p:sldLayoutId id="2147484313" r:id="rId13"/>
    <p:sldLayoutId id="2147484314" r:id="rId14"/>
    <p:sldLayoutId id="2147484315" r:id="rId15"/>
    <p:sldLayoutId id="2147484316" r:id="rId16"/>
    <p:sldLayoutId id="214748431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" TargetMode="External"/><Relationship Id="rId2" Type="http://schemas.openxmlformats.org/officeDocument/2006/relationships/hyperlink" Target="mailto:iskp@mpsv.cz" TargetMode="Externa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1844824"/>
            <a:ext cx="7380352" cy="15988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r>
              <a:rPr lang="cs-CZ" sz="3200" b="1" dirty="0">
                <a:solidFill>
                  <a:srgbClr val="002060"/>
                </a:solidFill>
                <a:latin typeface="Calibri" panose="020F0502020204030204" pitchFamily="34" charset="0"/>
              </a:rPr>
              <a:t>Seminář pro žadatele</a:t>
            </a:r>
            <a:r>
              <a:rPr lang="cs-CZ" sz="3200" b="1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cs-CZ" sz="3200" b="1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cs-CZ" sz="2400" b="1" kern="1200" dirty="0" smtClean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Výzva  </a:t>
            </a:r>
            <a:r>
              <a:rPr lang="cs-CZ" sz="2400" b="1" kern="12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č</a:t>
            </a:r>
            <a:r>
              <a:rPr lang="cs-CZ" sz="3200" b="1" kern="1200" dirty="0" smtClean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+mn-cs"/>
              </a:rPr>
              <a:t>. </a:t>
            </a:r>
            <a:r>
              <a:rPr lang="cs-CZ" sz="3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03_18_088</a:t>
            </a:r>
            <a:r>
              <a:rPr lang="cs-CZ" sz="3200" dirty="0" smtClean="0">
                <a:latin typeface="Calibri" panose="020F0502020204030204" pitchFamily="34" charset="0"/>
              </a:rPr>
              <a:t/>
            </a:r>
            <a:br>
              <a:rPr lang="cs-CZ" sz="3200" dirty="0" smtClean="0">
                <a:latin typeface="Calibri" panose="020F0502020204030204" pitchFamily="34" charset="0"/>
              </a:rPr>
            </a:br>
            <a:r>
              <a:rPr lang="cs-CZ" sz="3200" b="0" kern="1200" dirty="0" smtClean="0">
                <a:latin typeface="+mn-lt"/>
                <a:ea typeface="+mn-ea"/>
                <a:cs typeface="+mn-cs"/>
              </a:rPr>
              <a:t/>
            </a:r>
            <a:br>
              <a:rPr lang="cs-CZ" sz="3200" b="0" kern="1200" dirty="0" smtClean="0">
                <a:latin typeface="+mn-lt"/>
                <a:ea typeface="+mn-ea"/>
                <a:cs typeface="+mn-cs"/>
              </a:rPr>
            </a:br>
            <a:endParaRPr lang="cs-CZ" sz="3200" b="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I. Jirková, J. Kreidlová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Říjen 2018, Praha </a:t>
            </a:r>
            <a:endParaRPr lang="cs-CZ" sz="2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2601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3. Podpora </a:t>
            </a:r>
            <a:r>
              <a:rPr lang="cs-CZ" b="1" dirty="0">
                <a:latin typeface="Calibri" panose="020F0502020204030204" pitchFamily="34" charset="0"/>
              </a:rPr>
              <a:t>paliativní péče v přirozeném prostředí klienta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Koordinace multidisciplinární domácí hospic. péče, edukace soc. pracovníků a pracovníků v soc. službách, vč. supervize týmu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Koordinace a edukace pro rodinné příslušníky a pečující v souvislosti s možností využití domácí paliativní péče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Vzdělávání a poradenství pro pečující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Poradenská a asistenční činnost při využívání a poskytování kompenzačních pomůcek, vč. nákupu kompenzačních pomůcek pro poskytovatele domácí hospic. péče</a:t>
            </a:r>
          </a:p>
          <a:p>
            <a:r>
              <a:rPr lang="cs-CZ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Není zaměřeno na podporu a financování běžných výdajů spojených s poskytováním základních činností soc. služeb v rozsahu zákona č. 108/2006 Sb., ve znění pozdějších předpisů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82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4. Podpora </a:t>
            </a:r>
            <a:r>
              <a:rPr lang="cs-CZ" b="1" dirty="0">
                <a:latin typeface="Calibri" panose="020F0502020204030204" pitchFamily="34" charset="0"/>
              </a:rPr>
              <a:t>neformální péče a sdílené péče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Podpůrná soc. práce, vč. komunitní soc. práce pro pečující, podpora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casemangementu</a:t>
            </a:r>
            <a:endParaRPr lang="cs-CZ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odpora svépomocných skupin, psychoterapeutická podpora pečujících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Edukace a specifické poradenství pečujícím v oblasti kombinování neformální a formální péče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Pomoc při péči o osobu závislou, doplňkové poskytnutí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respitní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, pečovatelské služby nebo osobní asistence při účasti pečující osoby na vzdělávání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Pomoc při řešení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. situace, rozšíření kvalifikace, kombinování se zaměstnáním, návratem na trh práce, právní poradenství</a:t>
            </a:r>
          </a:p>
          <a:p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Zajištění podpory pečující osoby ze strany soc. pracovníků obcí, úřadů práce a nemocnic (tj. zvyšování personálních kapacit soc. pracovníků, koordinátor na obci ve vztahu k podpoře pečujícím)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047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5. Podpora </a:t>
            </a:r>
            <a:r>
              <a:rPr lang="cs-CZ" b="1" dirty="0">
                <a:latin typeface="Calibri" panose="020F0502020204030204" pitchFamily="34" charset="0"/>
              </a:rPr>
              <a:t>osob ohrožených látkovými i nelátkovými </a:t>
            </a:r>
            <a:r>
              <a:rPr lang="cs-CZ" b="1" dirty="0" smtClean="0">
                <a:latin typeface="Calibri" panose="020F0502020204030204" pitchFamily="34" charset="0"/>
              </a:rPr>
              <a:t>závislostmi</a:t>
            </a:r>
          </a:p>
          <a:p>
            <a:r>
              <a:rPr lang="cs-CZ" i="1" dirty="0" smtClean="0">
                <a:latin typeface="Calibri" panose="020F0502020204030204" pitchFamily="34" charset="0"/>
              </a:rPr>
              <a:t>Programy sekundární a terciární prevence CS, vč. Programů pro jejich rodinné příslušníky a osoby blízké mimo základní činnosti soc. služby dle zákona 108/2006 Sb. a mimo zdravotní úkony z úhrad zdravotního pojištění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Programy svépomoci a vzájemné pomoci CS</a:t>
            </a:r>
          </a:p>
          <a:p>
            <a:r>
              <a:rPr lang="cs-CZ" dirty="0" err="1" smtClean="0">
                <a:latin typeface="Calibri" panose="020F0502020204030204" pitchFamily="34" charset="0"/>
              </a:rPr>
              <a:t>Adiktologická</a:t>
            </a:r>
            <a:r>
              <a:rPr lang="cs-CZ" dirty="0" smtClean="0">
                <a:latin typeface="Calibri" panose="020F0502020204030204" pitchFamily="34" charset="0"/>
              </a:rPr>
              <a:t> psychosociální a další intervence (nehrazené ze ZP)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Rodinné terapie, poradenství pro CS (jednotlivce i rodiny)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Vzdělávací aktivity (informovanost o závislostním chování u blízkých osob a možnostech pomoci)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Lze i vzdělávání pracovníků poskytovatele soc. služby nad rámec povinného vzdělávání (např. psychoterapeutický výcvik) – v rámci projektu v režimu podpory de </a:t>
            </a:r>
            <a:r>
              <a:rPr lang="cs-CZ" dirty="0" err="1" smtClean="0">
                <a:latin typeface="Calibri" panose="020F0502020204030204" pitchFamily="34" charset="0"/>
              </a:rPr>
              <a:t>minimis</a:t>
            </a:r>
            <a:r>
              <a:rPr lang="cs-CZ" dirty="0" smtClean="0">
                <a:latin typeface="Calibri" panose="020F0502020204030204" pitchFamily="34" charset="0"/>
              </a:rPr>
              <a:t>; lze pouze jako doplňkovou činnost projektu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Pilotní zavedení soc. služby pro závislé osoby bez domova (tzv. </a:t>
            </a:r>
            <a:r>
              <a:rPr lang="cs-CZ" dirty="0" err="1" smtClean="0">
                <a:latin typeface="Calibri" panose="020F0502020204030204" pitchFamily="34" charset="0"/>
              </a:rPr>
              <a:t>wet</a:t>
            </a:r>
            <a:r>
              <a:rPr lang="cs-CZ" dirty="0" smtClean="0">
                <a:latin typeface="Calibri" panose="020F0502020204030204" pitchFamily="34" charset="0"/>
              </a:rPr>
              <a:t> </a:t>
            </a:r>
            <a:r>
              <a:rPr lang="cs-CZ" dirty="0" err="1" smtClean="0">
                <a:latin typeface="Calibri" panose="020F0502020204030204" pitchFamily="34" charset="0"/>
              </a:rPr>
              <a:t>houses</a:t>
            </a:r>
            <a:r>
              <a:rPr lang="cs-CZ" dirty="0" smtClean="0">
                <a:latin typeface="Calibri" panose="020F0502020204030204" pitchFamily="34" charset="0"/>
              </a:rPr>
              <a:t>) – pro AD – mimo režim VP (výstupem bude koncepce služby)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67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6. Podpora </a:t>
            </a:r>
            <a:r>
              <a:rPr lang="cs-CZ" b="1" dirty="0">
                <a:latin typeface="Calibri" panose="020F0502020204030204" pitchFamily="34" charset="0"/>
              </a:rPr>
              <a:t>profesionální realizace sociální práce na obcích</a:t>
            </a:r>
          </a:p>
          <a:p>
            <a:r>
              <a:rPr lang="cs-CZ" dirty="0">
                <a:latin typeface="Calibri" panose="020F0502020204030204" pitchFamily="34" charset="0"/>
              </a:rPr>
              <a:t>Podpora individualizované soc. práce na obcích na úrovni odborných postupů při případové práci, metodické činnosti, koordinaci nástrojů pomoci apod.</a:t>
            </a:r>
          </a:p>
          <a:p>
            <a:r>
              <a:rPr lang="cs-CZ" dirty="0">
                <a:latin typeface="Calibri" panose="020F0502020204030204" pitchFamily="34" charset="0"/>
              </a:rPr>
              <a:t>Podpora přímého výkonu soc.  práce na obcích (soc. pracovníků) realizované především v přirozeném prostředí klientů a aktivit vedoucím k jejímu zkvalitňování</a:t>
            </a:r>
          </a:p>
          <a:p>
            <a:r>
              <a:rPr lang="cs-CZ" dirty="0">
                <a:latin typeface="Calibri" panose="020F0502020204030204" pitchFamily="34" charset="0"/>
              </a:rPr>
              <a:t>Lze zahrnout i náklady na celoživotní vzdělávání soc. pracovníků na obcích v rozsahu stanoveném zákonem (max. 24h)</a:t>
            </a:r>
          </a:p>
          <a:p>
            <a:r>
              <a:rPr lang="cs-CZ" dirty="0">
                <a:latin typeface="Calibri" panose="020F0502020204030204" pitchFamily="34" charset="0"/>
              </a:rPr>
              <a:t>Zejména pro CS osob bez domova, sociálně vyloučených nebo ohrožených v rámci poskytování soc. bydlení</a:t>
            </a:r>
          </a:p>
          <a:p>
            <a:r>
              <a:rPr lang="cs-CZ" dirty="0">
                <a:latin typeface="Calibri" panose="020F0502020204030204" pitchFamily="34" charset="0"/>
              </a:rPr>
              <a:t>Oprávněným žadatelem – obec, příspěvková organizace obce, NNO, soc. družstvo, poskytovatel soc. služeb, dobrovolný svazek obcí (obec musí být vždy partnerem bez </a:t>
            </a:r>
            <a:r>
              <a:rPr lang="cs-CZ" dirty="0" err="1">
                <a:latin typeface="Calibri" panose="020F0502020204030204" pitchFamily="34" charset="0"/>
              </a:rPr>
              <a:t>fin</a:t>
            </a:r>
            <a:r>
              <a:rPr lang="cs-CZ" dirty="0">
                <a:latin typeface="Calibri" panose="020F0502020204030204" pitchFamily="34" charset="0"/>
              </a:rPr>
              <a:t>. příspěvku</a:t>
            </a:r>
            <a:r>
              <a:rPr lang="cs-CZ" dirty="0" smtClean="0">
                <a:latin typeface="Calibri" panose="020F0502020204030204" pitchFamily="34" charset="0"/>
              </a:rPr>
              <a:t>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14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7. Podpora </a:t>
            </a:r>
            <a:r>
              <a:rPr lang="cs-CZ" b="1" dirty="0">
                <a:latin typeface="Calibri" panose="020F0502020204030204" pitchFamily="34" charset="0"/>
              </a:rPr>
              <a:t>aktivit pro CS skupinu migranti</a:t>
            </a:r>
          </a:p>
          <a:p>
            <a:r>
              <a:rPr lang="cs-CZ" b="1" i="1" dirty="0">
                <a:latin typeface="Calibri" panose="020F0502020204030204" pitchFamily="34" charset="0"/>
              </a:rPr>
              <a:t>Podpora legálních migrantů </a:t>
            </a:r>
            <a:r>
              <a:rPr lang="cs-CZ" dirty="0">
                <a:latin typeface="Calibri" panose="020F0502020204030204" pitchFamily="34" charset="0"/>
              </a:rPr>
              <a:t>(cizinci ze třetích zemí, příp. i občané EU/EHP a Švýcarska s dlouhodobým pobytem, držitelé a žadatelé o mezinárodní ochranu)</a:t>
            </a:r>
          </a:p>
          <a:p>
            <a:r>
              <a:rPr lang="cs-CZ" dirty="0" err="1">
                <a:latin typeface="Calibri" panose="020F0502020204030204" pitchFamily="34" charset="0"/>
              </a:rPr>
              <a:t>S</a:t>
            </a:r>
            <a:r>
              <a:rPr lang="cs-CZ" dirty="0" err="1" smtClean="0">
                <a:latin typeface="Calibri" panose="020F0502020204030204" pitchFamily="34" charset="0"/>
              </a:rPr>
              <a:t>treetwork</a:t>
            </a:r>
            <a:r>
              <a:rPr lang="cs-CZ" dirty="0" smtClean="0">
                <a:latin typeface="Calibri" panose="020F0502020204030204" pitchFamily="34" charset="0"/>
              </a:rPr>
              <a:t>, právní </a:t>
            </a:r>
            <a:r>
              <a:rPr lang="cs-CZ" dirty="0">
                <a:latin typeface="Calibri" panose="020F0502020204030204" pitchFamily="34" charset="0"/>
              </a:rPr>
              <a:t>poradenství</a:t>
            </a:r>
          </a:p>
          <a:p>
            <a:r>
              <a:rPr lang="cs-CZ" dirty="0">
                <a:latin typeface="Calibri" panose="020F0502020204030204" pitchFamily="34" charset="0"/>
              </a:rPr>
              <a:t>Výuka češtiny nad úroveň A1 (znevýhodňující postavení na trhu práce)</a:t>
            </a:r>
          </a:p>
          <a:p>
            <a:r>
              <a:rPr lang="cs-CZ" dirty="0">
                <a:latin typeface="Calibri" panose="020F0502020204030204" pitchFamily="34" charset="0"/>
              </a:rPr>
              <a:t>Aktivity zaměřené na občanskou gramotnost a zlepšení orientace ve společnosti zejm. na lokální úrovni</a:t>
            </a:r>
          </a:p>
          <a:p>
            <a:r>
              <a:rPr lang="cs-CZ" dirty="0">
                <a:latin typeface="Calibri" panose="020F0502020204030204" pitchFamily="34" charset="0"/>
              </a:rPr>
              <a:t>Podpora obcí v oblasti </a:t>
            </a:r>
            <a:r>
              <a:rPr lang="cs-CZ" dirty="0" smtClean="0">
                <a:latin typeface="Calibri" panose="020F0502020204030204" pitchFamily="34" charset="0"/>
              </a:rPr>
              <a:t>integrace </a:t>
            </a:r>
            <a:r>
              <a:rPr lang="cs-CZ" dirty="0">
                <a:latin typeface="Calibri" panose="020F0502020204030204" pitchFamily="34" charset="0"/>
              </a:rPr>
              <a:t>cizinců na lokální úrovni (obce s významným podílem cizinců, podpora komunitní soc. práce a komunit. </a:t>
            </a:r>
            <a:r>
              <a:rPr lang="cs-CZ" dirty="0" smtClean="0">
                <a:latin typeface="Calibri" panose="020F0502020204030204" pitchFamily="34" charset="0"/>
              </a:rPr>
              <a:t>center)</a:t>
            </a:r>
            <a:endParaRPr lang="cs-CZ" dirty="0">
              <a:latin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</a:rPr>
              <a:t>Služby interkulturních pracovníků, tlumočníků k usnadnění komunikace s institucemi a veřejností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42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1"/>
            <a:ext cx="6347713" cy="1019200"/>
          </a:xfrm>
        </p:spPr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628802"/>
            <a:ext cx="6347714" cy="441256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2400" b="1" dirty="0">
                <a:latin typeface="Calibri" panose="020F0502020204030204" pitchFamily="34" charset="0"/>
              </a:rPr>
              <a:t>8. Podpora prevence a řešení zadluženosti a předluženosti (vč. poradenství) </a:t>
            </a:r>
          </a:p>
          <a:p>
            <a:pPr>
              <a:lnSpc>
                <a:spcPct val="110000"/>
              </a:lnSpc>
            </a:pPr>
            <a:r>
              <a:rPr lang="cs-CZ" sz="2000" b="1" i="1" dirty="0" smtClean="0">
                <a:latin typeface="Calibri" panose="020F0502020204030204" pitchFamily="34" charset="0"/>
              </a:rPr>
              <a:t>přímou </a:t>
            </a:r>
            <a:r>
              <a:rPr lang="cs-CZ" sz="2000" b="1" i="1" dirty="0">
                <a:latin typeface="Calibri" panose="020F0502020204030204" pitchFamily="34" charset="0"/>
              </a:rPr>
              <a:t>podporu </a:t>
            </a:r>
            <a:r>
              <a:rPr lang="cs-CZ" sz="2000" dirty="0">
                <a:latin typeface="Calibri" panose="020F0502020204030204" pitchFamily="34" charset="0"/>
              </a:rPr>
              <a:t>osobám, které mají výdaje vyšší než příjmy a nejsou schopny plnit své závazky</a:t>
            </a: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Aktivní řešení zadluženosti a předluženosti – dluhové poradenství, vč. </a:t>
            </a:r>
            <a:r>
              <a:rPr lang="cs-CZ" sz="2000" dirty="0" smtClean="0">
                <a:latin typeface="Calibri" panose="020F0502020204030204" pitchFamily="34" charset="0"/>
              </a:rPr>
              <a:t>zpracování </a:t>
            </a:r>
            <a:r>
              <a:rPr lang="cs-CZ" sz="2000" dirty="0">
                <a:latin typeface="Calibri" panose="020F0502020204030204" pitchFamily="34" charset="0"/>
              </a:rPr>
              <a:t>a podávání </a:t>
            </a:r>
            <a:r>
              <a:rPr lang="cs-CZ" sz="2000" dirty="0" err="1">
                <a:latin typeface="Calibri" panose="020F0502020204030204" pitchFamily="34" charset="0"/>
              </a:rPr>
              <a:t>insolv</a:t>
            </a:r>
            <a:r>
              <a:rPr lang="cs-CZ" sz="2000" dirty="0">
                <a:latin typeface="Calibri" panose="020F0502020204030204" pitchFamily="34" charset="0"/>
              </a:rPr>
              <a:t>. </a:t>
            </a:r>
            <a:r>
              <a:rPr lang="cs-CZ" sz="2000" dirty="0" smtClean="0">
                <a:latin typeface="Calibri" panose="020F0502020204030204" pitchFamily="34" charset="0"/>
              </a:rPr>
              <a:t>návrhů</a:t>
            </a:r>
            <a:endParaRPr lang="cs-CZ" sz="2000" dirty="0"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Zvyšování kompetencí CS formou </a:t>
            </a:r>
            <a:r>
              <a:rPr lang="cs-CZ" sz="2000" b="1" i="1" dirty="0">
                <a:latin typeface="Calibri" panose="020F0502020204030204" pitchFamily="34" charset="0"/>
              </a:rPr>
              <a:t>individuální přímé práce </a:t>
            </a:r>
            <a:r>
              <a:rPr lang="cs-CZ" sz="2000" dirty="0">
                <a:latin typeface="Calibri" panose="020F0502020204030204" pitchFamily="34" charset="0"/>
              </a:rPr>
              <a:t>(nelze pouze semináře, důležitá vazba na indikátor 6000)</a:t>
            </a: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Podpora mimosoudního způsobu řešení konfliktů</a:t>
            </a: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Aktivity zaměřené na snižování dluhů za bydlení</a:t>
            </a: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Aktivity zaměřené na podporu osob průběhu jejich procesu oddlužení (mj. s preventivním rozměrem proti zrušení oddlužení ze strany soudu)</a:t>
            </a:r>
          </a:p>
          <a:p>
            <a:pPr>
              <a:lnSpc>
                <a:spcPct val="110000"/>
              </a:lnSpc>
            </a:pPr>
            <a:r>
              <a:rPr lang="cs-CZ" sz="2000" dirty="0">
                <a:latin typeface="Calibri" panose="020F0502020204030204" pitchFamily="34" charset="0"/>
              </a:rPr>
              <a:t>V kombinaci z výše uvedenými aktivitami je možné podpořit: spolupráci partnerů na místní úrovni, spolupráci představitelů obce s NNO, vytvoření strategie k řešení zadluženosti na úrovni obce; spolupráci se zaměstnavateli v tématu zaměstnávání osob v exekuci a odbourávání specifických bariér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0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1" u="sng" dirty="0" smtClean="0">
                <a:latin typeface="Calibri" panose="020F0502020204030204" pitchFamily="34" charset="0"/>
              </a:rPr>
              <a:t>Doporučení ke zpracování projektové žádosti:</a:t>
            </a:r>
            <a:endParaRPr lang="cs-CZ" sz="2000" b="1" u="sng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aktivity nutné dobře popsat a odůvodnit (hodnocení žádosti pouze na základě informací v žádosti) – prevence krácení rozpočtu (vazba na rozpočet); harmonogram aktivit není povinný, ale doporučuje se uvést </a:t>
            </a:r>
            <a:endParaRPr lang="cs-CZ" sz="20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l</a:t>
            </a:r>
            <a:r>
              <a:rPr lang="cs-CZ" sz="2000" dirty="0" smtClean="0">
                <a:latin typeface="Calibri" panose="020F0502020204030204" pitchFamily="34" charset="0"/>
              </a:rPr>
              <a:t>ze využít možnost vložit přílohy k žádosti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ž</a:t>
            </a:r>
            <a:r>
              <a:rPr lang="cs-CZ" sz="2000" dirty="0" smtClean="0">
                <a:latin typeface="Calibri" panose="020F0502020204030204" pitchFamily="34" charset="0"/>
              </a:rPr>
              <a:t>adatel může podat více žádostí (jiné aktivity, jiný region)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v </a:t>
            </a:r>
            <a:r>
              <a:rPr lang="cs-CZ" sz="2000" dirty="0">
                <a:latin typeface="Calibri" panose="020F0502020204030204" pitchFamily="34" charset="0"/>
              </a:rPr>
              <a:t>rámci projektu lze kombinovat aktivity výše vzhledem k účelnosti a specifikům </a:t>
            </a:r>
            <a:r>
              <a:rPr lang="cs-CZ" sz="2000" dirty="0" smtClean="0">
                <a:latin typeface="Calibri" panose="020F0502020204030204" pitchFamily="34" charset="0"/>
              </a:rPr>
              <a:t>CS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sz="2000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53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cs-CZ" dirty="0" smtClean="0"/>
              <a:t>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bagatelní podpora </a:t>
            </a:r>
            <a:r>
              <a:rPr lang="cs-CZ" sz="2000" dirty="0">
                <a:latin typeface="Calibri" panose="020F0502020204030204" pitchFamily="34" charset="0"/>
              </a:rPr>
              <a:t>– je podpora účastníka pod 40 hod při realizaci celého projektu (1h=60min)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err="1">
                <a:latin typeface="Calibri" panose="020F0502020204030204" pitchFamily="34" charset="0"/>
              </a:rPr>
              <a:t>Anonymizace</a:t>
            </a:r>
            <a:r>
              <a:rPr lang="cs-CZ" sz="2000" dirty="0">
                <a:latin typeface="Calibri" panose="020F0502020204030204" pitchFamily="34" charset="0"/>
              </a:rPr>
              <a:t> účastníků – pouze okrajově a v odůvodněných případech (např. oběti trest. činů), příjemce musí vést relevantní evidenci (např. pod kódy)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Upozornění - indikátory se v žádosti o projekt v ISKP14+ začnou objevovat až po zadání specifického cíle</a:t>
            </a:r>
            <a:r>
              <a:rPr lang="cs-CZ" sz="2000" dirty="0" smtClean="0">
                <a:latin typeface="Calibri" panose="020F0502020204030204" pitchFamily="34" charset="0"/>
              </a:rPr>
              <a:t>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Monitorovací </a:t>
            </a:r>
            <a:r>
              <a:rPr lang="cs-CZ" sz="2000" dirty="0">
                <a:latin typeface="Calibri" panose="020F0502020204030204" pitchFamily="34" charset="0"/>
              </a:rPr>
              <a:t>list podpořené osoby není povinný (k MI 6 00 00) – doporučený na </a:t>
            </a:r>
            <a:r>
              <a:rPr lang="cs-CZ" sz="2000" dirty="0">
                <a:latin typeface="Calibri" panose="020F0502020204030204" pitchFamily="34" charset="0"/>
                <a:hlinkClick r:id="rId2"/>
              </a:rPr>
              <a:t>www.esfcr.cz</a:t>
            </a:r>
            <a:r>
              <a:rPr lang="cs-CZ" sz="2000" dirty="0">
                <a:latin typeface="Calibri" panose="020F0502020204030204" pitchFamily="34" charset="0"/>
              </a:rPr>
              <a:t> ; příjemce je oprávněn používat jiný způsob sběru dat a dokladování. Evidence musí být doložitelná (kontrola na místě)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Informace najdete v kap. 18.1.3.2 „Obecná část pravidel“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622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závazkové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1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1" u="sng" dirty="0" smtClean="0">
                <a:latin typeface="Calibri" panose="020F0502020204030204" pitchFamily="34" charset="0"/>
              </a:rPr>
              <a:t>Indikátory výstupu: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</a:t>
            </a:r>
            <a:r>
              <a:rPr lang="cs-CZ" sz="2000" b="1" dirty="0">
                <a:latin typeface="Calibri" panose="020F0502020204030204" pitchFamily="34" charset="0"/>
              </a:rPr>
              <a:t>00 00 Celkový počet účastníků  </a:t>
            </a:r>
            <a:r>
              <a:rPr lang="cs-CZ" sz="2000" dirty="0">
                <a:latin typeface="Calibri" panose="020F0502020204030204" pitchFamily="34" charset="0"/>
              </a:rPr>
              <a:t>– nutná identifikace podpořených osob, nezapočítávají se osoby s bagatel. </a:t>
            </a:r>
            <a:r>
              <a:rPr lang="cs-CZ" sz="2000" dirty="0" smtClean="0">
                <a:latin typeface="Calibri" panose="020F0502020204030204" pitchFamily="34" charset="0"/>
              </a:rPr>
              <a:t>Podporou (každá osoby vždy pouze 1x)</a:t>
            </a:r>
            <a:endParaRPr lang="cs-CZ" sz="20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6 70 01 Kapacita podpořených služeb </a:t>
            </a:r>
            <a:r>
              <a:rPr lang="cs-CZ" sz="2000" dirty="0">
                <a:latin typeface="Calibri" panose="020F0502020204030204" pitchFamily="34" charset="0"/>
              </a:rPr>
              <a:t>– výstup okamžitá kapacita aktivit projektu, kterou v danou chvíli lze obsloužit (např. při kurzech počet míst v </a:t>
            </a:r>
            <a:r>
              <a:rPr lang="cs-CZ" sz="2000" dirty="0" smtClean="0">
                <a:latin typeface="Calibri" panose="020F0502020204030204" pitchFamily="34" charset="0"/>
              </a:rPr>
              <a:t>učebně nebo daná kapacitou člena/ů RT)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74 01 Nové nebo inovované soc. služby týkající se bydlení </a:t>
            </a:r>
            <a:r>
              <a:rPr lang="cs-CZ" sz="2000" dirty="0" smtClean="0">
                <a:latin typeface="Calibri" panose="020F0502020204030204" pitchFamily="34" charset="0"/>
              </a:rPr>
              <a:t>(nejedná se o soc. službu dle zákona)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5 51 02 Počet podpořených komunitních center </a:t>
            </a:r>
            <a:endParaRPr lang="cs-CZ" sz="2000" b="1" dirty="0" smtClean="0">
              <a:latin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1" u="sng" dirty="0">
                <a:latin typeface="Calibri" panose="020F0502020204030204" pitchFamily="34" charset="0"/>
              </a:rPr>
              <a:t>Indikátory </a:t>
            </a:r>
            <a:r>
              <a:rPr lang="cs-CZ" sz="2000" b="1" u="sng" dirty="0" smtClean="0">
                <a:latin typeface="Calibri" panose="020F0502020204030204" pitchFamily="34" charset="0"/>
              </a:rPr>
              <a:t>výsledku:</a:t>
            </a:r>
            <a:endParaRPr lang="cs-CZ" sz="2000" u="sng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6 </a:t>
            </a:r>
            <a:r>
              <a:rPr lang="cs-CZ" sz="2000" b="1" dirty="0">
                <a:latin typeface="Calibri" panose="020F0502020204030204" pitchFamily="34" charset="0"/>
              </a:rPr>
              <a:t>70 10 Využívání podpořených služeb </a:t>
            </a:r>
            <a:r>
              <a:rPr lang="cs-CZ" sz="2000" dirty="0">
                <a:latin typeface="Calibri" panose="020F0502020204030204" pitchFamily="34" charset="0"/>
              </a:rPr>
              <a:t>- zde tzv. bagatelní podpora + v </a:t>
            </a:r>
            <a:r>
              <a:rPr lang="cs-CZ" sz="2000" dirty="0" err="1">
                <a:latin typeface="Calibri" panose="020F0502020204030204" pitchFamily="34" charset="0"/>
              </a:rPr>
              <a:t>odůvod</a:t>
            </a:r>
            <a:r>
              <a:rPr lang="cs-CZ" sz="2000" dirty="0">
                <a:latin typeface="Calibri" panose="020F0502020204030204" pitchFamily="34" charset="0"/>
              </a:rPr>
              <a:t>. případech anonymizovaní účastníci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100" b="1" i="1" dirty="0">
                <a:latin typeface="Calibri" panose="020F0502020204030204" pitchFamily="34" charset="0"/>
              </a:rPr>
              <a:t>Žadatel uvede adekvátní cíl. hodnotu projektu (bude povinen v případě realizace projektu naplnit), vybere </a:t>
            </a:r>
            <a:r>
              <a:rPr lang="cs-CZ" sz="2100" b="1" i="1" dirty="0" err="1">
                <a:latin typeface="Calibri" panose="020F0502020204030204" pitchFamily="34" charset="0"/>
              </a:rPr>
              <a:t>relevant</a:t>
            </a:r>
            <a:r>
              <a:rPr lang="cs-CZ" sz="2100" b="1" i="1" dirty="0">
                <a:latin typeface="Calibri" panose="020F0502020204030204" pitchFamily="34" charset="0"/>
              </a:rPr>
              <a:t>. indikátory (musí alespoň 1 výstupový indikátor)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80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116632"/>
            <a:ext cx="7055380" cy="1736616"/>
          </a:xfrm>
        </p:spPr>
        <p:txBody>
          <a:bodyPr/>
          <a:lstStyle/>
          <a:p>
            <a:r>
              <a:rPr lang="cs-CZ" dirty="0" smtClean="0"/>
              <a:t>Indikátory – ke sledování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6 25 00 účastníci v procesu vzdělávání/odborné přípravy po ukončení své účasti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 6 26 00 účastníci, kteří získali kvalifikaci po ukončení své účasti  – </a:t>
            </a:r>
            <a:r>
              <a:rPr lang="cs-CZ" sz="2000" dirty="0">
                <a:latin typeface="Calibri" panose="020F0502020204030204" pitchFamily="34" charset="0"/>
              </a:rPr>
              <a:t>žadatel uvede „0“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6 28 00 znevýhodnění účastníci, kteří po ukončení své účasti hledají zaměstnání, jsou v procesu </a:t>
            </a:r>
            <a:r>
              <a:rPr lang="cs-CZ" sz="2000" b="1" dirty="0" smtClean="0">
                <a:latin typeface="Calibri" panose="020F0502020204030204" pitchFamily="34" charset="0"/>
              </a:rPr>
              <a:t>vzdělávání </a:t>
            </a:r>
            <a:r>
              <a:rPr lang="cs-CZ" sz="2000" dirty="0" smtClean="0">
                <a:latin typeface="Calibri" panose="020F0502020204030204" pitchFamily="34" charset="0"/>
              </a:rPr>
              <a:t>– </a:t>
            </a:r>
            <a:r>
              <a:rPr lang="cs-CZ" sz="2000" dirty="0">
                <a:latin typeface="Calibri" panose="020F0502020204030204" pitchFamily="34" charset="0"/>
              </a:rPr>
              <a:t>žadatel uvede „0“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8 05 00 Počet napsaných a zveřejněných analytických a strategických dokumentů (vč. evaluačních)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6 73 10 Bývalí účastníci projektů, u nichž intervence formou sociální práce naplnila svůj účel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dirty="0">
                <a:latin typeface="Calibri" panose="020F0502020204030204" pitchFamily="34" charset="0"/>
              </a:rPr>
              <a:t>žadatel zpravidla uvede 0, v případě podpory projektu povinnost sledovat ve vztahu k charakteristikám účastníků</a:t>
            </a:r>
          </a:p>
          <a:p>
            <a:pPr marL="0" indent="0">
              <a:buNone/>
            </a:pPr>
            <a:endParaRPr lang="cs-CZ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64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zdroje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6805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>
              <a:hlinkClick r:id="rId3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  <a:hlinkClick r:id="rId3"/>
              </a:rPr>
              <a:t>www.esfcr.cz</a:t>
            </a: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Výzva </a:t>
            </a:r>
            <a:r>
              <a:rPr lang="cs-CZ" altLang="cs-CZ" dirty="0" smtClean="0">
                <a:latin typeface="Calibri" panose="020F0502020204030204" pitchFamily="34" charset="0"/>
              </a:rPr>
              <a:t>č. 03_18_088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err="1" smtClean="0">
                <a:latin typeface="Calibri" panose="020F0502020204030204" pitchFamily="34" charset="0"/>
              </a:rPr>
              <a:t>Esf</a:t>
            </a:r>
            <a:r>
              <a:rPr lang="cs-CZ" dirty="0" smtClean="0">
                <a:latin typeface="Calibri" panose="020F0502020204030204" pitchFamily="34" charset="0"/>
              </a:rPr>
              <a:t> fórum – diskuzní metodický klub (výzva č. 03_18_088)</a:t>
            </a:r>
          </a:p>
          <a:p>
            <a:pPr marL="0" indent="0"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 https</a:t>
            </a:r>
            <a:r>
              <a:rPr lang="cs-CZ" dirty="0">
                <a:latin typeface="Calibri" panose="020F0502020204030204" pitchFamily="34" charset="0"/>
              </a:rPr>
              <a:t>://www.esfcr.cz/vyzva-03_18_088</a:t>
            </a: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Obecná </a:t>
            </a:r>
            <a:r>
              <a:rPr lang="cs-CZ" altLang="cs-CZ" dirty="0">
                <a:latin typeface="Calibri" panose="020F0502020204030204" pitchFamily="34" charset="0"/>
              </a:rPr>
              <a:t>část pravidel pro žadatele a </a:t>
            </a:r>
            <a:r>
              <a:rPr lang="cs-CZ" altLang="cs-CZ" dirty="0" smtClean="0">
                <a:latin typeface="Calibri" panose="020F0502020204030204" pitchFamily="34" charset="0"/>
              </a:rPr>
              <a:t>příjemce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Specifická </a:t>
            </a:r>
            <a:r>
              <a:rPr lang="cs-CZ" altLang="cs-CZ" dirty="0">
                <a:latin typeface="Calibri" panose="020F0502020204030204" pitchFamily="34" charset="0"/>
              </a:rPr>
              <a:t>část pravidel pro žadatele a příjemce pro projekty se </a:t>
            </a:r>
            <a:r>
              <a:rPr lang="cs-CZ" altLang="cs-CZ" dirty="0" smtClean="0">
                <a:latin typeface="Calibri" panose="020F0502020204030204" pitchFamily="34" charset="0"/>
              </a:rPr>
              <a:t>skutečně vzniklými výdaji</a:t>
            </a:r>
          </a:p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16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Přílohy žádosti - povinné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Čestné prohlášení – Identifikace skutečných majitelů právnické osoby ve smyslu zákona č. 253/2008 </a:t>
            </a:r>
            <a:r>
              <a:rPr lang="cs-CZ" sz="2000" b="1" dirty="0" smtClean="0">
                <a:latin typeface="Calibri" panose="020F0502020204030204" pitchFamily="34" charset="0"/>
              </a:rPr>
              <a:t>Sb. </a:t>
            </a:r>
            <a:r>
              <a:rPr lang="cs-CZ" sz="2000" dirty="0" smtClean="0">
                <a:latin typeface="Calibri" panose="020F0502020204030204" pitchFamily="34" charset="0"/>
              </a:rPr>
              <a:t>- dokládá </a:t>
            </a:r>
            <a:r>
              <a:rPr lang="cs-CZ" sz="2000" dirty="0">
                <a:latin typeface="Calibri" panose="020F0502020204030204" pitchFamily="34" charset="0"/>
              </a:rPr>
              <a:t>žadatel, který není fyzickou nebo právnickou osobou veřejného práva – obce a jejich příspěvkové organizace, příspěvkové organizace kraje, svazky </a:t>
            </a:r>
            <a:r>
              <a:rPr lang="cs-CZ" sz="2000" dirty="0" smtClean="0">
                <a:latin typeface="Calibri" panose="020F0502020204030204" pitchFamily="34" charset="0"/>
              </a:rPr>
              <a:t>obcí </a:t>
            </a:r>
            <a:r>
              <a:rPr lang="cs-CZ" sz="2000" dirty="0">
                <a:latin typeface="Calibri" panose="020F0502020204030204" pitchFamily="34" charset="0"/>
              </a:rPr>
              <a:t>(vzor příloha – www.esfcr.cz)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Analýza </a:t>
            </a:r>
            <a:r>
              <a:rPr lang="cs-CZ" sz="2000" b="1" dirty="0">
                <a:latin typeface="Calibri" panose="020F0502020204030204" pitchFamily="34" charset="0"/>
              </a:rPr>
              <a:t>potřebnosti projektu a cílové </a:t>
            </a:r>
            <a:r>
              <a:rPr lang="cs-CZ" sz="2000" b="1" dirty="0" smtClean="0">
                <a:latin typeface="Calibri" panose="020F0502020204030204" pitchFamily="34" charset="0"/>
              </a:rPr>
              <a:t>skupiny </a:t>
            </a:r>
            <a:r>
              <a:rPr lang="cs-CZ" sz="2000" dirty="0" smtClean="0">
                <a:latin typeface="Calibri" panose="020F0502020204030204" pitchFamily="34" charset="0"/>
              </a:rPr>
              <a:t>- rozsah </a:t>
            </a:r>
            <a:r>
              <a:rPr lang="cs-CZ" sz="2000" dirty="0">
                <a:latin typeface="Calibri" panose="020F0502020204030204" pitchFamily="34" charset="0"/>
              </a:rPr>
              <a:t>1-4 strany, kvalitně zpracovat (v žádosti uvést stručné a zásadní informace, podrobně a celistvě zpracovat relevantní informace v příloze), založeno na předchozí komunikaci s CS, dotaznících, relevantně zjištěných </a:t>
            </a:r>
            <a:r>
              <a:rPr lang="cs-CZ" sz="2000" dirty="0" smtClean="0">
                <a:latin typeface="Calibri" panose="020F0502020204030204" pitchFamily="34" charset="0"/>
              </a:rPr>
              <a:t>informací </a:t>
            </a:r>
            <a:r>
              <a:rPr lang="cs-CZ" sz="2000" dirty="0">
                <a:latin typeface="Calibri" panose="020F0502020204030204" pitchFamily="34" charset="0"/>
              </a:rPr>
              <a:t>(vzor příloha č. 3 </a:t>
            </a:r>
            <a:r>
              <a:rPr lang="cs-CZ" sz="2000" dirty="0" smtClean="0">
                <a:latin typeface="Calibri" panose="020F0502020204030204" pitchFamily="34" charset="0"/>
              </a:rPr>
              <a:t>výzvy)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Tabulka 5a </a:t>
            </a:r>
            <a:r>
              <a:rPr lang="cs-CZ" sz="2000" dirty="0" smtClean="0">
                <a:latin typeface="Calibri" panose="020F0502020204030204" pitchFamily="34" charset="0"/>
              </a:rPr>
              <a:t>– v případě podpory sociálních služeb</a:t>
            </a:r>
            <a:endParaRPr lang="cs-CZ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4192114"/>
      </p:ext>
    </p:extLst>
  </p:cSld>
  <p:clrMapOvr>
    <a:masterClrMapping/>
  </p:clrMapOvr>
  <p:transition spd="slow">
    <p:pull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72816"/>
            <a:ext cx="8064000" cy="434718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registrace – </a:t>
            </a:r>
            <a:r>
              <a:rPr lang="cs-CZ" sz="2000" dirty="0">
                <a:latin typeface="Calibri" panose="020F0502020204030204" pitchFamily="34" charset="0"/>
              </a:rPr>
              <a:t>Pokyny k vyplnění žádosti (www.esfcr.cz).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elektronizace – </a:t>
            </a:r>
            <a:r>
              <a:rPr lang="cs-CZ" sz="2000" dirty="0">
                <a:latin typeface="Calibri" panose="020F0502020204030204" pitchFamily="34" charset="0"/>
              </a:rPr>
              <a:t>kvalifikovaný elektronický podpis (i v případě oprávněné osoby jednající za žadatele) - role uživatelů (editor, čtenáře, signatář; signatář, musí mít zřízený vlastní účet).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vyplnění projektové žádosti; komunikace, upozornění, depeše (zprávy mezi uživateli)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err="1">
                <a:latin typeface="Calibri" panose="020F0502020204030204" pitchFamily="34" charset="0"/>
              </a:rPr>
              <a:t>hotline</a:t>
            </a:r>
            <a:r>
              <a:rPr lang="cs-CZ" sz="2000" b="1" dirty="0">
                <a:latin typeface="Calibri" panose="020F0502020204030204" pitchFamily="34" charset="0"/>
              </a:rPr>
              <a:t> </a:t>
            </a:r>
            <a:r>
              <a:rPr lang="cs-CZ" sz="2000" b="1" dirty="0">
                <a:latin typeface="Calibri" panose="020F0502020204030204" pitchFamily="34" charset="0"/>
                <a:hlinkClick r:id="rId2"/>
              </a:rPr>
              <a:t>iskp@mpsv.cz</a:t>
            </a:r>
            <a:r>
              <a:rPr lang="cs-CZ" sz="2000" b="1" dirty="0"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instruktážní videa: </a:t>
            </a:r>
            <a:r>
              <a:rPr lang="cs-CZ" sz="2000" b="1" dirty="0">
                <a:latin typeface="Calibri" panose="020F0502020204030204" pitchFamily="34" charset="0"/>
                <a:hlinkClick r:id="rId3"/>
              </a:rPr>
              <a:t>www.dotaceeu.cz</a:t>
            </a:r>
            <a:endParaRPr lang="cs-CZ" sz="2000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6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Způsob hodnocení a výběr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/>
              <a:t>fáze hodnocení:</a:t>
            </a:r>
          </a:p>
          <a:p>
            <a:pPr lvl="1"/>
            <a:r>
              <a:rPr lang="cs-CZ" sz="1600" dirty="0"/>
              <a:t>hodnocení přijatelnosti a formálních náležitostí  (max. do 30 </a:t>
            </a:r>
            <a:r>
              <a:rPr lang="cs-CZ" sz="1600" dirty="0" err="1"/>
              <a:t>prac</a:t>
            </a:r>
            <a:r>
              <a:rPr lang="cs-CZ" sz="1600" dirty="0"/>
              <a:t>. dní od uzavření příjmu žádosti/ v případě příjmu nad 250 projektů + 10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/>
              <a:t>věcné hodnocení – 2 individuální hodnotitelé, příp. arbitr  (max. do 80 </a:t>
            </a:r>
            <a:r>
              <a:rPr lang="cs-CZ" sz="1600" dirty="0" err="1"/>
              <a:t>prac</a:t>
            </a:r>
            <a:r>
              <a:rPr lang="cs-CZ" sz="1600" dirty="0"/>
              <a:t>. dní od uzavření příjmu žádosti/ v případě příjmu nad 250 projektů + 20 </a:t>
            </a:r>
            <a:r>
              <a:rPr lang="cs-CZ" sz="1600" dirty="0" err="1"/>
              <a:t>prac</a:t>
            </a:r>
            <a:r>
              <a:rPr lang="cs-CZ" sz="1600" dirty="0"/>
              <a:t>. dní)</a:t>
            </a:r>
          </a:p>
          <a:p>
            <a:pPr lvl="1"/>
            <a:r>
              <a:rPr lang="cs-CZ" sz="1600" dirty="0"/>
              <a:t>výběrová komise – min. 5 členů (zasedá do max. 20 dní od ukončení VH, ukončení zasedání do max. 30 dní)</a:t>
            </a:r>
          </a:p>
          <a:p>
            <a:pPr lvl="1"/>
            <a:r>
              <a:rPr lang="cs-CZ" sz="1600" dirty="0"/>
              <a:t>příprava a vydání právního aktu o poskytnutí podpory </a:t>
            </a:r>
          </a:p>
          <a:p>
            <a:pPr marL="414000" lvl="1" indent="0">
              <a:buNone/>
            </a:pPr>
            <a:endParaRPr lang="cs-CZ" sz="1600" dirty="0"/>
          </a:p>
          <a:p>
            <a:pPr marL="414000" lvl="1" indent="0">
              <a:buNone/>
            </a:pPr>
            <a:r>
              <a:rPr lang="cs-CZ" sz="1600" dirty="0"/>
              <a:t>Specifická část pravidel pro žadatele a příjemce – </a:t>
            </a:r>
            <a:r>
              <a:rPr lang="cs-CZ" sz="1600" u="sng" dirty="0"/>
              <a:t>www.esfcr.cz</a:t>
            </a:r>
          </a:p>
          <a:p>
            <a:pPr marL="414000" lvl="1" indent="0">
              <a:buNone/>
            </a:pPr>
            <a:r>
              <a:rPr lang="cs-CZ" sz="1600" dirty="0"/>
              <a:t>Příručka pro hodnotitele – </a:t>
            </a:r>
            <a:r>
              <a:rPr lang="cs-CZ" sz="1600" dirty="0">
                <a:hlinkClick r:id="rId2"/>
              </a:rPr>
              <a:t>www.esfcr.cz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136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část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340768"/>
            <a:ext cx="6347714" cy="47005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endParaRPr lang="cs-CZ" sz="5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cs-CZ" sz="5400" dirty="0" smtClean="0">
                <a:latin typeface="Calibri" panose="020F0502020204030204" pitchFamily="34" charset="0"/>
              </a:rPr>
              <a:t>Rozpočet </a:t>
            </a:r>
            <a:r>
              <a:rPr lang="cs-CZ" sz="5400" dirty="0">
                <a:latin typeface="Calibri" panose="020F0502020204030204" pitchFamily="34" charset="0"/>
              </a:rPr>
              <a:t>projektu</a:t>
            </a:r>
          </a:p>
          <a:p>
            <a:pPr marL="0" indent="0" algn="ctr">
              <a:buNone/>
            </a:pPr>
            <a:endParaRPr lang="cs-CZ" sz="5400" dirty="0" smtClean="0"/>
          </a:p>
          <a:p>
            <a:pPr marL="0" indent="0" algn="ctr">
              <a:buNone/>
            </a:pPr>
            <a:r>
              <a:rPr lang="cs-CZ" dirty="0" smtClean="0"/>
              <a:t> </a:t>
            </a:r>
            <a:endParaRPr lang="en-US" sz="3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3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ÚČETNICTVÍ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příjemce je povinen vést účetnictví či daňovou evidenci v souladu s předpisy ČR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endParaRPr lang="cs-CZ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příjemce, který nevede účetnictví podle </a:t>
            </a:r>
            <a:r>
              <a:rPr lang="cs-CZ" dirty="0" smtClean="0">
                <a:latin typeface="Calibri" panose="020F0502020204030204" pitchFamily="34" charset="0"/>
              </a:rPr>
              <a:t>zákona č</a:t>
            </a:r>
            <a:r>
              <a:rPr lang="cs-CZ" dirty="0">
                <a:latin typeface="Calibri" panose="020F0502020204030204" pitchFamily="34" charset="0"/>
              </a:rPr>
              <a:t>. 563/1991 Sb., o účetnictví, je povinen vést daňovou </a:t>
            </a:r>
            <a:r>
              <a:rPr lang="cs-CZ" dirty="0" smtClean="0">
                <a:latin typeface="Calibri" panose="020F0502020204030204" pitchFamily="34" charset="0"/>
              </a:rPr>
              <a:t>evidenci </a:t>
            </a:r>
            <a:r>
              <a:rPr lang="cs-CZ" dirty="0">
                <a:latin typeface="Calibri" panose="020F0502020204030204" pitchFamily="34" charset="0"/>
              </a:rPr>
              <a:t>podle zákona č. 586/1992 Sb., o daních </a:t>
            </a:r>
            <a:r>
              <a:rPr lang="cs-CZ" dirty="0" smtClean="0">
                <a:latin typeface="Calibri" panose="020F0502020204030204" pitchFamily="34" charset="0"/>
              </a:rPr>
              <a:t>z příjmů</a:t>
            </a:r>
            <a:r>
              <a:rPr lang="cs-CZ" dirty="0">
                <a:latin typeface="Calibri" panose="020F0502020204030204" pitchFamily="34" charset="0"/>
              </a:rPr>
              <a:t>, rozšířenou </a:t>
            </a:r>
            <a:r>
              <a:rPr lang="cs-CZ" dirty="0" smtClean="0">
                <a:latin typeface="Calibri" panose="020F0502020204030204" pitchFamily="34" charset="0"/>
              </a:rPr>
              <a:t/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o </a:t>
            </a:r>
            <a:r>
              <a:rPr lang="cs-CZ" dirty="0">
                <a:latin typeface="Calibri" panose="020F0502020204030204" pitchFamily="34" charset="0"/>
              </a:rPr>
              <a:t>dodatečné požadavky uvedené </a:t>
            </a:r>
            <a:r>
              <a:rPr lang="cs-CZ" dirty="0" smtClean="0">
                <a:latin typeface="Calibri" panose="020F0502020204030204" pitchFamily="34" charset="0"/>
              </a:rPr>
              <a:t>v  </a:t>
            </a:r>
            <a:r>
              <a:rPr lang="cs-CZ" dirty="0">
                <a:latin typeface="Calibri" panose="020F0502020204030204" pitchFamily="34" charset="0"/>
              </a:rPr>
              <a:t>právním aktu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0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 - struktura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930400"/>
            <a:ext cx="8064000" cy="35148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dirty="0">
                <a:latin typeface="Calibri" panose="020F0502020204030204" pitchFamily="34" charset="0"/>
              </a:rPr>
              <a:t>Celkové způsobilé náklady projektu = přímé náklady + nepřímé </a:t>
            </a:r>
            <a:r>
              <a:rPr lang="cs-CZ" altLang="cs-CZ" dirty="0" smtClean="0">
                <a:latin typeface="Calibri" panose="020F0502020204030204" pitchFamily="34" charset="0"/>
              </a:rPr>
              <a:t>náklady</a:t>
            </a:r>
            <a:endParaRPr lang="cs-CZ" altLang="cs-CZ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>
                <a:latin typeface="Calibri" panose="020F0502020204030204" pitchFamily="34" charset="0"/>
              </a:rPr>
              <a:t>I. Přímé </a:t>
            </a:r>
            <a:r>
              <a:rPr lang="cs-CZ" altLang="cs-CZ" b="1" dirty="0" smtClean="0">
                <a:latin typeface="Calibri" panose="020F0502020204030204" pitchFamily="34" charset="0"/>
              </a:rPr>
              <a:t>náklady</a:t>
            </a:r>
            <a:r>
              <a:rPr lang="cs-CZ" altLang="cs-CZ" dirty="0">
                <a:latin typeface="Calibri" panose="020F0502020204030204" pitchFamily="34" charset="0"/>
              </a:rPr>
              <a:t>		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1. Osobní náklady 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2. Cestovní </a:t>
            </a:r>
            <a:r>
              <a:rPr lang="cs-CZ" altLang="cs-CZ" sz="2400" dirty="0" smtClean="0">
                <a:latin typeface="Calibri" panose="020F0502020204030204" pitchFamily="34" charset="0"/>
              </a:rPr>
              <a:t>náhrady</a:t>
            </a:r>
            <a:endParaRPr lang="cs-CZ" altLang="cs-CZ" sz="2400" dirty="0">
              <a:latin typeface="Calibri" panose="020F0502020204030204" pitchFamily="34" charset="0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3</a:t>
            </a:r>
            <a:r>
              <a:rPr lang="cs-CZ" altLang="cs-CZ" sz="2400" dirty="0" smtClean="0">
                <a:latin typeface="Calibri" panose="020F0502020204030204" pitchFamily="34" charset="0"/>
              </a:rPr>
              <a:t>. </a:t>
            </a:r>
            <a:r>
              <a:rPr lang="cs-CZ" altLang="cs-CZ" sz="2400" dirty="0">
                <a:latin typeface="Calibri" panose="020F0502020204030204" pitchFamily="34" charset="0"/>
              </a:rPr>
              <a:t>Zařízení a vybavení  </a:t>
            </a:r>
            <a:r>
              <a:rPr lang="cs-CZ" altLang="cs-CZ" sz="2400" dirty="0" smtClean="0">
                <a:latin typeface="Calibri" panose="020F0502020204030204" pitchFamily="34" charset="0"/>
              </a:rPr>
              <a:t>a spotřební materiál</a:t>
            </a:r>
            <a:endParaRPr lang="cs-CZ" altLang="cs-CZ" sz="2400" dirty="0">
              <a:latin typeface="Calibri" panose="020F0502020204030204" pitchFamily="34" charset="0"/>
            </a:endParaRP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4</a:t>
            </a:r>
            <a:r>
              <a:rPr lang="cs-CZ" altLang="cs-CZ" sz="2400" dirty="0" smtClean="0">
                <a:latin typeface="Calibri" panose="020F0502020204030204" pitchFamily="34" charset="0"/>
              </a:rPr>
              <a:t>. </a:t>
            </a:r>
            <a:r>
              <a:rPr lang="cs-CZ" altLang="cs-CZ" sz="2400" dirty="0">
                <a:latin typeface="Calibri" panose="020F0502020204030204" pitchFamily="34" charset="0"/>
              </a:rPr>
              <a:t>Nákup služeb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5</a:t>
            </a:r>
            <a:r>
              <a:rPr lang="cs-CZ" altLang="cs-CZ" sz="2400" dirty="0" smtClean="0">
                <a:latin typeface="Calibri" panose="020F0502020204030204" pitchFamily="34" charset="0"/>
              </a:rPr>
              <a:t>. Drobné stavební </a:t>
            </a:r>
            <a:r>
              <a:rPr lang="cs-CZ" altLang="cs-CZ" sz="2400" dirty="0">
                <a:latin typeface="Calibri" panose="020F0502020204030204" pitchFamily="34" charset="0"/>
              </a:rPr>
              <a:t>úpravy (do 40 tis. Kč)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sz="2400" dirty="0" smtClean="0">
                <a:latin typeface="Calibri" panose="020F0502020204030204" pitchFamily="34" charset="0"/>
              </a:rPr>
              <a:t>6. </a:t>
            </a:r>
            <a:r>
              <a:rPr lang="cs-CZ" altLang="cs-CZ" sz="2400" dirty="0">
                <a:latin typeface="Calibri" panose="020F0502020204030204" pitchFamily="34" charset="0"/>
              </a:rPr>
              <a:t>Přímá podpora CS </a:t>
            </a:r>
            <a:endParaRPr lang="cs-CZ" altLang="cs-CZ" sz="2400" dirty="0" smtClean="0">
              <a:latin typeface="Calibri" panose="020F0502020204030204" pitchFamily="34" charset="0"/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endParaRPr lang="cs-CZ" altLang="cs-CZ" sz="2400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b="1" dirty="0" smtClean="0">
                <a:latin typeface="Calibri" panose="020F0502020204030204" pitchFamily="34" charset="0"/>
              </a:rPr>
              <a:t>II. Nepřímé náklady 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43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>
            <a:normAutofit fontScale="85000" lnSpcReduction="20000"/>
          </a:bodyPr>
          <a:lstStyle/>
          <a:p>
            <a:pPr lvl="1" algn="just">
              <a:buFont typeface="Wingdings" panose="05000000000000000000" pitchFamily="2" charset="2"/>
              <a:buChar char="v"/>
              <a:defRPr/>
            </a:pPr>
            <a:r>
              <a:rPr lang="cs-CZ" altLang="cs-CZ" sz="2400" dirty="0">
                <a:latin typeface="Calibri" panose="020F0502020204030204" pitchFamily="34" charset="0"/>
              </a:rPr>
              <a:t>r</a:t>
            </a:r>
            <a:r>
              <a:rPr lang="cs-CZ" altLang="cs-CZ" sz="2400" dirty="0" smtClean="0">
                <a:latin typeface="Calibri" panose="020F0502020204030204" pitchFamily="34" charset="0"/>
              </a:rPr>
              <a:t>ealizační tým projektu – např. manažer podniku, psycholog, vedoucího CS, psychosociální pracovník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endParaRPr lang="cs-CZ" altLang="cs-CZ" sz="2400" dirty="0" smtClean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  <a:defRPr/>
            </a:pPr>
            <a:r>
              <a:rPr lang="cs-CZ" altLang="cs-CZ" sz="2400" dirty="0" smtClean="0">
                <a:latin typeface="Calibri" panose="020F0502020204030204" pitchFamily="34" charset="0"/>
              </a:rPr>
              <a:t>obvyklé ceny a mzdy – </a:t>
            </a:r>
            <a:r>
              <a:rPr lang="cs-CZ" altLang="cs-CZ" sz="2400" dirty="0" smtClean="0">
                <a:latin typeface="Calibri" panose="020F0502020204030204" pitchFamily="34" charset="0"/>
                <a:hlinkClick r:id="rId3"/>
              </a:rPr>
              <a:t>www.esfcr.cz</a:t>
            </a:r>
            <a:endParaRPr lang="cs-CZ" altLang="cs-CZ" sz="2400" dirty="0" smtClean="0">
              <a:latin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endParaRPr lang="cs-CZ" sz="2400" dirty="0">
              <a:latin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v"/>
              <a:defRPr/>
            </a:pPr>
            <a:r>
              <a:rPr lang="cs-CZ" sz="2400" dirty="0" smtClean="0">
                <a:latin typeface="Calibri" panose="020F0502020204030204" pitchFamily="34" charset="0"/>
              </a:rPr>
              <a:t>úvazek </a:t>
            </a:r>
            <a:r>
              <a:rPr lang="cs-CZ" sz="2400" dirty="0">
                <a:latin typeface="Calibri" panose="020F0502020204030204" pitchFamily="34" charset="0"/>
              </a:rPr>
              <a:t>osoby, u které je odměňování i jen částečně hrazeno z prostředků projektu OPZ, může být maximálně 1,0 dohromady u všech subjektů (příjemce a partneři </a:t>
            </a:r>
            <a:r>
              <a:rPr lang="cs-CZ" altLang="cs-CZ" sz="2400" dirty="0" smtClean="0">
                <a:latin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</a:rPr>
              <a:t>zapojených do daného projektu (tj. součet veškerých úvazků zaměstnance u zaměstnavatele/ů včetně případných DPP a DPČ nesmí překročit jeden pracovní úvazek), a to </a:t>
            </a:r>
            <a:r>
              <a:rPr lang="cs-CZ" sz="2400" dirty="0" smtClean="0">
                <a:latin typeface="Calibri" panose="020F0502020204030204" pitchFamily="34" charset="0"/>
              </a:rPr>
              <a:t/>
            </a:r>
            <a:br>
              <a:rPr lang="cs-CZ" sz="2400" dirty="0" smtClean="0">
                <a:latin typeface="Calibri" panose="020F0502020204030204" pitchFamily="34" charset="0"/>
              </a:rPr>
            </a:br>
            <a:r>
              <a:rPr lang="cs-CZ" sz="2400" dirty="0" smtClean="0">
                <a:latin typeface="Calibri" panose="020F0502020204030204" pitchFamily="34" charset="0"/>
              </a:rPr>
              <a:t>po </a:t>
            </a:r>
            <a:r>
              <a:rPr lang="cs-CZ" sz="2400" dirty="0">
                <a:latin typeface="Calibri" panose="020F0502020204030204" pitchFamily="34" charset="0"/>
              </a:rPr>
              <a:t>celou dobu zapojení daného pracovníka do realizace projektu </a:t>
            </a:r>
            <a:r>
              <a:rPr lang="cs-CZ" sz="2400" dirty="0" smtClean="0">
                <a:latin typeface="Calibri" panose="020F0502020204030204" pitchFamily="34" charset="0"/>
              </a:rPr>
              <a:t>OPZ</a:t>
            </a:r>
            <a:endParaRPr lang="cs-CZ" altLang="cs-CZ" sz="2400" dirty="0" smtClean="0">
              <a:latin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5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Cestovní náhrady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cs-CZ" altLang="cs-CZ" dirty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zahraniční </a:t>
            </a:r>
            <a:r>
              <a:rPr lang="cs-CZ" altLang="cs-CZ" dirty="0">
                <a:latin typeface="Calibri" panose="020F0502020204030204" pitchFamily="34" charset="0"/>
              </a:rPr>
              <a:t>služební </a:t>
            </a:r>
            <a:r>
              <a:rPr lang="cs-CZ" altLang="cs-CZ" dirty="0" smtClean="0">
                <a:latin typeface="Calibri" panose="020F0502020204030204" pitchFamily="34" charset="0"/>
              </a:rPr>
              <a:t>cesty (vyhláška </a:t>
            </a:r>
            <a:r>
              <a:rPr lang="cs-CZ" altLang="cs-CZ" dirty="0">
                <a:latin typeface="Calibri" panose="020F0502020204030204" pitchFamily="34" charset="0"/>
              </a:rPr>
              <a:t>MF</a:t>
            </a:r>
            <a:r>
              <a:rPr lang="cs-CZ" altLang="cs-CZ" dirty="0" smtClean="0">
                <a:latin typeface="Calibri" panose="020F0502020204030204" pitchFamily="34" charset="0"/>
              </a:rPr>
              <a:t>) patří </a:t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do přímých nákladů. </a:t>
            </a: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Cestovní náhrady zahraničních expertů  </a:t>
            </a:r>
            <a:r>
              <a:rPr lang="cs-CZ" altLang="cs-CZ" dirty="0">
                <a:latin typeface="Calibri" panose="020F0502020204030204" pitchFamily="34" charset="0"/>
              </a:rPr>
              <a:t>(per </a:t>
            </a:r>
            <a:r>
              <a:rPr lang="cs-CZ" altLang="cs-CZ" dirty="0" err="1">
                <a:latin typeface="Calibri" panose="020F0502020204030204" pitchFamily="34" charset="0"/>
              </a:rPr>
              <a:t>diems</a:t>
            </a:r>
            <a:r>
              <a:rPr lang="cs-CZ" altLang="cs-CZ" dirty="0" smtClean="0">
                <a:latin typeface="Calibri" panose="020F0502020204030204" pitchFamily="34" charset="0"/>
              </a:rPr>
              <a:t>) </a:t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do ČR, patří do přímých nákladů. </a:t>
            </a:r>
            <a:endParaRPr lang="cs-CZ" altLang="cs-CZ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tuzemské cestovné členů realizačního týmu patří </a:t>
            </a:r>
            <a:r>
              <a:rPr lang="cs-CZ" altLang="cs-CZ" dirty="0" smtClean="0">
                <a:latin typeface="Calibri" panose="020F0502020204030204" pitchFamily="34" charset="0"/>
              </a:rPr>
              <a:t/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do </a:t>
            </a:r>
            <a:r>
              <a:rPr lang="cs-CZ" altLang="cs-CZ" dirty="0">
                <a:latin typeface="Calibri" panose="020F0502020204030204" pitchFamily="34" charset="0"/>
              </a:rPr>
              <a:t>nepřímých nákladů</a:t>
            </a:r>
          </a:p>
          <a:p>
            <a:pPr>
              <a:lnSpc>
                <a:spcPct val="80000"/>
              </a:lnSpc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04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 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896" cy="410445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b="1" dirty="0" smtClean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 smtClean="0">
                <a:latin typeface="Calibri" panose="020F0502020204030204" pitchFamily="34" charset="0"/>
              </a:rPr>
              <a:t>investiční výdaje </a:t>
            </a:r>
            <a:r>
              <a:rPr lang="cs-CZ" altLang="cs-CZ" dirty="0" smtClean="0">
                <a:latin typeface="Calibri" panose="020F0502020204030204" pitchFamily="34" charset="0"/>
              </a:rPr>
              <a:t>- odpisovaný hmotný majetek (pořizovací hodnota vyšší než 40 tis. Kč) a nehmotný majetek (pořizovací cena vyšší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b="1" dirty="0" smtClean="0">
                <a:latin typeface="Calibri" panose="020F0502020204030204" pitchFamily="34" charset="0"/>
              </a:rPr>
              <a:t>neinvestiční výdaje </a:t>
            </a:r>
            <a:r>
              <a:rPr lang="cs-CZ" altLang="cs-CZ" dirty="0" smtClean="0">
                <a:latin typeface="Calibri" panose="020F0502020204030204" pitchFamily="34" charset="0"/>
              </a:rPr>
              <a:t>– neodpisovaný hmotný pořizovací hodnota nižší než 40 tis. Kč) a nehmotný majetek (pořizovací cena nižší než 60 tis. Kč)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dirty="0" smtClean="0">
                <a:latin typeface="Calibri" panose="020F0502020204030204" pitchFamily="34" charset="0"/>
              </a:rPr>
              <a:t>u </a:t>
            </a:r>
            <a:r>
              <a:rPr lang="cs-CZ" altLang="cs-CZ" b="1" dirty="0">
                <a:latin typeface="Calibri" panose="020F0502020204030204" pitchFamily="34" charset="0"/>
              </a:rPr>
              <a:t>nákupu vybavení </a:t>
            </a:r>
            <a:r>
              <a:rPr lang="cs-CZ" altLang="cs-CZ" dirty="0">
                <a:latin typeface="Calibri" panose="020F0502020204030204" pitchFamily="34" charset="0"/>
              </a:rPr>
              <a:t>pro realizační tým např.  PC, lze </a:t>
            </a:r>
            <a:r>
              <a:rPr lang="cs-CZ" altLang="cs-CZ" dirty="0" smtClean="0">
                <a:latin typeface="Calibri" panose="020F0502020204030204" pitchFamily="34" charset="0"/>
              </a:rPr>
              <a:t/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do </a:t>
            </a:r>
            <a:r>
              <a:rPr lang="cs-CZ" altLang="cs-CZ" dirty="0">
                <a:latin typeface="Calibri" panose="020F0502020204030204" pitchFamily="34" charset="0"/>
              </a:rPr>
              <a:t>nákladu  uvést pouze 1 ks na 1 úvazek, pokud je úvazek nižší, lze uplatnit pouze část pořizovací ceny, vztahující se k danému úvazku ( 1 úvazek = cena 1 PC, 0,3 úvazek = 0,3 ceny PC</a:t>
            </a:r>
            <a:r>
              <a:rPr lang="cs-CZ" altLang="cs-CZ" dirty="0" smtClean="0">
                <a:latin typeface="Calibri" panose="020F0502020204030204" pitchFamily="34" charset="0"/>
              </a:rPr>
              <a:t>)</a:t>
            </a:r>
            <a:endParaRPr lang="cs-CZ" altLang="cs-CZ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80000"/>
              </a:lnSpc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56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Nákup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dirty="0" smtClean="0">
                <a:latin typeface="Calibri" panose="020F0502020204030204" pitchFamily="34" charset="0"/>
              </a:rPr>
              <a:t>Dodání služby musí být nezbytné k realizaci projektu </a:t>
            </a:r>
            <a:br>
              <a:rPr lang="cs-CZ" altLang="cs-CZ" dirty="0" smtClean="0">
                <a:latin typeface="Calibri" panose="020F0502020204030204" pitchFamily="34" charset="0"/>
              </a:rPr>
            </a:br>
            <a:r>
              <a:rPr lang="cs-CZ" altLang="cs-CZ" dirty="0" smtClean="0">
                <a:latin typeface="Calibri" panose="020F0502020204030204" pitchFamily="34" charset="0"/>
              </a:rPr>
              <a:t>a musí vytvářet novou hodnotu, např.:</a:t>
            </a:r>
          </a:p>
          <a:p>
            <a:pPr marL="285750" indent="-285750">
              <a:buFontTx/>
              <a:buChar char="•"/>
            </a:pPr>
            <a:endParaRPr lang="cs-CZ" alt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š</a:t>
            </a:r>
            <a:r>
              <a:rPr lang="cs-CZ" altLang="cs-CZ" dirty="0" smtClean="0">
                <a:latin typeface="Calibri" panose="020F0502020204030204" pitchFamily="34" charset="0"/>
              </a:rPr>
              <a:t>kolení, kurzy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l</a:t>
            </a:r>
            <a:r>
              <a:rPr lang="cs-CZ" altLang="cs-CZ" dirty="0" smtClean="0">
                <a:latin typeface="Calibri" panose="020F0502020204030204" pitchFamily="34" charset="0"/>
              </a:rPr>
              <a:t>ektorské služby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analýzy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poradenství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p</a:t>
            </a:r>
            <a:r>
              <a:rPr lang="cs-CZ" altLang="cs-CZ" dirty="0" smtClean="0">
                <a:latin typeface="Calibri" panose="020F0502020204030204" pitchFamily="34" charset="0"/>
              </a:rPr>
              <a:t>ronájem prostor pro práci s cílovou skupinou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42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Výzva 03_18_088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2000" b="1" dirty="0" smtClean="0">
                <a:latin typeface="Calibri" panose="020F0502020204030204" pitchFamily="34" charset="0"/>
              </a:rPr>
              <a:t>vyhlášení </a:t>
            </a:r>
            <a:r>
              <a:rPr lang="cs-CZ" altLang="cs-CZ" sz="2000" b="1" dirty="0">
                <a:latin typeface="Calibri" panose="020F0502020204030204" pitchFamily="34" charset="0"/>
              </a:rPr>
              <a:t>výzvy: </a:t>
            </a:r>
            <a:r>
              <a:rPr lang="cs-CZ" altLang="cs-CZ" sz="2000" dirty="0">
                <a:latin typeface="Calibri" panose="020F0502020204030204" pitchFamily="34" charset="0"/>
              </a:rPr>
              <a:t>2</a:t>
            </a:r>
            <a:r>
              <a:rPr lang="cs-CZ" altLang="cs-CZ" sz="2000" dirty="0" smtClean="0">
                <a:latin typeface="Calibri" panose="020F0502020204030204" pitchFamily="34" charset="0"/>
              </a:rPr>
              <a:t>. </a:t>
            </a:r>
            <a:r>
              <a:rPr lang="cs-CZ" altLang="cs-CZ" sz="2000" dirty="0">
                <a:latin typeface="Calibri" panose="020F0502020204030204" pitchFamily="34" charset="0"/>
              </a:rPr>
              <a:t>10. </a:t>
            </a:r>
            <a:r>
              <a:rPr lang="cs-CZ" altLang="cs-CZ" sz="2000" dirty="0" smtClean="0">
                <a:latin typeface="Calibri" panose="020F0502020204030204" pitchFamily="34" charset="0"/>
              </a:rPr>
              <a:t>2018 </a:t>
            </a:r>
            <a:r>
              <a:rPr lang="cs-CZ" altLang="cs-CZ" sz="2000" dirty="0">
                <a:latin typeface="Calibri" panose="020F0502020204030204" pitchFamily="34" charset="0"/>
              </a:rPr>
              <a:t>(příjem žádostí od </a:t>
            </a:r>
            <a:r>
              <a:rPr lang="cs-CZ" altLang="cs-CZ" sz="2000" dirty="0" smtClean="0">
                <a:latin typeface="Calibri" panose="020F0502020204030204" pitchFamily="34" charset="0"/>
              </a:rPr>
              <a:t>2.10</a:t>
            </a:r>
            <a:r>
              <a:rPr lang="cs-CZ" altLang="cs-CZ" sz="2000" dirty="0">
                <a:latin typeface="Calibri" panose="020F0502020204030204" pitchFamily="34" charset="0"/>
              </a:rPr>
              <a:t>. </a:t>
            </a:r>
            <a:r>
              <a:rPr lang="cs-CZ" altLang="cs-CZ" sz="2000" dirty="0" smtClean="0">
                <a:latin typeface="Calibri" panose="020F0502020204030204" pitchFamily="34" charset="0"/>
              </a:rPr>
              <a:t>4:00 </a:t>
            </a:r>
            <a:r>
              <a:rPr lang="cs-CZ" altLang="cs-CZ" sz="2000" dirty="0">
                <a:latin typeface="Calibri" panose="020F0502020204030204" pitchFamily="34" charset="0"/>
              </a:rPr>
              <a:t>– tj. nejdříve možné odevzdání žádosti)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2000" b="1" dirty="0">
                <a:latin typeface="Calibri" panose="020F0502020204030204" pitchFamily="34" charset="0"/>
              </a:rPr>
              <a:t>Ukončení výzvy: </a:t>
            </a:r>
            <a:r>
              <a:rPr lang="cs-CZ" altLang="cs-CZ" sz="2000" dirty="0" smtClean="0">
                <a:latin typeface="Calibri" panose="020F0502020204030204" pitchFamily="34" charset="0"/>
              </a:rPr>
              <a:t>8. </a:t>
            </a:r>
            <a:r>
              <a:rPr lang="cs-CZ" altLang="cs-CZ" sz="2000" dirty="0">
                <a:latin typeface="Calibri" panose="020F0502020204030204" pitchFamily="34" charset="0"/>
              </a:rPr>
              <a:t>1. </a:t>
            </a:r>
            <a:r>
              <a:rPr lang="cs-CZ" altLang="cs-CZ" sz="2000" dirty="0" smtClean="0">
                <a:latin typeface="Calibri" panose="020F0502020204030204" pitchFamily="34" charset="0"/>
              </a:rPr>
              <a:t>2019 </a:t>
            </a:r>
            <a:r>
              <a:rPr lang="cs-CZ" altLang="cs-CZ" sz="2000" dirty="0">
                <a:latin typeface="Calibri" panose="020F0502020204030204" pitchFamily="34" charset="0"/>
              </a:rPr>
              <a:t>v 12:00 (musí být odevzdáno v ISKP14+, dodatečně nelze)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2000" b="1" dirty="0">
                <a:latin typeface="Calibri" panose="020F0502020204030204" pitchFamily="34" charset="0"/>
              </a:rPr>
              <a:t>Místo realizace: </a:t>
            </a:r>
            <a:r>
              <a:rPr lang="cs-CZ" altLang="cs-CZ" sz="2000" dirty="0">
                <a:latin typeface="Calibri" panose="020F0502020204030204" pitchFamily="34" charset="0"/>
              </a:rPr>
              <a:t>ČR, mimo hlavní město Praha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 smtClean="0">
                <a:latin typeface="Calibri" panose="020F0502020204030204" pitchFamily="34" charset="0"/>
              </a:rPr>
              <a:t>Výše </a:t>
            </a:r>
            <a:r>
              <a:rPr lang="cs-CZ" sz="2000" b="1" dirty="0">
                <a:latin typeface="Calibri" panose="020F0502020204030204" pitchFamily="34" charset="0"/>
              </a:rPr>
              <a:t>alokace: </a:t>
            </a:r>
            <a:r>
              <a:rPr lang="cs-CZ" sz="2000" dirty="0" smtClean="0">
                <a:latin typeface="Calibri" panose="020F0502020204030204" pitchFamily="34" charset="0"/>
              </a:rPr>
              <a:t>200 </a:t>
            </a:r>
            <a:r>
              <a:rPr lang="cs-CZ" sz="2000" dirty="0">
                <a:latin typeface="Calibri" panose="020F0502020204030204" pitchFamily="34" charset="0"/>
              </a:rPr>
              <a:t>mil. Kč</a:t>
            </a:r>
            <a:endParaRPr lang="cs-CZ" altLang="cs-CZ" sz="20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altLang="cs-CZ" sz="2000" b="1" dirty="0">
                <a:latin typeface="Calibri" panose="020F0502020204030204" pitchFamily="34" charset="0"/>
              </a:rPr>
              <a:t>Max. délka projektu: </a:t>
            </a:r>
            <a:r>
              <a:rPr lang="cs-CZ" altLang="cs-CZ" sz="2000" dirty="0" smtClean="0">
                <a:latin typeface="Calibri" panose="020F0502020204030204" pitchFamily="34" charset="0"/>
              </a:rPr>
              <a:t>30 </a:t>
            </a:r>
            <a:r>
              <a:rPr lang="cs-CZ" altLang="cs-CZ" sz="2000" dirty="0">
                <a:latin typeface="Calibri" panose="020F0502020204030204" pitchFamily="34" charset="0"/>
              </a:rPr>
              <a:t>měsíců </a:t>
            </a:r>
            <a:r>
              <a:rPr lang="cs-CZ" altLang="cs-CZ" sz="2000" dirty="0" smtClean="0">
                <a:latin typeface="Calibri" panose="020F0502020204030204" pitchFamily="34" charset="0"/>
              </a:rPr>
              <a:t>(do max. 30.6.2022); doporučené zahájení od 1.7.2019, </a:t>
            </a:r>
            <a:r>
              <a:rPr lang="cs-CZ" altLang="cs-CZ" sz="2000" dirty="0" err="1" smtClean="0">
                <a:latin typeface="Calibri" panose="020F0502020204030204" pitchFamily="34" charset="0"/>
              </a:rPr>
              <a:t>nejzažší</a:t>
            </a:r>
            <a:r>
              <a:rPr lang="cs-CZ" altLang="cs-CZ" sz="2000" dirty="0" smtClean="0">
                <a:latin typeface="Calibri" panose="020F0502020204030204" pitchFamily="34" charset="0"/>
              </a:rPr>
              <a:t> zahájení </a:t>
            </a:r>
            <a:r>
              <a:rPr lang="cs-CZ" altLang="cs-CZ" sz="2000" smtClean="0">
                <a:latin typeface="Calibri" panose="020F0502020204030204" pitchFamily="34" charset="0"/>
              </a:rPr>
              <a:t>od 1.1.2020</a:t>
            </a:r>
            <a:endParaRPr lang="cs-CZ" altLang="cs-CZ" sz="20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Výše celkových způsobilých výdajů projektu: </a:t>
            </a:r>
            <a:r>
              <a:rPr lang="cs-CZ" sz="2000" dirty="0">
                <a:latin typeface="Calibri" panose="020F0502020204030204" pitchFamily="34" charset="0"/>
              </a:rPr>
              <a:t>1 - 10 mil. </a:t>
            </a:r>
            <a:r>
              <a:rPr lang="cs-CZ" sz="2000" dirty="0" smtClean="0">
                <a:latin typeface="Calibri" panose="020F0502020204030204" pitchFamily="34" charset="0"/>
              </a:rPr>
              <a:t>Kč</a:t>
            </a:r>
            <a:endParaRPr lang="cs-CZ" altLang="cs-CZ" sz="2000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b="1" dirty="0">
                <a:latin typeface="Calibri" panose="020F0502020204030204" pitchFamily="34" charset="0"/>
              </a:rPr>
              <a:t>Míra podpory: </a:t>
            </a:r>
            <a:r>
              <a:rPr lang="cs-CZ" sz="2000" dirty="0">
                <a:latin typeface="Calibri" panose="020F0502020204030204" pitchFamily="34" charset="0"/>
              </a:rPr>
              <a:t>0-15% hradí příjemce dle typu </a:t>
            </a:r>
            <a:r>
              <a:rPr lang="cs-CZ" sz="2000" dirty="0" err="1">
                <a:latin typeface="Calibri" panose="020F0502020204030204" pitchFamily="34" charset="0"/>
              </a:rPr>
              <a:t>org</a:t>
            </a:r>
            <a:r>
              <a:rPr lang="cs-CZ" sz="2000" dirty="0">
                <a:latin typeface="Calibri" panose="020F0502020204030204" pitchFamily="34" charset="0"/>
              </a:rPr>
              <a:t>. (NNO 0%, územně samosprávné celky + jejich </a:t>
            </a:r>
            <a:r>
              <a:rPr lang="cs-CZ" sz="2000" dirty="0" err="1">
                <a:latin typeface="Calibri" panose="020F0502020204030204" pitchFamily="34" charset="0"/>
              </a:rPr>
              <a:t>p.o</a:t>
            </a:r>
            <a:r>
              <a:rPr lang="cs-CZ" sz="2000" dirty="0">
                <a:latin typeface="Calibri" panose="020F0502020204030204" pitchFamily="34" charset="0"/>
              </a:rPr>
              <a:t>. 5%, podnikající subjekty 15%)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Počet žádostí na organizaci – není omezeno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34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Drobné Stavební úpravy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cena </a:t>
            </a:r>
            <a:r>
              <a:rPr lang="cs-CZ" dirty="0">
                <a:latin typeface="Calibri" panose="020F0502020204030204" pitchFamily="34" charset="0"/>
              </a:rPr>
              <a:t>všech dokončených stavebních úprav v jednom zdaňovacím období nepřesáhne v úhrnu 40.000 Kč </a:t>
            </a:r>
            <a:r>
              <a:rPr lang="cs-CZ" dirty="0" smtClean="0">
                <a:latin typeface="Calibri" panose="020F0502020204030204" pitchFamily="34" charset="0"/>
              </a:rPr>
              <a:t/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na </a:t>
            </a:r>
            <a:r>
              <a:rPr lang="cs-CZ" dirty="0">
                <a:latin typeface="Calibri" panose="020F0502020204030204" pitchFamily="34" charset="0"/>
              </a:rPr>
              <a:t>každou jednotlivou účetní položku </a:t>
            </a:r>
            <a:r>
              <a:rPr lang="cs-CZ" dirty="0" smtClean="0">
                <a:latin typeface="Calibri" panose="020F0502020204030204" pitchFamily="34" charset="0"/>
              </a:rPr>
              <a:t>majetku</a:t>
            </a:r>
          </a:p>
          <a:p>
            <a:pPr algn="just"/>
            <a:endParaRPr lang="cs-CZ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např</a:t>
            </a:r>
            <a:r>
              <a:rPr lang="cs-CZ" dirty="0">
                <a:latin typeface="Calibri" panose="020F0502020204030204" pitchFamily="34" charset="0"/>
              </a:rPr>
              <a:t>. </a:t>
            </a:r>
            <a:r>
              <a:rPr lang="cs-CZ" dirty="0" smtClean="0">
                <a:latin typeface="Calibri" panose="020F0502020204030204" pitchFamily="34" charset="0"/>
              </a:rPr>
              <a:t>úprava </a:t>
            </a:r>
            <a:r>
              <a:rPr lang="cs-CZ" dirty="0">
                <a:latin typeface="Calibri" panose="020F0502020204030204" pitchFamily="34" charset="0"/>
              </a:rPr>
              <a:t>pracovního </a:t>
            </a:r>
            <a:r>
              <a:rPr lang="cs-CZ" dirty="0" smtClean="0">
                <a:latin typeface="Calibri" panose="020F0502020204030204" pitchFamily="34" charset="0"/>
              </a:rPr>
              <a:t>místa, které </a:t>
            </a:r>
            <a:r>
              <a:rPr lang="cs-CZ" dirty="0">
                <a:latin typeface="Calibri" panose="020F0502020204030204" pitchFamily="34" charset="0"/>
              </a:rPr>
              <a:t>usnadní přístup osobám zdravotně postiženým</a:t>
            </a:r>
            <a:endParaRPr lang="cs-CZ" altLang="cs-CZ" dirty="0">
              <a:latin typeface="Calibri" panose="020F0502020204030204" pitchFamily="34" charset="0"/>
            </a:endParaRPr>
          </a:p>
          <a:p>
            <a:endParaRPr lang="cs-CZ" alt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393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</a:t>
            </a:r>
            <a:r>
              <a:rPr lang="cs-CZ" dirty="0" smtClean="0"/>
              <a:t>. Přímá podpora pro cílovou skupinu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 smtClean="0">
                <a:latin typeface="Calibri" panose="020F0502020204030204" pitchFamily="34" charset="0"/>
              </a:rPr>
              <a:t>mzdy </a:t>
            </a:r>
            <a:r>
              <a:rPr lang="cs-CZ" dirty="0">
                <a:latin typeface="Calibri" panose="020F0502020204030204" pitchFamily="34" charset="0"/>
              </a:rPr>
              <a:t>zaměstnanců z cílové skupiny </a:t>
            </a:r>
          </a:p>
          <a:p>
            <a:pPr marL="0" indent="0">
              <a:buNone/>
              <a:defRPr/>
            </a:pPr>
            <a:r>
              <a:rPr lang="cs-CZ" dirty="0" smtClean="0">
                <a:solidFill>
                  <a:srgbClr val="00B0F0"/>
                </a:solidFill>
                <a:latin typeface="Calibri" panose="020F0502020204030204" pitchFamily="34" charset="0"/>
              </a:rPr>
              <a:t>         -  pouze pracovní smlouva nebo DPČ (DPP ne)</a:t>
            </a:r>
          </a:p>
          <a:p>
            <a:pPr marL="0" indent="0">
              <a:buNone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>
                <a:latin typeface="Calibri" panose="020F0502020204030204" pitchFamily="34" charset="0"/>
              </a:rPr>
              <a:t>c</a:t>
            </a:r>
            <a:r>
              <a:rPr lang="cs-CZ" dirty="0" smtClean="0">
                <a:latin typeface="Calibri" panose="020F0502020204030204" pitchFamily="34" charset="0"/>
              </a:rPr>
              <a:t>estovné</a:t>
            </a:r>
            <a:r>
              <a:rPr lang="cs-CZ" dirty="0">
                <a:latin typeface="Calibri" panose="020F0502020204030204" pitchFamily="34" charset="0"/>
              </a:rPr>
              <a:t>, </a:t>
            </a:r>
            <a:r>
              <a:rPr lang="cs-CZ" dirty="0" smtClean="0">
                <a:latin typeface="Calibri" panose="020F0502020204030204" pitchFamily="34" charset="0"/>
              </a:rPr>
              <a:t>ubytování při služebních cestách pro CS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 smtClean="0">
                <a:latin typeface="Calibri" panose="020F0502020204030204" pitchFamily="34" charset="0"/>
              </a:rPr>
              <a:t>jiné </a:t>
            </a:r>
            <a:r>
              <a:rPr lang="cs-CZ" dirty="0">
                <a:latin typeface="Calibri" panose="020F0502020204030204" pitchFamily="34" charset="0"/>
              </a:rPr>
              <a:t>nezbytné náklady pro CS pro realizování jejich aktivit </a:t>
            </a: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cs-CZ" dirty="0">
                <a:latin typeface="Calibri" panose="020F0502020204030204" pitchFamily="34" charset="0"/>
              </a:rPr>
              <a:t>stravné cílové skupiny patří do nepřímých nákladů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4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altLang="cs-CZ" dirty="0">
                <a:latin typeface="Calibri" panose="020F0502020204030204" pitchFamily="34" charset="0"/>
              </a:rPr>
              <a:t>Veřejné zakázky </a:t>
            </a:r>
            <a:endParaRPr lang="cs-CZ" altLang="cs-CZ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Nová povinnost příjemce – ex-ante kontrola u veřejných zakázek na 400 tisíc </a:t>
            </a:r>
            <a:r>
              <a:rPr lang="cs-CZ" altLang="cs-CZ" dirty="0" smtClean="0">
                <a:latin typeface="Calibri" panose="020F0502020204030204" pitchFamily="34" charset="0"/>
              </a:rPr>
              <a:t>Kč</a:t>
            </a:r>
            <a:endParaRPr lang="cs-CZ" altLang="cs-CZ" dirty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>
                <a:latin typeface="Calibri" panose="020F0502020204030204" pitchFamily="34" charset="0"/>
              </a:rPr>
              <a:t>Příjemce je povinen zaslat ke kontrole materiály týkající se zadávacího řízení před vyhlášením zadávacího řízení, dále materiály před podpisem smlouvy, případně před podpisem dodatku </a:t>
            </a:r>
            <a:endParaRPr lang="cs-CZ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8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II. 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administrativa</a:t>
            </a:r>
            <a:r>
              <a:rPr lang="cs-CZ" dirty="0">
                <a:latin typeface="Calibri" panose="020F0502020204030204" pitchFamily="34" charset="0"/>
              </a:rPr>
              <a:t>, řízení projektu (včetně finančního), účetnictví, personalistika komunikační a informační opatření</a:t>
            </a:r>
            <a:r>
              <a:rPr lang="cs-CZ" dirty="0" smtClean="0">
                <a:latin typeface="Calibri" panose="020F0502020204030204" pitchFamily="34" charset="0"/>
              </a:rPr>
              <a:t>, </a:t>
            </a:r>
            <a:r>
              <a:rPr lang="cs-CZ" dirty="0">
                <a:latin typeface="Calibri" panose="020F0502020204030204" pitchFamily="34" charset="0"/>
              </a:rPr>
              <a:t>občerstvení a stravování a podpůrné procesy pro provoz projektu </a:t>
            </a:r>
            <a:endParaRPr lang="cs-CZ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c</a:t>
            </a:r>
            <a:r>
              <a:rPr lang="cs-CZ" dirty="0" smtClean="0">
                <a:latin typeface="Calibri" panose="020F0502020204030204" pitchFamily="34" charset="0"/>
              </a:rPr>
              <a:t>estovní </a:t>
            </a:r>
            <a:r>
              <a:rPr lang="cs-CZ" dirty="0">
                <a:latin typeface="Calibri" panose="020F0502020204030204" pitchFamily="34" charset="0"/>
              </a:rPr>
              <a:t>náhrady spojené s pracovními cestami realizačního týmu </a:t>
            </a:r>
            <a:endParaRPr lang="cs-CZ" dirty="0" smtClean="0">
              <a:latin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s</a:t>
            </a:r>
            <a:r>
              <a:rPr lang="cs-CZ" dirty="0" smtClean="0">
                <a:latin typeface="Calibri" panose="020F0502020204030204" pitchFamily="34" charset="0"/>
              </a:rPr>
              <a:t>potřební </a:t>
            </a:r>
            <a:r>
              <a:rPr lang="cs-CZ" dirty="0">
                <a:latin typeface="Calibri" panose="020F0502020204030204" pitchFamily="34" charset="0"/>
              </a:rPr>
              <a:t>materiál, zařízení a vybavení </a:t>
            </a:r>
            <a:r>
              <a:rPr lang="cs-CZ" dirty="0" smtClean="0">
                <a:latin typeface="Calibri" panose="020F0502020204030204" pitchFamily="34" charset="0"/>
              </a:rPr>
              <a:t>(papír…)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</a:rPr>
              <a:t>p</a:t>
            </a:r>
            <a:r>
              <a:rPr lang="cs-CZ" dirty="0" smtClean="0">
                <a:latin typeface="Calibri" panose="020F0502020204030204" pitchFamily="34" charset="0"/>
              </a:rPr>
              <a:t>rostory </a:t>
            </a:r>
            <a:r>
              <a:rPr lang="cs-CZ" dirty="0">
                <a:latin typeface="Calibri" panose="020F0502020204030204" pitchFamily="34" charset="0"/>
              </a:rPr>
              <a:t>pro realizaci </a:t>
            </a:r>
            <a:r>
              <a:rPr lang="cs-CZ" dirty="0" smtClean="0">
                <a:latin typeface="Calibri" panose="020F0502020204030204" pitchFamily="34" charset="0"/>
              </a:rPr>
              <a:t>projektu (nájemné, vodné, stočné, energie..)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dirty="0" smtClean="0">
                <a:latin typeface="Calibri" panose="020F0502020204030204" pitchFamily="34" charset="0"/>
              </a:rPr>
              <a:t>25% přímých způsobilých nákladů projektu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ostatní </a:t>
            </a:r>
            <a:r>
              <a:rPr lang="cs-CZ" dirty="0">
                <a:latin typeface="Calibri" panose="020F0502020204030204" pitchFamily="34" charset="0"/>
              </a:rPr>
              <a:t>provozní výdaje </a:t>
            </a:r>
            <a:r>
              <a:rPr lang="cs-CZ" dirty="0" smtClean="0">
                <a:latin typeface="Calibri" panose="020F0502020204030204" pitchFamily="34" charset="0"/>
              </a:rPr>
              <a:t>(internet, poštovné, telefon…)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65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cs-CZ" dirty="0" smtClean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dirty="0" smtClean="0">
                <a:latin typeface="Calibri" panose="020F0502020204030204" pitchFamily="34" charset="0"/>
              </a:rPr>
              <a:t>Sociální </a:t>
            </a:r>
            <a:r>
              <a:rPr lang="cs-CZ" dirty="0">
                <a:latin typeface="Calibri" panose="020F0502020204030204" pitchFamily="34" charset="0"/>
              </a:rPr>
              <a:t>služby, poskytované v rozsahu základních činností podle zákona o sociálních službách, budou v rámci projektu financovány formou vyrovnávací platby podle Rozhodnutí Komise </a:t>
            </a:r>
            <a:r>
              <a:rPr lang="cs-CZ" dirty="0" smtClean="0">
                <a:latin typeface="Calibri" panose="020F0502020204030204" pitchFamily="34" charset="0"/>
              </a:rPr>
              <a:t>č.2012/21/EU ze </a:t>
            </a:r>
            <a:r>
              <a:rPr lang="cs-CZ" dirty="0">
                <a:latin typeface="Calibri" panose="020F0502020204030204" pitchFamily="34" charset="0"/>
              </a:rPr>
              <a:t>dne 20. prosince 2011 o použití čl. 106 odst. </a:t>
            </a:r>
            <a:r>
              <a:rPr lang="cs-CZ" dirty="0" smtClean="0">
                <a:latin typeface="Calibri" panose="020F0502020204030204" pitchFamily="34" charset="0"/>
              </a:rPr>
              <a:t>2 Smlouvy </a:t>
            </a:r>
            <a:r>
              <a:rPr lang="cs-CZ" dirty="0">
                <a:latin typeface="Calibri" panose="020F0502020204030204" pitchFamily="34" charset="0"/>
              </a:rPr>
              <a:t>o fungování Evropské unie na státní podporu ve formě vyrovnávací platby za závazek veřejné služby udělené určitým podnikům pověřeným poskytováním služeb obecného hospodářského </a:t>
            </a:r>
            <a:r>
              <a:rPr lang="cs-CZ" dirty="0" smtClean="0">
                <a:latin typeface="Calibri" panose="020F0502020204030204" pitchFamily="34" charset="0"/>
              </a:rPr>
              <a:t>zájmu.</a:t>
            </a:r>
            <a:endParaRPr lang="cs-CZ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54083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Vyrovnávací  platba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latin typeface="Calibri" panose="020F0502020204030204" pitchFamily="34" charset="0"/>
              </a:rPr>
              <a:t>Vyrovnávací </a:t>
            </a:r>
            <a:r>
              <a:rPr lang="cs-CZ" dirty="0">
                <a:latin typeface="Calibri" panose="020F0502020204030204" pitchFamily="34" charset="0"/>
              </a:rPr>
              <a:t>platba = náklady sociální služby mínus výnosy sociální </a:t>
            </a:r>
            <a:r>
              <a:rPr lang="cs-CZ" dirty="0" smtClean="0">
                <a:latin typeface="Calibri" panose="020F0502020204030204" pitchFamily="34" charset="0"/>
              </a:rPr>
              <a:t>služby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latin typeface="Calibri" panose="020F050202020403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cs-CZ" u="sng" dirty="0">
                <a:latin typeface="Calibri" panose="020F0502020204030204" pitchFamily="34" charset="0"/>
              </a:rPr>
              <a:t>Příloha </a:t>
            </a:r>
            <a:r>
              <a:rPr lang="cs-CZ" u="sng" dirty="0" smtClean="0">
                <a:latin typeface="Calibri" panose="020F0502020204030204" pitchFamily="34" charset="0"/>
              </a:rPr>
              <a:t>ŽÁDOSTI - </a:t>
            </a:r>
            <a:r>
              <a:rPr lang="cs-CZ" u="sng" dirty="0">
                <a:latin typeface="Calibri" panose="020F0502020204030204" pitchFamily="34" charset="0"/>
              </a:rPr>
              <a:t>Údaje o sociální službě (viz část 7.1 výzvy; </a:t>
            </a:r>
            <a:r>
              <a:rPr lang="cs-CZ" u="sng" dirty="0" smtClean="0">
                <a:latin typeface="Calibri" panose="020F0502020204030204" pitchFamily="34" charset="0"/>
              </a:rPr>
              <a:t>příloha </a:t>
            </a:r>
            <a:r>
              <a:rPr lang="cs-CZ" u="sng" dirty="0">
                <a:latin typeface="Calibri" panose="020F0502020204030204" pitchFamily="34" charset="0"/>
              </a:rPr>
              <a:t>č. 5a)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30879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Kontaktní osoby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>
                <a:latin typeface="Calibri" panose="020F0502020204030204" pitchFamily="34" charset="0"/>
              </a:rPr>
              <a:t>Ing. Jiřina Kreidlová – jirina.kreidlova@mpsv.cz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Mgr. Ivana Jirková – ivana.Jirkova@mpsv.cz</a:t>
            </a:r>
          </a:p>
          <a:p>
            <a:r>
              <a:rPr lang="cs-CZ" dirty="0" smtClean="0">
                <a:latin typeface="Calibri" panose="020F0502020204030204" pitchFamily="34" charset="0"/>
              </a:rPr>
              <a:t>Mgr. Petra Ulrichová – petra.ulrichova@mpsv.cz</a:t>
            </a:r>
            <a:endParaRPr lang="cs-CZ" dirty="0">
              <a:latin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</a:rPr>
              <a:t>Mgr. </a:t>
            </a:r>
            <a:r>
              <a:rPr lang="cs-CZ" dirty="0" smtClean="0">
                <a:latin typeface="Calibri" panose="020F0502020204030204" pitchFamily="34" charset="0"/>
              </a:rPr>
              <a:t>Lenka Lenková – lenka.lenkova@mpsv.cz</a:t>
            </a:r>
            <a:endParaRPr lang="cs-CZ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5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07704" y="2924944"/>
            <a:ext cx="5328592" cy="1440024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>
                <a:solidFill>
                  <a:srgbClr val="002060"/>
                </a:solidFill>
              </a:rPr>
              <a:t>Děkujeme za pozornost a přejeme hodně úspěchů s Vaším projektovým záměrem!</a:t>
            </a:r>
            <a:br>
              <a:rPr lang="cs-CZ" sz="2000" dirty="0" smtClean="0">
                <a:solidFill>
                  <a:srgbClr val="002060"/>
                </a:solidFill>
              </a:rPr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585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Oprávnění žadatelé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4412563"/>
          </a:xfrm>
        </p:spPr>
        <p:txBody>
          <a:bodyPr/>
          <a:lstStyle/>
          <a:p>
            <a:pPr marL="0" indent="0">
              <a:buNone/>
            </a:pPr>
            <a:endParaRPr lang="cs-CZ" sz="2000" b="1" u="sng" dirty="0" smtClean="0"/>
          </a:p>
          <a:p>
            <a:pPr marL="0" indent="0">
              <a:buNone/>
            </a:pPr>
            <a:r>
              <a:rPr lang="cs-CZ" sz="2000" dirty="0" smtClean="0">
                <a:latin typeface="Calibri" panose="020F0502020204030204" pitchFamily="34" charset="0"/>
              </a:rPr>
              <a:t>Obecně dle OPZ - právnická nebo fyzická osoba, která je v ČR </a:t>
            </a:r>
            <a:r>
              <a:rPr lang="cs-CZ" sz="2000" dirty="0" err="1" smtClean="0">
                <a:latin typeface="Calibri" panose="020F0502020204030204" pitchFamily="34" charset="0"/>
              </a:rPr>
              <a:t>reg</a:t>
            </a:r>
            <a:r>
              <a:rPr lang="cs-CZ" sz="2000" dirty="0" smtClean="0">
                <a:latin typeface="Calibri" panose="020F0502020204030204" pitchFamily="34" charset="0"/>
              </a:rPr>
              <a:t>. subjektem, má aktivní datovou schránku, není dle pravidel OPZ </a:t>
            </a:r>
            <a:r>
              <a:rPr lang="cs-CZ" sz="2000" dirty="0" err="1" smtClean="0">
                <a:latin typeface="Calibri" panose="020F0502020204030204" pitchFamily="34" charset="0"/>
              </a:rPr>
              <a:t>opravněným</a:t>
            </a:r>
            <a:r>
              <a:rPr lang="cs-CZ" sz="2000" dirty="0" smtClean="0">
                <a:latin typeface="Calibri" panose="020F0502020204030204" pitchFamily="34" charset="0"/>
              </a:rPr>
              <a:t> žadatelem z důvodů insolvence, dluhu apod. (viz specifikace ve výzvě).</a:t>
            </a:r>
            <a:endParaRPr lang="cs-CZ" sz="2000" b="1" u="sng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neziskové </a:t>
            </a:r>
            <a:r>
              <a:rPr lang="cs-CZ" sz="2000" dirty="0">
                <a:latin typeface="Calibri" panose="020F0502020204030204" pitchFamily="34" charset="0"/>
              </a:rPr>
              <a:t>organizace, sociální družstva, obce a jejich příspěvkové organizace, </a:t>
            </a:r>
            <a:r>
              <a:rPr lang="cs-CZ" sz="2000" dirty="0" smtClean="0">
                <a:latin typeface="Calibri" panose="020F0502020204030204" pitchFamily="34" charset="0"/>
              </a:rPr>
              <a:t>příspěvkové organizace </a:t>
            </a:r>
            <a:r>
              <a:rPr lang="cs-CZ" sz="2000" dirty="0">
                <a:latin typeface="Calibri" panose="020F0502020204030204" pitchFamily="34" charset="0"/>
              </a:rPr>
              <a:t>kraje (vyjma aktivity 6), dobrovolné svazky obcí, poskytovatelé sociálních služeb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Pro aktivitu 3</a:t>
            </a:r>
            <a:r>
              <a:rPr lang="cs-CZ" sz="2000" dirty="0" smtClean="0">
                <a:latin typeface="Calibri" panose="020F0502020204030204" pitchFamily="34" charset="0"/>
              </a:rPr>
              <a:t>) platí podmínky </a:t>
            </a:r>
            <a:r>
              <a:rPr lang="cs-CZ" sz="2000" dirty="0">
                <a:latin typeface="Calibri" panose="020F0502020204030204" pitchFamily="34" charset="0"/>
              </a:rPr>
              <a:t>viz bod h) a i</a:t>
            </a:r>
            <a:r>
              <a:rPr lang="cs-CZ" sz="2000" dirty="0" smtClean="0">
                <a:latin typeface="Calibri" panose="020F0502020204030204" pitchFamily="34" charset="0"/>
              </a:rPr>
              <a:t>) viz výzva s. 4</a:t>
            </a:r>
            <a:endParaRPr lang="cs-CZ" sz="2000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29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166191"/>
          </a:xfrm>
        </p:spPr>
        <p:txBody>
          <a:bodyPr/>
          <a:lstStyle/>
          <a:p>
            <a:r>
              <a:rPr lang="cs-CZ" dirty="0" smtClean="0"/>
              <a:t>Partnerství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partner s i bez finančního příspěvku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partner se podílí na realizaci věcných aktivit projektu (konzultace, odborné garance, práce s cílovou skupinou).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partnerem se NEROZUMÍ subjekt, který je v dodavatelském či odběratelském vztahu k příjemci</a:t>
            </a:r>
          </a:p>
          <a:p>
            <a:pPr marL="0" indent="0">
              <a:buNone/>
            </a:pPr>
            <a:endParaRPr lang="cs-CZ" sz="2800" dirty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>
                <a:latin typeface="Calibri" panose="020F0502020204030204" pitchFamily="34" charset="0"/>
              </a:rPr>
              <a:t>V případě projektů, v nichž jsou zapojeny další subjekty (a to v roli partnerů nebo mimo partnerství), je rozhodující pouze příjemce podpory, tj. minimální podíl příjemce a případný příspěvek státního rozpočtu se určuje vždy dle příjemce podpory (kap.16 Obecná pravidla).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64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osoby </a:t>
            </a:r>
            <a:r>
              <a:rPr lang="cs-CZ" sz="2000" dirty="0">
                <a:latin typeface="Calibri" panose="020F0502020204030204" pitchFamily="34" charset="0"/>
              </a:rPr>
              <a:t>se zdravotním postižením, </a:t>
            </a:r>
            <a:endParaRPr lang="cs-CZ" sz="20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bezdomovci</a:t>
            </a:r>
            <a:r>
              <a:rPr lang="cs-CZ" sz="2000" dirty="0">
                <a:latin typeface="Calibri" panose="020F0502020204030204" pitchFamily="34" charset="0"/>
              </a:rPr>
              <a:t>, </a:t>
            </a:r>
            <a:endParaRPr lang="cs-CZ" sz="20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neformální pečovatelé,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osoby </a:t>
            </a:r>
            <a:r>
              <a:rPr lang="cs-CZ" sz="2000" dirty="0">
                <a:latin typeface="Calibri" panose="020F0502020204030204" pitchFamily="34" charset="0"/>
              </a:rPr>
              <a:t>ohrožené domácím násilím a závislostmi,</a:t>
            </a:r>
            <a:r>
              <a:rPr lang="cs-CZ" sz="2000" dirty="0"/>
              <a:t> </a:t>
            </a:r>
            <a:endParaRPr lang="cs-CZ" sz="2000" dirty="0" smtClean="0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imigranti a azylanti,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osoby ohrožené předlužeností,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poskytovatelé a zadavatelé soc. služeb, služeb pro rodiny a děti a dalších služeb na podporu sociálního začleňování,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sociální pracovníci, pracovních v sociálních službách,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cs-CZ" sz="2000" dirty="0" smtClean="0">
                <a:latin typeface="Calibri" panose="020F0502020204030204" pitchFamily="34" charset="0"/>
              </a:rPr>
              <a:t>místní samospráva 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18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osob s duševním onemocněním, vč. podpory jejich rodin a pečujících osob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osob s poruchou autistického spektra (osob s PAS), vč. podpory jejich rodina pečujících osob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paliativní péče v přirozeném prostředí klienta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neformální péče a sdílené péče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osob ohrožených látkovými i nelátkovými závislostmi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profesionální realizace sociální práce na obcích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aktivit pro CS skupinu migranti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>
                <a:latin typeface="Calibri" panose="020F0502020204030204" pitchFamily="34" charset="0"/>
              </a:rPr>
              <a:t>Podpora prevence a řešení zadluženosti a předluženosti (vč. </a:t>
            </a:r>
            <a:r>
              <a:rPr lang="cs-CZ" dirty="0">
                <a:latin typeface="Calibri" panose="020F0502020204030204" pitchFamily="34" charset="0"/>
              </a:rPr>
              <a:t>p</a:t>
            </a:r>
            <a:r>
              <a:rPr lang="cs-CZ" dirty="0" smtClean="0">
                <a:latin typeface="Calibri" panose="020F0502020204030204" pitchFamily="34" charset="0"/>
              </a:rPr>
              <a:t>oradenství) 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095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72816"/>
            <a:ext cx="6347714" cy="42685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1. Podpora </a:t>
            </a:r>
            <a:r>
              <a:rPr lang="cs-CZ" b="1" dirty="0">
                <a:latin typeface="Calibri" panose="020F0502020204030204" pitchFamily="34" charset="0"/>
              </a:rPr>
              <a:t>osob s duševním onemocněním, vč. podpory jejich rodin a pečujících </a:t>
            </a:r>
            <a:r>
              <a:rPr lang="cs-CZ" b="1" dirty="0" smtClean="0">
                <a:latin typeface="Calibri" panose="020F0502020204030204" pitchFamily="34" charset="0"/>
              </a:rPr>
              <a:t>osob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Podpora terénní práce v multidisciplinárním týmu, case management, peer </a:t>
            </a:r>
            <a:r>
              <a:rPr lang="cs-CZ" dirty="0" err="1" smtClean="0">
                <a:latin typeface="Calibri" panose="020F0502020204030204" pitchFamily="34" charset="0"/>
              </a:rPr>
              <a:t>konzulting</a:t>
            </a:r>
            <a:r>
              <a:rPr lang="cs-CZ" dirty="0" smtClean="0">
                <a:latin typeface="Calibri" panose="020F0502020204030204" pitchFamily="34" charset="0"/>
              </a:rPr>
              <a:t> (v přirozeném prostředí i institut. zařízení), koordinace dobrovolníků – viz příloha výzvy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Podpora soc. služeb – </a:t>
            </a:r>
            <a:r>
              <a:rPr lang="cs-CZ" i="1" dirty="0" smtClean="0">
                <a:latin typeface="Calibri" panose="020F0502020204030204" pitchFamily="34" charset="0"/>
              </a:rPr>
              <a:t>odborné soc. poradenství, osobní asistence, odlehčovací služ by, domovy se zvl. režimem, chráněné bydlení, soc. aktivizační služby pro rodiny s dětmi a soc. rehabilitace – důraz na komunitní charakter služeb. </a:t>
            </a:r>
            <a:r>
              <a:rPr lang="cs-CZ" dirty="0" smtClean="0">
                <a:latin typeface="Calibri" panose="020F0502020204030204" pitchFamily="34" charset="0"/>
              </a:rPr>
              <a:t>Podpora v </a:t>
            </a:r>
            <a:r>
              <a:rPr lang="cs-CZ" dirty="0">
                <a:latin typeface="Calibri" panose="020F0502020204030204" pitchFamily="34" charset="0"/>
              </a:rPr>
              <a:t>zákl. činnostech </a:t>
            </a:r>
            <a:r>
              <a:rPr lang="cs-CZ" dirty="0" smtClean="0">
                <a:latin typeface="Calibri" panose="020F0502020204030204" pitchFamily="34" charset="0"/>
              </a:rPr>
              <a:t>soc. služby dle </a:t>
            </a:r>
            <a:r>
              <a:rPr lang="cs-CZ" dirty="0">
                <a:latin typeface="Calibri" panose="020F0502020204030204" pitchFamily="34" charset="0"/>
              </a:rPr>
              <a:t>zákona 108/2006 Sb. ve znění </a:t>
            </a:r>
            <a:r>
              <a:rPr lang="cs-CZ" dirty="0" err="1">
                <a:latin typeface="Calibri" panose="020F0502020204030204" pitchFamily="34" charset="0"/>
              </a:rPr>
              <a:t>pozd</a:t>
            </a:r>
            <a:r>
              <a:rPr lang="cs-CZ" dirty="0">
                <a:latin typeface="Calibri" panose="020F0502020204030204" pitchFamily="34" charset="0"/>
              </a:rPr>
              <a:t>. </a:t>
            </a:r>
            <a:r>
              <a:rPr lang="cs-CZ" dirty="0" smtClean="0">
                <a:latin typeface="Calibri" panose="020F0502020204030204" pitchFamily="34" charset="0"/>
              </a:rPr>
              <a:t>předpisů, lze i fakultativní činnosti a činnosti </a:t>
            </a:r>
            <a:r>
              <a:rPr lang="cs-CZ" dirty="0" err="1" smtClean="0">
                <a:latin typeface="Calibri" panose="020F0502020204030204" pitchFamily="34" charset="0"/>
              </a:rPr>
              <a:t>nehospodářské</a:t>
            </a:r>
            <a:r>
              <a:rPr lang="cs-CZ" dirty="0" smtClean="0">
                <a:latin typeface="Calibri" panose="020F0502020204030204" pitchFamily="34" charset="0"/>
              </a:rPr>
              <a:t> povahy.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Lze i zahrnout i náklady na celoživotní vzdělávání pracovníků poskytovatele dané soc. služby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Podporovat nelze osoby se sníženou soběstačností z důvodu věku (domovy pro seniory..)</a:t>
            </a:r>
          </a:p>
          <a:p>
            <a:pPr>
              <a:buFontTx/>
              <a:buChar char="-"/>
            </a:pPr>
            <a:endParaRPr lang="cs-CZ" i="1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i="1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cs-CZ" b="1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55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>
                <a:latin typeface="Calibri" panose="020F0502020204030204" pitchFamily="34" charset="0"/>
              </a:rPr>
              <a:t>2. Podpora </a:t>
            </a:r>
            <a:r>
              <a:rPr lang="cs-CZ" b="1" dirty="0">
                <a:latin typeface="Calibri" panose="020F0502020204030204" pitchFamily="34" charset="0"/>
              </a:rPr>
              <a:t>osob s poruchou autistického spektra (osob s PAS), vč. podpory jejich rodina pečujících </a:t>
            </a:r>
            <a:r>
              <a:rPr lang="cs-CZ" b="1" dirty="0" smtClean="0">
                <a:latin typeface="Calibri" panose="020F0502020204030204" pitchFamily="34" charset="0"/>
              </a:rPr>
              <a:t>osob</a:t>
            </a:r>
            <a:endParaRPr lang="cs-CZ" b="1" dirty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Podpora </a:t>
            </a:r>
            <a:r>
              <a:rPr lang="cs-CZ" dirty="0">
                <a:latin typeface="Calibri" panose="020F0502020204030204" pitchFamily="34" charset="0"/>
              </a:rPr>
              <a:t>soc. </a:t>
            </a:r>
            <a:r>
              <a:rPr lang="cs-CZ" dirty="0" smtClean="0">
                <a:latin typeface="Calibri" panose="020F0502020204030204" pitchFamily="34" charset="0"/>
              </a:rPr>
              <a:t>služeb napomáhajících setrvání osob s PAS v domácím prostředí či k samostatnému bydlení – </a:t>
            </a:r>
            <a:r>
              <a:rPr lang="cs-CZ" i="1" dirty="0" smtClean="0">
                <a:latin typeface="Calibri" panose="020F0502020204030204" pitchFamily="34" charset="0"/>
              </a:rPr>
              <a:t>osobní asistence, denní a týdenní stacionáře, sociálně aktivizační služby pro osoby se zdravot. postižením, sociální rehabilitace, sociálně terapeutické dílny, chráněné bydlení, odlehčovací služby. </a:t>
            </a:r>
            <a:r>
              <a:rPr lang="cs-CZ" dirty="0">
                <a:latin typeface="Calibri" panose="020F0502020204030204" pitchFamily="34" charset="0"/>
              </a:rPr>
              <a:t>Podpora v zákl. činnostech soc. služby </a:t>
            </a:r>
            <a:r>
              <a:rPr lang="cs-CZ" dirty="0" smtClean="0">
                <a:latin typeface="Calibri" panose="020F0502020204030204" pitchFamily="34" charset="0"/>
              </a:rPr>
              <a:t>registrovaných dle </a:t>
            </a:r>
            <a:r>
              <a:rPr lang="cs-CZ" dirty="0">
                <a:latin typeface="Calibri" panose="020F0502020204030204" pitchFamily="34" charset="0"/>
              </a:rPr>
              <a:t>zákona 108/2006 Sb. ve znění </a:t>
            </a:r>
            <a:r>
              <a:rPr lang="cs-CZ" dirty="0" err="1">
                <a:latin typeface="Calibri" panose="020F0502020204030204" pitchFamily="34" charset="0"/>
              </a:rPr>
              <a:t>pozd</a:t>
            </a:r>
            <a:r>
              <a:rPr lang="cs-CZ" dirty="0">
                <a:latin typeface="Calibri" panose="020F0502020204030204" pitchFamily="34" charset="0"/>
              </a:rPr>
              <a:t>. p</a:t>
            </a:r>
            <a:r>
              <a:rPr lang="cs-CZ" dirty="0" smtClean="0">
                <a:latin typeface="Calibri" panose="020F0502020204030204" pitchFamily="34" charset="0"/>
              </a:rPr>
              <a:t>ředpisů (musí být součástí sítě soc. služeb, zahrnuty ve střednědobém plánu kraje či MPSV), </a:t>
            </a:r>
            <a:r>
              <a:rPr lang="cs-CZ" dirty="0">
                <a:latin typeface="Calibri" panose="020F0502020204030204" pitchFamily="34" charset="0"/>
              </a:rPr>
              <a:t>lze i </a:t>
            </a:r>
            <a:r>
              <a:rPr lang="cs-CZ" dirty="0" smtClean="0">
                <a:latin typeface="Calibri" panose="020F0502020204030204" pitchFamily="34" charset="0"/>
              </a:rPr>
              <a:t>fakultativní </a:t>
            </a:r>
            <a:r>
              <a:rPr lang="cs-CZ" dirty="0">
                <a:latin typeface="Calibri" panose="020F0502020204030204" pitchFamily="34" charset="0"/>
              </a:rPr>
              <a:t>činnosti a činnosti </a:t>
            </a:r>
            <a:r>
              <a:rPr lang="cs-CZ" dirty="0" err="1">
                <a:latin typeface="Calibri" panose="020F0502020204030204" pitchFamily="34" charset="0"/>
              </a:rPr>
              <a:t>nehospodářské</a:t>
            </a:r>
            <a:r>
              <a:rPr lang="cs-CZ" dirty="0">
                <a:latin typeface="Calibri" panose="020F0502020204030204" pitchFamily="34" charset="0"/>
              </a:rPr>
              <a:t> povahy.</a:t>
            </a:r>
          </a:p>
          <a:p>
            <a:pPr>
              <a:buFontTx/>
              <a:buChar char="-"/>
            </a:pPr>
            <a:r>
              <a:rPr lang="cs-CZ" dirty="0">
                <a:latin typeface="Calibri" panose="020F0502020204030204" pitchFamily="34" charset="0"/>
              </a:rPr>
              <a:t>Lze i zahrnout i náklady na </a:t>
            </a:r>
            <a:r>
              <a:rPr lang="cs-CZ" i="1" dirty="0">
                <a:latin typeface="Calibri" panose="020F0502020204030204" pitchFamily="34" charset="0"/>
              </a:rPr>
              <a:t>celoživotní vzdělávání pracovníků </a:t>
            </a:r>
            <a:r>
              <a:rPr lang="cs-CZ" dirty="0">
                <a:latin typeface="Calibri" panose="020F0502020204030204" pitchFamily="34" charset="0"/>
              </a:rPr>
              <a:t>poskytovatele dané soc. </a:t>
            </a:r>
            <a:r>
              <a:rPr lang="cs-CZ" dirty="0" smtClean="0">
                <a:latin typeface="Calibri" panose="020F0502020204030204" pitchFamily="34" charset="0"/>
              </a:rPr>
              <a:t>služby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anose="020F0502020204030204" pitchFamily="34" charset="0"/>
              </a:rPr>
              <a:t>Podpora využití </a:t>
            </a:r>
            <a:r>
              <a:rPr lang="cs-CZ" i="1" dirty="0" smtClean="0">
                <a:latin typeface="Calibri" panose="020F0502020204030204" pitchFamily="34" charset="0"/>
              </a:rPr>
              <a:t>specifických metod a technik </a:t>
            </a:r>
            <a:r>
              <a:rPr lang="cs-CZ" dirty="0" smtClean="0">
                <a:latin typeface="Calibri" panose="020F0502020204030204" pitchFamily="34" charset="0"/>
              </a:rPr>
              <a:t>vedoucí k objekt. </a:t>
            </a:r>
            <a:r>
              <a:rPr lang="cs-CZ" dirty="0" err="1" smtClean="0">
                <a:latin typeface="Calibri" panose="020F0502020204030204" pitchFamily="34" charset="0"/>
              </a:rPr>
              <a:t>pPosouzení</a:t>
            </a:r>
            <a:r>
              <a:rPr lang="cs-CZ" dirty="0" smtClean="0">
                <a:latin typeface="Calibri" panose="020F0502020204030204" pitchFamily="34" charset="0"/>
              </a:rPr>
              <a:t> a vyhodnocení projevů chování osoby s PAS s cílem nastavení </a:t>
            </a:r>
            <a:r>
              <a:rPr lang="cs-CZ" dirty="0" err="1" smtClean="0">
                <a:latin typeface="Calibri" panose="020F0502020204030204" pitchFamily="34" charset="0"/>
              </a:rPr>
              <a:t>ind</a:t>
            </a:r>
            <a:r>
              <a:rPr lang="cs-CZ" dirty="0" smtClean="0">
                <a:latin typeface="Calibri" panose="020F0502020204030204" pitchFamily="34" charset="0"/>
              </a:rPr>
              <a:t>. plánu pomoci</a:t>
            </a:r>
            <a:endParaRPr lang="cs-CZ" dirty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zeta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2FCF9BCABF3854AAB137087829D63AA" ma:contentTypeVersion="7" ma:contentTypeDescription="Vytvoří nový dokument" ma:contentTypeScope="" ma:versionID="f5327b4dcf25641a2e3cabeab8efdc2f">
  <xsd:schema xmlns:xsd="http://www.w3.org/2001/XMLSchema" xmlns:xs="http://www.w3.org/2001/XMLSchema" xmlns:p="http://schemas.microsoft.com/office/2006/metadata/properties" xmlns:ns2="dfed548f-0517-4d39-90e3-3947398480c0" targetNamespace="http://schemas.microsoft.com/office/2006/metadata/properties" ma:root="true" ma:fieldsID="d0b264e9fdedef06c292344895821a1a" ns2:_="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ed548f-0517-4d39-90e3-3947398480c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dfed548f-0517-4d39-90e3-3947398480c0">W:\INTERNÍ\ODD_872\KPSVL\výzva 03_15_042\specifické školení hodnotitelů\Seminář pro hodnotitele_vyzvy_ 26__42_9_června.pptx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51406B-C1CF-4233-BA1F-6089E3476A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17AEDD-5B08-40DB-A752-242414A0CEE8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dfed548f-0517-4d39-90e3-3947398480c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22818AE-6B67-4F2C-84F8-F5371F9FAB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2838</Words>
  <Application>Microsoft Office PowerPoint</Application>
  <PresentationFormat>Předvádění na obrazovce (4:3)</PresentationFormat>
  <Paragraphs>315</Paragraphs>
  <Slides>37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37</vt:i4>
      </vt:variant>
    </vt:vector>
  </HeadingPairs>
  <TitlesOfParts>
    <vt:vector size="46" baseType="lpstr">
      <vt:lpstr>Arial</vt:lpstr>
      <vt:lpstr>Calibri</vt:lpstr>
      <vt:lpstr>Courier New</vt:lpstr>
      <vt:lpstr>Times New Roman</vt:lpstr>
      <vt:lpstr>Trebuchet MS</vt:lpstr>
      <vt:lpstr>Wingdings</vt:lpstr>
      <vt:lpstr>Wingdings 3</vt:lpstr>
      <vt:lpstr>prezentace</vt:lpstr>
      <vt:lpstr>Fazeta</vt:lpstr>
      <vt:lpstr> Seminář pro žadatele Výzva  č. 03_18_088  </vt:lpstr>
      <vt:lpstr>Informační zdroje </vt:lpstr>
      <vt:lpstr>Výzva 03_18_088</vt:lpstr>
      <vt:lpstr>Oprávnění žadatelé</vt:lpstr>
      <vt:lpstr>Partnerství</vt:lpstr>
      <vt:lpstr>Cílové skupiny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Podporované aktivity</vt:lpstr>
      <vt:lpstr>Indikátory</vt:lpstr>
      <vt:lpstr>Indikátory - závazkové</vt:lpstr>
      <vt:lpstr>Indikátory – ke sledování</vt:lpstr>
      <vt:lpstr>Přílohy žádosti - povinné</vt:lpstr>
      <vt:lpstr>IS KP14+</vt:lpstr>
      <vt:lpstr>Způsob hodnocení a výběr projektů</vt:lpstr>
      <vt:lpstr>Finanční část</vt:lpstr>
      <vt:lpstr>ÚČETNICTVÍ </vt:lpstr>
      <vt:lpstr>Rozpočet projektu - struktura</vt:lpstr>
      <vt:lpstr>1. Osobní náklady</vt:lpstr>
      <vt:lpstr>2. Cestovní náhrady</vt:lpstr>
      <vt:lpstr>3 Zařízení a vybavení</vt:lpstr>
      <vt:lpstr>4. Nákup služeb</vt:lpstr>
      <vt:lpstr>5. Drobné Stavební úpravy</vt:lpstr>
      <vt:lpstr>6. Přímá podpora pro cílovou skupinu</vt:lpstr>
      <vt:lpstr>Veřejné zakázky</vt:lpstr>
      <vt:lpstr>II. Nepřímé náklady</vt:lpstr>
      <vt:lpstr>Veřejná podpora</vt:lpstr>
      <vt:lpstr>Vyrovnávací  platba</vt:lpstr>
      <vt:lpstr>Kontaktní osoby</vt:lpstr>
      <vt:lpstr>  Děkujeme za pozornost a přejeme hodně úspěchů s Vaším projektovým záměrem!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2018-10-15T09:36:11Z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0x010100A2FCF9BCABF3854AAB137087829D63AA</vt:lpwstr>
  </property>
</Properties>
</file>