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65"/>
  </p:notesMasterIdLst>
  <p:sldIdLst>
    <p:sldId id="256" r:id="rId5"/>
    <p:sldId id="309" r:id="rId6"/>
    <p:sldId id="310" r:id="rId7"/>
    <p:sldId id="382" r:id="rId8"/>
    <p:sldId id="322" r:id="rId9"/>
    <p:sldId id="270" r:id="rId10"/>
    <p:sldId id="271" r:id="rId11"/>
    <p:sldId id="272" r:id="rId12"/>
    <p:sldId id="273" r:id="rId13"/>
    <p:sldId id="274" r:id="rId14"/>
    <p:sldId id="276" r:id="rId15"/>
    <p:sldId id="277" r:id="rId16"/>
    <p:sldId id="349" r:id="rId17"/>
    <p:sldId id="383" r:id="rId18"/>
    <p:sldId id="278" r:id="rId19"/>
    <p:sldId id="279" r:id="rId20"/>
    <p:sldId id="282" r:id="rId21"/>
    <p:sldId id="283" r:id="rId22"/>
    <p:sldId id="284" r:id="rId23"/>
    <p:sldId id="384" r:id="rId24"/>
    <p:sldId id="352" r:id="rId25"/>
    <p:sldId id="312" r:id="rId26"/>
    <p:sldId id="289" r:id="rId27"/>
    <p:sldId id="290" r:id="rId28"/>
    <p:sldId id="306" r:id="rId29"/>
    <p:sldId id="307" r:id="rId30"/>
    <p:sldId id="356" r:id="rId31"/>
    <p:sldId id="355" r:id="rId32"/>
    <p:sldId id="292" r:id="rId33"/>
    <p:sldId id="304" r:id="rId34"/>
    <p:sldId id="359" r:id="rId35"/>
    <p:sldId id="365" r:id="rId36"/>
    <p:sldId id="367" r:id="rId37"/>
    <p:sldId id="368" r:id="rId38"/>
    <p:sldId id="369" r:id="rId39"/>
    <p:sldId id="370" r:id="rId40"/>
    <p:sldId id="371" r:id="rId41"/>
    <p:sldId id="372" r:id="rId42"/>
    <p:sldId id="373" r:id="rId43"/>
    <p:sldId id="374" r:id="rId44"/>
    <p:sldId id="375" r:id="rId45"/>
    <p:sldId id="376" r:id="rId46"/>
    <p:sldId id="377" r:id="rId47"/>
    <p:sldId id="378" r:id="rId48"/>
    <p:sldId id="379" r:id="rId49"/>
    <p:sldId id="380" r:id="rId50"/>
    <p:sldId id="381" r:id="rId51"/>
    <p:sldId id="328" r:id="rId52"/>
    <p:sldId id="386" r:id="rId53"/>
    <p:sldId id="387" r:id="rId54"/>
    <p:sldId id="295" r:id="rId55"/>
    <p:sldId id="388" r:id="rId56"/>
    <p:sldId id="389" r:id="rId57"/>
    <p:sldId id="297" r:id="rId58"/>
    <p:sldId id="390" r:id="rId59"/>
    <p:sldId id="391" r:id="rId60"/>
    <p:sldId id="321" r:id="rId61"/>
    <p:sldId id="315" r:id="rId62"/>
    <p:sldId id="316" r:id="rId63"/>
    <p:sldId id="302" r:id="rId64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79302" autoAdjust="false"/>
  </p:normalViewPr>
  <p:slideViewPr>
    <p:cSldViewPr showGuides="true">
      <p:cViewPr varScale="true">
        <p:scale>
          <a:sx n="69" d="100"/>
          <a:sy n="69" d="100"/>
        </p:scale>
        <p:origin x="1301" y="77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slides/slide59.xml" Type="http://schemas.openxmlformats.org/officeDocument/2006/relationships/slide" Id="rId63"/>
    <Relationship Target="theme/theme1.xml" Type="http://schemas.openxmlformats.org/officeDocument/2006/relationships/theme" Id="rId68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presProps.xml" Type="http://schemas.openxmlformats.org/officeDocument/2006/relationships/presProps" Id="rId66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57.xml" Type="http://schemas.openxmlformats.org/officeDocument/2006/relationships/slide" Id="rId61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slides/slide56.xml" Type="http://schemas.openxmlformats.org/officeDocument/2006/relationships/slide" Id="rId60"/>
    <Relationship Target="notesMasters/notesMaster1.xml" Type="http://schemas.openxmlformats.org/officeDocument/2006/relationships/notesMaster" Id="rId65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60.xml" Type="http://schemas.openxmlformats.org/officeDocument/2006/relationships/slide" Id="rId64"/>
    <Relationship Target="tableStyles.xml" Type="http://schemas.openxmlformats.org/officeDocument/2006/relationships/tableStyles" Id="rId69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55.xml" Type="http://schemas.openxmlformats.org/officeDocument/2006/relationships/slide" Id="rId59"/>
    <Relationship Target="viewProps.xml" Type="http://schemas.openxmlformats.org/officeDocument/2006/relationships/viewProps" Id="rId67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slides/slide58.xml" Type="http://schemas.openxmlformats.org/officeDocument/2006/relationships/slide" Id="rId62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29.11.2018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6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432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552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21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216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063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881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44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060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0199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1496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7456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2894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21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576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400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47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631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25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619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dirty="false" smtClean="false"/>
          </a:p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83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20819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7387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4970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0652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495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22551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48811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FontTx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89185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i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53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75500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27752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EBB765A-51E0-4E82-AB73-FB7F84412B30}" type="datetimeFigureOut">
              <a:rPr lang="cs-CZ" smtClean="false"/>
              <a:pPr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AD8C908-6CF6-4C3D-AE7A-F3813FC67EF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54923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Mode="External" Target="https://www.esfcr.cz/monitorovani-podporenych-osob-opz" Type="http://schemas.openxmlformats.org/officeDocument/2006/relationships/hyperlink" Id="rId3"/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11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Mode="External" Target="http://ec.europa.eu/europeaid/perdiem_en" Type="http://schemas.openxmlformats.org/officeDocument/2006/relationships/hyperlink" Id="rId3"/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" Type="http://schemas.openxmlformats.org/officeDocument/2006/relationships/hyperlink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strukturalni-fondy.cz/cs/Jak-na-projekt/Elektronicka-zadost/Edukacni-videa" Type="http://schemas.openxmlformats.org/officeDocument/2006/relationships/hyperlink" Id="rId4"/>
</Relationships>

</file>

<file path=ppt/slides/_rels/slide51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Mode="External" Target="https://www.esfcr.cz/vyzva-076-inovativni-sluzby-pro-ohrozene-deti" Type="http://schemas.openxmlformats.org/officeDocument/2006/relationships/hyperlink" Id="rId3"/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Mode="External" Target="https://www.esfcr.cz/prirucka-pro-hodnotitele-opz" Type="http://schemas.openxmlformats.org/officeDocument/2006/relationships/hyperlink" Id="rId3"/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media/image4.jpeg" Type="http://schemas.openxmlformats.org/officeDocument/2006/relationships/image" Id="rId3"/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291662" y="2417904"/>
            <a:ext cx="7272000" cy="1371136"/>
          </a:xfrm>
        </p:spPr>
        <p:txBody>
          <a:bodyPr/>
          <a:lstStyle/>
          <a:p>
            <a:pPr algn="ctr"/>
            <a:r>
              <a:rPr lang="cs-CZ" dirty="false" smtClean="false"/>
              <a:t>Výzva č. 03_17_076</a:t>
            </a:r>
            <a:br>
              <a:rPr lang="cs-CZ" dirty="false" smtClean="false"/>
            </a:br>
            <a:r>
              <a:rPr lang="cs-CZ" sz="2400" dirty="false"/>
              <a:t>Podpora inovativních služeb pro ohrožené </a:t>
            </a:r>
            <a:r>
              <a:rPr lang="cs-CZ" sz="2400" dirty="false" smtClean="false"/>
              <a:t>děti </a:t>
            </a:r>
            <a:r>
              <a:rPr lang="cs-CZ" sz="2400" dirty="false"/>
              <a:t>a rodiny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 </a:t>
            </a: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295576" y="5013176"/>
            <a:ext cx="7272000" cy="540000"/>
          </a:xfrm>
        </p:spPr>
        <p:txBody>
          <a:bodyPr/>
          <a:lstStyle/>
          <a:p>
            <a:endParaRPr lang="cs-CZ" dirty="false" smtClean="false"/>
          </a:p>
          <a:p>
            <a:pPr algn="ctr"/>
            <a:r>
              <a:rPr lang="cs-CZ" b="true" dirty="false" smtClean="false">
                <a:solidFill>
                  <a:schemeClr val="tx1"/>
                </a:solidFill>
              </a:rPr>
              <a:t>5. 12. 2018</a:t>
            </a:r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295576" y="4059032"/>
            <a:ext cx="7272000" cy="540000"/>
          </a:xfrm>
        </p:spPr>
        <p:txBody>
          <a:bodyPr/>
          <a:lstStyle/>
          <a:p>
            <a:pPr algn="ctr"/>
            <a:endParaRPr lang="cs-CZ" b="true" dirty="false" smtClean="false"/>
          </a:p>
          <a:p>
            <a:pPr algn="ctr"/>
            <a:r>
              <a:rPr lang="cs-CZ" b="true" dirty="false" smtClean="false"/>
              <a:t>SEMINÁŘ PRO ŽADATELE</a:t>
            </a:r>
          </a:p>
          <a:p>
            <a:pPr algn="ctr"/>
            <a:endParaRPr lang="cs-CZ" b="true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024203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ve výzvě č. 76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sz="1800" dirty="false"/>
              <a:t>Kraje, obce a jimi zřizované organizace </a:t>
            </a:r>
            <a:endParaRPr lang="cs-CZ" sz="1800" dirty="false"/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o</a:t>
            </a:r>
            <a:r>
              <a:rPr lang="cs-CZ" sz="1400" dirty="false" smtClean="false"/>
              <a:t>bce </a:t>
            </a:r>
            <a:r>
              <a:rPr lang="cs-CZ" sz="1400" dirty="false"/>
              <a:t>dle zákona č.128/2000 Sb., o obcích (obecní zřízení), včetně zákona č. 314/2002 Sb., </a:t>
            </a:r>
            <a:r>
              <a:rPr lang="cs-CZ" sz="1400" dirty="false" smtClean="false"/>
              <a:t/>
            </a:r>
            <a:br>
              <a:rPr lang="cs-CZ" sz="1400" dirty="false" smtClean="false"/>
            </a:br>
            <a:r>
              <a:rPr lang="cs-CZ" sz="1400" dirty="false" smtClean="false"/>
              <a:t>o </a:t>
            </a:r>
            <a:r>
              <a:rPr lang="cs-CZ" sz="1400" dirty="false"/>
              <a:t>stanovení obcí s pověřeným obecním úřadem a stanovení obcí s rozšířenou působností, ve znění pozdějších předpisů, 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organizace </a:t>
            </a:r>
            <a:r>
              <a:rPr lang="cs-CZ" sz="1400" dirty="false"/>
              <a:t>zřizované kraji nebo obcemi působící v oblasti práce s dětmi a rodinami.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Nestátní neziskové organizace </a:t>
            </a:r>
            <a:r>
              <a:rPr lang="cs-CZ" dirty="false"/>
              <a:t>	</a:t>
            </a:r>
            <a:r>
              <a:rPr lang="cs-CZ" sz="1800" dirty="false"/>
              <a:t>(působící v oblasti práce s dětmi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rodinami)</a:t>
            </a:r>
            <a:endParaRPr lang="cs-CZ" dirty="false" smtClean="false"/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obecně </a:t>
            </a:r>
            <a:r>
              <a:rPr lang="cs-CZ" sz="1400" dirty="false"/>
              <a:t>prospěšné společnosti zřízené podle zákona č. 248/1995 Sb., o obecně prospěšných společnostech, ve znění pozdějších předpisů, 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církevní </a:t>
            </a:r>
            <a:r>
              <a:rPr lang="cs-CZ" sz="1400" dirty="false"/>
              <a:t>právnické osoby zřízené podle zákona č. 3/2002 Sb., o církvích a náboženských společnostech, ve znění pozdějších předpisů, 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spolky </a:t>
            </a:r>
            <a:r>
              <a:rPr lang="cs-CZ" sz="1400" dirty="false"/>
              <a:t>podle §214 – 302 zákona č. 89/2012 Sb., občanský zákoník, 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ústavy </a:t>
            </a:r>
            <a:r>
              <a:rPr lang="cs-CZ" sz="1400" dirty="false"/>
              <a:t>podle § 402 – 418 zákona č. 89/2012 Sb., občanský zákoník, 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nadace </a:t>
            </a:r>
            <a:r>
              <a:rPr lang="cs-CZ" sz="1400" dirty="false"/>
              <a:t>(§ 306-393) a nadační fondy (§394-401) zřízené podle zákona č. 89/2012 Sb., občanský zákoník. </a:t>
            </a:r>
          </a:p>
          <a:p>
            <a:pPr marL="0" indent="0" algn="just">
              <a:buNone/>
            </a:pPr>
            <a:endParaRPr lang="cs-CZ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marL="414000" lvl="1" indent="0" algn="just">
              <a:lnSpc>
                <a:spcPct val="100000"/>
              </a:lnSpc>
              <a:buNone/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73694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Oprávnění partneři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/>
              <a:t>Partner bez finančního příspěvku: </a:t>
            </a:r>
            <a:r>
              <a:rPr lang="cs-CZ" sz="1600" dirty="false" smtClean="false"/>
              <a:t>Právní </a:t>
            </a:r>
            <a:r>
              <a:rPr lang="cs-CZ" sz="1600" dirty="false"/>
              <a:t>forma partnera bez finančního příspěvku není omezena. Partnerem bez finančního příspěvku může být právnická osoba se sídlem v EU nebo v rámci zemí, jež jsou členy Evropského sdružení volného obchodu, nebo fyzická osoba působící jako osoba samostatně výdělečně činná (resp. v zahraniční obdobně působící), která má registrované místo podnikání v EU. Fyzická osoba, která není samostatně výdělečně činná, nemůže být do projektu zapojena jako partner.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Partner s finančním příspěvkem: </a:t>
            </a:r>
            <a:r>
              <a:rPr lang="cs-CZ" sz="1600" dirty="false"/>
              <a:t>může být právnická osoba se sídlem v ČR, fyzická osoba působící jako osoba samostatně výdělečně činná, která má registrované podnikání v ČR. Fyzická osoba, která není samostatně výdělečně činná, nemůže být do projektu zapojena. 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sz="2800" b="true" cap="all" dirty="false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800" b="true" dirty="false" smtClean="false"/>
              <a:t>EU </a:t>
            </a:r>
            <a:r>
              <a:rPr lang="cs-CZ" sz="2800" b="true" dirty="false"/>
              <a:t>/ státní rozpočet / </a:t>
            </a:r>
            <a:r>
              <a:rPr lang="cs-CZ" sz="2800" b="true" dirty="false" smtClean="false"/>
              <a:t>žadatel </a:t>
            </a:r>
          </a:p>
          <a:p>
            <a:pPr marL="0" indent="0" algn="ctr">
              <a:buNone/>
            </a:pPr>
            <a:endParaRPr lang="cs-CZ" sz="2800" dirty="false"/>
          </a:p>
          <a:p>
            <a:pPr algn="just"/>
            <a:r>
              <a:rPr lang="cs-CZ" sz="2000" b="true" dirty="false"/>
              <a:t>pro územně samosprávní celky a jimi zřizované organizace: </a:t>
            </a:r>
            <a:r>
              <a:rPr lang="cs-CZ" sz="2000" dirty="false"/>
              <a:t>EU 85 %, státní rozpočet 10 %, žadatel 5 </a:t>
            </a:r>
            <a:r>
              <a:rPr lang="cs-CZ" sz="2000" dirty="false" smtClean="false"/>
              <a:t>%</a:t>
            </a:r>
            <a:endParaRPr lang="cs-CZ" sz="2000" dirty="false"/>
          </a:p>
          <a:p>
            <a:pPr algn="just"/>
            <a:r>
              <a:rPr lang="cs-CZ" sz="2000" b="true" dirty="false" smtClean="false"/>
              <a:t>pro </a:t>
            </a:r>
            <a:r>
              <a:rPr lang="cs-CZ" sz="2000" b="true" dirty="false"/>
              <a:t>NNO: </a:t>
            </a:r>
            <a:r>
              <a:rPr lang="cs-CZ" sz="2000" dirty="false"/>
              <a:t>EU 85 %, státní rozpočet 15 %, žadatel 0</a:t>
            </a:r>
            <a:r>
              <a:rPr lang="cs-CZ" sz="2000" dirty="false" smtClean="false"/>
              <a:t>% </a:t>
            </a:r>
            <a:endParaRPr lang="cs-CZ" sz="2000" dirty="false"/>
          </a:p>
          <a:p>
            <a:pPr algn="just"/>
            <a:r>
              <a:rPr lang="cs-CZ" sz="2000" b="true" dirty="false" smtClean="false"/>
              <a:t>pro </a:t>
            </a:r>
            <a:r>
              <a:rPr lang="cs-CZ" sz="2000" b="true" dirty="false"/>
              <a:t>školy a školská zařízení: </a:t>
            </a:r>
            <a:r>
              <a:rPr lang="cs-CZ" sz="2000" dirty="false"/>
              <a:t>EU 85%, státní rozpočet 15%, žadatel 0</a:t>
            </a:r>
            <a:r>
              <a:rPr lang="cs-CZ" sz="2000" dirty="false" smtClean="false"/>
              <a:t>%</a:t>
            </a:r>
            <a:endParaRPr lang="cs-CZ" sz="2000" dirty="false"/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553086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 smtClean="false">
                <a:solidFill>
                  <a:schemeClr val="tx2"/>
                </a:solidFill>
                <a:latin typeface="+mj-lt"/>
              </a:rPr>
              <a:t>Maximální </a:t>
            </a: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a minimální 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 smtClean="false"/>
          </a:p>
          <a:p>
            <a:pPr lvl="0" algn="just"/>
            <a:r>
              <a:rPr lang="cs-CZ" dirty="false"/>
              <a:t>m</a:t>
            </a:r>
            <a:r>
              <a:rPr lang="cs-CZ" dirty="false" smtClean="false"/>
              <a:t>inimální </a:t>
            </a:r>
            <a:r>
              <a:rPr lang="cs-CZ" dirty="false"/>
              <a:t>výše celkových způsobilých výdajů projektu: </a:t>
            </a:r>
            <a:endParaRPr lang="cs-CZ" dirty="false" smtClean="false"/>
          </a:p>
          <a:p>
            <a:pPr marL="0" lvl="0" indent="0" algn="ctr">
              <a:buNone/>
            </a:pPr>
            <a:r>
              <a:rPr lang="cs-CZ" b="true" dirty="false" smtClean="false"/>
              <a:t>1 000 000 CZK</a:t>
            </a:r>
          </a:p>
          <a:p>
            <a:pPr marL="0" lvl="0" indent="0" algn="just">
              <a:buNone/>
            </a:pPr>
            <a:endParaRPr lang="cs-CZ" dirty="false"/>
          </a:p>
          <a:p>
            <a:pPr lvl="0" algn="just"/>
            <a:r>
              <a:rPr lang="cs-CZ" dirty="false"/>
              <a:t>m</a:t>
            </a:r>
            <a:r>
              <a:rPr lang="cs-CZ" dirty="false" smtClean="false"/>
              <a:t>aximální </a:t>
            </a:r>
            <a:r>
              <a:rPr lang="cs-CZ" dirty="false"/>
              <a:t>výše celkových způsobilých výdajů projektu: </a:t>
            </a:r>
            <a:endParaRPr lang="cs-CZ" dirty="false" smtClean="false"/>
          </a:p>
          <a:p>
            <a:pPr marL="0" lvl="0" indent="0" algn="ctr">
              <a:buNone/>
            </a:pPr>
            <a:r>
              <a:rPr lang="cs-CZ" b="true" dirty="false" smtClean="false"/>
              <a:t>10</a:t>
            </a:r>
            <a:r>
              <a:rPr lang="cs-CZ" b="true" dirty="false"/>
              <a:t> 000 000 CZK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Věcné zaměření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 smtClean="false"/>
              <a:t>Hlavním cílem výzvy je </a:t>
            </a:r>
            <a:r>
              <a:rPr lang="cs-CZ" sz="1800" b="true" dirty="false" smtClean="false"/>
              <a:t>podpora inovativních služeb a procesů pro ohrožené děti a rodiny</a:t>
            </a:r>
            <a:r>
              <a:rPr lang="cs-CZ" sz="1800" dirty="false" smtClean="false"/>
              <a:t>.</a:t>
            </a:r>
            <a:r>
              <a:rPr lang="cs-CZ" sz="1800" b="true" dirty="false" smtClean="false"/>
              <a:t> Primární témata </a:t>
            </a:r>
            <a:r>
              <a:rPr lang="cs-CZ" sz="1800" dirty="false" smtClean="false"/>
              <a:t>výzvy jsou následující: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cs-CZ" sz="1600" b="true" dirty="false" smtClean="false"/>
              <a:t>Dítě </a:t>
            </a:r>
            <a:r>
              <a:rPr lang="cs-CZ" sz="1600" b="true" dirty="false"/>
              <a:t>v rodině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/>
              <a:t>p</a:t>
            </a:r>
            <a:r>
              <a:rPr lang="cs-CZ" sz="1400" i="true" dirty="false" smtClean="false"/>
              <a:t>osilování </a:t>
            </a:r>
            <a:r>
              <a:rPr lang="cs-CZ" sz="1400" i="true" dirty="false"/>
              <a:t>rodičovských kompetencí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/>
              <a:t>z</a:t>
            </a:r>
            <a:r>
              <a:rPr lang="cs-CZ" sz="1400" i="true" dirty="false" smtClean="false"/>
              <a:t>mírnění </a:t>
            </a:r>
            <a:r>
              <a:rPr lang="cs-CZ" sz="1400" i="true" dirty="false"/>
              <a:t>dopadů rozvodové či rozchodové situace rodičů na děti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cs-CZ" sz="1600" b="true" dirty="false"/>
              <a:t>Dítě ve škole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možnosti </a:t>
            </a:r>
            <a:r>
              <a:rPr lang="cs-CZ" sz="1400" i="true" dirty="false"/>
              <a:t>školy v prevenci a včasné identifikaci ohrožení dítěte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cs-CZ" sz="1600" b="true" dirty="false"/>
              <a:t>Dítě ve specifické situaci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děti </a:t>
            </a:r>
            <a:r>
              <a:rPr lang="cs-CZ" sz="1400" i="true" dirty="false"/>
              <a:t>ohrožené závislostí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děti </a:t>
            </a:r>
            <a:r>
              <a:rPr lang="cs-CZ" sz="1400" i="true" dirty="false"/>
              <a:t>a mládež s rizikovými projevy chování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děti </a:t>
            </a:r>
            <a:r>
              <a:rPr lang="cs-CZ" sz="1400" i="true" dirty="false"/>
              <a:t>se specifickými potřebami v oblasti duševního zdraví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cs-CZ" sz="1600" b="true" dirty="false"/>
              <a:t>Dítě mimo rodinu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rodiny </a:t>
            </a:r>
            <a:r>
              <a:rPr lang="cs-CZ" sz="1400" i="true" dirty="false"/>
              <a:t>se zkušeností opakovaného odebrání dítěte z péče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práce </a:t>
            </a:r>
            <a:r>
              <a:rPr lang="cs-CZ" sz="1400" i="true" dirty="false"/>
              <a:t>s biologickou rodinou dítěte vyrůstajícího v náhradní péči</a:t>
            </a:r>
          </a:p>
          <a:p>
            <a:pPr marL="789750" lvl="3" indent="-28575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400" i="true" dirty="false" smtClean="false"/>
              <a:t>podpora </a:t>
            </a:r>
            <a:r>
              <a:rPr lang="cs-CZ" sz="1400" i="true" dirty="false"/>
              <a:t>začlenění dětí dlouhodobě umístěných v ústavní péči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25161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Aktivity – přehled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 smtClean="false"/>
              <a:t>1</a:t>
            </a:r>
            <a:r>
              <a:rPr lang="cs-CZ" sz="2000" b="true" dirty="false"/>
              <a:t>. Podpora procesů při zavádění nových a inovativních služeb, postupů a metod práce v oblasti ochrany dětí a rodin</a:t>
            </a:r>
            <a:endParaRPr lang="cs-CZ" sz="2000" dirty="false"/>
          </a:p>
          <a:p>
            <a:pPr marL="0" indent="0" algn="just"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a</a:t>
            </a:r>
            <a:r>
              <a:rPr lang="cs-CZ" sz="1800" i="true" dirty="false"/>
              <a:t>) koordinace a podpora procesu změny</a:t>
            </a:r>
            <a:endParaRPr lang="cs-CZ" sz="1800" i="true" dirty="false" smtClean="false"/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b</a:t>
            </a:r>
            <a:r>
              <a:rPr lang="cs-CZ" sz="1800" i="true" dirty="false"/>
              <a:t>) podpora </a:t>
            </a:r>
            <a:r>
              <a:rPr lang="cs-CZ" sz="1800" i="true" dirty="false" smtClean="false"/>
              <a:t>pracovníků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c</a:t>
            </a:r>
            <a:r>
              <a:rPr lang="cs-CZ" sz="1800" i="true" dirty="false"/>
              <a:t>) podpora pracovníků poskytujících služby ohroženým dětem a rodinám</a:t>
            </a:r>
          </a:p>
          <a:p>
            <a:pPr marL="0" indent="0" algn="just">
              <a:lnSpc>
                <a:spcPct val="100000"/>
              </a:lnSpc>
              <a:spcAft>
                <a:spcPts val="300"/>
              </a:spcAft>
              <a:buNone/>
            </a:pPr>
            <a:r>
              <a:rPr lang="cs-CZ" sz="2000" b="true" dirty="false" smtClean="false"/>
              <a:t>2</a:t>
            </a:r>
            <a:r>
              <a:rPr lang="cs-CZ" sz="2000" b="true" dirty="false"/>
              <a:t>. Podpora implementace inovativních procesů a služeb pro ohrožené děti a </a:t>
            </a:r>
            <a:r>
              <a:rPr lang="cs-CZ" sz="2000" b="true" dirty="false" smtClean="false"/>
              <a:t>rodiny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a) realizace </a:t>
            </a:r>
            <a:r>
              <a:rPr lang="cs-CZ" sz="1800" i="true" dirty="false"/>
              <a:t>inovativních procesů a </a:t>
            </a:r>
            <a:r>
              <a:rPr lang="cs-CZ" sz="1800" i="true" dirty="false" smtClean="false"/>
              <a:t>služeb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b) zpracování </a:t>
            </a:r>
            <a:r>
              <a:rPr lang="cs-CZ" sz="1800" i="true" dirty="false"/>
              <a:t>a realizace komunikační strategie </a:t>
            </a:r>
            <a:r>
              <a:rPr lang="cs-CZ" sz="1800" i="true" dirty="false" smtClean="false"/>
              <a:t>inovace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c) koordinace </a:t>
            </a:r>
            <a:r>
              <a:rPr lang="cs-CZ" sz="1800" i="true" dirty="false"/>
              <a:t>procesu přechodové </a:t>
            </a:r>
            <a:r>
              <a:rPr lang="cs-CZ" sz="1800" i="true" dirty="false" smtClean="false"/>
              <a:t>fáze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 smtClean="false"/>
              <a:t>d) pilotní </a:t>
            </a:r>
            <a:r>
              <a:rPr lang="cs-CZ" sz="1800" i="true" dirty="false"/>
              <a:t>odzkoušení inovativních procesů a služeb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cs-CZ" sz="2000" b="true" dirty="false"/>
              <a:t>3. Podpora mezioborové spolupráce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600" i="true" dirty="false" smtClean="false"/>
              <a:t>a</a:t>
            </a:r>
            <a:r>
              <a:rPr lang="cs-CZ" sz="1800" i="true" dirty="false"/>
              <a:t>) podpora nastavení multioborové spolupráce</a:t>
            </a:r>
          </a:p>
          <a:p>
            <a:pPr marL="0" indent="0"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cs-CZ" sz="1800" i="true" dirty="false"/>
              <a:t>b) rozvíjení kompetencí obcí v oblasti koordinace poskytování služeb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b="true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b="true" dirty="false" smtClean="false">
              <a:solidFill>
                <a:srgbClr val="FF0000"/>
              </a:solidFill>
            </a:endParaRPr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000" dirty="false"/>
              <a:t>1. Podpora procesů při zavádění nových a inovativních služeb, postupů a metod práce v oblasti ochrany </a:t>
            </a:r>
            <a:r>
              <a:rPr lang="cs-CZ" sz="2000" dirty="false" smtClean="false"/>
              <a:t>dětí</a:t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rodin</a:t>
            </a:r>
            <a:r>
              <a:rPr lang="cs-CZ" sz="1800" i="true" u="sng" dirty="false"/>
              <a:t/>
            </a:r>
            <a:br>
              <a:rPr lang="cs-CZ" sz="1800" i="true" u="sng" dirty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u="sng" dirty="false"/>
              <a:t/>
            </a:r>
            <a:br>
              <a:rPr lang="cs-CZ" u="sng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82798"/>
            <a:ext cx="8064000" cy="439248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dirty="false"/>
              <a:t>a) koordinace a podpora procesu změny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nastavení metodik, vnitřních pravidel a pracovních postupů souvisejících </a:t>
            </a:r>
            <a:r>
              <a:rPr lang="cs-CZ" sz="1600" i="true" dirty="false" smtClean="false"/>
              <a:t/>
            </a:r>
            <a:br>
              <a:rPr lang="cs-CZ" sz="1600" i="true" dirty="false" smtClean="false"/>
            </a:br>
            <a:r>
              <a:rPr lang="cs-CZ" sz="1600" i="true" dirty="false" smtClean="false"/>
              <a:t>s </a:t>
            </a:r>
            <a:r>
              <a:rPr lang="cs-CZ" sz="1600" i="true" dirty="false"/>
              <a:t>procesem změny s ohledem na ohrožené děti a </a:t>
            </a:r>
            <a:r>
              <a:rPr lang="cs-CZ" sz="1600" i="true" dirty="false" smtClean="false"/>
              <a:t>rodinu</a:t>
            </a:r>
          </a:p>
          <a:p>
            <a:pPr marL="0" lvl="1" indent="0">
              <a:buNone/>
            </a:pPr>
            <a:r>
              <a:rPr lang="cs-CZ" sz="1800" b="true" dirty="false"/>
              <a:t>b) podpora pracovníků </a:t>
            </a:r>
            <a:r>
              <a:rPr lang="cs-CZ" sz="1800" b="true" dirty="false" smtClean="false"/>
              <a:t>zahrnující</a:t>
            </a:r>
            <a:r>
              <a:rPr lang="cs-CZ" sz="1600" dirty="false" smtClean="false"/>
              <a:t>:</a:t>
            </a:r>
          </a:p>
          <a:p>
            <a:pPr marL="789750" lvl="3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podporu řídících pracovníků služby v řízení změny v organizaci (např. personální změny, vzdělávací plány, financování, proces materiálního zabezpečení</a:t>
            </a:r>
            <a:r>
              <a:rPr lang="cs-CZ" sz="1600" i="true" dirty="false" smtClean="false"/>
              <a:t>)</a:t>
            </a:r>
          </a:p>
          <a:p>
            <a:pPr marL="789750" lvl="3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provázení pracovníků procesem transformace (</a:t>
            </a:r>
            <a:r>
              <a:rPr lang="cs-CZ" sz="1600" i="true" dirty="false" err="true"/>
              <a:t>koučing</a:t>
            </a:r>
            <a:r>
              <a:rPr lang="cs-CZ" sz="1600" i="true" dirty="false"/>
              <a:t>, </a:t>
            </a:r>
            <a:r>
              <a:rPr lang="cs-CZ" sz="1600" i="true" dirty="false" err="true"/>
              <a:t>mentoring</a:t>
            </a:r>
            <a:r>
              <a:rPr lang="cs-CZ" sz="1600" i="true" dirty="false"/>
              <a:t>, objasňování podstaty změny, motivace</a:t>
            </a:r>
            <a:r>
              <a:rPr lang="cs-CZ" sz="1600" i="true" dirty="false" smtClean="false"/>
              <a:t>)</a:t>
            </a:r>
            <a:endParaRPr lang="cs-CZ" sz="1600" i="true" dirty="false"/>
          </a:p>
          <a:p>
            <a:pPr marL="789750" lvl="3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 smtClean="false"/>
              <a:t>supervize </a:t>
            </a:r>
            <a:r>
              <a:rPr lang="cs-CZ" sz="1600" i="true" dirty="false"/>
              <a:t>pracovníků zaměřená na proces </a:t>
            </a:r>
            <a:r>
              <a:rPr lang="cs-CZ" sz="1600" i="true" dirty="false" smtClean="false"/>
              <a:t>změny</a:t>
            </a:r>
            <a:endParaRPr lang="cs-CZ" sz="1600" i="true" dirty="false"/>
          </a:p>
          <a:p>
            <a:pPr marL="789750" lvl="3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 smtClean="false"/>
              <a:t>metodická </a:t>
            </a:r>
            <a:r>
              <a:rPr lang="cs-CZ" sz="1600" i="true" dirty="false"/>
              <a:t>podpora dalších skupin zapojených do procesu změny (např. orgán sociálně-právní ochrany dětí, obec, škola apod</a:t>
            </a:r>
            <a:r>
              <a:rPr lang="cs-CZ" sz="1600" i="true" dirty="false" smtClean="false"/>
              <a:t>.)</a:t>
            </a:r>
          </a:p>
          <a:p>
            <a:pPr marL="789750" lvl="3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edukace pracovníků zaměřená na porozumění lidsko-právnímu hledisku poskytování pomoci a podpory ohroženým dětem a </a:t>
            </a:r>
            <a:r>
              <a:rPr lang="cs-CZ" sz="1600" i="true" dirty="false" smtClean="false"/>
              <a:t>rodinám</a:t>
            </a:r>
          </a:p>
          <a:p>
            <a:pPr marL="789750" lvl="3" indent="-28575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Ø"/>
            </a:pPr>
            <a:endParaRPr lang="cs-CZ" sz="1400" i="true" dirty="false" smtClean="false"/>
          </a:p>
          <a:p>
            <a:pPr lvl="1"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5997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dirty="false"/>
              <a:t>1. Podpora procesů při zavádění nových a inovativních služeb, postupů a metod práce v oblasti ochrany </a:t>
            </a:r>
            <a:r>
              <a:rPr lang="cs-CZ" sz="2000" dirty="false" smtClean="false"/>
              <a:t>dětí</a:t>
            </a:r>
            <a:br>
              <a:rPr lang="cs-CZ" sz="2000" dirty="false" smtClean="false"/>
            </a:br>
            <a:r>
              <a:rPr lang="cs-CZ" sz="2000" dirty="false" smtClean="false"/>
              <a:t>a rodin</a:t>
            </a:r>
            <a:endParaRPr lang="cs-CZ" sz="2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72816"/>
            <a:ext cx="8064000" cy="43200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c) podpora pracovníků poskytujících služby ohroženým dětem a rodinám, zahrnující: 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rozvoj kompetencí pracovníků působících v přímé práci s dětmi a rodinami ve specifických inovativních metodách, či </a:t>
            </a:r>
            <a:r>
              <a:rPr lang="cs-CZ" sz="1600" i="true" dirty="false" smtClean="false"/>
              <a:t>postupech</a:t>
            </a:r>
            <a:endParaRPr lang="cs-CZ" sz="1600" i="true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mezioborový rozvoj pracovníků v práci s cílovou skupinou v rámci navazujících služeb (základní znalost souvisejících oborů, např. </a:t>
            </a:r>
            <a:r>
              <a:rPr lang="cs-CZ" sz="1600" i="true" dirty="false" err="true"/>
              <a:t>adiktologie</a:t>
            </a:r>
            <a:r>
              <a:rPr lang="cs-CZ" sz="1600" i="true" dirty="false"/>
              <a:t>, psychologie apod</a:t>
            </a:r>
            <a:r>
              <a:rPr lang="cs-CZ" sz="1600" i="true" dirty="false" smtClean="false"/>
              <a:t>.)</a:t>
            </a:r>
            <a:endParaRPr lang="cs-CZ" sz="1600" i="true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sdílení dobré praxe (tuzemské i zahraniční) v kontextu vybrané inovativní </a:t>
            </a:r>
            <a:r>
              <a:rPr lang="cs-CZ" sz="1600" i="true" dirty="false" smtClean="false"/>
              <a:t>služby</a:t>
            </a:r>
            <a:endParaRPr lang="cs-CZ" sz="1600" i="true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rozvoj kompetencí pracovníků související se vznikem nových činností v rámci inovace služby (např. proškolení sociálních pracovníků v metodě posílení role </a:t>
            </a:r>
            <a:r>
              <a:rPr lang="cs-CZ" sz="1600" i="true" dirty="false" smtClean="false"/>
              <a:t/>
            </a:r>
            <a:br>
              <a:rPr lang="cs-CZ" sz="1600" i="true" dirty="false" smtClean="false"/>
            </a:br>
            <a:r>
              <a:rPr lang="cs-CZ" sz="1600" i="true" dirty="false" smtClean="false"/>
              <a:t>a </a:t>
            </a:r>
            <a:r>
              <a:rPr lang="cs-CZ" sz="1600" i="true" dirty="false"/>
              <a:t>aktivizace dítěte, apod.)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6323109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dirty="false" smtClean="false"/>
              <a:t>2. Podpora </a:t>
            </a:r>
            <a:r>
              <a:rPr lang="cs-CZ" sz="2000" dirty="false"/>
              <a:t>implementace inovativních procesů a služeb pro ohrožené děti a rodiny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988840"/>
            <a:ext cx="8064000" cy="4248472"/>
          </a:xfrm>
        </p:spPr>
        <p:txBody>
          <a:bodyPr vert="horz" lIns="0" tIns="0" rIns="0" bIns="0" rtlCol="false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 smtClean="false"/>
              <a:t>a) realizace </a:t>
            </a:r>
            <a:r>
              <a:rPr lang="cs-CZ" sz="1800" b="true" dirty="false"/>
              <a:t>inovativních procesů a </a:t>
            </a:r>
            <a:r>
              <a:rPr lang="cs-CZ" sz="1800" b="true" dirty="false" smtClean="false"/>
              <a:t>služeb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především personální, metodické, koordinační zajištění služby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b) zpracování a realizace komunikační strategie </a:t>
            </a:r>
            <a:r>
              <a:rPr lang="cs-CZ" sz="1800" b="true" dirty="false" smtClean="false"/>
              <a:t>inovace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informování a zapojení veřejnosti podporující přijetí nových postupů a směřující </a:t>
            </a:r>
            <a:r>
              <a:rPr lang="cs-CZ" sz="1600" i="true" dirty="false" smtClean="false"/>
              <a:t/>
            </a:r>
            <a:br>
              <a:rPr lang="cs-CZ" sz="1600" i="true" dirty="false" smtClean="false"/>
            </a:br>
            <a:r>
              <a:rPr lang="cs-CZ" sz="1600" i="true" dirty="false" smtClean="false"/>
              <a:t>k </a:t>
            </a:r>
            <a:r>
              <a:rPr lang="cs-CZ" sz="1600" i="true" dirty="false"/>
              <a:t>odstranění předsudků vůči cílové skupině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c) koordinace procesu přechodové </a:t>
            </a:r>
            <a:r>
              <a:rPr lang="cs-CZ" sz="1800" b="true" dirty="false" smtClean="false"/>
              <a:t>fáze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podpora zavádění nových služeb, přístupů a metod, se zřetelem na zajištění práv cílové skupiny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d) pilotní odzkoušení inovativních procesů a </a:t>
            </a:r>
            <a:r>
              <a:rPr lang="cs-CZ" sz="1800" b="true" dirty="false" smtClean="false"/>
              <a:t>služeb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aplikace inovativních postupů, metod a služeb v praxi v předem stanoveném časovém rozsahu, kapacitě a dle předem nastavených kritérií</a:t>
            </a:r>
          </a:p>
          <a:p>
            <a:pPr marL="0" indent="0">
              <a:buNone/>
            </a:pPr>
            <a:endParaRPr lang="cs-CZ" b="true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73928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dirty="false" smtClean="false"/>
              <a:t>3. Podpora </a:t>
            </a:r>
            <a:r>
              <a:rPr lang="cs-CZ" sz="2000" dirty="false"/>
              <a:t>mezioborové spolupráce 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dirty="false"/>
              <a:t>a) podpora nastavení multioborové spolupráce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/>
              <a:t>podpora aktivit zaměřených na koordinaci a návaznost podpůrných služeb pro ohrožené děti a rodiny poskytovaných jedním, nebo více subjekty konkrétním osobám s cílem řešení jejich nepříznivé situace a jejich sociálního </a:t>
            </a:r>
            <a:r>
              <a:rPr lang="cs-CZ" sz="1600" i="true" dirty="false" smtClean="false"/>
              <a:t>začlenění</a:t>
            </a:r>
            <a:endParaRPr lang="cs-CZ" sz="1600" i="true" dirty="false"/>
          </a:p>
          <a:p>
            <a:pPr marL="0" indent="0">
              <a:lnSpc>
                <a:spcPct val="100000"/>
              </a:lnSpc>
              <a:buNone/>
            </a:pPr>
            <a:r>
              <a:rPr lang="cs-CZ" sz="1800" b="true" dirty="false"/>
              <a:t>b) rozvíjení kompetencí obcí v oblasti koordinace poskytování služeb pro ohrožené děti a rodiny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i="true" dirty="false" smtClean="false"/>
              <a:t>koordinace </a:t>
            </a:r>
            <a:r>
              <a:rPr lang="cs-CZ" sz="1600" i="true" dirty="false"/>
              <a:t>jak na úrovni jednotlivých případů, tak na úrovni poskytování služeb v rámci působnosti obce. Služby poskytované v souladu s uplatněním metod sociální práce, s dopady do procesů zjišťování potřeb, plánování rozvoje těchto služeb podle místní potřebnosti a tedy zvýšení dostupnosti potřebných druhů služeb. Nesmí se jednat o aktivity plánování rozvoje sociálních </a:t>
            </a:r>
            <a:r>
              <a:rPr lang="cs-CZ" sz="1600" i="true" dirty="false" smtClean="false"/>
              <a:t>služeb</a:t>
            </a:r>
            <a:endParaRPr lang="cs-CZ" sz="16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706429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 smtClean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Úvod – obecně Operační program zaměstnanost 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Informační </a:t>
            </a:r>
            <a:r>
              <a:rPr lang="cs-CZ" altLang="cs-CZ" sz="1800" dirty="false" smtClean="false"/>
              <a:t>systémy</a:t>
            </a:r>
            <a:endParaRPr lang="cs-CZ" altLang="cs-CZ" sz="18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Výzva č. </a:t>
            </a:r>
            <a:r>
              <a:rPr lang="cs-CZ" altLang="cs-CZ" sz="1800" dirty="false" smtClean="false"/>
              <a:t>76 – aktivity a další podmínky</a:t>
            </a:r>
            <a:endParaRPr lang="cs-CZ" altLang="cs-CZ" sz="1800" dirty="false"/>
          </a:p>
          <a:p>
            <a:pPr>
              <a:lnSpc>
                <a:spcPct val="100000"/>
              </a:lnSpc>
            </a:pPr>
            <a:r>
              <a:rPr lang="cs-CZ" altLang="cs-CZ" sz="1800" dirty="false" smtClean="false"/>
              <a:t>Finanční </a:t>
            </a:r>
            <a:r>
              <a:rPr lang="cs-CZ" altLang="cs-CZ" sz="1800" dirty="false"/>
              <a:t>část </a:t>
            </a:r>
            <a:endParaRPr lang="cs-CZ" altLang="cs-CZ" sz="1800" dirty="false" smtClean="false"/>
          </a:p>
          <a:p>
            <a:pPr>
              <a:lnSpc>
                <a:spcPct val="100000"/>
              </a:lnSpc>
            </a:pPr>
            <a:r>
              <a:rPr lang="cs-CZ" altLang="cs-CZ" sz="1800" dirty="false" smtClean="false"/>
              <a:t>Žádost o podporu</a:t>
            </a:r>
            <a:endParaRPr lang="cs-CZ" altLang="cs-CZ" sz="18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Kde hledat </a:t>
            </a:r>
            <a:r>
              <a:rPr lang="cs-CZ" altLang="cs-CZ" sz="1800" dirty="false" smtClean="false"/>
              <a:t>informace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 smtClean="false"/>
              <a:t>Kontakty</a:t>
            </a:r>
            <a:endParaRPr lang="cs-CZ" alt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Závazné podmínky pro žadatele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66136" y="1268760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žadatel </a:t>
            </a:r>
            <a:r>
              <a:rPr lang="cs-CZ" sz="1800" dirty="false"/>
              <a:t>je </a:t>
            </a:r>
            <a:r>
              <a:rPr lang="cs-CZ" sz="1800" b="true" dirty="false"/>
              <a:t>vždy povinen realizovat aktivitu č. 2 </a:t>
            </a:r>
            <a:r>
              <a:rPr lang="cs-CZ" sz="1800" b="true" dirty="false" smtClean="false"/>
              <a:t>ve </a:t>
            </a:r>
            <a:r>
              <a:rPr lang="cs-CZ" sz="1800" b="true" dirty="false"/>
              <a:t>všech </a:t>
            </a:r>
            <a:r>
              <a:rPr lang="cs-CZ" sz="1800" b="true" dirty="false" smtClean="false"/>
              <a:t>bodech</a:t>
            </a:r>
            <a:r>
              <a:rPr lang="cs-CZ" sz="1800" dirty="false" smtClean="false"/>
              <a:t>, a </a:t>
            </a:r>
            <a:r>
              <a:rPr lang="cs-CZ" sz="1800" dirty="false"/>
              <a:t>to </a:t>
            </a:r>
            <a:r>
              <a:rPr lang="cs-CZ" sz="1800" dirty="false" smtClean="false"/>
              <a:t>samostatně, </a:t>
            </a:r>
            <a:r>
              <a:rPr lang="cs-CZ" sz="1800" dirty="false"/>
              <a:t>nebo v kombinaci s vybranými aktivitami z bodů </a:t>
            </a:r>
            <a:r>
              <a:rPr lang="cs-CZ" sz="1800" dirty="false" smtClean="false"/>
              <a:t>1 a 3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příjemci </a:t>
            </a:r>
            <a:r>
              <a:rPr lang="cs-CZ" sz="1800" dirty="false"/>
              <a:t>budou mít povinnost spolupracovat s poskytovatelem dotace na </a:t>
            </a:r>
            <a:r>
              <a:rPr lang="cs-CZ" sz="1800" dirty="false" smtClean="false"/>
              <a:t>evaluaci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v </a:t>
            </a:r>
            <a:r>
              <a:rPr lang="cs-CZ" sz="1800" dirty="false"/>
              <a:t>rámci aktivit musí být </a:t>
            </a:r>
            <a:r>
              <a:rPr lang="cs-CZ" sz="1800" dirty="false" smtClean="false"/>
              <a:t>prokazatelně </a:t>
            </a:r>
            <a:r>
              <a:rPr lang="cs-CZ" sz="1800" dirty="false"/>
              <a:t>zohledněny </a:t>
            </a:r>
            <a:r>
              <a:rPr lang="cs-CZ" sz="1800" b="true" dirty="false" smtClean="false"/>
              <a:t>specifické </a:t>
            </a:r>
            <a:r>
              <a:rPr lang="cs-CZ" sz="1800" b="true" dirty="false"/>
              <a:t>principy práce s ohroženými dětmi a </a:t>
            </a:r>
            <a:r>
              <a:rPr lang="cs-CZ" sz="1800" b="true" dirty="false" smtClean="false"/>
              <a:t>rodinami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i="true" dirty="false" smtClean="false"/>
              <a:t>detailní popis principů uveden ve výzvě (např. aktivní zapojení dítěte a jeho rodiny, důraz na nejlepší zájem dítěte, multidisciplinární přístup, atd.)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i="true" dirty="false"/>
              <a:t>ž</a:t>
            </a:r>
            <a:r>
              <a:rPr lang="cs-CZ" sz="1500" i="true" dirty="false" smtClean="false"/>
              <a:t>adatel musí naplnit </a:t>
            </a:r>
            <a:r>
              <a:rPr lang="cs-CZ" sz="1500" b="true" i="true" dirty="false" smtClean="false"/>
              <a:t>všechny</a:t>
            </a:r>
            <a:r>
              <a:rPr lang="cs-CZ" sz="1500" i="true" dirty="false" smtClean="false"/>
              <a:t> uvedené principy, dokládá vyplněním povinné přílohy žádosti „</a:t>
            </a:r>
            <a:r>
              <a:rPr lang="cs-CZ" sz="1500" b="true" i="true" dirty="false" smtClean="false"/>
              <a:t>Naplnění </a:t>
            </a:r>
            <a:r>
              <a:rPr lang="cs-CZ" sz="1500" b="true" i="true" dirty="false"/>
              <a:t>specifických a inovativních principů péče o ohrožené děti </a:t>
            </a:r>
            <a:r>
              <a:rPr lang="cs-CZ" sz="1500" b="true" i="true" dirty="false" smtClean="false"/>
              <a:t/>
            </a:r>
            <a:br>
              <a:rPr lang="cs-CZ" sz="1500" b="true" i="true" dirty="false" smtClean="false"/>
            </a:br>
            <a:r>
              <a:rPr lang="cs-CZ" sz="1500" b="true" i="true" dirty="false" smtClean="false"/>
              <a:t>a rodiny</a:t>
            </a:r>
            <a:r>
              <a:rPr lang="cs-CZ" sz="1500" i="true" dirty="false" smtClean="false"/>
              <a:t>“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v </a:t>
            </a:r>
            <a:r>
              <a:rPr lang="cs-CZ" sz="1800" dirty="false"/>
              <a:t>rámci aktivit projektu musí být </a:t>
            </a:r>
            <a:r>
              <a:rPr lang="cs-CZ" sz="1800" dirty="false" smtClean="false"/>
              <a:t>prokazatelně </a:t>
            </a:r>
            <a:r>
              <a:rPr lang="cs-CZ" sz="1800" dirty="false"/>
              <a:t>zohledněny relevantní </a:t>
            </a:r>
            <a:r>
              <a:rPr lang="cs-CZ" sz="1800" b="true" dirty="false"/>
              <a:t>principy inovativnosti </a:t>
            </a:r>
            <a:r>
              <a:rPr lang="cs-CZ" sz="1800" b="true" dirty="false" smtClean="false"/>
              <a:t>služeb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i="true" dirty="false"/>
              <a:t>Detailní popis principů uveden ve výzvě (např. podpora vzniku nové služby, inovace stávající služby, nové způsoby spolupráce, atd</a:t>
            </a:r>
            <a:r>
              <a:rPr lang="cs-CZ" sz="1500" i="true" dirty="false" smtClean="false"/>
              <a:t>.)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i="true" dirty="false"/>
              <a:t>žadatel musí naplnit </a:t>
            </a:r>
            <a:r>
              <a:rPr lang="cs-CZ" sz="1500" b="true" i="true" dirty="false" smtClean="false"/>
              <a:t>alespoň jeden </a:t>
            </a:r>
            <a:r>
              <a:rPr lang="cs-CZ" sz="1500" i="true" dirty="false" smtClean="false"/>
              <a:t>z principů, </a:t>
            </a:r>
            <a:r>
              <a:rPr lang="cs-CZ" sz="1500" i="true" dirty="false"/>
              <a:t>dokládá vyplněním povinné přílohy žádosti „</a:t>
            </a:r>
            <a:r>
              <a:rPr lang="cs-CZ" sz="1500" b="true" i="true" dirty="false"/>
              <a:t>Naplnění specifických a inovativních principů péče o ohrožené děti </a:t>
            </a:r>
            <a:r>
              <a:rPr lang="cs-CZ" sz="1500" b="true" i="true" dirty="false" smtClean="false"/>
              <a:t/>
            </a:r>
            <a:br>
              <a:rPr lang="cs-CZ" sz="1500" b="true" i="true" dirty="false" smtClean="false"/>
            </a:br>
            <a:r>
              <a:rPr lang="cs-CZ" sz="1500" b="true" i="true" dirty="false" smtClean="false"/>
              <a:t>a </a:t>
            </a:r>
            <a:r>
              <a:rPr lang="cs-CZ" sz="1500" b="true" i="true" dirty="false"/>
              <a:t>rodiny</a:t>
            </a:r>
            <a:r>
              <a:rPr lang="cs-CZ" sz="1500" i="true" dirty="false"/>
              <a:t>“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97217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V RÁMCI VÝZVY NEBUDE PODPOROVÁNO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000" cy="4491200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odborné výcviky </a:t>
            </a:r>
            <a:r>
              <a:rPr lang="cs-CZ" sz="1800" dirty="false" smtClean="false"/>
              <a:t>s </a:t>
            </a:r>
            <a:r>
              <a:rPr lang="cs-CZ" sz="1800" dirty="false"/>
              <a:t>výjimkou odborných výcviků, které jsou přímo navázány na zavedení inovativních </a:t>
            </a:r>
            <a:r>
              <a:rPr lang="cs-CZ" sz="1800" dirty="false" smtClean="false"/>
              <a:t>procesů</a:t>
            </a:r>
            <a:endParaRPr lang="cs-CZ" sz="1800" dirty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účast </a:t>
            </a:r>
            <a:r>
              <a:rPr lang="cs-CZ" sz="1800" dirty="false"/>
              <a:t>na akreditovaných vzdělávacích </a:t>
            </a:r>
            <a:r>
              <a:rPr lang="cs-CZ" sz="1800" dirty="false" smtClean="false"/>
              <a:t>programech</a:t>
            </a:r>
            <a:endParaRPr lang="cs-CZ" sz="1800" dirty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vytvoření </a:t>
            </a:r>
            <a:r>
              <a:rPr lang="cs-CZ" sz="1800" dirty="false"/>
              <a:t>e-</a:t>
            </a:r>
            <a:r>
              <a:rPr lang="cs-CZ" sz="1800" dirty="false" err="true"/>
              <a:t>learningu</a:t>
            </a:r>
            <a:r>
              <a:rPr lang="cs-CZ" sz="1800" dirty="false"/>
              <a:t> </a:t>
            </a:r>
            <a:endParaRPr lang="cs-CZ" sz="1800" dirty="false" smtClean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účast </a:t>
            </a:r>
            <a:r>
              <a:rPr lang="cs-CZ" sz="1800" dirty="false"/>
              <a:t>na počítačových a jazykových </a:t>
            </a:r>
            <a:r>
              <a:rPr lang="cs-CZ" sz="1800" dirty="false" smtClean="false"/>
              <a:t>kurzech</a:t>
            </a:r>
            <a:endParaRPr lang="cs-CZ" sz="1800" dirty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mzdové </a:t>
            </a:r>
            <a:r>
              <a:rPr lang="cs-CZ" sz="1800" dirty="false"/>
              <a:t>příspěvky na náhradu mzdy zaměstnavateli pro pracovníka po dobu jeho účasti v dalším </a:t>
            </a:r>
            <a:r>
              <a:rPr lang="cs-CZ" sz="1800" dirty="false" smtClean="false"/>
              <a:t>vzdělávání</a:t>
            </a:r>
            <a:endParaRPr lang="cs-CZ" sz="1800" dirty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běžné </a:t>
            </a:r>
            <a:r>
              <a:rPr lang="cs-CZ" sz="1800" dirty="false"/>
              <a:t>aktivity vykonávané v rámci základních činností sociálních služeb podle zákona č. 108/2006 Sb., o sociálních </a:t>
            </a:r>
            <a:r>
              <a:rPr lang="cs-CZ" sz="1800" dirty="false" smtClean="false"/>
              <a:t>službách</a:t>
            </a:r>
            <a:endParaRPr lang="cs-CZ" sz="1800" dirty="false"/>
          </a:p>
          <a:p>
            <a:pPr lvl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 smtClean="false"/>
              <a:t>rozvoj </a:t>
            </a:r>
            <a:r>
              <a:rPr lang="cs-CZ" sz="1800" dirty="false"/>
              <a:t>služeb poskytovaných pobytovou formou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415141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- obecně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d</a:t>
            </a:r>
            <a:r>
              <a:rPr lang="cs-CZ" sz="1400" b="true" dirty="false" smtClean="false"/>
              <a:t>vě místa pro evidenci/zápis indikátorů </a:t>
            </a:r>
            <a:r>
              <a:rPr lang="cs-CZ" sz="1400" dirty="false" smtClean="false"/>
              <a:t>- </a:t>
            </a:r>
            <a:r>
              <a:rPr lang="cs-CZ" sz="1400" dirty="false"/>
              <a:t>IS ESF 2014+ </a:t>
            </a:r>
            <a:r>
              <a:rPr lang="cs-CZ" sz="1400" dirty="false" smtClean="false"/>
              <a:t>a v rámci zprávy o realizaci projektu v          IS </a:t>
            </a:r>
            <a:r>
              <a:rPr lang="cs-CZ" sz="1400" dirty="false"/>
              <a:t>KP14+ </a:t>
            </a:r>
            <a:endParaRPr lang="cs-CZ" sz="1400" dirty="false" smtClean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postup </a:t>
            </a:r>
            <a:r>
              <a:rPr lang="cs-CZ" sz="1400" dirty="false"/>
              <a:t>registrace a návod pro práci v systému IS ESF 2014+ je </a:t>
            </a:r>
            <a:br>
              <a:rPr lang="cs-CZ" sz="1400" dirty="false"/>
            </a:br>
            <a:r>
              <a:rPr lang="cs-CZ" sz="1400" dirty="false"/>
              <a:t>v Pokynech pro evidenci podpory poskytnuté účastníkům </a:t>
            </a:r>
            <a:r>
              <a:rPr lang="cs-CZ" sz="1400" dirty="false" smtClean="false"/>
              <a:t>projektů, </a:t>
            </a:r>
            <a:r>
              <a:rPr lang="cs-CZ" sz="1400" dirty="false" smtClean="false">
                <a:hlinkClick r:id="rId3"/>
              </a:rPr>
              <a:t>https</a:t>
            </a:r>
            <a:r>
              <a:rPr lang="cs-CZ" sz="1400" dirty="false">
                <a:hlinkClick r:id="rId3"/>
              </a:rPr>
              <a:t>://</a:t>
            </a:r>
            <a:r>
              <a:rPr lang="cs-CZ" sz="1400" dirty="false" smtClean="false">
                <a:hlinkClick r:id="rId3"/>
              </a:rPr>
              <a:t>www.esfcr.cz/monitorovani-podporenych-osob-opz</a:t>
            </a:r>
            <a:endParaRPr lang="cs-CZ" sz="1400" dirty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podrobnější evidence podpořených osob – </a:t>
            </a:r>
            <a:r>
              <a:rPr lang="cs-CZ" sz="1400" b="true" dirty="false" smtClean="false"/>
              <a:t>Monitorovací list </a:t>
            </a:r>
            <a:r>
              <a:rPr lang="cs-CZ" sz="1400" dirty="false" smtClean="false"/>
              <a:t>(pohlaví; postavení na trhu práce; vzdělání; </a:t>
            </a:r>
            <a:r>
              <a:rPr lang="cs-CZ" sz="1400" dirty="false"/>
              <a:t>znevýhodnění; přístup k bydlení; sektor ekonomiky, kde osoba působí; specifikace působení ve veřejném </a:t>
            </a:r>
            <a:r>
              <a:rPr lang="cs-CZ" sz="1400" dirty="false" smtClean="false"/>
              <a:t>sektoru; situace po ukončení účasti v projektu – např. získali kvalifikace atd.) </a:t>
            </a:r>
            <a:r>
              <a:rPr lang="cs-CZ" sz="1400" dirty="false"/>
              <a:t>	</a:t>
            </a:r>
            <a:endParaRPr lang="cs-CZ" sz="1400" dirty="false" smtClean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b</a:t>
            </a:r>
            <a:r>
              <a:rPr lang="cs-CZ" sz="1400" b="true" dirty="false" smtClean="false"/>
              <a:t>agatelní </a:t>
            </a:r>
            <a:r>
              <a:rPr lang="cs-CZ" sz="1400" b="true" dirty="false"/>
              <a:t>podpora účastníka </a:t>
            </a:r>
            <a:r>
              <a:rPr lang="cs-CZ" sz="1400" b="true" dirty="false" smtClean="false"/>
              <a:t>projektu </a:t>
            </a:r>
            <a:r>
              <a:rPr lang="cs-CZ" sz="1400" dirty="false" smtClean="false"/>
              <a:t>- účastníkem/podpořenou </a:t>
            </a:r>
            <a:r>
              <a:rPr lang="cs-CZ" sz="1400" dirty="false"/>
              <a:t>osobou </a:t>
            </a:r>
            <a:r>
              <a:rPr lang="cs-CZ" sz="1400" dirty="false" smtClean="false"/>
              <a:t>je </a:t>
            </a:r>
            <a:r>
              <a:rPr lang="cs-CZ" sz="1400" dirty="false"/>
              <a:t>pouze osoba, která: </a:t>
            </a:r>
            <a:endParaRPr lang="cs-CZ" sz="1400" dirty="false" smtClean="false"/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získala v daném projektu podporu v rozsahu </a:t>
            </a:r>
            <a:r>
              <a:rPr lang="cs-CZ" sz="1400" b="true" dirty="false" smtClean="false"/>
              <a:t>minimálně 40 hodin </a:t>
            </a:r>
            <a:r>
              <a:rPr lang="cs-CZ" sz="1400" dirty="false" smtClean="false"/>
              <a:t>(bez ohledu na počet dílčích podpor, tj. počet dílčích zapojení do projektu) a zároveň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alespoň 20 hodin z podpory, kterou osoba v daném projektu získala, nemá charakter elektronického vzdělávání </a:t>
            </a:r>
          </a:p>
          <a:p>
            <a:pPr lvl="2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hodina je považována jako </a:t>
            </a:r>
            <a:r>
              <a:rPr lang="cs-CZ" sz="1400" b="true" dirty="false" smtClean="false"/>
              <a:t>60 minut</a:t>
            </a:r>
            <a:r>
              <a:rPr lang="cs-CZ" sz="1400" dirty="false" smtClean="false"/>
              <a:t>. Výukové hodiny v délce např. 45 minut je nutné přepočítat. </a:t>
            </a:r>
          </a:p>
          <a:p>
            <a:pPr lvl="2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pozor při stanovení hodnoty indikátoru podpořených osob! </a:t>
            </a:r>
            <a:r>
              <a:rPr lang="cs-CZ" sz="1400" b="true" dirty="false" smtClean="false"/>
              <a:t>Účastníci s bagatelní podporou se do hodnoty nezapočítávají</a:t>
            </a:r>
            <a:r>
              <a:rPr lang="cs-CZ" sz="1400" dirty="false" smtClean="false"/>
              <a:t>. Evidence o těchto osobách ale musí být vedena.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podrobné </a:t>
            </a:r>
            <a:r>
              <a:rPr lang="cs-CZ" sz="1400" dirty="false"/>
              <a:t>informace viz Obecná část pravidel pro žadatele a příjemce v rámci </a:t>
            </a:r>
            <a:r>
              <a:rPr lang="cs-CZ" sz="1400" dirty="false" smtClean="false"/>
              <a:t>OPZ</a:t>
            </a: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se závazkem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 uvedeného v žádosti o podporu) k následujícím indikátorům</a:t>
            </a:r>
            <a:r>
              <a:rPr lang="cs-CZ" sz="1600" dirty="false" smtClean="false"/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Pro každý projekt </a:t>
            </a:r>
            <a:r>
              <a:rPr lang="cs-CZ" sz="1600" dirty="false" smtClean="false"/>
              <a:t>musí být </a:t>
            </a:r>
            <a:r>
              <a:rPr lang="cs-CZ" sz="1600" dirty="false"/>
              <a:t>stanovena </a:t>
            </a:r>
            <a:r>
              <a:rPr lang="cs-CZ" sz="1600" b="true" dirty="false"/>
              <a:t>cílová hodnota pro minimálně jeden výstupový hlavní indikátor</a:t>
            </a:r>
            <a:r>
              <a:rPr lang="cs-CZ" sz="1600" dirty="false"/>
              <a:t>. </a:t>
            </a:r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535935921"/>
              </p:ext>
            </p:extLst>
          </p:nvPr>
        </p:nvGraphicFramePr>
        <p:xfrm>
          <a:off x="1419860" y="2924944"/>
          <a:ext cx="6464508" cy="194421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847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6 00 00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8 05 00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Dokumenty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ostatní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V případě, že projekt podporu získá, bude mít žadatel povinnost kromě indikátorů se závazkem vykazovat dosažené hodnoty také pro: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všechny </a:t>
            </a:r>
            <a:r>
              <a:rPr lang="cs-CZ" sz="1600" b="true" dirty="false"/>
              <a:t>indikátory výstupu, které se týkají účastníků </a:t>
            </a:r>
            <a:r>
              <a:rPr lang="cs-CZ" sz="1600" dirty="false"/>
              <a:t>(rozuměno ty indikátory, které navazují na charakteristiky účastníků jako je např. věk, postavení na trhu práce, případné znevýhodnění, atd</a:t>
            </a:r>
            <a:r>
              <a:rPr lang="cs-CZ" sz="1600" dirty="false" smtClean="false"/>
              <a:t>.);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indikátory </a:t>
            </a:r>
            <a:r>
              <a:rPr lang="cs-CZ" sz="1600" dirty="false"/>
              <a:t>z následující tabulky</a:t>
            </a:r>
            <a:r>
              <a:rPr lang="cs-CZ" sz="1600" dirty="false" smtClean="false"/>
              <a:t>:</a:t>
            </a: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197434179"/>
              </p:ext>
            </p:extLst>
          </p:nvPr>
        </p:nvGraphicFramePr>
        <p:xfrm>
          <a:off x="1419860" y="3789040"/>
          <a:ext cx="6304280" cy="166874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75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7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18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cs-CZ" sz="14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cs-CZ" sz="1400" b="true" kern="1200" baseline="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01</a:t>
                      </a:r>
                      <a:endParaRPr lang="cs-CZ" sz="14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</a:t>
                      </a:r>
                      <a:r>
                        <a:rPr lang="cs-CZ" sz="1300" b="true" kern="1200" baseline="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služeb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cs-CZ" sz="14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cs-CZ" sz="1400" b="true" kern="1200" baseline="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</a:t>
                      </a:r>
                      <a:endParaRPr lang="cs-CZ" sz="14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</a:t>
                      </a:r>
                      <a:r>
                        <a:rPr lang="cs-CZ" sz="1300" b="true" kern="1200" baseline="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služeb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definice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50506" y="1436914"/>
            <a:ext cx="8053494" cy="5160438"/>
          </a:xfrm>
        </p:spPr>
        <p:txBody>
          <a:bodyPr/>
          <a:lstStyle/>
          <a:p>
            <a:pPr algn="just"/>
            <a:r>
              <a:rPr lang="cs-CZ" sz="1400" b="true" u="sng" dirty="false" smtClean="false"/>
              <a:t>6 00 00 - Celkový </a:t>
            </a:r>
            <a:r>
              <a:rPr lang="cs-CZ" sz="1400" b="true" u="sng" dirty="false"/>
              <a:t>počet </a:t>
            </a:r>
            <a:r>
              <a:rPr lang="cs-CZ" sz="1400" b="true" u="sng" dirty="false" smtClean="false"/>
              <a:t>účastníků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Celkový počet osob/účastníků (zaměstnanců, pracovníků implementační struktury, osob cílových skupin apod.), které </a:t>
            </a:r>
            <a:r>
              <a:rPr lang="cs-CZ" sz="1200" i="true" dirty="false" smtClean="false"/>
              <a:t/>
            </a:r>
            <a:br>
              <a:rPr lang="cs-CZ" sz="1200" i="true" dirty="false" smtClean="false"/>
            </a:br>
            <a:r>
              <a:rPr lang="cs-CZ" sz="1200" i="true" dirty="false" smtClean="false"/>
              <a:t>v </a:t>
            </a:r>
            <a:r>
              <a:rPr lang="cs-CZ" sz="1200" i="true" dirty="false"/>
              <a:t>rámci projektu </a:t>
            </a:r>
            <a:r>
              <a:rPr lang="cs-CZ" sz="1200" b="true" i="true" dirty="false"/>
              <a:t>získaly jakoukoliv formu podpory, bez ohledu na počet poskytnutých podpor</a:t>
            </a:r>
            <a:r>
              <a:rPr lang="cs-CZ" sz="1200" i="true" dirty="false"/>
              <a:t>. Každá podpořená osoba se v rámci projektu </a:t>
            </a:r>
            <a:r>
              <a:rPr lang="cs-CZ" sz="1200" b="true" i="true" dirty="false"/>
              <a:t>započítává pouze jednou </a:t>
            </a:r>
            <a:r>
              <a:rPr lang="cs-CZ" sz="1200" i="true" dirty="false"/>
              <a:t>bez ohledu na to, kolik podpor obdržela. Podpora je jakákoliv aktivita financovaná z rozpočtu projektu, ze které mají cílové skupiny prospěch, podpora může mít formu </a:t>
            </a:r>
            <a:r>
              <a:rPr lang="cs-CZ" sz="1200" i="true" dirty="false" smtClean="false"/>
              <a:t/>
            </a:r>
            <a:br>
              <a:rPr lang="cs-CZ" sz="1200" i="true" dirty="false" smtClean="false"/>
            </a:br>
            <a:r>
              <a:rPr lang="cs-CZ" sz="1200" i="true" dirty="false" smtClean="false"/>
              <a:t>např</a:t>
            </a:r>
            <a:r>
              <a:rPr lang="cs-CZ" sz="1200" i="true" dirty="false"/>
              <a:t>. vzdělávacího nebo rekvalifikačního kurzu, stáže, odborné konzultace, poradenství, výcviku, školení, odborné praxe apod. 	</a:t>
            </a:r>
            <a:r>
              <a:rPr lang="cs-CZ" sz="1400" i="true" dirty="false"/>
              <a:t>	</a:t>
            </a:r>
            <a:endParaRPr lang="cs-CZ" sz="1400" u="sng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u="sng" dirty="false"/>
              <a:t>8 05 00 - Počet napsaných a zveřejněných analytických a strategických dokumentů (vč. evaluačních)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Počet </a:t>
            </a:r>
            <a:r>
              <a:rPr lang="cs-CZ" sz="1200" b="true" i="true" dirty="false"/>
              <a:t>napsaných a zveřejněných</a:t>
            </a:r>
            <a:r>
              <a:rPr lang="cs-CZ" sz="1200" i="true" dirty="false"/>
              <a:t> analýz, evaluací (interních i externích), koncepcí, strategií, studií, závěrečných zpráv z výzkumů a obdobných dokumentů, které byly vytvořeny za finanční podpory ESI fondů.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„Napsaný“ znamená vytvoření obsahu materiálu (tj. nejedná se o počet kopií, které byly vytisknuty). „Zveřejněný“ znamená, že jsou zveřejněné/či z důvodu citlivých informací částečně zveřejněné na centrálních stránkách relevantních fondů, na stránkách příjemce, popř. na jiných úložištích k tomu určených (např. http://www.databaze-strategie.cz/ a nebo www.strukturalni-fondy.cz/Knihovna-evaluaci), anebo jsou dohledatelné pomocí obvyklých internetových vyhledávačů.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K tomu, aby byl dokument započítán do indikátoru jako jedna jednotka, je třeba, aby byl jak napsaný, tak zveřejněný. </a:t>
            </a:r>
            <a:r>
              <a:rPr lang="cs-CZ" sz="1200" i="true" dirty="false" smtClean="false"/>
              <a:t/>
            </a:r>
            <a:br>
              <a:rPr lang="cs-CZ" sz="1200" i="true" dirty="false" smtClean="false"/>
            </a:br>
            <a:r>
              <a:rPr lang="cs-CZ" sz="1200" i="true" dirty="false" smtClean="false"/>
              <a:t>V </a:t>
            </a:r>
            <a:r>
              <a:rPr lang="cs-CZ" sz="1200" i="true" dirty="false"/>
              <a:t>případě více samostatných výstupů je možno započítat každý výstup samostatně. Započítávají se dokumenty vytvořené interně i externě. </a:t>
            </a:r>
            <a:r>
              <a:rPr lang="cs-CZ" sz="1200" dirty="false"/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>
                <a:solidFill>
                  <a:srgbClr val="FF0000"/>
                </a:solidFill>
              </a:rPr>
              <a:t>	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u="sng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297557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definice </a:t>
            </a:r>
            <a:r>
              <a:rPr lang="cs-CZ" dirty="false" smtClean="false"/>
              <a:t>– 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07224"/>
          </a:xfrm>
        </p:spPr>
        <p:txBody>
          <a:bodyPr vert="horz" lIns="0" tIns="0" rIns="0" bIns="0" rtlCol="false">
            <a:noAutofit/>
          </a:bodyPr>
          <a:lstStyle/>
          <a:p>
            <a:pPr algn="just"/>
            <a:r>
              <a:rPr lang="cs-CZ" sz="1600" b="true" u="sng" dirty="false">
                <a:solidFill>
                  <a:schemeClr val="tx1"/>
                </a:solidFill>
              </a:rPr>
              <a:t>6 70 01 – Kapacita </a:t>
            </a:r>
            <a:r>
              <a:rPr lang="cs-CZ" sz="1600" b="true" u="sng" dirty="false" smtClean="false">
                <a:solidFill>
                  <a:schemeClr val="tx1"/>
                </a:solidFill>
              </a:rPr>
              <a:t>podpořených služeb</a:t>
            </a:r>
            <a:endParaRPr lang="cs-CZ" sz="1600" b="true" u="sng" dirty="false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/>
              <a:t>"Kapacita" je maximální počet osob, které může podpořená služba v danou chvíli obsloužit. Toto číslo bývá omezeno velikostí personálu či fyzickým místem.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/>
              <a:t>"Služba/program" je poskytování pomoci a podpory fyzickým osobám v nepříznivé sociální či zdravotní situaci</a:t>
            </a:r>
            <a:r>
              <a:rPr lang="cs-CZ" sz="1400" i="true" dirty="false" smtClean="false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 smtClean="false"/>
              <a:t> </a:t>
            </a:r>
            <a:r>
              <a:rPr lang="cs-CZ" sz="1400" i="true" dirty="false"/>
              <a:t>"Podpořené" znamená, že dostaly finanční podporu z ESF.. 	</a:t>
            </a:r>
          </a:p>
          <a:p>
            <a:pPr algn="just"/>
            <a:r>
              <a:rPr lang="cs-CZ" sz="1600" b="true" u="sng" dirty="false" smtClean="false">
                <a:solidFill>
                  <a:schemeClr val="tx1"/>
                </a:solidFill>
              </a:rPr>
              <a:t>6 </a:t>
            </a:r>
            <a:r>
              <a:rPr lang="cs-CZ" sz="1600" b="true" u="sng" dirty="false" smtClean="false"/>
              <a:t>70 10</a:t>
            </a:r>
            <a:r>
              <a:rPr lang="cs-CZ" sz="1600" b="true" u="sng" dirty="false" smtClean="false">
                <a:solidFill>
                  <a:schemeClr val="tx1"/>
                </a:solidFill>
              </a:rPr>
              <a:t> </a:t>
            </a:r>
            <a:r>
              <a:rPr lang="cs-CZ" sz="1600" b="true" u="sng" dirty="false">
                <a:solidFill>
                  <a:schemeClr val="tx1"/>
                </a:solidFill>
              </a:rPr>
              <a:t>- </a:t>
            </a:r>
            <a:r>
              <a:rPr lang="cs-CZ" sz="1600" b="true" u="sng" dirty="false"/>
              <a:t>Využívání podpořených </a:t>
            </a:r>
            <a:r>
              <a:rPr lang="cs-CZ" sz="1600" b="true" u="sng" dirty="false" smtClean="false"/>
              <a:t>služeb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/>
              <a:t>Počet osob, které využijí podpořenou službu či program během trvání projektu. "Služba" </a:t>
            </a:r>
            <a:r>
              <a:rPr lang="cs-CZ" sz="1400" i="true" dirty="false" smtClean="false"/>
              <a:t/>
            </a:r>
            <a:br>
              <a:rPr lang="cs-CZ" sz="1400" i="true" dirty="false" smtClean="false"/>
            </a:br>
            <a:r>
              <a:rPr lang="cs-CZ" sz="1400" i="true" dirty="false" smtClean="false"/>
              <a:t>je </a:t>
            </a:r>
            <a:r>
              <a:rPr lang="cs-CZ" sz="1400" i="true" dirty="false"/>
              <a:t>poskytování pomoci a podpory fyzickým osobám v nepříznivé sociální či zdravotní situaci. Využíváním je myšleno doložitelně klientem (tj. každá osoba je uvedená pouze jednou) dle standardů využívaných pro danou </a:t>
            </a:r>
            <a:r>
              <a:rPr lang="cs-CZ" sz="1400" i="true" dirty="false" smtClean="false"/>
              <a:t>službu.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 smtClean="false"/>
              <a:t>Osoby </a:t>
            </a:r>
            <a:r>
              <a:rPr lang="cs-CZ" sz="1400" i="true" dirty="false"/>
              <a:t>uvedené v tomto indikátoru nejsou účastníky, neboť nemají přímý prospěch z investice ESF, </a:t>
            </a:r>
            <a:r>
              <a:rPr lang="cs-CZ" sz="1400" i="true" dirty="false" smtClean="false"/>
              <a:t/>
            </a:r>
            <a:br>
              <a:rPr lang="cs-CZ" sz="1400" i="true" dirty="false" smtClean="false"/>
            </a:br>
            <a:r>
              <a:rPr lang="cs-CZ" sz="1400" i="true" dirty="false" smtClean="false"/>
              <a:t>ale </a:t>
            </a:r>
            <a:r>
              <a:rPr lang="cs-CZ" sz="1400" i="true" dirty="false"/>
              <a:t>mají prospěch nepřímý. </a:t>
            </a:r>
            <a:endParaRPr lang="cs-CZ" sz="1400" i="true" dirty="false" smtClean="false"/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400" i="true" dirty="false" smtClean="false"/>
              <a:t>"</a:t>
            </a:r>
            <a:r>
              <a:rPr lang="cs-CZ" sz="1400" i="true" dirty="false"/>
              <a:t>Podpořené" znamená že dostaly finanční podporu z ESF. </a:t>
            </a:r>
            <a:endParaRPr lang="cs-CZ" sz="1400" i="true" dirty="false" smtClean="false"/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2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45787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I.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17279"/>
              </p:ext>
            </p:extLst>
          </p:nvPr>
        </p:nvGraphicFramePr>
        <p:xfrm>
          <a:off x="899592" y="1412776"/>
          <a:ext cx="7704856" cy="446449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069340" algn="ctr"/>
                          <a:tab pos="2139315" algn="r"/>
                        </a:tabLst>
                      </a:pPr>
                      <a:r>
                        <a:rPr lang="cs-CZ" sz="1400" baseline="0" dirty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Kategorie </a:t>
                      </a:r>
                      <a:r>
                        <a:rPr lang="cs-CZ" sz="1400" dirty="false">
                          <a:effectLst/>
                        </a:rPr>
                        <a:t>CS	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384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poskytovatelé sociálních služeb zapsaní v registru poskytovatelů sociálních služeb dle zákona č. 108/2006 Sb., o sociálních službách,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poskytovatelé sociálně-právní ochrany dětí dle zákona </a:t>
                      </a:r>
                      <a:br>
                        <a:rPr lang="cs-CZ" sz="1400" dirty="false" smtClean="false">
                          <a:effectLst/>
                        </a:rPr>
                      </a:br>
                      <a:r>
                        <a:rPr lang="cs-CZ" sz="1400" dirty="false" smtClean="false">
                          <a:effectLst/>
                        </a:rPr>
                        <a:t>č. 359/1999 Sb., o sociálně-právní ochraně dětí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školy a školská zařízení dle zákona č. 561/2004 Sb. a dle zákona č. 109/2002 Sb.,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pracovníci poskytovatelů výše uvedených služeb, škol </a:t>
                      </a:r>
                      <a:br>
                        <a:rPr lang="cs-CZ" sz="1400" dirty="false" smtClean="false">
                          <a:effectLst/>
                        </a:rPr>
                      </a:br>
                      <a:r>
                        <a:rPr lang="cs-CZ" sz="1400" dirty="false" smtClean="false">
                          <a:effectLst/>
                        </a:rPr>
                        <a:t>a zařízení při dodržení podmínek výzvy,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pracovníci krajských a obecních úřadů, kteří působí </a:t>
                      </a:r>
                      <a:br>
                        <a:rPr lang="cs-CZ" sz="1400" dirty="false" smtClean="false">
                          <a:effectLst/>
                        </a:rPr>
                      </a:br>
                      <a:r>
                        <a:rPr lang="cs-CZ" sz="1400" dirty="false" smtClean="false">
                          <a:effectLst/>
                        </a:rPr>
                        <a:t>v oblasti sociálně-právní ochrany dětí,</a:t>
                      </a:r>
                      <a:endParaRPr lang="cs-CZ" sz="1400" dirty="false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  <a:latin typeface="+mn-lt"/>
                          <a:ea typeface="Arial"/>
                          <a:cs typeface="Times New Roman"/>
                        </a:rPr>
                        <a:t>další odborné služby působící v oblasti podpory ohrožených dětí a rodin, např. psychologické nebo rodinné poradny, rodičovská centra, mediační služby apod.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r>
                        <a:rPr lang="cs-CZ" sz="1400" dirty="false" smtClean="false">
                          <a:effectLst/>
                        </a:rPr>
                        <a:t>Sociální </a:t>
                      </a:r>
                      <a:r>
                        <a:rPr lang="cs-CZ" sz="1400" dirty="false">
                          <a:effectLst/>
                        </a:rPr>
                        <a:t>pracovníci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pracovníci, na které se vztahuje §109 a 110 zákona </a:t>
                      </a:r>
                      <a:br>
                        <a:rPr lang="cs-CZ" sz="1400" dirty="false" smtClean="false">
                          <a:effectLst/>
                        </a:rPr>
                      </a:br>
                      <a:r>
                        <a:rPr lang="cs-CZ" sz="1400" dirty="false" smtClean="false">
                          <a:effectLst/>
                        </a:rPr>
                        <a:t>č. 108/2006 Sb., o sociálních službách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322185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974536832"/>
              </p:ext>
            </p:extLst>
          </p:nvPr>
        </p:nvGraphicFramePr>
        <p:xfrm>
          <a:off x="899592" y="1484784"/>
          <a:ext cx="7488832" cy="468052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r>
                        <a:rPr lang="cs-CZ" sz="1400" dirty="false" smtClean="false">
                          <a:effectLst/>
                        </a:rPr>
                        <a:t>Kategorie CS</a:t>
                      </a: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Definice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202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Zaměstnanci veřejné správy, kteří se věnují sociální, rodinné nebo zdravotní problematice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zaměstnanci krajů a obcí (a jimi zřizovaných organizací), OSS (a jimi zřizovaných organizací), kteří působí v oblasti sociálně právní ochrany dětí, ochrany dětí a rodin za dodržení podmínek výzvy,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odborná veřejnost, zejména pracovníci soudů, státního zastupitelství, právníci.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014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Osoby sociálně vyloučené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a osoby sociálním vyloučením ohrožené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 smtClean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děti a mladí lidé, kteří potřebují podporu v naplnění svých potřeb, zejména na úrovni preventivní,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rodiče a další osoby (jedná o náhradní rodiče, třetí osoby, apod.) vykonávající nezbytnou péči o dítě.</a:t>
                      </a: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Neformální pečovatelé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a dobrovolníci působící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v oblasti sociálních služeb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a sociální integrace</a:t>
                      </a: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 smtClean="false">
                          <a:effectLst/>
                        </a:rPr>
                        <a:t>   Pro účely této výzvy se uvedenou CS rozumí: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dobrovolníci podle § 115 odst. 2 zákona č. 108/2006 Sb., </a:t>
                      </a:r>
                      <a:br>
                        <a:rPr lang="cs-CZ" sz="1400" dirty="false" smtClean="false">
                          <a:effectLst/>
                        </a:rPr>
                      </a:br>
                      <a:r>
                        <a:rPr lang="cs-CZ" sz="1400" dirty="false" smtClean="false">
                          <a:effectLst/>
                        </a:rPr>
                        <a:t>o sociálních službách, a podle § 3 zákona č. 198/2002 Sb., o dobrovolnické službě a o změně některých zákonů.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Územní způsobilost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600" b="true" u="sng" dirty="false" smtClean="false"/>
              <a:t>Programová </a:t>
            </a:r>
            <a:r>
              <a:rPr lang="cs-CZ" sz="1600" b="true" u="sng" dirty="false"/>
              <a:t>oblast a území dopadu</a:t>
            </a:r>
            <a:r>
              <a:rPr lang="cs-CZ" sz="1600" dirty="false"/>
              <a:t>: </a:t>
            </a:r>
            <a:r>
              <a:rPr lang="cs-CZ" sz="1600" b="true" dirty="false"/>
              <a:t>ČR bez hl. m. Prahy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true" dirty="false"/>
              <a:t>Programová oblast </a:t>
            </a:r>
            <a:r>
              <a:rPr lang="cs-CZ" sz="1600" dirty="false"/>
              <a:t>je území, z jehož alokace je daná výzva/projekt financován/a.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Území dopadu </a:t>
            </a:r>
            <a:r>
              <a:rPr lang="cs-CZ" sz="1600" dirty="false"/>
              <a:t>je území, které má z realizace projektu prospěch. Území dopadu může zahrnovat pouze programovou oblast</a:t>
            </a:r>
            <a:r>
              <a:rPr lang="cs-CZ" sz="1600" dirty="false" smtClean="false"/>
              <a:t>.</a:t>
            </a:r>
          </a:p>
          <a:p>
            <a:endParaRPr lang="cs-CZ" sz="1400" b="true" u="sng" dirty="false" smtClean="false"/>
          </a:p>
          <a:p>
            <a:r>
              <a:rPr lang="cs-CZ" sz="1600" b="true" u="sng" dirty="false" smtClean="false"/>
              <a:t>Místo </a:t>
            </a:r>
            <a:r>
              <a:rPr lang="cs-CZ" sz="1600" b="true" u="sng" dirty="false"/>
              <a:t>realizace</a:t>
            </a:r>
            <a:r>
              <a:rPr lang="cs-CZ" sz="1600" dirty="false"/>
              <a:t>: </a:t>
            </a:r>
            <a:r>
              <a:rPr lang="cs-CZ" sz="1600" b="true" dirty="false"/>
              <a:t>celá ČR a EU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Místo realizace </a:t>
            </a:r>
            <a:r>
              <a:rPr lang="cs-CZ" sz="1600" dirty="false"/>
              <a:t>je místo, na kterém jsou realizovány aktivity projektu ve prospěch cílových skupin, příp. v případě projektů, kde nedochází k práci s cílovou skupinou, je tímto místem lokalita, kde vznikají výstupy či výsledky projektu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ÚVOD - OPZ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Operační program zaměstnanost </a:t>
            </a:r>
            <a:r>
              <a:rPr lang="cs-CZ" sz="2000" dirty="false"/>
              <a:t>(OPZ) na období 2014 – </a:t>
            </a:r>
            <a:r>
              <a:rPr lang="cs-CZ" sz="2000" dirty="false" smtClean="false"/>
              <a:t>2020:  priority </a:t>
            </a:r>
            <a:r>
              <a:rPr lang="cs-CZ" sz="2000" dirty="false"/>
              <a:t>pro podporu zaměstnanosti, sociálního začleňování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efektivní veřejné správy z Evropského sociálního </a:t>
            </a:r>
            <a:r>
              <a:rPr lang="cs-CZ" sz="2000" dirty="false" smtClean="false"/>
              <a:t>fondu.</a:t>
            </a:r>
            <a:endParaRPr lang="cs-CZ" sz="2000" dirty="false"/>
          </a:p>
          <a:p>
            <a:pPr algn="just"/>
            <a:r>
              <a:rPr lang="cs-CZ" sz="2000" dirty="false"/>
              <a:t>OPZ vymezuje čtyři základní věcné prioritní </a:t>
            </a:r>
            <a:r>
              <a:rPr lang="cs-CZ" sz="2000" dirty="false" smtClean="false"/>
              <a:t>osy.</a:t>
            </a:r>
          </a:p>
          <a:p>
            <a:pPr algn="just"/>
            <a:r>
              <a:rPr lang="cs-CZ" sz="2000" dirty="false" smtClean="false"/>
              <a:t>Výzva č. 76 je realizována v </a:t>
            </a:r>
            <a:r>
              <a:rPr lang="cs-CZ" sz="2000" dirty="false"/>
              <a:t>rámci p</a:t>
            </a:r>
            <a:r>
              <a:rPr lang="cs-CZ" sz="2000" dirty="false" smtClean="false"/>
              <a:t>rioritní osy </a:t>
            </a:r>
            <a:r>
              <a:rPr lang="cs-CZ" sz="2000" dirty="false"/>
              <a:t>2 Sociální začleňování a boj s </a:t>
            </a:r>
            <a:r>
              <a:rPr lang="cs-CZ" sz="2000" dirty="false" smtClean="false"/>
              <a:t>chudobou.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Oddělení projektů systému služeb (874) </a:t>
            </a:r>
            <a:r>
              <a:rPr lang="cs-CZ" sz="2000" dirty="false"/>
              <a:t>vystupuje v roli řídícího orgánu (v OP LZZ zprostředkující subjekt</a:t>
            </a:r>
            <a:r>
              <a:rPr lang="cs-CZ" sz="2000" dirty="false" smtClean="false"/>
              <a:t>).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05425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 realizován v programové </a:t>
            </a:r>
            <a:r>
              <a:rPr lang="cs-CZ" sz="1800" b="true" dirty="false" smtClean="false"/>
              <a:t>oblasti</a:t>
            </a:r>
            <a:r>
              <a:rPr lang="cs-CZ" sz="1800" dirty="false" smtClean="false"/>
              <a:t>, </a:t>
            </a:r>
            <a:r>
              <a:rPr lang="cs-CZ" sz="1800" dirty="false"/>
              <a:t>pak je </a:t>
            </a:r>
            <a:r>
              <a:rPr lang="cs-CZ" sz="1800" b="true" dirty="false"/>
              <a:t>územím dopadu místo realizace projektu</a:t>
            </a:r>
            <a:r>
              <a:rPr lang="cs-CZ" sz="1800" dirty="false"/>
              <a:t>. V tomto případě </a:t>
            </a:r>
            <a:r>
              <a:rPr lang="cs-CZ" sz="1800" u="sng" dirty="false"/>
              <a:t>není třeba dále posuzovat, jaká je vazba cílové skupiny na programové území</a:t>
            </a:r>
            <a:r>
              <a:rPr lang="cs-CZ" sz="1800" u="sng" dirty="false" smtClean="false"/>
              <a:t>.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</a:t>
            </a:r>
            <a:r>
              <a:rPr lang="cs-CZ" sz="1800" dirty="false"/>
              <a:t> </a:t>
            </a:r>
            <a:r>
              <a:rPr lang="cs-CZ" sz="1800" b="true" dirty="false"/>
              <a:t>realizován</a:t>
            </a:r>
            <a:r>
              <a:rPr lang="cs-CZ" sz="1800" dirty="false"/>
              <a:t> zčásti nebo zcela </a:t>
            </a:r>
            <a:r>
              <a:rPr lang="cs-CZ" sz="1800" b="true" dirty="false"/>
              <a:t>mimo programovou oblast</a:t>
            </a:r>
            <a:r>
              <a:rPr lang="cs-CZ" sz="1800" dirty="false"/>
              <a:t>, pak je územím dopadu území, se kterým je </a:t>
            </a:r>
            <a:r>
              <a:rPr lang="cs-CZ" sz="1800" dirty="false" smtClean="false"/>
              <a:t>propojena </a:t>
            </a:r>
            <a:r>
              <a:rPr lang="cs-CZ" sz="1800" dirty="false"/>
              <a:t>cílová </a:t>
            </a:r>
            <a:r>
              <a:rPr lang="cs-CZ" sz="1800" dirty="false" smtClean="false"/>
              <a:t>skupina. </a:t>
            </a:r>
            <a:r>
              <a:rPr lang="cs-CZ" sz="1800" u="sng" dirty="false" smtClean="false"/>
              <a:t>Nutné sledovat vazbu cílové skupiny na programovou oblast. </a:t>
            </a:r>
          </a:p>
          <a:p>
            <a:pPr lvl="0" algn="just">
              <a:lnSpc>
                <a:spcPct val="100000"/>
              </a:lnSpc>
            </a:pPr>
            <a:endParaRPr lang="cs-CZ" sz="1800" u="sng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Obecná část pravidel pro žadatele a příjemce – stanoveno vymezení vazby cílové skupiny na programovou oblast (např. zaměstnanci musí z více než 50 % vykonávat svou činnost v programové oblasti, </a:t>
            </a:r>
            <a:r>
              <a:rPr lang="cs-CZ" sz="1800" dirty="false"/>
              <a:t>z</a:t>
            </a:r>
            <a:r>
              <a:rPr lang="cs-CZ" sz="1800" dirty="false" smtClean="false"/>
              <a:t>aměstnavatelé</a:t>
            </a:r>
            <a:r>
              <a:rPr lang="cs-CZ" sz="1800" dirty="false"/>
              <a:t>,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resp</a:t>
            </a:r>
            <a:r>
              <a:rPr lang="cs-CZ" sz="1800" dirty="false"/>
              <a:t>. organizace</a:t>
            </a:r>
            <a:r>
              <a:rPr lang="cs-CZ" sz="1800" b="true" dirty="false"/>
              <a:t> </a:t>
            </a:r>
            <a:r>
              <a:rPr lang="cs-CZ" sz="1800" dirty="false"/>
              <a:t>– musí mít sídlo v programové oblasti</a:t>
            </a:r>
            <a:r>
              <a:rPr lang="cs-CZ" sz="1800" dirty="false" smtClean="false"/>
              <a:t>). Dále viz </a:t>
            </a:r>
            <a:r>
              <a:rPr lang="cs-CZ" sz="1800" dirty="false"/>
              <a:t>Obecná část pravidel pro žadatele a příjemce v rámci </a:t>
            </a:r>
            <a:r>
              <a:rPr lang="cs-CZ" sz="1800" dirty="false" smtClean="false"/>
              <a:t>OPZ.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818735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827584" y="404664"/>
            <a:ext cx="7772400" cy="36003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false" smtClean="false"/>
              <a:t>Veřejná podpora 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320503" y="1988840"/>
            <a:ext cx="82794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true" dirty="false" smtClean="false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false" smtClean="false"/>
              <a:t>Základní informace k veřejné podpoře jsou obsaženy v Obecné části </a:t>
            </a:r>
            <a:r>
              <a:rPr lang="cs-CZ" sz="2000" dirty="false"/>
              <a:t>pravidel pro žadatele a příjemce, kap. </a:t>
            </a:r>
            <a:r>
              <a:rPr lang="cs-CZ" sz="2000" dirty="false" smtClean="false"/>
              <a:t>21.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false" smtClean="false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false"/>
              <a:t>Vzhledem k zaměření výzvy na podporu a rozvoj inovativních metod práce ve službách pro ohrožené děti a rodiny a pilotnímu charakteru podporovaných aktivit se u této výzvy nepředpokládá naplnění prvků veřejné podpory. </a:t>
            </a:r>
          </a:p>
        </p:txBody>
      </p:sp>
    </p:spTree>
    <p:extLst>
      <p:ext uri="{BB962C8B-B14F-4D97-AF65-F5344CB8AC3E}">
        <p14:creationId xmlns:p14="http://schemas.microsoft.com/office/powerpoint/2010/main" val="159200486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Povinné Přílohy žádosti o podporu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buAutoNum type="arabicPeriod"/>
            </a:pPr>
            <a:endParaRPr lang="cs-CZ" sz="2000" dirty="false" smtClean="false"/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cs-CZ" sz="2000" dirty="false" smtClean="false"/>
              <a:t>Žadatel o podporu, který není fyzickou osobou nebo právnickou osobou veřejného práva, musí ve formě čestného prohlášení k žádosti o podporu přiložit </a:t>
            </a:r>
            <a:r>
              <a:rPr lang="cs-CZ" sz="2000" b="true" dirty="false" smtClean="false"/>
              <a:t>identifikaci svých skutečných majitelů </a:t>
            </a:r>
            <a:r>
              <a:rPr lang="cs-CZ" sz="2000" dirty="false" smtClean="false"/>
              <a:t>ve smyslu zákona č. 253/2008 Sb., o některých opatřeních proti legalizaci výnosů z trestné činnosti.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cs-CZ" sz="2000" dirty="false" smtClean="false"/>
              <a:t>Naplnění </a:t>
            </a:r>
            <a:r>
              <a:rPr lang="cs-CZ" sz="2000" b="true" dirty="false"/>
              <a:t>specifických a inovativních principů </a:t>
            </a:r>
            <a:r>
              <a:rPr lang="cs-CZ" sz="2000" dirty="false"/>
              <a:t>péče o ohrožené děti a rodiny.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125633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4400" dirty="false" smtClean="false"/>
          </a:p>
          <a:p>
            <a:pPr marL="0" indent="0">
              <a:buNone/>
            </a:pPr>
            <a:endParaRPr lang="cs-CZ" sz="4400" dirty="false"/>
          </a:p>
          <a:p>
            <a:pPr marL="0" indent="0">
              <a:buNone/>
            </a:pPr>
            <a:endParaRPr lang="cs-CZ" sz="4400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FINANČNÍ  ČÁST 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7372866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r>
              <a:rPr lang="cs-CZ" dirty="false"/>
              <a:t> </a:t>
            </a:r>
            <a:r>
              <a:rPr lang="cs-CZ" dirty="false" smtClean="false"/>
              <a:t>I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/>
              <a:t>Výdaj je způsobilý za </a:t>
            </a:r>
            <a:r>
              <a:rPr lang="cs-CZ" sz="2000" dirty="false" smtClean="false"/>
              <a:t>těchto podmínek:</a:t>
            </a:r>
            <a:endParaRPr lang="cs-CZ" sz="2000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právními předpisy (legislativa EU a ČR)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pravidly programu OPZ a s podmínkami v právním aktu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</a:t>
            </a:r>
            <a:r>
              <a:rPr lang="cs-CZ" dirty="false" smtClean="false"/>
              <a:t>přiměřený</a:t>
            </a:r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je časově způsobilý - vznikl </a:t>
            </a:r>
            <a:r>
              <a:rPr lang="cs-CZ" dirty="false"/>
              <a:t>v době realizace projektu  a </a:t>
            </a:r>
            <a:r>
              <a:rPr lang="cs-CZ" dirty="false" smtClean="false"/>
              <a:t>byl uhrazen nejpozději k okamžiku ukončení administrace závěrečné zprávy o realizaci projektu</a:t>
            </a:r>
            <a:endParaRPr lang="cs-CZ" dirty="false"/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splňuje podmínky územní způsobilosti</a:t>
            </a:r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řádně identifikovatelný, prokazatelný a </a:t>
            </a:r>
            <a:r>
              <a:rPr lang="cs-CZ" dirty="false" smtClean="false"/>
              <a:t>doložitelný</a:t>
            </a:r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je nezbytný pro dosažení cílů projektu</a:t>
            </a:r>
          </a:p>
          <a:p>
            <a:pPr marL="691200" lvl="1" indent="-45720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030689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r>
              <a:rPr lang="cs-CZ" dirty="false"/>
              <a:t> </a:t>
            </a:r>
            <a:r>
              <a:rPr lang="cs-CZ" dirty="false" smtClean="false"/>
              <a:t>II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true" u="sng" dirty="false" smtClean="false"/>
              <a:t>Přiměřenost výdaje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dosažení </a:t>
            </a:r>
            <a:r>
              <a:rPr lang="cs-CZ" dirty="false"/>
              <a:t>optimálního vztahu </a:t>
            </a:r>
            <a:r>
              <a:rPr lang="cs-CZ" dirty="false" smtClean="false"/>
              <a:t>mezi </a:t>
            </a:r>
            <a:r>
              <a:rPr lang="cs-CZ" dirty="false"/>
              <a:t>hospodárností, účelností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a efektivností výdaje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hospodárnost má vazbu na ceny obvyklé – zveřejněny na www.esfcr.cz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na </a:t>
            </a:r>
            <a:r>
              <a:rPr lang="cs-CZ" dirty="false"/>
              <a:t>rozdíl od předchozího </a:t>
            </a:r>
            <a:r>
              <a:rPr lang="cs-CZ" dirty="false" smtClean="false"/>
              <a:t>období (OPLZZ) </a:t>
            </a:r>
            <a:r>
              <a:rPr lang="cs-CZ" dirty="false"/>
              <a:t>nejsou v OPZ v rámci výzvy stanovené závazné limity pro ceny zařízení a vybavení a pro výši mezd a platů </a:t>
            </a:r>
            <a:r>
              <a:rPr lang="cs-CZ" dirty="false" smtClean="false"/>
              <a:t>pracovníků - v odůvodněných případech lze stanovenou obvyklou cenu překročit</a:t>
            </a:r>
            <a:endParaRPr lang="cs-CZ" dirty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false" smtClean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 smtClean="false"/>
              <a:t>Podrobné </a:t>
            </a:r>
            <a:r>
              <a:rPr lang="cs-CZ" dirty="false"/>
              <a:t>informace </a:t>
            </a:r>
            <a:r>
              <a:rPr lang="cs-CZ" dirty="false" smtClean="false"/>
              <a:t>ke </a:t>
            </a:r>
            <a:r>
              <a:rPr lang="cs-CZ" dirty="false"/>
              <a:t>způsobilosti výdajů jsou uvedené v příručce „Specifická část pravidel pro žadatele a příjemce v rámci OPZ pro projekty se skutečně vzniklými výdaji a případně také s nepřímými náklady“.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67442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Rozpočet projektu – struktura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pPr algn="just"/>
            <a:r>
              <a:rPr lang="cs-CZ" sz="1900" dirty="false" smtClean="false"/>
              <a:t>celkové </a:t>
            </a:r>
            <a:r>
              <a:rPr lang="cs-CZ" sz="1900" dirty="false"/>
              <a:t>způsobilé náklady projektu = přímé náklady + nepřímé náklady</a:t>
            </a:r>
          </a:p>
          <a:p>
            <a:pPr algn="just"/>
            <a:r>
              <a:rPr lang="cs-CZ" sz="1900" dirty="false" smtClean="false"/>
              <a:t>přímé </a:t>
            </a:r>
            <a:r>
              <a:rPr lang="cs-CZ" sz="1900" dirty="false"/>
              <a:t>náklady – vykazují se v rámci jednotlivých položek (podpoložek) příslušných kapitol </a:t>
            </a:r>
            <a:r>
              <a:rPr lang="cs-CZ" sz="1900" dirty="false" smtClean="false"/>
              <a:t>rozpočtu. Ve výzvě č.76 jsou to zejména tyto kategorie výdajů:</a:t>
            </a:r>
            <a:endParaRPr lang="cs-CZ" sz="1900" dirty="false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1900" dirty="false"/>
              <a:t>1. Osobní náklady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1900" dirty="false"/>
              <a:t>2. Cestovné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1900" dirty="false"/>
              <a:t>3. Zařízení a vybavení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1900" dirty="false"/>
              <a:t>4. Nákup služeb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1900" dirty="false"/>
              <a:t>6. Přímá podpora </a:t>
            </a:r>
          </a:p>
          <a:p>
            <a:pPr marL="414000" lvl="1" indent="0" algn="just">
              <a:buNone/>
            </a:pPr>
            <a:r>
              <a:rPr lang="cs-CZ" sz="1900" dirty="false" smtClean="false"/>
              <a:t>Křížové </a:t>
            </a:r>
            <a:r>
              <a:rPr lang="cs-CZ" sz="1900" dirty="false"/>
              <a:t>financování není pro výzvu č. </a:t>
            </a:r>
            <a:r>
              <a:rPr lang="cs-CZ" sz="1900" dirty="false" smtClean="false"/>
              <a:t>76 </a:t>
            </a:r>
            <a:r>
              <a:rPr lang="cs-CZ" sz="1900" dirty="false"/>
              <a:t>relevantní (nábytek, který byl v OP LZZ v křížovém financování, patří nyní do kapitoly zařízení </a:t>
            </a:r>
            <a:r>
              <a:rPr lang="cs-CZ" sz="1900" dirty="false" smtClean="false"/>
              <a:t/>
            </a:r>
            <a:br>
              <a:rPr lang="cs-CZ" sz="1900" dirty="false" smtClean="false"/>
            </a:br>
            <a:r>
              <a:rPr lang="cs-CZ" sz="1900" dirty="false" smtClean="false"/>
              <a:t>a vybavení).</a:t>
            </a:r>
            <a:endParaRPr lang="cs-CZ" sz="1900" dirty="false"/>
          </a:p>
          <a:p>
            <a:pPr marL="414000" lvl="1" indent="0">
              <a:buNone/>
            </a:pPr>
            <a:endParaRPr lang="cs-CZ" sz="2400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35898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– Osobní náklady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mzdy a platy pracovníků (členů RT), kteří přímo pracují s cílovou skupinou, nebo zajišťují výstup, který je určený k přímému využití cílovou skupinou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mzdy pracovníků musí respektovat obvyklé mzdy a platy v místě, čase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oboru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mzdy pracovníků v kapitole osobní náklady představují </a:t>
            </a:r>
            <a:r>
              <a:rPr lang="cs-CZ" sz="1800" dirty="false" err="true"/>
              <a:t>superhrubou</a:t>
            </a:r>
            <a:r>
              <a:rPr lang="cs-CZ" sz="1800" dirty="false"/>
              <a:t> mzdu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úvazek pracovníka v OPZ může být maximálně 1,0 celkem, tj. součet všech úvazků pracovníka u zaměstnavatele a partnera včetně příp. DPP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DPČ nesmí překročit jeden pracovní úvazek a to po celou dobu zapojení do projektu (změna oproti OP LZZ, kde byl povolený úvazek max. 1,0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u </a:t>
            </a:r>
            <a:r>
              <a:rPr lang="cs-CZ" sz="1800" dirty="false"/>
              <a:t>zaměstnavatele)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3566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Cestovné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dirty="false"/>
              <a:t>výdaje členů RT na zahraniční pracovní cesty  - dle vyhlášky MF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 </a:t>
            </a:r>
            <a:r>
              <a:rPr lang="cs-CZ" dirty="false"/>
              <a:t>základních sazbách stravného v cizí měně platné pro daný rok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dirty="false"/>
              <a:t> cestovní náhrady pro zahraniční pracovníky (experty) v projektu - náhrady pro cizince v ČR tzv. „per </a:t>
            </a:r>
            <a:r>
              <a:rPr lang="cs-CZ" dirty="false" err="true"/>
              <a:t>diems</a:t>
            </a:r>
            <a:r>
              <a:rPr lang="cs-CZ" dirty="false"/>
              <a:t>“ se stanovují podle sazeb EU uveřejněných na </a:t>
            </a:r>
            <a:r>
              <a:rPr lang="cs-CZ" dirty="false" smtClean="false"/>
              <a:t>stránce </a:t>
            </a:r>
            <a:r>
              <a:rPr lang="cs-CZ" dirty="false" smtClean="false">
                <a:hlinkClick r:id="rId3"/>
              </a:rPr>
              <a:t>http://ec.europa.eu/europeaid/perdiem_en</a:t>
            </a:r>
            <a:endParaRPr lang="cs-CZ" dirty="false" smtClean="false"/>
          </a:p>
          <a:p>
            <a:pPr marL="414000" lvl="1" indent="0" algn="just">
              <a:buNone/>
            </a:pPr>
            <a:r>
              <a:rPr lang="cs-CZ" dirty="false" smtClean="false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 smtClean="false"/>
          </a:p>
          <a:p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573734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Zařízení a vybavení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investiční výdaje - odpisovaný hmotný majetek (pořizovací hodnota vyšší než 40 tis. Kč) a nehmotný majetek (pořizovací cena vyšší než 60 tis. Kč)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neinvestiční výdaje – neodpisovaný hmotný pořizovací hodnota nižší než 40 tis. Kč) a nehmotný majetek (pořizovací cena nižší než 60 tis. Kč)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zařízení a vybavení pro členy RT, kteří přímo pracují s cílovou skupinou nebo zajišťují výstup, který je určený k přímému využití cílovou skupinou, (náklady na zařízení a vybavení pro pracovníky, jejíchž mzdy jsou hrazené z nepřímých nákladů, patří do nepřímých nákladů) 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altLang="cs-CZ" dirty="false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36193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07504" y="16020"/>
            <a:ext cx="8424000" cy="1080000"/>
          </a:xfrm>
        </p:spPr>
        <p:txBody>
          <a:bodyPr/>
          <a:lstStyle/>
          <a:p>
            <a:pPr algn="ctr"/>
            <a:r>
              <a:rPr lang="cs-CZ" dirty="false"/>
              <a:t>INFORMAČNÍ SYSTÉMY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2200" b="true" dirty="false"/>
              <a:t>IS MS 2014</a:t>
            </a:r>
            <a:r>
              <a:rPr lang="cs-CZ" sz="2200" b="true" dirty="false" smtClean="false"/>
              <a:t>+</a:t>
            </a:r>
            <a:endParaRPr lang="cs-CZ" sz="2000" dirty="false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pracovní </a:t>
            </a:r>
            <a:r>
              <a:rPr lang="cs-CZ" sz="1800" dirty="false"/>
              <a:t>prostředí </a:t>
            </a:r>
            <a:r>
              <a:rPr lang="cs-CZ" sz="1800" dirty="false" smtClean="false"/>
              <a:t>ŘO</a:t>
            </a:r>
            <a:endParaRPr lang="cs-CZ" sz="1800" b="true" dirty="false"/>
          </a:p>
          <a:p>
            <a:pPr>
              <a:lnSpc>
                <a:spcPct val="100000"/>
              </a:lnSpc>
            </a:pPr>
            <a:r>
              <a:rPr lang="cs-CZ" sz="2200" b="true" dirty="false"/>
              <a:t>IS KP14+ </a:t>
            </a:r>
            <a:endParaRPr lang="cs-CZ" dirty="false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žadatelé/příjemci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https://mseu.mssf.cz </a:t>
            </a:r>
            <a:r>
              <a:rPr lang="cs-CZ" sz="1800" dirty="false" smtClean="false"/>
              <a:t>(produkční prostředí)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https://mseu-sandbox.mssf.cz </a:t>
            </a:r>
            <a:r>
              <a:rPr lang="cs-CZ" sz="1800" dirty="false" smtClean="false"/>
              <a:t>(testovací prostředí)</a:t>
            </a:r>
            <a:endParaRPr lang="cs-CZ" sz="1800" dirty="false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předkládání žádosti v elektronické podobě, Zprávy o realizaci, Žádosti o platbu, komunikace s ŘO atd</a:t>
            </a:r>
            <a:r>
              <a:rPr lang="cs-CZ" sz="1800" dirty="false" smtClean="false"/>
              <a:t>.</a:t>
            </a:r>
          </a:p>
          <a:p>
            <a:pPr>
              <a:lnSpc>
                <a:spcPct val="100000"/>
              </a:lnSpc>
            </a:pPr>
            <a:r>
              <a:rPr lang="cs-CZ" sz="2200" b="true" dirty="false" smtClean="false"/>
              <a:t>IS </a:t>
            </a:r>
            <a:r>
              <a:rPr lang="cs-CZ" sz="2200" b="true" dirty="false"/>
              <a:t>ESF 2014+ </a:t>
            </a:r>
            <a:endParaRPr lang="cs-CZ" sz="2200" dirty="false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evidence podpořených osob, zápis </a:t>
            </a:r>
            <a:r>
              <a:rPr lang="cs-CZ" sz="1800" dirty="false"/>
              <a:t>indikátorů týkajících se </a:t>
            </a:r>
            <a:r>
              <a:rPr lang="cs-CZ" sz="1800" dirty="false" smtClean="false"/>
              <a:t>účastníků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databáze produktů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202337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Zařízení a vybavení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916832"/>
            <a:ext cx="8064000" cy="4320000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pro pracovníky RT lze pořídit pouze takový počet kusů zařízení </a:t>
            </a:r>
            <a:r>
              <a:rPr lang="cs-CZ" altLang="cs-CZ" dirty="false" smtClean="false"/>
              <a:t/>
            </a:r>
            <a:br>
              <a:rPr lang="cs-CZ" altLang="cs-CZ" dirty="false" smtClean="false"/>
            </a:br>
            <a:r>
              <a:rPr lang="cs-CZ" altLang="cs-CZ" dirty="false" smtClean="false"/>
              <a:t>a </a:t>
            </a:r>
            <a:r>
              <a:rPr lang="cs-CZ" altLang="cs-CZ" dirty="false"/>
              <a:t>vybavení, který odpovídá výši úvazků členů RT (úvazky členů RT lze sčítat),  např. na 1,0 úvazek = max.1 ks zařízení a vybavení, pokud je úvazek členů RT nižší, lze nárokovat pouze poměrnou část, např. 0,3 úvazek = max. 0,3 ks zařízení a vybavení 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nábytek (rozdíl oproti  OP LZZ, kde byl nábytek zařazený v kapitole křížové financování)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65444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Nákup služeb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78420" y="1700808"/>
            <a:ext cx="8064000" cy="3888432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 smtClean="false"/>
              <a:t>předmětem nákupu služeb je např. zpracování analýz, lektorské služby, školení a kurzy, vytvoření publikací, školících materiálů, pronájem prostor pro cílovou </a:t>
            </a:r>
            <a:r>
              <a:rPr lang="cs-CZ" altLang="cs-CZ" dirty="false"/>
              <a:t>skupinu, nákup evaluačních </a:t>
            </a:r>
            <a:r>
              <a:rPr lang="cs-CZ" altLang="cs-CZ" dirty="false" smtClean="false"/>
              <a:t>činností apod.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 smtClean="false"/>
              <a:t>při výběru dodavatele je nutné postupovat v souladu s kapitolou </a:t>
            </a:r>
            <a:br>
              <a:rPr lang="cs-CZ" altLang="cs-CZ" dirty="false" smtClean="false"/>
            </a:br>
            <a:r>
              <a:rPr lang="cs-CZ" altLang="cs-CZ" dirty="false" smtClean="false"/>
              <a:t>č. 20 Pravidla pro zadávání zakázek </a:t>
            </a:r>
            <a:r>
              <a:rPr lang="cs-CZ" dirty="false" smtClean="false"/>
              <a:t>Obecné části </a:t>
            </a:r>
            <a:r>
              <a:rPr lang="cs-CZ" dirty="false"/>
              <a:t>pravidel pro žadatele a příjemce v rámci </a:t>
            </a:r>
            <a:r>
              <a:rPr lang="cs-CZ" dirty="false" smtClean="false"/>
              <a:t>OPZ“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ve výzvě č.76 nepodporovány akreditované kurzy, počítačové </a:t>
            </a:r>
            <a:br>
              <a:rPr lang="cs-CZ" dirty="false" smtClean="false"/>
            </a:br>
            <a:r>
              <a:rPr lang="cs-CZ" dirty="false" smtClean="false"/>
              <a:t>a jazykové kurzy, odborné výcviky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 smtClean="false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59342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Nákup služeb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 smtClean="false"/>
              <a:t>podíl kapitoly nákup služeb na přímých způsobilých nákladech v OPZ může přesáhnout 60% (rozdíl oproti OP LZZ, kde byl podíl nákupu služeb závazný)</a:t>
            </a:r>
          </a:p>
          <a:p>
            <a:pPr algn="just"/>
            <a:r>
              <a:rPr lang="cs-CZ" sz="2000" dirty="false" smtClean="false"/>
              <a:t>pokud podíl </a:t>
            </a:r>
            <a:r>
              <a:rPr lang="cs-CZ" sz="2000" dirty="false"/>
              <a:t>kapitoly nákup služeb na přímých způsobilých nákladech </a:t>
            </a:r>
            <a:r>
              <a:rPr lang="cs-CZ" sz="2000" dirty="false" smtClean="false"/>
              <a:t>překročí 60%, bude sníženo procento nepřímých nákladů v projektu 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8941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680520"/>
          </a:xfrm>
        </p:spPr>
        <p:txBody>
          <a:bodyPr/>
          <a:lstStyle/>
          <a:p>
            <a:pPr algn="just">
              <a:lnSpc>
                <a:spcPts val="2280"/>
              </a:lnSpc>
            </a:pPr>
            <a:r>
              <a:rPr lang="cs-CZ" sz="2000" dirty="false" smtClean="false"/>
              <a:t>cestovné a ubytování cílové </a:t>
            </a:r>
            <a:r>
              <a:rPr lang="cs-CZ" sz="2000" dirty="false"/>
              <a:t>skupiny </a:t>
            </a:r>
            <a:r>
              <a:rPr lang="cs-CZ" sz="2000" dirty="false" smtClean="false"/>
              <a:t>– jedná se zejména </a:t>
            </a:r>
            <a:r>
              <a:rPr lang="cs-CZ" sz="2000" dirty="false"/>
              <a:t>o výdaje na:</a:t>
            </a:r>
          </a:p>
          <a:p>
            <a:pPr marL="684000" lvl="2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/>
              <a:t>jízdní výdaje a ubytování pro cílovou skupinu - zaměstnance příjemce (nebo </a:t>
            </a:r>
            <a:r>
              <a:rPr lang="cs-CZ" sz="1800" dirty="false" smtClean="false"/>
              <a:t>partnera) v </a:t>
            </a:r>
            <a:r>
              <a:rPr lang="cs-CZ" sz="1800" dirty="false"/>
              <a:t>souvislosti s </a:t>
            </a:r>
            <a:r>
              <a:rPr lang="cs-CZ" sz="1800" dirty="false" smtClean="false"/>
              <a:t>pracovními cestami </a:t>
            </a:r>
          </a:p>
          <a:p>
            <a:pPr marL="684000" lvl="2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 smtClean="false"/>
              <a:t>jízdní výdaje a </a:t>
            </a:r>
            <a:r>
              <a:rPr lang="cs-CZ" sz="1800" dirty="false"/>
              <a:t>ubytování pro cílovou skupinu </a:t>
            </a:r>
            <a:r>
              <a:rPr lang="cs-CZ" sz="1800" dirty="false" smtClean="false"/>
              <a:t>– účastníky</a:t>
            </a:r>
            <a:r>
              <a:rPr lang="cs-CZ" sz="1800" dirty="false"/>
              <a:t>, kteří nejsou zaměstnanci příjemce (nebo partnera</a:t>
            </a:r>
            <a:r>
              <a:rPr lang="cs-CZ" sz="1800" dirty="false" smtClean="false"/>
              <a:t>) </a:t>
            </a:r>
          </a:p>
          <a:p>
            <a:pPr marL="684000" lvl="2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 smtClean="false"/>
              <a:t>ubytování lze hradit v cenách místně obvyklých (maximálně do výše limitu ubytování z přímé podpory)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příspěvek na péči o dítě a další závislé osoby pro úhradu nutných nákladů spojených s péčí o děti, nebo o jiné závislé osoby např. po dobu účasti na školení apod.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ve výzvě č. 76 nejsou podporovány mzdové příspěvky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536922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 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649316297"/>
              </p:ext>
            </p:extLst>
          </p:nvPr>
        </p:nvGraphicFramePr>
        <p:xfrm>
          <a:off x="683568" y="1484784"/>
          <a:ext cx="7992888" cy="151216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28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4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Objem 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% nepřímých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10 mil. Kč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25 %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353167137"/>
              </p:ext>
            </p:extLst>
          </p:nvPr>
        </p:nvGraphicFramePr>
        <p:xfrm>
          <a:off x="674402" y="3301395"/>
          <a:ext cx="8064896" cy="259530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686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8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Podíl nákupu služeb na celkových přímých způsobilých nákladech projektu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podílu nepřímých nákladů oproti výše uvedené tabulce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60 %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Platí základní podíly nepřímých nákladů </a:t>
                      </a:r>
                      <a:r>
                        <a:rPr lang="cs-CZ" sz="1800" dirty="false" smtClean="false">
                          <a:effectLst/>
                        </a:rPr>
                        <a:t>tj. 25 %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9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Více než 60 % a méně než 90 %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3/5 (60 %) základního podílu, tj. 15 </a:t>
                      </a:r>
                      <a:r>
                        <a:rPr lang="cs-CZ" sz="1800" dirty="false" smtClean="false">
                          <a:effectLst/>
                        </a:rPr>
                        <a:t>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90 % a výše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1/5 (20 %) základního podílu, tj. 5 </a:t>
                      </a:r>
                      <a:r>
                        <a:rPr lang="cs-CZ" sz="1800" dirty="false" smtClean="false">
                          <a:effectLst/>
                        </a:rPr>
                        <a:t>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3450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– Vymezení v OPZ</a:t>
            </a:r>
            <a:br>
              <a:rPr lang="cs-CZ" dirty="false" smtClean="false"/>
            </a:br>
            <a:r>
              <a:rPr lang="cs-CZ" dirty="false" smtClean="false"/>
              <a:t>1/3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Mezi nepřímé náklady patří zejména:</a:t>
            </a:r>
          </a:p>
          <a:p>
            <a:pPr algn="just"/>
            <a:r>
              <a:rPr lang="cs-CZ" sz="2000" dirty="false" smtClean="false"/>
              <a:t>osobní </a:t>
            </a:r>
            <a:r>
              <a:rPr lang="cs-CZ" sz="2000" dirty="false"/>
              <a:t>náklady na </a:t>
            </a:r>
            <a:r>
              <a:rPr lang="cs-CZ" sz="2000" dirty="false" smtClean="false"/>
              <a:t>pracovníky, </a:t>
            </a:r>
            <a:r>
              <a:rPr lang="cs-CZ" sz="2000" dirty="false"/>
              <a:t>kteří </a:t>
            </a:r>
            <a:r>
              <a:rPr lang="cs-CZ" sz="2000" dirty="false" smtClean="false"/>
              <a:t>přímo nepracují s </a:t>
            </a:r>
            <a:r>
              <a:rPr lang="cs-CZ" sz="2000" dirty="false"/>
              <a:t>cílovou </a:t>
            </a:r>
            <a:r>
              <a:rPr lang="cs-CZ" sz="2000" dirty="false" smtClean="false"/>
              <a:t>skupinou ani nezajišťují výstup, který je určený k přímému využití cílovou skupinou</a:t>
            </a:r>
          </a:p>
          <a:p>
            <a:pPr algn="just"/>
            <a:r>
              <a:rPr lang="cs-CZ" sz="2000" dirty="false"/>
              <a:t>výjimku představují </a:t>
            </a:r>
            <a:r>
              <a:rPr lang="cs-CZ" sz="2000" b="true" dirty="false"/>
              <a:t>evaluační činnosti</a:t>
            </a:r>
            <a:r>
              <a:rPr lang="cs-CZ" sz="2000" dirty="false"/>
              <a:t>, které patří do přímých nákladů, ačkoli se v tomto případě nejedná o přímé využití výstupů cílovou skupinou</a:t>
            </a:r>
          </a:p>
          <a:p>
            <a:pPr algn="just"/>
            <a:r>
              <a:rPr lang="cs-CZ" sz="2000" dirty="false" smtClean="false"/>
              <a:t>náklady na zařízení a vybavení pracovníků, </a:t>
            </a:r>
            <a:r>
              <a:rPr lang="cs-CZ" sz="2000" dirty="false"/>
              <a:t>kteří přímo nepracují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s </a:t>
            </a:r>
            <a:r>
              <a:rPr lang="cs-CZ" sz="2000" dirty="false"/>
              <a:t>cílovou </a:t>
            </a:r>
            <a:r>
              <a:rPr lang="cs-CZ" sz="2000" dirty="false" smtClean="false"/>
              <a:t>skupinou, </a:t>
            </a:r>
            <a:r>
              <a:rPr lang="cs-CZ" sz="2000" dirty="false"/>
              <a:t>ani nezajišťují výstup, který je určený k přímému využití cílovou </a:t>
            </a:r>
            <a:r>
              <a:rPr lang="cs-CZ" sz="2000" dirty="false" smtClean="false"/>
              <a:t>skupinou</a:t>
            </a:r>
            <a:endParaRPr lang="cs-CZ" sz="2000" dirty="false"/>
          </a:p>
          <a:p>
            <a:pPr marL="0" indent="0">
              <a:buNone/>
            </a:pPr>
            <a:endParaRPr lang="cs-CZ" sz="2000" dirty="false"/>
          </a:p>
          <a:p>
            <a:endParaRPr lang="cs-CZ" sz="2000" dirty="false" smtClean="false"/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2474827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2/3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náklady na jakékoli stravování (občerstvení, ale i stravné) cílové skupiny i realizačního týmu (kromě per </a:t>
            </a:r>
            <a:r>
              <a:rPr lang="cs-CZ" sz="2000" dirty="false" err="true"/>
              <a:t>diems</a:t>
            </a:r>
            <a:r>
              <a:rPr lang="cs-CZ" sz="2000" dirty="false"/>
              <a:t> a cestovních náhrad při zahraničních pracovních cestách) - rozdíl oproti OP LZZ, kde stravné bylo v přímých </a:t>
            </a:r>
            <a:r>
              <a:rPr lang="cs-CZ" sz="2000" dirty="false" smtClean="false"/>
              <a:t>nákladech</a:t>
            </a:r>
          </a:p>
          <a:p>
            <a:pPr algn="just"/>
            <a:r>
              <a:rPr lang="cs-CZ" sz="2000" dirty="false" smtClean="false"/>
              <a:t>administrativa</a:t>
            </a:r>
            <a:r>
              <a:rPr lang="cs-CZ" sz="2000" dirty="false"/>
              <a:t>, řízení projektu (včetně finančního</a:t>
            </a:r>
            <a:r>
              <a:rPr lang="cs-CZ" sz="2000" dirty="false" smtClean="false"/>
              <a:t>), činnosti spojené s výběrem dodavatele, </a:t>
            </a:r>
            <a:r>
              <a:rPr lang="cs-CZ" sz="2000" dirty="false"/>
              <a:t>účetnictví, personalistika, komunikační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informační opatření, organizační zabezpečení a podpůrné procesy pro provoz projektu </a:t>
            </a:r>
          </a:p>
          <a:p>
            <a:pPr algn="just"/>
            <a:r>
              <a:rPr lang="cs-CZ" sz="2000" dirty="false"/>
              <a:t>cestovní náhrady spojené s pracovními cestami realizačního týmu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v </a:t>
            </a:r>
            <a:r>
              <a:rPr lang="cs-CZ" sz="2000" dirty="false"/>
              <a:t>rámci ČR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88425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3/3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03432"/>
            <a:ext cx="8064000" cy="5112568"/>
          </a:xfrm>
        </p:spPr>
        <p:txBody>
          <a:bodyPr/>
          <a:lstStyle/>
          <a:p>
            <a:pPr algn="just"/>
            <a:r>
              <a:rPr lang="cs-CZ" sz="2000" dirty="false"/>
              <a:t>spotřební materiál, zařízení a vybavení (např. papír</a:t>
            </a:r>
            <a:r>
              <a:rPr lang="cs-CZ" sz="2000" dirty="false" smtClean="false"/>
              <a:t>, kancelářský materiál, nosiče dat apod.)</a:t>
            </a:r>
          </a:p>
          <a:p>
            <a:pPr algn="just"/>
            <a:r>
              <a:rPr lang="cs-CZ" sz="2000" dirty="false" smtClean="false"/>
              <a:t>prostory </a:t>
            </a:r>
            <a:r>
              <a:rPr lang="cs-CZ" sz="2000" dirty="false"/>
              <a:t>pro realizaci projektu (např. nájemné za prostory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k </a:t>
            </a:r>
            <a:r>
              <a:rPr lang="cs-CZ" sz="2000" dirty="false"/>
              <a:t>administraci projektu, vodné, stočné, </a:t>
            </a:r>
            <a:r>
              <a:rPr lang="cs-CZ" sz="2000" dirty="false" smtClean="false"/>
              <a:t>energie apod.) </a:t>
            </a:r>
            <a:endParaRPr lang="cs-CZ" sz="2000" dirty="false"/>
          </a:p>
          <a:p>
            <a:pPr algn="just"/>
            <a:r>
              <a:rPr lang="cs-CZ" sz="2000" dirty="false"/>
              <a:t>ostatní provozní výdaje (např. internet, poštovné, </a:t>
            </a:r>
            <a:r>
              <a:rPr lang="cs-CZ" sz="2000" dirty="false" smtClean="false"/>
              <a:t>telefon apod.)</a:t>
            </a:r>
          </a:p>
          <a:p>
            <a:pPr marL="252000" lvl="2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 smtClean="false"/>
              <a:t>Podrobnější informace </a:t>
            </a:r>
            <a:r>
              <a:rPr lang="cs-CZ" dirty="false"/>
              <a:t>k </a:t>
            </a:r>
            <a:r>
              <a:rPr lang="cs-CZ" dirty="false" smtClean="false"/>
              <a:t>přímým a nepřímým výdajům jsou </a:t>
            </a:r>
            <a:r>
              <a:rPr lang="cs-CZ" dirty="false"/>
              <a:t>uvedené v příručce „Specifická část pravidel pro žadatele a příjemce v rámci OPZ pro projekty se skutečně vzniklými výdaji a případně také s nepřímými náklady</a:t>
            </a:r>
            <a:r>
              <a:rPr lang="cs-CZ" dirty="false" smtClean="false"/>
              <a:t>“.</a:t>
            </a:r>
          </a:p>
          <a:p>
            <a:pPr marL="252000" lvl="2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/>
              <a:t>Pomůcka k identifikaci přímých a nepřímých </a:t>
            </a:r>
            <a:r>
              <a:rPr lang="cs-CZ" dirty="false" smtClean="false"/>
              <a:t>nákladů: </a:t>
            </a:r>
            <a:r>
              <a:rPr lang="cs-CZ" dirty="false">
                <a:hlinkClick r:id="rId2"/>
              </a:rPr>
              <a:t>https://www.esfcr.cz/pravidla-pro-zadatele-a-prijemce-opz/-/dokument/797894</a:t>
            </a:r>
            <a:r>
              <a:rPr lang="cs-CZ" dirty="false"/>
              <a:t> </a:t>
            </a:r>
          </a:p>
          <a:p>
            <a:pPr marL="25200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024775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Veřejné zakázky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500" dirty="false" smtClean="false"/>
          </a:p>
          <a:p>
            <a:pPr lvl="0" algn="just">
              <a:lnSpc>
                <a:spcPct val="100000"/>
              </a:lnSpc>
            </a:pPr>
            <a:r>
              <a:rPr lang="cs-CZ" sz="1500" dirty="false" smtClean="false"/>
              <a:t>Pravidla </a:t>
            </a:r>
            <a:r>
              <a:rPr lang="cs-CZ" sz="1500" dirty="false"/>
              <a:t>pro zadávání zakázek - Obecná část pravidel pro žadatele a příjemce v rámci </a:t>
            </a:r>
            <a:r>
              <a:rPr lang="cs-CZ" sz="1500" dirty="false" smtClean="false"/>
              <a:t>OPZ, kapitola č. 20 Pravidla pro zadávání zakázek</a:t>
            </a:r>
          </a:p>
          <a:p>
            <a:pPr lvl="0" algn="just">
              <a:lnSpc>
                <a:spcPct val="100000"/>
              </a:lnSpc>
            </a:pPr>
            <a:r>
              <a:rPr lang="cs-CZ" sz="1500" dirty="false" smtClean="false"/>
              <a:t>U zakázek do 400.000 Kč bez DPH nemusí příjemci provádět výběrové řízení</a:t>
            </a:r>
            <a:endParaRPr lang="cs-CZ" sz="1500" dirty="false"/>
          </a:p>
          <a:p>
            <a:pPr algn="just">
              <a:lnSpc>
                <a:spcPct val="100000"/>
              </a:lnSpc>
            </a:pPr>
            <a:r>
              <a:rPr lang="cs-CZ" sz="1500" b="true" dirty="false"/>
              <a:t>Povinnost součinnosti příjemce ve věci prověřování zadávání </a:t>
            </a:r>
            <a:r>
              <a:rPr lang="cs-CZ" sz="1500" b="true" dirty="false" smtClean="false"/>
              <a:t>zakázek </a:t>
            </a:r>
            <a:r>
              <a:rPr lang="cs-CZ" sz="1500" dirty="false" smtClean="false"/>
              <a:t>– pozor: počítat s </a:t>
            </a:r>
            <a:r>
              <a:rPr lang="cs-CZ" sz="1500" dirty="false"/>
              <a:t>časem n</a:t>
            </a:r>
            <a:r>
              <a:rPr lang="pl-PL" sz="1500" dirty="false"/>
              <a:t>ezbytným na kontroly prováděné </a:t>
            </a:r>
            <a:r>
              <a:rPr lang="pl-PL" sz="1500" dirty="false" smtClean="false"/>
              <a:t>ŘO</a:t>
            </a:r>
            <a:r>
              <a:rPr lang="cs-CZ" sz="1500" dirty="false" smtClean="false"/>
              <a:t>: </a:t>
            </a:r>
            <a:endParaRPr lang="cs-CZ" sz="15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dirty="false"/>
              <a:t>Příjemce zasílá dokumentaci k zadávacímu řízení </a:t>
            </a:r>
            <a:r>
              <a:rPr lang="cs-CZ" sz="1500" dirty="false" smtClean="false"/>
              <a:t>v </a:t>
            </a:r>
            <a:r>
              <a:rPr lang="cs-CZ" sz="1500" dirty="false"/>
              <a:t>těchto okamžicích: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a) </a:t>
            </a:r>
            <a:r>
              <a:rPr lang="cs-CZ" sz="1500" b="true" dirty="false"/>
              <a:t>před vyhlášením zadávacího řízení </a:t>
            </a:r>
            <a:r>
              <a:rPr lang="cs-CZ" sz="1500" dirty="false"/>
              <a:t>(tj. kontrole podléhá výzva k podání </a:t>
            </a:r>
            <a:r>
              <a:rPr lang="cs-CZ" sz="1500" dirty="false" smtClean="false"/>
              <a:t>nabídek); </a:t>
            </a:r>
            <a:endParaRPr lang="cs-CZ" sz="15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b) </a:t>
            </a:r>
            <a:r>
              <a:rPr lang="cs-CZ" sz="1500" b="true" dirty="false"/>
              <a:t>před podpisem smlouvy s vybraným dodavatelem </a:t>
            </a:r>
            <a:r>
              <a:rPr lang="cs-CZ" sz="1500" dirty="false"/>
              <a:t>poté, co zadavatel provedl posouzení a hodnocení nabídek (tj. kontrole podléhá: zveřejnění výzvy k podání </a:t>
            </a:r>
            <a:r>
              <a:rPr lang="cs-CZ" sz="1500" dirty="false" smtClean="false"/>
              <a:t>nabídek, </a:t>
            </a:r>
            <a:r>
              <a:rPr lang="cs-CZ" sz="1500" dirty="false"/>
              <a:t>případné poskytování dodatečných informací, provedení posouzení a hodnocení nabídek a připravená smlouva s dodavatelem);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c) </a:t>
            </a:r>
            <a:r>
              <a:rPr lang="cs-CZ" sz="1500" b="true" dirty="false"/>
              <a:t>před podpisem dodatku ke smlouvě s dodavatelem </a:t>
            </a:r>
            <a:r>
              <a:rPr lang="cs-CZ" sz="1500" dirty="false"/>
              <a:t>(tj. kontrole podléhá připravený dodatek ke smlouvě s dodavatelem).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61278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 smtClean="false"/>
              <a:t>Žádost o podporu</a:t>
            </a:r>
            <a:endParaRPr lang="cs-CZ" sz="44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4800" b="true" dirty="false" smtClean="false"/>
              <a:t>VÝZVA Č. 03_17_076</a:t>
            </a:r>
            <a:endParaRPr lang="cs-CZ" sz="48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413558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Zdroje informací pro vyplnění </a:t>
            </a:r>
            <a:br>
              <a:rPr lang="cs-CZ" sz="2800" dirty="false" smtClean="false"/>
            </a:br>
            <a:r>
              <a:rPr lang="cs-CZ" sz="2800" dirty="false" smtClean="false"/>
              <a:t>žádosti v IS KP14+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100" b="true" u="sng" dirty="false" smtClean="false"/>
          </a:p>
          <a:p>
            <a:pPr>
              <a:lnSpc>
                <a:spcPct val="100000"/>
              </a:lnSpc>
            </a:pPr>
            <a:r>
              <a:rPr lang="cs-CZ" b="true" dirty="false" smtClean="false"/>
              <a:t>Pokyny </a:t>
            </a:r>
            <a:r>
              <a:rPr lang="cs-CZ" b="true" dirty="false"/>
              <a:t>pro vyplnění formuláře žádosti o podporu z OPZ v IS KP14+ </a:t>
            </a:r>
            <a:endParaRPr lang="cs-CZ" dirty="false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400" i="true" dirty="false">
                <a:hlinkClick r:id="rId3"/>
              </a:rPr>
              <a:t>https://</a:t>
            </a:r>
            <a:r>
              <a:rPr lang="cs-CZ" sz="2400" i="true" dirty="false" smtClean="false">
                <a:hlinkClick r:id="rId3"/>
              </a:rPr>
              <a:t>www.esfcr.cz/formulare-a-pokyny-potrebne-v-ramci-pripravy-zadosti-o-podporu-opz</a:t>
            </a:r>
            <a:endParaRPr lang="cs-CZ" sz="2400" i="true" dirty="false" smtClean="false"/>
          </a:p>
          <a:p>
            <a:pPr algn="just">
              <a:lnSpc>
                <a:spcPct val="100000"/>
              </a:lnSpc>
            </a:pPr>
            <a:r>
              <a:rPr lang="cs-CZ" b="true" dirty="false" smtClean="false"/>
              <a:t>Instruktážní </a:t>
            </a:r>
            <a:r>
              <a:rPr lang="cs-CZ" b="true" dirty="false"/>
              <a:t>videa MMR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400" i="true" dirty="false">
                <a:hlinkClick r:id="rId4"/>
              </a:rPr>
              <a:t>http://www.strukturalni-fondy.cz/cs/Jak-na-projekt/Elektronicka-zadost/Edukacni-videa</a:t>
            </a:r>
            <a:endParaRPr lang="cs-CZ" sz="2400" i="true" dirty="false"/>
          </a:p>
          <a:p>
            <a:pPr algn="just">
              <a:lnSpc>
                <a:spcPct val="100000"/>
              </a:lnSpc>
            </a:pPr>
            <a:endParaRPr lang="cs-CZ" sz="1800" b="true" dirty="false">
              <a:solidFill>
                <a:srgbClr val="FF0000"/>
              </a:solidFill>
            </a:endParaRP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800" dirty="false"/>
              <a:t>	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37953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>Způsob podání žádosti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</a:t>
            </a:r>
            <a:r>
              <a:rPr lang="cs-CZ" sz="2000" dirty="false"/>
              <a:t>o podporu z OPZ se zpracovává v elektronickém formuláři </a:t>
            </a:r>
            <a:br>
              <a:rPr lang="cs-CZ" sz="2000" dirty="false"/>
            </a:br>
            <a:r>
              <a:rPr lang="cs-CZ" sz="2000" dirty="false"/>
              <a:t>v IS KP14+ (https://mseu.mssf.cz), a to v českém jazyce.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Elektronický podpis statutárního zástupce, případně odpovědnou osobou, kterou k takovému úkonu statutární zástupce zmocnil. </a:t>
            </a:r>
            <a:br>
              <a:rPr lang="cs-CZ" sz="2000" dirty="false"/>
            </a:br>
            <a:r>
              <a:rPr lang="cs-CZ" sz="2000" dirty="false"/>
              <a:t>V tomto případě je nutné, aby k žádosti byla připojena plná moc podepsaná v IS KP14+ nebo jiný dokument dokládající toto zmocnění.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Žádost se předkládá pouze v elektronické podobě.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Technická podpora v případě problémů s IS - https://mseu.mssf.cz (pro zatím neregistrované žadatele) nebo iskp@mpsv.cz (pro</a:t>
            </a:r>
            <a:br>
              <a:rPr lang="cs-CZ" sz="2000" dirty="false"/>
            </a:br>
            <a:r>
              <a:rPr lang="cs-CZ" sz="2000" dirty="false"/>
              <a:t>zaregistrované žadatele, kteří v systému již pracují).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5722823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false"/>
              <a:t>Příprava </a:t>
            </a:r>
            <a:r>
              <a:rPr lang="pt-BR" sz="2800" dirty="false" smtClean="false"/>
              <a:t>žádosti o </a:t>
            </a:r>
            <a:r>
              <a:rPr lang="pt-BR" sz="2800" dirty="false"/>
              <a:t>podporu</a:t>
            </a:r>
            <a:r>
              <a:rPr lang="cs-CZ" sz="2800" dirty="false"/>
              <a:t> 1/2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Každý žadatel může v rámci </a:t>
            </a:r>
            <a:r>
              <a:rPr lang="cs-CZ" sz="1800" dirty="false" smtClean="false"/>
              <a:t>výzvy </a:t>
            </a:r>
            <a:r>
              <a:rPr lang="cs-CZ" sz="1800" dirty="false"/>
              <a:t>podat i realizovat </a:t>
            </a:r>
            <a:r>
              <a:rPr lang="cs-CZ" sz="1800" b="true" dirty="false"/>
              <a:t>více</a:t>
            </a:r>
            <a:r>
              <a:rPr lang="cs-CZ" sz="1800" dirty="false"/>
              <a:t> různých projektů. Projekty jednoho žadatele/příjemce, které jsou realizovány ve stejném časovém období, se ovšem musí odlišovat věcně (tj. tím, co a pro jaké cílové skupiny v nich má probíhat</a:t>
            </a:r>
            <a:r>
              <a:rPr lang="cs-CZ" sz="1800" dirty="false" smtClean="false"/>
              <a:t>), </a:t>
            </a:r>
            <a:r>
              <a:rPr lang="cs-CZ" sz="1800" dirty="false"/>
              <a:t>nebo musí být zaměřené na různé regiony.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Zásadní pro kvalitu projektu je jeho tzv. </a:t>
            </a:r>
            <a:r>
              <a:rPr lang="cs-CZ" sz="1800" b="true" dirty="false"/>
              <a:t>intervenční logika</a:t>
            </a:r>
            <a:r>
              <a:rPr lang="cs-CZ" sz="1800" dirty="false"/>
              <a:t>. Tímto se rozumí vzájemná </a:t>
            </a:r>
            <a:r>
              <a:rPr lang="cs-CZ" sz="1800" dirty="false" smtClean="false"/>
              <a:t>provázanost </a:t>
            </a:r>
            <a:r>
              <a:rPr lang="cs-CZ" sz="1800" dirty="false"/>
              <a:t>identifikovaných problémů, definovaných cílů a navrhovaných opatření/aktivit.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První fází přípravy projektu je </a:t>
            </a:r>
            <a:r>
              <a:rPr lang="cs-CZ" sz="1800" b="true" dirty="false"/>
              <a:t>projektový záměr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false"/>
              <a:t>Co chceme a můžeme změnit?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Jak toho chceme dosáhnout?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Jak ověříme, že jsme byli úspěšní?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19467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false"/>
              <a:t>Příprava </a:t>
            </a:r>
            <a:r>
              <a:rPr lang="pt-BR" sz="2800" dirty="false" smtClean="false"/>
              <a:t>žádosti o </a:t>
            </a:r>
            <a:r>
              <a:rPr lang="pt-BR" sz="2800" dirty="false"/>
              <a:t>podporu</a:t>
            </a:r>
            <a:r>
              <a:rPr lang="cs-CZ" sz="2800" dirty="false"/>
              <a:t> </a:t>
            </a: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Pro jakou </a:t>
            </a:r>
            <a:r>
              <a:rPr lang="cs-CZ" sz="1800" b="true" dirty="false"/>
              <a:t>cílovou skupinu </a:t>
            </a:r>
            <a:r>
              <a:rPr lang="cs-CZ" sz="1800" dirty="false"/>
              <a:t>bude projekt určený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d</a:t>
            </a:r>
            <a:r>
              <a:rPr lang="cs-CZ" sz="1600" dirty="false" smtClean="false"/>
              <a:t>oporučujeme </a:t>
            </a:r>
            <a:r>
              <a:rPr lang="cs-CZ" sz="1600" dirty="false"/>
              <a:t>ověřit, zda cílová skupina vnímá problém stejně jako vy a zda vámi navrhované řešení vítá a je ochotná se do projektu zapojit. Projekt bude díky výměně informací mezi vámi a cílovou skupinou respektovat reálné prostředí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a </a:t>
            </a:r>
            <a:r>
              <a:rPr lang="cs-CZ" sz="1600" dirty="false"/>
              <a:t>skutečné potřeby a zájmy cílové skupiny.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Cíl</a:t>
            </a:r>
            <a:r>
              <a:rPr lang="cs-CZ" sz="1800" dirty="false"/>
              <a:t> projektu musí být: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reálně dosažitelný v daném čase a za daných </a:t>
            </a:r>
            <a:r>
              <a:rPr lang="cs-CZ" sz="1600" dirty="false" smtClean="false"/>
              <a:t>podmínek;</a:t>
            </a:r>
            <a:endParaRPr lang="cs-CZ" sz="1600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měřitelný, aby bylo možné po ukončení projektu prokázat jeho naplnění pomocí kvantifikovaných údajů.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Klíčové aktivity  </a:t>
            </a:r>
            <a:r>
              <a:rPr lang="cs-CZ" sz="1800" dirty="false"/>
              <a:t>jsou prostředkem k dosažení cíle projektu, mezi cíli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klíčovými aktivitami musí být </a:t>
            </a:r>
            <a:r>
              <a:rPr lang="cs-CZ" sz="1800" dirty="false" smtClean="false"/>
              <a:t>propojení.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V rámci přípravy projektu je dále nutné promýšlet veškerá možná </a:t>
            </a:r>
            <a:r>
              <a:rPr lang="cs-CZ" sz="1800" b="true" dirty="false"/>
              <a:t>rizika. 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Pozor </a:t>
            </a:r>
            <a:r>
              <a:rPr lang="cs-CZ" sz="1800" dirty="false" smtClean="false"/>
              <a:t>na zdůvodněnou </a:t>
            </a:r>
            <a:r>
              <a:rPr lang="cs-CZ" sz="1800" dirty="false"/>
              <a:t>potřebnost, účelnost, stanovení cíle na základě reálného problému a jeho </a:t>
            </a:r>
            <a:r>
              <a:rPr lang="cs-CZ" sz="1800" dirty="false" smtClean="false"/>
              <a:t>ověření.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26312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konzultace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2132856"/>
            <a:ext cx="7848872" cy="3501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Elektronický </a:t>
            </a:r>
            <a:r>
              <a:rPr lang="cs-CZ" sz="2000" dirty="false"/>
              <a:t>komunikační nástroj „ESF Fórum“ – Klub pro výzvu č. </a:t>
            </a:r>
            <a:r>
              <a:rPr lang="cs-CZ" sz="2000" dirty="false" smtClean="false"/>
              <a:t>76 </a:t>
            </a:r>
            <a:r>
              <a:rPr lang="cs-CZ" sz="2000" dirty="false"/>
              <a:t>– </a:t>
            </a:r>
            <a:r>
              <a:rPr lang="cs-CZ" sz="2000" dirty="false">
                <a:hlinkClick r:id="rId3"/>
              </a:rPr>
              <a:t>https://</a:t>
            </a:r>
            <a:r>
              <a:rPr lang="cs-CZ" sz="2000" dirty="false" smtClean="false">
                <a:hlinkClick r:id="rId3"/>
              </a:rPr>
              <a:t>www.esfcr.cz/vyzva-076-inovativni-sluzby-pro-ohrozene-deti</a:t>
            </a:r>
            <a:endParaRPr lang="cs-CZ" sz="20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Nebudou </a:t>
            </a:r>
            <a:r>
              <a:rPr lang="cs-CZ" sz="2000" dirty="false"/>
              <a:t>poskytovány osobní konzultace a nebudou konzultovány celé projekty; pouze konkrétní dotazy k projektům (telefonicky,            e-mailem a přes ESF fórum).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802206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Hodnocení a výběr projektů</a:t>
            </a:r>
            <a:br>
              <a:rPr lang="cs-CZ" sz="2800" dirty="false" smtClean="false"/>
            </a:br>
            <a:r>
              <a:rPr lang="cs-CZ" sz="2800" dirty="false" smtClean="false"/>
              <a:t>1/2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 smtClean="false"/>
              <a:t>Formální hodnocení a hodnocení přijatelnosti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n</a:t>
            </a:r>
            <a:r>
              <a:rPr lang="cs-CZ" sz="1800" dirty="false" smtClean="false"/>
              <a:t>áprava </a:t>
            </a:r>
            <a:r>
              <a:rPr lang="cs-CZ" sz="1800" dirty="false"/>
              <a:t>nedostatků identifikovaných ve formálním hodnocení je možná pouze </a:t>
            </a:r>
            <a:r>
              <a:rPr lang="cs-CZ" sz="1800" dirty="false" smtClean="false"/>
              <a:t>jednou.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n</a:t>
            </a:r>
            <a:r>
              <a:rPr lang="cs-CZ" sz="1800" dirty="false" smtClean="false"/>
              <a:t>áprava </a:t>
            </a:r>
            <a:r>
              <a:rPr lang="cs-CZ" sz="1800" dirty="false"/>
              <a:t>nedostatků </a:t>
            </a:r>
            <a:r>
              <a:rPr lang="cs-CZ" sz="1800" dirty="false" smtClean="false"/>
              <a:t>identifikovaných </a:t>
            </a:r>
            <a:r>
              <a:rPr lang="cs-CZ" sz="1800" dirty="false"/>
              <a:t>v hodnocení přijatelnosti není </a:t>
            </a:r>
            <a:r>
              <a:rPr lang="cs-CZ" sz="1800" dirty="false" smtClean="false"/>
              <a:t>možná.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 smtClean="false"/>
              <a:t>Věcné </a:t>
            </a:r>
            <a:r>
              <a:rPr lang="cs-CZ" sz="2000" b="true" u="sng" dirty="false"/>
              <a:t>hodnocení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</a:t>
            </a:r>
            <a:r>
              <a:rPr lang="cs-CZ" sz="1800" dirty="false" smtClean="false"/>
              <a:t>ěcné </a:t>
            </a:r>
            <a:r>
              <a:rPr lang="cs-CZ" sz="1800" dirty="false"/>
              <a:t>hodnocení </a:t>
            </a:r>
            <a:r>
              <a:rPr lang="cs-CZ" sz="1800" dirty="false" smtClean="false"/>
              <a:t>ve výzvě č. 03_17_076 provede </a:t>
            </a:r>
            <a:r>
              <a:rPr lang="cs-CZ" sz="1800" b="true" dirty="false"/>
              <a:t>hodnoticí komise </a:t>
            </a:r>
            <a:r>
              <a:rPr lang="cs-CZ" sz="1800" dirty="false"/>
              <a:t>odborníků evidovaných </a:t>
            </a:r>
            <a:r>
              <a:rPr lang="cs-CZ" sz="1800" dirty="false" smtClean="false"/>
              <a:t>v </a:t>
            </a:r>
            <a:r>
              <a:rPr lang="cs-CZ" sz="1800" dirty="false"/>
              <a:t>Databázi hodnotitelů a dalších osob podílejících se na hodnocení </a:t>
            </a:r>
            <a:r>
              <a:rPr lang="cs-CZ" sz="1800" dirty="false" smtClean="false"/>
              <a:t>a </a:t>
            </a:r>
            <a:r>
              <a:rPr lang="cs-CZ" sz="1800" dirty="false"/>
              <a:t>výběru projektů </a:t>
            </a:r>
            <a:r>
              <a:rPr lang="cs-CZ" sz="1800" dirty="false" smtClean="false"/>
              <a:t>OPZ. </a:t>
            </a:r>
          </a:p>
          <a:p>
            <a:pPr algn="just">
              <a:lnSpc>
                <a:spcPct val="100000"/>
              </a:lnSpc>
            </a:pPr>
            <a:endParaRPr lang="cs-CZ" sz="1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i="true" dirty="false" smtClean="false"/>
              <a:t>Pravidla </a:t>
            </a:r>
            <a:r>
              <a:rPr lang="cs-CZ" sz="1800" i="true" dirty="false"/>
              <a:t>pro </a:t>
            </a:r>
            <a:r>
              <a:rPr lang="cs-CZ" sz="1800" i="true" dirty="false" smtClean="false"/>
              <a:t>tyto fáze </a:t>
            </a:r>
            <a:r>
              <a:rPr lang="cs-CZ" sz="1800" i="true" dirty="false"/>
              <a:t>hodnocení jsou </a:t>
            </a:r>
            <a:r>
              <a:rPr lang="cs-CZ" sz="1800" i="true" dirty="false" smtClean="false"/>
              <a:t>uvedena </a:t>
            </a:r>
            <a:r>
              <a:rPr lang="cs-CZ" sz="1800" i="true" dirty="false"/>
              <a:t>ve </a:t>
            </a:r>
            <a:r>
              <a:rPr lang="cs-CZ" sz="1800" i="true" dirty="false" smtClean="false"/>
              <a:t>„Specifické </a:t>
            </a:r>
            <a:r>
              <a:rPr lang="cs-CZ" sz="1800" i="true" dirty="false"/>
              <a:t>části pravidel pro žadatele a </a:t>
            </a:r>
            <a:r>
              <a:rPr lang="cs-CZ" sz="1800" i="true" dirty="false" smtClean="false"/>
              <a:t>příjemce“ a také v</a:t>
            </a:r>
            <a:r>
              <a:rPr lang="cs-CZ" sz="1800" i="true" dirty="false"/>
              <a:t> </a:t>
            </a:r>
            <a:r>
              <a:rPr lang="cs-CZ" sz="1800" i="true" dirty="false" smtClean="false"/>
              <a:t>“Příručce </a:t>
            </a:r>
            <a:r>
              <a:rPr lang="cs-CZ" sz="1800" i="true" dirty="false"/>
              <a:t>pro hodnotitele zajišťující věcné hodnocení </a:t>
            </a:r>
            <a:r>
              <a:rPr lang="cs-CZ" sz="1800" i="true" dirty="false" smtClean="false"/>
              <a:t>žádostí“ (</a:t>
            </a:r>
            <a:r>
              <a:rPr lang="cs-CZ" sz="1800" i="true" dirty="false" smtClean="false">
                <a:hlinkClick r:id="rId3"/>
              </a:rPr>
              <a:t>https</a:t>
            </a:r>
            <a:r>
              <a:rPr lang="cs-CZ" sz="1800" i="true" dirty="false">
                <a:hlinkClick r:id="rId3"/>
              </a:rPr>
              <a:t>://</a:t>
            </a:r>
            <a:r>
              <a:rPr lang="cs-CZ" sz="1800" i="true" dirty="false" smtClean="false">
                <a:hlinkClick r:id="rId3"/>
              </a:rPr>
              <a:t>www.esfcr.cz/</a:t>
            </a:r>
            <a:r>
              <a:rPr lang="cs-CZ" sz="1800" i="true" dirty="false" err="true" smtClean="false">
                <a:hlinkClick r:id="rId3"/>
              </a:rPr>
              <a:t>prirucka</a:t>
            </a:r>
            <a:r>
              <a:rPr lang="cs-CZ" sz="1800" i="true" dirty="false" smtClean="false">
                <a:hlinkClick r:id="rId3"/>
              </a:rPr>
              <a:t>-pro-hodnotitele-</a:t>
            </a:r>
            <a:r>
              <a:rPr lang="cs-CZ" sz="1800" i="true" dirty="false" err="true" smtClean="false">
                <a:hlinkClick r:id="rId3"/>
              </a:rPr>
              <a:t>opz</a:t>
            </a:r>
            <a:r>
              <a:rPr lang="cs-CZ" sz="1800" i="true" dirty="false" smtClean="false"/>
              <a:t>).</a:t>
            </a:r>
            <a:endParaRPr lang="cs-CZ" sz="1800" i="true" dirty="false"/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pPr algn="just">
              <a:lnSpc>
                <a:spcPct val="100000"/>
              </a:lnSpc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588646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Hodnocení a výběr projektů</a:t>
            </a:r>
            <a:br>
              <a:rPr lang="cs-CZ" sz="2800" dirty="false"/>
            </a:b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00000"/>
            <a:ext cx="8172456" cy="4320000"/>
          </a:xfrm>
        </p:spPr>
        <p:txBody>
          <a:bodyPr/>
          <a:lstStyle/>
          <a:p>
            <a:pPr algn="just"/>
            <a:r>
              <a:rPr lang="cs-CZ" sz="2000" b="true" dirty="false"/>
              <a:t>Výběrová </a:t>
            </a:r>
            <a:r>
              <a:rPr lang="cs-CZ" sz="2000" b="true" dirty="false" smtClean="false"/>
              <a:t>komise</a:t>
            </a:r>
            <a:r>
              <a:rPr lang="cs-CZ" sz="2000" dirty="false" smtClean="false"/>
              <a:t> – vychází ze závěrů hodnocení hodnotící komise </a:t>
            </a:r>
            <a:br>
              <a:rPr lang="cs-CZ" sz="2000" dirty="false" smtClean="false"/>
            </a:br>
            <a:r>
              <a:rPr lang="cs-CZ" sz="2000" dirty="false" smtClean="false"/>
              <a:t>a má konečné slovo v celém procesu hodnocení.</a:t>
            </a:r>
          </a:p>
          <a:p>
            <a:pPr algn="just"/>
            <a:r>
              <a:rPr lang="cs-CZ" sz="2000" b="true" dirty="false" smtClean="false"/>
              <a:t>Žádost o přezkum </a:t>
            </a:r>
            <a:r>
              <a:rPr lang="cs-CZ" sz="2000" dirty="false" smtClean="false"/>
              <a:t>– lze podat v jakémkoliv kroku hodnocení žádosti, </a:t>
            </a:r>
            <a:r>
              <a:rPr lang="cs-CZ" sz="2000" dirty="false"/>
              <a:t>ve </a:t>
            </a:r>
            <a:r>
              <a:rPr lang="cs-CZ" sz="2000" dirty="false" smtClean="false"/>
              <a:t>kterém </a:t>
            </a:r>
            <a:r>
              <a:rPr lang="cs-CZ" sz="2000" dirty="false"/>
              <a:t>žádost dosáhla negativního </a:t>
            </a:r>
            <a:r>
              <a:rPr lang="cs-CZ" sz="2000" dirty="false" smtClean="false"/>
              <a:t>výsledku, a to prostřednictvím IS KP14+. (Podrobné </a:t>
            </a:r>
            <a:r>
              <a:rPr lang="cs-CZ" sz="2000" dirty="false"/>
              <a:t>informace viz „Obecná část pravidel pro </a:t>
            </a:r>
            <a:r>
              <a:rPr lang="cs-CZ" sz="2000" dirty="false" smtClean="false"/>
              <a:t>žadatele a </a:t>
            </a:r>
            <a:r>
              <a:rPr lang="cs-CZ" sz="2000" dirty="false"/>
              <a:t>příjemce </a:t>
            </a:r>
            <a:r>
              <a:rPr lang="cs-CZ" sz="2000" dirty="false" smtClean="false"/>
              <a:t>v </a:t>
            </a:r>
            <a:r>
              <a:rPr lang="cs-CZ" sz="2000" dirty="false"/>
              <a:t>rámci OPZ</a:t>
            </a:r>
            <a:r>
              <a:rPr lang="cs-CZ" sz="2000" dirty="false" smtClean="false"/>
              <a:t>“)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lvl="0"/>
            <a:r>
              <a:rPr lang="cs-CZ" sz="2000" b="true" dirty="false" smtClean="false"/>
              <a:t>Příprava </a:t>
            </a:r>
            <a:r>
              <a:rPr lang="cs-CZ" sz="2000" b="true" dirty="false"/>
              <a:t>a vydání právního aktu o poskytnutí </a:t>
            </a:r>
            <a:r>
              <a:rPr lang="cs-CZ" sz="2000" b="true" dirty="false" smtClean="false"/>
              <a:t>podpory</a:t>
            </a:r>
          </a:p>
          <a:p>
            <a:r>
              <a:rPr lang="cs-CZ" sz="2000" dirty="false" smtClean="false"/>
              <a:t>Nejdříve </a:t>
            </a:r>
            <a:r>
              <a:rPr lang="cs-CZ" sz="2000" dirty="false"/>
              <a:t>možný termín pro zahájení realizace </a:t>
            </a:r>
            <a:r>
              <a:rPr lang="cs-CZ" sz="2000" dirty="false" smtClean="false"/>
              <a:t>projektu je říjen 2019.</a:t>
            </a:r>
            <a:endParaRPr lang="cs-CZ" sz="2000" b="true" dirty="false" smtClean="false"/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09985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KAPACITA ŽADATELE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Žadatel uvede v žádosti o podporu údaje </a:t>
            </a:r>
            <a:r>
              <a:rPr lang="cs-CZ" sz="2000" dirty="false"/>
              <a:t>o </a:t>
            </a:r>
            <a:r>
              <a:rPr lang="cs-CZ" sz="2000" b="true" dirty="false"/>
              <a:t>počtu </a:t>
            </a:r>
            <a:r>
              <a:rPr lang="cs-CZ" sz="2000" b="true"/>
              <a:t>zaměstnanců </a:t>
            </a: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>a </a:t>
            </a:r>
            <a:r>
              <a:rPr lang="cs-CZ" sz="2000" b="true" dirty="false"/>
              <a:t>roční </a:t>
            </a:r>
            <a:r>
              <a:rPr lang="cs-CZ" sz="2000" b="true" dirty="false" smtClean="false"/>
              <a:t>obrat</a:t>
            </a:r>
            <a:r>
              <a:rPr lang="cs-CZ" sz="2000" dirty="false"/>
              <a:t>. Dále </a:t>
            </a:r>
            <a:r>
              <a:rPr lang="cs-CZ" sz="2000" dirty="false" smtClean="false"/>
              <a:t>je nutné popsat </a:t>
            </a:r>
            <a:r>
              <a:rPr lang="cs-CZ" sz="2000" b="true" dirty="false" smtClean="false"/>
              <a:t>odbornou kapacitu</a:t>
            </a:r>
            <a:r>
              <a:rPr lang="cs-CZ" sz="2000" dirty="false" smtClean="false"/>
              <a:t> žadatele (případně realizačního týmu).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Uvádí </a:t>
            </a:r>
            <a:r>
              <a:rPr lang="cs-CZ" sz="2000" dirty="false"/>
              <a:t>se údaje za </a:t>
            </a:r>
            <a:r>
              <a:rPr lang="cs-CZ" sz="2000" b="true" dirty="false"/>
              <a:t>poslední uzavřené účetní období</a:t>
            </a:r>
            <a:r>
              <a:rPr lang="cs-CZ" sz="2000" dirty="false" smtClean="false"/>
              <a:t>.</a:t>
            </a:r>
            <a:endParaRPr lang="cs-CZ" sz="2000" b="true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H</a:t>
            </a:r>
            <a:r>
              <a:rPr lang="cs-CZ" sz="2000" dirty="false" smtClean="false"/>
              <a:t>odnotitelé </a:t>
            </a:r>
            <a:r>
              <a:rPr lang="cs-CZ" sz="2000" dirty="false"/>
              <a:t>v rámci věcného hodnocení posoudí </a:t>
            </a:r>
            <a:r>
              <a:rPr lang="cs-CZ" sz="2000" dirty="false" smtClean="false"/>
              <a:t>administrativní</a:t>
            </a:r>
            <a:r>
              <a:rPr lang="cs-CZ" sz="2000" dirty="false"/>
              <a:t>, finanční a provozní </a:t>
            </a:r>
            <a:r>
              <a:rPr lang="cs-CZ" sz="2000" dirty="false" smtClean="false"/>
              <a:t>kapacitu vzhledem ke schopnosti realizovat projekt </a:t>
            </a:r>
            <a:r>
              <a:rPr lang="cs-CZ" sz="2000" dirty="false"/>
              <a:t>(nebodované </a:t>
            </a:r>
            <a:r>
              <a:rPr lang="cs-CZ" sz="2000" dirty="false" smtClean="false"/>
              <a:t>kritérium).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U </a:t>
            </a:r>
            <a:r>
              <a:rPr lang="cs-CZ" sz="2000" b="true" dirty="false"/>
              <a:t>projektů s celkovými způsobilými výdaji nepřevyšujícími </a:t>
            </a:r>
            <a:r>
              <a:rPr lang="cs-CZ" sz="2000" b="true" dirty="false" smtClean="false"/>
              <a:t>      2 </a:t>
            </a:r>
            <a:r>
              <a:rPr lang="cs-CZ" sz="2000" b="true" dirty="false"/>
              <a:t>miliony korun je kapacita žadatele vždy dostatečná. 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35158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Kde hledat informace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Webový </a:t>
            </a:r>
            <a:r>
              <a:rPr lang="cs-CZ" sz="1800" dirty="false"/>
              <a:t>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Odkazy na příručky a další dokumenty ve výzvě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ESF </a:t>
            </a:r>
            <a:r>
              <a:rPr lang="cs-CZ" sz="1800" dirty="false" smtClean="false"/>
              <a:t>Fórum – klub výzvy č. 76: </a:t>
            </a:r>
            <a:r>
              <a:rPr lang="cs-CZ" sz="1800" u="sng" dirty="false"/>
              <a:t>https://www.esfcr.cz/vyzva-076-inovativni-sluzby-pro-ohrozene-deti</a:t>
            </a:r>
            <a:endParaRPr lang="cs-CZ" sz="1800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Specifická část </a:t>
            </a:r>
            <a:r>
              <a:rPr lang="cs-CZ" sz="1800" dirty="false"/>
              <a:t>pravidel pro žadatele a </a:t>
            </a:r>
            <a:r>
              <a:rPr lang="cs-CZ" sz="1800" dirty="false" smtClean="false"/>
              <a:t>příjemce </a:t>
            </a:r>
            <a:r>
              <a:rPr lang="cs-CZ" sz="1800" dirty="false"/>
              <a:t>pro projekty se skutečně vzniklými výdaji a případně také s nepřímými náklady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988840"/>
            <a:ext cx="8064000" cy="2304256"/>
          </a:xfrm>
        </p:spPr>
        <p:txBody>
          <a:bodyPr/>
          <a:lstStyle/>
          <a:p>
            <a:pPr lvl="0"/>
            <a:r>
              <a:rPr lang="cs-CZ" sz="2000" dirty="false" smtClean="false"/>
              <a:t>Mgr</a:t>
            </a:r>
            <a:r>
              <a:rPr lang="cs-CZ" sz="2000" dirty="false"/>
              <a:t>. Pavlína Janáčová, </a:t>
            </a:r>
            <a:r>
              <a:rPr lang="cs-CZ" sz="2000" dirty="false" smtClean="false"/>
              <a:t>pavlina.janacova@mpsv.cz</a:t>
            </a:r>
            <a:endParaRPr lang="cs-CZ" sz="2000" dirty="false"/>
          </a:p>
          <a:p>
            <a:pPr lvl="0"/>
            <a:r>
              <a:rPr lang="cs-CZ" sz="2000" dirty="false" smtClean="false"/>
              <a:t>Mgr</a:t>
            </a:r>
            <a:r>
              <a:rPr lang="cs-CZ" sz="2000" dirty="false"/>
              <a:t>. Iveta Marcinová, </a:t>
            </a:r>
            <a:r>
              <a:rPr lang="cs-CZ" sz="2000" dirty="false" smtClean="false"/>
              <a:t>iveta.marcinova@mpsv.cz</a:t>
            </a:r>
            <a:endParaRPr lang="cs-CZ" sz="2000" dirty="false"/>
          </a:p>
          <a:p>
            <a:pPr lvl="0"/>
            <a:r>
              <a:rPr lang="cs-CZ" sz="2000" dirty="false" smtClean="false"/>
              <a:t>Ing</a:t>
            </a:r>
            <a:r>
              <a:rPr lang="cs-CZ" sz="2000" dirty="false"/>
              <a:t>. Petra Píglová, </a:t>
            </a:r>
            <a:r>
              <a:rPr lang="cs-CZ" sz="2000" dirty="false" smtClean="false"/>
              <a:t>petra.piglova@mpsv.cz</a:t>
            </a:r>
            <a:endParaRPr lang="cs-CZ" sz="20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42140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Identifikace výzvy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581852795"/>
              </p:ext>
            </p:extLst>
          </p:nvPr>
        </p:nvGraphicFramePr>
        <p:xfrm>
          <a:off x="179512" y="1268759"/>
          <a:ext cx="8604488" cy="493778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41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5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33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just">
                        <a:spcAft>
                          <a:spcPts val="600"/>
                        </a:spcAft>
                      </a:pPr>
                      <a:r>
                        <a:rPr lang="cs-CZ" sz="1400" b="fals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 Aktivní začleňování, včetně začleňování s ohledem na podporu rovných příležitostí a aktivní účast a zlepšení zaměstnatelnosti 	</a:t>
                      </a:r>
                    </a:p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cs-CZ" sz="1400" b="false" dirty="false" smtClean="false">
                          <a:effectLst/>
                          <a:latin typeface="+mn-lt"/>
                        </a:rPr>
                        <a:t>2.2 </a:t>
                      </a:r>
                      <a:r>
                        <a:rPr lang="cs-CZ" sz="1400" b="false" dirty="false">
                          <a:effectLst/>
                          <a:latin typeface="+mn-lt"/>
                        </a:rPr>
                        <a:t>Zlepšování přístupu k dostupným, udržitelným a vysoce kvalitním službám, včetně zdravotnictví a sociálních služeb obecného zájmu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93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Specifický cíl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just">
                        <a:spcAft>
                          <a:spcPts val="600"/>
                        </a:spcAft>
                      </a:pPr>
                      <a:r>
                        <a:rPr lang="cs-CZ" sz="1400" b="fals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 2.1.1 Zvýšit uplatnitelnost osob ohrožených sociálním vyloučením nebo sociálně vyloučených ve společnosti a na trhu práce </a:t>
                      </a:r>
                      <a:endParaRPr lang="cs-CZ" sz="1800" b="false" i="false" u="none" strike="noStrike" kern="1200" baseline="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000" algn="just">
                        <a:spcAft>
                          <a:spcPts val="600"/>
                        </a:spcAft>
                      </a:pPr>
                      <a:r>
                        <a:rPr lang="cs-CZ" sz="1400" b="false" dirty="false" smtClean="false">
                          <a:effectLst/>
                          <a:latin typeface="+mn-lt"/>
                        </a:rPr>
                        <a:t>SC 2.2.1 </a:t>
                      </a:r>
                      <a:r>
                        <a:rPr lang="cs-CZ" sz="1400" b="false" dirty="false">
                          <a:effectLst/>
                          <a:latin typeface="+mn-lt"/>
                        </a:rPr>
                        <a:t>Zvýšit kvalitu a udržitelnost systému sociálních služeb, služeb pro rodiny a děti a dalších navazujících služeb podporujících sociální začleňování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63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Číslo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03_17_076</a:t>
                      </a:r>
                      <a:endParaRPr lang="cs-CZ" sz="1400" b="fals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 smtClean="false">
                          <a:effectLst/>
                          <a:latin typeface="+mn-lt"/>
                        </a:rPr>
                        <a:t>Podpora inovativních služeb pro ohrožené děti a rodiny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99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Druh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  <a:latin typeface="+mn-lt"/>
                        </a:rPr>
                        <a:t>Kolová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61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  <a:latin typeface="+mn-lt"/>
                        </a:rPr>
                        <a:t>Otevřená 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71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Určení, zda se jedná o synergickou nebo komplementární výzvu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  <a:latin typeface="+mn-lt"/>
                        </a:rPr>
                        <a:t>Není relevantní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98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Model hodnocení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  <a:latin typeface="+mn-lt"/>
                        </a:rPr>
                        <a:t>Jednokolový 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 smtClean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60</a:t>
            </a:fld>
            <a:endParaRPr lang="cs-CZ" dirty="false"/>
          </a:p>
        </p:txBody>
      </p:sp>
      <p:pic>
        <p:nvPicPr>
          <p:cNvPr id="1027" name="Picture 3" descr="C:\Users\monika.ljubkova\Desktop\005185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176464" cy="334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Časové </a:t>
            </a:r>
            <a:r>
              <a:rPr lang="cs-CZ" dirty="false"/>
              <a:t>nastavení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4185253702"/>
              </p:ext>
            </p:extLst>
          </p:nvPr>
        </p:nvGraphicFramePr>
        <p:xfrm>
          <a:off x="1259632" y="1556792"/>
          <a:ext cx="6851471" cy="424847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185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36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cs-CZ" sz="1400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 listopadu</a:t>
                      </a:r>
                      <a:r>
                        <a:rPr lang="cs-CZ" sz="1400" baseline="0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aseline="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4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1. listopadu 2018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4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 </a:t>
                      </a: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ledna</a:t>
                      </a:r>
                      <a:r>
                        <a:rPr lang="fi-FI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2019, 12:00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36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</a:t>
                      </a: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března</a:t>
                      </a:r>
                      <a:r>
                        <a:rPr lang="fi-FI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2019, 12:00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4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4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června 2022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Alokace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 smtClean="false"/>
          </a:p>
          <a:p>
            <a:pPr algn="just"/>
            <a:r>
              <a:rPr lang="cs-CZ" dirty="false" smtClean="false"/>
              <a:t>Finanční </a:t>
            </a:r>
            <a:r>
              <a:rPr lang="cs-CZ" dirty="false"/>
              <a:t>alokace výzvy (rozhodná pro výběr projektů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k </a:t>
            </a:r>
            <a:r>
              <a:rPr lang="cs-CZ" dirty="false"/>
              <a:t>financování): </a:t>
            </a:r>
            <a:r>
              <a:rPr lang="cs-CZ" b="true" dirty="false" smtClean="false"/>
              <a:t>160 000 000</a:t>
            </a:r>
            <a:r>
              <a:rPr lang="cs-CZ" b="true" dirty="false"/>
              <a:t>  </a:t>
            </a:r>
            <a:r>
              <a:rPr lang="cs-CZ" b="true" dirty="false" smtClean="false"/>
              <a:t>CZK </a:t>
            </a:r>
            <a:r>
              <a:rPr lang="cs-CZ" dirty="false" smtClean="false"/>
              <a:t>– včetně vlastních zdrojů</a:t>
            </a:r>
            <a:endParaRPr lang="cs-CZ" dirty="false"/>
          </a:p>
          <a:p>
            <a:pPr lvl="0" algn="just"/>
            <a:endParaRPr lang="cs-CZ" dirty="false"/>
          </a:p>
          <a:p>
            <a:pPr lvl="0" algn="just"/>
            <a:r>
              <a:rPr lang="cs-CZ" dirty="false"/>
              <a:t>Finanční alokace výzvy (podpora): </a:t>
            </a:r>
            <a:r>
              <a:rPr lang="cs-CZ" b="true" dirty="false" smtClean="false"/>
              <a:t>152 000 000 CZK </a:t>
            </a:r>
            <a:r>
              <a:rPr lang="cs-CZ" dirty="false" smtClean="false"/>
              <a:t>- odhad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 - obecně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osoba </a:t>
            </a:r>
            <a:r>
              <a:rPr lang="cs-CZ" sz="1800" dirty="false"/>
              <a:t>(právnická nebo fyzická), která je </a:t>
            </a:r>
            <a:r>
              <a:rPr lang="cs-CZ" sz="1800" b="true" dirty="false"/>
              <a:t>registrovaným subjektem v ČR</a:t>
            </a:r>
            <a:r>
              <a:rPr lang="cs-CZ" sz="1800" dirty="false"/>
              <a:t>, tj. osoba, která má vlastní identifikační číslo (tzv. IČO někdy také IČ); </a:t>
            </a:r>
            <a:endParaRPr lang="cs-CZ" sz="18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schránku</a:t>
            </a:r>
            <a:r>
              <a:rPr lang="cs-CZ" sz="1800" dirty="false"/>
              <a:t>; </a:t>
            </a:r>
            <a:endParaRPr lang="cs-CZ" sz="18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</a:t>
            </a:r>
            <a:r>
              <a:rPr lang="cs-CZ" sz="1800" b="true" dirty="false"/>
              <a:t>nepatří mezi subjekty, které se nemohou výzvy účastnit </a:t>
            </a:r>
            <a:r>
              <a:rPr lang="cs-CZ" sz="1800" dirty="false"/>
              <a:t>z důvodů insolvence, pokut, dluhu aj. </a:t>
            </a:r>
            <a:r>
              <a:rPr lang="cs-CZ" sz="1800" dirty="false" smtClean="false"/>
              <a:t>dle bližšího vymezení ve výzvě (likvidace, inkasní příkaz…)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2.2.1\výzva_procesy_03_17_071\07_Semináře\Seminář pro žadatele\Výzva č. 71_Seminář pro žadatele_PREZENTACE_s poznámkami.pptx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352d548b118d2bddf3b1a4a34b64691c">
  <xsd:schema xmlns:xsd="http://www.w3.org/2001/XMLSchema" xmlns:ns2="dfed548f-0517-4d39-90e3-3947398480c0" xmlns:p="http://schemas.microsoft.com/office/2006/metadata/properties" xmlns:xs="http://www.w3.org/2001/XMLSchema" ma:fieldsID="e8704bf40f171f0d9ff7e147b253af62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8CCC9D-C3BE-4083-B79C-77A8976BF45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dfed548f-0517-4d39-90e3-3947398480c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B30DAE5-B380-4060-B796-79D5FA2D11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C22D69-7956-416B-96B0-FBE00BF25A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3206</properties:Words>
  <properties:PresentationFormat>Předvádění na obrazovce (4:3)</properties:PresentationFormat>
  <properties:Paragraphs>591</properties:Paragraphs>
  <properties:Slides>60</properties:Slides>
  <properties:Notes>53</properties:Notes>
  <properties:TotalTime>5247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60</vt:i4>
      </vt:variant>
    </vt:vector>
  </properties:HeadingPairs>
  <properties:TitlesOfParts>
    <vt:vector baseType="lpstr" size="68">
      <vt:lpstr>Arial</vt:lpstr>
      <vt:lpstr>Calibri</vt:lpstr>
      <vt:lpstr>Courier New</vt:lpstr>
      <vt:lpstr>Symbol</vt:lpstr>
      <vt:lpstr>Times New Roman</vt:lpstr>
      <vt:lpstr>Wingdings</vt:lpstr>
      <vt:lpstr>Wingdings 3</vt:lpstr>
      <vt:lpstr>prezentace</vt:lpstr>
      <vt:lpstr>Výzva č. 03_17_076 Podpora inovativních služeb pro ohrožené děti a rodiny  </vt:lpstr>
      <vt:lpstr>OBSAH SEMINÁŘE</vt:lpstr>
      <vt:lpstr>ÚVOD - OPZ </vt:lpstr>
      <vt:lpstr>INFORMAČNÍ SYSTÉMY</vt:lpstr>
      <vt:lpstr> </vt:lpstr>
      <vt:lpstr>Identifikace výzvy </vt:lpstr>
      <vt:lpstr> Časové nastavení </vt:lpstr>
      <vt:lpstr>Alokace výzvy</vt:lpstr>
      <vt:lpstr> Oprávnění žadatelé  - obecně </vt:lpstr>
      <vt:lpstr> Oprávnění žadatelé ve výzvě č. 76  </vt:lpstr>
      <vt:lpstr>Oprávnění partneři</vt:lpstr>
      <vt:lpstr>Míra podpory –  rozpad zdrojů financování</vt:lpstr>
      <vt:lpstr>Maximální a minimální výše celkových způsobilých výdajů </vt:lpstr>
      <vt:lpstr>Věcné zaměření</vt:lpstr>
      <vt:lpstr>Aktivity – přehled</vt:lpstr>
      <vt:lpstr>   1. Podpora procesů při zavádění nových a inovativních služeb, postupů a metod práce v oblasti ochrany dětí a rodin   </vt:lpstr>
      <vt:lpstr>1. Podpora procesů při zavádění nových a inovativních služeb, postupů a metod práce v oblasti ochrany dětí a rodin</vt:lpstr>
      <vt:lpstr>2. Podpora implementace inovativních procesů a služeb pro ohrožené děti a rodiny</vt:lpstr>
      <vt:lpstr>3. Podpora mezioborové spolupráce </vt:lpstr>
      <vt:lpstr>Závazné podmínky pro žadatele</vt:lpstr>
      <vt:lpstr>V RÁMCI VÝZVY NEBUDE PODPOROVÁNO</vt:lpstr>
      <vt:lpstr>Indikátory - obecně</vt:lpstr>
      <vt:lpstr>Indikátory se závazkem – přehled </vt:lpstr>
      <vt:lpstr>Indikátory ostatní – přehled </vt:lpstr>
      <vt:lpstr>Indikátory definice – I. </vt:lpstr>
      <vt:lpstr>Indikátory definice – II.</vt:lpstr>
      <vt:lpstr>Cílové skupiny – I.</vt:lpstr>
      <vt:lpstr>Cílové skupiny – II. </vt:lpstr>
      <vt:lpstr>Územní způsobilost – I. </vt:lpstr>
      <vt:lpstr>Územní způsobilost – II. </vt:lpstr>
      <vt:lpstr>Veřejná podpora  </vt:lpstr>
      <vt:lpstr>Povinné Přílohy žádosti o podporu</vt:lpstr>
      <vt:lpstr>Prezentace aplikace PowerPoint</vt:lpstr>
      <vt:lpstr>Způsobilost výdajů I</vt:lpstr>
      <vt:lpstr>Způsobilost výdajů II</vt:lpstr>
      <vt:lpstr>Rozpočet projektu – struktura  </vt:lpstr>
      <vt:lpstr>Přímé náklady – Osobní náklady</vt:lpstr>
      <vt:lpstr>Přímé náklady - Cestovné</vt:lpstr>
      <vt:lpstr>Přímé náklady - Zařízení a vybavení 1/2</vt:lpstr>
      <vt:lpstr>Přímé náklady - Zařízení a vybavení 2/2</vt:lpstr>
      <vt:lpstr>Přímé náklady - Nákup služeb 1/2</vt:lpstr>
      <vt:lpstr>Přímé náklady - Nákup služeb 2/2</vt:lpstr>
      <vt:lpstr>Přímé náklady - Přímá podpora</vt:lpstr>
      <vt:lpstr>Nepřímé náklady  </vt:lpstr>
      <vt:lpstr>Nepřímé náklady – Vymezení v OPZ 1/3 </vt:lpstr>
      <vt:lpstr>Nepřímé náklady – Vymezení v OPZ 2/3 </vt:lpstr>
      <vt:lpstr>Nepřímé náklady – Vymezení v OPZ 3/3</vt:lpstr>
      <vt:lpstr>Veřejné zakázky</vt:lpstr>
      <vt:lpstr> </vt:lpstr>
      <vt:lpstr>Zdroje informací pro vyplnění  žádosti v IS KP14+</vt:lpstr>
      <vt:lpstr>Způsob podání žádosti</vt:lpstr>
      <vt:lpstr>Příprava žádosti o podporu 1/2</vt:lpstr>
      <vt:lpstr>Příprava žádosti o podporu 2/2</vt:lpstr>
      <vt:lpstr>konzultace</vt:lpstr>
      <vt:lpstr>Hodnocení a výběr projektů 1/2</vt:lpstr>
      <vt:lpstr>Hodnocení a výběr projektů 2/2</vt:lpstr>
      <vt:lpstr>KAPACITA ŽADATELE</vt:lpstr>
      <vt:lpstr>Kde hledat informace</vt:lpstr>
      <vt:lpstr>KONTAKTY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2018-11-29T08:29:19Z</dcterms:modified>
  <cp:revision>603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