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31"/>
  </p:notesMasterIdLst>
  <p:sldIdLst>
    <p:sldId id="282" r:id="rId5"/>
    <p:sldId id="268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56" r:id="rId20"/>
    <p:sldId id="257" r:id="rId21"/>
    <p:sldId id="259" r:id="rId22"/>
    <p:sldId id="258" r:id="rId23"/>
    <p:sldId id="260" r:id="rId24"/>
    <p:sldId id="266" r:id="rId25"/>
    <p:sldId id="262" r:id="rId26"/>
    <p:sldId id="263" r:id="rId27"/>
    <p:sldId id="264" r:id="rId28"/>
    <p:sldId id="265" r:id="rId29"/>
    <p:sldId id="281" r:id="rId30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 vertBarState="maximized">
    <p:restoredLeft sz="34587" autoAdjust="false"/>
    <p:restoredTop sz="94673" autoAdjust="false"/>
  </p:normalViewPr>
  <p:slideViewPr>
    <p:cSldViewPr showGuides="true">
      <p:cViewPr varScale="true">
        <p:scale>
          <a:sx n="109" d="100"/>
          <a:sy n="109" d="100"/>
        </p:scale>
        <p:origin x="1296" y="10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4.xml" Type="http://schemas.openxmlformats.org/officeDocument/2006/relationships/slide" Id="rId8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../customXml/item3.xml" Type="http://schemas.openxmlformats.org/officeDocument/2006/relationships/customXml" Id="rId3"/>
    <Relationship Target="slides/slide17.xml" Type="http://schemas.openxmlformats.org/officeDocument/2006/relationships/slide" Id="rId21"/>
    <Relationship Target="theme/theme1.xml" Type="http://schemas.openxmlformats.org/officeDocument/2006/relationships/theme" Id="rId34"/>
    <Relationship Target="slides/slide3.xml" Type="http://schemas.openxmlformats.org/officeDocument/2006/relationships/slide" Id="rId7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viewProps.xml" Type="http://schemas.openxmlformats.org/officeDocument/2006/relationships/viewProps" Id="rId33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16.xml" Type="http://schemas.openxmlformats.org/officeDocument/2006/relationships/slide" Id="rId20"/>
    <Relationship Target="slides/slide25.xml" Type="http://schemas.openxmlformats.org/officeDocument/2006/relationships/slide" Id="rId29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presProps.xml" Type="http://schemas.openxmlformats.org/officeDocument/2006/relationships/presProps" Id="rId32"/>
    <Relationship Target="slides/slide1.xml" Type="http://schemas.openxmlformats.org/officeDocument/2006/relationships/slide" Id="rId5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notesMasters/notesMaster1.xml" Type="http://schemas.openxmlformats.org/officeDocument/2006/relationships/notesMaster" Id="rId31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tableStyles.xml" Type="http://schemas.openxmlformats.org/officeDocument/2006/relationships/tableStyles" Id="rId35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14.12.2018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Mode="External" Target="https://www.designcouncil.org.uk/what-we-do/social-innovation/reducing-violence-and-aggression-ae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12.jpeg" Type="http://schemas.openxmlformats.org/officeDocument/2006/relationships/image" Id="rId5"/>
    <Relationship Target="../media/image11.jpeg" Type="http://schemas.openxmlformats.org/officeDocument/2006/relationships/image" Id="rId4"/>
</Relationships>

</file>

<file path=ppt/slides/_rels/slide1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Mode="External" Target="https://www.lepsisocialnisluzby.cz/frontend/storage/files/HCD_v_socialnich_sluzbach.pdf" Type="http://schemas.openxmlformats.org/officeDocument/2006/relationships/hyperlink" Id="rId3"/>
    <Relationship TargetMode="External" Target="https://www.seduo.cz/human-centered-design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s://www.ideo.com/eu" Type="http://schemas.openxmlformats.org/officeDocument/2006/relationships/hyperlink" Id="rId5"/>
    <Relationship TargetMode="External" Target="https://www.plusacumen.org/courses/introduction-human-centered-design" Type="http://schemas.openxmlformats.org/officeDocument/2006/relationships/hyperlink" Id="rId4"/>
</Relationships>

</file>

<file path=ppt/slides/_rels/slide16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media/image13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15.png" Type="http://schemas.openxmlformats.org/officeDocument/2006/relationships/image" Id="rId4"/>
</Relationships>

</file>

<file path=ppt/slides/_rels/slide1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www.ted.com/talks/ernesto_sirolli_want_to_help_someone_shut_up_and_listen?utm_campaign=tedspread&amp;utm_medium=referral&amp;utm_source=tedcomshare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Seminář pro žadatele výzvy 83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false" smtClean="false"/>
          </a:p>
          <a:p>
            <a:endParaRPr lang="cs-CZ" dirty="false"/>
          </a:p>
          <a:p>
            <a:r>
              <a:rPr lang="cs-CZ" dirty="false" smtClean="false"/>
              <a:t>Markéta Pěchoučková</a:t>
            </a:r>
            <a:r>
              <a:rPr lang="cs-CZ" dirty="false"/>
              <a:t>, Veronika Pavlovská, Iva Kovandová, Václav </a:t>
            </a:r>
            <a:r>
              <a:rPr lang="cs-CZ" dirty="false" smtClean="false"/>
              <a:t>Lintymer, Štěpán Rezek</a:t>
            </a:r>
            <a:endParaRPr lang="cs-CZ" dirty="false"/>
          </a:p>
          <a:p>
            <a:r>
              <a:rPr lang="cs-CZ" dirty="false" smtClean="false"/>
              <a:t>10. </a:t>
            </a:r>
            <a:r>
              <a:rPr lang="cs-CZ" dirty="false"/>
              <a:t>p</a:t>
            </a:r>
            <a:r>
              <a:rPr lang="cs-CZ" dirty="false" smtClean="false"/>
              <a:t>rosince 2018</a:t>
            </a:r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5" name="Zástupný symbol pro obrázek 4"/>
          <p:cNvSpPr>
            <a:spLocks noGrp="true"/>
          </p:cNvSpPr>
          <p:nvPr>
            <p:ph type="pic" sz="quarter" idx="15"/>
          </p:nvPr>
        </p:nvSpPr>
        <p:spPr/>
      </p:sp>
      <p:sp>
        <p:nvSpPr>
          <p:cNvPr id="6" name="Zástupný symbol pro obrázek 5"/>
          <p:cNvSpPr>
            <a:spLocks noGrp="true"/>
          </p:cNvSpPr>
          <p:nvPr>
            <p:ph type="pic" sz="quarter" idx="16"/>
          </p:nvPr>
        </p:nvSpPr>
        <p:spPr/>
      </p:sp>
      <p:sp>
        <p:nvSpPr>
          <p:cNvPr id="7" name="Zástupný symbol pro obrázek 6"/>
          <p:cNvSpPr>
            <a:spLocks noGrp="true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331596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Potřeby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 smtClean="false"/>
              <a:t>Pohotovost </a:t>
            </a:r>
          </a:p>
          <a:p>
            <a:r>
              <a:rPr lang="cs-CZ" sz="2000" u="sng" dirty="false" smtClean="false">
                <a:hlinkClick r:id="rId2"/>
              </a:rPr>
              <a:t>Snižování </a:t>
            </a:r>
            <a:r>
              <a:rPr lang="cs-CZ" sz="2000" u="sng" dirty="false">
                <a:hlinkClick r:id="rId2"/>
              </a:rPr>
              <a:t>agresivity na pohotovosti odhalilo její nečekané </a:t>
            </a:r>
            <a:r>
              <a:rPr lang="cs-CZ" sz="2000" u="sng" dirty="false" smtClean="false">
                <a:hlinkClick r:id="rId2"/>
              </a:rPr>
              <a:t>příčiny</a:t>
            </a:r>
            <a:r>
              <a:rPr lang="cs-CZ" sz="2000" u="sng" dirty="false" smtClean="false"/>
              <a:t> </a:t>
            </a:r>
            <a:endParaRPr lang="cs-CZ" sz="2000" dirty="false"/>
          </a:p>
        </p:txBody>
      </p:sp>
      <p:pic>
        <p:nvPicPr>
          <p:cNvPr id="5124" name="Picture 4" descr="https://lh6.googleusercontent.com/wH5wuaZaxj9MxJCYy4vv7l1iW43Yk6uBbu5CX-Pn3OrJpORbgkkwHrLw8rj4rb_UZByhsc2_7B1PUIzBh8pIncAgpJW7w5Gw6OggBZWemvmNDSUb3pDC_2E2vLENuGoApb9IYPEQq_I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3243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HCD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6146" name="Picture 2" descr="https://lh4.googleusercontent.com/S3NwO93yV6GAHV0ob4fGuoUuVsVVwUItFmacVoyo0-ueQ3kfORiMVrrin1Gj1JSjPlm1KyFfl-CQzg_1HR1X9OJpepAdQsVRWN4fG6u1fmnBEAFF_rQJu-zWWyUyQf0CNrtMk4bgPS8"/>
          <p:cNvPicPr>
            <a:picLocks noGrp="true" noChangeAspect="true" noChangeArrowheads="true"/>
          </p:cNvPicPr>
          <p:nvPr>
            <p:ph idx="1"/>
          </p:nvPr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r="1579" b="12171"/>
          <a:stretch/>
        </p:blipFill>
        <p:spPr bwMode="auto">
          <a:xfrm>
            <a:off x="1979713" y="1196752"/>
            <a:ext cx="4752528" cy="55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HCD příklad</a:t>
            </a:r>
            <a:endParaRPr lang="cs-CZ" dirty="false"/>
          </a:p>
        </p:txBody>
      </p:sp>
      <p:pic>
        <p:nvPicPr>
          <p:cNvPr id="5" name="Zástupný symbol pro obsah 4"/>
          <p:cNvPicPr>
            <a:picLocks noGrp="true"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281" y="1800225"/>
            <a:ext cx="5753438" cy="4319588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61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HCD příklad</a:t>
            </a:r>
            <a:endParaRPr lang="cs-CZ" dirty="false"/>
          </a:p>
        </p:txBody>
      </p:sp>
      <p:pic>
        <p:nvPicPr>
          <p:cNvPr id="5" name="Zástupný symbol pro obsah 4"/>
          <p:cNvPicPr>
            <a:picLocks noGrp="true" noChangeAspect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00" y="1484784"/>
            <a:ext cx="3657690" cy="242086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6" name="Obrázek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32" y="1492351"/>
            <a:ext cx="3923984" cy="2420863"/>
          </a:xfrm>
          <a:prstGeom prst="rect">
            <a:avLst/>
          </a:prstGeom>
        </p:spPr>
      </p:pic>
      <p:pic>
        <p:nvPicPr>
          <p:cNvPr id="7170" name="Picture 2" descr="Image result for doug dietz mri scanner"/>
          <p:cNvPicPr>
            <a:picLocks noChangeAspect="true" noChangeArrowheads="true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0" y="4181203"/>
            <a:ext cx="3635896" cy="232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oug dietz mri scanner"/>
          <p:cNvPicPr>
            <a:picLocks noChangeAspect="true" noChangeArrowheads="true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8235"/>
            <a:ext cx="3954816" cy="232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upozornění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b="true" dirty="false"/>
              <a:t>Pokud máte v hlavě již konkrétní řešení a plánujete zjišťovat potřeby klientů tak, aby vám takové řešení potvrdili, tato výzva pro vás není vhodná. </a:t>
            </a:r>
            <a:endParaRPr lang="cs-CZ" dirty="false"/>
          </a:p>
          <a:p>
            <a:pPr>
              <a:lnSpc>
                <a:spcPct val="100000"/>
              </a:lnSpc>
            </a:pPr>
            <a:r>
              <a:rPr lang="cs-CZ" sz="1800" dirty="false"/>
              <a:t>Další nutné kompetence pro realizaci projektu v této výzvě:</a:t>
            </a:r>
          </a:p>
          <a:p>
            <a:pPr lvl="1" fontAlgn="base">
              <a:lnSpc>
                <a:spcPct val="100000"/>
              </a:lnSpc>
            </a:pPr>
            <a:r>
              <a:rPr lang="cs-CZ" sz="1600" dirty="false"/>
              <a:t>schopnost </a:t>
            </a:r>
            <a:r>
              <a:rPr lang="cs-CZ" sz="1600" b="true" dirty="false"/>
              <a:t>se neustále učit</a:t>
            </a:r>
          </a:p>
          <a:p>
            <a:pPr lvl="1" fontAlgn="base">
              <a:lnSpc>
                <a:spcPct val="100000"/>
              </a:lnSpc>
            </a:pPr>
            <a:r>
              <a:rPr lang="cs-CZ" sz="1600" b="true" dirty="false" smtClean="false"/>
              <a:t>kriticky </a:t>
            </a:r>
            <a:r>
              <a:rPr lang="cs-CZ" sz="1600" b="true" dirty="false"/>
              <a:t>zpochybňovat</a:t>
            </a:r>
            <a:r>
              <a:rPr lang="cs-CZ" sz="1600" dirty="false"/>
              <a:t>, zda to, co děláte, opravdu zlepšuje život cílové skupiny</a:t>
            </a:r>
          </a:p>
          <a:p>
            <a:pPr lvl="1" fontAlgn="base">
              <a:lnSpc>
                <a:spcPct val="100000"/>
              </a:lnSpc>
            </a:pPr>
            <a:r>
              <a:rPr lang="cs-CZ" sz="1600" dirty="false" smtClean="false"/>
              <a:t>umět </a:t>
            </a:r>
            <a:r>
              <a:rPr lang="cs-CZ" sz="1600" dirty="false"/>
              <a:t>poznat, že to, co děláte nefunguje a </a:t>
            </a:r>
            <a:r>
              <a:rPr lang="cs-CZ" sz="1600" b="true" dirty="false"/>
              <a:t>mít schopnost se změnit</a:t>
            </a:r>
            <a:endParaRPr lang="cs-CZ" sz="1600" dirty="false"/>
          </a:p>
          <a:p>
            <a:pPr lvl="1" fontAlgn="base">
              <a:lnSpc>
                <a:spcPct val="100000"/>
              </a:lnSpc>
            </a:pPr>
            <a:r>
              <a:rPr lang="cs-CZ" sz="1600" b="true" dirty="false"/>
              <a:t>neustále se zlepšovat</a:t>
            </a:r>
          </a:p>
          <a:p>
            <a:pPr lvl="1" fontAlgn="base">
              <a:lnSpc>
                <a:spcPct val="100000"/>
              </a:lnSpc>
            </a:pPr>
            <a:r>
              <a:rPr lang="cs-CZ" sz="1600" dirty="false" smtClean="false"/>
              <a:t>orientace </a:t>
            </a:r>
            <a:r>
              <a:rPr lang="cs-CZ" sz="1600" b="true" dirty="false"/>
              <a:t>na výsledky</a:t>
            </a:r>
            <a:r>
              <a:rPr lang="cs-CZ" sz="1600" dirty="false"/>
              <a:t>/dopad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915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Doporučujeme k </a:t>
            </a:r>
            <a:r>
              <a:rPr lang="cs-CZ" dirty="false" smtClean="false"/>
              <a:t>nastudování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Opravdu věnujte pozornost informacím v přílohách výzvy č. 83</a:t>
            </a:r>
          </a:p>
          <a:p>
            <a:r>
              <a:rPr lang="cs-CZ" dirty="false"/>
              <a:t>Odkazy k HCD:</a:t>
            </a:r>
          </a:p>
          <a:p>
            <a:pPr lvl="1"/>
            <a:r>
              <a:rPr lang="cs-CZ" dirty="false">
                <a:hlinkClick r:id="rId2"/>
              </a:rPr>
              <a:t>https://</a:t>
            </a:r>
            <a:r>
              <a:rPr lang="cs-CZ" dirty="false" smtClean="false">
                <a:hlinkClick r:id="rId2"/>
              </a:rPr>
              <a:t>www.seduo.cz/human-centered-design</a:t>
            </a:r>
            <a:r>
              <a:rPr lang="cs-CZ" dirty="false" smtClean="false"/>
              <a:t> </a:t>
            </a:r>
            <a:endParaRPr lang="cs-CZ" dirty="false"/>
          </a:p>
          <a:p>
            <a:pPr lvl="1"/>
            <a:r>
              <a:rPr lang="cs-CZ" dirty="false">
                <a:hlinkClick r:id="rId3"/>
              </a:rPr>
              <a:t>https://</a:t>
            </a:r>
            <a:r>
              <a:rPr lang="cs-CZ" dirty="false" smtClean="false">
                <a:hlinkClick r:id="rId3"/>
              </a:rPr>
              <a:t>www.lepsisocialnisluzby.cz/frontend/storage/files/HCD_v_socialnich_sluzbach.pdf</a:t>
            </a:r>
            <a:r>
              <a:rPr lang="cs-CZ" dirty="false" smtClean="false"/>
              <a:t>  </a:t>
            </a:r>
            <a:endParaRPr lang="cs-CZ" dirty="false"/>
          </a:p>
          <a:p>
            <a:pPr lvl="1"/>
            <a:r>
              <a:rPr lang="cs-CZ" dirty="false">
                <a:hlinkClick r:id="rId4"/>
              </a:rPr>
              <a:t>https://</a:t>
            </a:r>
            <a:r>
              <a:rPr lang="cs-CZ" dirty="false" smtClean="false">
                <a:hlinkClick r:id="rId4"/>
              </a:rPr>
              <a:t>www.plusacumen.org/courses/introduction-human-centered-design</a:t>
            </a:r>
            <a:r>
              <a:rPr lang="cs-CZ" dirty="false" smtClean="false"/>
              <a:t>  </a:t>
            </a:r>
            <a:endParaRPr lang="cs-CZ" dirty="false"/>
          </a:p>
          <a:p>
            <a:pPr lvl="1"/>
            <a:r>
              <a:rPr lang="cs-CZ" dirty="false">
                <a:hlinkClick r:id="rId5"/>
              </a:rPr>
              <a:t>https://</a:t>
            </a:r>
            <a:r>
              <a:rPr lang="cs-CZ" dirty="false" smtClean="false">
                <a:hlinkClick r:id="rId5"/>
              </a:rPr>
              <a:t>www.ideo.com/eu</a:t>
            </a:r>
            <a:r>
              <a:rPr lang="cs-CZ" dirty="false" smtClean="false"/>
              <a:t> </a:t>
            </a: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6315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Administrativní náležitosti výzvy 83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false" smtClean="false"/>
              <a:t>Štěpán Rezek, Václav Lintymer</a:t>
            </a:r>
            <a:endParaRPr lang="cs-CZ" dirty="false"/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false" smtClean="false"/>
              <a:t>10. prosince 2018</a:t>
            </a: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089600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885200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Základní informace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568952" cy="4707224"/>
          </a:xfrm>
        </p:spPr>
        <p:txBody>
          <a:bodyPr/>
          <a:lstStyle/>
          <a:p>
            <a:pPr lvl="1"/>
            <a:r>
              <a:rPr lang="cs-CZ" altLang="cs-CZ" dirty="false" smtClean="false">
                <a:solidFill>
                  <a:srgbClr val="14407E"/>
                </a:solidFill>
              </a:rPr>
              <a:t>Výzva 83 - </a:t>
            </a:r>
            <a:r>
              <a:rPr lang="cs-CZ" sz="3200" dirty="false" smtClean="false"/>
              <a:t> </a:t>
            </a:r>
            <a:r>
              <a:rPr lang="cs-CZ" dirty="false"/>
              <a:t>Nová řešení pro tíživé sociální problémy 	</a:t>
            </a:r>
          </a:p>
          <a:p>
            <a:pPr lvl="1">
              <a:lnSpc>
                <a:spcPct val="150000"/>
              </a:lnSpc>
              <a:defRPr/>
            </a:pPr>
            <a:r>
              <a:rPr lang="cs-CZ" altLang="cs-CZ" dirty="false" smtClean="false">
                <a:solidFill>
                  <a:srgbClr val="14407E"/>
                </a:solidFill>
              </a:rPr>
              <a:t>Alokace </a:t>
            </a:r>
            <a:r>
              <a:rPr lang="cs-CZ" altLang="cs-CZ" dirty="false">
                <a:solidFill>
                  <a:srgbClr val="14407E"/>
                </a:solidFill>
              </a:rPr>
              <a:t>výzvy </a:t>
            </a:r>
            <a:r>
              <a:rPr lang="cs-CZ" altLang="cs-CZ" b="true" dirty="false" smtClean="false">
                <a:solidFill>
                  <a:srgbClr val="14407E"/>
                </a:solidFill>
              </a:rPr>
              <a:t>50 </a:t>
            </a:r>
            <a:r>
              <a:rPr lang="cs-CZ" altLang="cs-CZ" b="true" dirty="false">
                <a:solidFill>
                  <a:srgbClr val="14407E"/>
                </a:solidFill>
              </a:rPr>
              <a:t>mil. </a:t>
            </a:r>
            <a:r>
              <a:rPr lang="cs-CZ" altLang="cs-CZ" b="true" dirty="false" smtClean="false">
                <a:solidFill>
                  <a:srgbClr val="14407E"/>
                </a:solidFill>
              </a:rPr>
              <a:t>Kč</a:t>
            </a:r>
          </a:p>
          <a:p>
            <a:pPr lvl="1">
              <a:lnSpc>
                <a:spcPct val="150000"/>
              </a:lnSpc>
              <a:defRPr/>
            </a:pPr>
            <a:r>
              <a:rPr lang="cs-CZ" dirty="false">
                <a:solidFill>
                  <a:srgbClr val="14407E"/>
                </a:solidFill>
              </a:rPr>
              <a:t>Minimální výše celkových způsobilých výdajů projektu</a:t>
            </a:r>
            <a:r>
              <a:rPr lang="cs-CZ" b="true" dirty="false">
                <a:solidFill>
                  <a:srgbClr val="14407E"/>
                </a:solidFill>
              </a:rPr>
              <a:t>: </a:t>
            </a:r>
            <a:r>
              <a:rPr lang="cs-CZ" b="true" dirty="false" smtClean="false">
                <a:solidFill>
                  <a:srgbClr val="14407E"/>
                </a:solidFill>
              </a:rPr>
              <a:t>1 </a:t>
            </a:r>
            <a:r>
              <a:rPr lang="cs-CZ" b="true" dirty="false">
                <a:solidFill>
                  <a:srgbClr val="14407E"/>
                </a:solidFill>
              </a:rPr>
              <a:t>000 000 </a:t>
            </a:r>
            <a:r>
              <a:rPr lang="cs-CZ" b="true" dirty="false" smtClean="false">
                <a:solidFill>
                  <a:srgbClr val="14407E"/>
                </a:solidFill>
              </a:rPr>
              <a:t>Kč</a:t>
            </a:r>
          </a:p>
          <a:p>
            <a:pPr lvl="1">
              <a:lnSpc>
                <a:spcPct val="150000"/>
              </a:lnSpc>
              <a:defRPr/>
            </a:pPr>
            <a:r>
              <a:rPr lang="cs-CZ" dirty="false">
                <a:solidFill>
                  <a:srgbClr val="14407E"/>
                </a:solidFill>
              </a:rPr>
              <a:t>Maximální výše celkových způsobilých výdajů projektu</a:t>
            </a:r>
            <a:r>
              <a:rPr lang="cs-CZ" b="true" dirty="false">
                <a:solidFill>
                  <a:srgbClr val="14407E"/>
                </a:solidFill>
              </a:rPr>
              <a:t>: 6 000 </a:t>
            </a:r>
            <a:r>
              <a:rPr lang="cs-CZ" b="true" dirty="false" smtClean="false">
                <a:solidFill>
                  <a:srgbClr val="14407E"/>
                </a:solidFill>
              </a:rPr>
              <a:t>000 Kč</a:t>
            </a:r>
          </a:p>
          <a:p>
            <a:pPr lvl="1">
              <a:lnSpc>
                <a:spcPct val="150000"/>
              </a:lnSpc>
              <a:defRPr/>
            </a:pPr>
            <a:r>
              <a:rPr lang="cs-CZ" dirty="false" smtClean="false">
                <a:solidFill>
                  <a:srgbClr val="14407E"/>
                </a:solidFill>
              </a:rPr>
              <a:t>Forma financování</a:t>
            </a:r>
            <a:r>
              <a:rPr lang="cs-CZ" b="true" dirty="false" smtClean="false">
                <a:solidFill>
                  <a:srgbClr val="14407E"/>
                </a:solidFill>
              </a:rPr>
              <a:t>: Ex  ante</a:t>
            </a:r>
          </a:p>
          <a:p>
            <a:pPr lvl="1">
              <a:lnSpc>
                <a:spcPct val="150000"/>
              </a:lnSpc>
              <a:defRPr/>
            </a:pPr>
            <a:r>
              <a:rPr lang="cs-CZ" dirty="false" smtClean="false">
                <a:solidFill>
                  <a:srgbClr val="14407E"/>
                </a:solidFill>
              </a:rPr>
              <a:t>Nepřímé náklady</a:t>
            </a:r>
            <a:r>
              <a:rPr lang="cs-CZ" b="true" dirty="false" smtClean="false">
                <a:solidFill>
                  <a:srgbClr val="14407E"/>
                </a:solidFill>
              </a:rPr>
              <a:t>: 25%</a:t>
            </a:r>
          </a:p>
          <a:p>
            <a:pPr lvl="1">
              <a:lnSpc>
                <a:spcPct val="150000"/>
              </a:lnSpc>
              <a:defRPr/>
            </a:pPr>
            <a:r>
              <a:rPr lang="cs-CZ" b="true" dirty="false" smtClean="false">
                <a:solidFill>
                  <a:srgbClr val="14407E"/>
                </a:solidFill>
              </a:rPr>
              <a:t>Průběžná výzva</a:t>
            </a:r>
          </a:p>
          <a:p>
            <a:pPr lvl="1">
              <a:lnSpc>
                <a:spcPct val="150000"/>
              </a:lnSpc>
              <a:defRPr/>
            </a:pPr>
            <a:r>
              <a:rPr lang="cs-CZ" dirty="false" smtClean="false">
                <a:solidFill>
                  <a:srgbClr val="14407E"/>
                </a:solidFill>
              </a:rPr>
              <a:t>Model hodnocení</a:t>
            </a:r>
            <a:r>
              <a:rPr lang="cs-CZ" b="true" dirty="false" smtClean="false">
                <a:solidFill>
                  <a:srgbClr val="14407E"/>
                </a:solidFill>
              </a:rPr>
              <a:t>: dvoukolový</a:t>
            </a:r>
          </a:p>
          <a:p>
            <a:pPr lvl="2">
              <a:lnSpc>
                <a:spcPct val="150000"/>
              </a:lnSpc>
              <a:defRPr/>
            </a:pPr>
            <a:r>
              <a:rPr lang="cs-CZ" dirty="false" smtClean="false">
                <a:solidFill>
                  <a:srgbClr val="14407E"/>
                </a:solidFill>
              </a:rPr>
              <a:t>Předběžná žádost (KPZ)</a:t>
            </a:r>
          </a:p>
          <a:p>
            <a:pPr lvl="2">
              <a:lnSpc>
                <a:spcPct val="150000"/>
              </a:lnSpc>
              <a:defRPr/>
            </a:pPr>
            <a:r>
              <a:rPr lang="cs-CZ" dirty="false" smtClean="false">
                <a:solidFill>
                  <a:srgbClr val="14407E"/>
                </a:solidFill>
              </a:rPr>
              <a:t>Plná žádost</a:t>
            </a:r>
            <a:endParaRPr lang="cs-CZ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8404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Základní informace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false"/>
              <a:t>Spolufinancování </a:t>
            </a:r>
            <a:r>
              <a:rPr lang="cs-CZ" altLang="cs-CZ" dirty="false" smtClean="false"/>
              <a:t>(obce</a:t>
            </a:r>
            <a:r>
              <a:rPr lang="cs-CZ" altLang="cs-CZ" dirty="false"/>
              <a:t>, </a:t>
            </a:r>
            <a:r>
              <a:rPr lang="cs-CZ" altLang="cs-CZ" dirty="false" smtClean="false"/>
              <a:t>p</a:t>
            </a:r>
            <a:r>
              <a:rPr lang="cs-CZ" dirty="false" smtClean="false"/>
              <a:t>říspěvkové </a:t>
            </a:r>
            <a:r>
              <a:rPr lang="cs-CZ" dirty="false"/>
              <a:t>organizace zřizované kraji a </a:t>
            </a:r>
            <a:r>
              <a:rPr lang="cs-CZ" dirty="false" smtClean="false"/>
              <a:t>obcemi, obchodní společnosti, družstva</a:t>
            </a:r>
            <a:r>
              <a:rPr lang="cs-CZ" smtClean="false"/>
              <a:t>, OSVČ) </a:t>
            </a:r>
            <a:endParaRPr lang="cs-CZ" dirty="false"/>
          </a:p>
          <a:p>
            <a:pPr>
              <a:defRPr/>
            </a:pPr>
            <a:r>
              <a:rPr lang="cs-CZ" altLang="cs-CZ" dirty="false" smtClean="false"/>
              <a:t>Veřejná podpora (de </a:t>
            </a:r>
            <a:r>
              <a:rPr lang="cs-CZ" altLang="cs-CZ" dirty="false" err="true" smtClean="false"/>
              <a:t>minimis</a:t>
            </a:r>
            <a:r>
              <a:rPr lang="cs-CZ" altLang="cs-CZ" dirty="false" smtClean="false"/>
              <a:t>) – celý nebo většina projektu</a:t>
            </a:r>
          </a:p>
          <a:p>
            <a:pPr>
              <a:defRPr/>
            </a:pPr>
            <a:r>
              <a:rPr lang="cs-CZ" altLang="cs-CZ" dirty="false" smtClean="false"/>
              <a:t>Celá ČR</a:t>
            </a:r>
          </a:p>
          <a:p>
            <a:pPr>
              <a:defRPr/>
            </a:pPr>
            <a:endParaRPr lang="cs-CZ" altLang="cs-CZ" dirty="false"/>
          </a:p>
          <a:p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63391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Důležité Termíny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false">
                <a:solidFill>
                  <a:srgbClr val="14407E"/>
                </a:solidFill>
              </a:rPr>
              <a:t>Příjem předběžných žádostí (KPZ) od </a:t>
            </a:r>
            <a:r>
              <a:rPr lang="cs-CZ" altLang="cs-CZ" b="true" dirty="false">
                <a:solidFill>
                  <a:srgbClr val="14407E"/>
                </a:solidFill>
              </a:rPr>
              <a:t>30. 11. 2018 od 10:00 hod.  do </a:t>
            </a:r>
            <a:r>
              <a:rPr lang="fi-FI" altLang="cs-CZ" b="true" dirty="false">
                <a:solidFill>
                  <a:srgbClr val="14407E"/>
                </a:solidFill>
              </a:rPr>
              <a:t>27. 05. 2019, 12:00 hodin</a:t>
            </a:r>
            <a:r>
              <a:rPr lang="cs-CZ" altLang="cs-CZ" b="true" dirty="false">
                <a:solidFill>
                  <a:srgbClr val="14407E"/>
                </a:solidFill>
              </a:rPr>
              <a:t>.</a:t>
            </a:r>
          </a:p>
          <a:p>
            <a:pPr>
              <a:defRPr/>
            </a:pPr>
            <a:r>
              <a:rPr lang="cs-CZ" altLang="cs-CZ" dirty="false">
                <a:solidFill>
                  <a:srgbClr val="14407E"/>
                </a:solidFill>
              </a:rPr>
              <a:t>Příjem plných žádostí od </a:t>
            </a:r>
            <a:r>
              <a:rPr lang="fi-FI" altLang="cs-CZ" b="true" dirty="false">
                <a:solidFill>
                  <a:srgbClr val="14407E"/>
                </a:solidFill>
              </a:rPr>
              <a:t>31. 01. 2019, 10:00 hodin</a:t>
            </a:r>
            <a:r>
              <a:rPr lang="cs-CZ" altLang="cs-CZ" b="true" dirty="false">
                <a:solidFill>
                  <a:srgbClr val="14407E"/>
                </a:solidFill>
              </a:rPr>
              <a:t> do </a:t>
            </a:r>
            <a:r>
              <a:rPr lang="fi-FI" altLang="cs-CZ" b="true" dirty="false">
                <a:solidFill>
                  <a:srgbClr val="14407E"/>
                </a:solidFill>
              </a:rPr>
              <a:t>30. 9. 2019, 12:00 hodin</a:t>
            </a:r>
            <a:r>
              <a:rPr lang="cs-CZ" altLang="cs-CZ" b="true" dirty="false">
                <a:solidFill>
                  <a:srgbClr val="14407E"/>
                </a:solidFill>
              </a:rPr>
              <a:t>.</a:t>
            </a:r>
          </a:p>
          <a:p>
            <a:pPr>
              <a:defRPr/>
            </a:pPr>
            <a:r>
              <a:rPr lang="cs-CZ" altLang="cs-CZ" dirty="false" smtClean="false">
                <a:solidFill>
                  <a:srgbClr val="14407E"/>
                </a:solidFill>
              </a:rPr>
              <a:t>Maximální </a:t>
            </a:r>
            <a:r>
              <a:rPr lang="cs-CZ" altLang="cs-CZ" dirty="false">
                <a:solidFill>
                  <a:srgbClr val="14407E"/>
                </a:solidFill>
              </a:rPr>
              <a:t>délka realizace projektu je </a:t>
            </a:r>
            <a:r>
              <a:rPr lang="cs-CZ" altLang="cs-CZ" b="true" dirty="false">
                <a:solidFill>
                  <a:srgbClr val="14407E"/>
                </a:solidFill>
              </a:rPr>
              <a:t>2 roky (24 měsíců)</a:t>
            </a:r>
            <a:r>
              <a:rPr lang="cs-CZ" altLang="cs-CZ" dirty="false">
                <a:solidFill>
                  <a:srgbClr val="14407E"/>
                </a:solidFill>
              </a:rPr>
              <a:t>,</a:t>
            </a:r>
            <a:r>
              <a:rPr lang="cs-CZ" altLang="cs-CZ" b="true" dirty="false">
                <a:solidFill>
                  <a:srgbClr val="14407E"/>
                </a:solidFill>
              </a:rPr>
              <a:t> </a:t>
            </a:r>
            <a:r>
              <a:rPr lang="cs-CZ" altLang="cs-CZ" dirty="false">
                <a:solidFill>
                  <a:srgbClr val="14407E"/>
                </a:solidFill>
              </a:rPr>
              <a:t>nejzazší datum </a:t>
            </a:r>
            <a:r>
              <a:rPr lang="cs-CZ" altLang="cs-CZ" dirty="false" smtClean="false">
                <a:solidFill>
                  <a:srgbClr val="14407E"/>
                </a:solidFill>
              </a:rPr>
              <a:t>ukončení: </a:t>
            </a:r>
            <a:r>
              <a:rPr lang="cs-CZ" altLang="cs-CZ" b="true" dirty="false">
                <a:solidFill>
                  <a:srgbClr val="14407E"/>
                </a:solidFill>
              </a:rPr>
              <a:t>31. 12. </a:t>
            </a:r>
            <a:r>
              <a:rPr lang="cs-CZ" altLang="cs-CZ" b="true" dirty="false" smtClean="false">
                <a:solidFill>
                  <a:srgbClr val="14407E"/>
                </a:solidFill>
              </a:rPr>
              <a:t>2021</a:t>
            </a:r>
            <a:endParaRPr lang="cs-CZ" altLang="cs-CZ" b="true" dirty="false">
              <a:solidFill>
                <a:srgbClr val="14407E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427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Program semináře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cs-CZ" dirty="false"/>
              <a:t>Hlavní myšlenka a základní principy výzvy </a:t>
            </a:r>
            <a:r>
              <a:rPr lang="cs-CZ" b="true" dirty="false"/>
              <a:t>10:00-11:00</a:t>
            </a:r>
          </a:p>
          <a:p>
            <a:pPr fontAlgn="base"/>
            <a:r>
              <a:rPr lang="cs-CZ" dirty="false" smtClean="false"/>
              <a:t>Administrativní náležitosti výzvy </a:t>
            </a:r>
            <a:r>
              <a:rPr lang="cs-CZ" b="true" dirty="false"/>
              <a:t>11:00-11:30</a:t>
            </a:r>
          </a:p>
          <a:p>
            <a:pPr fontAlgn="base"/>
            <a:r>
              <a:rPr lang="cs-CZ" dirty="false"/>
              <a:t>Diskuse </a:t>
            </a:r>
            <a:r>
              <a:rPr lang="cs-CZ" b="true" dirty="false"/>
              <a:t>11:30-12:00</a:t>
            </a:r>
          </a:p>
          <a:p>
            <a:pPr fontAlgn="base"/>
            <a:r>
              <a:rPr lang="cs-CZ" dirty="false"/>
              <a:t>Pauza na oběd </a:t>
            </a:r>
            <a:r>
              <a:rPr lang="cs-CZ" b="true" dirty="false"/>
              <a:t>12:00-13:00</a:t>
            </a:r>
          </a:p>
          <a:p>
            <a:pPr fontAlgn="base"/>
            <a:r>
              <a:rPr lang="cs-CZ" dirty="false"/>
              <a:t>Individuální/kolektivní konzultace </a:t>
            </a:r>
            <a:r>
              <a:rPr lang="cs-CZ" b="true" dirty="false"/>
              <a:t>13:00-14:30</a:t>
            </a:r>
          </a:p>
          <a:p>
            <a:pPr marL="0" indent="0">
              <a:buNone/>
            </a:pPr>
            <a:r>
              <a:rPr lang="cs-CZ" dirty="false"/>
              <a:t/>
            </a:r>
            <a:br>
              <a:rPr lang="cs-CZ" dirty="false"/>
            </a:b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84972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Výzva nepodporuje	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196752"/>
            <a:ext cx="8064000" cy="4635216"/>
          </a:xfrm>
        </p:spPr>
        <p:txBody>
          <a:bodyPr/>
          <a:lstStyle/>
          <a:p>
            <a:r>
              <a:rPr lang="cs-CZ" dirty="false" smtClean="false"/>
              <a:t>Vývoj</a:t>
            </a:r>
            <a:r>
              <a:rPr lang="cs-CZ" dirty="false"/>
              <a:t>, testování a aplikace </a:t>
            </a:r>
            <a:r>
              <a:rPr lang="cs-CZ" b="true" dirty="false"/>
              <a:t>technologických </a:t>
            </a:r>
            <a:r>
              <a:rPr lang="cs-CZ" b="true" dirty="false" smtClean="false"/>
              <a:t>inovací</a:t>
            </a:r>
            <a:r>
              <a:rPr lang="cs-CZ" dirty="false" smtClean="false"/>
              <a:t> </a:t>
            </a:r>
            <a:endParaRPr lang="cs-CZ" dirty="false"/>
          </a:p>
          <a:p>
            <a:r>
              <a:rPr lang="cs-CZ" b="true" dirty="false" smtClean="false"/>
              <a:t>Webové </a:t>
            </a:r>
            <a:r>
              <a:rPr lang="cs-CZ" b="true" dirty="false"/>
              <a:t>aplikace </a:t>
            </a:r>
            <a:r>
              <a:rPr lang="cs-CZ" dirty="false"/>
              <a:t>(webové platformy</a:t>
            </a:r>
            <a:r>
              <a:rPr lang="cs-CZ" dirty="false" smtClean="false"/>
              <a:t>)</a:t>
            </a:r>
          </a:p>
          <a:p>
            <a:r>
              <a:rPr lang="cs-CZ" dirty="false" smtClean="false"/>
              <a:t>Standardní </a:t>
            </a:r>
            <a:r>
              <a:rPr lang="cs-CZ" dirty="false"/>
              <a:t>a zavedené aktivity typu </a:t>
            </a:r>
            <a:r>
              <a:rPr lang="cs-CZ" b="true" dirty="false" err="true"/>
              <a:t>fundraising</a:t>
            </a:r>
            <a:r>
              <a:rPr lang="cs-CZ" dirty="false"/>
              <a:t>, </a:t>
            </a:r>
            <a:r>
              <a:rPr lang="cs-CZ" b="true" dirty="false"/>
              <a:t>vzdělávání a </a:t>
            </a:r>
            <a:r>
              <a:rPr lang="cs-CZ" b="true" dirty="false" smtClean="false"/>
              <a:t>rekvalifikace</a:t>
            </a:r>
            <a:r>
              <a:rPr lang="cs-CZ" dirty="false" smtClean="false"/>
              <a:t> </a:t>
            </a:r>
            <a:endParaRPr lang="cs-CZ" dirty="false"/>
          </a:p>
          <a:p>
            <a:r>
              <a:rPr lang="cs-CZ" dirty="false" smtClean="false"/>
              <a:t>Projekty</a:t>
            </a:r>
            <a:r>
              <a:rPr lang="cs-CZ" dirty="false"/>
              <a:t>, jejichž primárním cílem je vytvoření či rozvoj </a:t>
            </a:r>
            <a:r>
              <a:rPr lang="cs-CZ" b="true" dirty="false"/>
              <a:t>sociálního podniku </a:t>
            </a:r>
            <a:r>
              <a:rPr lang="cs-CZ" dirty="false"/>
              <a:t>nebo financování provozních nákladů sociálního podniku. </a:t>
            </a:r>
          </a:p>
          <a:p>
            <a:r>
              <a:rPr lang="cs-CZ" dirty="false" smtClean="false"/>
              <a:t> </a:t>
            </a:r>
            <a:r>
              <a:rPr lang="cs-CZ" dirty="false"/>
              <a:t>Projekty na </a:t>
            </a:r>
            <a:r>
              <a:rPr lang="cs-CZ" b="true" dirty="false"/>
              <a:t>podporu zvyšování odborné kapacity </a:t>
            </a:r>
            <a:r>
              <a:rPr lang="cs-CZ" dirty="false"/>
              <a:t>ve společnosti, které samy o sobě nepracují přímo s cílovou skupinou, ale tematicky podporují prostředí, např. vzdělávání, poradenství, síťování, vytváření platforem, apod. </a:t>
            </a:r>
          </a:p>
          <a:p>
            <a:r>
              <a:rPr lang="cs-CZ" b="true" dirty="false"/>
              <a:t>Financování běžného provozu organizace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58410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Oprávnění žadatelé 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r>
              <a:rPr lang="cs-CZ" sz="2000" dirty="false" smtClean="false"/>
              <a:t>NNO</a:t>
            </a:r>
            <a:endParaRPr lang="cs-CZ" sz="2000" dirty="false"/>
          </a:p>
          <a:p>
            <a:r>
              <a:rPr lang="cs-CZ" sz="2000" dirty="false" smtClean="false"/>
              <a:t>obce</a:t>
            </a:r>
            <a:endParaRPr lang="cs-CZ" sz="2000" dirty="false"/>
          </a:p>
          <a:p>
            <a:r>
              <a:rPr lang="pl-PL" sz="2000" dirty="false" smtClean="false"/>
              <a:t>organizace </a:t>
            </a:r>
            <a:r>
              <a:rPr lang="pl-PL" sz="2000" dirty="false"/>
              <a:t>zřizované kraji a </a:t>
            </a:r>
            <a:r>
              <a:rPr lang="pl-PL" sz="2000" dirty="false" smtClean="false"/>
              <a:t>obcemi</a:t>
            </a:r>
            <a:endParaRPr lang="pl-PL" sz="2000" dirty="false"/>
          </a:p>
          <a:p>
            <a:r>
              <a:rPr lang="cs-CZ" sz="2000" dirty="false" smtClean="false"/>
              <a:t>poskytovatelé </a:t>
            </a:r>
            <a:r>
              <a:rPr lang="cs-CZ" sz="2000" dirty="false"/>
              <a:t>sociálních </a:t>
            </a:r>
            <a:r>
              <a:rPr lang="cs-CZ" sz="2000" dirty="false" smtClean="false"/>
              <a:t>služeb </a:t>
            </a:r>
          </a:p>
          <a:p>
            <a:endParaRPr lang="cs-CZ" sz="2000" b="true" dirty="false" smtClean="false"/>
          </a:p>
          <a:p>
            <a:r>
              <a:rPr lang="cs-CZ" sz="2000" b="true" dirty="false" smtClean="false"/>
              <a:t>SERVISNÍ ORGANIZACE </a:t>
            </a:r>
            <a:r>
              <a:rPr lang="cs-CZ" sz="2000" dirty="false" smtClean="false"/>
              <a:t>(Servisní </a:t>
            </a:r>
            <a:r>
              <a:rPr lang="cs-CZ" sz="2000" dirty="false"/>
              <a:t>organizace poskytují přímé služby svým klientům, tedy přímo řeší veřejné problémy. Typicky do této skupiny patří NNO, poskytující sociální služby, NNO v oblasti zdravotnictví a sociálního začleňování nebo v oblasti rozvojové spolupráce a humanitární </a:t>
            </a:r>
            <a:r>
              <a:rPr lang="cs-CZ" sz="2000" dirty="false" smtClean="false"/>
              <a:t>pomoci)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62783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Indikátory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b="true" dirty="false"/>
              <a:t>6 00 </a:t>
            </a:r>
            <a:r>
              <a:rPr lang="cs-CZ" b="true" dirty="false" smtClean="false"/>
              <a:t>00 </a:t>
            </a:r>
            <a:r>
              <a:rPr lang="cs-CZ" dirty="false" smtClean="false"/>
              <a:t>- Celkový </a:t>
            </a:r>
            <a:r>
              <a:rPr lang="cs-CZ" dirty="false"/>
              <a:t>počet </a:t>
            </a:r>
            <a:r>
              <a:rPr lang="cs-CZ" dirty="false" smtClean="false"/>
              <a:t>účastníků</a:t>
            </a:r>
          </a:p>
          <a:p>
            <a:endParaRPr lang="cs-CZ" dirty="false"/>
          </a:p>
          <a:p>
            <a:r>
              <a:rPr lang="cs-CZ" b="true" dirty="false"/>
              <a:t>6 93 </a:t>
            </a:r>
            <a:r>
              <a:rPr lang="cs-CZ" b="true" dirty="false" smtClean="false"/>
              <a:t>01 </a:t>
            </a:r>
            <a:r>
              <a:rPr lang="cs-CZ" dirty="false" smtClean="false"/>
              <a:t>- Počet </a:t>
            </a:r>
            <a:r>
              <a:rPr lang="cs-CZ" dirty="false"/>
              <a:t>experimentálně či kvazi-experimentálně ověřených </a:t>
            </a:r>
            <a:r>
              <a:rPr lang="cs-CZ" dirty="false" smtClean="false"/>
              <a:t>nových (1)</a:t>
            </a:r>
          </a:p>
          <a:p>
            <a:endParaRPr lang="cs-CZ" dirty="false"/>
          </a:p>
          <a:p>
            <a:r>
              <a:rPr lang="cs-CZ" b="true" dirty="false"/>
              <a:t>8 05 </a:t>
            </a:r>
            <a:r>
              <a:rPr lang="cs-CZ" b="true" dirty="false" smtClean="false"/>
              <a:t>00 </a:t>
            </a:r>
            <a:r>
              <a:rPr lang="cs-CZ" dirty="false" smtClean="false"/>
              <a:t>- Počet </a:t>
            </a:r>
            <a:r>
              <a:rPr lang="cs-CZ" dirty="false"/>
              <a:t>napsaných a zveřejněných analytických a strategických dokumentů (vč. evaluačních</a:t>
            </a:r>
            <a:r>
              <a:rPr lang="cs-CZ" dirty="false" smtClean="false"/>
              <a:t>) (min 2)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dirty="false" smtClean="false"/>
              <a:t>Indikátory </a:t>
            </a:r>
            <a:r>
              <a:rPr lang="cs-CZ" b="true" dirty="false"/>
              <a:t>6 93 01 </a:t>
            </a:r>
            <a:r>
              <a:rPr lang="cs-CZ" b="true" dirty="false" smtClean="false"/>
              <a:t>a </a:t>
            </a:r>
            <a:r>
              <a:rPr lang="cs-CZ" b="true" dirty="false"/>
              <a:t>8 05 00 </a:t>
            </a:r>
            <a:r>
              <a:rPr lang="cs-CZ" b="true" dirty="false" smtClean="false"/>
              <a:t> </a:t>
            </a:r>
            <a:r>
              <a:rPr lang="cs-CZ" dirty="false" smtClean="false"/>
              <a:t>blíže v příloze č. 3 Evaluace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56442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Cílové skupiny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836712"/>
            <a:ext cx="8064000" cy="4491200"/>
          </a:xfrm>
        </p:spPr>
        <p:txBody>
          <a:bodyPr/>
          <a:lstStyle/>
          <a:p>
            <a:endParaRPr lang="cs-CZ" dirty="false"/>
          </a:p>
          <a:p>
            <a:pPr>
              <a:lnSpc>
                <a:spcPct val="100000"/>
              </a:lnSpc>
            </a:pPr>
            <a:r>
              <a:rPr lang="cs-CZ" sz="1600" b="true" dirty="false"/>
              <a:t>uchazeči o zaměstnání, zájemci o zaměstnání, ekonomicky neaktivní osoby,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osoby </a:t>
            </a:r>
            <a:r>
              <a:rPr lang="cs-CZ" sz="1600" b="true" dirty="false"/>
              <a:t>sociálně vyloučené nebo ohrožené sociálním vyloučením a chudobou,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poskytovatelé </a:t>
            </a:r>
            <a:r>
              <a:rPr lang="cs-CZ" sz="1600" b="true" dirty="false"/>
              <a:t>a zadavatelé sociálních služeb, služeb pro rodiny a děti a dalších služeb na podporu sociálního začleňování a jejich zaměstnanci,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osoby </a:t>
            </a:r>
            <a:r>
              <a:rPr lang="cs-CZ" sz="1600" b="true" dirty="false"/>
              <a:t>pečující o jiné závislé osoby,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rodiče </a:t>
            </a:r>
            <a:r>
              <a:rPr lang="cs-CZ" sz="1600" b="true" dirty="false"/>
              <a:t>s malými dětmi, osoby pečující o malé děti,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zaměstnanci </a:t>
            </a:r>
            <a:r>
              <a:rPr lang="cs-CZ" sz="1600" b="true" dirty="false"/>
              <a:t>NNO a sociálních podniků,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dirty="false" smtClean="false"/>
              <a:t> </a:t>
            </a:r>
            <a:r>
              <a:rPr lang="cs-CZ" sz="1600" b="true" dirty="false"/>
              <a:t>zaměstnavatelé a zaměstnanci,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osoby </a:t>
            </a:r>
            <a:r>
              <a:rPr lang="cs-CZ" sz="1600" b="true" dirty="false"/>
              <a:t>samostatně výdělečně činné,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orgány </a:t>
            </a:r>
            <a:r>
              <a:rPr lang="cs-CZ" sz="1600" b="true" dirty="false"/>
              <a:t>veřejné správy a jejich zaměstnanci,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dirty="false" smtClean="false"/>
              <a:t> </a:t>
            </a:r>
            <a:r>
              <a:rPr lang="cs-CZ" sz="1600" b="true" dirty="false"/>
              <a:t>osoby, které jsou znevýhodněny vzhledem k (vyššímu) věku, </a:t>
            </a:r>
            <a:endParaRPr lang="cs-CZ" sz="1600" dirty="false"/>
          </a:p>
          <a:p>
            <a:pPr>
              <a:lnSpc>
                <a:spcPct val="100000"/>
              </a:lnSpc>
            </a:pPr>
            <a:r>
              <a:rPr lang="cs-CZ" sz="1600" b="true" dirty="false" smtClean="false"/>
              <a:t> </a:t>
            </a:r>
            <a:r>
              <a:rPr lang="cs-CZ" sz="1600" b="true" dirty="false"/>
              <a:t>veřejnost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65176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1. kolo hodnocení – předběžná žádost o podporu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484784"/>
            <a:ext cx="8424488" cy="4635216"/>
          </a:xfrm>
        </p:spPr>
        <p:txBody>
          <a:bodyPr/>
          <a:lstStyle/>
          <a:p>
            <a:pPr lvl="1"/>
            <a:r>
              <a:rPr lang="cs-CZ" dirty="false"/>
              <a:t>Hodnocení přijatelnosti a formálních </a:t>
            </a:r>
            <a:r>
              <a:rPr lang="cs-CZ" dirty="false" smtClean="false"/>
              <a:t>náležitostí (Oddělení 833)</a:t>
            </a:r>
          </a:p>
          <a:p>
            <a:r>
              <a:rPr lang="cs-CZ" dirty="false" smtClean="false"/>
              <a:t>Kompletně vyplněné KPZ podané přes ISKP14+</a:t>
            </a:r>
          </a:p>
          <a:p>
            <a:pPr lvl="1"/>
            <a:r>
              <a:rPr lang="cs-CZ" dirty="false" smtClean="false"/>
              <a:t>Věcné hodnocení (nezávislá hodnotící komise odborníků) </a:t>
            </a:r>
          </a:p>
          <a:p>
            <a:r>
              <a:rPr lang="cs-CZ" dirty="false" smtClean="false"/>
              <a:t>Potřebnost, Novost </a:t>
            </a:r>
            <a:r>
              <a:rPr lang="cs-CZ" dirty="false"/>
              <a:t>a jedinečnost </a:t>
            </a:r>
            <a:r>
              <a:rPr lang="cs-CZ" dirty="false" smtClean="false"/>
              <a:t>inovace, Zlepšení </a:t>
            </a:r>
            <a:r>
              <a:rPr lang="cs-CZ" dirty="false"/>
              <a:t>a dopad </a:t>
            </a:r>
            <a:r>
              <a:rPr lang="cs-CZ" dirty="false" smtClean="false"/>
              <a:t>inovace, Zapojení </a:t>
            </a:r>
            <a:r>
              <a:rPr lang="cs-CZ" dirty="false"/>
              <a:t>inovačních </a:t>
            </a:r>
            <a:r>
              <a:rPr lang="cs-CZ" dirty="false" smtClean="false"/>
              <a:t>aktérů </a:t>
            </a:r>
          </a:p>
          <a:p>
            <a:r>
              <a:rPr lang="cs-CZ" dirty="false"/>
              <a:t>Možnost osobní účasti na hodnotící </a:t>
            </a:r>
            <a:r>
              <a:rPr lang="cs-CZ" dirty="false" smtClean="false"/>
              <a:t>komisi</a:t>
            </a:r>
            <a:endParaRPr lang="cs-CZ" dirty="false"/>
          </a:p>
          <a:p>
            <a:r>
              <a:rPr lang="cs-CZ" dirty="false" smtClean="false"/>
              <a:t>Do prvního kola je nutno doložit:</a:t>
            </a:r>
          </a:p>
          <a:p>
            <a:pPr marL="0" indent="0">
              <a:buNone/>
            </a:pPr>
            <a:r>
              <a:rPr lang="cs-CZ" sz="1800" b="true" dirty="false" smtClean="false"/>
              <a:t>Potvrzení </a:t>
            </a:r>
            <a:r>
              <a:rPr lang="cs-CZ" sz="1800" b="true" dirty="false"/>
              <a:t>o konzultaci s vyhlašovatelem </a:t>
            </a:r>
            <a:r>
              <a:rPr lang="cs-CZ" sz="1800" dirty="false"/>
              <a:t>(příloha č. 5) </a:t>
            </a:r>
          </a:p>
          <a:p>
            <a:pPr marL="0" indent="0">
              <a:buNone/>
            </a:pPr>
            <a:r>
              <a:rPr lang="cs-CZ" sz="1800" b="true" dirty="false" smtClean="false"/>
              <a:t>Krátký </a:t>
            </a:r>
            <a:r>
              <a:rPr lang="cs-CZ" sz="1800" b="true" dirty="false"/>
              <a:t>projektový záměr </a:t>
            </a:r>
            <a:r>
              <a:rPr lang="cs-CZ" sz="1800" dirty="false"/>
              <a:t>(vzor viz příloha č. 1) </a:t>
            </a:r>
          </a:p>
          <a:p>
            <a:pPr marL="0" indent="0">
              <a:buNone/>
            </a:pPr>
            <a:r>
              <a:rPr lang="cs-CZ" sz="1800" b="true" dirty="false" smtClean="false"/>
              <a:t>Žadatelé </a:t>
            </a:r>
            <a:r>
              <a:rPr lang="cs-CZ" sz="1800" b="true" dirty="false"/>
              <a:t>s českými </a:t>
            </a:r>
            <a:r>
              <a:rPr lang="cs-CZ" sz="1800" b="true" dirty="false" smtClean="false"/>
              <a:t>partnery: </a:t>
            </a:r>
            <a:r>
              <a:rPr lang="cs-CZ" sz="1800" b="true" dirty="false"/>
              <a:t>Vyjádření partnera o </a:t>
            </a:r>
            <a:r>
              <a:rPr lang="cs-CZ" sz="1800" b="true" dirty="false" smtClean="false"/>
              <a:t>spolupráci </a:t>
            </a:r>
            <a:r>
              <a:rPr lang="cs-CZ" sz="1800" dirty="false"/>
              <a:t>(příloha č. 7) </a:t>
            </a:r>
          </a:p>
          <a:p>
            <a:pPr marL="0" indent="0">
              <a:buNone/>
            </a:pPr>
            <a:r>
              <a:rPr lang="cs-CZ" sz="1800" b="true" dirty="false" smtClean="false"/>
              <a:t>Žadatelé </a:t>
            </a:r>
            <a:r>
              <a:rPr lang="cs-CZ" sz="1800" b="true" dirty="false"/>
              <a:t>se zahraničními </a:t>
            </a:r>
            <a:r>
              <a:rPr lang="cs-CZ" sz="1800" b="true" dirty="false" smtClean="false"/>
              <a:t>partnery: </a:t>
            </a:r>
            <a:r>
              <a:rPr lang="cs-CZ" sz="1800" b="true" dirty="false" err="true"/>
              <a:t>Letter</a:t>
            </a:r>
            <a:r>
              <a:rPr lang="cs-CZ" sz="1800" b="true" dirty="false"/>
              <a:t> </a:t>
            </a:r>
            <a:r>
              <a:rPr lang="cs-CZ" sz="1800" b="true" dirty="false" err="true"/>
              <a:t>of</a:t>
            </a:r>
            <a:r>
              <a:rPr lang="cs-CZ" sz="1800" b="true" dirty="false"/>
              <a:t> </a:t>
            </a:r>
            <a:r>
              <a:rPr lang="cs-CZ" sz="1800" b="true" dirty="false" err="true"/>
              <a:t>Intent</a:t>
            </a:r>
            <a:r>
              <a:rPr lang="cs-CZ" sz="1800" b="true" dirty="false"/>
              <a:t> </a:t>
            </a:r>
            <a:r>
              <a:rPr lang="cs-CZ" sz="1800" dirty="false"/>
              <a:t>(příloha č. 7)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18395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pl-PL" dirty="false"/>
              <a:t>2. kolo hodnocení – plná žádost o </a:t>
            </a:r>
            <a:r>
              <a:rPr lang="pl-PL" dirty="false" smtClean="false"/>
              <a:t>podporu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lvl="1"/>
            <a:r>
              <a:rPr lang="cs-CZ" dirty="false" smtClean="false"/>
              <a:t>Hodnocení </a:t>
            </a:r>
            <a:r>
              <a:rPr lang="cs-CZ" dirty="false"/>
              <a:t>přijatelnosti a formálních náležitostí (Oddělení 833</a:t>
            </a:r>
            <a:r>
              <a:rPr lang="cs-CZ" dirty="false" smtClean="false"/>
              <a:t>)</a:t>
            </a:r>
          </a:p>
          <a:p>
            <a:r>
              <a:rPr lang="cs-CZ" dirty="false" smtClean="false"/>
              <a:t>Hodnocení plné žádosti</a:t>
            </a:r>
          </a:p>
          <a:p>
            <a:pPr lvl="1"/>
            <a:endParaRPr lang="cs-CZ" dirty="false" smtClean="false"/>
          </a:p>
          <a:p>
            <a:pPr lvl="1"/>
            <a:r>
              <a:rPr lang="cs-CZ" dirty="false" smtClean="false"/>
              <a:t>Věcné hodnocení</a:t>
            </a:r>
          </a:p>
          <a:p>
            <a:r>
              <a:rPr lang="cs-CZ" dirty="false" smtClean="false"/>
              <a:t>Doplnění požadavků HK z 1. kola hodnocení</a:t>
            </a:r>
          </a:p>
          <a:p>
            <a:r>
              <a:rPr lang="cs-CZ" dirty="false" smtClean="false"/>
              <a:t>Cílové skupiny, Rozpočet, Konkrétní klíčové aktivity </a:t>
            </a:r>
          </a:p>
          <a:p>
            <a:r>
              <a:rPr lang="cs-CZ" dirty="false" smtClean="false"/>
              <a:t>Možnost osobní účasti na hodnotící komisi</a:t>
            </a:r>
          </a:p>
          <a:p>
            <a:pPr lvl="1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523449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Dotazy a diskuze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rázek 4"/>
          <p:cNvSpPr>
            <a:spLocks noGrp="true"/>
          </p:cNvSpPr>
          <p:nvPr>
            <p:ph type="pic" sz="quarter" idx="15"/>
          </p:nvPr>
        </p:nvSpPr>
        <p:spPr/>
      </p:sp>
      <p:sp>
        <p:nvSpPr>
          <p:cNvPr id="6" name="Zástupný symbol pro obrázek 5"/>
          <p:cNvSpPr>
            <a:spLocks noGrp="true"/>
          </p:cNvSpPr>
          <p:nvPr>
            <p:ph type="pic" sz="quarter" idx="16"/>
          </p:nvPr>
        </p:nvSpPr>
        <p:spPr/>
      </p:sp>
      <p:sp>
        <p:nvSpPr>
          <p:cNvPr id="7" name="Zástupný symbol pro obrázek 6"/>
          <p:cNvSpPr>
            <a:spLocks noGrp="true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35479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Filosofie výzvy 83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false" smtClean="false"/>
              <a:t>Markéta Pěchoučková, Veronika Pavlovská, Iva Kovandová, Václav Lintymer</a:t>
            </a:r>
            <a:endParaRPr lang="cs-CZ" dirty="false"/>
          </a:p>
        </p:txBody>
      </p:sp>
      <p:sp>
        <p:nvSpPr>
          <p:cNvPr id="4" name="Zástupný symbol pro text 3"/>
          <p:cNvSpPr>
            <a:spLocks noGrp="true"/>
          </p:cNvSpPr>
          <p:nvPr>
            <p:ph type="body" sz="quarter" idx="14"/>
          </p:nvPr>
        </p:nvSpPr>
        <p:spPr>
          <a:xfrm>
            <a:off x="1511299" y="5155200"/>
            <a:ext cx="7272000" cy="540000"/>
          </a:xfrm>
        </p:spPr>
        <p:txBody>
          <a:bodyPr/>
          <a:lstStyle/>
          <a:p>
            <a:r>
              <a:rPr lang="cs-CZ" dirty="false" smtClean="false"/>
              <a:t>10. </a:t>
            </a:r>
            <a:r>
              <a:rPr lang="cs-CZ" dirty="false"/>
              <a:t>p</a:t>
            </a:r>
            <a:r>
              <a:rPr lang="cs-CZ" dirty="false" smtClean="false"/>
              <a:t>rosince 2018</a:t>
            </a:r>
            <a:endParaRPr lang="cs-CZ" dirty="false"/>
          </a:p>
        </p:txBody>
      </p:sp>
      <p:sp>
        <p:nvSpPr>
          <p:cNvPr id="5" name="Zástupný symbol pro obrázek 4"/>
          <p:cNvSpPr>
            <a:spLocks noGrp="true"/>
          </p:cNvSpPr>
          <p:nvPr>
            <p:ph type="pic" sz="quarter" idx="15"/>
          </p:nvPr>
        </p:nvSpPr>
        <p:spPr/>
      </p:sp>
      <p:sp>
        <p:nvSpPr>
          <p:cNvPr id="6" name="Zástupný symbol pro obrázek 5"/>
          <p:cNvSpPr>
            <a:spLocks noGrp="true"/>
          </p:cNvSpPr>
          <p:nvPr>
            <p:ph type="pic" sz="quarter" idx="16"/>
          </p:nvPr>
        </p:nvSpPr>
        <p:spPr/>
      </p:sp>
      <p:sp>
        <p:nvSpPr>
          <p:cNvPr id="7" name="Zástupný symbol pro obrázek 6"/>
          <p:cNvSpPr>
            <a:spLocks noGrp="true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67363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/>
            </a:r>
            <a:br>
              <a:rPr lang="cs-CZ" dirty="false"/>
            </a:br>
            <a:r>
              <a:rPr lang="cs-CZ" dirty="false"/>
              <a:t>Hlavní myšlenka výzvy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true" dirty="false"/>
              <a:t>Ochota se sebekriticky podívat na své služby vůči CS </a:t>
            </a:r>
            <a:r>
              <a:rPr lang="cs-CZ" dirty="false"/>
              <a:t>- </a:t>
            </a:r>
            <a:r>
              <a:rPr lang="cs-CZ" b="true" dirty="false"/>
              <a:t>opravdu víme</a:t>
            </a:r>
            <a:r>
              <a:rPr lang="cs-CZ" dirty="false"/>
              <a:t>, že fungují? </a:t>
            </a:r>
            <a:r>
              <a:rPr lang="cs-CZ" b="true" dirty="false"/>
              <a:t>opravdu řešíme skutečné </a:t>
            </a:r>
            <a:r>
              <a:rPr lang="cs-CZ" dirty="false"/>
              <a:t>problémy a potřeby CS? </a:t>
            </a:r>
            <a:endParaRPr lang="cs-CZ" dirty="false" smtClean="false"/>
          </a:p>
          <a:p>
            <a:pPr marL="0" indent="0">
              <a:buNone/>
            </a:pPr>
            <a:r>
              <a:rPr lang="cs-CZ" dirty="false"/>
              <a:t/>
            </a:r>
            <a:br>
              <a:rPr lang="cs-CZ" dirty="false"/>
            </a:br>
            <a:r>
              <a:rPr lang="cs-CZ" dirty="false"/>
              <a:t>Hledáme organizace, které vnímají, že v současné době nejsou schopny řešit určitý problém svých klientů; klienty se jim nedaří posouvat dál, nebo se neustále vracejí s tou samou poptávkou.</a:t>
            </a:r>
          </a:p>
          <a:p>
            <a:pPr marL="0" indent="0">
              <a:buNone/>
            </a:pPr>
            <a:r>
              <a:rPr lang="cs-CZ" dirty="false"/>
              <a:t/>
            </a:r>
            <a:br>
              <a:rPr lang="cs-CZ" dirty="false"/>
            </a:b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7378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Oslí můstek k potřebám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1034" name="Picture 10" descr="https://lh5.googleusercontent.com/MHOpdXU-RMh-7IV0w8nzF6ph538W3dh95HykNgB2HwrAmO3I8i26EQEdnNlPu2egBWtTpUDfc2FXIs30aVf6vrXbQgoGR4Ena6Ns_VNXWrmyVMGWp7jdonTA5IWPe3OOGvBbNCcM6c0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3380010" cy="29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true"/>
          <p:nvPr/>
        </p:nvSpPr>
        <p:spPr>
          <a:xfrm>
            <a:off x="467544" y="1628800"/>
            <a:ext cx="8172456" cy="83099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2400" dirty="false"/>
              <a:t>A myslíme si, že cesta jak dělat služby dobře, vede přes skutečné potřeby klientů </a:t>
            </a:r>
          </a:p>
        </p:txBody>
      </p:sp>
    </p:spTree>
    <p:extLst>
      <p:ext uri="{BB962C8B-B14F-4D97-AF65-F5344CB8AC3E}">
        <p14:creationId xmlns:p14="http://schemas.microsoft.com/office/powerpoint/2010/main" val="228750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Potřeby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 smtClean="false"/>
          </a:p>
          <a:p>
            <a:pPr marL="0" indent="0">
              <a:buNone/>
            </a:pPr>
            <a:endParaRPr lang="cs-CZ" dirty="false"/>
          </a:p>
          <a:p>
            <a:pPr marL="0" indent="0">
              <a:buNone/>
            </a:pPr>
            <a:r>
              <a:rPr lang="en-US" dirty="false" smtClean="false">
                <a:hlinkClick r:id="rId2"/>
              </a:rPr>
              <a:t>Ernesto </a:t>
            </a:r>
            <a:r>
              <a:rPr lang="en-US" dirty="false" err="true" smtClean="false">
                <a:hlinkClick r:id="rId2"/>
              </a:rPr>
              <a:t>Sirolli</a:t>
            </a:r>
            <a:r>
              <a:rPr lang="en-US" dirty="false" smtClean="false">
                <a:hlinkClick r:id="rId2"/>
              </a:rPr>
              <a:t> - Want to help someone? Shut up and listen!</a:t>
            </a:r>
            <a:r>
              <a:rPr lang="cs-CZ" dirty="false" smtClean="false"/>
              <a:t> 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751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Potřeby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2050" name="Picture 2" descr="https://lh6.googleusercontent.com/ymY_158RuE900rL3gojHCaSWDGwzcccsKsQx5sLnx9Hh7RoZVZ9XQaRVK94JUHrAcLK_Pm1nDEYPecRytBHOS1AizYg14evM2ZbMDsRKN2RkfsHEIF-o2oYig0FH3IW1yD4tfFE2LCY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112568" cy="302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true"/>
          <p:nvPr/>
        </p:nvSpPr>
        <p:spPr>
          <a:xfrm>
            <a:off x="899592" y="5229200"/>
            <a:ext cx="7272808" cy="95410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2800" dirty="false"/>
              <a:t>Neignorujte, co vám uživatelé naznačují, aktivně se ptejte se a neopomíjejte kontext.</a:t>
            </a:r>
          </a:p>
        </p:txBody>
      </p:sp>
    </p:spTree>
    <p:extLst>
      <p:ext uri="{BB962C8B-B14F-4D97-AF65-F5344CB8AC3E}">
        <p14:creationId xmlns:p14="http://schemas.microsoft.com/office/powerpoint/2010/main" val="7540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potřeby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3074" name="Picture 2" descr="https://lh6.googleusercontent.com/7xx5QT8N_xfhmtoj0Ejg4qB-8NA5dPgIhXYgzMSbkkl8Rj09tF9vZQuJLcLySIKqEtv4Ke0mhC-tFAmOEiEwBkek7yq95uVwZMnbG2QZ6rPk3yuuYkqcWdu6hUWDsx_oMsYvfS2g6Ns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16832"/>
            <a:ext cx="4680520" cy="37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potřeby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4098" name="Picture 2" descr="https://lh5.googleusercontent.com/2aZAGFX5vAzz-Z_FpG9pKJ5NdN9LwTwmhU-EQrwVENTmP_xCXtH9EN3fPgjwW4uoZ6n6Joj2YiUzJxiAEPyfGW8mPQ5oFG_AbDDHNBJHSlJIxV_ZBrXJmvm8xycLYTOYPXnzcdswL1I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608512" cy="30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true"/>
          <p:nvPr/>
        </p:nvSpPr>
        <p:spPr>
          <a:xfrm>
            <a:off x="827584" y="5157192"/>
            <a:ext cx="7956416" cy="954107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sz="2800" dirty="false" smtClean="false"/>
              <a:t>První odpověď většinou nestačí a je třeba jít hodně do hloubky</a:t>
            </a:r>
            <a:r>
              <a:rPr lang="cs-CZ" dirty="false" smtClean="false"/>
              <a:t>.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80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F291D2CAF791D449809C1371BC5FAF2A" ma:contentTypeName="Dokument" ma:contentTypeScope="" ma:contentTypeVersion="1" ma:versionID="26fd20a5b6d8decbe06b7f1b12531c89">
  <xsd:schema xmlns:xsd="http://www.w3.org/2001/XMLSchema" xmlns:ns2="7c48c8a8-2045-474d-b0fb-3ee17ecadba0" xmlns:p="http://schemas.microsoft.com/office/2006/metadata/properties" xmlns:xs="http://www.w3.org/2001/XMLSchema" ma:fieldsID="ff450026467c3fdb36efcce3adb619a7" ma:root="true" ns2:_="" targetNamespace="http://schemas.microsoft.com/office/2006/metadata/properties">
    <xsd:import namespace="7c48c8a8-2045-474d-b0fb-3ee17ecadba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7c48c8a8-2045-474d-b0fb-3ee17ecadba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7c48c8a8-2045-474d-b0fb-3ee17ecadba0">W:\PUBLICITA\VIZUÁLNÍ_IDENTITA\sablony_word_ppt\prezentace.pptx</AC_OriginalFileNam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D1530B-E225-42ED-A309-6B32D635B6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8c8a8-2045-474d-b0fb-3ee17ecad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D88155-0E86-4D14-B6AF-C6806AEE952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7c48c8a8-2045-474d-b0fb-3ee17ecadb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880</properties:Words>
  <properties:PresentationFormat>Předvádění na obrazovce (4:3)</properties:PresentationFormat>
  <properties:Paragraphs>152</properties:Paragraphs>
  <properties:Slides>26</properties:Slides>
  <properties:Notes>0</properties:Notes>
  <properties:TotalTime>405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properties:HeadingPairs>
  <properties:TitlesOfParts>
    <vt:vector baseType="lpstr" size="31">
      <vt:lpstr>Arial</vt:lpstr>
      <vt:lpstr>Calibri</vt:lpstr>
      <vt:lpstr>Wingdings</vt:lpstr>
      <vt:lpstr>Wingdings 3</vt:lpstr>
      <vt:lpstr>prezentace</vt:lpstr>
      <vt:lpstr>Seminář pro žadatele výzvy 83</vt:lpstr>
      <vt:lpstr>Program semináře</vt:lpstr>
      <vt:lpstr>Filosofie výzvy 83</vt:lpstr>
      <vt:lpstr> Hlavní myšlenka výzvy </vt:lpstr>
      <vt:lpstr>Oslí můstek k potřebám</vt:lpstr>
      <vt:lpstr>Potřeby</vt:lpstr>
      <vt:lpstr>Potřeby</vt:lpstr>
      <vt:lpstr>potřeby</vt:lpstr>
      <vt:lpstr>potřeby</vt:lpstr>
      <vt:lpstr>Potřeby</vt:lpstr>
      <vt:lpstr>HCD</vt:lpstr>
      <vt:lpstr>HCD příklad</vt:lpstr>
      <vt:lpstr>HCD příklad</vt:lpstr>
      <vt:lpstr>upozornění</vt:lpstr>
      <vt:lpstr>Doporučujeme k nastudování</vt:lpstr>
      <vt:lpstr>Administrativní náležitosti výzvy 83</vt:lpstr>
      <vt:lpstr>Základní informace</vt:lpstr>
      <vt:lpstr>Základní informace</vt:lpstr>
      <vt:lpstr>Důležité Termíny </vt:lpstr>
      <vt:lpstr>Výzva nepodporuje </vt:lpstr>
      <vt:lpstr>Oprávnění žadatelé </vt:lpstr>
      <vt:lpstr>Indikátory</vt:lpstr>
      <vt:lpstr>Cílové skupiny</vt:lpstr>
      <vt:lpstr>1. kolo hodnocení – předběžná žádost o podporu </vt:lpstr>
      <vt:lpstr>2. kolo hodnocení – plná žádost o podporu</vt:lpstr>
      <vt:lpstr>Dotazy a diskuze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2018-12-14T09:52:18Z</dcterms:modified>
  <cp:revision>38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0x010100F291D2CAF791D449809C1371BC5FAF2A</vt:lpwstr>
  </prop:property>
</prop:Properties>
</file>