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ContentType="application/vnd.openxmlformats-officedocument.customXmlProperties+xml" PartName="/customXml/itemProps1.xml"/>
  <Override ContentType="application/vnd.openxmlformats-officedocument.customXmlProperties+xml" PartName="/customXml/itemProps2.xml"/>
  <Override ContentType="application/vnd.openxmlformats-officedocument.customXmlProperties+xml" PartName="/customXml/itemProps3.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custom-properties+xml" PartName="/docProps/custom.xml"/>
  <Override ContentType="application/vnd.openxmlformats-officedocument.presentationml.notesMaster+xml" PartName="/ppt/notesMasters/notesMaster1.xml"/>
  <Override ContentType="application/vnd.openxmlformats-officedocument.presentationml.presProps+xml" PartName="/ppt/presProps.xml"/>
  <Override ContentType="application/vnd.openxmlformats-officedocument.presentationml.presentation.main+xml" PartName="/ppt/presentation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
<Relationships xmlns="http://schemas.openxmlformats.org/package/2006/relationships">
    <Relationship Target="docProps/core.xml" Type="http://schemas.openxmlformats.org/package/2006/relationships/metadata/core-properties" Id="rId3"/>
    <Relationship Target="docProps/thumbnail.jpeg" Type="http://schemas.openxmlformats.org/package/2006/relationships/metadata/thumbnail" Id="rId2"/>
    <Relationship Target="ppt/presentation.xml" Type="http://schemas.openxmlformats.org/officeDocument/2006/relationships/officeDocument" Id="rId1"/>
    <Relationship Target="docProps/custom.xml" Type="http://schemas.openxmlformats.org/officeDocument/2006/relationships/custom-properties" Id="rId5"/>
    <Relationship Target="docProps/app.xml" Type="http://schemas.openxmlformats.org/officeDocument/2006/relationships/extended-properties" Id="rId4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 showSpecialPlsOnTitleSld="false" saveSubsetFonts="true">
  <p:sldMasterIdLst>
    <p:sldMasterId id="2147483671" r:id="rId4"/>
  </p:sldMasterIdLst>
  <p:notesMasterIdLst>
    <p:notesMasterId r:id="rId31"/>
  </p:notesMasterIdLst>
  <p:sldIdLst>
    <p:sldId id="282" r:id="rId5"/>
    <p:sldId id="268" r:id="rId6"/>
    <p:sldId id="267" r:id="rId7"/>
    <p:sldId id="269" r:id="rId8"/>
    <p:sldId id="270" r:id="rId9"/>
    <p:sldId id="271" r:id="rId10"/>
    <p:sldId id="272" r:id="rId11"/>
    <p:sldId id="273" r:id="rId12"/>
    <p:sldId id="274" r:id="rId13"/>
    <p:sldId id="275" r:id="rId14"/>
    <p:sldId id="276" r:id="rId15"/>
    <p:sldId id="277" r:id="rId16"/>
    <p:sldId id="278" r:id="rId17"/>
    <p:sldId id="279" r:id="rId18"/>
    <p:sldId id="280" r:id="rId19"/>
    <p:sldId id="256" r:id="rId20"/>
    <p:sldId id="257" r:id="rId21"/>
    <p:sldId id="259" r:id="rId22"/>
    <p:sldId id="258" r:id="rId23"/>
    <p:sldId id="260" r:id="rId24"/>
    <p:sldId id="266" r:id="rId25"/>
    <p:sldId id="262" r:id="rId26"/>
    <p:sldId id="263" r:id="rId27"/>
    <p:sldId id="264" r:id="rId28"/>
    <p:sldId id="265" r:id="rId29"/>
    <p:sldId id="281" r:id="rId30"/>
  </p:sldIdLst>
  <p:sldSz cx="9144000" cy="6858000" type="screen4x3"/>
  <p:notesSz cx="6858000" cy="9144000"/>
  <p:defaultTextStyle>
    <a:defPPr>
      <a:defRPr lang="cs-CZ"/>
    </a:defPPr>
    <a:lvl1pPr marL="0" algn="l" defTabSz="914400" rtl="false" eaLnBrk="true" latinLnBrk="false" hangingPunct="true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false" eaLnBrk="true" latinLnBrk="false" hangingPunct="true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false" eaLnBrk="true" latinLnBrk="false" hangingPunct="true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false" eaLnBrk="true" latinLnBrk="false" hangingPunct="true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false" eaLnBrk="true" latinLnBrk="false" hangingPunct="true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false" eaLnBrk="true" latinLnBrk="false" hangingPunct="true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false" eaLnBrk="true" latinLnBrk="false" hangingPunct="true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false" eaLnBrk="true" latinLnBrk="false" hangingPunct="true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false" eaLnBrk="true" latinLnBrk="false" hangingPunct="true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13">
          <p15:clr>
            <a:srgbClr val="A4A3A4"/>
          </p15:clr>
        </p15:guide>
        <p15:guide id="2" orient="horz" pos="3884">
          <p15:clr>
            <a:srgbClr val="A4A3A4"/>
          </p15:clr>
        </p15:guide>
        <p15:guide id="3" pos="5420">
          <p15:clr>
            <a:srgbClr val="A4A3A4"/>
          </p15:clr>
        </p15:guide>
        <p15:guide id="4" pos="3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showPr showNarration="true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w="http://schemas.openxmlformats.org/wordprocessingml/2006/main" xmlns:m="http://schemas.openxmlformats.org/officeDocument/2006/math" xmlns:w14="http://schemas.microsoft.com/office/word/2010/wordml" xmlns:r="http://schemas.openxmlformats.org/officeDocument/2006/relationships" xmlns:wp="http://schemas.openxmlformats.org/drawingml/2006/wordprocessingDrawing" xmlns:a="http://schemas.openxmlformats.org/drawingml/2006/main" xmlns:wp14="http://schemas.microsoft.com/office/word/2010/wordprocessingDrawing" xmlns:w15="http://schemas.microsoft.com/office/word/2012/wordml" xmlns:mc="http://schemas.openxmlformats.org/markup-compatibility/2006" xmlns:sl="http://schemas.openxmlformats.org/schemaLibrary/2006/main" xmlns:wne="http://schemas.microsoft.com/office/word/2006/wordml" xmlns:c="http://schemas.openxmlformats.org/drawingml/2006/chart" xmlns:cdr="http://schemas.openxmlformats.org/drawingml/2006/chartDrawing" xmlns:c14="http://schemas.microsoft.com/office/drawing/2007/8/2/chart" xmlns:dgm="http://schemas.openxmlformats.org/drawingml/2006/diagram" xmlns:pic="http://schemas.openxmlformats.org/drawingml/2006/picture" xmlns:xdr="http://schemas.openxmlformats.org/drawingml/2006/spreadsheetDrawing" xmlns:dsp="http://schemas.microsoft.com/office/drawing/2008/diagram" xmlns:o="urn:schemas-microsoft-com:office:office" xmlns:xvml="urn:schemas-microsoft-com:office:excel" xmlns:v="urn:schemas-microsoft-com:vml" xmlns:w10="urn:schemas-microsoft-com:office:word" xmlns:pvml="urn:schemas-microsoft-com:office:powerpoint" xmlns:cppr="http://schemas.microsoft.com/office/2006/coverPageProps" xmlns:odx="http://opendope.org/xpaths" xmlns:odc="http://opendope.org/conditions" xmlns:odq="http://opendope.org/questions" xmlns:oda="http://opendope.org/answers" xmlns:odi="http://opendope.org/components" xmlns:odgm="http://opendope.org/SmartArt/DataHierarchy" xmlns:b="http://schemas.openxmlformats.org/officeDocument/2006/bibliography" xmlns:wps="http://schemas.microsoft.com/office/word/2010/wordprocessingShape" xmlns:w16se="http://schemas.microsoft.com/office/word/2015/wordml/symex" xmlns:w16cid="http://schemas.microsoft.com/office/word/2016/wordml/cid" xmlns:wetp="http://schemas.microsoft.com/office/webextensions/taskpanes/2010/11" xmlns:we="http://schemas.microsoft.com/office/webextensions/webextension/2010/11" xmlns:comp="http://schemas.openxmlformats.org/drawingml/2006/compatibility" xmlns:lc="http://schemas.openxmlformats.org/drawingml/2006/lockedCanvas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řední styl 2 – zvýraznění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37CE84F3-28C3-443E-9E96-99CF82512B78}" styleName="Tmavý styl 1 – zvýraznění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9DCAF9ED-07DC-4A11-8D7F-57B35C25682E}" styleName="Střední styl 1 – zvýraznění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 lastView="sldThumbnailView">
  <p:normalViewPr vertBarState="maximized">
    <p:restoredLeft sz="34587" autoAdjust="false"/>
    <p:restoredTop sz="94673" autoAdjust="false"/>
  </p:normalViewPr>
  <p:slideViewPr>
    <p:cSldViewPr showGuides="true">
      <p:cViewPr varScale="true">
        <p:scale>
          <a:sx n="109" d="100"/>
          <a:sy n="109" d="100"/>
        </p:scale>
        <p:origin x="1296" y="102"/>
      </p:cViewPr>
      <p:guideLst>
        <p:guide orient="horz" pos="913"/>
        <p:guide orient="horz" pos="3884"/>
        <p:guide pos="5420"/>
        <p:guide pos="3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
    <Relationship Target="slides/slide4.xml" Type="http://schemas.openxmlformats.org/officeDocument/2006/relationships/slide" Id="rId8"/>
    <Relationship Target="slides/slide9.xml" Type="http://schemas.openxmlformats.org/officeDocument/2006/relationships/slide" Id="rId13"/>
    <Relationship Target="slides/slide14.xml" Type="http://schemas.openxmlformats.org/officeDocument/2006/relationships/slide" Id="rId18"/>
    <Relationship Target="slides/slide22.xml" Type="http://schemas.openxmlformats.org/officeDocument/2006/relationships/slide" Id="rId26"/>
    <Relationship Target="../customXml/item3.xml" Type="http://schemas.openxmlformats.org/officeDocument/2006/relationships/customXml" Id="rId3"/>
    <Relationship Target="slides/slide17.xml" Type="http://schemas.openxmlformats.org/officeDocument/2006/relationships/slide" Id="rId21"/>
    <Relationship Target="theme/theme1.xml" Type="http://schemas.openxmlformats.org/officeDocument/2006/relationships/theme" Id="rId34"/>
    <Relationship Target="slides/slide3.xml" Type="http://schemas.openxmlformats.org/officeDocument/2006/relationships/slide" Id="rId7"/>
    <Relationship Target="slides/slide8.xml" Type="http://schemas.openxmlformats.org/officeDocument/2006/relationships/slide" Id="rId12"/>
    <Relationship Target="slides/slide13.xml" Type="http://schemas.openxmlformats.org/officeDocument/2006/relationships/slide" Id="rId17"/>
    <Relationship Target="slides/slide21.xml" Type="http://schemas.openxmlformats.org/officeDocument/2006/relationships/slide" Id="rId25"/>
    <Relationship Target="viewProps.xml" Type="http://schemas.openxmlformats.org/officeDocument/2006/relationships/viewProps" Id="rId33"/>
    <Relationship Target="../customXml/item2.xml" Type="http://schemas.openxmlformats.org/officeDocument/2006/relationships/customXml" Id="rId2"/>
    <Relationship Target="slides/slide12.xml" Type="http://schemas.openxmlformats.org/officeDocument/2006/relationships/slide" Id="rId16"/>
    <Relationship Target="slides/slide16.xml" Type="http://schemas.openxmlformats.org/officeDocument/2006/relationships/slide" Id="rId20"/>
    <Relationship Target="slides/slide25.xml" Type="http://schemas.openxmlformats.org/officeDocument/2006/relationships/slide" Id="rId29"/>
    <Relationship Target="../customXml/item1.xml" Type="http://schemas.openxmlformats.org/officeDocument/2006/relationships/customXml" Id="rId1"/>
    <Relationship Target="slides/slide2.xml" Type="http://schemas.openxmlformats.org/officeDocument/2006/relationships/slide" Id="rId6"/>
    <Relationship Target="slides/slide7.xml" Type="http://schemas.openxmlformats.org/officeDocument/2006/relationships/slide" Id="rId11"/>
    <Relationship Target="slides/slide20.xml" Type="http://schemas.openxmlformats.org/officeDocument/2006/relationships/slide" Id="rId24"/>
    <Relationship Target="presProps.xml" Type="http://schemas.openxmlformats.org/officeDocument/2006/relationships/presProps" Id="rId32"/>
    <Relationship Target="slides/slide1.xml" Type="http://schemas.openxmlformats.org/officeDocument/2006/relationships/slide" Id="rId5"/>
    <Relationship Target="slides/slide11.xml" Type="http://schemas.openxmlformats.org/officeDocument/2006/relationships/slide" Id="rId15"/>
    <Relationship Target="slides/slide19.xml" Type="http://schemas.openxmlformats.org/officeDocument/2006/relationships/slide" Id="rId23"/>
    <Relationship Target="slides/slide24.xml" Type="http://schemas.openxmlformats.org/officeDocument/2006/relationships/slide" Id="rId28"/>
    <Relationship Target="slides/slide6.xml" Type="http://schemas.openxmlformats.org/officeDocument/2006/relationships/slide" Id="rId10"/>
    <Relationship Target="slides/slide15.xml" Type="http://schemas.openxmlformats.org/officeDocument/2006/relationships/slide" Id="rId19"/>
    <Relationship Target="notesMasters/notesMaster1.xml" Type="http://schemas.openxmlformats.org/officeDocument/2006/relationships/notesMaster" Id="rId31"/>
    <Relationship Target="slideMasters/slideMaster1.xml" Type="http://schemas.openxmlformats.org/officeDocument/2006/relationships/slideMaster" Id="rId4"/>
    <Relationship Target="slides/slide5.xml" Type="http://schemas.openxmlformats.org/officeDocument/2006/relationships/slide" Id="rId9"/>
    <Relationship Target="slides/slide10.xml" Type="http://schemas.openxmlformats.org/officeDocument/2006/relationships/slide" Id="rId14"/>
    <Relationship Target="slides/slide18.xml" Type="http://schemas.openxmlformats.org/officeDocument/2006/relationships/slide" Id="rId22"/>
    <Relationship Target="slides/slide23.xml" Type="http://schemas.openxmlformats.org/officeDocument/2006/relationships/slide" Id="rId27"/>
    <Relationship Target="slides/slide26.xml" Type="http://schemas.openxmlformats.org/officeDocument/2006/relationships/slide" Id="rId30"/>
    <Relationship Target="tableStyles.xml" Type="http://schemas.openxmlformats.org/officeDocument/2006/relationships/tableStyles" Id="rId35"/>
</Relationships>

</file>

<file path=ppt/notesMasters/_rels/notesMaster1.xml.rels><?xml version="1.0" encoding="UTF-8" standalone="yes"?>
<Relationships xmlns="http://schemas.openxmlformats.org/package/2006/relationships">
    <Relationship Target="../theme/theme2.xml" Type="http://schemas.openxmlformats.org/officeDocument/2006/relationships/theme" Id="rId1"/>
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true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false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true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false"/>
          <a:lstStyle>
            <a:lvl1pPr algn="r">
              <a:defRPr sz="1200"/>
            </a:lvl1pPr>
          </a:lstStyle>
          <a:p>
            <a:fld id="{703916EA-B297-4F0B-851D-BD5704B201B7}" type="datetimeFigureOut">
              <a:rPr lang="cs-CZ" smtClean="false"/>
              <a:t>14.12.2018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true" noRot="true" noChangeAspect="true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false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true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false"/>
          <a:lstStyle/>
          <a:p>
            <a:pPr lvl="0"/>
            <a:r>
              <a:rPr lang="cs-CZ" smtClean="false"/>
              <a:t>Kliknutím lze upravit styly předlohy textu.</a:t>
            </a:r>
          </a:p>
          <a:p>
            <a:pPr lvl="1"/>
            <a:r>
              <a:rPr lang="cs-CZ" smtClean="false"/>
              <a:t>Druhá úroveň</a:t>
            </a:r>
          </a:p>
          <a:p>
            <a:pPr lvl="2"/>
            <a:r>
              <a:rPr lang="cs-CZ" smtClean="false"/>
              <a:t>Třetí úroveň</a:t>
            </a:r>
          </a:p>
          <a:p>
            <a:pPr lvl="3"/>
            <a:r>
              <a:rPr lang="cs-CZ" smtClean="false"/>
              <a:t>Čtvrtá úroveň</a:t>
            </a:r>
          </a:p>
          <a:p>
            <a:pPr lvl="4"/>
            <a:r>
              <a:rPr lang="cs-CZ" smtClean="false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true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false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true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false" anchor="b"/>
          <a:lstStyle>
            <a:lvl1pPr algn="r">
              <a:defRPr sz="1200"/>
            </a:lvl1pPr>
          </a:lstStyle>
          <a:p>
            <a:fld id="{53FB31FA-E905-4016-9D4B-970DF0C7EE08}" type="slidenum">
              <a:rPr lang="cs-CZ" smtClean="false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618345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false" eaLnBrk="true" latinLnBrk="false" hangingPunct="true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false" eaLnBrk="true" latinLnBrk="false" hangingPunct="true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false" eaLnBrk="true" latinLnBrk="false" hangingPunct="true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false" eaLnBrk="true" latinLnBrk="false" hangingPunct="true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false" eaLnBrk="true" latinLnBrk="false" hangingPunct="true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false" eaLnBrk="true" latinLnBrk="false" hangingPunct="true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false" eaLnBrk="true" latinLnBrk="false" hangingPunct="true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false" eaLnBrk="true" latinLnBrk="false" hangingPunct="true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false" eaLnBrk="true" latinLnBrk="false" hangingPunct="true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
<Relationships xmlns="http://schemas.openxmlformats.org/package/2006/relationships">
    <Relationship Target="../media/image1.jpeg" Type="http://schemas.openxmlformats.org/officeDocument/2006/relationships/image" Id="rId2"/>
    <Relationship Target="../slideMasters/slideMaster1.xml" Type="http://schemas.openxmlformats.org/officeDocument/2006/relationships/slideMaster" Id="rId1"/>
</Relationships>

</file>

<file path=ppt/slideLayouts/_rels/slideLayout2.xml.rels><?xml version="1.0" encoding="UTF-8" standalone="yes"?>
<Relationships xmlns="http://schemas.openxmlformats.org/package/2006/relationships">
    <Relationship Target="../slideMasters/slideMaster1.xml" Type="http://schemas.openxmlformats.org/officeDocument/2006/relationships/slideMaster" Id="rId1"/>
</Relationships>

</file>

<file path=ppt/slideLayouts/_rels/slideLayout3.xml.rels><?xml version="1.0" encoding="UTF-8" standalone="yes"?>
<Relationships xmlns="http://schemas.openxmlformats.org/package/2006/relationships">
    <Relationship Target="../slideMasters/slideMaster1.xml" Type="http://schemas.openxmlformats.org/officeDocument/2006/relationships/slideMaster" Id="rId1"/>
</Relationships>

</file>

<file path=ppt/slideLayouts/_rels/slideLayout4.xml.rels><?xml version="1.0" encoding="UTF-8" standalone="yes"?>
<Relationships xmlns="http://schemas.openxmlformats.org/package/2006/relationships">
    <Relationship Target="../slideMasters/slideMaster1.xml" Type="http://schemas.openxmlformats.org/officeDocument/2006/relationships/slideMaster" Id="rId1"/>
</Relationships>

</file>

<file path=ppt/slideLayouts/_rels/slideLayout5.xml.rels><?xml version="1.0" encoding="UTF-8" standalone="yes"?>
<Relationships xmlns="http://schemas.openxmlformats.org/package/2006/relationships">
    <Relationship Target="../slideMasters/slideMaster1.xml" Type="http://schemas.openxmlformats.org/officeDocument/2006/relationships/slideMaster" Id="rId1"/>
</Relationships>

</file>

<file path=ppt/slideLayouts/_rels/slideLayout6.xml.rels><?xml version="1.0" encoding="UTF-8" standalone="yes"?>
<Relationships xmlns="http://schemas.openxmlformats.org/package/2006/relationships">
    <Relationship Target="../media/image1.jpeg" Type="http://schemas.openxmlformats.org/officeDocument/2006/relationships/image" Id="rId2"/>
    <Relationship Target="../slideMasters/slideMaster1.xml" Type="http://schemas.openxmlformats.org/officeDocument/2006/relationships/slideMaster" Id="rId1"/>
</Relationships>

</file>

<file path=ppt/slideLayouts/_rels/slideLayout7.xml.rels><?xml version="1.0" encoding="UTF-8" standalone="yes"?>
<Relationships xmlns="http://schemas.openxmlformats.org/package/2006/relationships">
    <Relationship Target="../slideMasters/slideMaster1.xml" Type="http://schemas.openxmlformats.org/officeDocument/2006/relationships/slideMaster" Id="rId1"/>
</Relationships>

</file>

<file path=ppt/slideLayouts/_rels/slideLayout8.xml.rels><?xml version="1.0" encoding="UTF-8" standalone="yes"?>
<Relationships xmlns="http://schemas.openxmlformats.org/package/2006/relationships">
    <Relationship Target="../slideMasters/slideMaster1.xml" Type="http://schemas.openxmlformats.org/officeDocument/2006/relationships/slideMaster" Id="rId1"/>
</Relationships>

</file>

<file path=ppt/slideLayouts/_rels/slideLayout9.xml.rels><?xml version="1.0" encoding="UTF-8" standalone="yes"?>
<Relationships xmlns="http://schemas.openxmlformats.org/package/2006/relationships">
    <Relationship Target="../slideMasters/slideMaster1.xml" Type="http://schemas.openxmlformats.org/officeDocument/2006/relationships/slideMaster" Id="rId1"/>
</Relationships>

</file>

<file path=ppt/slideLayouts/_rels/slideLayout10.xml.rels><?xml version="1.0" encoding="UTF-8" standalone="yes"?>
<Relationships xmlns="http://schemas.openxmlformats.org/package/2006/relationships">
    <Relationship Target="../slideMasters/slideMaster1.xml" Type="http://schemas.openxmlformats.org/officeDocument/2006/relationships/slideMaster" Id="rId1"/>
</Relationships>

</file>

<file path=ppt/slideLayouts/slideLayout1.xml><?xml version="1.0" encoding="utf-8"?>
<p:sldLayout xmlns:v="urn:schemas-microsoft-com:vml" xmlns:comp="http://schemas.openxmlformats.org/drawingml/2006/compatibility" xmlns:mc="http://schemas.openxmlformats.org/markup-compatibility/2006" xmlns:xdr="http://schemas.openxmlformats.org/drawingml/2006/spreadsheetDrawing" xmlns:c="http://schemas.openxmlformats.org/drawingml/2006/chart" xmlns:r="http://schemas.openxmlformats.org/officeDocument/2006/relationships" xmlns:p="http://schemas.openxmlformats.org/presentationml/2006/main" xmlns:a="http://schemas.openxmlformats.org/drawingml/2006/main" xmlns:wp="http://schemas.openxmlformats.org/drawingml/2006/wordprocessingDrawing" xmlns:lc="http://schemas.openxmlformats.org/drawingml/2006/lockedCanvas" xmlns:pic="http://schemas.openxmlformats.org/drawingml/2006/picture" xmlns:cdr="http://schemas.openxmlformats.org/drawingml/2006/chartDrawing" xmlns:wp14="http://schemas.microsoft.com/office/word/2010/wordprocessingDrawing" xmlns:dgm="http://schemas.openxmlformats.org/drawingml/2006/diagram" preserve="true" userDrawn="true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pro datum 5"/>
          <p:cNvSpPr>
            <a:spLocks noGrp="true"/>
          </p:cNvSpPr>
          <p:nvPr>
            <p:ph type="dt" sz="half" idx="10"/>
          </p:nvPr>
        </p:nvSpPr>
        <p:spPr/>
        <p:txBody>
          <a:bodyPr/>
          <a:lstStyle/>
          <a:p>
            <a:endParaRPr lang="cs-CZ" dirty="false"/>
          </a:p>
        </p:txBody>
      </p:sp>
      <p:sp>
        <p:nvSpPr>
          <p:cNvPr id="7" name="Zástupný symbol pro zápatí 6"/>
          <p:cNvSpPr>
            <a:spLocks noGrp="true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false"/>
          </a:p>
        </p:txBody>
      </p:sp>
      <p:sp>
        <p:nvSpPr>
          <p:cNvPr id="8" name="Zástupný symbol pro číslo snímku 7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‹#›</a:t>
            </a:fld>
            <a:endParaRPr lang="cs-CZ" dirty="false"/>
          </a:p>
        </p:txBody>
      </p:sp>
      <p:sp>
        <p:nvSpPr>
          <p:cNvPr id="10" name="Obdélník 9"/>
          <p:cNvSpPr/>
          <p:nvPr userDrawn="true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false" anchor="ctr"/>
          <a:lstStyle/>
          <a:p>
            <a:pPr algn="ctr"/>
            <a:endParaRPr lang="cs-CZ"/>
          </a:p>
        </p:txBody>
      </p:sp>
      <p:sp>
        <p:nvSpPr>
          <p:cNvPr id="11" name="Nadpis 10"/>
          <p:cNvSpPr>
            <a:spLocks noGrp="true"/>
          </p:cNvSpPr>
          <p:nvPr>
            <p:ph type="title"/>
          </p:nvPr>
        </p:nvSpPr>
        <p:spPr>
          <a:xfrm>
            <a:off x="1512000" y="2610000"/>
            <a:ext cx="7272000" cy="1224000"/>
          </a:xfrm>
        </p:spPr>
        <p:txBody>
          <a:bodyPr anchor="t" anchorCtr="false"/>
          <a:lstStyle>
            <a:lvl1pPr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cs-CZ" smtClean="false"/>
              <a:t>Kliknutím lze upravit styl.</a:t>
            </a:r>
            <a:endParaRPr lang="cs-CZ" dirty="false"/>
          </a:p>
        </p:txBody>
      </p:sp>
      <p:sp>
        <p:nvSpPr>
          <p:cNvPr id="13" name="Zástupný symbol pro text 12"/>
          <p:cNvSpPr>
            <a:spLocks noGrp="true"/>
          </p:cNvSpPr>
          <p:nvPr>
            <p:ph type="body" sz="quarter" idx="13" hasCustomPrompt="true"/>
          </p:nvPr>
        </p:nvSpPr>
        <p:spPr>
          <a:xfrm>
            <a:off x="1511299" y="4089600"/>
            <a:ext cx="7272000" cy="540000"/>
          </a:xfrm>
        </p:spPr>
        <p:txBody>
          <a:bodyPr lIns="36000" tIns="0" rIns="36000" bIns="0" anchor="ctr" anchorCtr="false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320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cs-CZ" dirty="false" smtClean="false"/>
              <a:t>Kliknutím vložíte jméno</a:t>
            </a:r>
          </a:p>
        </p:txBody>
      </p:sp>
      <p:sp>
        <p:nvSpPr>
          <p:cNvPr id="15" name="Zástupný symbol pro text 14"/>
          <p:cNvSpPr>
            <a:spLocks noGrp="true"/>
          </p:cNvSpPr>
          <p:nvPr>
            <p:ph type="body" sz="quarter" idx="14" hasCustomPrompt="true"/>
          </p:nvPr>
        </p:nvSpPr>
        <p:spPr>
          <a:xfrm>
            <a:off x="1512000" y="4885200"/>
            <a:ext cx="7272000" cy="540000"/>
          </a:xfrm>
        </p:spPr>
        <p:txBody>
          <a:bodyPr lIns="36000" tIns="0" rIns="36000" bIns="0" anchor="ctr" anchorCtr="false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320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cs-CZ" dirty="false" smtClean="false"/>
              <a:t>Kliknutím vložíte datum a místo</a:t>
            </a:r>
          </a:p>
        </p:txBody>
      </p:sp>
      <p:sp>
        <p:nvSpPr>
          <p:cNvPr id="5" name="Zástupný symbol pro obrázek 4"/>
          <p:cNvSpPr>
            <a:spLocks noGrp="true" noChangeAspect="true"/>
          </p:cNvSpPr>
          <p:nvPr>
            <p:ph type="pic" sz="quarter" idx="15"/>
          </p:nvPr>
        </p:nvSpPr>
        <p:spPr>
          <a:xfrm>
            <a:off x="846000" y="2636837"/>
            <a:ext cx="540000" cy="540000"/>
          </a:xfrm>
        </p:spPr>
        <p:txBody>
          <a:bodyPr wrap="none" anchor="ctr" anchorCtr="true"/>
          <a:lstStyle>
            <a:lvl1pPr marL="0" indent="0">
              <a:buFontTx/>
              <a:buNone/>
              <a:defRPr sz="600"/>
            </a:lvl1pPr>
          </a:lstStyle>
          <a:p>
            <a:r>
              <a:rPr lang="cs-CZ" smtClean="false"/>
              <a:t>Kliknutím na ikonu přidáte obrázek.</a:t>
            </a:r>
            <a:endParaRPr lang="cs-CZ" dirty="false"/>
          </a:p>
        </p:txBody>
      </p:sp>
      <p:sp>
        <p:nvSpPr>
          <p:cNvPr id="14" name="Zástupný symbol pro obrázek 4"/>
          <p:cNvSpPr>
            <a:spLocks noGrp="true" noChangeAspect="true"/>
          </p:cNvSpPr>
          <p:nvPr>
            <p:ph type="pic" sz="quarter" idx="16"/>
          </p:nvPr>
        </p:nvSpPr>
        <p:spPr>
          <a:xfrm>
            <a:off x="846000" y="4089600"/>
            <a:ext cx="540000" cy="540000"/>
          </a:xfrm>
        </p:spPr>
        <p:txBody>
          <a:bodyPr wrap="none" anchor="ctr" anchorCtr="true"/>
          <a:lstStyle>
            <a:lvl1pPr marL="0" indent="0">
              <a:buFontTx/>
              <a:buNone/>
              <a:defRPr sz="600"/>
            </a:lvl1pPr>
          </a:lstStyle>
          <a:p>
            <a:r>
              <a:rPr lang="cs-CZ" smtClean="false"/>
              <a:t>Kliknutím na ikonu přidáte obrázek.</a:t>
            </a:r>
            <a:endParaRPr lang="cs-CZ" dirty="false"/>
          </a:p>
        </p:txBody>
      </p:sp>
      <p:sp>
        <p:nvSpPr>
          <p:cNvPr id="16" name="Zástupný symbol pro obrázek 4"/>
          <p:cNvSpPr>
            <a:spLocks noGrp="true" noChangeAspect="true"/>
          </p:cNvSpPr>
          <p:nvPr>
            <p:ph type="pic" sz="quarter" idx="17"/>
          </p:nvPr>
        </p:nvSpPr>
        <p:spPr>
          <a:xfrm>
            <a:off x="846000" y="4885200"/>
            <a:ext cx="540000" cy="540000"/>
          </a:xfrm>
        </p:spPr>
        <p:txBody>
          <a:bodyPr wrap="none" anchor="ctr" anchorCtr="true"/>
          <a:lstStyle>
            <a:lvl1pPr marL="0" indent="0">
              <a:buFontTx/>
              <a:buNone/>
              <a:defRPr sz="600"/>
            </a:lvl1pPr>
          </a:lstStyle>
          <a:p>
            <a:r>
              <a:rPr lang="cs-CZ" smtClean="false"/>
              <a:t>Kliknutím na ikonu přidáte obrázek.</a:t>
            </a:r>
            <a:endParaRPr lang="cs-CZ" dirty="false"/>
          </a:p>
        </p:txBody>
      </p:sp>
      <p:sp>
        <p:nvSpPr>
          <p:cNvPr id="20" name="Obdélník 19"/>
          <p:cNvSpPr/>
          <p:nvPr userDrawn="true"/>
        </p:nvSpPr>
        <p:spPr>
          <a:xfrm>
            <a:off x="0" y="0"/>
            <a:ext cx="9144000" cy="1335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false" anchor="ctr"/>
          <a:lstStyle/>
          <a:p>
            <a:pPr algn="ctr"/>
            <a:endParaRPr lang="cs-CZ"/>
          </a:p>
        </p:txBody>
      </p:sp>
      <p:pic>
        <p:nvPicPr>
          <p:cNvPr id="2" name="Obrázek 1"/>
          <p:cNvPicPr>
            <a:picLocks noChangeAspect="true"/>
          </p:cNvPicPr>
          <p:nvPr userDrawn="true"/>
        </p:nvPicPr>
        <p:blipFill rotWithShape="true">
          <a:blip cstate="print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5536" y="202406"/>
            <a:ext cx="3952627" cy="792957"/>
          </a:xfrm>
          <a:prstGeom prst="rect">
            <a:avLst/>
          </a:prstGeom>
        </p:spPr>
      </p:pic>
      <p:cxnSp>
        <p:nvCxnSpPr>
          <p:cNvPr id="18" name="Přímá spojnice 17"/>
          <p:cNvCxnSpPr/>
          <p:nvPr userDrawn="true"/>
        </p:nvCxnSpPr>
        <p:spPr>
          <a:xfrm>
            <a:off x="395536" y="1137600"/>
            <a:ext cx="8352928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8818149"/>
      </p:ext>
    </p:extLst>
  </p:cSld>
  <p:clrMapOvr>
    <a:masterClrMapping/>
  </p:clrMapOvr>
</p:sldLayout>
</file>

<file path=ppt/slideLayouts/slideLayout2.xml><?xml version="1.0" encoding="utf-8"?>
<p:sldLayout xmlns:v="urn:schemas-microsoft-com:vml" xmlns:comp="http://schemas.openxmlformats.org/drawingml/2006/compatibility" xmlns:mc="http://schemas.openxmlformats.org/markup-compatibility/2006" xmlns:xdr="http://schemas.openxmlformats.org/drawingml/2006/spreadsheetDrawing" xmlns:c="http://schemas.openxmlformats.org/drawingml/2006/chart" xmlns:r="http://schemas.openxmlformats.org/officeDocument/2006/relationships" xmlns:p="http://schemas.openxmlformats.org/presentationml/2006/main" xmlns:a="http://schemas.openxmlformats.org/drawingml/2006/main" xmlns:wp="http://schemas.openxmlformats.org/drawingml/2006/wordprocessingDrawing" xmlns:lc="http://schemas.openxmlformats.org/drawingml/2006/lockedCanvas" xmlns:pic="http://schemas.openxmlformats.org/drawingml/2006/picture" xmlns:cdr="http://schemas.openxmlformats.org/drawingml/2006/chartDrawing" xmlns:wp14="http://schemas.microsoft.com/office/word/2010/wordprocessingDrawing" xmlns:dgm="http://schemas.openxmlformats.org/drawingml/2006/diagram" type="obj" preserve="true">
  <p:cSld name="Jeden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false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false"/>
              <a:t>Kliknutím lze upravit styly předlohy textu.</a:t>
            </a:r>
          </a:p>
          <a:p>
            <a:pPr lvl="1"/>
            <a:r>
              <a:rPr lang="cs-CZ" smtClean="false"/>
              <a:t>Druhá úroveň</a:t>
            </a:r>
          </a:p>
          <a:p>
            <a:pPr lvl="2"/>
            <a:r>
              <a:rPr lang="cs-CZ" smtClean="false"/>
              <a:t>Třetí úroveň</a:t>
            </a:r>
          </a:p>
          <a:p>
            <a:pPr lvl="3"/>
            <a:r>
              <a:rPr lang="cs-CZ" smtClean="false"/>
              <a:t>Čtvrtá úroveň</a:t>
            </a:r>
          </a:p>
          <a:p>
            <a:pPr lvl="4"/>
            <a:r>
              <a:rPr lang="cs-CZ" smtClean="false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true"/>
          </p:cNvSpPr>
          <p:nvPr>
            <p:ph type="dt" sz="half" idx="10"/>
          </p:nvPr>
        </p:nvSpPr>
        <p:spPr/>
        <p:txBody>
          <a:bodyPr/>
          <a:lstStyle/>
          <a:p>
            <a:endParaRPr lang="cs-CZ" dirty="false"/>
          </a:p>
        </p:txBody>
      </p:sp>
      <p:sp>
        <p:nvSpPr>
          <p:cNvPr id="5" name="Zástupný symbol pro zápatí 4"/>
          <p:cNvSpPr>
            <a:spLocks noGrp="true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false"/>
          </a:p>
        </p:txBody>
      </p:sp>
      <p:sp>
        <p:nvSpPr>
          <p:cNvPr id="6" name="Zástupný symbol pro číslo snímku 5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‹#›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1812855781"/>
      </p:ext>
    </p:extLst>
  </p:cSld>
  <p:clrMapOvr>
    <a:masterClrMapping/>
  </p:clrMapOvr>
</p:sldLayout>
</file>

<file path=ppt/slideLayouts/slideLayout3.xml><?xml version="1.0" encoding="utf-8"?>
<p:sldLayout xmlns:v="urn:schemas-microsoft-com:vml" xmlns:comp="http://schemas.openxmlformats.org/drawingml/2006/compatibility" xmlns:mc="http://schemas.openxmlformats.org/markup-compatibility/2006" xmlns:xdr="http://schemas.openxmlformats.org/drawingml/2006/spreadsheetDrawing" xmlns:c="http://schemas.openxmlformats.org/drawingml/2006/chart" xmlns:r="http://schemas.openxmlformats.org/officeDocument/2006/relationships" xmlns:p="http://schemas.openxmlformats.org/presentationml/2006/main" xmlns:a="http://schemas.openxmlformats.org/drawingml/2006/main" xmlns:wp="http://schemas.openxmlformats.org/drawingml/2006/wordprocessingDrawing" xmlns:lc="http://schemas.openxmlformats.org/drawingml/2006/lockedCanvas" xmlns:pic="http://schemas.openxmlformats.org/drawingml/2006/picture" xmlns:cdr="http://schemas.openxmlformats.org/drawingml/2006/chartDrawing" xmlns:wp14="http://schemas.microsoft.com/office/word/2010/wordprocessingDrawing" xmlns:dgm="http://schemas.openxmlformats.org/drawingml/2006/diagram" preserve="true" userDrawn="true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false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>
          <a:xfrm>
            <a:off x="540000" y="1800000"/>
            <a:ext cx="3960000" cy="4320000"/>
          </a:xfrm>
        </p:spPr>
        <p:txBody>
          <a:bodyPr/>
          <a:lstStyle/>
          <a:p>
            <a:pPr lvl="0"/>
            <a:r>
              <a:rPr lang="cs-CZ" smtClean="false"/>
              <a:t>Kliknutím lze upravit styly předlohy textu.</a:t>
            </a:r>
          </a:p>
          <a:p>
            <a:pPr lvl="1"/>
            <a:r>
              <a:rPr lang="cs-CZ" smtClean="false"/>
              <a:t>Druhá úroveň</a:t>
            </a:r>
          </a:p>
          <a:p>
            <a:pPr lvl="2"/>
            <a:r>
              <a:rPr lang="cs-CZ" smtClean="false"/>
              <a:t>Třetí úroveň</a:t>
            </a:r>
          </a:p>
          <a:p>
            <a:pPr lvl="3"/>
            <a:r>
              <a:rPr lang="cs-CZ" smtClean="false"/>
              <a:t>Čtvrtá úroveň</a:t>
            </a:r>
          </a:p>
          <a:p>
            <a:pPr lvl="4"/>
            <a:r>
              <a:rPr lang="cs-CZ" smtClean="false"/>
              <a:t>Pátá úroveň</a:t>
            </a:r>
            <a:endParaRPr lang="cs-CZ" dirty="false"/>
          </a:p>
        </p:txBody>
      </p:sp>
      <p:sp>
        <p:nvSpPr>
          <p:cNvPr id="4" name="Zástupný symbol pro obsah 2"/>
          <p:cNvSpPr>
            <a:spLocks noGrp="true"/>
          </p:cNvSpPr>
          <p:nvPr>
            <p:ph idx="10"/>
          </p:nvPr>
        </p:nvSpPr>
        <p:spPr>
          <a:xfrm>
            <a:off x="4644000" y="1800000"/>
            <a:ext cx="3960000" cy="4320000"/>
          </a:xfrm>
        </p:spPr>
        <p:txBody>
          <a:bodyPr/>
          <a:lstStyle/>
          <a:p>
            <a:pPr lvl="0"/>
            <a:r>
              <a:rPr lang="cs-CZ" smtClean="false"/>
              <a:t>Kliknutím lze upravit styly předlohy textu.</a:t>
            </a:r>
          </a:p>
          <a:p>
            <a:pPr lvl="1"/>
            <a:r>
              <a:rPr lang="cs-CZ" smtClean="false"/>
              <a:t>Druhá úroveň</a:t>
            </a:r>
          </a:p>
          <a:p>
            <a:pPr lvl="2"/>
            <a:r>
              <a:rPr lang="cs-CZ" smtClean="false"/>
              <a:t>Třetí úroveň</a:t>
            </a:r>
          </a:p>
          <a:p>
            <a:pPr lvl="3"/>
            <a:r>
              <a:rPr lang="cs-CZ" smtClean="false"/>
              <a:t>Čtvrtá úroveň</a:t>
            </a:r>
          </a:p>
          <a:p>
            <a:pPr lvl="4"/>
            <a:r>
              <a:rPr lang="cs-CZ" smtClean="false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true"/>
          </p:cNvSpPr>
          <p:nvPr>
            <p:ph type="dt" sz="half" idx="11"/>
          </p:nvPr>
        </p:nvSpPr>
        <p:spPr/>
        <p:txBody>
          <a:bodyPr/>
          <a:lstStyle/>
          <a:p>
            <a:endParaRPr lang="cs-CZ" dirty="false"/>
          </a:p>
        </p:txBody>
      </p:sp>
      <p:sp>
        <p:nvSpPr>
          <p:cNvPr id="6" name="Zástupný symbol pro zápatí 5"/>
          <p:cNvSpPr>
            <a:spLocks noGrp="true"/>
          </p:cNvSpPr>
          <p:nvPr>
            <p:ph type="ftr" sz="quarter" idx="12"/>
          </p:nvPr>
        </p:nvSpPr>
        <p:spPr/>
        <p:txBody>
          <a:bodyPr/>
          <a:lstStyle/>
          <a:p>
            <a:endParaRPr lang="cs-CZ" dirty="false"/>
          </a:p>
        </p:txBody>
      </p:sp>
      <p:sp>
        <p:nvSpPr>
          <p:cNvPr id="7" name="Zástupný symbol pro číslo snímku 6"/>
          <p:cNvSpPr>
            <a:spLocks noGrp="true"/>
          </p:cNvSpPr>
          <p:nvPr>
            <p:ph type="sldNum" sz="quarter" idx="13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‹#›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1413621811"/>
      </p:ext>
    </p:extLst>
  </p:cSld>
  <p:clrMapOvr>
    <a:masterClrMapping/>
  </p:clrMapOvr>
</p:sldLayout>
</file>

<file path=ppt/slideLayouts/slideLayout4.xml><?xml version="1.0" encoding="utf-8"?>
<p:sldLayout xmlns:v="urn:schemas-microsoft-com:vml" xmlns:comp="http://schemas.openxmlformats.org/drawingml/2006/compatibility" xmlns:mc="http://schemas.openxmlformats.org/markup-compatibility/2006" xmlns:xdr="http://schemas.openxmlformats.org/drawingml/2006/spreadsheetDrawing" xmlns:c="http://schemas.openxmlformats.org/drawingml/2006/chart" xmlns:r="http://schemas.openxmlformats.org/officeDocument/2006/relationships" xmlns:p="http://schemas.openxmlformats.org/presentationml/2006/main" xmlns:a="http://schemas.openxmlformats.org/drawingml/2006/main" xmlns:wp="http://schemas.openxmlformats.org/drawingml/2006/wordprocessingDrawing" xmlns:lc="http://schemas.openxmlformats.org/drawingml/2006/lockedCanvas" xmlns:pic="http://schemas.openxmlformats.org/drawingml/2006/picture" xmlns:cdr="http://schemas.openxmlformats.org/drawingml/2006/chartDrawing" xmlns:wp14="http://schemas.microsoft.com/office/word/2010/wordprocessingDrawing" xmlns:dgm="http://schemas.openxmlformats.org/drawingml/2006/diagram" preserve="true" userDrawn="true">
  <p:cSld name="Dva obsahy nad seb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false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>
          <a:xfrm>
            <a:off x="540000" y="1800000"/>
            <a:ext cx="8064000" cy="2088000"/>
          </a:xfrm>
        </p:spPr>
        <p:txBody>
          <a:bodyPr/>
          <a:lstStyle/>
          <a:p>
            <a:pPr lvl="0"/>
            <a:r>
              <a:rPr lang="cs-CZ" smtClean="false"/>
              <a:t>Kliknutím lze upravit styly předlohy textu.</a:t>
            </a:r>
          </a:p>
          <a:p>
            <a:pPr lvl="1"/>
            <a:r>
              <a:rPr lang="cs-CZ" smtClean="false"/>
              <a:t>Druhá úroveň</a:t>
            </a:r>
          </a:p>
          <a:p>
            <a:pPr lvl="2"/>
            <a:r>
              <a:rPr lang="cs-CZ" smtClean="false"/>
              <a:t>Třetí úroveň</a:t>
            </a:r>
          </a:p>
          <a:p>
            <a:pPr lvl="3"/>
            <a:r>
              <a:rPr lang="cs-CZ" smtClean="false"/>
              <a:t>Čtvrtá úroveň</a:t>
            </a:r>
          </a:p>
          <a:p>
            <a:pPr lvl="4"/>
            <a:r>
              <a:rPr lang="cs-CZ" smtClean="false"/>
              <a:t>Pátá úroveň</a:t>
            </a:r>
            <a:endParaRPr lang="cs-CZ"/>
          </a:p>
        </p:txBody>
      </p:sp>
      <p:sp>
        <p:nvSpPr>
          <p:cNvPr id="4" name="Zástupný symbol pro obsah 2"/>
          <p:cNvSpPr>
            <a:spLocks noGrp="true"/>
          </p:cNvSpPr>
          <p:nvPr>
            <p:ph idx="10"/>
          </p:nvPr>
        </p:nvSpPr>
        <p:spPr>
          <a:xfrm>
            <a:off x="540000" y="4032000"/>
            <a:ext cx="8064000" cy="2088000"/>
          </a:xfrm>
        </p:spPr>
        <p:txBody>
          <a:bodyPr/>
          <a:lstStyle/>
          <a:p>
            <a:pPr lvl="0"/>
            <a:r>
              <a:rPr lang="cs-CZ" smtClean="false"/>
              <a:t>Kliknutím lze upravit styly předlohy textu.</a:t>
            </a:r>
          </a:p>
          <a:p>
            <a:pPr lvl="1"/>
            <a:r>
              <a:rPr lang="cs-CZ" smtClean="false"/>
              <a:t>Druhá úroveň</a:t>
            </a:r>
          </a:p>
          <a:p>
            <a:pPr lvl="2"/>
            <a:r>
              <a:rPr lang="cs-CZ" smtClean="false"/>
              <a:t>Třetí úroveň</a:t>
            </a:r>
          </a:p>
          <a:p>
            <a:pPr lvl="3"/>
            <a:r>
              <a:rPr lang="cs-CZ" smtClean="false"/>
              <a:t>Čtvrtá úroveň</a:t>
            </a:r>
          </a:p>
          <a:p>
            <a:pPr lvl="4"/>
            <a:r>
              <a:rPr lang="cs-CZ" smtClean="false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true"/>
          </p:cNvSpPr>
          <p:nvPr>
            <p:ph type="dt" sz="half" idx="11"/>
          </p:nvPr>
        </p:nvSpPr>
        <p:spPr/>
        <p:txBody>
          <a:bodyPr/>
          <a:lstStyle/>
          <a:p>
            <a:endParaRPr lang="cs-CZ" dirty="false"/>
          </a:p>
        </p:txBody>
      </p:sp>
      <p:sp>
        <p:nvSpPr>
          <p:cNvPr id="6" name="Zástupný symbol pro zápatí 5"/>
          <p:cNvSpPr>
            <a:spLocks noGrp="true"/>
          </p:cNvSpPr>
          <p:nvPr>
            <p:ph type="ftr" sz="quarter" idx="12"/>
          </p:nvPr>
        </p:nvSpPr>
        <p:spPr/>
        <p:txBody>
          <a:bodyPr/>
          <a:lstStyle/>
          <a:p>
            <a:endParaRPr lang="cs-CZ" dirty="false"/>
          </a:p>
        </p:txBody>
      </p:sp>
      <p:sp>
        <p:nvSpPr>
          <p:cNvPr id="7" name="Zástupný symbol pro číslo snímku 6"/>
          <p:cNvSpPr>
            <a:spLocks noGrp="true"/>
          </p:cNvSpPr>
          <p:nvPr>
            <p:ph type="sldNum" sz="quarter" idx="13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‹#›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693027651"/>
      </p:ext>
    </p:extLst>
  </p:cSld>
  <p:clrMapOvr>
    <a:masterClrMapping/>
  </p:clrMapOvr>
</p:sldLayout>
</file>

<file path=ppt/slideLayouts/slideLayout5.xml><?xml version="1.0" encoding="utf-8"?>
<p:sldLayout xmlns:v="urn:schemas-microsoft-com:vml" xmlns:comp="http://schemas.openxmlformats.org/drawingml/2006/compatibility" xmlns:mc="http://schemas.openxmlformats.org/markup-compatibility/2006" xmlns:xdr="http://schemas.openxmlformats.org/drawingml/2006/spreadsheetDrawing" xmlns:c="http://schemas.openxmlformats.org/drawingml/2006/chart" xmlns:r="http://schemas.openxmlformats.org/officeDocument/2006/relationships" xmlns:p="http://schemas.openxmlformats.org/presentationml/2006/main" xmlns:a="http://schemas.openxmlformats.org/drawingml/2006/main" xmlns:wp="http://schemas.openxmlformats.org/drawingml/2006/wordprocessingDrawing" xmlns:lc="http://schemas.openxmlformats.org/drawingml/2006/lockedCanvas" xmlns:pic="http://schemas.openxmlformats.org/drawingml/2006/picture" xmlns:cdr="http://schemas.openxmlformats.org/drawingml/2006/chartDrawing" xmlns:wp14="http://schemas.microsoft.com/office/word/2010/wordprocessingDrawing" xmlns:dgm="http://schemas.openxmlformats.org/drawingml/2006/diagram" preserve="true" userDrawn="true">
  <p:cSld name="Tabulka nebo gra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false"/>
              <a:t>Kliknutím lze upravit styl.</a:t>
            </a:r>
            <a:endParaRPr lang="cs-CZ"/>
          </a:p>
        </p:txBody>
      </p:sp>
      <p:sp>
        <p:nvSpPr>
          <p:cNvPr id="4" name="Zástupný symbol pro obsah 2"/>
          <p:cNvSpPr>
            <a:spLocks noGrp="true"/>
          </p:cNvSpPr>
          <p:nvPr>
            <p:ph idx="10"/>
          </p:nvPr>
        </p:nvSpPr>
        <p:spPr>
          <a:xfrm>
            <a:off x="540000" y="2412000"/>
            <a:ext cx="8064000" cy="3744000"/>
          </a:xfrm>
        </p:spPr>
        <p:txBody>
          <a:bodyPr/>
          <a:lstStyle/>
          <a:p>
            <a:pPr lvl="0"/>
            <a:r>
              <a:rPr lang="cs-CZ" smtClean="false"/>
              <a:t>Kliknutím lze upravit styly předlohy textu.</a:t>
            </a:r>
          </a:p>
          <a:p>
            <a:pPr lvl="1"/>
            <a:r>
              <a:rPr lang="cs-CZ" smtClean="false"/>
              <a:t>Druhá úroveň</a:t>
            </a:r>
          </a:p>
          <a:p>
            <a:pPr lvl="2"/>
            <a:r>
              <a:rPr lang="cs-CZ" smtClean="false"/>
              <a:t>Třetí úroveň</a:t>
            </a:r>
          </a:p>
          <a:p>
            <a:pPr lvl="3"/>
            <a:r>
              <a:rPr lang="cs-CZ" smtClean="false"/>
              <a:t>Čtvrtá úroveň</a:t>
            </a:r>
          </a:p>
          <a:p>
            <a:pPr lvl="4"/>
            <a:r>
              <a:rPr lang="cs-CZ" smtClean="false"/>
              <a:t>Pátá úroveň</a:t>
            </a:r>
            <a:endParaRPr lang="cs-CZ"/>
          </a:p>
        </p:txBody>
      </p:sp>
      <p:sp>
        <p:nvSpPr>
          <p:cNvPr id="6" name="Zástupný symbol pro text 5"/>
          <p:cNvSpPr>
            <a:spLocks noGrp="true"/>
          </p:cNvSpPr>
          <p:nvPr>
            <p:ph type="body" sz="quarter" idx="11"/>
          </p:nvPr>
        </p:nvSpPr>
        <p:spPr>
          <a:xfrm>
            <a:off x="540000" y="1440000"/>
            <a:ext cx="8064000" cy="360000"/>
          </a:xfrm>
        </p:spPr>
        <p:txBody>
          <a:bodyPr/>
          <a:lstStyle>
            <a:lvl1pPr marL="0" indent="0">
              <a:buFontTx/>
              <a:buNone/>
              <a:defRPr b="true">
                <a:solidFill>
                  <a:schemeClr val="accent2"/>
                </a:solidFill>
              </a:defRPr>
            </a:lvl1pPr>
          </a:lstStyle>
          <a:p>
            <a:pPr lvl="0"/>
            <a:r>
              <a:rPr lang="cs-CZ" smtClean="false"/>
              <a:t>Kliknutím lze upravit styly předlohy textu.</a:t>
            </a:r>
          </a:p>
        </p:txBody>
      </p:sp>
      <p:sp>
        <p:nvSpPr>
          <p:cNvPr id="7" name="Zástupný symbol pro text 5"/>
          <p:cNvSpPr>
            <a:spLocks noGrp="true"/>
          </p:cNvSpPr>
          <p:nvPr>
            <p:ph type="body" sz="quarter" idx="12"/>
          </p:nvPr>
        </p:nvSpPr>
        <p:spPr>
          <a:xfrm>
            <a:off x="540000" y="1836000"/>
            <a:ext cx="8064000" cy="432000"/>
          </a:xfrm>
        </p:spPr>
        <p:txBody>
          <a:bodyPr/>
          <a:lstStyle>
            <a:lvl1pPr marL="0" indent="0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400">
                <a:solidFill>
                  <a:schemeClr val="accent1"/>
                </a:solidFill>
              </a:defRPr>
            </a:lvl1pPr>
          </a:lstStyle>
          <a:p>
            <a:pPr lvl="0"/>
            <a:r>
              <a:rPr lang="cs-CZ" smtClean="false"/>
              <a:t>Kliknutím lze upravit styly předlohy textu.</a:t>
            </a:r>
          </a:p>
        </p:txBody>
      </p:sp>
      <p:sp>
        <p:nvSpPr>
          <p:cNvPr id="3" name="Zástupný symbol pro datum 2"/>
          <p:cNvSpPr>
            <a:spLocks noGrp="true"/>
          </p:cNvSpPr>
          <p:nvPr>
            <p:ph type="dt" sz="half" idx="13"/>
          </p:nvPr>
        </p:nvSpPr>
        <p:spPr/>
        <p:txBody>
          <a:bodyPr/>
          <a:lstStyle/>
          <a:p>
            <a:endParaRPr lang="cs-CZ" dirty="false"/>
          </a:p>
        </p:txBody>
      </p:sp>
      <p:sp>
        <p:nvSpPr>
          <p:cNvPr id="5" name="Zástupný symbol pro zápatí 4"/>
          <p:cNvSpPr>
            <a:spLocks noGrp="true"/>
          </p:cNvSpPr>
          <p:nvPr>
            <p:ph type="ftr" sz="quarter" idx="14"/>
          </p:nvPr>
        </p:nvSpPr>
        <p:spPr/>
        <p:txBody>
          <a:bodyPr/>
          <a:lstStyle/>
          <a:p>
            <a:endParaRPr lang="cs-CZ" dirty="false"/>
          </a:p>
        </p:txBody>
      </p:sp>
      <p:sp>
        <p:nvSpPr>
          <p:cNvPr id="8" name="Zástupný symbol pro číslo snímku 7"/>
          <p:cNvSpPr>
            <a:spLocks noGrp="true"/>
          </p:cNvSpPr>
          <p:nvPr>
            <p:ph type="sldNum" sz="quarter" idx="15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‹#›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3449879914"/>
      </p:ext>
    </p:extLst>
  </p:cSld>
  <p:clrMapOvr>
    <a:masterClrMapping/>
  </p:clrMapOvr>
</p:sldLayout>
</file>

<file path=ppt/slideLayouts/slideLayout6.xml><?xml version="1.0" encoding="utf-8"?>
<p:sldLayout xmlns:v="urn:schemas-microsoft-com:vml" xmlns:comp="http://schemas.openxmlformats.org/drawingml/2006/compatibility" xmlns:mc="http://schemas.openxmlformats.org/markup-compatibility/2006" xmlns:xdr="http://schemas.openxmlformats.org/drawingml/2006/spreadsheetDrawing" xmlns:c="http://schemas.openxmlformats.org/drawingml/2006/chart" xmlns:r="http://schemas.openxmlformats.org/officeDocument/2006/relationships" xmlns:p="http://schemas.openxmlformats.org/presentationml/2006/main" xmlns:a="http://schemas.openxmlformats.org/drawingml/2006/main" xmlns:wp="http://schemas.openxmlformats.org/drawingml/2006/wordprocessingDrawing" xmlns:lc="http://schemas.openxmlformats.org/drawingml/2006/lockedCanvas" xmlns:pic="http://schemas.openxmlformats.org/drawingml/2006/picture" xmlns:cdr="http://schemas.openxmlformats.org/drawingml/2006/chartDrawing" xmlns:wp14="http://schemas.microsoft.com/office/word/2010/wordprocessingDrawing" xmlns:dgm="http://schemas.openxmlformats.org/drawingml/2006/diagram" preserve="true" userDrawn="true">
  <p:cSld name="Předě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élník 9"/>
          <p:cNvSpPr/>
          <p:nvPr userDrawn="true"/>
        </p:nvSpPr>
        <p:spPr>
          <a:xfrm>
            <a:off x="0" y="0"/>
            <a:ext cx="9144000" cy="673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false" anchor="ctr"/>
          <a:lstStyle/>
          <a:p>
            <a:pPr algn="ctr"/>
            <a:endParaRPr lang="cs-CZ"/>
          </a:p>
        </p:txBody>
      </p:sp>
      <p:sp>
        <p:nvSpPr>
          <p:cNvPr id="11" name="Nadpis 10"/>
          <p:cNvSpPr>
            <a:spLocks noGrp="true"/>
          </p:cNvSpPr>
          <p:nvPr>
            <p:ph type="title"/>
          </p:nvPr>
        </p:nvSpPr>
        <p:spPr>
          <a:xfrm>
            <a:off x="1512000" y="2610000"/>
            <a:ext cx="7272000" cy="3240000"/>
          </a:xfrm>
        </p:spPr>
        <p:txBody>
          <a:bodyPr anchor="t" anchorCtr="false"/>
          <a:lstStyle>
            <a:lvl1pPr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cs-CZ" smtClean="false"/>
              <a:t>Kliknutím lze upravit styl.</a:t>
            </a:r>
            <a:endParaRPr lang="cs-CZ" dirty="false"/>
          </a:p>
        </p:txBody>
      </p:sp>
      <p:sp>
        <p:nvSpPr>
          <p:cNvPr id="9" name="Zástupný symbol pro obrázek 4"/>
          <p:cNvSpPr>
            <a:spLocks noGrp="true" noChangeAspect="true"/>
          </p:cNvSpPr>
          <p:nvPr>
            <p:ph type="pic" sz="quarter" idx="15"/>
          </p:nvPr>
        </p:nvSpPr>
        <p:spPr>
          <a:xfrm>
            <a:off x="846000" y="2636837"/>
            <a:ext cx="540000" cy="540000"/>
          </a:xfrm>
        </p:spPr>
        <p:txBody>
          <a:bodyPr wrap="none" anchor="ctr" anchorCtr="true"/>
          <a:lstStyle>
            <a:lvl1pPr marL="0" indent="0">
              <a:buFontTx/>
              <a:buNone/>
              <a:defRPr sz="600"/>
            </a:lvl1pPr>
          </a:lstStyle>
          <a:p>
            <a:r>
              <a:rPr lang="cs-CZ" smtClean="false"/>
              <a:t>Kliknutím na ikonu přidáte obrázek.</a:t>
            </a:r>
            <a:endParaRPr lang="cs-CZ" dirty="false"/>
          </a:p>
        </p:txBody>
      </p:sp>
      <p:sp>
        <p:nvSpPr>
          <p:cNvPr id="7" name="Obdélník 6"/>
          <p:cNvSpPr/>
          <p:nvPr userDrawn="true"/>
        </p:nvSpPr>
        <p:spPr>
          <a:xfrm>
            <a:off x="0" y="0"/>
            <a:ext cx="9144000" cy="1335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false" anchor="ctr"/>
          <a:lstStyle/>
          <a:p>
            <a:pPr algn="ctr"/>
            <a:endParaRPr lang="cs-CZ"/>
          </a:p>
        </p:txBody>
      </p:sp>
      <p:pic>
        <p:nvPicPr>
          <p:cNvPr id="8" name="Obrázek 7"/>
          <p:cNvPicPr>
            <a:picLocks noChangeAspect="true"/>
          </p:cNvPicPr>
          <p:nvPr userDrawn="true"/>
        </p:nvPicPr>
        <p:blipFill rotWithShape="true">
          <a:blip cstate="print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5536" y="202406"/>
            <a:ext cx="3952627" cy="792957"/>
          </a:xfrm>
          <a:prstGeom prst="rect">
            <a:avLst/>
          </a:prstGeom>
        </p:spPr>
      </p:pic>
      <p:cxnSp>
        <p:nvCxnSpPr>
          <p:cNvPr id="12" name="Přímá spojnice 11"/>
          <p:cNvCxnSpPr/>
          <p:nvPr userDrawn="true"/>
        </p:nvCxnSpPr>
        <p:spPr>
          <a:xfrm>
            <a:off x="395536" y="1137600"/>
            <a:ext cx="8352928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5253132"/>
      </p:ext>
    </p:extLst>
  </p:cSld>
  <p:clrMapOvr>
    <a:masterClrMapping/>
  </p:clrMapOvr>
</p:sldLayout>
</file>

<file path=ppt/slideLayouts/slideLayout7.xml><?xml version="1.0" encoding="utf-8"?>
<p:sldLayout xmlns:v="urn:schemas-microsoft-com:vml" xmlns:comp="http://schemas.openxmlformats.org/drawingml/2006/compatibility" xmlns:mc="http://schemas.openxmlformats.org/markup-compatibility/2006" xmlns:xdr="http://schemas.openxmlformats.org/drawingml/2006/spreadsheetDrawing" xmlns:c="http://schemas.openxmlformats.org/drawingml/2006/chart" xmlns:r="http://schemas.openxmlformats.org/officeDocument/2006/relationships" xmlns:p="http://schemas.openxmlformats.org/presentationml/2006/main" xmlns:a="http://schemas.openxmlformats.org/drawingml/2006/main" xmlns:wp="http://schemas.openxmlformats.org/drawingml/2006/wordprocessingDrawing" xmlns:lc="http://schemas.openxmlformats.org/drawingml/2006/lockedCanvas" xmlns:pic="http://schemas.openxmlformats.org/drawingml/2006/picture" xmlns:cdr="http://schemas.openxmlformats.org/drawingml/2006/chartDrawing" xmlns:wp14="http://schemas.microsoft.com/office/word/2010/wordprocessingDrawing" xmlns:dgm="http://schemas.openxmlformats.org/drawingml/2006/diagram" type="obj" preserve="true">
  <p:cSld name="Jeden obsah (trojúh. odrážky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false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/>
        <p:txBody>
          <a:bodyPr/>
          <a:lstStyle>
            <a:lvl1pPr marL="432000" indent="-432000">
              <a:buFont typeface="Wingdings 3" panose="05040102010807070707" pitchFamily="18" charset="2"/>
              <a:buChar char=""/>
              <a:defRPr/>
            </a:lvl1pPr>
            <a:lvl2pPr marL="666000" indent="-252000">
              <a:buFont typeface="Wingdings 3" panose="05040102010807070707" pitchFamily="18" charset="2"/>
              <a:buChar char=""/>
              <a:defRPr/>
            </a:lvl2pPr>
            <a:lvl3pPr marL="918000" indent="-252000">
              <a:buFont typeface="Wingdings 3" panose="05040102010807070707" pitchFamily="18" charset="2"/>
              <a:buChar char=""/>
              <a:defRPr/>
            </a:lvl3pPr>
            <a:lvl4pPr marL="1170000" indent="-252000">
              <a:buFont typeface="Wingdings 3" panose="05040102010807070707" pitchFamily="18" charset="2"/>
              <a:buChar char=""/>
              <a:defRPr/>
            </a:lvl4pPr>
            <a:lvl5pPr marL="1422000" indent="-252000">
              <a:buFont typeface="Wingdings 3" panose="05040102010807070707" pitchFamily="18" charset="2"/>
              <a:buChar char=""/>
              <a:defRPr/>
            </a:lvl5pPr>
          </a:lstStyle>
          <a:p>
            <a:pPr lvl="0"/>
            <a:r>
              <a:rPr lang="cs-CZ" smtClean="false"/>
              <a:t>Kliknutím lze upravit styly předlohy textu.</a:t>
            </a:r>
          </a:p>
          <a:p>
            <a:pPr lvl="1"/>
            <a:r>
              <a:rPr lang="cs-CZ" smtClean="false"/>
              <a:t>Druhá úroveň</a:t>
            </a:r>
          </a:p>
          <a:p>
            <a:pPr lvl="2"/>
            <a:r>
              <a:rPr lang="cs-CZ" smtClean="false"/>
              <a:t>Třetí úroveň</a:t>
            </a:r>
          </a:p>
          <a:p>
            <a:pPr lvl="3"/>
            <a:r>
              <a:rPr lang="cs-CZ" smtClean="false"/>
              <a:t>Čtvrtá úroveň</a:t>
            </a:r>
          </a:p>
          <a:p>
            <a:pPr lvl="4"/>
            <a:r>
              <a:rPr lang="cs-CZ" smtClean="false"/>
              <a:t>Pátá úroveň</a:t>
            </a:r>
            <a:endParaRPr lang="cs-CZ" dirty="false"/>
          </a:p>
        </p:txBody>
      </p:sp>
      <p:sp>
        <p:nvSpPr>
          <p:cNvPr id="4" name="Zástupný symbol pro datum 3"/>
          <p:cNvSpPr>
            <a:spLocks noGrp="true"/>
          </p:cNvSpPr>
          <p:nvPr>
            <p:ph type="dt" sz="half" idx="10"/>
          </p:nvPr>
        </p:nvSpPr>
        <p:spPr/>
        <p:txBody>
          <a:bodyPr/>
          <a:lstStyle/>
          <a:p>
            <a:endParaRPr lang="cs-CZ" dirty="false"/>
          </a:p>
        </p:txBody>
      </p:sp>
      <p:sp>
        <p:nvSpPr>
          <p:cNvPr id="5" name="Zástupný symbol pro zápatí 4"/>
          <p:cNvSpPr>
            <a:spLocks noGrp="true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false"/>
          </a:p>
        </p:txBody>
      </p:sp>
      <p:sp>
        <p:nvSpPr>
          <p:cNvPr id="6" name="Zástupný symbol pro číslo snímku 5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‹#›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1453853182"/>
      </p:ext>
    </p:extLst>
  </p:cSld>
  <p:clrMapOvr>
    <a:masterClrMapping/>
  </p:clrMapOvr>
</p:sldLayout>
</file>

<file path=ppt/slideLayouts/slideLayout8.xml><?xml version="1.0" encoding="utf-8"?>
<p:sldLayout xmlns:v="urn:schemas-microsoft-com:vml" xmlns:comp="http://schemas.openxmlformats.org/drawingml/2006/compatibility" xmlns:mc="http://schemas.openxmlformats.org/markup-compatibility/2006" xmlns:xdr="http://schemas.openxmlformats.org/drawingml/2006/spreadsheetDrawing" xmlns:c="http://schemas.openxmlformats.org/drawingml/2006/chart" xmlns:r="http://schemas.openxmlformats.org/officeDocument/2006/relationships" xmlns:p="http://schemas.openxmlformats.org/presentationml/2006/main" xmlns:a="http://schemas.openxmlformats.org/drawingml/2006/main" xmlns:wp="http://schemas.openxmlformats.org/drawingml/2006/wordprocessingDrawing" xmlns:lc="http://schemas.openxmlformats.org/drawingml/2006/lockedCanvas" xmlns:pic="http://schemas.openxmlformats.org/drawingml/2006/picture" xmlns:cdr="http://schemas.openxmlformats.org/drawingml/2006/chartDrawing" xmlns:wp14="http://schemas.microsoft.com/office/word/2010/wordprocessingDrawing" xmlns:dgm="http://schemas.openxmlformats.org/drawingml/2006/diagram" preserve="true" userDrawn="true">
  <p:cSld name="Dva obsahy (trojúh. odrážky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false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>
          <a:xfrm>
            <a:off x="540000" y="1800000"/>
            <a:ext cx="3960000" cy="4320000"/>
          </a:xfrm>
        </p:spPr>
        <p:txBody>
          <a:bodyPr/>
          <a:lstStyle>
            <a:lvl1pPr marL="432000" indent="-432000">
              <a:buFont typeface="Wingdings 3" panose="05040102010807070707" pitchFamily="18" charset="2"/>
              <a:buChar char=""/>
              <a:defRPr/>
            </a:lvl1pPr>
            <a:lvl2pPr marL="666000" indent="-252000">
              <a:buFont typeface="Wingdings 3" panose="05040102010807070707" pitchFamily="18" charset="2"/>
              <a:buChar char=""/>
              <a:defRPr/>
            </a:lvl2pPr>
            <a:lvl3pPr marL="918000" indent="-252000">
              <a:buFont typeface="Wingdings 3" panose="05040102010807070707" pitchFamily="18" charset="2"/>
              <a:buChar char=""/>
              <a:defRPr/>
            </a:lvl3pPr>
            <a:lvl4pPr marL="1170000" indent="-252000">
              <a:buFont typeface="Wingdings 3" panose="05040102010807070707" pitchFamily="18" charset="2"/>
              <a:buChar char=""/>
              <a:defRPr/>
            </a:lvl4pPr>
            <a:lvl5pPr marL="1422000" indent="-252000">
              <a:buFont typeface="Wingdings 3" panose="05040102010807070707" pitchFamily="18" charset="2"/>
              <a:buChar char=""/>
              <a:defRPr/>
            </a:lvl5pPr>
          </a:lstStyle>
          <a:p>
            <a:pPr lvl="0"/>
            <a:r>
              <a:rPr lang="cs-CZ" smtClean="false"/>
              <a:t>Kliknutím lze upravit styly předlohy textu.</a:t>
            </a:r>
          </a:p>
          <a:p>
            <a:pPr lvl="1"/>
            <a:r>
              <a:rPr lang="cs-CZ" smtClean="false"/>
              <a:t>Druhá úroveň</a:t>
            </a:r>
          </a:p>
          <a:p>
            <a:pPr lvl="2"/>
            <a:r>
              <a:rPr lang="cs-CZ" smtClean="false"/>
              <a:t>Třetí úroveň</a:t>
            </a:r>
          </a:p>
          <a:p>
            <a:pPr lvl="3"/>
            <a:r>
              <a:rPr lang="cs-CZ" smtClean="false"/>
              <a:t>Čtvrtá úroveň</a:t>
            </a:r>
          </a:p>
          <a:p>
            <a:pPr lvl="4"/>
            <a:r>
              <a:rPr lang="cs-CZ" smtClean="false"/>
              <a:t>Pátá úroveň</a:t>
            </a:r>
            <a:endParaRPr lang="cs-CZ" dirty="false"/>
          </a:p>
        </p:txBody>
      </p:sp>
      <p:sp>
        <p:nvSpPr>
          <p:cNvPr id="4" name="Zástupný symbol pro datum 3"/>
          <p:cNvSpPr>
            <a:spLocks noGrp="true"/>
          </p:cNvSpPr>
          <p:nvPr>
            <p:ph type="dt" sz="half" idx="10"/>
          </p:nvPr>
        </p:nvSpPr>
        <p:spPr/>
        <p:txBody>
          <a:bodyPr/>
          <a:lstStyle/>
          <a:p>
            <a:endParaRPr lang="cs-CZ" dirty="false"/>
          </a:p>
        </p:txBody>
      </p:sp>
      <p:sp>
        <p:nvSpPr>
          <p:cNvPr id="5" name="Zástupný symbol pro zápatí 4"/>
          <p:cNvSpPr>
            <a:spLocks noGrp="true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false"/>
          </a:p>
        </p:txBody>
      </p:sp>
      <p:sp>
        <p:nvSpPr>
          <p:cNvPr id="6" name="Zástupný symbol pro číslo snímku 5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‹#›</a:t>
            </a:fld>
            <a:endParaRPr lang="cs-CZ" dirty="false"/>
          </a:p>
        </p:txBody>
      </p:sp>
      <p:sp>
        <p:nvSpPr>
          <p:cNvPr id="7" name="Zástupný symbol pro obsah 2"/>
          <p:cNvSpPr>
            <a:spLocks noGrp="true"/>
          </p:cNvSpPr>
          <p:nvPr>
            <p:ph idx="13"/>
          </p:nvPr>
        </p:nvSpPr>
        <p:spPr>
          <a:xfrm>
            <a:off x="4644000" y="1800000"/>
            <a:ext cx="3960000" cy="4320000"/>
          </a:xfrm>
        </p:spPr>
        <p:txBody>
          <a:bodyPr/>
          <a:lstStyle>
            <a:lvl1pPr marL="432000" indent="-432000">
              <a:buFont typeface="Wingdings 3" panose="05040102010807070707" pitchFamily="18" charset="2"/>
              <a:buChar char=""/>
              <a:defRPr/>
            </a:lvl1pPr>
            <a:lvl2pPr marL="666000" indent="-252000">
              <a:buFont typeface="Wingdings 3" panose="05040102010807070707" pitchFamily="18" charset="2"/>
              <a:buChar char=""/>
              <a:defRPr/>
            </a:lvl2pPr>
            <a:lvl3pPr marL="918000" indent="-252000">
              <a:buFont typeface="Wingdings 3" panose="05040102010807070707" pitchFamily="18" charset="2"/>
              <a:buChar char=""/>
              <a:defRPr/>
            </a:lvl3pPr>
            <a:lvl4pPr marL="1170000" indent="-252000">
              <a:buFont typeface="Wingdings 3" panose="05040102010807070707" pitchFamily="18" charset="2"/>
              <a:buChar char=""/>
              <a:defRPr/>
            </a:lvl4pPr>
            <a:lvl5pPr marL="1422000" indent="-252000">
              <a:buFont typeface="Wingdings 3" panose="05040102010807070707" pitchFamily="18" charset="2"/>
              <a:buChar char=""/>
              <a:defRPr/>
            </a:lvl5pPr>
          </a:lstStyle>
          <a:p>
            <a:pPr lvl="0"/>
            <a:r>
              <a:rPr lang="cs-CZ" smtClean="false"/>
              <a:t>Kliknutím lze upravit styly předlohy textu.</a:t>
            </a:r>
          </a:p>
          <a:p>
            <a:pPr lvl="1"/>
            <a:r>
              <a:rPr lang="cs-CZ" smtClean="false"/>
              <a:t>Druhá úroveň</a:t>
            </a:r>
          </a:p>
          <a:p>
            <a:pPr lvl="2"/>
            <a:r>
              <a:rPr lang="cs-CZ" smtClean="false"/>
              <a:t>Třetí úroveň</a:t>
            </a:r>
          </a:p>
          <a:p>
            <a:pPr lvl="3"/>
            <a:r>
              <a:rPr lang="cs-CZ" smtClean="false"/>
              <a:t>Čtvrtá úroveň</a:t>
            </a:r>
          </a:p>
          <a:p>
            <a:pPr lvl="4"/>
            <a:r>
              <a:rPr lang="cs-CZ" smtClean="false"/>
              <a:t>Pátá úroveň</a:t>
            </a:r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2901346852"/>
      </p:ext>
    </p:extLst>
  </p:cSld>
  <p:clrMapOvr>
    <a:masterClrMapping/>
  </p:clrMapOvr>
</p:sldLayout>
</file>

<file path=ppt/slideLayouts/slideLayout9.xml><?xml version="1.0" encoding="utf-8"?>
<p:sldLayout xmlns:v="urn:schemas-microsoft-com:vml" xmlns:comp="http://schemas.openxmlformats.org/drawingml/2006/compatibility" xmlns:mc="http://schemas.openxmlformats.org/markup-compatibility/2006" xmlns:xdr="http://schemas.openxmlformats.org/drawingml/2006/spreadsheetDrawing" xmlns:c="http://schemas.openxmlformats.org/drawingml/2006/chart" xmlns:r="http://schemas.openxmlformats.org/officeDocument/2006/relationships" xmlns:p="http://schemas.openxmlformats.org/presentationml/2006/main" xmlns:a="http://schemas.openxmlformats.org/drawingml/2006/main" xmlns:wp="http://schemas.openxmlformats.org/drawingml/2006/wordprocessingDrawing" xmlns:lc="http://schemas.openxmlformats.org/drawingml/2006/lockedCanvas" xmlns:pic="http://schemas.openxmlformats.org/drawingml/2006/picture" xmlns:cdr="http://schemas.openxmlformats.org/drawingml/2006/chartDrawing" xmlns:wp14="http://schemas.microsoft.com/office/word/2010/wordprocessingDrawing" xmlns:dgm="http://schemas.openxmlformats.org/drawingml/2006/diagram" preserve="true" userDrawn="true">
  <p:cSld name="Dva obsahy nad sebou (trojúh. odrážky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false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>
          <a:xfrm>
            <a:off x="540000" y="1800000"/>
            <a:ext cx="8064000" cy="2088000"/>
          </a:xfrm>
        </p:spPr>
        <p:txBody>
          <a:bodyPr/>
          <a:lstStyle>
            <a:lvl1pPr marL="432000" indent="-432000">
              <a:buFont typeface="Wingdings 3" panose="05040102010807070707" pitchFamily="18" charset="2"/>
              <a:buChar char=""/>
              <a:defRPr/>
            </a:lvl1pPr>
            <a:lvl2pPr marL="666000" indent="-252000">
              <a:buFont typeface="Wingdings 3" panose="05040102010807070707" pitchFamily="18" charset="2"/>
              <a:buChar char=""/>
              <a:defRPr/>
            </a:lvl2pPr>
            <a:lvl3pPr marL="918000" indent="-252000">
              <a:buFont typeface="Wingdings 3" panose="05040102010807070707" pitchFamily="18" charset="2"/>
              <a:buChar char=""/>
              <a:defRPr/>
            </a:lvl3pPr>
            <a:lvl4pPr marL="1170000" indent="-252000">
              <a:buFont typeface="Wingdings 3" panose="05040102010807070707" pitchFamily="18" charset="2"/>
              <a:buChar char=""/>
              <a:defRPr/>
            </a:lvl4pPr>
            <a:lvl5pPr marL="1422000" indent="-252000">
              <a:buFont typeface="Wingdings 3" panose="05040102010807070707" pitchFamily="18" charset="2"/>
              <a:buChar char=""/>
              <a:defRPr/>
            </a:lvl5pPr>
          </a:lstStyle>
          <a:p>
            <a:pPr lvl="0"/>
            <a:r>
              <a:rPr lang="cs-CZ" smtClean="false"/>
              <a:t>Kliknutím lze upravit styly předlohy textu.</a:t>
            </a:r>
          </a:p>
          <a:p>
            <a:pPr lvl="1"/>
            <a:r>
              <a:rPr lang="cs-CZ" smtClean="false"/>
              <a:t>Druhá úroveň</a:t>
            </a:r>
          </a:p>
          <a:p>
            <a:pPr lvl="2"/>
            <a:r>
              <a:rPr lang="cs-CZ" smtClean="false"/>
              <a:t>Třetí úroveň</a:t>
            </a:r>
          </a:p>
          <a:p>
            <a:pPr lvl="3"/>
            <a:r>
              <a:rPr lang="cs-CZ" smtClean="false"/>
              <a:t>Čtvrtá úroveň</a:t>
            </a:r>
          </a:p>
          <a:p>
            <a:pPr lvl="4"/>
            <a:r>
              <a:rPr lang="cs-CZ" smtClean="false"/>
              <a:t>Pátá úroveň</a:t>
            </a:r>
            <a:endParaRPr lang="cs-CZ" dirty="false"/>
          </a:p>
        </p:txBody>
      </p:sp>
      <p:sp>
        <p:nvSpPr>
          <p:cNvPr id="4" name="Zástupný symbol pro datum 3"/>
          <p:cNvSpPr>
            <a:spLocks noGrp="true"/>
          </p:cNvSpPr>
          <p:nvPr>
            <p:ph type="dt" sz="half" idx="10"/>
          </p:nvPr>
        </p:nvSpPr>
        <p:spPr/>
        <p:txBody>
          <a:bodyPr/>
          <a:lstStyle/>
          <a:p>
            <a:endParaRPr lang="cs-CZ" dirty="false"/>
          </a:p>
        </p:txBody>
      </p:sp>
      <p:sp>
        <p:nvSpPr>
          <p:cNvPr id="5" name="Zástupný symbol pro zápatí 4"/>
          <p:cNvSpPr>
            <a:spLocks noGrp="true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false"/>
          </a:p>
        </p:txBody>
      </p:sp>
      <p:sp>
        <p:nvSpPr>
          <p:cNvPr id="6" name="Zástupný symbol pro číslo snímku 5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‹#›</a:t>
            </a:fld>
            <a:endParaRPr lang="cs-CZ" dirty="false"/>
          </a:p>
        </p:txBody>
      </p:sp>
      <p:sp>
        <p:nvSpPr>
          <p:cNvPr id="8" name="Zástupný symbol pro obsah 2"/>
          <p:cNvSpPr>
            <a:spLocks noGrp="true"/>
          </p:cNvSpPr>
          <p:nvPr>
            <p:ph idx="13"/>
          </p:nvPr>
        </p:nvSpPr>
        <p:spPr>
          <a:xfrm>
            <a:off x="540000" y="4032000"/>
            <a:ext cx="8064000" cy="2088000"/>
          </a:xfrm>
        </p:spPr>
        <p:txBody>
          <a:bodyPr/>
          <a:lstStyle>
            <a:lvl1pPr marL="432000" indent="-432000">
              <a:buFont typeface="Wingdings 3" panose="05040102010807070707" pitchFamily="18" charset="2"/>
              <a:buChar char=""/>
              <a:defRPr/>
            </a:lvl1pPr>
            <a:lvl2pPr marL="666000" indent="-252000">
              <a:buFont typeface="Wingdings 3" panose="05040102010807070707" pitchFamily="18" charset="2"/>
              <a:buChar char=""/>
              <a:defRPr/>
            </a:lvl2pPr>
            <a:lvl3pPr marL="918000" indent="-252000">
              <a:buFont typeface="Wingdings 3" panose="05040102010807070707" pitchFamily="18" charset="2"/>
              <a:buChar char=""/>
              <a:defRPr/>
            </a:lvl3pPr>
            <a:lvl4pPr marL="1170000" indent="-252000">
              <a:buFont typeface="Wingdings 3" panose="05040102010807070707" pitchFamily="18" charset="2"/>
              <a:buChar char=""/>
              <a:defRPr/>
            </a:lvl4pPr>
            <a:lvl5pPr marL="1422000" indent="-252000">
              <a:buFont typeface="Wingdings 3" panose="05040102010807070707" pitchFamily="18" charset="2"/>
              <a:buChar char=""/>
              <a:defRPr/>
            </a:lvl5pPr>
          </a:lstStyle>
          <a:p>
            <a:pPr lvl="0"/>
            <a:r>
              <a:rPr lang="cs-CZ" smtClean="false"/>
              <a:t>Kliknutím lze upravit styly předlohy textu.</a:t>
            </a:r>
          </a:p>
          <a:p>
            <a:pPr lvl="1"/>
            <a:r>
              <a:rPr lang="cs-CZ" smtClean="false"/>
              <a:t>Druhá úroveň</a:t>
            </a:r>
          </a:p>
          <a:p>
            <a:pPr lvl="2"/>
            <a:r>
              <a:rPr lang="cs-CZ" smtClean="false"/>
              <a:t>Třetí úroveň</a:t>
            </a:r>
          </a:p>
          <a:p>
            <a:pPr lvl="3"/>
            <a:r>
              <a:rPr lang="cs-CZ" smtClean="false"/>
              <a:t>Čtvrtá úroveň</a:t>
            </a:r>
          </a:p>
          <a:p>
            <a:pPr lvl="4"/>
            <a:r>
              <a:rPr lang="cs-CZ" smtClean="false"/>
              <a:t>Pátá úroveň</a:t>
            </a:r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2861415691"/>
      </p:ext>
    </p:extLst>
  </p:cSld>
  <p:clrMapOvr>
    <a:masterClrMapping/>
  </p:clrMapOvr>
</p:sldLayout>
</file>

<file path=ppt/slideLayouts/slideLayout10.xml><?xml version="1.0" encoding="utf-8"?>
<p:sldLayout xmlns:v="urn:schemas-microsoft-com:vml" xmlns:comp="http://schemas.openxmlformats.org/drawingml/2006/compatibility" xmlns:mc="http://schemas.openxmlformats.org/markup-compatibility/2006" xmlns:xdr="http://schemas.openxmlformats.org/drawingml/2006/spreadsheetDrawing" xmlns:c="http://schemas.openxmlformats.org/drawingml/2006/chart" xmlns:r="http://schemas.openxmlformats.org/officeDocument/2006/relationships" xmlns:p="http://schemas.openxmlformats.org/presentationml/2006/main" xmlns:a="http://schemas.openxmlformats.org/drawingml/2006/main" xmlns:wp="http://schemas.openxmlformats.org/drawingml/2006/wordprocessingDrawing" xmlns:lc="http://schemas.openxmlformats.org/drawingml/2006/lockedCanvas" xmlns:pic="http://schemas.openxmlformats.org/drawingml/2006/picture" xmlns:cdr="http://schemas.openxmlformats.org/drawingml/2006/chartDrawing" xmlns:wp14="http://schemas.microsoft.com/office/word/2010/wordprocessingDrawing" xmlns:dgm="http://schemas.openxmlformats.org/drawingml/2006/diagram" preserve="true" userDrawn="true">
  <p:cSld name="Tabulka nebo graf (trojúh. odrážky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false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>
          <a:xfrm>
            <a:off x="540000" y="2412000"/>
            <a:ext cx="8064000" cy="3744000"/>
          </a:xfrm>
        </p:spPr>
        <p:txBody>
          <a:bodyPr/>
          <a:lstStyle>
            <a:lvl1pPr marL="432000" indent="-432000">
              <a:buFont typeface="Wingdings 3" panose="05040102010807070707" pitchFamily="18" charset="2"/>
              <a:buChar char=""/>
              <a:defRPr/>
            </a:lvl1pPr>
            <a:lvl2pPr marL="666000" indent="-252000">
              <a:buFont typeface="Wingdings 3" panose="05040102010807070707" pitchFamily="18" charset="2"/>
              <a:buChar char=""/>
              <a:defRPr/>
            </a:lvl2pPr>
            <a:lvl3pPr marL="918000" indent="-252000">
              <a:buFont typeface="Wingdings 3" panose="05040102010807070707" pitchFamily="18" charset="2"/>
              <a:buChar char=""/>
              <a:defRPr/>
            </a:lvl3pPr>
            <a:lvl4pPr marL="1170000" indent="-252000">
              <a:buFont typeface="Wingdings 3" panose="05040102010807070707" pitchFamily="18" charset="2"/>
              <a:buChar char=""/>
              <a:defRPr/>
            </a:lvl4pPr>
            <a:lvl5pPr marL="1422000" indent="-252000">
              <a:buFont typeface="Wingdings 3" panose="05040102010807070707" pitchFamily="18" charset="2"/>
              <a:buChar char=""/>
              <a:defRPr/>
            </a:lvl5pPr>
          </a:lstStyle>
          <a:p>
            <a:pPr lvl="0"/>
            <a:r>
              <a:rPr lang="cs-CZ" smtClean="false"/>
              <a:t>Kliknutím lze upravit styly předlohy textu.</a:t>
            </a:r>
          </a:p>
          <a:p>
            <a:pPr lvl="1"/>
            <a:r>
              <a:rPr lang="cs-CZ" smtClean="false"/>
              <a:t>Druhá úroveň</a:t>
            </a:r>
          </a:p>
          <a:p>
            <a:pPr lvl="2"/>
            <a:r>
              <a:rPr lang="cs-CZ" smtClean="false"/>
              <a:t>Třetí úroveň</a:t>
            </a:r>
          </a:p>
          <a:p>
            <a:pPr lvl="3"/>
            <a:r>
              <a:rPr lang="cs-CZ" smtClean="false"/>
              <a:t>Čtvrtá úroveň</a:t>
            </a:r>
          </a:p>
          <a:p>
            <a:pPr lvl="4"/>
            <a:r>
              <a:rPr lang="cs-CZ" smtClean="false"/>
              <a:t>Pátá úroveň</a:t>
            </a:r>
            <a:endParaRPr lang="cs-CZ" dirty="false"/>
          </a:p>
        </p:txBody>
      </p:sp>
      <p:sp>
        <p:nvSpPr>
          <p:cNvPr id="4" name="Zástupný symbol pro datum 3"/>
          <p:cNvSpPr>
            <a:spLocks noGrp="true"/>
          </p:cNvSpPr>
          <p:nvPr>
            <p:ph type="dt" sz="half" idx="10"/>
          </p:nvPr>
        </p:nvSpPr>
        <p:spPr/>
        <p:txBody>
          <a:bodyPr/>
          <a:lstStyle/>
          <a:p>
            <a:endParaRPr lang="cs-CZ" dirty="false"/>
          </a:p>
        </p:txBody>
      </p:sp>
      <p:sp>
        <p:nvSpPr>
          <p:cNvPr id="5" name="Zástupný symbol pro zápatí 4"/>
          <p:cNvSpPr>
            <a:spLocks noGrp="true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false"/>
          </a:p>
        </p:txBody>
      </p:sp>
      <p:sp>
        <p:nvSpPr>
          <p:cNvPr id="6" name="Zástupný symbol pro číslo snímku 5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‹#›</a:t>
            </a:fld>
            <a:endParaRPr lang="cs-CZ" dirty="false"/>
          </a:p>
        </p:txBody>
      </p:sp>
      <p:sp>
        <p:nvSpPr>
          <p:cNvPr id="7" name="Zástupný symbol pro text 5"/>
          <p:cNvSpPr>
            <a:spLocks noGrp="true"/>
          </p:cNvSpPr>
          <p:nvPr>
            <p:ph type="body" sz="quarter" idx="13"/>
          </p:nvPr>
        </p:nvSpPr>
        <p:spPr>
          <a:xfrm>
            <a:off x="540000" y="1440000"/>
            <a:ext cx="8064000" cy="360000"/>
          </a:xfrm>
        </p:spPr>
        <p:txBody>
          <a:bodyPr/>
          <a:lstStyle>
            <a:lvl1pPr marL="0" indent="0">
              <a:buFontTx/>
              <a:buNone/>
              <a:defRPr b="true">
                <a:solidFill>
                  <a:schemeClr val="accent2"/>
                </a:solidFill>
              </a:defRPr>
            </a:lvl1pPr>
          </a:lstStyle>
          <a:p>
            <a:pPr lvl="0"/>
            <a:r>
              <a:rPr lang="cs-CZ" smtClean="false"/>
              <a:t>Kliknutím lze upravit styly předlohy textu.</a:t>
            </a:r>
          </a:p>
        </p:txBody>
      </p:sp>
      <p:sp>
        <p:nvSpPr>
          <p:cNvPr id="8" name="Zástupný symbol pro text 5"/>
          <p:cNvSpPr>
            <a:spLocks noGrp="true"/>
          </p:cNvSpPr>
          <p:nvPr>
            <p:ph type="body" sz="quarter" idx="14"/>
          </p:nvPr>
        </p:nvSpPr>
        <p:spPr>
          <a:xfrm>
            <a:off x="540000" y="1836000"/>
            <a:ext cx="8064000" cy="432000"/>
          </a:xfrm>
        </p:spPr>
        <p:txBody>
          <a:bodyPr/>
          <a:lstStyle>
            <a:lvl1pPr marL="0" indent="0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400">
                <a:solidFill>
                  <a:schemeClr val="accent1"/>
                </a:solidFill>
              </a:defRPr>
            </a:lvl1pPr>
          </a:lstStyle>
          <a:p>
            <a:pPr lvl="0"/>
            <a:r>
              <a:rPr lang="cs-CZ" smtClean="false"/>
              <a:t>Kliknutím lze upravit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1479379370"/>
      </p:ext>
    </p:extLst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  <Relationship Target="../slideLayouts/slideLayout8.xml" Type="http://schemas.openxmlformats.org/officeDocument/2006/relationships/slideLayout" Id="rId8"/>
    <Relationship Target="../slideLayouts/slideLayout3.xml" Type="http://schemas.openxmlformats.org/officeDocument/2006/relationships/slideLayout" Id="rId3"/>
    <Relationship Target="../slideLayouts/slideLayout7.xml" Type="http://schemas.openxmlformats.org/officeDocument/2006/relationships/slideLayout" Id="rId7"/>
    <Relationship Target="../slideLayouts/slideLayout2.xml" Type="http://schemas.openxmlformats.org/officeDocument/2006/relationships/slideLayout" Id="rId2"/>
    <Relationship Target="../slideLayouts/slideLayout1.xml" Type="http://schemas.openxmlformats.org/officeDocument/2006/relationships/slideLayout" Id="rId1"/>
    <Relationship Target="../slideLayouts/slideLayout6.xml" Type="http://schemas.openxmlformats.org/officeDocument/2006/relationships/slideLayout" Id="rId6"/>
    <Relationship Target="../theme/theme1.xml" Type="http://schemas.openxmlformats.org/officeDocument/2006/relationships/theme" Id="rId11"/>
    <Relationship Target="../slideLayouts/slideLayout5.xml" Type="http://schemas.openxmlformats.org/officeDocument/2006/relationships/slideLayout" Id="rId5"/>
    <Relationship Target="../slideLayouts/slideLayout10.xml" Type="http://schemas.openxmlformats.org/officeDocument/2006/relationships/slideLayout" Id="rId10"/>
    <Relationship Target="../slideLayouts/slideLayout4.xml" Type="http://schemas.openxmlformats.org/officeDocument/2006/relationships/slideLayout" Id="rId4"/>
    <Relationship Target="../slideLayouts/slideLayout9.xml" Type="http://schemas.openxmlformats.org/officeDocument/2006/relationships/slideLayout" Id="rId9"/>
</Relationships>

</file>

<file path=ppt/slideMasters/slideMaster1.xml><?xml version="1.0" encoding="utf-8"?>
<p:sldMaster xmlns:v="urn:schemas-microsoft-com:vml" xmlns:comp="http://schemas.openxmlformats.org/drawingml/2006/compatibility" xmlns:mc="http://schemas.openxmlformats.org/markup-compatibility/2006" xmlns:xdr="http://schemas.openxmlformats.org/drawingml/2006/spreadsheetDrawing" xmlns:c="http://schemas.openxmlformats.org/drawingml/2006/chart" xmlns:r="http://schemas.openxmlformats.org/officeDocument/2006/relationships" xmlns:p="http://schemas.openxmlformats.org/presentationml/2006/main" xmlns:a="http://schemas.openxmlformats.org/drawingml/2006/main" xmlns:wp="http://schemas.openxmlformats.org/drawingml/2006/wordprocessingDrawing" xmlns:lc="http://schemas.openxmlformats.org/drawingml/2006/lockedCanvas" xmlns:pic="http://schemas.openxmlformats.org/drawingml/2006/picture" xmlns:cdr="http://schemas.openxmlformats.org/drawingml/2006/chartDrawing" xmlns:wp14="http://schemas.microsoft.com/office/word/2010/wordprocessingDrawing" xmlns:dgm="http://schemas.openxmlformats.org/drawingml/2006/diagram" preserve="true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délník 14"/>
          <p:cNvSpPr/>
          <p:nvPr/>
        </p:nvSpPr>
        <p:spPr>
          <a:xfrm>
            <a:off x="0" y="1080000"/>
            <a:ext cx="9144000" cy="126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false" anchor="ctr"/>
          <a:lstStyle/>
          <a:p>
            <a:pPr algn="ctr"/>
            <a:endParaRPr lang="cs-CZ">
              <a:solidFill>
                <a:schemeClr val="tx2"/>
              </a:solidFill>
            </a:endParaRPr>
          </a:p>
        </p:txBody>
      </p:sp>
      <p:sp>
        <p:nvSpPr>
          <p:cNvPr id="7" name="Obdélník 6"/>
          <p:cNvSpPr/>
          <p:nvPr/>
        </p:nvSpPr>
        <p:spPr>
          <a:xfrm>
            <a:off x="0" y="0"/>
            <a:ext cx="9144000" cy="108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false" anchor="ctr"/>
          <a:lstStyle/>
          <a:p>
            <a:pPr algn="ctr"/>
            <a:endParaRPr lang="cs-CZ"/>
          </a:p>
        </p:txBody>
      </p:sp>
      <p:sp>
        <p:nvSpPr>
          <p:cNvPr id="2" name="Zástupný symbol pro nadpis 1"/>
          <p:cNvSpPr>
            <a:spLocks noGrp="true"/>
          </p:cNvSpPr>
          <p:nvPr>
            <p:ph type="title"/>
          </p:nvPr>
        </p:nvSpPr>
        <p:spPr>
          <a:xfrm>
            <a:off x="360000" y="0"/>
            <a:ext cx="8424000" cy="1080000"/>
          </a:xfrm>
          <a:prstGeom prst="rect">
            <a:avLst/>
          </a:prstGeom>
        </p:spPr>
        <p:txBody>
          <a:bodyPr vert="horz" lIns="36000" tIns="0" rIns="36000" bIns="0" rtlCol="false" anchor="ctr" anchorCtr="false">
            <a:noAutofit/>
          </a:bodyPr>
          <a:lstStyle/>
          <a:p>
            <a:r>
              <a:rPr lang="cs-CZ" dirty="false" smtClean="false"/>
              <a:t>Kliknutím lze upravit styl.</a:t>
            </a:r>
            <a:endParaRPr lang="cs-CZ" dirty="false"/>
          </a:p>
        </p:txBody>
      </p:sp>
      <p:sp>
        <p:nvSpPr>
          <p:cNvPr id="3" name="Zástupný symbol pro text 2"/>
          <p:cNvSpPr>
            <a:spLocks noGrp="true"/>
          </p:cNvSpPr>
          <p:nvPr>
            <p:ph type="body" idx="1"/>
          </p:nvPr>
        </p:nvSpPr>
        <p:spPr>
          <a:xfrm>
            <a:off x="540000" y="1800000"/>
            <a:ext cx="8064000" cy="4320000"/>
          </a:xfrm>
          <a:prstGeom prst="rect">
            <a:avLst/>
          </a:prstGeom>
        </p:spPr>
        <p:txBody>
          <a:bodyPr vert="horz" lIns="0" tIns="0" rIns="0" bIns="0" rtlCol="false">
            <a:noAutofit/>
          </a:bodyPr>
          <a:lstStyle/>
          <a:p>
            <a:pPr lvl="0"/>
            <a:r>
              <a:rPr lang="cs-CZ" dirty="false" smtClean="false"/>
              <a:t>Kliknutím lze upravit styly předlohy textu.</a:t>
            </a:r>
          </a:p>
          <a:p>
            <a:pPr lvl="1"/>
            <a:r>
              <a:rPr lang="cs-CZ" dirty="false" smtClean="false"/>
              <a:t>Druhá úroveň</a:t>
            </a:r>
          </a:p>
          <a:p>
            <a:pPr lvl="2"/>
            <a:r>
              <a:rPr lang="cs-CZ" dirty="false" smtClean="false"/>
              <a:t>Třetí úroveň</a:t>
            </a:r>
          </a:p>
          <a:p>
            <a:pPr lvl="3"/>
            <a:r>
              <a:rPr lang="cs-CZ" dirty="false" smtClean="false"/>
              <a:t>Čtvrtá úroveň</a:t>
            </a:r>
          </a:p>
          <a:p>
            <a:pPr lvl="4"/>
            <a:r>
              <a:rPr lang="cs-CZ" dirty="false" smtClean="false"/>
              <a:t>Pátá úroveň</a:t>
            </a:r>
            <a:endParaRPr lang="cs-CZ" dirty="false"/>
          </a:p>
        </p:txBody>
      </p:sp>
      <p:sp>
        <p:nvSpPr>
          <p:cNvPr id="4" name="Zástupný symbol pro datum 3"/>
          <p:cNvSpPr>
            <a:spLocks noGrp="true"/>
          </p:cNvSpPr>
          <p:nvPr>
            <p:ph type="dt" sz="half" idx="2"/>
          </p:nvPr>
        </p:nvSpPr>
        <p:spPr>
          <a:xfrm>
            <a:off x="540000" y="6516000"/>
            <a:ext cx="1116000" cy="180000"/>
          </a:xfrm>
          <a:prstGeom prst="rect">
            <a:avLst/>
          </a:prstGeom>
        </p:spPr>
        <p:txBody>
          <a:bodyPr vert="horz" lIns="0" tIns="0" rIns="0" bIns="0" rtlCol="false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endParaRPr lang="cs-CZ" dirty="false"/>
          </a:p>
        </p:txBody>
      </p:sp>
      <p:sp>
        <p:nvSpPr>
          <p:cNvPr id="5" name="Zástupný symbol pro zápatí 4"/>
          <p:cNvSpPr>
            <a:spLocks noGrp="true"/>
          </p:cNvSpPr>
          <p:nvPr>
            <p:ph type="ftr" sz="quarter" idx="3"/>
          </p:nvPr>
        </p:nvSpPr>
        <p:spPr>
          <a:xfrm>
            <a:off x="1692000" y="6516000"/>
            <a:ext cx="6912000" cy="180000"/>
          </a:xfrm>
          <a:prstGeom prst="rect">
            <a:avLst/>
          </a:prstGeom>
        </p:spPr>
        <p:txBody>
          <a:bodyPr vert="horz" lIns="0" tIns="0" rIns="0" bIns="0" rtlCol="false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endParaRPr lang="cs-CZ" dirty="false"/>
          </a:p>
        </p:txBody>
      </p:sp>
      <p:sp>
        <p:nvSpPr>
          <p:cNvPr id="6" name="Zástupný symbol pro číslo snímku 5"/>
          <p:cNvSpPr>
            <a:spLocks noGrp="true"/>
          </p:cNvSpPr>
          <p:nvPr>
            <p:ph type="sldNum" sz="quarter" idx="4"/>
          </p:nvPr>
        </p:nvSpPr>
        <p:spPr>
          <a:xfrm>
            <a:off x="8640000" y="6516000"/>
            <a:ext cx="468000" cy="180000"/>
          </a:xfrm>
          <a:prstGeom prst="rect">
            <a:avLst/>
          </a:prstGeom>
        </p:spPr>
        <p:txBody>
          <a:bodyPr vert="horz" lIns="0" tIns="0" rIns="0" bIns="0" rtlCol="false" anchor="ctr"/>
          <a:lstStyle>
            <a:lvl1pPr algn="ctr">
              <a:defRPr sz="1050" b="true">
                <a:solidFill>
                  <a:schemeClr val="tx1"/>
                </a:solidFill>
              </a:defRPr>
            </a:lvl1pPr>
          </a:lstStyle>
          <a:p>
            <a:fld id="{479BF083-4774-43B1-9AB0-5CC1AC5DD8EE}" type="slidenum">
              <a:rPr lang="cs-CZ" smtClean="false"/>
              <a:pPr/>
              <a:t>‹#›</a:t>
            </a:fld>
            <a:endParaRPr lang="cs-CZ" dirty="false"/>
          </a:p>
        </p:txBody>
      </p:sp>
      <p:sp>
        <p:nvSpPr>
          <p:cNvPr id="18" name="Obdélník 17"/>
          <p:cNvSpPr/>
          <p:nvPr/>
        </p:nvSpPr>
        <p:spPr>
          <a:xfrm>
            <a:off x="0" y="6732000"/>
            <a:ext cx="9144000" cy="126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false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2577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5" r:id="rId2"/>
    <p:sldLayoutId id="2147483676" r:id="rId3"/>
    <p:sldLayoutId id="2147483677" r:id="rId4"/>
    <p:sldLayoutId id="2147483678" r:id="rId5"/>
    <p:sldLayoutId id="2147483673" r:id="rId6"/>
    <p:sldLayoutId id="2147483679" r:id="rId7"/>
    <p:sldLayoutId id="2147483680" r:id="rId8"/>
    <p:sldLayoutId id="2147483681" r:id="rId9"/>
    <p:sldLayoutId id="2147483682" r:id="rId10"/>
  </p:sldLayoutIdLst>
  <p:hf hdr="false" ftr="false" dt="false"/>
  <p:txStyles>
    <p:titleStyle>
      <a:lvl1pPr algn="l" defTabSz="914400" rtl="false" eaLnBrk="true" latinLnBrk="false" hangingPunct="true">
        <a:lnSpc>
          <a:spcPct val="100000"/>
        </a:lnSpc>
        <a:spcBef>
          <a:spcPct val="0"/>
        </a:spcBef>
        <a:buNone/>
        <a:defRPr sz="3200" b="true" kern="0" cap="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432000" indent="-432000" algn="l" defTabSz="914400" rtl="false" eaLnBrk="true" latinLnBrk="false" hangingPunct="true">
        <a:lnSpc>
          <a:spcPts val="2880"/>
        </a:lnSpc>
        <a:spcBef>
          <a:spcPts val="600"/>
        </a:spcBef>
        <a:spcAft>
          <a:spcPts val="600"/>
        </a:spcAft>
        <a:buClr>
          <a:schemeClr val="accent2"/>
        </a:buClr>
        <a:buSzPct val="100000"/>
        <a:buFont typeface="Wingdings" panose="05000000000000000000" pitchFamily="2" charset="2"/>
        <a:buChar char=""/>
        <a:defRPr sz="2400" b="false" kern="1200">
          <a:solidFill>
            <a:schemeClr val="tx1"/>
          </a:solidFill>
          <a:latin typeface="+mn-lt"/>
          <a:ea typeface="+mn-ea"/>
          <a:cs typeface="+mn-cs"/>
        </a:defRPr>
      </a:lvl1pPr>
      <a:lvl2pPr marL="666000" indent="-252000" algn="l" defTabSz="914400" rtl="false" eaLnBrk="true" latinLnBrk="false" hangingPunct="true">
        <a:lnSpc>
          <a:spcPts val="2400"/>
        </a:lnSpc>
        <a:spcBef>
          <a:spcPts val="300"/>
        </a:spcBef>
        <a:spcAft>
          <a:spcPts val="300"/>
        </a:spcAft>
        <a:buClr>
          <a:schemeClr val="accent2"/>
        </a:buClr>
        <a:buSzPct val="80000"/>
        <a:buFont typeface="Wingdings" panose="05000000000000000000" pitchFamily="2" charset="2"/>
        <a:buChar char="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8000" indent="-252000" algn="l" defTabSz="914400" rtl="false" eaLnBrk="true" latinLnBrk="false" hangingPunct="true">
        <a:lnSpc>
          <a:spcPts val="2400"/>
        </a:lnSpc>
        <a:spcBef>
          <a:spcPts val="300"/>
        </a:spcBef>
        <a:spcAft>
          <a:spcPts val="300"/>
        </a:spcAft>
        <a:buClr>
          <a:schemeClr val="accent2"/>
        </a:buClr>
        <a:buSzPct val="80000"/>
        <a:buFont typeface="Wingdings" panose="05000000000000000000" pitchFamily="2" charset="2"/>
        <a:buChar char="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170000" indent="-252000" algn="l" defTabSz="914400" rtl="false" eaLnBrk="true" latinLnBrk="false" hangingPunct="true">
        <a:lnSpc>
          <a:spcPts val="2400"/>
        </a:lnSpc>
        <a:spcBef>
          <a:spcPts val="300"/>
        </a:spcBef>
        <a:spcAft>
          <a:spcPts val="300"/>
        </a:spcAft>
        <a:buClr>
          <a:schemeClr val="accent2"/>
        </a:buClr>
        <a:buSzPct val="80000"/>
        <a:buFont typeface="Wingdings" panose="05000000000000000000" pitchFamily="2" charset="2"/>
        <a:buChar char=""/>
        <a:defRPr lang="cs-CZ" sz="2000" kern="1200" dirty="false" smtClean="false">
          <a:solidFill>
            <a:schemeClr val="tx1"/>
          </a:solidFill>
          <a:latin typeface="+mn-lt"/>
          <a:ea typeface="+mn-ea"/>
          <a:cs typeface="+mn-cs"/>
        </a:defRPr>
      </a:lvl4pPr>
      <a:lvl5pPr marL="1422000" indent="-252000" algn="l" defTabSz="914400" rtl="false" eaLnBrk="true" latinLnBrk="false" hangingPunct="true">
        <a:lnSpc>
          <a:spcPts val="2400"/>
        </a:lnSpc>
        <a:spcBef>
          <a:spcPts val="300"/>
        </a:spcBef>
        <a:spcAft>
          <a:spcPts val="300"/>
        </a:spcAft>
        <a:buClr>
          <a:schemeClr val="accent2"/>
        </a:buClr>
        <a:buSzPct val="80000"/>
        <a:buFont typeface="Wingdings" panose="05000000000000000000" pitchFamily="2" charset="2"/>
        <a:buChar char="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false" eaLnBrk="true" latinLnBrk="false" hangingPunct="true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false" eaLnBrk="true" latinLnBrk="false" hangingPunct="true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false" eaLnBrk="true" latinLnBrk="false" hangingPunct="true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false" eaLnBrk="true" latinLnBrk="false" hangingPunct="true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false" eaLnBrk="true" latinLnBrk="false" hangingPunct="true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false" eaLnBrk="true" latinLnBrk="false" hangingPunct="true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false" eaLnBrk="true" latinLnBrk="false" hangingPunct="true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false" eaLnBrk="true" latinLnBrk="false" hangingPunct="true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false" eaLnBrk="true" latinLnBrk="false" hangingPunct="true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false" eaLnBrk="true" latinLnBrk="false" hangingPunct="true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false" eaLnBrk="true" latinLnBrk="false" hangingPunct="true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false" eaLnBrk="true" latinLnBrk="false" hangingPunct="true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false" eaLnBrk="true" latinLnBrk="false" hangingPunct="true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   <Relationship Target="../slideLayouts/slideLayout1.xml" Type="http://schemas.openxmlformats.org/officeDocument/2006/relationships/slideLayout" Id="rId1"/>
</Relationships>

</file>

<file path=ppt/slides/_rels/slide2.xml.rels><?xml version="1.0" encoding="UTF-8" standalone="yes"?>
<Relationships xmlns="http://schemas.openxmlformats.org/package/2006/relationships">
    <Relationship Target="../slideLayouts/slideLayout2.xml" Type="http://schemas.openxmlformats.org/officeDocument/2006/relationships/slideLayout" Id="rId1"/>
</Relationships>

</file>

<file path=ppt/slides/_rels/slide3.xml.rels><?xml version="1.0" encoding="UTF-8" standalone="yes"?>
<Relationships xmlns="http://schemas.openxmlformats.org/package/2006/relationships">
    <Relationship Target="../slideLayouts/slideLayout1.xml" Type="http://schemas.openxmlformats.org/officeDocument/2006/relationships/slideLayout" Id="rId1"/>
</Relationships>

</file>

<file path=ppt/slides/_rels/slide4.xml.rels><?xml version="1.0" encoding="UTF-8" standalone="yes"?>
<Relationships xmlns="http://schemas.openxmlformats.org/package/2006/relationships">
    <Relationship Target="../slideLayouts/slideLayout2.xml" Type="http://schemas.openxmlformats.org/officeDocument/2006/relationships/slideLayout" Id="rId1"/>
</Relationships>

</file>

<file path=ppt/slides/_rels/slide5.xml.rels><?xml version="1.0" encoding="UTF-8" standalone="yes"?>
<Relationships xmlns="http://schemas.openxmlformats.org/package/2006/relationships">
    <Relationship Target="../media/image2.png" Type="http://schemas.openxmlformats.org/officeDocument/2006/relationships/image" Id="rId2"/>
    <Relationship Target="../slideLayouts/slideLayout2.xml" Type="http://schemas.openxmlformats.org/officeDocument/2006/relationships/slideLayout" Id="rId1"/>
</Relationships>

</file>

<file path=ppt/slides/_rels/slide6.xml.rels><?xml version="1.0" encoding="UTF-8" standalone="yes"?>
<Relationships xmlns="http://schemas.openxmlformats.org/package/2006/relationships">
    <Relationship TargetMode="External" Target="https://www.ted.com/talks/ernesto_sirolli_want_to_help_someone_shut_up_and_listen?utm_campaign=tedspread&amp;utm_medium=referral&amp;utm_source=tedcomshare" Type="http://schemas.openxmlformats.org/officeDocument/2006/relationships/hyperlink" Id="rId2"/>
    <Relationship Target="../slideLayouts/slideLayout2.xml" Type="http://schemas.openxmlformats.org/officeDocument/2006/relationships/slideLayout" Id="rId1"/>
</Relationships>

</file>

<file path=ppt/slides/_rels/slide7.xml.rels><?xml version="1.0" encoding="UTF-8" standalone="yes"?>
<Relationships xmlns="http://schemas.openxmlformats.org/package/2006/relationships">
    <Relationship Target="../media/image3.png" Type="http://schemas.openxmlformats.org/officeDocument/2006/relationships/image" Id="rId2"/>
    <Relationship Target="../slideLayouts/slideLayout2.xml" Type="http://schemas.openxmlformats.org/officeDocument/2006/relationships/slideLayout" Id="rId1"/>
</Relationships>

</file>

<file path=ppt/slides/_rels/slide8.xml.rels><?xml version="1.0" encoding="UTF-8" standalone="yes"?>
<Relationships xmlns="http://schemas.openxmlformats.org/package/2006/relationships">
    <Relationship Target="../media/image4.png" Type="http://schemas.openxmlformats.org/officeDocument/2006/relationships/image" Id="rId2"/>
    <Relationship Target="../slideLayouts/slideLayout2.xml" Type="http://schemas.openxmlformats.org/officeDocument/2006/relationships/slideLayout" Id="rId1"/>
</Relationships>

</file>

<file path=ppt/slides/_rels/slide9.xml.rels><?xml version="1.0" encoding="UTF-8" standalone="yes"?>
<Relationships xmlns="http://schemas.openxmlformats.org/package/2006/relationships">
    <Relationship Target="../media/image5.png" Type="http://schemas.openxmlformats.org/officeDocument/2006/relationships/image" Id="rId2"/>
    <Relationship Target="../slideLayouts/slideLayout2.xml" Type="http://schemas.openxmlformats.org/officeDocument/2006/relationships/slideLayout" Id="rId1"/>
</Relationships>

</file>

<file path=ppt/slides/_rels/slide10.xml.rels><?xml version="1.0" encoding="UTF-8" standalone="yes"?>
<Relationships xmlns="http://schemas.openxmlformats.org/package/2006/relationships">
    <Relationship Target="../media/image6.png" Type="http://schemas.openxmlformats.org/officeDocument/2006/relationships/image" Id="rId3"/>
    <Relationship TargetMode="External" Target="https://www.designcouncil.org.uk/what-we-do/social-innovation/reducing-violence-and-aggression-ae" Type="http://schemas.openxmlformats.org/officeDocument/2006/relationships/hyperlink" Id="rId2"/>
    <Relationship Target="../slideLayouts/slideLayout2.xml" Type="http://schemas.openxmlformats.org/officeDocument/2006/relationships/slideLayout" Id="rId1"/>
</Relationships>

</file>

<file path=ppt/slides/_rels/slide11.xml.rels><?xml version="1.0" encoding="UTF-8" standalone="yes"?>
<Relationships xmlns="http://schemas.openxmlformats.org/package/2006/relationships">
    <Relationship Target="../media/image7.png" Type="http://schemas.openxmlformats.org/officeDocument/2006/relationships/image" Id="rId2"/>
    <Relationship Target="../slideLayouts/slideLayout2.xml" Type="http://schemas.openxmlformats.org/officeDocument/2006/relationships/slideLayout" Id="rId1"/>
</Relationships>

</file>

<file path=ppt/slides/_rels/slide12.xml.rels><?xml version="1.0" encoding="UTF-8" standalone="yes"?>
<Relationships xmlns="http://schemas.openxmlformats.org/package/2006/relationships">
    <Relationship Target="../media/image8.png" Type="http://schemas.openxmlformats.org/officeDocument/2006/relationships/image" Id="rId2"/>
    <Relationship Target="../slideLayouts/slideLayout2.xml" Type="http://schemas.openxmlformats.org/officeDocument/2006/relationships/slideLayout" Id="rId1"/>
</Relationships>

</file>

<file path=ppt/slides/_rels/slide13.xml.rels><?xml version="1.0" encoding="UTF-8" standalone="yes"?>
<Relationships xmlns="http://schemas.openxmlformats.org/package/2006/relationships">
    <Relationship Target="../media/image10.png" Type="http://schemas.openxmlformats.org/officeDocument/2006/relationships/image" Id="rId3"/>
    <Relationship Target="../media/image9.png" Type="http://schemas.openxmlformats.org/officeDocument/2006/relationships/image" Id="rId2"/>
    <Relationship Target="../slideLayouts/slideLayout2.xml" Type="http://schemas.openxmlformats.org/officeDocument/2006/relationships/slideLayout" Id="rId1"/>
    <Relationship Target="../media/image12.jpeg" Type="http://schemas.openxmlformats.org/officeDocument/2006/relationships/image" Id="rId5"/>
    <Relationship Target="../media/image11.jpeg" Type="http://schemas.openxmlformats.org/officeDocument/2006/relationships/image" Id="rId4"/>
</Relationships>

</file>

<file path=ppt/slides/_rels/slide14.xml.rels><?xml version="1.0" encoding="UTF-8" standalone="yes"?>
<Relationships xmlns="http://schemas.openxmlformats.org/package/2006/relationships">
    <Relationship Target="../slideLayouts/slideLayout2.xml" Type="http://schemas.openxmlformats.org/officeDocument/2006/relationships/slideLayout" Id="rId1"/>
</Relationships>

</file>

<file path=ppt/slides/_rels/slide15.xml.rels><?xml version="1.0" encoding="UTF-8" standalone="yes"?>
<Relationships xmlns="http://schemas.openxmlformats.org/package/2006/relationships">
    <Relationship TargetMode="External" Target="https://www.lepsisocialnisluzby.cz/frontend/storage/files/HCD_v_socialnich_sluzbach.pdf" Type="http://schemas.openxmlformats.org/officeDocument/2006/relationships/hyperlink" Id="rId3"/>
    <Relationship TargetMode="External" Target="https://www.seduo.cz/human-centered-design" Type="http://schemas.openxmlformats.org/officeDocument/2006/relationships/hyperlink" Id="rId2"/>
    <Relationship Target="../slideLayouts/slideLayout2.xml" Type="http://schemas.openxmlformats.org/officeDocument/2006/relationships/slideLayout" Id="rId1"/>
    <Relationship TargetMode="External" Target="https://www.ideo.com/eu" Type="http://schemas.openxmlformats.org/officeDocument/2006/relationships/hyperlink" Id="rId5"/>
    <Relationship TargetMode="External" Target="https://www.plusacumen.org/courses/introduction-human-centered-design" Type="http://schemas.openxmlformats.org/officeDocument/2006/relationships/hyperlink" Id="rId4"/>
</Relationships>

</file>

<file path=ppt/slides/_rels/slide16.xml.rels><?xml version="1.0" encoding="UTF-8" standalone="yes"?>
<Relationships xmlns="http://schemas.openxmlformats.org/package/2006/relationships">
    <Relationship Target="../media/image14.png" Type="http://schemas.openxmlformats.org/officeDocument/2006/relationships/image" Id="rId3"/>
    <Relationship Target="../media/image13.png" Type="http://schemas.openxmlformats.org/officeDocument/2006/relationships/image" Id="rId2"/>
    <Relationship Target="../slideLayouts/slideLayout1.xml" Type="http://schemas.openxmlformats.org/officeDocument/2006/relationships/slideLayout" Id="rId1"/>
    <Relationship Target="../media/image15.png" Type="http://schemas.openxmlformats.org/officeDocument/2006/relationships/image" Id="rId4"/>
</Relationships>

</file>

<file path=ppt/slides/_rels/slide17.xml.rels><?xml version="1.0" encoding="UTF-8" standalone="yes"?>
<Relationships xmlns="http://schemas.openxmlformats.org/package/2006/relationships">
    <Relationship Target="../slideLayouts/slideLayout2.xml" Type="http://schemas.openxmlformats.org/officeDocument/2006/relationships/slideLayout" Id="rId1"/>
</Relationships>

</file>

<file path=ppt/slides/_rels/slide18.xml.rels><?xml version="1.0" encoding="UTF-8" standalone="yes"?>
<Relationships xmlns="http://schemas.openxmlformats.org/package/2006/relationships">
    <Relationship Target="../slideLayouts/slideLayout2.xml" Type="http://schemas.openxmlformats.org/officeDocument/2006/relationships/slideLayout" Id="rId1"/>
</Relationships>

</file>

<file path=ppt/slides/_rels/slide19.xml.rels><?xml version="1.0" encoding="UTF-8" standalone="yes"?>
<Relationships xmlns="http://schemas.openxmlformats.org/package/2006/relationships">
    <Relationship Target="../slideLayouts/slideLayout2.xml" Type="http://schemas.openxmlformats.org/officeDocument/2006/relationships/slideLayout" Id="rId1"/>
</Relationships>

</file>

<file path=ppt/slides/_rels/slide20.xml.rels><?xml version="1.0" encoding="UTF-8" standalone="yes"?>
<Relationships xmlns="http://schemas.openxmlformats.org/package/2006/relationships">
    <Relationship Target="../slideLayouts/slideLayout2.xml" Type="http://schemas.openxmlformats.org/officeDocument/2006/relationships/slideLayout" Id="rId1"/>
</Relationships>

</file>

<file path=ppt/slides/_rels/slide21.xml.rels><?xml version="1.0" encoding="UTF-8" standalone="yes"?>
<Relationships xmlns="http://schemas.openxmlformats.org/package/2006/relationships">
    <Relationship Target="../slideLayouts/slideLayout2.xml" Type="http://schemas.openxmlformats.org/officeDocument/2006/relationships/slideLayout" Id="rId1"/>
</Relationships>

</file>

<file path=ppt/slides/_rels/slide22.xml.rels><?xml version="1.0" encoding="UTF-8" standalone="yes"?>
<Relationships xmlns="http://schemas.openxmlformats.org/package/2006/relationships">
    <Relationship Target="../slideLayouts/slideLayout2.xml" Type="http://schemas.openxmlformats.org/officeDocument/2006/relationships/slideLayout" Id="rId1"/>
</Relationships>

</file>

<file path=ppt/slides/_rels/slide23.xml.rels><?xml version="1.0" encoding="UTF-8" standalone="yes"?>
<Relationships xmlns="http://schemas.openxmlformats.org/package/2006/relationships">
    <Relationship Target="../slideLayouts/slideLayout2.xml" Type="http://schemas.openxmlformats.org/officeDocument/2006/relationships/slideLayout" Id="rId1"/>
</Relationships>

</file>

<file path=ppt/slides/_rels/slide24.xml.rels><?xml version="1.0" encoding="UTF-8" standalone="yes"?>
<Relationships xmlns="http://schemas.openxmlformats.org/package/2006/relationships">
    <Relationship Target="../slideLayouts/slideLayout2.xml" Type="http://schemas.openxmlformats.org/officeDocument/2006/relationships/slideLayout" Id="rId1"/>
</Relationships>

</file>

<file path=ppt/slides/_rels/slide25.xml.rels><?xml version="1.0" encoding="UTF-8" standalone="yes"?>
<Relationships xmlns="http://schemas.openxmlformats.org/package/2006/relationships">
    <Relationship Target="../slideLayouts/slideLayout2.xml" Type="http://schemas.openxmlformats.org/officeDocument/2006/relationships/slideLayout" Id="rId1"/>
</Relationships>

</file>

<file path=ppt/slides/_rels/slide26.xml.rels><?xml version="1.0" encoding="UTF-8" standalone="yes"?>
<Relationships xmlns="http://schemas.openxmlformats.org/package/2006/relationships">
    <Relationship Target="../slideLayouts/slideLayout1.xml" Type="http://schemas.openxmlformats.org/officeDocument/2006/relationships/slideLayout" Id="rId1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r>
              <a:rPr lang="cs-CZ" dirty="false" smtClean="false"/>
              <a:t>Seminář pro žadatele výzvy 83</a:t>
            </a:r>
            <a:endParaRPr lang="cs-CZ" dirty="false"/>
          </a:p>
        </p:txBody>
      </p:sp>
      <p:sp>
        <p:nvSpPr>
          <p:cNvPr id="3" name="Zástupný symbol pro text 2"/>
          <p:cNvSpPr>
            <a:spLocks noGrp="true"/>
          </p:cNvSpPr>
          <p:nvPr>
            <p:ph type="body" sz="quarter" idx="13"/>
          </p:nvPr>
        </p:nvSpPr>
        <p:spPr/>
        <p:txBody>
          <a:bodyPr/>
          <a:lstStyle/>
          <a:p>
            <a:endParaRPr lang="cs-CZ" dirty="false" smtClean="false"/>
          </a:p>
          <a:p>
            <a:endParaRPr lang="cs-CZ" dirty="false"/>
          </a:p>
          <a:p>
            <a:r>
              <a:rPr lang="cs-CZ" dirty="false" smtClean="false"/>
              <a:t>Markéta Pěchoučková</a:t>
            </a:r>
            <a:r>
              <a:rPr lang="cs-CZ" dirty="false"/>
              <a:t>, Veronika Pavlovská, Iva Kovandová, Václav </a:t>
            </a:r>
            <a:r>
              <a:rPr lang="cs-CZ" dirty="false" smtClean="false"/>
              <a:t>Lintymer, Štěpán Rezek</a:t>
            </a:r>
            <a:endParaRPr lang="cs-CZ" dirty="false"/>
          </a:p>
          <a:p>
            <a:r>
              <a:rPr lang="cs-CZ" dirty="false" smtClean="false"/>
              <a:t>10. </a:t>
            </a:r>
            <a:r>
              <a:rPr lang="cs-CZ" dirty="false"/>
              <a:t>p</a:t>
            </a:r>
            <a:r>
              <a:rPr lang="cs-CZ" dirty="false" smtClean="false"/>
              <a:t>rosince 2018</a:t>
            </a:r>
            <a:endParaRPr lang="cs-CZ" dirty="false"/>
          </a:p>
        </p:txBody>
      </p:sp>
      <p:sp>
        <p:nvSpPr>
          <p:cNvPr id="4" name="Zástupný symbol pro text 3"/>
          <p:cNvSpPr>
            <a:spLocks noGrp="true"/>
          </p:cNvSpPr>
          <p:nvPr>
            <p:ph type="body" sz="quarter" idx="14"/>
          </p:nvPr>
        </p:nvSpPr>
        <p:spPr/>
        <p:txBody>
          <a:bodyPr/>
          <a:lstStyle/>
          <a:p>
            <a:endParaRPr lang="cs-CZ" dirty="false" smtClean="false"/>
          </a:p>
          <a:p>
            <a:endParaRPr lang="cs-CZ" dirty="false"/>
          </a:p>
        </p:txBody>
      </p:sp>
      <p:sp>
        <p:nvSpPr>
          <p:cNvPr id="5" name="Zástupný symbol pro obrázek 4"/>
          <p:cNvSpPr>
            <a:spLocks noGrp="true"/>
          </p:cNvSpPr>
          <p:nvPr>
            <p:ph type="pic" sz="quarter" idx="15"/>
          </p:nvPr>
        </p:nvSpPr>
        <p:spPr/>
      </p:sp>
      <p:sp>
        <p:nvSpPr>
          <p:cNvPr id="6" name="Zástupný symbol pro obrázek 5"/>
          <p:cNvSpPr>
            <a:spLocks noGrp="true"/>
          </p:cNvSpPr>
          <p:nvPr>
            <p:ph type="pic" sz="quarter" idx="16"/>
          </p:nvPr>
        </p:nvSpPr>
        <p:spPr/>
      </p:sp>
      <p:sp>
        <p:nvSpPr>
          <p:cNvPr id="7" name="Zástupný symbol pro obrázek 6"/>
          <p:cNvSpPr>
            <a:spLocks noGrp="true"/>
          </p:cNvSpPr>
          <p:nvPr>
            <p:ph type="pic" sz="quarter" idx="17"/>
          </p:nvPr>
        </p:nvSpPr>
        <p:spPr/>
      </p:sp>
    </p:spTree>
    <p:extLst>
      <p:ext uri="{BB962C8B-B14F-4D97-AF65-F5344CB8AC3E}">
        <p14:creationId xmlns:p14="http://schemas.microsoft.com/office/powerpoint/2010/main" val="33159656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r>
              <a:rPr lang="cs-CZ" dirty="false" smtClean="false"/>
              <a:t>Program semináře</a:t>
            </a:r>
            <a:endParaRPr lang="cs-CZ" dirty="false"/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/>
        <p:txBody>
          <a:bodyPr/>
          <a:lstStyle/>
          <a:p>
            <a:pPr fontAlgn="base"/>
            <a:r>
              <a:rPr lang="cs-CZ" dirty="false"/>
              <a:t>Hlavní myšlenka a základní principy výzvy </a:t>
            </a:r>
            <a:r>
              <a:rPr lang="cs-CZ" b="true" dirty="false"/>
              <a:t>10:00-11:00</a:t>
            </a:r>
          </a:p>
          <a:p>
            <a:pPr fontAlgn="base"/>
            <a:r>
              <a:rPr lang="cs-CZ" dirty="false" smtClean="false"/>
              <a:t>Administrativní náležitosti výzvy </a:t>
            </a:r>
            <a:r>
              <a:rPr lang="cs-CZ" b="true" dirty="false"/>
              <a:t>11:00-11:30</a:t>
            </a:r>
          </a:p>
          <a:p>
            <a:pPr fontAlgn="base"/>
            <a:r>
              <a:rPr lang="cs-CZ" dirty="false"/>
              <a:t>Diskuse </a:t>
            </a:r>
            <a:r>
              <a:rPr lang="cs-CZ" b="true" dirty="false"/>
              <a:t>11:30-12:00</a:t>
            </a:r>
          </a:p>
          <a:p>
            <a:pPr fontAlgn="base"/>
            <a:r>
              <a:rPr lang="cs-CZ" dirty="false"/>
              <a:t>Pauza na oběd </a:t>
            </a:r>
            <a:r>
              <a:rPr lang="cs-CZ" b="true" dirty="false"/>
              <a:t>12:00-13:00</a:t>
            </a:r>
          </a:p>
          <a:p>
            <a:pPr fontAlgn="base"/>
            <a:r>
              <a:rPr lang="cs-CZ" dirty="false"/>
              <a:t>Individuální/kolektivní konzultace </a:t>
            </a:r>
            <a:r>
              <a:rPr lang="cs-CZ" b="true" dirty="false"/>
              <a:t>13:00-14:30</a:t>
            </a:r>
          </a:p>
          <a:p>
            <a:pPr marL="0" indent="0">
              <a:buNone/>
            </a:pPr>
            <a:r>
              <a:rPr lang="cs-CZ" dirty="false"/>
              <a:t/>
            </a:r>
            <a:br>
              <a:rPr lang="cs-CZ" dirty="false"/>
            </a:br>
            <a:endParaRPr lang="cs-CZ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2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29849726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r>
              <a:rPr lang="cs-CZ" dirty="false" smtClean="false"/>
              <a:t>Filosofie výzvy 83</a:t>
            </a:r>
            <a:endParaRPr lang="cs-CZ" dirty="false"/>
          </a:p>
        </p:txBody>
      </p:sp>
      <p:sp>
        <p:nvSpPr>
          <p:cNvPr id="3" name="Zástupný symbol pro text 2"/>
          <p:cNvSpPr>
            <a:spLocks noGrp="true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cs-CZ" dirty="false" smtClean="false"/>
              <a:t>Markéta Pěchoučková, Veronika Pavlovská, Iva Kovandová, Václav Lintymer</a:t>
            </a:r>
            <a:endParaRPr lang="cs-CZ" dirty="false"/>
          </a:p>
        </p:txBody>
      </p:sp>
      <p:sp>
        <p:nvSpPr>
          <p:cNvPr id="4" name="Zástupný symbol pro text 3"/>
          <p:cNvSpPr>
            <a:spLocks noGrp="true"/>
          </p:cNvSpPr>
          <p:nvPr>
            <p:ph type="body" sz="quarter" idx="14"/>
          </p:nvPr>
        </p:nvSpPr>
        <p:spPr>
          <a:xfrm>
            <a:off x="1511299" y="5155200"/>
            <a:ext cx="7272000" cy="540000"/>
          </a:xfrm>
        </p:spPr>
        <p:txBody>
          <a:bodyPr/>
          <a:lstStyle/>
          <a:p>
            <a:r>
              <a:rPr lang="cs-CZ" dirty="false" smtClean="false"/>
              <a:t>10. </a:t>
            </a:r>
            <a:r>
              <a:rPr lang="cs-CZ" dirty="false"/>
              <a:t>p</a:t>
            </a:r>
            <a:r>
              <a:rPr lang="cs-CZ" dirty="false" smtClean="false"/>
              <a:t>rosince 2018</a:t>
            </a:r>
            <a:endParaRPr lang="cs-CZ" dirty="false"/>
          </a:p>
        </p:txBody>
      </p:sp>
      <p:sp>
        <p:nvSpPr>
          <p:cNvPr id="5" name="Zástupný symbol pro obrázek 4"/>
          <p:cNvSpPr>
            <a:spLocks noGrp="true"/>
          </p:cNvSpPr>
          <p:nvPr>
            <p:ph type="pic" sz="quarter" idx="15"/>
          </p:nvPr>
        </p:nvSpPr>
        <p:spPr/>
      </p:sp>
      <p:sp>
        <p:nvSpPr>
          <p:cNvPr id="6" name="Zástupný symbol pro obrázek 5"/>
          <p:cNvSpPr>
            <a:spLocks noGrp="true"/>
          </p:cNvSpPr>
          <p:nvPr>
            <p:ph type="pic" sz="quarter" idx="16"/>
          </p:nvPr>
        </p:nvSpPr>
        <p:spPr/>
      </p:sp>
      <p:sp>
        <p:nvSpPr>
          <p:cNvPr id="7" name="Zástupný symbol pro obrázek 6"/>
          <p:cNvSpPr>
            <a:spLocks noGrp="true"/>
          </p:cNvSpPr>
          <p:nvPr>
            <p:ph type="pic" sz="quarter" idx="17"/>
          </p:nvPr>
        </p:nvSpPr>
        <p:spPr/>
      </p:sp>
    </p:spTree>
    <p:extLst>
      <p:ext uri="{BB962C8B-B14F-4D97-AF65-F5344CB8AC3E}">
        <p14:creationId xmlns:p14="http://schemas.microsoft.com/office/powerpoint/2010/main" val="26736330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r>
              <a:rPr lang="cs-CZ" dirty="false"/>
              <a:t/>
            </a:r>
            <a:br>
              <a:rPr lang="cs-CZ" dirty="false"/>
            </a:br>
            <a:r>
              <a:rPr lang="cs-CZ" dirty="false"/>
              <a:t>Hlavní myšlenka výzvy</a:t>
            </a:r>
            <a:br>
              <a:rPr lang="cs-CZ" dirty="false"/>
            </a:br>
            <a:endParaRPr lang="cs-CZ" dirty="false"/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b="true" dirty="false"/>
              <a:t>Ochota se sebekriticky podívat na své služby vůči CS </a:t>
            </a:r>
            <a:r>
              <a:rPr lang="cs-CZ" dirty="false"/>
              <a:t>- </a:t>
            </a:r>
            <a:r>
              <a:rPr lang="cs-CZ" b="true" dirty="false"/>
              <a:t>opravdu víme</a:t>
            </a:r>
            <a:r>
              <a:rPr lang="cs-CZ" dirty="false"/>
              <a:t>, že fungují? </a:t>
            </a:r>
            <a:r>
              <a:rPr lang="cs-CZ" b="true" dirty="false"/>
              <a:t>opravdu řešíme skutečné </a:t>
            </a:r>
            <a:r>
              <a:rPr lang="cs-CZ" dirty="false"/>
              <a:t>problémy a potřeby CS? </a:t>
            </a:r>
            <a:endParaRPr lang="cs-CZ" dirty="false" smtClean="false"/>
          </a:p>
          <a:p>
            <a:pPr marL="0" indent="0">
              <a:buNone/>
            </a:pPr>
            <a:r>
              <a:rPr lang="cs-CZ" dirty="false"/>
              <a:t/>
            </a:r>
            <a:br>
              <a:rPr lang="cs-CZ" dirty="false"/>
            </a:br>
            <a:r>
              <a:rPr lang="cs-CZ" dirty="false"/>
              <a:t>Hledáme organizace, které vnímají, že v současné době nejsou schopny řešit určitý problém svých klientů; klienty se jim nedaří posouvat dál, nebo se neustále vracejí s tou samou poptávkou.</a:t>
            </a:r>
          </a:p>
          <a:p>
            <a:pPr marL="0" indent="0">
              <a:buNone/>
            </a:pPr>
            <a:r>
              <a:rPr lang="cs-CZ" dirty="false"/>
              <a:t/>
            </a:r>
            <a:br>
              <a:rPr lang="cs-CZ" dirty="false"/>
            </a:br>
            <a:endParaRPr lang="cs-CZ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4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11737873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false"/>
              <a:t>Oslí můstek k potřebám</a:t>
            </a:r>
            <a:endParaRPr lang="cs-CZ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5</a:t>
            </a:fld>
            <a:endParaRPr lang="cs-CZ" dirty="false"/>
          </a:p>
        </p:txBody>
      </p:sp>
      <p:pic>
        <p:nvPicPr>
          <p:cNvPr id="1034" name="Picture 10" descr="https://lh5.googleusercontent.com/MHOpdXU-RMh-7IV0w8nzF6ph538W3dh95HykNgB2HwrAmO3I8i26EQEdnNlPu2egBWtTpUDfc2FXIs30aVf6vrXbQgoGR4Ena6Ns_VNXWrmyVMGWp7jdonTA5IWPe3OOGvBbNCcM6c0"/>
          <p:cNvPicPr>
            <a:picLocks noGrp="true" noChangeAspect="true" noChangeArrowheads="true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2996952"/>
            <a:ext cx="3380010" cy="2931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ovéPole 9"/>
          <p:cNvSpPr txBox="true"/>
          <p:nvPr/>
        </p:nvSpPr>
        <p:spPr>
          <a:xfrm>
            <a:off x="467544" y="1628800"/>
            <a:ext cx="8172456" cy="830997"/>
          </a:xfrm>
          <a:prstGeom prst="rect">
            <a:avLst/>
          </a:prstGeom>
          <a:noFill/>
        </p:spPr>
        <p:txBody>
          <a:bodyPr wrap="square" rtlCol="false">
            <a:spAutoFit/>
          </a:bodyPr>
          <a:lstStyle/>
          <a:p>
            <a:r>
              <a:rPr lang="cs-CZ" sz="2400" dirty="false"/>
              <a:t>A myslíme si, že cesta jak dělat služby dobře, vede přes skutečné potřeby klientů </a:t>
            </a:r>
          </a:p>
        </p:txBody>
      </p:sp>
    </p:spTree>
    <p:extLst>
      <p:ext uri="{BB962C8B-B14F-4D97-AF65-F5344CB8AC3E}">
        <p14:creationId xmlns:p14="http://schemas.microsoft.com/office/powerpoint/2010/main" val="2287504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r>
              <a:rPr lang="cs-CZ" dirty="false" smtClean="false"/>
              <a:t>Potřeby</a:t>
            </a:r>
            <a:endParaRPr lang="cs-CZ" dirty="false"/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cs-CZ" dirty="false" smtClean="false"/>
          </a:p>
          <a:p>
            <a:pPr marL="0" indent="0">
              <a:buNone/>
            </a:pPr>
            <a:endParaRPr lang="cs-CZ" dirty="false" smtClean="false"/>
          </a:p>
          <a:p>
            <a:pPr marL="0" indent="0">
              <a:buNone/>
            </a:pPr>
            <a:endParaRPr lang="cs-CZ" dirty="false"/>
          </a:p>
          <a:p>
            <a:pPr marL="0" indent="0">
              <a:buNone/>
            </a:pPr>
            <a:r>
              <a:rPr lang="en-US" dirty="false" smtClean="false">
                <a:hlinkClick r:id="rId2"/>
              </a:rPr>
              <a:t>Ernesto </a:t>
            </a:r>
            <a:r>
              <a:rPr lang="en-US" dirty="false" err="true" smtClean="false">
                <a:hlinkClick r:id="rId2"/>
              </a:rPr>
              <a:t>Sirolli</a:t>
            </a:r>
            <a:r>
              <a:rPr lang="en-US" dirty="false" smtClean="false">
                <a:hlinkClick r:id="rId2"/>
              </a:rPr>
              <a:t> - Want to help someone? Shut up and listen!</a:t>
            </a:r>
            <a:r>
              <a:rPr lang="cs-CZ" dirty="false" smtClean="false"/>
              <a:t>  </a:t>
            </a:r>
          </a:p>
          <a:p>
            <a:pPr marL="0" indent="0">
              <a:buNone/>
            </a:pPr>
            <a:endParaRPr lang="cs-CZ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6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875188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r>
              <a:rPr lang="cs-CZ" dirty="false" smtClean="false"/>
              <a:t>Potřeby</a:t>
            </a:r>
            <a:endParaRPr lang="cs-CZ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7</a:t>
            </a:fld>
            <a:endParaRPr lang="cs-CZ" dirty="false"/>
          </a:p>
        </p:txBody>
      </p:sp>
      <p:pic>
        <p:nvPicPr>
          <p:cNvPr id="2050" name="Picture 2" descr="https://lh6.googleusercontent.com/ymY_158RuE900rL3gojHCaSWDGwzcccsKsQx5sLnx9Hh7RoZVZ9XQaRVK94JUHrAcLK_Pm1nDEYPecRytBHOS1AizYg14evM2ZbMDsRKN2RkfsHEIF-o2oYig0FH3IW1yD4tfFE2LCY"/>
          <p:cNvPicPr>
            <a:picLocks noGrp="true" noChangeAspect="true" noChangeArrowheads="true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1700808"/>
            <a:ext cx="5112568" cy="302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ovéPole 4"/>
          <p:cNvSpPr txBox="true"/>
          <p:nvPr/>
        </p:nvSpPr>
        <p:spPr>
          <a:xfrm>
            <a:off x="899592" y="5229200"/>
            <a:ext cx="7272808" cy="954107"/>
          </a:xfrm>
          <a:prstGeom prst="rect">
            <a:avLst/>
          </a:prstGeom>
          <a:noFill/>
        </p:spPr>
        <p:txBody>
          <a:bodyPr wrap="square" rtlCol="false">
            <a:spAutoFit/>
          </a:bodyPr>
          <a:lstStyle/>
          <a:p>
            <a:r>
              <a:rPr lang="cs-CZ" sz="2800" dirty="false"/>
              <a:t>Neignorujte, co vám uživatelé naznačují, aktivně se ptejte se a neopomíjejte kontext.</a:t>
            </a:r>
          </a:p>
        </p:txBody>
      </p:sp>
    </p:spTree>
    <p:extLst>
      <p:ext uri="{BB962C8B-B14F-4D97-AF65-F5344CB8AC3E}">
        <p14:creationId xmlns:p14="http://schemas.microsoft.com/office/powerpoint/2010/main" val="754065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r>
              <a:rPr lang="cs-CZ" dirty="false" smtClean="false"/>
              <a:t>potřeby</a:t>
            </a:r>
            <a:endParaRPr lang="cs-CZ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8</a:t>
            </a:fld>
            <a:endParaRPr lang="cs-CZ" dirty="false"/>
          </a:p>
        </p:txBody>
      </p:sp>
      <p:pic>
        <p:nvPicPr>
          <p:cNvPr id="3074" name="Picture 2" descr="https://lh6.googleusercontent.com/7xx5QT8N_xfhmtoj0Ejg4qB-8NA5dPgIhXYgzMSbkkl8Rj09tF9vZQuJLcLySIKqEtv4Ke0mhC-tFAmOEiEwBkek7yq95uVwZMnbG2QZ6rPk3yuuYkqcWdu6hUWDsx_oMsYvfS2g6Ns"/>
          <p:cNvPicPr>
            <a:picLocks noGrp="true" noChangeAspect="true" noChangeArrowheads="true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1916832"/>
            <a:ext cx="4680520" cy="3748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5848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r>
              <a:rPr lang="cs-CZ" dirty="false" smtClean="false"/>
              <a:t>potřeby</a:t>
            </a:r>
            <a:endParaRPr lang="cs-CZ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9</a:t>
            </a:fld>
            <a:endParaRPr lang="cs-CZ" dirty="false"/>
          </a:p>
        </p:txBody>
      </p:sp>
      <p:pic>
        <p:nvPicPr>
          <p:cNvPr id="4098" name="Picture 2" descr="https://lh5.googleusercontent.com/2aZAGFX5vAzz-Z_FpG9pKJ5NdN9LwTwmhU-EQrwVENTmP_xCXtH9EN3fPgjwW4uoZ6n6Joj2YiUzJxiAEPyfGW8mPQ5oFG_AbDDHNBJHSlJIxV_ZBrXJmvm8xycLYTOYPXnzcdswL1I"/>
          <p:cNvPicPr>
            <a:picLocks noGrp="true" noChangeAspect="true" noChangeArrowheads="true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1988840"/>
            <a:ext cx="4608512" cy="3066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ovéPole 4"/>
          <p:cNvSpPr txBox="true"/>
          <p:nvPr/>
        </p:nvSpPr>
        <p:spPr>
          <a:xfrm>
            <a:off x="827584" y="5157192"/>
            <a:ext cx="7956416" cy="954107"/>
          </a:xfrm>
          <a:prstGeom prst="rect">
            <a:avLst/>
          </a:prstGeom>
          <a:noFill/>
        </p:spPr>
        <p:txBody>
          <a:bodyPr wrap="square" rtlCol="false">
            <a:spAutoFit/>
          </a:bodyPr>
          <a:lstStyle/>
          <a:p>
            <a:r>
              <a:rPr lang="cs-CZ" sz="2800" dirty="false" smtClean="false"/>
              <a:t>První odpověď většinou nestačí a je třeba jít hodně do hloubky</a:t>
            </a:r>
            <a:r>
              <a:rPr lang="cs-CZ" dirty="false" smtClean="false"/>
              <a:t>.</a:t>
            </a:r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198033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r>
              <a:rPr lang="cs-CZ" dirty="false" smtClean="false"/>
              <a:t>Potřeby</a:t>
            </a:r>
            <a:endParaRPr lang="cs-CZ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10</a:t>
            </a:fld>
            <a:endParaRPr lang="cs-CZ" dirty="false"/>
          </a:p>
        </p:txBody>
      </p:sp>
      <p:sp>
        <p:nvSpPr>
          <p:cNvPr id="5" name="Zástupný symbol pro obsah 4"/>
          <p:cNvSpPr>
            <a:spLocks noGrp="true"/>
          </p:cNvSpPr>
          <p:nvPr>
            <p:ph idx="1"/>
          </p:nvPr>
        </p:nvSpPr>
        <p:spPr/>
        <p:txBody>
          <a:bodyPr/>
          <a:lstStyle/>
          <a:p>
            <a:r>
              <a:rPr lang="cs-CZ" dirty="false" smtClean="false"/>
              <a:t>Pohotovost </a:t>
            </a:r>
          </a:p>
          <a:p>
            <a:r>
              <a:rPr lang="cs-CZ" sz="2000" u="sng" dirty="false" smtClean="false">
                <a:hlinkClick r:id="rId2"/>
              </a:rPr>
              <a:t>Snižování </a:t>
            </a:r>
            <a:r>
              <a:rPr lang="cs-CZ" sz="2000" u="sng" dirty="false">
                <a:hlinkClick r:id="rId2"/>
              </a:rPr>
              <a:t>agresivity na pohotovosti odhalilo její nečekané </a:t>
            </a:r>
            <a:r>
              <a:rPr lang="cs-CZ" sz="2000" u="sng" dirty="false" smtClean="false">
                <a:hlinkClick r:id="rId2"/>
              </a:rPr>
              <a:t>příčiny</a:t>
            </a:r>
            <a:r>
              <a:rPr lang="cs-CZ" sz="2000" u="sng" dirty="false" smtClean="false"/>
              <a:t> </a:t>
            </a:r>
            <a:endParaRPr lang="cs-CZ" sz="2000" dirty="false"/>
          </a:p>
        </p:txBody>
      </p:sp>
      <p:pic>
        <p:nvPicPr>
          <p:cNvPr id="5124" name="Picture 4" descr="https://lh6.googleusercontent.com/wH5wuaZaxj9MxJCYy4vv7l1iW43Yk6uBbu5CX-Pn3OrJpORbgkkwHrLw8rj4rb_UZByhsc2_7B1PUIzBh8pIncAgpJW7w5Gw6OggBZWemvmNDSUb3pDC_2E2vLENuGoApb9IYPEQq_I"/>
          <p:cNvPicPr>
            <a:picLocks noChangeAspect="true" noChangeArrowheads="true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3573016"/>
            <a:ext cx="4324350" cy="2428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0743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r>
              <a:rPr lang="cs-CZ" dirty="false" smtClean="false"/>
              <a:t>HCD</a:t>
            </a:r>
            <a:endParaRPr lang="cs-CZ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11</a:t>
            </a:fld>
            <a:endParaRPr lang="cs-CZ" dirty="false"/>
          </a:p>
        </p:txBody>
      </p:sp>
      <p:pic>
        <p:nvPicPr>
          <p:cNvPr id="6146" name="Picture 2" descr="https://lh4.googleusercontent.com/S3NwO93yV6GAHV0ob4fGuoUuVsVVwUItFmacVoyo0-ueQ3kfORiMVrrin1Gj1JSjPlm1KyFfl-CQzg_1HR1X9OJpepAdQsVRWN4fG6u1fmnBEAFF_rQJu-zWWyUyQf0CNrtMk4bgPS8"/>
          <p:cNvPicPr>
            <a:picLocks noGrp="true" noChangeAspect="true" noChangeArrowheads="true"/>
          </p:cNvPicPr>
          <p:nvPr>
            <p:ph idx="1"/>
          </p:nvPr>
        </p:nvPicPr>
        <p:blipFill rotWithShape="true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56" r="1579" b="12171"/>
          <a:stretch/>
        </p:blipFill>
        <p:spPr bwMode="auto">
          <a:xfrm>
            <a:off x="1979713" y="1196752"/>
            <a:ext cx="4752528" cy="5530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6370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r>
              <a:rPr lang="cs-CZ" dirty="false" smtClean="false"/>
              <a:t>HCD příklad</a:t>
            </a:r>
            <a:endParaRPr lang="cs-CZ" dirty="false"/>
          </a:p>
        </p:txBody>
      </p:sp>
      <p:pic>
        <p:nvPicPr>
          <p:cNvPr id="5" name="Zástupný symbol pro obsah 4"/>
          <p:cNvPicPr>
            <a:picLocks noGrp="true" noChangeAspect="true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95281" y="1800225"/>
            <a:ext cx="5753438" cy="4319588"/>
          </a:xfrm>
          <a:prstGeom prst="rect">
            <a:avLst/>
          </a:prstGeom>
        </p:spPr>
      </p:pic>
      <p:sp>
        <p:nvSpPr>
          <p:cNvPr id="4" name="Zástupný symbol pro číslo snímku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12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1506108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r>
              <a:rPr lang="cs-CZ" dirty="false" smtClean="false"/>
              <a:t>HCD příklad</a:t>
            </a:r>
            <a:endParaRPr lang="cs-CZ" dirty="false"/>
          </a:p>
        </p:txBody>
      </p:sp>
      <p:pic>
        <p:nvPicPr>
          <p:cNvPr id="5" name="Zástupný symbol pro obsah 4"/>
          <p:cNvPicPr>
            <a:picLocks noGrp="true" noChangeAspect="true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0000" y="1484784"/>
            <a:ext cx="3657690" cy="2420863"/>
          </a:xfrm>
          <a:prstGeom prst="rect">
            <a:avLst/>
          </a:prstGeom>
        </p:spPr>
      </p:pic>
      <p:sp>
        <p:nvSpPr>
          <p:cNvPr id="4" name="Zástupný symbol pro číslo snímku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13</a:t>
            </a:fld>
            <a:endParaRPr lang="cs-CZ" dirty="false"/>
          </a:p>
        </p:txBody>
      </p:sp>
      <p:pic>
        <p:nvPicPr>
          <p:cNvPr id="6" name="Obrázek 5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>
            <a:off x="4602832" y="1492351"/>
            <a:ext cx="3923984" cy="2420863"/>
          </a:xfrm>
          <a:prstGeom prst="rect">
            <a:avLst/>
          </a:prstGeom>
        </p:spPr>
      </p:pic>
      <p:pic>
        <p:nvPicPr>
          <p:cNvPr id="7170" name="Picture 2" descr="Image result for doug dietz mri scanner"/>
          <p:cNvPicPr>
            <a:picLocks noChangeAspect="true" noChangeArrowheads="true"/>
          </p:cNvPicPr>
          <p:nvPr/>
        </p:nvPicPr>
        <p:blipFill>
          <a:blip cstate="print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360" y="4181203"/>
            <a:ext cx="3635896" cy="2323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Image result for doug dietz mri scanner"/>
          <p:cNvPicPr>
            <a:picLocks noChangeAspect="true" noChangeArrowheads="true"/>
          </p:cNvPicPr>
          <p:nvPr/>
        </p:nvPicPr>
        <p:blipFill>
          <a:blip cstate="print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178235"/>
            <a:ext cx="3954816" cy="2326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5246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r>
              <a:rPr lang="cs-CZ" dirty="false" smtClean="false"/>
              <a:t>upozornění</a:t>
            </a:r>
            <a:endParaRPr lang="cs-CZ" dirty="false"/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/>
        <p:txBody>
          <a:bodyPr/>
          <a:lstStyle/>
          <a:p>
            <a:r>
              <a:rPr lang="cs-CZ" b="true" dirty="false"/>
              <a:t>Pokud máte v hlavě již konkrétní řešení a plánujete zjišťovat potřeby klientů tak, aby vám takové řešení potvrdili, tato výzva pro vás není vhodná. </a:t>
            </a:r>
            <a:endParaRPr lang="cs-CZ" dirty="false"/>
          </a:p>
          <a:p>
            <a:pPr>
              <a:lnSpc>
                <a:spcPct val="100000"/>
              </a:lnSpc>
            </a:pPr>
            <a:r>
              <a:rPr lang="cs-CZ" sz="1800" dirty="false"/>
              <a:t>Další nutné kompetence pro realizaci projektu v této výzvě:</a:t>
            </a:r>
          </a:p>
          <a:p>
            <a:pPr lvl="1" fontAlgn="base">
              <a:lnSpc>
                <a:spcPct val="100000"/>
              </a:lnSpc>
            </a:pPr>
            <a:r>
              <a:rPr lang="cs-CZ" sz="1600" dirty="false"/>
              <a:t>schopnost </a:t>
            </a:r>
            <a:r>
              <a:rPr lang="cs-CZ" sz="1600" b="true" dirty="false"/>
              <a:t>se neustále učit</a:t>
            </a:r>
          </a:p>
          <a:p>
            <a:pPr lvl="1" fontAlgn="base">
              <a:lnSpc>
                <a:spcPct val="100000"/>
              </a:lnSpc>
            </a:pPr>
            <a:r>
              <a:rPr lang="cs-CZ" sz="1600" b="true" dirty="false" smtClean="false"/>
              <a:t>kriticky </a:t>
            </a:r>
            <a:r>
              <a:rPr lang="cs-CZ" sz="1600" b="true" dirty="false"/>
              <a:t>zpochybňovat</a:t>
            </a:r>
            <a:r>
              <a:rPr lang="cs-CZ" sz="1600" dirty="false"/>
              <a:t>, zda to, co děláte, opravdu zlepšuje život cílové skupiny</a:t>
            </a:r>
          </a:p>
          <a:p>
            <a:pPr lvl="1" fontAlgn="base">
              <a:lnSpc>
                <a:spcPct val="100000"/>
              </a:lnSpc>
            </a:pPr>
            <a:r>
              <a:rPr lang="cs-CZ" sz="1600" dirty="false" smtClean="false"/>
              <a:t>umět </a:t>
            </a:r>
            <a:r>
              <a:rPr lang="cs-CZ" sz="1600" dirty="false"/>
              <a:t>poznat, že to, co děláte nefunguje a </a:t>
            </a:r>
            <a:r>
              <a:rPr lang="cs-CZ" sz="1600" b="true" dirty="false"/>
              <a:t>mít schopnost se změnit</a:t>
            </a:r>
            <a:endParaRPr lang="cs-CZ" sz="1600" dirty="false"/>
          </a:p>
          <a:p>
            <a:pPr lvl="1" fontAlgn="base">
              <a:lnSpc>
                <a:spcPct val="100000"/>
              </a:lnSpc>
            </a:pPr>
            <a:r>
              <a:rPr lang="cs-CZ" sz="1600" b="true" dirty="false"/>
              <a:t>neustále se zlepšovat</a:t>
            </a:r>
          </a:p>
          <a:p>
            <a:pPr lvl="1" fontAlgn="base">
              <a:lnSpc>
                <a:spcPct val="100000"/>
              </a:lnSpc>
            </a:pPr>
            <a:r>
              <a:rPr lang="cs-CZ" sz="1600" dirty="false" smtClean="false"/>
              <a:t>orientace </a:t>
            </a:r>
            <a:r>
              <a:rPr lang="cs-CZ" sz="1600" b="true" dirty="false"/>
              <a:t>na výsledky</a:t>
            </a:r>
            <a:r>
              <a:rPr lang="cs-CZ" sz="1600" dirty="false"/>
              <a:t>/dopad</a:t>
            </a:r>
          </a:p>
          <a:p>
            <a:endParaRPr lang="cs-CZ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14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1991568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r>
              <a:rPr lang="cs-CZ" dirty="false"/>
              <a:t>Doporučujeme k </a:t>
            </a:r>
            <a:r>
              <a:rPr lang="cs-CZ" dirty="false" smtClean="false"/>
              <a:t>nastudování</a:t>
            </a:r>
            <a:endParaRPr lang="cs-CZ" dirty="false"/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/>
        <p:txBody>
          <a:bodyPr/>
          <a:lstStyle/>
          <a:p>
            <a:r>
              <a:rPr lang="cs-CZ" dirty="false"/>
              <a:t>Opravdu věnujte pozornost informacím v přílohách výzvy č. 83</a:t>
            </a:r>
          </a:p>
          <a:p>
            <a:r>
              <a:rPr lang="cs-CZ" dirty="false"/>
              <a:t>Odkazy k HCD:</a:t>
            </a:r>
          </a:p>
          <a:p>
            <a:pPr lvl="1"/>
            <a:r>
              <a:rPr lang="cs-CZ" dirty="false">
                <a:hlinkClick r:id="rId2"/>
              </a:rPr>
              <a:t>https://</a:t>
            </a:r>
            <a:r>
              <a:rPr lang="cs-CZ" dirty="false" smtClean="false">
                <a:hlinkClick r:id="rId2"/>
              </a:rPr>
              <a:t>www.seduo.cz/human-centered-design</a:t>
            </a:r>
            <a:r>
              <a:rPr lang="cs-CZ" dirty="false" smtClean="false"/>
              <a:t> </a:t>
            </a:r>
            <a:endParaRPr lang="cs-CZ" dirty="false"/>
          </a:p>
          <a:p>
            <a:pPr lvl="1"/>
            <a:r>
              <a:rPr lang="cs-CZ" dirty="false">
                <a:hlinkClick r:id="rId3"/>
              </a:rPr>
              <a:t>https://</a:t>
            </a:r>
            <a:r>
              <a:rPr lang="cs-CZ" dirty="false" smtClean="false">
                <a:hlinkClick r:id="rId3"/>
              </a:rPr>
              <a:t>www.lepsisocialnisluzby.cz/frontend/storage/files/HCD_v_socialnich_sluzbach.pdf</a:t>
            </a:r>
            <a:r>
              <a:rPr lang="cs-CZ" dirty="false" smtClean="false"/>
              <a:t>  </a:t>
            </a:r>
            <a:endParaRPr lang="cs-CZ" dirty="false"/>
          </a:p>
          <a:p>
            <a:pPr lvl="1"/>
            <a:r>
              <a:rPr lang="cs-CZ" dirty="false">
                <a:hlinkClick r:id="rId4"/>
              </a:rPr>
              <a:t>https://</a:t>
            </a:r>
            <a:r>
              <a:rPr lang="cs-CZ" dirty="false" smtClean="false">
                <a:hlinkClick r:id="rId4"/>
              </a:rPr>
              <a:t>www.plusacumen.org/courses/introduction-human-centered-design</a:t>
            </a:r>
            <a:r>
              <a:rPr lang="cs-CZ" dirty="false" smtClean="false"/>
              <a:t>  </a:t>
            </a:r>
            <a:endParaRPr lang="cs-CZ" dirty="false"/>
          </a:p>
          <a:p>
            <a:pPr lvl="1"/>
            <a:r>
              <a:rPr lang="cs-CZ" dirty="false">
                <a:hlinkClick r:id="rId5"/>
              </a:rPr>
              <a:t>https://</a:t>
            </a:r>
            <a:r>
              <a:rPr lang="cs-CZ" dirty="false" smtClean="false">
                <a:hlinkClick r:id="rId5"/>
              </a:rPr>
              <a:t>www.ideo.com/eu</a:t>
            </a:r>
            <a:r>
              <a:rPr lang="cs-CZ" dirty="false" smtClean="false"/>
              <a:t> </a:t>
            </a:r>
            <a:endParaRPr lang="cs-CZ" dirty="false"/>
          </a:p>
          <a:p>
            <a:endParaRPr lang="cs-CZ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15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2631586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r>
              <a:rPr lang="cs-CZ" dirty="false" smtClean="false"/>
              <a:t>Administrativní náležitosti výzvy 83</a:t>
            </a:r>
            <a:endParaRPr lang="cs-CZ" dirty="false"/>
          </a:p>
        </p:txBody>
      </p:sp>
      <p:sp>
        <p:nvSpPr>
          <p:cNvPr id="6" name="Zástupný symbol pro text 5"/>
          <p:cNvSpPr>
            <a:spLocks noGrp="true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cs-CZ" dirty="false" smtClean="false"/>
              <a:t>Štěpán Rezek, Václav Lintymer</a:t>
            </a:r>
            <a:endParaRPr lang="cs-CZ" dirty="false"/>
          </a:p>
        </p:txBody>
      </p:sp>
      <p:sp>
        <p:nvSpPr>
          <p:cNvPr id="7" name="Zástupný symbol pro text 6"/>
          <p:cNvSpPr>
            <a:spLocks noGrp="true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cs-CZ" dirty="false" smtClean="false"/>
              <a:t>10. prosince 2018</a:t>
            </a:r>
            <a:endParaRPr lang="cs-CZ" dirty="false"/>
          </a:p>
        </p:txBody>
      </p:sp>
      <p:pic>
        <p:nvPicPr>
          <p:cNvPr id="14" name="Zástupný symbol pro obrázek 13"/>
          <p:cNvPicPr>
            <a:picLocks noGrp="true" noChangeAspect="true"/>
          </p:cNvPicPr>
          <p:nvPr>
            <p:ph type="pic" sz="quarter" idx="15"/>
          </p:nvPr>
        </p:nvPicPr>
        <p:blipFill>
          <a:blip cstate="print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000" y="2636837"/>
            <a:ext cx="540000" cy="540000"/>
          </a:xfrm>
        </p:spPr>
      </p:pic>
      <p:pic>
        <p:nvPicPr>
          <p:cNvPr id="15" name="Zástupný symbol pro obrázek 14"/>
          <p:cNvPicPr>
            <a:picLocks noGrp="true" noChangeAspect="true"/>
          </p:cNvPicPr>
          <p:nvPr>
            <p:ph type="pic" sz="quarter" idx="16"/>
          </p:nvPr>
        </p:nvPicPr>
        <p:blipFill>
          <a:blip cstate="print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000" y="4089600"/>
            <a:ext cx="540000" cy="540000"/>
          </a:xfrm>
        </p:spPr>
      </p:pic>
      <p:pic>
        <p:nvPicPr>
          <p:cNvPr id="16" name="Zástupný symbol pro obrázek 15"/>
          <p:cNvPicPr>
            <a:picLocks noGrp="true" noChangeAspect="true"/>
          </p:cNvPicPr>
          <p:nvPr>
            <p:ph type="pic" sz="quarter" idx="17"/>
          </p:nvPr>
        </p:nvPicPr>
        <p:blipFill>
          <a:blip cstate="print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000" y="4885200"/>
            <a:ext cx="540000" cy="540000"/>
          </a:xfrm>
        </p:spPr>
      </p:pic>
    </p:spTree>
    <p:extLst>
      <p:ext uri="{BB962C8B-B14F-4D97-AF65-F5344CB8AC3E}">
        <p14:creationId xmlns:p14="http://schemas.microsoft.com/office/powerpoint/2010/main" val="337466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r>
              <a:rPr lang="cs-CZ" dirty="false" smtClean="false"/>
              <a:t>Základní informace</a:t>
            </a:r>
            <a:endParaRPr lang="cs-CZ" dirty="false"/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>
          <a:xfrm>
            <a:off x="395536" y="1412776"/>
            <a:ext cx="8568952" cy="4707224"/>
          </a:xfrm>
        </p:spPr>
        <p:txBody>
          <a:bodyPr/>
          <a:lstStyle/>
          <a:p>
            <a:pPr lvl="1"/>
            <a:r>
              <a:rPr lang="cs-CZ" altLang="cs-CZ" dirty="false" smtClean="false">
                <a:solidFill>
                  <a:srgbClr val="14407E"/>
                </a:solidFill>
              </a:rPr>
              <a:t>Výzva 83 - </a:t>
            </a:r>
            <a:r>
              <a:rPr lang="cs-CZ" sz="3200" dirty="false" smtClean="false"/>
              <a:t> </a:t>
            </a:r>
            <a:r>
              <a:rPr lang="cs-CZ" dirty="false"/>
              <a:t>Nová řešení pro tíživé sociální problémy 	</a:t>
            </a:r>
          </a:p>
          <a:p>
            <a:pPr lvl="1">
              <a:lnSpc>
                <a:spcPct val="150000"/>
              </a:lnSpc>
              <a:defRPr/>
            </a:pPr>
            <a:r>
              <a:rPr lang="cs-CZ" altLang="cs-CZ" dirty="false" smtClean="false">
                <a:solidFill>
                  <a:srgbClr val="14407E"/>
                </a:solidFill>
              </a:rPr>
              <a:t>Alokace </a:t>
            </a:r>
            <a:r>
              <a:rPr lang="cs-CZ" altLang="cs-CZ" dirty="false">
                <a:solidFill>
                  <a:srgbClr val="14407E"/>
                </a:solidFill>
              </a:rPr>
              <a:t>výzvy </a:t>
            </a:r>
            <a:r>
              <a:rPr lang="cs-CZ" altLang="cs-CZ" b="true" dirty="false" smtClean="false">
                <a:solidFill>
                  <a:srgbClr val="14407E"/>
                </a:solidFill>
              </a:rPr>
              <a:t>50 </a:t>
            </a:r>
            <a:r>
              <a:rPr lang="cs-CZ" altLang="cs-CZ" b="true" dirty="false">
                <a:solidFill>
                  <a:srgbClr val="14407E"/>
                </a:solidFill>
              </a:rPr>
              <a:t>mil. </a:t>
            </a:r>
            <a:r>
              <a:rPr lang="cs-CZ" altLang="cs-CZ" b="true" dirty="false" smtClean="false">
                <a:solidFill>
                  <a:srgbClr val="14407E"/>
                </a:solidFill>
              </a:rPr>
              <a:t>Kč</a:t>
            </a:r>
          </a:p>
          <a:p>
            <a:pPr lvl="1">
              <a:lnSpc>
                <a:spcPct val="150000"/>
              </a:lnSpc>
              <a:defRPr/>
            </a:pPr>
            <a:r>
              <a:rPr lang="cs-CZ" dirty="false">
                <a:solidFill>
                  <a:srgbClr val="14407E"/>
                </a:solidFill>
              </a:rPr>
              <a:t>Minimální výše celkových způsobilých výdajů projektu</a:t>
            </a:r>
            <a:r>
              <a:rPr lang="cs-CZ" b="true" dirty="false">
                <a:solidFill>
                  <a:srgbClr val="14407E"/>
                </a:solidFill>
              </a:rPr>
              <a:t>: </a:t>
            </a:r>
            <a:r>
              <a:rPr lang="cs-CZ" b="true" dirty="false" smtClean="false">
                <a:solidFill>
                  <a:srgbClr val="14407E"/>
                </a:solidFill>
              </a:rPr>
              <a:t>1 </a:t>
            </a:r>
            <a:r>
              <a:rPr lang="cs-CZ" b="true" dirty="false">
                <a:solidFill>
                  <a:srgbClr val="14407E"/>
                </a:solidFill>
              </a:rPr>
              <a:t>000 000 </a:t>
            </a:r>
            <a:r>
              <a:rPr lang="cs-CZ" b="true" dirty="false" smtClean="false">
                <a:solidFill>
                  <a:srgbClr val="14407E"/>
                </a:solidFill>
              </a:rPr>
              <a:t>Kč</a:t>
            </a:r>
          </a:p>
          <a:p>
            <a:pPr lvl="1">
              <a:lnSpc>
                <a:spcPct val="150000"/>
              </a:lnSpc>
              <a:defRPr/>
            </a:pPr>
            <a:r>
              <a:rPr lang="cs-CZ" dirty="false">
                <a:solidFill>
                  <a:srgbClr val="14407E"/>
                </a:solidFill>
              </a:rPr>
              <a:t>Maximální výše celkových způsobilých výdajů projektu</a:t>
            </a:r>
            <a:r>
              <a:rPr lang="cs-CZ" b="true" dirty="false">
                <a:solidFill>
                  <a:srgbClr val="14407E"/>
                </a:solidFill>
              </a:rPr>
              <a:t>: 6 000 </a:t>
            </a:r>
            <a:r>
              <a:rPr lang="cs-CZ" b="true" dirty="false" smtClean="false">
                <a:solidFill>
                  <a:srgbClr val="14407E"/>
                </a:solidFill>
              </a:rPr>
              <a:t>000 Kč</a:t>
            </a:r>
          </a:p>
          <a:p>
            <a:pPr lvl="1">
              <a:lnSpc>
                <a:spcPct val="150000"/>
              </a:lnSpc>
              <a:defRPr/>
            </a:pPr>
            <a:r>
              <a:rPr lang="cs-CZ" dirty="false" smtClean="false">
                <a:solidFill>
                  <a:srgbClr val="14407E"/>
                </a:solidFill>
              </a:rPr>
              <a:t>Forma financování</a:t>
            </a:r>
            <a:r>
              <a:rPr lang="cs-CZ" b="true" dirty="false" smtClean="false">
                <a:solidFill>
                  <a:srgbClr val="14407E"/>
                </a:solidFill>
              </a:rPr>
              <a:t>: Ex  ante</a:t>
            </a:r>
          </a:p>
          <a:p>
            <a:pPr lvl="1">
              <a:lnSpc>
                <a:spcPct val="150000"/>
              </a:lnSpc>
              <a:defRPr/>
            </a:pPr>
            <a:r>
              <a:rPr lang="cs-CZ" dirty="false" smtClean="false">
                <a:solidFill>
                  <a:srgbClr val="14407E"/>
                </a:solidFill>
              </a:rPr>
              <a:t>Nepřímé náklady</a:t>
            </a:r>
            <a:r>
              <a:rPr lang="cs-CZ" b="true" dirty="false" smtClean="false">
                <a:solidFill>
                  <a:srgbClr val="14407E"/>
                </a:solidFill>
              </a:rPr>
              <a:t>: 25%</a:t>
            </a:r>
          </a:p>
          <a:p>
            <a:pPr lvl="1">
              <a:lnSpc>
                <a:spcPct val="150000"/>
              </a:lnSpc>
              <a:defRPr/>
            </a:pPr>
            <a:r>
              <a:rPr lang="cs-CZ" b="true" dirty="false" smtClean="false">
                <a:solidFill>
                  <a:srgbClr val="14407E"/>
                </a:solidFill>
              </a:rPr>
              <a:t>Průběžná výzva</a:t>
            </a:r>
          </a:p>
          <a:p>
            <a:pPr lvl="1">
              <a:lnSpc>
                <a:spcPct val="150000"/>
              </a:lnSpc>
              <a:defRPr/>
            </a:pPr>
            <a:r>
              <a:rPr lang="cs-CZ" dirty="false" smtClean="false">
                <a:solidFill>
                  <a:srgbClr val="14407E"/>
                </a:solidFill>
              </a:rPr>
              <a:t>Model hodnocení</a:t>
            </a:r>
            <a:r>
              <a:rPr lang="cs-CZ" b="true" dirty="false" smtClean="false">
                <a:solidFill>
                  <a:srgbClr val="14407E"/>
                </a:solidFill>
              </a:rPr>
              <a:t>: dvoukolový</a:t>
            </a:r>
          </a:p>
          <a:p>
            <a:pPr lvl="2">
              <a:lnSpc>
                <a:spcPct val="150000"/>
              </a:lnSpc>
              <a:defRPr/>
            </a:pPr>
            <a:r>
              <a:rPr lang="cs-CZ" dirty="false" smtClean="false">
                <a:solidFill>
                  <a:srgbClr val="14407E"/>
                </a:solidFill>
              </a:rPr>
              <a:t>Předběžná žádost (KPZ)</a:t>
            </a:r>
          </a:p>
          <a:p>
            <a:pPr lvl="2">
              <a:lnSpc>
                <a:spcPct val="150000"/>
              </a:lnSpc>
              <a:defRPr/>
            </a:pPr>
            <a:r>
              <a:rPr lang="cs-CZ" dirty="false" smtClean="false">
                <a:solidFill>
                  <a:srgbClr val="14407E"/>
                </a:solidFill>
              </a:rPr>
              <a:t>Plná žádost</a:t>
            </a:r>
            <a:endParaRPr lang="cs-CZ" dirty="false">
              <a:solidFill>
                <a:srgbClr val="14407E"/>
              </a:solidFill>
            </a:endParaRPr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17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23840416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r>
              <a:rPr lang="cs-CZ" dirty="false"/>
              <a:t>Základní informace</a:t>
            </a:r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cs-CZ" altLang="cs-CZ" dirty="false"/>
              <a:t>Spolufinancování </a:t>
            </a:r>
            <a:r>
              <a:rPr lang="cs-CZ" altLang="cs-CZ" dirty="false" smtClean="false"/>
              <a:t>(obce</a:t>
            </a:r>
            <a:r>
              <a:rPr lang="cs-CZ" altLang="cs-CZ" dirty="false"/>
              <a:t>, </a:t>
            </a:r>
            <a:r>
              <a:rPr lang="cs-CZ" altLang="cs-CZ" dirty="false" smtClean="false"/>
              <a:t>p</a:t>
            </a:r>
            <a:r>
              <a:rPr lang="cs-CZ" dirty="false" smtClean="false"/>
              <a:t>říspěvkové </a:t>
            </a:r>
            <a:r>
              <a:rPr lang="cs-CZ" dirty="false"/>
              <a:t>organizace zřizované kraji a </a:t>
            </a:r>
            <a:r>
              <a:rPr lang="cs-CZ" dirty="false" smtClean="false"/>
              <a:t>obcemi, obchodní společnosti, družstva</a:t>
            </a:r>
            <a:r>
              <a:rPr lang="cs-CZ" smtClean="false"/>
              <a:t>, OSVČ) </a:t>
            </a:r>
            <a:endParaRPr lang="cs-CZ" dirty="false"/>
          </a:p>
          <a:p>
            <a:pPr>
              <a:defRPr/>
            </a:pPr>
            <a:r>
              <a:rPr lang="cs-CZ" altLang="cs-CZ" dirty="false" smtClean="false"/>
              <a:t>Veřejná podpora (de </a:t>
            </a:r>
            <a:r>
              <a:rPr lang="cs-CZ" altLang="cs-CZ" dirty="false" err="true" smtClean="false"/>
              <a:t>minimis</a:t>
            </a:r>
            <a:r>
              <a:rPr lang="cs-CZ" altLang="cs-CZ" dirty="false" smtClean="false"/>
              <a:t>) – celý nebo většina projektu</a:t>
            </a:r>
          </a:p>
          <a:p>
            <a:pPr>
              <a:defRPr/>
            </a:pPr>
            <a:r>
              <a:rPr lang="cs-CZ" altLang="cs-CZ" dirty="false" smtClean="false"/>
              <a:t>Celá ČR</a:t>
            </a:r>
          </a:p>
          <a:p>
            <a:pPr>
              <a:defRPr/>
            </a:pPr>
            <a:endParaRPr lang="cs-CZ" altLang="cs-CZ" dirty="false"/>
          </a:p>
          <a:p>
            <a:endParaRPr lang="cs-CZ" dirty="false"/>
          </a:p>
          <a:p>
            <a:pPr marL="0" indent="0">
              <a:buNone/>
            </a:pPr>
            <a:endParaRPr lang="cs-CZ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18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27633913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r>
              <a:rPr lang="cs-CZ" dirty="false" smtClean="false"/>
              <a:t>Důležité Termíny </a:t>
            </a:r>
            <a:endParaRPr lang="cs-CZ" dirty="false"/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cs-CZ" altLang="cs-CZ" dirty="false">
                <a:solidFill>
                  <a:srgbClr val="14407E"/>
                </a:solidFill>
              </a:rPr>
              <a:t>Příjem předběžných žádostí (KPZ) od </a:t>
            </a:r>
            <a:r>
              <a:rPr lang="cs-CZ" altLang="cs-CZ" b="true" dirty="false">
                <a:solidFill>
                  <a:srgbClr val="14407E"/>
                </a:solidFill>
              </a:rPr>
              <a:t>30. 11. 2018 od 10:00 hod.  do </a:t>
            </a:r>
            <a:r>
              <a:rPr lang="fi-FI" altLang="cs-CZ" b="true" dirty="false">
                <a:solidFill>
                  <a:srgbClr val="14407E"/>
                </a:solidFill>
              </a:rPr>
              <a:t>27. 05. 2019, 12:00 hodin</a:t>
            </a:r>
            <a:r>
              <a:rPr lang="cs-CZ" altLang="cs-CZ" b="true" dirty="false">
                <a:solidFill>
                  <a:srgbClr val="14407E"/>
                </a:solidFill>
              </a:rPr>
              <a:t>.</a:t>
            </a:r>
          </a:p>
          <a:p>
            <a:pPr>
              <a:defRPr/>
            </a:pPr>
            <a:r>
              <a:rPr lang="cs-CZ" altLang="cs-CZ" dirty="false">
                <a:solidFill>
                  <a:srgbClr val="14407E"/>
                </a:solidFill>
              </a:rPr>
              <a:t>Příjem plných žádostí od </a:t>
            </a:r>
            <a:r>
              <a:rPr lang="fi-FI" altLang="cs-CZ" b="true" dirty="false">
                <a:solidFill>
                  <a:srgbClr val="14407E"/>
                </a:solidFill>
              </a:rPr>
              <a:t>31. 01. 2019, 10:00 hodin</a:t>
            </a:r>
            <a:r>
              <a:rPr lang="cs-CZ" altLang="cs-CZ" b="true" dirty="false">
                <a:solidFill>
                  <a:srgbClr val="14407E"/>
                </a:solidFill>
              </a:rPr>
              <a:t> do </a:t>
            </a:r>
            <a:r>
              <a:rPr lang="fi-FI" altLang="cs-CZ" b="true" dirty="false">
                <a:solidFill>
                  <a:srgbClr val="14407E"/>
                </a:solidFill>
              </a:rPr>
              <a:t>30. 9. 2019, 12:00 hodin</a:t>
            </a:r>
            <a:r>
              <a:rPr lang="cs-CZ" altLang="cs-CZ" b="true" dirty="false">
                <a:solidFill>
                  <a:srgbClr val="14407E"/>
                </a:solidFill>
              </a:rPr>
              <a:t>.</a:t>
            </a:r>
          </a:p>
          <a:p>
            <a:pPr>
              <a:defRPr/>
            </a:pPr>
            <a:r>
              <a:rPr lang="cs-CZ" altLang="cs-CZ" dirty="false" smtClean="false">
                <a:solidFill>
                  <a:srgbClr val="14407E"/>
                </a:solidFill>
              </a:rPr>
              <a:t>Maximální </a:t>
            </a:r>
            <a:r>
              <a:rPr lang="cs-CZ" altLang="cs-CZ" dirty="false">
                <a:solidFill>
                  <a:srgbClr val="14407E"/>
                </a:solidFill>
              </a:rPr>
              <a:t>délka realizace projektu je </a:t>
            </a:r>
            <a:r>
              <a:rPr lang="cs-CZ" altLang="cs-CZ" b="true" dirty="false">
                <a:solidFill>
                  <a:srgbClr val="14407E"/>
                </a:solidFill>
              </a:rPr>
              <a:t>2 roky (24 měsíců)</a:t>
            </a:r>
            <a:r>
              <a:rPr lang="cs-CZ" altLang="cs-CZ" dirty="false">
                <a:solidFill>
                  <a:srgbClr val="14407E"/>
                </a:solidFill>
              </a:rPr>
              <a:t>,</a:t>
            </a:r>
            <a:r>
              <a:rPr lang="cs-CZ" altLang="cs-CZ" b="true" dirty="false">
                <a:solidFill>
                  <a:srgbClr val="14407E"/>
                </a:solidFill>
              </a:rPr>
              <a:t> </a:t>
            </a:r>
            <a:r>
              <a:rPr lang="cs-CZ" altLang="cs-CZ" dirty="false">
                <a:solidFill>
                  <a:srgbClr val="14407E"/>
                </a:solidFill>
              </a:rPr>
              <a:t>nejzazší datum </a:t>
            </a:r>
            <a:r>
              <a:rPr lang="cs-CZ" altLang="cs-CZ" dirty="false" smtClean="false">
                <a:solidFill>
                  <a:srgbClr val="14407E"/>
                </a:solidFill>
              </a:rPr>
              <a:t>ukončení: </a:t>
            </a:r>
            <a:r>
              <a:rPr lang="cs-CZ" altLang="cs-CZ" b="true" dirty="false">
                <a:solidFill>
                  <a:srgbClr val="14407E"/>
                </a:solidFill>
              </a:rPr>
              <a:t>31. 12. </a:t>
            </a:r>
            <a:r>
              <a:rPr lang="cs-CZ" altLang="cs-CZ" b="true" dirty="false" smtClean="false">
                <a:solidFill>
                  <a:srgbClr val="14407E"/>
                </a:solidFill>
              </a:rPr>
              <a:t>2021</a:t>
            </a:r>
            <a:endParaRPr lang="cs-CZ" altLang="cs-CZ" b="true" dirty="false">
              <a:solidFill>
                <a:srgbClr val="14407E"/>
              </a:solidFill>
            </a:endParaRPr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19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42542704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r>
              <a:rPr lang="cs-CZ" dirty="false" smtClean="false"/>
              <a:t>Výzva nepodporuje	</a:t>
            </a:r>
            <a:endParaRPr lang="cs-CZ" dirty="false"/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>
          <a:xfrm>
            <a:off x="467544" y="1196752"/>
            <a:ext cx="8064000" cy="4635216"/>
          </a:xfrm>
        </p:spPr>
        <p:txBody>
          <a:bodyPr/>
          <a:lstStyle/>
          <a:p>
            <a:r>
              <a:rPr lang="cs-CZ" dirty="false" smtClean="false"/>
              <a:t>Vývoj</a:t>
            </a:r>
            <a:r>
              <a:rPr lang="cs-CZ" dirty="false"/>
              <a:t>, testování a aplikace </a:t>
            </a:r>
            <a:r>
              <a:rPr lang="cs-CZ" b="true" dirty="false"/>
              <a:t>technologických </a:t>
            </a:r>
            <a:r>
              <a:rPr lang="cs-CZ" b="true" dirty="false" smtClean="false"/>
              <a:t>inovací</a:t>
            </a:r>
            <a:r>
              <a:rPr lang="cs-CZ" dirty="false" smtClean="false"/>
              <a:t> </a:t>
            </a:r>
            <a:endParaRPr lang="cs-CZ" dirty="false"/>
          </a:p>
          <a:p>
            <a:r>
              <a:rPr lang="cs-CZ" b="true" dirty="false" smtClean="false"/>
              <a:t>Webové </a:t>
            </a:r>
            <a:r>
              <a:rPr lang="cs-CZ" b="true" dirty="false"/>
              <a:t>aplikace </a:t>
            </a:r>
            <a:r>
              <a:rPr lang="cs-CZ" dirty="false"/>
              <a:t>(webové platformy</a:t>
            </a:r>
            <a:r>
              <a:rPr lang="cs-CZ" dirty="false" smtClean="false"/>
              <a:t>)</a:t>
            </a:r>
          </a:p>
          <a:p>
            <a:r>
              <a:rPr lang="cs-CZ" dirty="false" smtClean="false"/>
              <a:t>Standardní </a:t>
            </a:r>
            <a:r>
              <a:rPr lang="cs-CZ" dirty="false"/>
              <a:t>a zavedené aktivity typu </a:t>
            </a:r>
            <a:r>
              <a:rPr lang="cs-CZ" b="true" dirty="false" err="true"/>
              <a:t>fundraising</a:t>
            </a:r>
            <a:r>
              <a:rPr lang="cs-CZ" dirty="false"/>
              <a:t>, </a:t>
            </a:r>
            <a:r>
              <a:rPr lang="cs-CZ" b="true" dirty="false"/>
              <a:t>vzdělávání a </a:t>
            </a:r>
            <a:r>
              <a:rPr lang="cs-CZ" b="true" dirty="false" smtClean="false"/>
              <a:t>rekvalifikace</a:t>
            </a:r>
            <a:r>
              <a:rPr lang="cs-CZ" dirty="false" smtClean="false"/>
              <a:t> </a:t>
            </a:r>
            <a:endParaRPr lang="cs-CZ" dirty="false"/>
          </a:p>
          <a:p>
            <a:r>
              <a:rPr lang="cs-CZ" dirty="false" smtClean="false"/>
              <a:t>Projekty</a:t>
            </a:r>
            <a:r>
              <a:rPr lang="cs-CZ" dirty="false"/>
              <a:t>, jejichž primárním cílem je vytvoření či rozvoj </a:t>
            </a:r>
            <a:r>
              <a:rPr lang="cs-CZ" b="true" dirty="false"/>
              <a:t>sociálního podniku </a:t>
            </a:r>
            <a:r>
              <a:rPr lang="cs-CZ" dirty="false"/>
              <a:t>nebo financování provozních nákladů sociálního podniku. </a:t>
            </a:r>
          </a:p>
          <a:p>
            <a:r>
              <a:rPr lang="cs-CZ" dirty="false" smtClean="false"/>
              <a:t> </a:t>
            </a:r>
            <a:r>
              <a:rPr lang="cs-CZ" dirty="false"/>
              <a:t>Projekty na </a:t>
            </a:r>
            <a:r>
              <a:rPr lang="cs-CZ" b="true" dirty="false"/>
              <a:t>podporu zvyšování odborné kapacity </a:t>
            </a:r>
            <a:r>
              <a:rPr lang="cs-CZ" dirty="false"/>
              <a:t>ve společnosti, které samy o sobě nepracují přímo s cílovou skupinou, ale tematicky podporují prostředí, např. vzdělávání, poradenství, síťování, vytváření platforem, apod. </a:t>
            </a:r>
          </a:p>
          <a:p>
            <a:r>
              <a:rPr lang="cs-CZ" b="true" dirty="false"/>
              <a:t>Financování běžného provozu organizace </a:t>
            </a:r>
          </a:p>
          <a:p>
            <a:endParaRPr lang="cs-CZ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20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42584109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r>
              <a:rPr lang="cs-CZ" dirty="false" smtClean="false"/>
              <a:t>Oprávnění žadatelé </a:t>
            </a:r>
            <a:endParaRPr lang="cs-CZ" dirty="false"/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>
          <a:xfrm>
            <a:off x="540000" y="1340768"/>
            <a:ext cx="8064000" cy="4779232"/>
          </a:xfrm>
        </p:spPr>
        <p:txBody>
          <a:bodyPr/>
          <a:lstStyle/>
          <a:p>
            <a:r>
              <a:rPr lang="cs-CZ" sz="2000" dirty="false" smtClean="false"/>
              <a:t>NNO</a:t>
            </a:r>
            <a:endParaRPr lang="cs-CZ" sz="2000" dirty="false"/>
          </a:p>
          <a:p>
            <a:r>
              <a:rPr lang="cs-CZ" sz="2000" dirty="false" smtClean="false"/>
              <a:t>obce</a:t>
            </a:r>
            <a:endParaRPr lang="cs-CZ" sz="2000" dirty="false"/>
          </a:p>
          <a:p>
            <a:r>
              <a:rPr lang="pl-PL" sz="2000" dirty="false" smtClean="false"/>
              <a:t>organizace </a:t>
            </a:r>
            <a:r>
              <a:rPr lang="pl-PL" sz="2000" dirty="false"/>
              <a:t>zřizované kraji a </a:t>
            </a:r>
            <a:r>
              <a:rPr lang="pl-PL" sz="2000" dirty="false" smtClean="false"/>
              <a:t>obcemi</a:t>
            </a:r>
            <a:endParaRPr lang="pl-PL" sz="2000" dirty="false"/>
          </a:p>
          <a:p>
            <a:r>
              <a:rPr lang="cs-CZ" sz="2000" dirty="false" smtClean="false"/>
              <a:t>poskytovatelé </a:t>
            </a:r>
            <a:r>
              <a:rPr lang="cs-CZ" sz="2000" dirty="false"/>
              <a:t>sociálních </a:t>
            </a:r>
            <a:r>
              <a:rPr lang="cs-CZ" sz="2000" dirty="false" smtClean="false"/>
              <a:t>služeb </a:t>
            </a:r>
          </a:p>
          <a:p>
            <a:endParaRPr lang="cs-CZ" sz="2000" b="true" dirty="false" smtClean="false"/>
          </a:p>
          <a:p>
            <a:r>
              <a:rPr lang="cs-CZ" sz="2000" b="true" dirty="false" smtClean="false"/>
              <a:t>SERVISNÍ ORGANIZACE </a:t>
            </a:r>
            <a:r>
              <a:rPr lang="cs-CZ" sz="2000" dirty="false" smtClean="false"/>
              <a:t>(Servisní </a:t>
            </a:r>
            <a:r>
              <a:rPr lang="cs-CZ" sz="2000" dirty="false"/>
              <a:t>organizace poskytují přímé služby svým klientům, tedy přímo řeší veřejné problémy. Typicky do této skupiny patří NNO, poskytující sociální služby, NNO v oblasti zdravotnictví a sociálního začleňování nebo v oblasti rozvojové spolupráce a humanitární </a:t>
            </a:r>
            <a:r>
              <a:rPr lang="cs-CZ" sz="2000" dirty="false" smtClean="false"/>
              <a:t>pomoci)</a:t>
            </a:r>
            <a:endParaRPr lang="cs-CZ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21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34627833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r>
              <a:rPr lang="cs-CZ" dirty="false" smtClean="false"/>
              <a:t>Indikátory</a:t>
            </a:r>
            <a:endParaRPr lang="cs-CZ" dirty="false"/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/>
        <p:txBody>
          <a:bodyPr/>
          <a:lstStyle/>
          <a:p>
            <a:r>
              <a:rPr lang="cs-CZ" b="true" dirty="false"/>
              <a:t>6 00 </a:t>
            </a:r>
            <a:r>
              <a:rPr lang="cs-CZ" b="true" dirty="false" smtClean="false"/>
              <a:t>00 </a:t>
            </a:r>
            <a:r>
              <a:rPr lang="cs-CZ" dirty="false" smtClean="false"/>
              <a:t>- Celkový </a:t>
            </a:r>
            <a:r>
              <a:rPr lang="cs-CZ" dirty="false"/>
              <a:t>počet </a:t>
            </a:r>
            <a:r>
              <a:rPr lang="cs-CZ" dirty="false" smtClean="false"/>
              <a:t>účastníků</a:t>
            </a:r>
          </a:p>
          <a:p>
            <a:endParaRPr lang="cs-CZ" dirty="false"/>
          </a:p>
          <a:p>
            <a:r>
              <a:rPr lang="cs-CZ" b="true" dirty="false"/>
              <a:t>6 93 </a:t>
            </a:r>
            <a:r>
              <a:rPr lang="cs-CZ" b="true" dirty="false" smtClean="false"/>
              <a:t>01 </a:t>
            </a:r>
            <a:r>
              <a:rPr lang="cs-CZ" dirty="false" smtClean="false"/>
              <a:t>- Počet </a:t>
            </a:r>
            <a:r>
              <a:rPr lang="cs-CZ" dirty="false"/>
              <a:t>experimentálně či kvazi-experimentálně ověřených </a:t>
            </a:r>
            <a:r>
              <a:rPr lang="cs-CZ" dirty="false" smtClean="false"/>
              <a:t>nových (1)</a:t>
            </a:r>
          </a:p>
          <a:p>
            <a:endParaRPr lang="cs-CZ" dirty="false"/>
          </a:p>
          <a:p>
            <a:r>
              <a:rPr lang="cs-CZ" b="true" dirty="false"/>
              <a:t>8 05 </a:t>
            </a:r>
            <a:r>
              <a:rPr lang="cs-CZ" b="true" dirty="false" smtClean="false"/>
              <a:t>00 </a:t>
            </a:r>
            <a:r>
              <a:rPr lang="cs-CZ" dirty="false" smtClean="false"/>
              <a:t>- Počet </a:t>
            </a:r>
            <a:r>
              <a:rPr lang="cs-CZ" dirty="false"/>
              <a:t>napsaných a zveřejněných analytických a strategických dokumentů (vč. evaluačních</a:t>
            </a:r>
            <a:r>
              <a:rPr lang="cs-CZ" dirty="false" smtClean="false"/>
              <a:t>) (min 2)</a:t>
            </a:r>
          </a:p>
          <a:p>
            <a:endParaRPr lang="cs-CZ" dirty="false"/>
          </a:p>
          <a:p>
            <a:pPr marL="0" indent="0">
              <a:buNone/>
            </a:pPr>
            <a:r>
              <a:rPr lang="cs-CZ" dirty="false" smtClean="false"/>
              <a:t>Indikátory </a:t>
            </a:r>
            <a:r>
              <a:rPr lang="cs-CZ" b="true" dirty="false"/>
              <a:t>6 93 01 </a:t>
            </a:r>
            <a:r>
              <a:rPr lang="cs-CZ" b="true" dirty="false" smtClean="false"/>
              <a:t>a </a:t>
            </a:r>
            <a:r>
              <a:rPr lang="cs-CZ" b="true" dirty="false"/>
              <a:t>8 05 00 </a:t>
            </a:r>
            <a:r>
              <a:rPr lang="cs-CZ" b="true" dirty="false" smtClean="false"/>
              <a:t> </a:t>
            </a:r>
            <a:r>
              <a:rPr lang="cs-CZ" dirty="false" smtClean="false"/>
              <a:t>blíže v příloze č. 3 Evaluace</a:t>
            </a:r>
            <a:endParaRPr lang="cs-CZ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22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175644292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r>
              <a:rPr lang="cs-CZ" dirty="false" smtClean="false"/>
              <a:t>Cílové skupiny</a:t>
            </a:r>
            <a:endParaRPr lang="cs-CZ" dirty="false"/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>
          <a:xfrm>
            <a:off x="395536" y="836712"/>
            <a:ext cx="8064000" cy="4491200"/>
          </a:xfrm>
        </p:spPr>
        <p:txBody>
          <a:bodyPr/>
          <a:lstStyle/>
          <a:p>
            <a:endParaRPr lang="cs-CZ" dirty="false"/>
          </a:p>
          <a:p>
            <a:pPr>
              <a:lnSpc>
                <a:spcPct val="100000"/>
              </a:lnSpc>
            </a:pPr>
            <a:r>
              <a:rPr lang="cs-CZ" sz="1600" b="true" dirty="false"/>
              <a:t>uchazeči o zaměstnání, zájemci o zaměstnání, ekonomicky neaktivní osoby, </a:t>
            </a:r>
            <a:endParaRPr lang="cs-CZ" sz="1600" dirty="false"/>
          </a:p>
          <a:p>
            <a:pPr>
              <a:lnSpc>
                <a:spcPct val="100000"/>
              </a:lnSpc>
            </a:pPr>
            <a:r>
              <a:rPr lang="cs-CZ" sz="1600" b="true" dirty="false" smtClean="false"/>
              <a:t>osoby </a:t>
            </a:r>
            <a:r>
              <a:rPr lang="cs-CZ" sz="1600" b="true" dirty="false"/>
              <a:t>sociálně vyloučené nebo ohrožené sociálním vyloučením a chudobou, </a:t>
            </a:r>
            <a:endParaRPr lang="cs-CZ" sz="1600" dirty="false"/>
          </a:p>
          <a:p>
            <a:pPr>
              <a:lnSpc>
                <a:spcPct val="100000"/>
              </a:lnSpc>
            </a:pPr>
            <a:r>
              <a:rPr lang="cs-CZ" sz="1600" b="true" dirty="false" smtClean="false"/>
              <a:t>poskytovatelé </a:t>
            </a:r>
            <a:r>
              <a:rPr lang="cs-CZ" sz="1600" b="true" dirty="false"/>
              <a:t>a zadavatelé sociálních služeb, služeb pro rodiny a děti a dalších služeb na podporu sociálního začleňování a jejich zaměstnanci, </a:t>
            </a:r>
            <a:endParaRPr lang="cs-CZ" sz="1600" dirty="false"/>
          </a:p>
          <a:p>
            <a:pPr>
              <a:lnSpc>
                <a:spcPct val="100000"/>
              </a:lnSpc>
            </a:pPr>
            <a:r>
              <a:rPr lang="cs-CZ" sz="1600" b="true" dirty="false" smtClean="false"/>
              <a:t>osoby </a:t>
            </a:r>
            <a:r>
              <a:rPr lang="cs-CZ" sz="1600" b="true" dirty="false"/>
              <a:t>pečující o jiné závislé osoby, </a:t>
            </a:r>
            <a:endParaRPr lang="cs-CZ" sz="1600" dirty="false"/>
          </a:p>
          <a:p>
            <a:pPr>
              <a:lnSpc>
                <a:spcPct val="100000"/>
              </a:lnSpc>
            </a:pPr>
            <a:r>
              <a:rPr lang="cs-CZ" sz="1600" b="true" dirty="false" smtClean="false"/>
              <a:t>rodiče </a:t>
            </a:r>
            <a:r>
              <a:rPr lang="cs-CZ" sz="1600" b="true" dirty="false"/>
              <a:t>s malými dětmi, osoby pečující o malé děti, </a:t>
            </a:r>
            <a:endParaRPr lang="cs-CZ" sz="1600" dirty="false"/>
          </a:p>
          <a:p>
            <a:pPr>
              <a:lnSpc>
                <a:spcPct val="100000"/>
              </a:lnSpc>
            </a:pPr>
            <a:r>
              <a:rPr lang="cs-CZ" sz="1600" b="true" dirty="false" smtClean="false"/>
              <a:t>zaměstnanci </a:t>
            </a:r>
            <a:r>
              <a:rPr lang="cs-CZ" sz="1600" b="true" dirty="false"/>
              <a:t>NNO a sociálních podniků, </a:t>
            </a:r>
            <a:endParaRPr lang="cs-CZ" sz="1600" dirty="false"/>
          </a:p>
          <a:p>
            <a:pPr>
              <a:lnSpc>
                <a:spcPct val="100000"/>
              </a:lnSpc>
            </a:pPr>
            <a:r>
              <a:rPr lang="cs-CZ" sz="1600" dirty="false" smtClean="false"/>
              <a:t> </a:t>
            </a:r>
            <a:r>
              <a:rPr lang="cs-CZ" sz="1600" b="true" dirty="false"/>
              <a:t>zaměstnavatelé a zaměstnanci, </a:t>
            </a:r>
            <a:endParaRPr lang="cs-CZ" sz="1600" dirty="false"/>
          </a:p>
          <a:p>
            <a:pPr>
              <a:lnSpc>
                <a:spcPct val="100000"/>
              </a:lnSpc>
            </a:pPr>
            <a:r>
              <a:rPr lang="cs-CZ" sz="1600" b="true" dirty="false" smtClean="false"/>
              <a:t>osoby </a:t>
            </a:r>
            <a:r>
              <a:rPr lang="cs-CZ" sz="1600" b="true" dirty="false"/>
              <a:t>samostatně výdělečně činné, </a:t>
            </a:r>
            <a:endParaRPr lang="cs-CZ" sz="1600" dirty="false"/>
          </a:p>
          <a:p>
            <a:pPr>
              <a:lnSpc>
                <a:spcPct val="100000"/>
              </a:lnSpc>
            </a:pPr>
            <a:r>
              <a:rPr lang="cs-CZ" sz="1600" b="true" dirty="false" smtClean="false"/>
              <a:t>orgány </a:t>
            </a:r>
            <a:r>
              <a:rPr lang="cs-CZ" sz="1600" b="true" dirty="false"/>
              <a:t>veřejné správy a jejich zaměstnanci, </a:t>
            </a:r>
            <a:endParaRPr lang="cs-CZ" sz="1600" dirty="false"/>
          </a:p>
          <a:p>
            <a:pPr>
              <a:lnSpc>
                <a:spcPct val="100000"/>
              </a:lnSpc>
            </a:pPr>
            <a:r>
              <a:rPr lang="cs-CZ" sz="1600" dirty="false" smtClean="false"/>
              <a:t> </a:t>
            </a:r>
            <a:r>
              <a:rPr lang="cs-CZ" sz="1600" b="true" dirty="false"/>
              <a:t>osoby, které jsou znevýhodněny vzhledem k (vyššímu) věku, </a:t>
            </a:r>
            <a:endParaRPr lang="cs-CZ" sz="1600" dirty="false"/>
          </a:p>
          <a:p>
            <a:pPr>
              <a:lnSpc>
                <a:spcPct val="100000"/>
              </a:lnSpc>
            </a:pPr>
            <a:r>
              <a:rPr lang="cs-CZ" sz="1600" b="true" dirty="false" smtClean="false"/>
              <a:t> </a:t>
            </a:r>
            <a:r>
              <a:rPr lang="cs-CZ" sz="1600" b="true" dirty="false"/>
              <a:t>veřejnost </a:t>
            </a:r>
          </a:p>
          <a:p>
            <a:endParaRPr lang="cs-CZ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23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76517653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r>
              <a:rPr lang="cs-CZ" dirty="false"/>
              <a:t>1. kolo hodnocení – předběžná žádost o podporu </a:t>
            </a:r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>
          <a:xfrm>
            <a:off x="179512" y="1484784"/>
            <a:ext cx="8424488" cy="4635216"/>
          </a:xfrm>
        </p:spPr>
        <p:txBody>
          <a:bodyPr/>
          <a:lstStyle/>
          <a:p>
            <a:pPr lvl="1"/>
            <a:r>
              <a:rPr lang="cs-CZ" dirty="false"/>
              <a:t>Hodnocení přijatelnosti a formálních </a:t>
            </a:r>
            <a:r>
              <a:rPr lang="cs-CZ" dirty="false" smtClean="false"/>
              <a:t>náležitostí (Oddělení 833)</a:t>
            </a:r>
          </a:p>
          <a:p>
            <a:r>
              <a:rPr lang="cs-CZ" dirty="false" smtClean="false"/>
              <a:t>Kompletně vyplněné KPZ podané přes ISKP14+</a:t>
            </a:r>
          </a:p>
          <a:p>
            <a:pPr lvl="1"/>
            <a:r>
              <a:rPr lang="cs-CZ" dirty="false" smtClean="false"/>
              <a:t>Věcné hodnocení (nezávislá hodnotící komise odborníků) </a:t>
            </a:r>
          </a:p>
          <a:p>
            <a:r>
              <a:rPr lang="cs-CZ" dirty="false" smtClean="false"/>
              <a:t>Potřebnost, Novost </a:t>
            </a:r>
            <a:r>
              <a:rPr lang="cs-CZ" dirty="false"/>
              <a:t>a jedinečnost </a:t>
            </a:r>
            <a:r>
              <a:rPr lang="cs-CZ" dirty="false" smtClean="false"/>
              <a:t>inovace, Zlepšení </a:t>
            </a:r>
            <a:r>
              <a:rPr lang="cs-CZ" dirty="false"/>
              <a:t>a dopad </a:t>
            </a:r>
            <a:r>
              <a:rPr lang="cs-CZ" dirty="false" smtClean="false"/>
              <a:t>inovace, Zapojení </a:t>
            </a:r>
            <a:r>
              <a:rPr lang="cs-CZ" dirty="false"/>
              <a:t>inovačních </a:t>
            </a:r>
            <a:r>
              <a:rPr lang="cs-CZ" dirty="false" smtClean="false"/>
              <a:t>aktérů </a:t>
            </a:r>
          </a:p>
          <a:p>
            <a:r>
              <a:rPr lang="cs-CZ" dirty="false"/>
              <a:t>Možnost osobní účasti na hodnotící </a:t>
            </a:r>
            <a:r>
              <a:rPr lang="cs-CZ" dirty="false" smtClean="false"/>
              <a:t>komisi</a:t>
            </a:r>
            <a:endParaRPr lang="cs-CZ" dirty="false"/>
          </a:p>
          <a:p>
            <a:r>
              <a:rPr lang="cs-CZ" dirty="false" smtClean="false"/>
              <a:t>Do prvního kola je nutno doložit:</a:t>
            </a:r>
          </a:p>
          <a:p>
            <a:pPr marL="0" indent="0">
              <a:buNone/>
            </a:pPr>
            <a:r>
              <a:rPr lang="cs-CZ" sz="1800" b="true" dirty="false" smtClean="false"/>
              <a:t>Potvrzení </a:t>
            </a:r>
            <a:r>
              <a:rPr lang="cs-CZ" sz="1800" b="true" dirty="false"/>
              <a:t>o konzultaci s vyhlašovatelem </a:t>
            </a:r>
            <a:r>
              <a:rPr lang="cs-CZ" sz="1800" dirty="false"/>
              <a:t>(příloha č. 5) </a:t>
            </a:r>
          </a:p>
          <a:p>
            <a:pPr marL="0" indent="0">
              <a:buNone/>
            </a:pPr>
            <a:r>
              <a:rPr lang="cs-CZ" sz="1800" b="true" dirty="false" smtClean="false"/>
              <a:t>Krátký </a:t>
            </a:r>
            <a:r>
              <a:rPr lang="cs-CZ" sz="1800" b="true" dirty="false"/>
              <a:t>projektový záměr </a:t>
            </a:r>
            <a:r>
              <a:rPr lang="cs-CZ" sz="1800" dirty="false"/>
              <a:t>(vzor viz příloha č. 1) </a:t>
            </a:r>
          </a:p>
          <a:p>
            <a:pPr marL="0" indent="0">
              <a:buNone/>
            </a:pPr>
            <a:r>
              <a:rPr lang="cs-CZ" sz="1800" b="true" dirty="false" smtClean="false"/>
              <a:t>Žadatelé </a:t>
            </a:r>
            <a:r>
              <a:rPr lang="cs-CZ" sz="1800" b="true" dirty="false"/>
              <a:t>s českými </a:t>
            </a:r>
            <a:r>
              <a:rPr lang="cs-CZ" sz="1800" b="true" dirty="false" smtClean="false"/>
              <a:t>partnery: </a:t>
            </a:r>
            <a:r>
              <a:rPr lang="cs-CZ" sz="1800" b="true" dirty="false"/>
              <a:t>Vyjádření partnera o </a:t>
            </a:r>
            <a:r>
              <a:rPr lang="cs-CZ" sz="1800" b="true" dirty="false" smtClean="false"/>
              <a:t>spolupráci </a:t>
            </a:r>
            <a:r>
              <a:rPr lang="cs-CZ" sz="1800" dirty="false"/>
              <a:t>(příloha č. 7) </a:t>
            </a:r>
          </a:p>
          <a:p>
            <a:pPr marL="0" indent="0">
              <a:buNone/>
            </a:pPr>
            <a:r>
              <a:rPr lang="cs-CZ" sz="1800" b="true" dirty="false" smtClean="false"/>
              <a:t>Žadatelé </a:t>
            </a:r>
            <a:r>
              <a:rPr lang="cs-CZ" sz="1800" b="true" dirty="false"/>
              <a:t>se zahraničními </a:t>
            </a:r>
            <a:r>
              <a:rPr lang="cs-CZ" sz="1800" b="true" dirty="false" smtClean="false"/>
              <a:t>partnery: </a:t>
            </a:r>
            <a:r>
              <a:rPr lang="cs-CZ" sz="1800" b="true" dirty="false" err="true"/>
              <a:t>Letter</a:t>
            </a:r>
            <a:r>
              <a:rPr lang="cs-CZ" sz="1800" b="true" dirty="false"/>
              <a:t> </a:t>
            </a:r>
            <a:r>
              <a:rPr lang="cs-CZ" sz="1800" b="true" dirty="false" err="true"/>
              <a:t>of</a:t>
            </a:r>
            <a:r>
              <a:rPr lang="cs-CZ" sz="1800" b="true" dirty="false"/>
              <a:t> </a:t>
            </a:r>
            <a:r>
              <a:rPr lang="cs-CZ" sz="1800" b="true" dirty="false" err="true"/>
              <a:t>Intent</a:t>
            </a:r>
            <a:r>
              <a:rPr lang="cs-CZ" sz="1800" b="true" dirty="false"/>
              <a:t> </a:t>
            </a:r>
            <a:r>
              <a:rPr lang="cs-CZ" sz="1800" dirty="false"/>
              <a:t>(příloha č. 7) </a:t>
            </a:r>
          </a:p>
          <a:p>
            <a:endParaRPr lang="cs-CZ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24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401839549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r>
              <a:rPr lang="pl-PL" dirty="false"/>
              <a:t>2. kolo hodnocení – plná žádost o </a:t>
            </a:r>
            <a:r>
              <a:rPr lang="pl-PL" dirty="false" smtClean="false"/>
              <a:t>podporu</a:t>
            </a:r>
            <a:endParaRPr lang="cs-CZ" dirty="false"/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>
          <a:xfrm>
            <a:off x="540000" y="1340768"/>
            <a:ext cx="8064000" cy="4779232"/>
          </a:xfrm>
        </p:spPr>
        <p:txBody>
          <a:bodyPr/>
          <a:lstStyle/>
          <a:p>
            <a:pPr lvl="1"/>
            <a:r>
              <a:rPr lang="cs-CZ" dirty="false" smtClean="false"/>
              <a:t>Hodnocení </a:t>
            </a:r>
            <a:r>
              <a:rPr lang="cs-CZ" dirty="false"/>
              <a:t>přijatelnosti a formálních náležitostí (Oddělení 833</a:t>
            </a:r>
            <a:r>
              <a:rPr lang="cs-CZ" dirty="false" smtClean="false"/>
              <a:t>)</a:t>
            </a:r>
          </a:p>
          <a:p>
            <a:r>
              <a:rPr lang="cs-CZ" dirty="false" smtClean="false"/>
              <a:t>Hodnocení plné žádosti</a:t>
            </a:r>
          </a:p>
          <a:p>
            <a:pPr lvl="1"/>
            <a:endParaRPr lang="cs-CZ" dirty="false" smtClean="false"/>
          </a:p>
          <a:p>
            <a:pPr lvl="1"/>
            <a:r>
              <a:rPr lang="cs-CZ" dirty="false" smtClean="false"/>
              <a:t>Věcné hodnocení</a:t>
            </a:r>
          </a:p>
          <a:p>
            <a:r>
              <a:rPr lang="cs-CZ" dirty="false" smtClean="false"/>
              <a:t>Doplnění požadavků HK z 1. kola hodnocení</a:t>
            </a:r>
          </a:p>
          <a:p>
            <a:r>
              <a:rPr lang="cs-CZ" dirty="false" smtClean="false"/>
              <a:t>Cílové skupiny, Rozpočet, Konkrétní klíčové aktivity </a:t>
            </a:r>
          </a:p>
          <a:p>
            <a:r>
              <a:rPr lang="cs-CZ" dirty="false" smtClean="false"/>
              <a:t>Možnost osobní účasti na hodnotící komisi</a:t>
            </a:r>
          </a:p>
          <a:p>
            <a:pPr lvl="1"/>
            <a:endParaRPr lang="cs-CZ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false"/>
              <a:pPr/>
              <a:t>25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352344935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r>
              <a:rPr lang="cs-CZ" dirty="false" smtClean="false"/>
              <a:t>Dotazy a diskuze</a:t>
            </a:r>
            <a:endParaRPr lang="cs-CZ" dirty="false"/>
          </a:p>
        </p:txBody>
      </p:sp>
      <p:sp>
        <p:nvSpPr>
          <p:cNvPr id="3" name="Zástupný symbol pro text 2"/>
          <p:cNvSpPr>
            <a:spLocks noGrp="true"/>
          </p:cNvSpPr>
          <p:nvPr>
            <p:ph type="body" sz="quarter" idx="13"/>
          </p:nvPr>
        </p:nvSpPr>
        <p:spPr/>
        <p:txBody>
          <a:bodyPr/>
          <a:lstStyle/>
          <a:p>
            <a:endParaRPr lang="cs-CZ" dirty="false"/>
          </a:p>
        </p:txBody>
      </p:sp>
      <p:sp>
        <p:nvSpPr>
          <p:cNvPr id="4" name="Zástupný symbol pro text 3"/>
          <p:cNvSpPr>
            <a:spLocks noGrp="true"/>
          </p:cNvSpPr>
          <p:nvPr>
            <p:ph type="body" sz="quarter" idx="14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obrázek 4"/>
          <p:cNvSpPr>
            <a:spLocks noGrp="true"/>
          </p:cNvSpPr>
          <p:nvPr>
            <p:ph type="pic" sz="quarter" idx="15"/>
          </p:nvPr>
        </p:nvSpPr>
        <p:spPr/>
      </p:sp>
      <p:sp>
        <p:nvSpPr>
          <p:cNvPr id="6" name="Zástupný symbol pro obrázek 5"/>
          <p:cNvSpPr>
            <a:spLocks noGrp="true"/>
          </p:cNvSpPr>
          <p:nvPr>
            <p:ph type="pic" sz="quarter" idx="16"/>
          </p:nvPr>
        </p:nvSpPr>
        <p:spPr/>
      </p:sp>
      <p:sp>
        <p:nvSpPr>
          <p:cNvPr id="7" name="Zástupný symbol pro obrázek 6"/>
          <p:cNvSpPr>
            <a:spLocks noGrp="true"/>
          </p:cNvSpPr>
          <p:nvPr>
            <p:ph type="pic" sz="quarter" idx="17"/>
          </p:nvPr>
        </p:nvSpPr>
        <p:spPr/>
      </p:sp>
    </p:spTree>
    <p:extLst>
      <p:ext uri="{BB962C8B-B14F-4D97-AF65-F5344CB8AC3E}">
        <p14:creationId xmlns:p14="http://schemas.microsoft.com/office/powerpoint/2010/main" val="1354791977"/>
      </p:ext>
    </p:extLst>
  </p:cSld>
  <p:clrMapOvr>
    <a:masterClrMapping/>
  </p:clrMapOvr>
</p:sld>
</file>

<file path=ppt/theme/theme1.xml><?xml version="1.0" encoding="utf-8"?>
<a:theme xmlns:w="http://schemas.openxmlformats.org/wordprocessingml/2006/main" xmlns:m="http://schemas.openxmlformats.org/officeDocument/2006/math" xmlns:w14="http://schemas.microsoft.com/office/word/2010/wordml" xmlns:r="http://schemas.openxmlformats.org/officeDocument/2006/relationships" xmlns:wp="http://schemas.openxmlformats.org/drawingml/2006/wordprocessingDrawing" xmlns:a="http://schemas.openxmlformats.org/drawingml/2006/main" xmlns:wp14="http://schemas.microsoft.com/office/word/2010/wordprocessingDrawing" xmlns:w15="http://schemas.microsoft.com/office/word/2012/wordml" xmlns:mc="http://schemas.openxmlformats.org/markup-compatibility/2006" xmlns:sl="http://schemas.openxmlformats.org/schemaLibrary/2006/main" xmlns:wne="http://schemas.microsoft.com/office/word/2006/wordml" xmlns:c="http://schemas.openxmlformats.org/drawingml/2006/chart" xmlns:cdr="http://schemas.openxmlformats.org/drawingml/2006/chartDrawing" xmlns:c14="http://schemas.microsoft.com/office/drawing/2007/8/2/chart" xmlns:dgm="http://schemas.openxmlformats.org/drawingml/2006/diagram" xmlns:pic="http://schemas.openxmlformats.org/drawingml/2006/picture" xmlns:xdr="http://schemas.openxmlformats.org/drawingml/2006/spreadsheetDrawing" xmlns:dsp="http://schemas.microsoft.com/office/drawing/2008/diagram" xmlns:o="urn:schemas-microsoft-com:office:office" xmlns:xvml="urn:schemas-microsoft-com:office:excel" xmlns:v="urn:schemas-microsoft-com:vml" xmlns:w10="urn:schemas-microsoft-com:office:word" xmlns:pvml="urn:schemas-microsoft-com:office:powerpoint" xmlns:cppr="http://schemas.microsoft.com/office/2006/coverPageProps" xmlns:odx="http://opendope.org/xpaths" xmlns:odc="http://opendope.org/conditions" xmlns:odq="http://opendope.org/questions" xmlns:oda="http://opendope.org/answers" xmlns:odi="http://opendope.org/components" xmlns:odgm="http://opendope.org/SmartArt/DataHierarchy" xmlns:b="http://schemas.openxmlformats.org/officeDocument/2006/bibliography" xmlns:wps="http://schemas.microsoft.com/office/word/2010/wordprocessingShape" xmlns:w16se="http://schemas.microsoft.com/office/word/2015/wordml/symex" xmlns:w16cid="http://schemas.microsoft.com/office/word/2016/wordml/cid" xmlns:wetp="http://schemas.microsoft.com/office/webextensions/taskpanes/2010/11" xmlns:we="http://schemas.microsoft.com/office/webextensions/webextension/2010/11" xmlns:comp="http://schemas.openxmlformats.org/drawingml/2006/compatibility" xmlns:lc="http://schemas.openxmlformats.org/drawingml/2006/lockedCanvas" name="prezentace">
  <a:themeElements>
    <a:clrScheme name="MPSV">
      <a:dk1>
        <a:srgbClr val="084A8B"/>
      </a:dk1>
      <a:lt1>
        <a:srgbClr val="F5F5F5"/>
      </a:lt1>
      <a:dk2>
        <a:srgbClr val="AFDDFA"/>
      </a:dk2>
      <a:lt2>
        <a:srgbClr val="F5F5F5"/>
      </a:lt2>
      <a:accent1>
        <a:srgbClr val="084A8B"/>
      </a:accent1>
      <a:accent2>
        <a:srgbClr val="5FBBF5"/>
      </a:accent2>
      <a:accent3>
        <a:srgbClr val="D7EEFC"/>
      </a:accent3>
      <a:accent4>
        <a:srgbClr val="FFCC00"/>
      </a:accent4>
      <a:accent5>
        <a:srgbClr val="AFDDFA"/>
      </a:accent5>
      <a:accent6>
        <a:srgbClr val="AF0100"/>
      </a:accent6>
      <a:hlink>
        <a:srgbClr val="084A8B"/>
      </a:hlink>
      <a:folHlink>
        <a:srgbClr val="084A8B"/>
      </a:folHlink>
    </a:clrScheme>
    <a:fontScheme name="Office – klasické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true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true"/>
        </a:gradFill>
        <a:gradFill rotWithShape="true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false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false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false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false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true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true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w="http://schemas.openxmlformats.org/wordprocessingml/2006/main" xmlns:m="http://schemas.openxmlformats.org/officeDocument/2006/math" xmlns:w14="http://schemas.microsoft.com/office/word/2010/wordml" xmlns:r="http://schemas.openxmlformats.org/officeDocument/2006/relationships" xmlns:wp="http://schemas.openxmlformats.org/drawingml/2006/wordprocessingDrawing" xmlns:a="http://schemas.openxmlformats.org/drawingml/2006/main" xmlns:wp14="http://schemas.microsoft.com/office/word/2010/wordprocessingDrawing" xmlns:w15="http://schemas.microsoft.com/office/word/2012/wordml" xmlns:mc="http://schemas.openxmlformats.org/markup-compatibility/2006" xmlns:sl="http://schemas.openxmlformats.org/schemaLibrary/2006/main" xmlns:wne="http://schemas.microsoft.com/office/word/2006/wordml" xmlns:c="http://schemas.openxmlformats.org/drawingml/2006/chart" xmlns:cdr="http://schemas.openxmlformats.org/drawingml/2006/chartDrawing" xmlns:c14="http://schemas.microsoft.com/office/drawing/2007/8/2/chart" xmlns:dgm="http://schemas.openxmlformats.org/drawingml/2006/diagram" xmlns:pic="http://schemas.openxmlformats.org/drawingml/2006/picture" xmlns:xdr="http://schemas.openxmlformats.org/drawingml/2006/spreadsheetDrawing" xmlns:dsp="http://schemas.microsoft.com/office/drawing/2008/diagram" xmlns:o="urn:schemas-microsoft-com:office:office" xmlns:xvml="urn:schemas-microsoft-com:office:excel" xmlns:v="urn:schemas-microsoft-com:vml" xmlns:w10="urn:schemas-microsoft-com:office:word" xmlns:pvml="urn:schemas-microsoft-com:office:powerpoint" xmlns:cppr="http://schemas.microsoft.com/office/2006/coverPageProps" xmlns:odx="http://opendope.org/xpaths" xmlns:odc="http://opendope.org/conditions" xmlns:odq="http://opendope.org/questions" xmlns:oda="http://opendope.org/answers" xmlns:odi="http://opendope.org/components" xmlns:odgm="http://opendope.org/SmartArt/DataHierarchy" xmlns:b="http://schemas.openxmlformats.org/officeDocument/2006/bibliography" xmlns:wps="http://schemas.microsoft.com/office/word/2010/wordprocessingShape" xmlns:w16se="http://schemas.microsoft.com/office/word/2015/wordml/symex" xmlns:w16cid="http://schemas.microsoft.com/office/word/2016/wordml/cid" xmlns:wetp="http://schemas.microsoft.com/office/webextensions/taskpanes/2010/11" xmlns:we="http://schemas.microsoft.com/office/webextensions/webextension/2010/11" xmlns:comp="http://schemas.openxmlformats.org/drawingml/2006/compatibility" xmlns:lc="http://schemas.openxmlformats.org/drawingml/2006/lockedCanvas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true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true"/>
        </a:gradFill>
        <a:gradFill rotWithShape="true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false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false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false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false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true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true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
<Relationships xmlns="http://schemas.openxmlformats.org/package/2006/relationships">
    <Relationship Target="itemProps1.xml" Type="http://schemas.openxmlformats.org/officeDocument/2006/relationships/customXmlProps" Id="rId1"/>
</Relationships>

</file>

<file path=customXml/_rels/item2.xml.rels><?xml version="1.0" encoding="UTF-8" standalone="yes"?>
<Relationships xmlns="http://schemas.openxmlformats.org/package/2006/relationships">
    <Relationship Target="itemProps2.xml" Type="http://schemas.openxmlformats.org/officeDocument/2006/relationships/customXmlProps" Id="rId1"/>
</Relationships>

</file>

<file path=customXml/_rels/item3.xml.rels><?xml version="1.0" encoding="UTF-8" standalone="yes"?>
<Relationships xmlns="http://schemas.openxmlformats.org/package/2006/relationships">
    <Relationship Target="itemProps3.xml" Type="http://schemas.openxmlformats.org/officeDocument/2006/relationships/customXmlProps" Id="rId1"/>
</Relationships>
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Description="Vytvoří nový dokument" ma:contentTypeID="0x010100F291D2CAF791D449809C1371BC5FAF2A" ma:contentTypeName="Dokument" ma:contentTypeScope="" ma:contentTypeVersion="1" ma:versionID="26fd20a5b6d8decbe06b7f1b12531c89">
  <xsd:schema xmlns:xsd="http://www.w3.org/2001/XMLSchema" xmlns:ns2="7c48c8a8-2045-474d-b0fb-3ee17ecadba0" xmlns:p="http://schemas.microsoft.com/office/2006/metadata/properties" xmlns:xs="http://www.w3.org/2001/XMLSchema" ma:fieldsID="ff450026467c3fdb36efcce3adb619a7" ma:root="true" ns2:_="" targetNamespace="http://schemas.microsoft.com/office/2006/metadata/properties">
    <xsd:import namespace="7c48c8a8-2045-474d-b0fb-3ee17ecadba0"/>
    <xsd:element name="properties">
      <xsd:complexType>
        <xsd:sequence>
          <xsd:element name="documentManagement">
            <xsd:complexType>
              <xsd:all>
                <xsd:element minOccurs="0" ref="ns2:AC_OriginalFileName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xmlns:pc="http://schemas.microsoft.com/office/infopath/2007/PartnerControls" xmlns:xs="http://www.w3.org/2001/XMLSchema" elementFormDefault="qualified" targetNamespace="7c48c8a8-2045-474d-b0fb-3ee17ecadba0">
    <xsd:import namespace="http://schemas.microsoft.com/office/2006/documentManagement/types"/>
    <xsd:import namespace="http://schemas.microsoft.com/office/infopath/2007/PartnerControls"/>
    <xsd:element ma:displayName="Original File Name" ma:index="8" ma:internalName="AC_OriginalFileName" name="AC_OriginalFileName" nillable="true">
      <xsd:simpleType>
        <xsd:restriction base="dms:Note">
          <xsd:maxLength value="255"/>
        </xsd:restriction>
      </xsd:simpleType>
    </xsd:element>
  </xsd:schema>
  <xsd:schema xmlns:xsd="http://www.w3.org/2001/XMLSchema" xmlns="http://schemas.openxmlformats.org/package/2006/metadata/core-properties" xmlns:dc="http://purl.org/dc/elements/1.1/" xmlns:dcterms="http://purl.org/dc/terms/" xmlns:odoc="http://schemas.microsoft.com/internal/obd" xmlns:xsi="http://www.w3.org/2001/XMLSchema-instance" attributeFormDefault="unqualified" blockDefault="#all" elementFormDefault="qualified" targetNamespace="http://schemas.openxmlformats.org/package/2006/metadata/core-properties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maxOccurs="1" minOccurs="0" ref="dc:creator"/>
        <xsd:element maxOccurs="1" minOccurs="0" ref="dcterms:created"/>
        <xsd:element maxOccurs="1" minOccurs="0" ref="dc:identifier"/>
        <xsd:element ma:displayName="Typ obsahu" ma:index="0" maxOccurs="1" minOccurs="0" name="contentType" type="xsd:string"/>
        <xsd:element ma:displayName="Nadpis" ma:index="4" maxOccurs="1" minOccurs="0" ref="dc:title"/>
        <xsd:element maxOccurs="1" minOccurs="0" ref="dc:subject"/>
        <xsd:element maxOccurs="1" minOccurs="0" ref="dc:description"/>
        <xsd:element maxOccurs="1" minOccurs="0" name="keywords" type="xsd:string"/>
        <xsd:element maxOccurs="1" minOccurs="0" ref="dc:language"/>
        <xsd:element maxOccurs="1" minOccurs="0" name="category" type="xsd:string"/>
        <xsd:element maxOccurs="1" minOccurs="0" name="version" type="xsd:string"/>
        <xsd:element maxOccurs="1" minOccurs="0" name="revision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maxOccurs="1" minOccurs="0" name="lastModifiedBy" type="xsd:string"/>
        <xsd:element maxOccurs="1" minOccurs="0" ref="dcterms:modified"/>
        <xsd:element maxOccurs="1" minOccurs="0" name="contentStatus" type="xsd:string"/>
      </xsd:all>
    </xsd:complexType>
  </xsd:schema>
  <xs:schema xmlns:xs="http://www.w3.org/2001/XMLSchema" xmlns:pc="http://schemas.microsoft.com/office/infopath/2007/PartnerControls" attributeFormDefault="unqualified" elementFormDefault="qualified" targetNamespace="http://schemas.microsoft.com/office/infopath/2007/PartnerControls">
    <xs:element name="Person">
      <xs:complexType>
        <xs:sequence>
          <xs:element minOccurs="0" ref="pc:DisplayName"/>
          <xs:element minOccurs="0" ref="pc:AccountId"/>
          <xs:element minOccurs="0" ref="pc:AccountType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maxOccurs="unbounded" minOccurs="0" ref="pc:BDCEntity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minOccurs="0" ref="pc:EntityDisplayName"/>
          <xs:element minOccurs="0" ref="pc:EntityInstanceReference"/>
          <xs:element minOccurs="0" ref="pc:EntityId1"/>
          <xs:element minOccurs="0" ref="pc:EntityId2"/>
          <xs:element minOccurs="0" ref="pc:EntityId3"/>
          <xs:element minOccurs="0" ref="pc:EntityId4"/>
          <xs:element minOccurs="0" ref="pc:EntityId5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maxOccurs="unbounded" minOccurs="0" ref="pc:TermInfo"/>
        </xs:sequence>
      </xs:complexType>
    </xs:element>
    <xs:element name="TermInfo">
      <xs:complexType>
        <xs:sequence>
          <xs:element minOccurs="0" ref="pc:TermName"/>
          <xs:element minOccurs="0" ref="pc:TermId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pc="http://schemas.microsoft.com/office/infopath/2007/PartnerControls" xmlns:xsi="http://www.w3.org/2001/XMLSchema-instance">
  <documentManagement>
    <AC_OriginalFileName xmlns="7c48c8a8-2045-474d-b0fb-3ee17ecadba0">W:\PUBLICITA\VIZUÁLNÍ_IDENTITA\sablony_word_ppt\prezentace.pptx</AC_OriginalFileName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ED1530B-E225-42ED-A309-6B32D635B64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c48c8a8-2045-474d-b0fb-3ee17ecadba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3D88155-0E86-4D14-B6AF-C6806AEE9525}">
  <ds:schemaRefs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office/2006/documentManagement/types"/>
    <ds:schemaRef ds:uri="7c48c8a8-2045-474d-b0fb-3ee17ecadba0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5806EF36-2E80-4847-9151-E9C625552DBD}">
  <ds:schemaRefs>
    <ds:schemaRef ds:uri="http://schemas.microsoft.com/sharepoint/v3/contenttype/forms"/>
  </ds:schemaRefs>
</ds:datastoreItem>
</file>

<file path=docProps/app.xml><?xml version="1.0" encoding="utf-8"?>
<properties:Properties xmlns:properties="http://schemas.openxmlformats.org/officeDocument/2006/extended-properties" xmlns:vt="http://schemas.openxmlformats.org/officeDocument/2006/docPropsVTypes">
  <properties:Template>prezentace</properties:Template>
  <properties:Words>880</properties:Words>
  <properties:PresentationFormat>Předvádění na obrazovce (4:3)</properties:PresentationFormat>
  <properties:Paragraphs>152</properties:Paragraphs>
  <properties:Slides>26</properties:Slides>
  <properties:Notes>0</properties:Notes>
  <properties:TotalTime>405</properties:TotalTime>
  <properties:HiddenSlides>0</properties:HiddenSlides>
  <properties:MMClips>0</properties:MMClips>
  <properties:ScaleCrop>false</properties:ScaleCrop>
  <properties:HeadingPairs>
    <vt:vector baseType="variant" size="6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26</vt:i4>
      </vt:variant>
    </vt:vector>
  </properties:HeadingPairs>
  <properties:TitlesOfParts>
    <vt:vector baseType="lpstr" size="31">
      <vt:lpstr>Arial</vt:lpstr>
      <vt:lpstr>Calibri</vt:lpstr>
      <vt:lpstr>Wingdings</vt:lpstr>
      <vt:lpstr>Wingdings 3</vt:lpstr>
      <vt:lpstr>prezentace</vt:lpstr>
      <vt:lpstr>Seminář pro žadatele výzvy 83</vt:lpstr>
      <vt:lpstr>Program semináře</vt:lpstr>
      <vt:lpstr>Filosofie výzvy 83</vt:lpstr>
      <vt:lpstr> Hlavní myšlenka výzvy </vt:lpstr>
      <vt:lpstr>Oslí můstek k potřebám</vt:lpstr>
      <vt:lpstr>Potřeby</vt:lpstr>
      <vt:lpstr>Potřeby</vt:lpstr>
      <vt:lpstr>potřeby</vt:lpstr>
      <vt:lpstr>potřeby</vt:lpstr>
      <vt:lpstr>Potřeby</vt:lpstr>
      <vt:lpstr>HCD</vt:lpstr>
      <vt:lpstr>HCD příklad</vt:lpstr>
      <vt:lpstr>HCD příklad</vt:lpstr>
      <vt:lpstr>upozornění</vt:lpstr>
      <vt:lpstr>Doporučujeme k nastudování</vt:lpstr>
      <vt:lpstr>Administrativní náležitosti výzvy 83</vt:lpstr>
      <vt:lpstr>Základní informace</vt:lpstr>
      <vt:lpstr>Základní informace</vt:lpstr>
      <vt:lpstr>Důležité Termíny </vt:lpstr>
      <vt:lpstr>Výzva nepodporuje </vt:lpstr>
      <vt:lpstr>Oprávnění žadatelé </vt:lpstr>
      <vt:lpstr>Indikátory</vt:lpstr>
      <vt:lpstr>Cílové skupiny</vt:lpstr>
      <vt:lpstr>1. kolo hodnocení – předběžná žádost o podporu </vt:lpstr>
      <vt:lpstr>2. kolo hodnocení – plná žádost o podporu</vt:lpstr>
      <vt:lpstr>Dotazy a diskuze</vt:lpstr>
    </vt:vector>
  </properties:TitlesOfParts>
  <properties:LinksUpToDate>false</properties:LinksUpToDate>
  <properties:SharedDoc>false</properties:SharedDoc>
  <properties:HyperlinksChanged>false</properties:HyperlinksChanged>
  <properties:Application>Microsoft Office PowerPoint</properties:Application>
  <properties:AppVersion>16.0000</properties:AppVersion>
</properties:Properties>
</file>

<file path=docProps/core.xml><?xml version="1.0" encoding="utf-8"?>
<cp:coreProperties xmlns:cp="http://schemas.openxmlformats.org/package/2006/metadata/core-properties" xmlns:dcterms="http://purl.org/dc/terms/" xmlns:dc="http://purl.org/dc/elements/1.1/">
  <dcterms:created xmlns:xsi="http://www.w3.org/2001/XMLSchema-instance" xsi:type="dcterms:W3CDTF">2015-02-20T08:23:15Z</dcterms:created>
  <dc:creator/>
  <cp:lastModifiedBy/>
  <dcterms:modified xmlns:xsi="http://www.w3.org/2001/XMLSchema-instance" xsi:type="dcterms:W3CDTF">2018-12-14T09:52:18Z</dcterms:modified>
  <cp:revision>38</cp:revision>
  <dc:title>Prezentace aplikace PowerPoint</dc:title>
</cp:coreProperties>
</file>

<file path=docProps/custom.xml><?xml version="1.0" encoding="utf-8"?>
<prop:Properties xmlns:vt="http://schemas.openxmlformats.org/officeDocument/2006/docPropsVTypes" xmlns:prop="http://schemas.openxmlformats.org/officeDocument/2006/custom-properties">
  <prop:property fmtid="{D5CDD505-2E9C-101B-9397-08002B2CF9AE}" pid="2" name="ContentTypeId">
    <vt:lpwstr>0x010100F291D2CAF791D449809C1371BC5FAF2A</vt:lpwstr>
  </prop:property>
</prop:Properties>
</file>