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4"/>
    <p:sldMasterId id="2147483683" r:id="rId5"/>
    <p:sldMasterId id="2147483694" r:id="rId6"/>
    <p:sldMasterId id="2147483705" r:id="rId7"/>
  </p:sldMasterIdLst>
  <p:notesMasterIdLst>
    <p:notesMasterId r:id="rId46"/>
  </p:notesMasterIdLst>
  <p:handoutMasterIdLst>
    <p:handoutMasterId r:id="rId47"/>
  </p:handoutMasterIdLst>
  <p:sldIdLst>
    <p:sldId id="277" r:id="rId8"/>
    <p:sldId id="355" r:id="rId9"/>
    <p:sldId id="404" r:id="rId10"/>
    <p:sldId id="356" r:id="rId11"/>
    <p:sldId id="405" r:id="rId12"/>
    <p:sldId id="357" r:id="rId13"/>
    <p:sldId id="406" r:id="rId14"/>
    <p:sldId id="387" r:id="rId15"/>
    <p:sldId id="407" r:id="rId16"/>
    <p:sldId id="408" r:id="rId17"/>
    <p:sldId id="380" r:id="rId18"/>
    <p:sldId id="409" r:id="rId19"/>
    <p:sldId id="410" r:id="rId20"/>
    <p:sldId id="388" r:id="rId21"/>
    <p:sldId id="411" r:id="rId22"/>
    <p:sldId id="389" r:id="rId23"/>
    <p:sldId id="412" r:id="rId24"/>
    <p:sldId id="413" r:id="rId25"/>
    <p:sldId id="372" r:id="rId26"/>
    <p:sldId id="414" r:id="rId27"/>
    <p:sldId id="374" r:id="rId28"/>
    <p:sldId id="415" r:id="rId29"/>
    <p:sldId id="375" r:id="rId30"/>
    <p:sldId id="378" r:id="rId31"/>
    <p:sldId id="324" r:id="rId32"/>
    <p:sldId id="381" r:id="rId33"/>
    <p:sldId id="345" r:id="rId34"/>
    <p:sldId id="398" r:id="rId35"/>
    <p:sldId id="354" r:id="rId36"/>
    <p:sldId id="331" r:id="rId37"/>
    <p:sldId id="332" r:id="rId38"/>
    <p:sldId id="397" r:id="rId39"/>
    <p:sldId id="400" r:id="rId40"/>
    <p:sldId id="401" r:id="rId41"/>
    <p:sldId id="402" r:id="rId42"/>
    <p:sldId id="403" r:id="rId43"/>
    <p:sldId id="330" r:id="rId44"/>
    <p:sldId id="296" r:id="rId4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68987" autoAdjust="0"/>
  </p:normalViewPr>
  <p:slideViewPr>
    <p:cSldViewPr showGuides="1">
      <p:cViewPr varScale="1">
        <p:scale>
          <a:sx n="79" d="100"/>
          <a:sy n="79" d="100"/>
        </p:scale>
        <p:origin x="2166" y="90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slide" Target="slides/slide3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commentAuthors" Target="commentAuthors.xml"/><Relationship Id="rId8" Type="http://schemas.openxmlformats.org/officeDocument/2006/relationships/slide" Target="slides/slide1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D18B7-3C0B-4540-B18A-DB6256BEACFC}" type="datetimeFigureOut">
              <a:rPr lang="cs-CZ" smtClean="0"/>
              <a:t>25.01.2019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3E32E-49E3-4216-B73A-EA0CDEE762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504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t>25.01.2019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949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3978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7537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7118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18986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187571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429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39780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656204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37052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3007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9510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9510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399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391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588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333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308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5413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1259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92013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5340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5210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0637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240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2284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7024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033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2301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4995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1226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3596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418723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7348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6719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347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527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4330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5626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4973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90223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7586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56919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71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18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370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mapa-svl-2015/?page=1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vyzva-108-op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sfcr.cz/vyzva-108-housing-first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mseu-sandbox.mssf.cz/" TargetMode="External"/><Relationship Id="rId2" Type="http://schemas.openxmlformats.org/officeDocument/2006/relationships/hyperlink" Target="http://mesu.mssf.c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sfcr.cz/file/9143" TargetMode="External"/><Relationship Id="rId4" Type="http://schemas.openxmlformats.org/officeDocument/2006/relationships/hyperlink" Target="mailto:iskp@mpsv.cz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403648" y="2348880"/>
            <a:ext cx="7380352" cy="1485120"/>
          </a:xfrm>
        </p:spPr>
        <p:txBody>
          <a:bodyPr/>
          <a:lstStyle/>
          <a:p>
            <a:r>
              <a:rPr lang="cs-CZ" sz="3200" b="0" kern="1200" cap="none" dirty="0" smtClean="0">
                <a:latin typeface="+mn-lt"/>
                <a:ea typeface="+mn-ea"/>
                <a:cs typeface="+mn-cs"/>
              </a:rPr>
              <a:t>Seminář pro žadatele </a:t>
            </a:r>
            <a:br>
              <a:rPr lang="cs-CZ" sz="3200" b="0" kern="1200" cap="none" dirty="0" smtClean="0">
                <a:latin typeface="+mn-lt"/>
                <a:ea typeface="+mn-ea"/>
                <a:cs typeface="+mn-cs"/>
              </a:rPr>
            </a:br>
            <a:r>
              <a:rPr lang="cs-CZ" sz="3200" b="0" kern="1200" cap="none" dirty="0" smtClean="0">
                <a:latin typeface="+mn-lt"/>
                <a:ea typeface="+mn-ea"/>
                <a:cs typeface="+mn-cs"/>
              </a:rPr>
              <a:t>výzva č.03_19_108 </a:t>
            </a:r>
            <a:endParaRPr lang="cs-CZ" sz="3200" b="0" kern="1200" cap="none" dirty="0"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Šárka Müllerová, Iva Hlaváčková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30. 1. 2019  Praha </a:t>
            </a:r>
            <a:endParaRPr lang="cs-CZ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089600"/>
            <a:ext cx="540000" cy="540000"/>
          </a:xfrm>
        </p:spPr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88520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92601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Závazné </a:t>
            </a:r>
            <a:r>
              <a:rPr lang="cs-CZ" dirty="0"/>
              <a:t>podmínky pro žadatele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5040560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/>
              <a:t>V rámci těchto principů je žadatel/příjemce povinen vždy </a:t>
            </a:r>
            <a:r>
              <a:rPr lang="cs-CZ" sz="1800" u="sng" dirty="0"/>
              <a:t>naplnit </a:t>
            </a:r>
            <a:r>
              <a:rPr lang="cs-CZ" sz="1800" b="1" u="sng" dirty="0"/>
              <a:t>tato kritéria</a:t>
            </a:r>
            <a:r>
              <a:rPr lang="cs-CZ" sz="1800" dirty="0"/>
              <a:t>:</a:t>
            </a:r>
          </a:p>
          <a:p>
            <a:r>
              <a:rPr lang="cs-CZ" sz="1800" dirty="0" smtClean="0"/>
              <a:t>Minimálně </a:t>
            </a:r>
            <a:r>
              <a:rPr lang="cs-CZ" sz="1800" dirty="0"/>
              <a:t>70% bytů není v sociálně vyloučených lokalitách. Nábor účastníků do projektu by zpravidla měl proběhnout ve fázi, kdy příjemce má již zajištěny byty, a tedy bezprostředně před zahájením podpory, která bude v rámci projektu účastníkům poskytována.</a:t>
            </a:r>
          </a:p>
          <a:p>
            <a:pPr marL="0" indent="0">
              <a:buNone/>
            </a:pPr>
            <a:r>
              <a:rPr lang="cs-CZ" sz="1800" dirty="0"/>
              <a:t>Pro vymezení sociálně vyloučené lokality slouží tzv. mapa sociálně vyloučených lokalit Ministerstva práce a sociálních věcí ČR (dostupná na </a:t>
            </a:r>
            <a:r>
              <a:rPr lang="cs-CZ" sz="1800" u="sng" dirty="0">
                <a:hlinkClick r:id="rId3"/>
              </a:rPr>
              <a:t>http://www.esfcr.cz/mapa-svl-2015/?</a:t>
            </a:r>
            <a:r>
              <a:rPr lang="cs-CZ" sz="1800" u="sng" dirty="0" err="1">
                <a:hlinkClick r:id="rId3"/>
              </a:rPr>
              <a:t>page</a:t>
            </a:r>
            <a:r>
              <a:rPr lang="cs-CZ" sz="1800" u="sng" dirty="0">
                <a:hlinkClick r:id="rId3"/>
              </a:rPr>
              <a:t>=1</a:t>
            </a:r>
            <a:r>
              <a:rPr lang="cs-CZ" sz="1800" dirty="0"/>
              <a:t>), popř. další analytické dokumenty (např. Komunitní plán sociálních služeb, Strategický plán rozvoje města, Strategický plán prevence kriminality, Zpráva o stavu romské menšiny v daném kraji, Analýza sociálního vyloučení v kraji), které existenci sociálně vyloučené lokality potvrzují.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641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povinný </a:t>
            </a:r>
            <a:r>
              <a:rPr lang="cs-CZ" dirty="0"/>
              <a:t>obsah aktivit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lvl="0" indent="0">
              <a:buNone/>
            </a:pPr>
            <a:r>
              <a:rPr lang="cs-CZ" sz="1800" b="1" u="sng" dirty="0" smtClean="0"/>
              <a:t>Podmínky</a:t>
            </a:r>
            <a:r>
              <a:rPr lang="cs-CZ" sz="1800" b="1" u="sng" dirty="0"/>
              <a:t>, které je povinen každý žadatel/příjemce dodržet a musí být obsaženy v aktivitách</a:t>
            </a:r>
            <a:r>
              <a:rPr lang="cs-CZ" sz="1800" dirty="0"/>
              <a:t>, jsou:</a:t>
            </a:r>
          </a:p>
          <a:p>
            <a:pPr lvl="0"/>
            <a:r>
              <a:rPr lang="cs-CZ" sz="1800" b="1" dirty="0"/>
              <a:t>Výběr a zařazení účastníků</a:t>
            </a:r>
            <a:r>
              <a:rPr lang="cs-CZ" sz="1800" dirty="0"/>
              <a:t> programu z řad cílové skupiny této výzvy při splnění podmínek bytové nouze a zároveň potřebě intenzivní a dlouhodobé podpory bez podmínky předchozí spolupráce s poskytovatelem služby ani předchozí účastí v jakémkoliv programu přípravy na bydlení či předchozí nebo průběžné léčby nebo abstinence. </a:t>
            </a:r>
          </a:p>
          <a:p>
            <a:pPr lvl="0"/>
            <a:r>
              <a:rPr lang="cs-CZ" sz="1800" b="1" dirty="0"/>
              <a:t>Minimální počet domácností</a:t>
            </a:r>
            <a:r>
              <a:rPr lang="cs-CZ" sz="1800" dirty="0"/>
              <a:t> zapojených do projektu je 5 při minimální výši celkových způsobilých výdajů projektu (</a:t>
            </a:r>
            <a:r>
              <a:rPr lang="cs-CZ" sz="1800" dirty="0" smtClean="0"/>
              <a:t>viz </a:t>
            </a:r>
            <a:r>
              <a:rPr lang="cs-CZ" sz="1800" dirty="0"/>
              <a:t>kap. 3.6 výzvy</a:t>
            </a:r>
            <a:r>
              <a:rPr lang="cs-CZ" sz="1800" dirty="0" smtClean="0"/>
              <a:t>).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746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povinný obsah aktivit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772816"/>
            <a:ext cx="8064896" cy="4347184"/>
          </a:xfrm>
        </p:spPr>
        <p:txBody>
          <a:bodyPr/>
          <a:lstStyle/>
          <a:p>
            <a:pPr lvl="0"/>
            <a:r>
              <a:rPr lang="cs-CZ" sz="1800" b="1" dirty="0" smtClean="0"/>
              <a:t>Nastěhování rodin a proces zabydlování rodin</a:t>
            </a:r>
            <a:r>
              <a:rPr lang="cs-CZ" sz="1800" dirty="0" smtClean="0"/>
              <a:t> - nejpozději do 12 měsíců (vzhledem k délce projektu) od zahájení realizace projektu zajistit bydlení v bytech splňujících podmínky výzvy pro N domácností (N = 90 % počtu domácností uvedených v žádosti o podporu) na základě nájemní smlouvy mezi pronajímatelem a účastníkem projektu, jejíž délka je nejméně 12 měsíců. Smlouva nesmí obsahovat povinnosti nájemníka nad rámec občanského zákoníku. Zároveň musí být zajištěno poskytování podpory účastníkovi odděleně od správy bytu. 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526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povinnÝ</a:t>
            </a:r>
            <a:r>
              <a:rPr lang="cs-CZ" dirty="0"/>
              <a:t> obsah aktivit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00808"/>
            <a:ext cx="8064000" cy="4419192"/>
          </a:xfrm>
        </p:spPr>
        <p:txBody>
          <a:bodyPr/>
          <a:lstStyle/>
          <a:p>
            <a:pPr lvl="0"/>
            <a:r>
              <a:rPr lang="cs-CZ" sz="1800" b="1" dirty="0"/>
              <a:t>Poskytování multidisciplinární individuální podpory účastníkům programu</a:t>
            </a:r>
            <a:r>
              <a:rPr lang="cs-CZ" sz="1800" dirty="0"/>
              <a:t> - po dobu nejméně 12 měsíců od nastěhování do bytu poskytování multidisciplinární individuální podpory všem účastníkům projektu zaměřené primárně na prevenci ztráty bydlení, a to v rozsahu a intenzitě odpovídajícím individuálním potřebám účastníka a jeho domácnosti. Nečerpání podpory (či neplnění individuálního plánu podpory, nezapojení do dalších podpůrných programů jako příprava na zaměstnání, léčba závislostí apod.) není důvodem pro ukončení nájemní smlouvy.</a:t>
            </a:r>
          </a:p>
          <a:p>
            <a:r>
              <a:rPr lang="cs-CZ" sz="1800" dirty="0" smtClean="0"/>
              <a:t>Podporu </a:t>
            </a:r>
            <a:r>
              <a:rPr lang="cs-CZ" sz="1800" dirty="0"/>
              <a:t>účastníka je možné ukončit dříve, pouze pokud je v individuálním plánu jasně popsáno vyjádření vůle klienta nespolupracovat a dokumentovány pokusy o podporu ze strany sociálního pracovníka, respektive důvod vzájemné dohody o ukončení spolupráce. 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58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Požadavky na byty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/>
              <a:t>V rámci projektu bude možné využít </a:t>
            </a:r>
            <a:r>
              <a:rPr lang="cs-CZ" sz="1800" b="1" dirty="0"/>
              <a:t>nejvýše dva byty v objektu s jedním číslem popisným</a:t>
            </a:r>
            <a:r>
              <a:rPr lang="cs-CZ" sz="1800" dirty="0"/>
              <a:t>. </a:t>
            </a:r>
          </a:p>
          <a:p>
            <a:r>
              <a:rPr lang="cs-CZ" sz="1800" dirty="0"/>
              <a:t>Byt zařazený do projektu musí splňovat tato minimální kritéria:</a:t>
            </a:r>
          </a:p>
          <a:p>
            <a:pPr lvl="0"/>
            <a:r>
              <a:rPr lang="cs-CZ" sz="1800" dirty="0"/>
              <a:t>Byt je uzavíratelný a uzamykatelný, nechybí dveře, okna.</a:t>
            </a:r>
          </a:p>
          <a:p>
            <a:pPr lvl="0"/>
            <a:r>
              <a:rPr lang="cs-CZ" sz="1800" dirty="0"/>
              <a:t>Podlahová plocha jednotlivých obytných místností nesmí být menší než 8 m</a:t>
            </a:r>
            <a:r>
              <a:rPr lang="cs-CZ" sz="1800" baseline="30000" dirty="0"/>
              <a:t>2</a:t>
            </a:r>
            <a:r>
              <a:rPr lang="cs-CZ" sz="1800" dirty="0"/>
              <a:t>; pokud byt tvoří jedna (samostatná) obytná místnost, musí mít podlahovou plochu nejméně 16 m</a:t>
            </a:r>
            <a:r>
              <a:rPr lang="cs-CZ" sz="1800" baseline="30000" dirty="0"/>
              <a:t>2</a:t>
            </a:r>
            <a:r>
              <a:rPr lang="cs-CZ" sz="1800" dirty="0"/>
              <a:t>; u místností se šikmými stropy se do plochy obytné místnosti nezapočítává plocha se světlou výškou menší než 1,2 m. </a:t>
            </a:r>
          </a:p>
          <a:p>
            <a:pPr lvl="0"/>
            <a:r>
              <a:rPr lang="cs-CZ" sz="1800" dirty="0"/>
              <a:t>Byt je vybaven funkčním hygienickým zařízením, včetně WC.  </a:t>
            </a:r>
          </a:p>
          <a:p>
            <a:pPr lvl="0"/>
            <a:r>
              <a:rPr lang="cs-CZ" sz="1800" dirty="0"/>
              <a:t>Byt má vyčleněný funkční prostor na vaření a přípravu jídla. 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015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Požadavky na byty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lvl="0"/>
            <a:r>
              <a:rPr lang="cs-CZ" sz="1800" dirty="0" smtClean="0"/>
              <a:t>Byt </a:t>
            </a:r>
            <a:r>
              <a:rPr lang="cs-CZ" sz="1800" dirty="0"/>
              <a:t>musí být napojen na funkční distribuční síť pitné vody (vodovod) nebo musí být zajištěn neomezený přímý přístup k pitné vodě.</a:t>
            </a:r>
          </a:p>
          <a:p>
            <a:pPr lvl="0"/>
            <a:r>
              <a:rPr lang="cs-CZ" sz="1800" dirty="0"/>
              <a:t>V bytě je možný odběr elektrické energie.</a:t>
            </a:r>
          </a:p>
          <a:p>
            <a:pPr lvl="0"/>
            <a:r>
              <a:rPr lang="cs-CZ" sz="1800" dirty="0"/>
              <a:t>Byt musí mít funkční vytápění s možností regulace tepla, tak aby bylo v bytě možné i v zimě udržovat teplotu v přijatelném rozmezí.</a:t>
            </a:r>
          </a:p>
          <a:p>
            <a:pPr lvl="0"/>
            <a:r>
              <a:rPr lang="cs-CZ" sz="1800" dirty="0"/>
              <a:t>V bytě nejsou závady ohrožující život nebo zdraví osob, např. trhliny v nosných konstrukcích (stěny, sloupy, stropy atd.), poškozené rozvody elektřiny nebo plynu atd. </a:t>
            </a:r>
          </a:p>
          <a:p>
            <a:pPr lvl="0"/>
            <a:r>
              <a:rPr lang="cs-CZ" sz="1800" dirty="0"/>
              <a:t>V bytě jsou splněny základní požadavky požární bezpečnosti. </a:t>
            </a:r>
          </a:p>
          <a:p>
            <a:pPr lvl="0"/>
            <a:r>
              <a:rPr lang="cs-CZ" sz="1800" dirty="0"/>
              <a:t>Byt je bez rozsáhlých plísní, vlhkých skvrn na omítce apod. </a:t>
            </a:r>
          </a:p>
          <a:p>
            <a:pPr lvl="0"/>
            <a:r>
              <a:rPr lang="cs-CZ" sz="1800" dirty="0"/>
              <a:t>V bytě jsou řádně prováděna případná nařízená </a:t>
            </a:r>
            <a:r>
              <a:rPr lang="cs-CZ" sz="1800" dirty="0" smtClean="0"/>
              <a:t>proti epidemiologická </a:t>
            </a:r>
            <a:r>
              <a:rPr lang="cs-CZ" sz="1800" dirty="0"/>
              <a:t>opatření (dezinfekce, dezinsekce, deratizace).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580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Fáze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/>
              <a:t>Projekt může být rozdělen </a:t>
            </a:r>
            <a:r>
              <a:rPr lang="cs-CZ" sz="1800" u="sng" dirty="0"/>
              <a:t>do dvou fází – </a:t>
            </a:r>
            <a:r>
              <a:rPr lang="cs-CZ" sz="1800" b="1" u="sng" dirty="0"/>
              <a:t>přípravné a realizační</a:t>
            </a:r>
            <a:r>
              <a:rPr lang="cs-CZ" sz="1800" b="1" dirty="0"/>
              <a:t>.</a:t>
            </a:r>
            <a:r>
              <a:rPr lang="cs-CZ" sz="1800" dirty="0"/>
              <a:t> Popis jednotlivých fází je obsažen v příloze č. 1 k výzvě „Principy a základní vodítka pro aplikaci přístupu </a:t>
            </a:r>
            <a:r>
              <a:rPr lang="cs-CZ" sz="1800" dirty="0" err="1"/>
              <a:t>Housing</a:t>
            </a:r>
            <a:r>
              <a:rPr lang="cs-CZ" sz="1800" dirty="0"/>
              <a:t> </a:t>
            </a:r>
            <a:r>
              <a:rPr lang="cs-CZ" sz="1800" dirty="0" err="1"/>
              <a:t>First</a:t>
            </a:r>
            <a:r>
              <a:rPr lang="cs-CZ" sz="1800" dirty="0"/>
              <a:t> v České republice“.</a:t>
            </a:r>
          </a:p>
          <a:p>
            <a:pPr marL="0" indent="0">
              <a:buNone/>
            </a:pPr>
            <a:endParaRPr lang="cs-CZ" sz="1800" dirty="0"/>
          </a:p>
          <a:p>
            <a:pPr marL="0" lvl="0" indent="0">
              <a:buNone/>
            </a:pPr>
            <a:r>
              <a:rPr lang="cs-CZ" sz="1800" b="1" dirty="0"/>
              <a:t>Přípravná fáze</a:t>
            </a:r>
            <a:endParaRPr lang="cs-CZ" sz="1800" dirty="0"/>
          </a:p>
          <a:p>
            <a:r>
              <a:rPr lang="cs-CZ" sz="1800" dirty="0"/>
              <a:t>Přípravná fáze trvá 6 měsíců (při délce projektu 24 měsíců) maximálně 12 měsíců (při délce projektu 36 měsíců). </a:t>
            </a:r>
          </a:p>
          <a:p>
            <a:r>
              <a:rPr lang="cs-CZ" sz="1800" dirty="0"/>
              <a:t>Nejpozději k poslednímu dni přípravné fáze je obsazen alespoň jeden byt (domácnost má uzavřenu nájemní smlouvu a byt fakticky užívá). Nejpozději do 6 měsíců od konce přípravné fáze jsou obsazeny všechny byty. 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068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Fáze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sz="1800" u="sng" dirty="0" smtClean="0"/>
              <a:t>V</a:t>
            </a:r>
            <a:r>
              <a:rPr lang="cs-CZ" sz="1800" u="sng" dirty="0"/>
              <a:t> přípravné fázi lze podpořit tyto aktivity: </a:t>
            </a:r>
            <a:endParaRPr lang="cs-CZ" sz="1800" dirty="0"/>
          </a:p>
          <a:p>
            <a:pPr lvl="0"/>
            <a:r>
              <a:rPr lang="cs-CZ" sz="1800" dirty="0"/>
              <a:t>zajištění disponibilních bytů, úpravy a vybavení bytů určených pro/s účastníky projektu,</a:t>
            </a:r>
          </a:p>
          <a:p>
            <a:pPr lvl="0"/>
            <a:r>
              <a:rPr lang="cs-CZ" sz="1800" dirty="0"/>
              <a:t>výběr cílové skupiny a účastníků programu,</a:t>
            </a:r>
          </a:p>
          <a:p>
            <a:pPr lvl="0"/>
            <a:r>
              <a:rPr lang="cs-CZ" sz="1800" dirty="0"/>
              <a:t>výběr a příprava projektového týmu, včetně vzdělávání týmu (po celou dobu trvání přípravné fáze je možno hradit náklady práce nejvýše 1,5 úvazku, náklady na práci celého týmu je podporovaná nejvýše v délce 2 měsíců</a:t>
            </a:r>
            <a:r>
              <a:rPr lang="cs-CZ" sz="1800" dirty="0" smtClean="0"/>
              <a:t>),</a:t>
            </a:r>
            <a:endParaRPr lang="cs-CZ" sz="1800" dirty="0"/>
          </a:p>
          <a:p>
            <a:pPr lvl="0"/>
            <a:r>
              <a:rPr lang="cs-CZ" sz="1800" dirty="0"/>
              <a:t>vytvoření podpůrné spolupracující sítě (vyjednávání a nastavení procesů spolupráce</a:t>
            </a:r>
            <a:r>
              <a:rPr lang="cs-CZ" sz="1800" dirty="0" smtClean="0"/>
              <a:t>),</a:t>
            </a:r>
            <a:endParaRPr lang="cs-CZ" sz="1800" dirty="0"/>
          </a:p>
          <a:p>
            <a:r>
              <a:rPr lang="cs-CZ" sz="1800" dirty="0"/>
              <a:t>Nezařazení přípravné fáze do žádosti o podporu není bráno jako nesplnění podmínek výzvy.</a:t>
            </a:r>
          </a:p>
          <a:p>
            <a:pPr marL="0" indent="0">
              <a:buNone/>
            </a:pPr>
            <a:r>
              <a:rPr lang="cs-CZ" sz="1800" dirty="0"/>
              <a:t> 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770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Fáze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/>
              <a:t> </a:t>
            </a:r>
            <a:r>
              <a:rPr lang="cs-CZ" sz="1800" b="1" dirty="0" smtClean="0"/>
              <a:t>Realizační </a:t>
            </a:r>
            <a:r>
              <a:rPr lang="cs-CZ" sz="1800" b="1" dirty="0"/>
              <a:t>fáze</a:t>
            </a:r>
            <a:endParaRPr lang="cs-CZ" sz="1800" dirty="0"/>
          </a:p>
          <a:p>
            <a:r>
              <a:rPr lang="cs-CZ" sz="1800" dirty="0"/>
              <a:t>Délka realizační fáze je nastavena minimálně na 18 měsíců (při délce projektu 24 měsíců). </a:t>
            </a:r>
          </a:p>
          <a:p>
            <a:pPr marL="0" indent="0">
              <a:buNone/>
            </a:pPr>
            <a:r>
              <a:rPr lang="cs-CZ" sz="1800" u="sng" dirty="0"/>
              <a:t>V realizační fázi lze podpořit tyto aktivity: </a:t>
            </a:r>
            <a:endParaRPr lang="cs-CZ" sz="1800" dirty="0"/>
          </a:p>
          <a:p>
            <a:pPr lvl="0"/>
            <a:r>
              <a:rPr lang="cs-CZ" sz="1800" dirty="0"/>
              <a:t>příprava účastníků na změnu bydlení,</a:t>
            </a:r>
          </a:p>
          <a:p>
            <a:pPr lvl="0"/>
            <a:r>
              <a:rPr lang="cs-CZ" sz="1800" dirty="0"/>
              <a:t>zabydlování účastníka, </a:t>
            </a:r>
          </a:p>
          <a:p>
            <a:pPr lvl="0"/>
            <a:r>
              <a:rPr lang="cs-CZ" sz="1800" dirty="0"/>
              <a:t>podpora při </a:t>
            </a:r>
            <a:r>
              <a:rPr lang="cs-CZ" sz="1800" dirty="0" smtClean="0"/>
              <a:t>bydlení,</a:t>
            </a:r>
            <a:endParaRPr lang="cs-CZ" sz="1800" dirty="0"/>
          </a:p>
          <a:p>
            <a:r>
              <a:rPr lang="cs-CZ" sz="1800" dirty="0"/>
              <a:t>V </a:t>
            </a:r>
            <a:r>
              <a:rPr lang="cs-CZ" sz="1800" b="1" dirty="0"/>
              <a:t>realizační fázi</a:t>
            </a:r>
            <a:r>
              <a:rPr lang="cs-CZ" sz="1800" dirty="0"/>
              <a:t> lze podpořit projektový tým – pozice projektového týmu jsou uvedeny v příloze č. 2 k výzvě „Pomůcka pro stanovení osobních nákladů“. </a:t>
            </a:r>
            <a:r>
              <a:rPr lang="cs-CZ" sz="1800" u="sng" dirty="0" smtClean="0"/>
              <a:t>Nejedná se o podporu sociální služby</a:t>
            </a:r>
            <a:r>
              <a:rPr lang="cs-CZ" sz="1800" dirty="0" smtClean="0"/>
              <a:t>.</a:t>
            </a:r>
            <a:endParaRPr lang="cs-CZ" sz="1800" dirty="0"/>
          </a:p>
          <a:p>
            <a:pPr marL="0" indent="0">
              <a:buNone/>
            </a:pPr>
            <a:r>
              <a:rPr lang="cs-CZ" sz="1800" dirty="0"/>
              <a:t> 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342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Monitoring a evaluace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 smtClean="0"/>
              <a:t>Příjemci </a:t>
            </a:r>
            <a:r>
              <a:rPr lang="cs-CZ" sz="1800" dirty="0"/>
              <a:t>budou mít povinnost </a:t>
            </a:r>
            <a:r>
              <a:rPr lang="cs-CZ" sz="1800" b="1" dirty="0"/>
              <a:t>spolupracovat s poskytovatelem dotace</a:t>
            </a:r>
            <a:r>
              <a:rPr lang="cs-CZ" sz="1800" dirty="0"/>
              <a:t> </a:t>
            </a:r>
            <a:r>
              <a:rPr lang="cs-CZ" sz="1800" b="1" u="sng" dirty="0"/>
              <a:t>na monitoringu a evaluaci projektu</a:t>
            </a:r>
            <a:r>
              <a:rPr lang="cs-CZ" sz="1800" dirty="0"/>
              <a:t> formou poskytnutí vybraných dat. Spolupráce bude spočívat zejména v následujícím:</a:t>
            </a:r>
          </a:p>
          <a:p>
            <a:pPr lvl="0"/>
            <a:r>
              <a:rPr lang="cs-CZ" sz="1800" dirty="0"/>
              <a:t>dotazníkové šetření s účastníky projektu (se zástupci domácností) zpravidla v rozsahu 1 hod. (u jednotlivců) až 1,5 hod. (u rodiny/rodiče s dítětem/dětmi), které proběhne zpravidla 2x za dobu realizace projektu (po nastěhování domácnosti do bytu, po cca 12 měsících po nastěhování domácnosti do bytu), </a:t>
            </a:r>
          </a:p>
          <a:p>
            <a:pPr lvl="0"/>
            <a:r>
              <a:rPr lang="cs-CZ" sz="1800" dirty="0"/>
              <a:t>dotazníkové šetření s účastníky podpůrných nástrojů (sociální práce),</a:t>
            </a:r>
          </a:p>
          <a:p>
            <a:pPr lvl="0"/>
            <a:r>
              <a:rPr lang="cs-CZ" sz="1800" dirty="0"/>
              <a:t>vyplňování monitorovacích tabulek – zpravidla každého půl roku po dobu realizace projektu vždy se zprávou o realizaci projektu.</a:t>
            </a:r>
          </a:p>
          <a:p>
            <a:pPr marL="0" indent="0">
              <a:buNone/>
            </a:pPr>
            <a:r>
              <a:rPr lang="cs-CZ" sz="1800" dirty="0"/>
              <a:t> 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397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8424000" cy="1052736"/>
          </a:xfrm>
        </p:spPr>
        <p:txBody>
          <a:bodyPr/>
          <a:lstStyle/>
          <a:p>
            <a:r>
              <a:rPr lang="cs-CZ" dirty="0" smtClean="0"/>
              <a:t>Výzva  </a:t>
            </a:r>
            <a:r>
              <a:rPr lang="cs-CZ" altLang="cs-CZ" dirty="0" smtClean="0"/>
              <a:t>č</a:t>
            </a:r>
            <a:r>
              <a:rPr lang="cs-CZ" altLang="cs-CZ" dirty="0"/>
              <a:t>. </a:t>
            </a:r>
            <a:r>
              <a:rPr lang="cs-CZ" altLang="cs-CZ" dirty="0" smtClean="0"/>
              <a:t>03_19_108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352480" cy="5112568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altLang="cs-CZ" sz="1800" b="1" dirty="0" smtClean="0">
                <a:latin typeface="+mj-lt"/>
              </a:rPr>
              <a:t>Informační</a:t>
            </a:r>
            <a:r>
              <a:rPr lang="cs-CZ" altLang="cs-CZ" sz="1800" b="1" dirty="0" smtClean="0"/>
              <a:t> zdroje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altLang="cs-CZ" sz="1800" dirty="0" smtClean="0">
                <a:hlinkClick r:id="rId3"/>
              </a:rPr>
              <a:t>https://www.esfcr.cz/vyzva-108-opz</a:t>
            </a:r>
            <a:endParaRPr lang="cs-CZ" altLang="cs-CZ" sz="18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endParaRPr lang="cs-CZ" altLang="cs-CZ" sz="18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altLang="cs-CZ" sz="1800" dirty="0" smtClean="0"/>
              <a:t>Diskuzní klub : </a:t>
            </a:r>
            <a:r>
              <a:rPr lang="cs-CZ" sz="1800" dirty="0">
                <a:hlinkClick r:id="rId4"/>
              </a:rPr>
              <a:t>https://</a:t>
            </a:r>
            <a:r>
              <a:rPr lang="cs-CZ" sz="1800" dirty="0" smtClean="0">
                <a:hlinkClick r:id="rId4"/>
              </a:rPr>
              <a:t>www.esfcr.cz/vyzva-108-housing-first</a:t>
            </a:r>
            <a:endParaRPr lang="cs-CZ" sz="18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endParaRPr lang="cs-CZ" altLang="cs-CZ" sz="18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altLang="cs-CZ" sz="1800" dirty="0" smtClean="0"/>
              <a:t>Obecná část pravidel pro žadatele a příjemce v rámci OPZ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endParaRPr lang="cs-CZ" altLang="cs-CZ" sz="18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altLang="cs-CZ" sz="1800" dirty="0" smtClean="0"/>
              <a:t>Specifická část pravidel pro žadatele a příjemci v rámci OPZ pro projekty financované </a:t>
            </a:r>
            <a:r>
              <a:rPr lang="cs-CZ" altLang="cs-CZ" sz="1800" b="1" dirty="0" smtClean="0"/>
              <a:t>s využitím 40 % paušální sazby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endParaRPr lang="cs-CZ" altLang="cs-CZ" sz="1800" b="1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altLang="cs-CZ" sz="1800" b="1" dirty="0"/>
              <a:t>Výzva je určena na podporu pilotního rozšíření konceptu </a:t>
            </a:r>
            <a:r>
              <a:rPr lang="cs-CZ" altLang="cs-CZ" sz="1800" b="1" dirty="0" err="1"/>
              <a:t>Housing</a:t>
            </a:r>
            <a:r>
              <a:rPr lang="cs-CZ" altLang="cs-CZ" sz="1800" b="1" dirty="0"/>
              <a:t> </a:t>
            </a:r>
            <a:r>
              <a:rPr lang="cs-CZ" altLang="cs-CZ" sz="1800" b="1" dirty="0" err="1"/>
              <a:t>First</a:t>
            </a:r>
            <a:r>
              <a:rPr lang="cs-CZ" altLang="cs-CZ" sz="1800" b="1" dirty="0"/>
              <a:t>/Bydlení především včetně ověřování principů </a:t>
            </a:r>
            <a:r>
              <a:rPr lang="cs-CZ" altLang="cs-CZ" sz="1800" b="1" dirty="0" err="1"/>
              <a:t>Housing</a:t>
            </a:r>
            <a:r>
              <a:rPr lang="cs-CZ" altLang="cs-CZ" sz="1800" b="1" dirty="0"/>
              <a:t> </a:t>
            </a:r>
            <a:r>
              <a:rPr lang="cs-CZ" altLang="cs-CZ" sz="1800" b="1" dirty="0" err="1"/>
              <a:t>First</a:t>
            </a:r>
            <a:r>
              <a:rPr lang="cs-CZ" altLang="cs-CZ" sz="1800" b="1" dirty="0"/>
              <a:t> v praxi.</a:t>
            </a:r>
            <a:endParaRPr lang="cs-CZ" sz="1800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z="2400" smtClean="0"/>
              <a:pPr/>
              <a:t>2</a:t>
            </a:fld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3585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Monitoring a evaluace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endParaRPr lang="cs-CZ" sz="1800" dirty="0"/>
          </a:p>
          <a:p>
            <a:r>
              <a:rPr lang="cs-CZ" sz="1800" dirty="0"/>
              <a:t>Příjemci budou mít dále povinnost spolupracovat s poskytovatelem dotace </a:t>
            </a:r>
            <a:r>
              <a:rPr lang="cs-CZ" sz="1800" b="1" dirty="0"/>
              <a:t>na metodické podpoře </a:t>
            </a:r>
            <a:r>
              <a:rPr lang="cs-CZ" sz="1800" dirty="0"/>
              <a:t>ze strany MPSV/Řídicího orgánu OPZ (např. v režimu monitorovacích návštěv).</a:t>
            </a:r>
          </a:p>
          <a:p>
            <a:r>
              <a:rPr lang="cs-CZ" sz="1800" dirty="0"/>
              <a:t>Rozsah poskytovaných dat bude individuálně nastaven ze strany poskytovatele dotace podle typu podpory. Příjemce zajistí sběr dat formou dotazníkového šetření a přepis dat z dotazníků do 1 nástroje v rámci MS </a:t>
            </a:r>
            <a:r>
              <a:rPr lang="cs-CZ" sz="1800" dirty="0" smtClean="0"/>
              <a:t>Excel</a:t>
            </a:r>
            <a:r>
              <a:rPr lang="cs-CZ" sz="1800" dirty="0"/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839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064000" cy="463521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b="1" u="sng" dirty="0"/>
              <a:t>Indikátory výstupu: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b="1" dirty="0"/>
              <a:t>6 00 00 Celkový počet účastníků  </a:t>
            </a:r>
            <a:r>
              <a:rPr lang="cs-CZ" sz="1800" dirty="0"/>
              <a:t>– nutná identifikace podpořených osob, nezapočítávají se osoby s bagatel. </a:t>
            </a:r>
            <a:r>
              <a:rPr lang="cs-CZ" sz="1800" dirty="0" smtClean="0"/>
              <a:t>podporou </a:t>
            </a:r>
            <a:r>
              <a:rPr lang="cs-CZ" sz="1800" dirty="0"/>
              <a:t>(každá osoby vždy pouze 1x)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b="1" dirty="0"/>
              <a:t>6 70 01 Kapacita podpořených služeb </a:t>
            </a:r>
            <a:r>
              <a:rPr lang="cs-CZ" sz="1800" dirty="0"/>
              <a:t>– výstup okamžitá kapacita aktivit projektu, kterou v danou chvíli lze obsloužit </a:t>
            </a:r>
            <a:r>
              <a:rPr lang="cs-CZ" sz="1800" dirty="0" smtClean="0"/>
              <a:t>(např. </a:t>
            </a:r>
            <a:r>
              <a:rPr lang="cs-CZ" sz="1800" dirty="0"/>
              <a:t>daná </a:t>
            </a:r>
            <a:r>
              <a:rPr lang="cs-CZ" sz="1800" dirty="0" smtClean="0"/>
              <a:t>kapacita </a:t>
            </a:r>
            <a:r>
              <a:rPr lang="cs-CZ" sz="1800" dirty="0"/>
              <a:t>člena/ů RT)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b="1" dirty="0"/>
              <a:t>6 74 01 Nové nebo inovované soc. služby týkající se bydlení </a:t>
            </a:r>
            <a:r>
              <a:rPr lang="cs-CZ" sz="1800" dirty="0"/>
              <a:t>(nejedná se o soc. službu dle zákona) </a:t>
            </a:r>
            <a:r>
              <a:rPr lang="cs-CZ" sz="1800" dirty="0" smtClean="0"/>
              <a:t>– v projektech bude určitě vždy hodnota 1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b="1" dirty="0"/>
              <a:t>8 05 00 Počet napsaných a zveřejněných analytických a strategických dokumentů (vč. evaluačních</a:t>
            </a:r>
            <a:r>
              <a:rPr lang="cs-CZ" sz="1800" b="1" dirty="0" smtClean="0"/>
              <a:t>) – </a:t>
            </a:r>
            <a:r>
              <a:rPr lang="cs-CZ" sz="1800" dirty="0" smtClean="0"/>
              <a:t>např. metodika – není povinnost</a:t>
            </a:r>
            <a:endParaRPr lang="cs-CZ" sz="1800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1" u="sng" dirty="0" smtClean="0"/>
              <a:t>Indikátory </a:t>
            </a:r>
            <a:r>
              <a:rPr lang="cs-CZ" sz="1800" b="1" u="sng" dirty="0"/>
              <a:t>výsledku:</a:t>
            </a:r>
            <a:endParaRPr lang="cs-CZ" sz="1800" u="sng" dirty="0"/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b="1" dirty="0"/>
              <a:t>6 70 10 Využívání podpořených služeb </a:t>
            </a:r>
            <a:r>
              <a:rPr lang="cs-CZ" sz="1800" dirty="0"/>
              <a:t>- zde tzv. bagatelní podpora </a:t>
            </a:r>
            <a:endParaRPr lang="cs-CZ" sz="1800" dirty="0" smtClean="0"/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064000" cy="4635216"/>
          </a:xfrm>
        </p:spPr>
        <p:txBody>
          <a:bodyPr/>
          <a:lstStyle/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b="1" dirty="0"/>
              <a:t>bagatelní podpora </a:t>
            </a:r>
            <a:r>
              <a:rPr lang="cs-CZ" sz="1800" dirty="0"/>
              <a:t>– je podpora účastníka pod 40 hod při realizaci celého projektu (1h=60min)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0" smtClean="0"/>
              <a:t>Upozornění </a:t>
            </a:r>
            <a:r>
              <a:rPr lang="cs-CZ" sz="1800" dirty="0"/>
              <a:t>- indikátory se v žádosti o projekt v ISKP14+ začnou objevovat až po zadání specifického cíle)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0"/>
              <a:t>Monitorovací list podpořené osoby není povinný (k MI 6 00 00) – doporučený na </a:t>
            </a:r>
            <a:r>
              <a:rPr lang="cs-CZ" sz="1800" dirty="0" smtClean="0">
                <a:hlinkClick r:id="rId3"/>
              </a:rPr>
              <a:t>www.esfcr.cz</a:t>
            </a:r>
            <a:r>
              <a:rPr lang="cs-CZ" sz="1800" dirty="0" smtClean="0"/>
              <a:t>; </a:t>
            </a:r>
            <a:r>
              <a:rPr lang="cs-CZ" sz="1800" dirty="0"/>
              <a:t>příjemce je oprávněn používat jiný způsob sběru dat a dokladování. Evidence musí být doložitelná (kontrola na místě)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0"/>
              <a:t>Informace najdete v kap. 18.1.3.2 „Obecná část pravidel</a:t>
            </a:r>
            <a:r>
              <a:rPr lang="cs-CZ" sz="1800" dirty="0" smtClean="0"/>
              <a:t>“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b="1" dirty="0" smtClean="0"/>
              <a:t>V žádostech o podporu budou povinně vyplněny hodnoty indikátorů :         6 00 00, 6 70 01, 6 70 10 a 6 74 01</a:t>
            </a:r>
            <a:r>
              <a:rPr lang="cs-CZ" sz="1800" b="1" dirty="0"/>
              <a:t> </a:t>
            </a:r>
            <a:r>
              <a:rPr lang="cs-CZ" sz="1800" b="1" dirty="0" smtClean="0"/>
              <a:t>včetně komentáře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0" smtClean="0"/>
              <a:t>Nepovinný indikátor – 8 05 00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0" smtClean="0"/>
              <a:t>Ostatní indikátory (např. 6 25 00, 6 28 00..) - žadatel uvede 0</a:t>
            </a:r>
            <a:endParaRPr lang="cs-CZ" sz="1800" dirty="0"/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  <a:p>
            <a:pPr>
              <a:buFont typeface="Courier New" panose="02070309020205020404" pitchFamily="49" charset="0"/>
              <a:buChar char="o"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835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Povinné přílohy žádosti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136456" cy="4635216"/>
          </a:xfrm>
        </p:spPr>
        <p:txBody>
          <a:bodyPr/>
          <a:lstStyle/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b="1" dirty="0"/>
              <a:t>Čestné prohlášení – Identifikace skutečných majitelů právnické osoby ve smyslu zákona č. 253/2008 Sb. </a:t>
            </a:r>
            <a:r>
              <a:rPr lang="cs-CZ" sz="1800" dirty="0"/>
              <a:t>- dokládá žadatel, který není fyzickou nebo právnickou osobou veřejného práva – obce a jejich příspěvkové organizace, příspěvkové organizace kraje, svazky obcí (vzor příloha – </a:t>
            </a:r>
            <a:r>
              <a:rPr lang="cs-CZ" sz="1800" dirty="0">
                <a:hlinkClick r:id="rId3"/>
              </a:rPr>
              <a:t>www.esfcr.cz</a:t>
            </a:r>
            <a:r>
              <a:rPr lang="cs-CZ" sz="1800" dirty="0" smtClean="0"/>
              <a:t>)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1800" dirty="0"/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b="1" dirty="0" smtClean="0"/>
              <a:t>Kontrolní list – Záznam o konzultaci – naplnění principů </a:t>
            </a:r>
            <a:r>
              <a:rPr lang="cs-CZ" sz="1800" b="1" dirty="0" err="1" smtClean="0"/>
              <a:t>Housing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First</a:t>
            </a:r>
            <a:r>
              <a:rPr lang="cs-CZ" sz="1800" b="1" dirty="0" smtClean="0"/>
              <a:t> – </a:t>
            </a:r>
            <a:r>
              <a:rPr lang="cs-CZ" sz="1800" dirty="0" err="1" smtClean="0"/>
              <a:t>sken</a:t>
            </a:r>
            <a:r>
              <a:rPr lang="cs-CZ" sz="1800" dirty="0" smtClean="0"/>
              <a:t> s podpisy  (vzor viz bod 11 výzvy – příloha č. 4)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1800" b="1" dirty="0"/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b="1" dirty="0" smtClean="0"/>
              <a:t>Návrh realizace programu </a:t>
            </a:r>
            <a:r>
              <a:rPr lang="cs-CZ" sz="1800" b="1" dirty="0" err="1" smtClean="0"/>
              <a:t>Housing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First</a:t>
            </a:r>
            <a:r>
              <a:rPr lang="cs-CZ" sz="1800" b="1" dirty="0" smtClean="0"/>
              <a:t> </a:t>
            </a:r>
            <a:r>
              <a:rPr lang="cs-CZ" sz="1800" b="1" dirty="0"/>
              <a:t>– </a:t>
            </a:r>
            <a:r>
              <a:rPr lang="cs-CZ" sz="1800" dirty="0" smtClean="0"/>
              <a:t>vzor viz bod 11 výzvy – příloha č.3) – není nutné podepisovat</a:t>
            </a:r>
            <a:endParaRPr lang="cs-CZ" sz="1800" dirty="0"/>
          </a:p>
          <a:p>
            <a:pPr>
              <a:buFont typeface="Courier New" panose="02070309020205020404" pitchFamily="49" charset="0"/>
              <a:buChar char="o"/>
            </a:pPr>
            <a:endParaRPr lang="cs-CZ" sz="2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682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Povinná konzultace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448" cy="4635216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/>
              <a:t>Pro účely konzultace zpracuje zájemce </a:t>
            </a:r>
            <a:r>
              <a:rPr lang="cs-CZ" sz="1800" b="1" dirty="0"/>
              <a:t>návrh realizace programu </a:t>
            </a:r>
            <a:r>
              <a:rPr lang="cs-CZ" sz="1800" b="1" dirty="0" err="1"/>
              <a:t>Housing</a:t>
            </a:r>
            <a:r>
              <a:rPr lang="cs-CZ" sz="1800" b="1" dirty="0"/>
              <a:t> </a:t>
            </a:r>
            <a:r>
              <a:rPr lang="cs-CZ" sz="1800" b="1" dirty="0" err="1"/>
              <a:t>First</a:t>
            </a:r>
            <a:r>
              <a:rPr lang="cs-CZ" sz="1800" dirty="0"/>
              <a:t> (dále jen „návrh“) ve stanové struktuře. Vzor návrhu je uveden v příloze výzvy č. 3 </a:t>
            </a:r>
            <a:r>
              <a:rPr lang="cs-CZ" sz="1800" dirty="0" smtClean="0"/>
              <a:t>viz </a:t>
            </a:r>
            <a:r>
              <a:rPr lang="cs-CZ" sz="1800" dirty="0"/>
              <a:t>kap. 11 výzvy. </a:t>
            </a:r>
          </a:p>
          <a:p>
            <a:pPr marL="0" indent="0">
              <a:buNone/>
            </a:pPr>
            <a:r>
              <a:rPr lang="cs-CZ" sz="1800" dirty="0"/>
              <a:t>Zájemce zašle zpracovaný návrh na e-mailovou adresu: </a:t>
            </a:r>
            <a:r>
              <a:rPr lang="cs-CZ" sz="1800" b="1" dirty="0" smtClean="0"/>
              <a:t>vyzva108_bydleni@mpsv.cz   </a:t>
            </a:r>
            <a:endParaRPr lang="cs-CZ" dirty="0"/>
          </a:p>
          <a:p>
            <a:pPr marL="0" indent="0">
              <a:buNone/>
            </a:pPr>
            <a:r>
              <a:rPr lang="cs-CZ" sz="1800" dirty="0" smtClean="0"/>
              <a:t>Formální kontrola ze strany ŘO OPZ, v případě nedostatků bude vrácen k přepracování. Konzultace proběhne do 30 kal. dnů od předložení návrhu (doplněné verze návrhu). Výstupem konzultace bude zpracovaný </a:t>
            </a:r>
            <a:r>
              <a:rPr lang="cs-CZ" sz="1800" b="1" dirty="0" smtClean="0"/>
              <a:t>Kontrolní list – Záznam o konzultaci – naplnění principů </a:t>
            </a:r>
            <a:r>
              <a:rPr lang="cs-CZ" sz="1800" b="1" dirty="0" err="1" smtClean="0"/>
              <a:t>Housing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First</a:t>
            </a:r>
            <a:r>
              <a:rPr lang="cs-CZ" sz="1800" b="1" dirty="0" smtClean="0"/>
              <a:t> </a:t>
            </a:r>
            <a:r>
              <a:rPr lang="cs-CZ" sz="1800" dirty="0" smtClean="0"/>
              <a:t>(</a:t>
            </a:r>
            <a:r>
              <a:rPr lang="cs-CZ" sz="1800" dirty="0" err="1" smtClean="0"/>
              <a:t>sken</a:t>
            </a:r>
            <a:r>
              <a:rPr lang="cs-CZ" sz="1800" dirty="0" smtClean="0"/>
              <a:t> bude povinnou přílohou žádosti o podporu).</a:t>
            </a:r>
          </a:p>
          <a:p>
            <a:pPr marL="0" indent="0">
              <a:buNone/>
            </a:pPr>
            <a:r>
              <a:rPr lang="cs-CZ" sz="1800" b="1" dirty="0" smtClean="0"/>
              <a:t>Návrhy je možné podat do 1. 4. 2019, konzultace proběhne do 1. 5. 2019</a:t>
            </a:r>
            <a:endParaRPr lang="cs-CZ" sz="1800" b="1" dirty="0"/>
          </a:p>
          <a:p>
            <a:pPr>
              <a:buFont typeface="Courier New" panose="02070309020205020404" pitchFamily="49" charset="0"/>
              <a:buChar char="o"/>
            </a:pPr>
            <a:endParaRPr lang="cs-CZ" sz="2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486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Partnerství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064000" cy="4824536"/>
          </a:xfrm>
        </p:spPr>
        <p:txBody>
          <a:bodyPr/>
          <a:lstStyle/>
          <a:p>
            <a:r>
              <a:rPr lang="cs-CZ" sz="2000" dirty="0" smtClean="0"/>
              <a:t>partner s i bez finančního příspěvku</a:t>
            </a:r>
          </a:p>
          <a:p>
            <a:r>
              <a:rPr lang="cs-CZ" sz="2000" dirty="0" smtClean="0"/>
              <a:t>partner se podílí na realizaci věcných aktivit projektu (konzultace, odborné garance, práce s cílovou skupinou).</a:t>
            </a:r>
          </a:p>
          <a:p>
            <a:r>
              <a:rPr lang="cs-CZ" sz="2000" dirty="0"/>
              <a:t>p</a:t>
            </a:r>
            <a:r>
              <a:rPr lang="cs-CZ" sz="2000" dirty="0" smtClean="0"/>
              <a:t>artnerem se NEROZUMÍ subjekt, který je v dodavatelském či odběratelském vztahu k příjemci</a:t>
            </a:r>
          </a:p>
          <a:p>
            <a:pPr marL="0" indent="0">
              <a:buNone/>
            </a:pPr>
            <a:endParaRPr lang="cs-CZ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 smtClean="0"/>
              <a:t>V případě projektů</a:t>
            </a:r>
            <a:r>
              <a:rPr lang="cs-CZ" sz="1800" dirty="0"/>
              <a:t>, v nichž jsou zapojeny další subjekty (a to v roli partnerů nebo mimo partnerství), je </a:t>
            </a:r>
            <a:r>
              <a:rPr lang="cs-CZ" sz="1800" dirty="0" smtClean="0"/>
              <a:t>rozhodující </a:t>
            </a:r>
            <a:r>
              <a:rPr lang="cs-CZ" sz="1800" dirty="0"/>
              <a:t>pouze příjemce podpory, tj. minimální podíl příjemce a případný příspěvek státního rozpočtu se určuje vždy dle příjemce </a:t>
            </a:r>
            <a:r>
              <a:rPr lang="cs-CZ" sz="1800" dirty="0" smtClean="0"/>
              <a:t>podpory (kap.16 Obecná pravidla).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00720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00808"/>
            <a:ext cx="8064000" cy="4419192"/>
          </a:xfrm>
        </p:spPr>
        <p:txBody>
          <a:bodyPr/>
          <a:lstStyle/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0"/>
              <a:t>r</a:t>
            </a:r>
            <a:r>
              <a:rPr lang="cs-CZ" sz="1800" dirty="0" smtClean="0"/>
              <a:t>ealizační tým – pro tvorbu RT je vhodné využít </a:t>
            </a:r>
            <a:r>
              <a:rPr lang="cs-CZ" sz="1800" b="1" dirty="0" smtClean="0"/>
              <a:t>přílohu č. 2 Pomůcka pro stanovení osobních nákladů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0" smtClean="0"/>
              <a:t>při psaní projektu je nutné využít </a:t>
            </a:r>
            <a:r>
              <a:rPr lang="cs-CZ" sz="1800" b="1" dirty="0" smtClean="0"/>
              <a:t>přílohu č. 1 Principy a základní vodítka pro aplikaci přístupu </a:t>
            </a:r>
            <a:r>
              <a:rPr lang="cs-CZ" sz="1800" b="1" dirty="0" err="1" smtClean="0"/>
              <a:t>Housing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First</a:t>
            </a:r>
            <a:r>
              <a:rPr lang="cs-CZ" sz="1800" b="1" dirty="0" smtClean="0"/>
              <a:t> v České republice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0" smtClean="0"/>
              <a:t>roční obrat – vyplňuje se v EUR (nikoliv Kč)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0" smtClean="0"/>
              <a:t>častý problém při hodnocení - špatně nastavené cíle – často záměna cílů za aktivity, často absence ověření naplnění cíle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0"/>
              <a:t>d</a:t>
            </a:r>
            <a:r>
              <a:rPr lang="cs-CZ" sz="1800" dirty="0" smtClean="0"/>
              <a:t>održování obvyklých mezd – na </a:t>
            </a:r>
            <a:r>
              <a:rPr lang="cs-CZ" sz="1800" dirty="0" smtClean="0">
                <a:hlinkClick r:id="rId3"/>
              </a:rPr>
              <a:t>www.esfcr.cz</a:t>
            </a:r>
            <a:endParaRPr lang="cs-CZ" sz="1800" dirty="0" smtClean="0"/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0" smtClean="0"/>
              <a:t>nepovinné přílohy – pokud pole v žádosti nestačí, lze dát do přílohy (důraz na srozumitelnost, jasnost a relevanci informací)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sz="1600" dirty="0" smtClean="0"/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sz="1600" dirty="0" smtClean="0"/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47153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hodnocení a výběr projektů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/>
          <a:lstStyle/>
          <a:p>
            <a:r>
              <a:rPr lang="cs-CZ" sz="1800" dirty="0" smtClean="0"/>
              <a:t>Fáze </a:t>
            </a:r>
            <a:r>
              <a:rPr lang="cs-CZ" sz="1800" dirty="0"/>
              <a:t>hodnocení:</a:t>
            </a:r>
          </a:p>
          <a:p>
            <a:pPr lvl="1"/>
            <a:r>
              <a:rPr lang="cs-CZ" sz="1800" dirty="0"/>
              <a:t>hodnocení přijatelnosti a formálních náležitostí  (max. do 30 </a:t>
            </a:r>
            <a:r>
              <a:rPr lang="cs-CZ" sz="1800" dirty="0" err="1"/>
              <a:t>prac</a:t>
            </a:r>
            <a:r>
              <a:rPr lang="cs-CZ" sz="1800" dirty="0"/>
              <a:t>. dní od </a:t>
            </a:r>
            <a:r>
              <a:rPr lang="cs-CZ" sz="1800" dirty="0" smtClean="0"/>
              <a:t>podání </a:t>
            </a:r>
            <a:r>
              <a:rPr lang="cs-CZ" sz="1800" dirty="0"/>
              <a:t>žádosti/ v případě příjmu nad 250 projektů + 10 </a:t>
            </a:r>
            <a:r>
              <a:rPr lang="cs-CZ" sz="1800" dirty="0" err="1"/>
              <a:t>prac</a:t>
            </a:r>
            <a:r>
              <a:rPr lang="cs-CZ" sz="1800" dirty="0"/>
              <a:t>. dní)</a:t>
            </a:r>
          </a:p>
          <a:p>
            <a:pPr lvl="1"/>
            <a:r>
              <a:rPr lang="cs-CZ" sz="1800" dirty="0" smtClean="0"/>
              <a:t>věcné hodnocení bude zajištěno s využitím hodnotící komise (</a:t>
            </a:r>
            <a:r>
              <a:rPr lang="cs-CZ" sz="1800" dirty="0"/>
              <a:t>max. do 80 </a:t>
            </a:r>
            <a:r>
              <a:rPr lang="cs-CZ" sz="1800" dirty="0" err="1"/>
              <a:t>prac</a:t>
            </a:r>
            <a:r>
              <a:rPr lang="cs-CZ" sz="1800" dirty="0"/>
              <a:t>. dní od </a:t>
            </a:r>
            <a:r>
              <a:rPr lang="cs-CZ" sz="1800" dirty="0" smtClean="0"/>
              <a:t>podání </a:t>
            </a:r>
            <a:r>
              <a:rPr lang="cs-CZ" sz="1800" dirty="0"/>
              <a:t>žádosti/ v případě příjmu nad 250 projektů + 20 </a:t>
            </a:r>
            <a:r>
              <a:rPr lang="cs-CZ" sz="1800" dirty="0" err="1"/>
              <a:t>prac</a:t>
            </a:r>
            <a:r>
              <a:rPr lang="cs-CZ" sz="1800" dirty="0"/>
              <a:t>. dní)</a:t>
            </a:r>
          </a:p>
          <a:p>
            <a:pPr lvl="1"/>
            <a:r>
              <a:rPr lang="cs-CZ" sz="1800" dirty="0" smtClean="0"/>
              <a:t>příprava </a:t>
            </a:r>
            <a:r>
              <a:rPr lang="cs-CZ" sz="1800" dirty="0"/>
              <a:t>a vydání právního aktu o poskytnutí podpory </a:t>
            </a:r>
          </a:p>
          <a:p>
            <a:pPr marL="414000" lvl="1" indent="0">
              <a:buNone/>
            </a:pPr>
            <a:endParaRPr lang="cs-CZ" sz="1800" dirty="0"/>
          </a:p>
          <a:p>
            <a:pPr marL="414000" lvl="1" indent="0">
              <a:buNone/>
            </a:pPr>
            <a:r>
              <a:rPr lang="cs-CZ" sz="1800" b="1" dirty="0"/>
              <a:t>Specifická část pravidel pro žadatele a </a:t>
            </a:r>
            <a:r>
              <a:rPr lang="cs-CZ" sz="1800" b="1" dirty="0" smtClean="0"/>
              <a:t>příjemce v rámci OPZ pro projekty financované s využitím 40 % paušální sazby </a:t>
            </a:r>
            <a:r>
              <a:rPr lang="cs-CZ" sz="1800" dirty="0"/>
              <a:t>– </a:t>
            </a:r>
            <a:r>
              <a:rPr lang="cs-CZ" sz="1800" u="sng" dirty="0"/>
              <a:t>www.esfcr.cz</a:t>
            </a:r>
          </a:p>
          <a:p>
            <a:pPr marL="414000" lvl="1" indent="0">
              <a:buNone/>
            </a:pPr>
            <a:r>
              <a:rPr lang="cs-CZ" sz="1800" dirty="0"/>
              <a:t>Příručka pro hodnotitele – </a:t>
            </a:r>
            <a:r>
              <a:rPr lang="cs-CZ" sz="1800" dirty="0">
                <a:hlinkClick r:id="rId3"/>
              </a:rPr>
              <a:t>www.esfcr.cz</a:t>
            </a:r>
            <a:endParaRPr lang="cs-CZ" sz="1800" dirty="0"/>
          </a:p>
          <a:p>
            <a:pPr marL="0" indent="0">
              <a:buNone/>
            </a:pPr>
            <a:endParaRPr lang="cs-CZ" sz="2800" dirty="0"/>
          </a:p>
          <a:p>
            <a:pPr marL="414000" lvl="1" indent="0">
              <a:buNone/>
            </a:pPr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74471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IS KP14+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altLang="cs-CZ" sz="1800" dirty="0" smtClean="0"/>
              <a:t>On-line </a:t>
            </a:r>
            <a:r>
              <a:rPr lang="cs-CZ" altLang="cs-CZ" sz="1800" dirty="0"/>
              <a:t>aplikace pro vyplnění a podání žádosti o podporu z OPZ – jediná možnost (elektronicky</a:t>
            </a:r>
            <a:r>
              <a:rPr lang="cs-CZ" altLang="cs-CZ" sz="1800" dirty="0" smtClean="0"/>
              <a:t>) – podání žádosti nenechávat na poslední chvíli</a:t>
            </a:r>
            <a:endParaRPr lang="cs-CZ" altLang="cs-CZ" sz="1800" dirty="0"/>
          </a:p>
          <a:p>
            <a:r>
              <a:rPr lang="cs-CZ" altLang="cs-CZ" sz="1800" dirty="0"/>
              <a:t>Nutnost registrovat se a mít kvalifikovaný </a:t>
            </a:r>
            <a:r>
              <a:rPr lang="cs-CZ" altLang="cs-CZ" sz="1800" dirty="0">
                <a:solidFill>
                  <a:srgbClr val="FF0000"/>
                </a:solidFill>
              </a:rPr>
              <a:t>elektronický podpis</a:t>
            </a:r>
            <a:r>
              <a:rPr lang="cs-CZ" altLang="cs-CZ" sz="1800" dirty="0"/>
              <a:t>, veškerá komunikace přes </a:t>
            </a:r>
            <a:r>
              <a:rPr lang="cs-CZ" altLang="cs-CZ" sz="1800" dirty="0" smtClean="0"/>
              <a:t>IS + nutnost mít zřízenou datovou schránku</a:t>
            </a:r>
            <a:endParaRPr lang="cs-CZ" altLang="cs-CZ" sz="1800" dirty="0"/>
          </a:p>
          <a:p>
            <a:r>
              <a:rPr lang="cs-CZ" altLang="cs-CZ" sz="1800" dirty="0"/>
              <a:t>Provozovatel MMR, jednotné prostředí pro všechny operační programy</a:t>
            </a:r>
          </a:p>
          <a:p>
            <a:r>
              <a:rPr lang="cs-CZ" altLang="cs-CZ" sz="1800" dirty="0"/>
              <a:t>Dostupnost celý rok 4:00 – 24:00</a:t>
            </a:r>
          </a:p>
          <a:p>
            <a:r>
              <a:rPr lang="cs-CZ" altLang="cs-CZ" sz="1800" dirty="0"/>
              <a:t>Ostré prostředí </a:t>
            </a:r>
            <a:r>
              <a:rPr lang="cs-CZ" altLang="cs-CZ" sz="1800" dirty="0">
                <a:hlinkClick r:id="rId2"/>
              </a:rPr>
              <a:t>http://mseu.mssf.cz</a:t>
            </a:r>
            <a:endParaRPr lang="cs-CZ" altLang="cs-CZ" sz="1800" dirty="0"/>
          </a:p>
          <a:p>
            <a:r>
              <a:rPr lang="cs-CZ" altLang="cs-CZ" sz="1800" dirty="0"/>
              <a:t>Zkušební prostředí </a:t>
            </a:r>
            <a:r>
              <a:rPr lang="cs-CZ" altLang="cs-CZ" sz="1800" dirty="0">
                <a:hlinkClick r:id="rId3"/>
              </a:rPr>
              <a:t>http://mseu-sandbox.mssf.cz</a:t>
            </a:r>
            <a:endParaRPr lang="cs-CZ" altLang="cs-CZ" sz="1800" dirty="0"/>
          </a:p>
          <a:p>
            <a:r>
              <a:rPr lang="cs-CZ" altLang="cs-CZ" sz="1800" dirty="0"/>
              <a:t>Technické problémy </a:t>
            </a:r>
            <a:r>
              <a:rPr lang="cs-CZ" altLang="cs-CZ" sz="1800" dirty="0">
                <a:hlinkClick r:id="rId4"/>
              </a:rPr>
              <a:t>iskp@mpsv.cz</a:t>
            </a:r>
            <a:r>
              <a:rPr lang="cs-CZ" altLang="cs-CZ" sz="1800" dirty="0"/>
              <a:t>: 8:00 – 16:00, reakce do 4 </a:t>
            </a:r>
            <a:r>
              <a:rPr lang="cs-CZ" altLang="cs-CZ" sz="1800" dirty="0" smtClean="0"/>
              <a:t>hodin</a:t>
            </a:r>
          </a:p>
          <a:p>
            <a:r>
              <a:rPr lang="cs-CZ" altLang="cs-CZ" sz="1800" dirty="0"/>
              <a:t>Pokyny k vyplnění žádosti: </a:t>
            </a:r>
            <a:r>
              <a:rPr lang="cs-CZ" altLang="cs-CZ" sz="1800" dirty="0">
                <a:hlinkClick r:id="rId5"/>
              </a:rPr>
              <a:t>http://www.esfcr.cz/file/9143</a:t>
            </a:r>
            <a:endParaRPr lang="cs-CZ" altLang="cs-CZ" sz="1800" dirty="0"/>
          </a:p>
          <a:p>
            <a:endParaRPr lang="cs-CZ" sz="18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4972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část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5400" dirty="0" smtClean="0"/>
              <a:t>Rozpočet projektu</a:t>
            </a:r>
          </a:p>
          <a:p>
            <a:pPr marL="0" indent="0" algn="ctr">
              <a:buNone/>
            </a:pPr>
            <a:r>
              <a:rPr lang="cs-CZ" dirty="0" smtClean="0"/>
              <a:t> </a:t>
            </a:r>
            <a:endParaRPr lang="en-US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2303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8424000" cy="1052736"/>
          </a:xfrm>
        </p:spPr>
        <p:txBody>
          <a:bodyPr/>
          <a:lstStyle/>
          <a:p>
            <a:r>
              <a:rPr lang="cs-CZ" dirty="0" smtClean="0"/>
              <a:t>Výzva  </a:t>
            </a:r>
            <a:r>
              <a:rPr lang="cs-CZ" altLang="cs-CZ" dirty="0" smtClean="0"/>
              <a:t>č</a:t>
            </a:r>
            <a:r>
              <a:rPr lang="cs-CZ" altLang="cs-CZ" dirty="0"/>
              <a:t>. </a:t>
            </a:r>
            <a:r>
              <a:rPr lang="cs-CZ" altLang="cs-CZ" dirty="0" smtClean="0"/>
              <a:t>03_19_108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800" b="1" dirty="0" smtClean="0"/>
              <a:t>Vyhlášení </a:t>
            </a:r>
            <a:r>
              <a:rPr lang="cs-CZ" altLang="cs-CZ" sz="1800" b="1" dirty="0"/>
              <a:t>výzvy: </a:t>
            </a:r>
            <a:r>
              <a:rPr lang="cs-CZ" altLang="cs-CZ" sz="1800" b="1" dirty="0" smtClean="0"/>
              <a:t>3. 12. 2018 </a:t>
            </a:r>
            <a:r>
              <a:rPr lang="cs-CZ" altLang="cs-CZ" sz="1800" b="1" dirty="0"/>
              <a:t>(příjem žádostí od </a:t>
            </a:r>
            <a:r>
              <a:rPr lang="cs-CZ" altLang="cs-CZ" sz="1800" b="1" dirty="0" smtClean="0"/>
              <a:t>4. 1. 2019</a:t>
            </a:r>
            <a:r>
              <a:rPr lang="cs-CZ" altLang="cs-CZ" sz="1800" dirty="0" smtClean="0"/>
              <a:t>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800" b="1" dirty="0" smtClean="0"/>
              <a:t>Ukončení výzvy: 31. 5. 2019 v 12:00 </a:t>
            </a:r>
            <a:r>
              <a:rPr lang="cs-CZ" altLang="cs-CZ" sz="1800" dirty="0" smtClean="0"/>
              <a:t>(musí být odevzdáno v ISKP14+-finalizace včetně podpisu, dodatečně nelze)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800" b="1" dirty="0" smtClean="0"/>
              <a:t>Místo dopadu: celá ČR bez </a:t>
            </a:r>
            <a:r>
              <a:rPr lang="cs-CZ" altLang="cs-CZ" sz="1800" b="1" dirty="0" err="1" smtClean="0"/>
              <a:t>hl.m</a:t>
            </a:r>
            <a:r>
              <a:rPr lang="cs-CZ" altLang="cs-CZ" sz="1800" b="1" dirty="0" smtClean="0"/>
              <a:t>. Prahy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1" dirty="0" smtClean="0"/>
              <a:t>Výše </a:t>
            </a:r>
            <a:r>
              <a:rPr lang="cs-CZ" sz="1800" b="1" dirty="0"/>
              <a:t>celkových </a:t>
            </a:r>
            <a:r>
              <a:rPr lang="cs-CZ" sz="1800" b="1" dirty="0" smtClean="0"/>
              <a:t>způsobilých výdajů </a:t>
            </a:r>
            <a:r>
              <a:rPr lang="cs-CZ" sz="1800" b="1" dirty="0"/>
              <a:t>projektu: </a:t>
            </a:r>
            <a:r>
              <a:rPr lang="cs-CZ" sz="1800" b="1" dirty="0" smtClean="0"/>
              <a:t>1-15 </a:t>
            </a:r>
            <a:r>
              <a:rPr lang="cs-CZ" sz="1800" b="1" dirty="0"/>
              <a:t>mil. </a:t>
            </a:r>
            <a:r>
              <a:rPr lang="cs-CZ" sz="1800" b="1" dirty="0" smtClean="0"/>
              <a:t>Kč </a:t>
            </a:r>
            <a:endParaRPr lang="cs-CZ" sz="1800" b="1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1" dirty="0" smtClean="0"/>
              <a:t>Výše </a:t>
            </a:r>
            <a:r>
              <a:rPr lang="cs-CZ" sz="1800" b="1" dirty="0"/>
              <a:t>alokace: </a:t>
            </a:r>
            <a:r>
              <a:rPr lang="cs-CZ" sz="1800" b="1" dirty="0" smtClean="0"/>
              <a:t>150 </a:t>
            </a:r>
            <a:r>
              <a:rPr lang="cs-CZ" sz="1800" b="1" dirty="0"/>
              <a:t>mil. </a:t>
            </a:r>
            <a:r>
              <a:rPr lang="cs-CZ" sz="1800" b="1" dirty="0" smtClean="0"/>
              <a:t>Kč</a:t>
            </a:r>
            <a:endParaRPr lang="cs-CZ" altLang="cs-CZ" sz="1800" b="1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sz="1800" b="1" dirty="0"/>
              <a:t>Max. délka projektu: 36 měsíců </a:t>
            </a:r>
            <a:r>
              <a:rPr lang="cs-CZ" altLang="cs-CZ" sz="1800" b="1" dirty="0" smtClean="0"/>
              <a:t>(minimální 24 měsíců) </a:t>
            </a:r>
            <a:r>
              <a:rPr lang="cs-CZ" altLang="cs-CZ" sz="1800" dirty="0" smtClean="0"/>
              <a:t>(realizace nejpozději </a:t>
            </a:r>
            <a:r>
              <a:rPr lang="cs-CZ" altLang="cs-CZ" sz="1800" dirty="0"/>
              <a:t>do 30. 6. </a:t>
            </a:r>
            <a:r>
              <a:rPr lang="cs-CZ" altLang="cs-CZ" sz="1800" dirty="0" smtClean="0"/>
              <a:t>2022)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1" dirty="0"/>
              <a:t>Míra podpory: </a:t>
            </a:r>
            <a:r>
              <a:rPr lang="cs-CZ" sz="1800" b="1" dirty="0" smtClean="0"/>
              <a:t>0-15%</a:t>
            </a:r>
            <a:r>
              <a:rPr lang="cs-CZ" sz="1800" dirty="0" smtClean="0"/>
              <a:t> </a:t>
            </a:r>
            <a:r>
              <a:rPr lang="cs-CZ" sz="1800" dirty="0"/>
              <a:t>hradí příjemce dle typu </a:t>
            </a:r>
            <a:r>
              <a:rPr lang="cs-CZ" sz="1800" dirty="0" err="1" smtClean="0"/>
              <a:t>org</a:t>
            </a:r>
            <a:r>
              <a:rPr lang="cs-CZ" sz="1800" dirty="0" smtClean="0"/>
              <a:t>. (NNO 0%, územně samosprávné celky + jejich </a:t>
            </a:r>
            <a:r>
              <a:rPr lang="cs-CZ" sz="1800" dirty="0" err="1" smtClean="0"/>
              <a:t>p.o</a:t>
            </a:r>
            <a:r>
              <a:rPr lang="cs-CZ" sz="1800" dirty="0" smtClean="0"/>
              <a:t>. 5%, podnikající subjekty 15%)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 smtClean="0"/>
              <a:t>Počet žádostí na organizaci – není omezeno</a:t>
            </a:r>
            <a:endParaRPr lang="cs-CZ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z="2400" smtClean="0"/>
              <a:pPr/>
              <a:t>3</a:t>
            </a:fld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3152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 - struktura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2132856"/>
            <a:ext cx="8064000" cy="3168352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endParaRPr lang="cs-CZ" altLang="cs-CZ" sz="2000" dirty="0" smtClean="0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dirty="0" smtClean="0"/>
              <a:t>Celkové </a:t>
            </a:r>
            <a:r>
              <a:rPr lang="cs-CZ" altLang="cs-CZ" dirty="0"/>
              <a:t>způsobilé náklady projektu = přímé náklady + </a:t>
            </a:r>
            <a:r>
              <a:rPr lang="cs-CZ" altLang="cs-CZ" dirty="0" smtClean="0"/>
              <a:t>paušální sazba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cs-CZ" altLang="cs-CZ" sz="1800" dirty="0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1800" b="1" dirty="0" smtClean="0"/>
              <a:t>          I</a:t>
            </a:r>
            <a:r>
              <a:rPr lang="cs-CZ" altLang="cs-CZ" sz="1800" b="1" dirty="0"/>
              <a:t>. Přímé </a:t>
            </a:r>
            <a:r>
              <a:rPr lang="cs-CZ" altLang="cs-CZ" sz="1800" b="1" dirty="0" smtClean="0"/>
              <a:t>náklady</a:t>
            </a:r>
            <a:r>
              <a:rPr lang="cs-CZ" altLang="cs-CZ" sz="1800" dirty="0"/>
              <a:t>		</a:t>
            </a:r>
            <a:endParaRPr lang="cs-CZ" altLang="cs-CZ" sz="1800" dirty="0" smtClean="0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1800" dirty="0"/>
              <a:t> </a:t>
            </a:r>
            <a:r>
              <a:rPr lang="cs-CZ" altLang="cs-CZ" sz="1800" dirty="0" smtClean="0"/>
              <a:t>          Osobní náklady 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cs-CZ" altLang="cs-CZ" sz="1800" dirty="0" smtClean="0"/>
          </a:p>
          <a:p>
            <a:pPr marL="0" indent="0" algn="just">
              <a:buNone/>
            </a:pPr>
            <a:r>
              <a:rPr lang="cs-CZ" sz="1800" b="1" dirty="0" smtClean="0"/>
              <a:t>          II. Paušální sazba 40 %  </a:t>
            </a:r>
          </a:p>
          <a:p>
            <a:pPr marL="414000" lvl="1" indent="0" algn="just">
              <a:buNone/>
            </a:pPr>
            <a:r>
              <a:rPr lang="cs-CZ" sz="1800" dirty="0"/>
              <a:t> </a:t>
            </a:r>
            <a:r>
              <a:rPr lang="cs-CZ" sz="1800" dirty="0" smtClean="0"/>
              <a:t>   40 % objemu z </a:t>
            </a:r>
            <a:r>
              <a:rPr lang="cs-CZ" altLang="cs-CZ" sz="1800" dirty="0" smtClean="0"/>
              <a:t>přímých </a:t>
            </a:r>
            <a:r>
              <a:rPr lang="cs-CZ" altLang="cs-CZ" sz="1800" dirty="0"/>
              <a:t>způsobilých nákladů projektu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b="1" dirty="0" smtClean="0"/>
              <a:t> </a:t>
            </a:r>
            <a:endParaRPr lang="en-US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4311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altLang="cs-CZ" sz="1800" dirty="0" smtClean="0"/>
              <a:t>realizační tým projektu – pozice uvedené v příloze č. 2 Pomůcka pro stanovení osobních nákladů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sz="1800" dirty="0" smtClean="0"/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altLang="cs-CZ" sz="1800" dirty="0" smtClean="0"/>
              <a:t>obvyklé ceny a mzdy – www.esfcr.cz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sz="1800" dirty="0"/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sz="1800" dirty="0" smtClean="0"/>
              <a:t>úvazek </a:t>
            </a:r>
            <a:r>
              <a:rPr lang="cs-CZ" sz="1800" dirty="0"/>
              <a:t>osoby, u které je odměňování i jen částečně hrazeno z prostředků projektu OPZ, může být maximálně 1,0 dohromady u všech subjektů (příjemce a partneři </a:t>
            </a:r>
            <a:r>
              <a:rPr lang="cs-CZ" altLang="cs-CZ" sz="1800" dirty="0" smtClean="0"/>
              <a:t> </a:t>
            </a:r>
            <a:r>
              <a:rPr lang="cs-CZ" sz="1800" dirty="0"/>
              <a:t>zapojených do daného projektu (tj. součet veškerých úvazků zaměstnance u zaměstnavatele/ů včetně případných DPP a DPČ nesmí překročit jeden pracovní úvazek), a to po celou dobu zapojení daného pracovníka do realizace projektu </a:t>
            </a:r>
            <a:r>
              <a:rPr lang="cs-CZ" sz="1800" dirty="0" smtClean="0"/>
              <a:t>OPZ</a:t>
            </a:r>
            <a:endParaRPr lang="cs-CZ" altLang="cs-CZ" sz="1800" dirty="0" smtClean="0"/>
          </a:p>
          <a:p>
            <a:pPr lvl="1">
              <a:buFont typeface="Courier New" panose="02070309020205020404" pitchFamily="49" charset="0"/>
              <a:buChar char="o"/>
              <a:defRPr/>
            </a:pPr>
            <a:endParaRPr lang="cs-CZ" altLang="cs-CZ" sz="24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15506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VEŘejná</a:t>
            </a:r>
            <a:r>
              <a:rPr lang="cs-CZ" dirty="0" smtClean="0"/>
              <a:t>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Vzhledem k zaměření výzvy na podporu přístupu </a:t>
            </a:r>
            <a:r>
              <a:rPr lang="cs-CZ" sz="1800" dirty="0" err="1" smtClean="0"/>
              <a:t>Housing</a:t>
            </a:r>
            <a:r>
              <a:rPr lang="cs-CZ" sz="1800" dirty="0" smtClean="0"/>
              <a:t> </a:t>
            </a:r>
            <a:r>
              <a:rPr lang="cs-CZ" sz="1800" dirty="0" err="1" smtClean="0"/>
              <a:t>First</a:t>
            </a:r>
            <a:r>
              <a:rPr lang="cs-CZ" sz="1800" dirty="0" smtClean="0"/>
              <a:t> a pilotnímu charakteru podporovaných aktivit se u této výzvy nepředpokládá naplnění prvků veřejné podpory.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sz="18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V projektu se nejedná o podporu sociální služby.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96632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Povinnosti příjemce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1800" dirty="0"/>
              <a:t>Povinnost příjemce – ex-ante kontrola u veřejných zakázek nad 400 tisíc Kč</a:t>
            </a:r>
          </a:p>
          <a:p>
            <a:r>
              <a:rPr lang="cs-CZ" altLang="cs-CZ" sz="1800" dirty="0"/>
              <a:t>Příjemce je povinen zaslat ke kontrole materiály týkající se zadávacího řízení před vyhlášením zadávacího řízení, dále materiály před podpisem smlouvy, případně před podpisem dodatku. </a:t>
            </a:r>
            <a:endParaRPr lang="cs-CZ" sz="18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05811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Povinnosti příjemce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Vkládat na </a:t>
            </a:r>
            <a:r>
              <a:rPr lang="cs-CZ" sz="1800" dirty="0">
                <a:hlinkClick r:id="rId2"/>
              </a:rPr>
              <a:t>www.esfcr.cz</a:t>
            </a:r>
            <a:r>
              <a:rPr lang="cs-CZ" sz="1800" dirty="0"/>
              <a:t> projekt, aktivity projektu pro veřejnost, zakázky, produkty (on-line formuláře)</a:t>
            </a:r>
          </a:p>
          <a:p>
            <a:r>
              <a:rPr lang="cs-CZ" sz="1800" dirty="0"/>
              <a:t>Vložit informace o projektu na web příjemce – logo musí být barevné a viditelné bez nutnosti rolovat dolů</a:t>
            </a:r>
          </a:p>
          <a:p>
            <a:r>
              <a:rPr lang="cs-CZ" sz="1800" dirty="0"/>
              <a:t>Informovat partnery a účastníky projektu o financování  z ESF/OPZ (vizuální identita, příp. ústní informace)</a:t>
            </a:r>
          </a:p>
          <a:p>
            <a:r>
              <a:rPr lang="cs-CZ" sz="1800" dirty="0"/>
              <a:t>Součinnost při realizaci komunikačních aktivit ŘO</a:t>
            </a:r>
          </a:p>
          <a:p>
            <a:r>
              <a:rPr lang="cs-CZ" sz="1800" dirty="0"/>
              <a:t>Vyvěšení povinného plakátu (příp. i desky, billboardu)</a:t>
            </a:r>
          </a:p>
          <a:p>
            <a:pPr lvl="1"/>
            <a:r>
              <a:rPr lang="cs-CZ" sz="1800" dirty="0"/>
              <a:t>Deska, billboard: projekty s křížovým financováním na stavební práce nebo infrastrukturu za více než 500.000 € z veř. zdrojů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87448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Povinný plakát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Alespoň 1 povinný plakát min. A3 s informacemi o projektu – využít je třeba el. šablonu z </a:t>
            </a:r>
            <a:r>
              <a:rPr lang="cs-CZ" sz="1800" dirty="0">
                <a:hlinkClick r:id="rId2"/>
              </a:rPr>
              <a:t>www.esfcr.cz</a:t>
            </a:r>
            <a:r>
              <a:rPr lang="cs-CZ" sz="1800" dirty="0"/>
              <a:t> </a:t>
            </a:r>
          </a:p>
          <a:p>
            <a:r>
              <a:rPr lang="cs-CZ" sz="1800" dirty="0"/>
              <a:t>Po celou dobu realizace projektu</a:t>
            </a:r>
          </a:p>
          <a:p>
            <a:r>
              <a:rPr lang="cs-CZ" sz="1800" dirty="0"/>
              <a:t>V místě realizace projektu snadno viditelném pro veřejnost, jako jsou vstupní prostory budovy</a:t>
            </a:r>
          </a:p>
          <a:p>
            <a:pPr lvl="1"/>
            <a:r>
              <a:rPr lang="cs-CZ" sz="1800" dirty="0"/>
              <a:t>Pokud je projekt realizován na více místech, bude umístěn na všech těchto místech</a:t>
            </a:r>
          </a:p>
          <a:p>
            <a:pPr lvl="1"/>
            <a:r>
              <a:rPr lang="cs-CZ" sz="1800" dirty="0"/>
              <a:t>Pokud nelze umístit plakát v místě realizace projektu, bude umístěn v sídle příjemce</a:t>
            </a:r>
          </a:p>
          <a:p>
            <a:pPr lvl="1"/>
            <a:r>
              <a:rPr lang="cs-CZ" sz="1800" dirty="0"/>
              <a:t>Pokud příjemce realizuje více projektů OPZ v jednom místě, je možné pro všechny tyto projekty umístit pouze jeden plakát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43164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VIZUÁLNÍ IDENTITA - použití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89454" y="1573084"/>
            <a:ext cx="4830618" cy="519309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povinný plakát, </a:t>
            </a:r>
            <a:r>
              <a:rPr lang="cs-CZ" sz="1500" dirty="0" smtClean="0"/>
              <a:t>dočasná/stála deska nebo billboard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 smtClean="0"/>
              <a:t>weby, </a:t>
            </a:r>
            <a:r>
              <a:rPr lang="cs-CZ" sz="1500" dirty="0"/>
              <a:t>microsity, sociální média </a:t>
            </a:r>
            <a:r>
              <a:rPr lang="cs-CZ" sz="1500" dirty="0" smtClean="0"/>
              <a:t>projektu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propagační tiskoviny (brožury, letáky, plakáty, publikace, školicí materiály</a:t>
            </a:r>
            <a:r>
              <a:rPr lang="cs-CZ" sz="1500" dirty="0" smtClean="0"/>
              <a:t>) a </a:t>
            </a:r>
            <a:r>
              <a:rPr lang="cs-CZ" sz="1500" dirty="0"/>
              <a:t>propagační </a:t>
            </a:r>
            <a:r>
              <a:rPr lang="cs-CZ" sz="1500" dirty="0" smtClean="0"/>
              <a:t>předměty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propagační audiovizuální materiály (reklamní spoty, product placement, sponzorské vzkazy, reportáže, pořady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inzerce (internet, tisk, outdoor</a:t>
            </a:r>
            <a:r>
              <a:rPr lang="cs-CZ" sz="1500" dirty="0" smtClean="0"/>
              <a:t>) 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soutěže (s výjimkou cen do soutěží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komunikační akce (semináře, workshopy, konference, tiskové konference, výstavy, </a:t>
            </a:r>
            <a:r>
              <a:rPr lang="cs-CZ" sz="1500" dirty="0" smtClean="0"/>
              <a:t>veletrhy)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 výstupy při jejich distribuci (tiskové zprávy, informace pro média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dokumenty </a:t>
            </a:r>
            <a:r>
              <a:rPr lang="cs-CZ" sz="1500" dirty="0" smtClean="0"/>
              <a:t>pro </a:t>
            </a:r>
            <a:r>
              <a:rPr lang="cs-CZ" sz="1500" dirty="0"/>
              <a:t>veřejnost či cílové </a:t>
            </a:r>
            <a:r>
              <a:rPr lang="cs-CZ" sz="1500" dirty="0" smtClean="0"/>
              <a:t>skupiny (vstupní</a:t>
            </a:r>
            <a:r>
              <a:rPr lang="cs-CZ" sz="1500" dirty="0"/>
              <a:t>, výstupní/závěrečné zprávy, analýzy, certifikáty, prezenční listiny apod</a:t>
            </a:r>
            <a:r>
              <a:rPr lang="cs-CZ" sz="1500" dirty="0" smtClean="0"/>
              <a:t>.)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výzva k podání nabídek/zadávací dokumentace </a:t>
            </a:r>
            <a:r>
              <a:rPr lang="cs-CZ" sz="1500" dirty="0" smtClean="0"/>
              <a:t>zakázek</a:t>
            </a:r>
            <a:endParaRPr lang="cs-CZ" sz="15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3"/>
          </p:nvPr>
        </p:nvSpPr>
        <p:spPr>
          <a:xfrm>
            <a:off x="5292080" y="1566675"/>
            <a:ext cx="3634414" cy="495572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interní </a:t>
            </a:r>
            <a:r>
              <a:rPr lang="cs-CZ" sz="1500" dirty="0" smtClean="0"/>
              <a:t>dokumenty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archivační </a:t>
            </a:r>
            <a:r>
              <a:rPr lang="cs-CZ" sz="1500" dirty="0" smtClean="0"/>
              <a:t>šanony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elektronická i listinná </a:t>
            </a:r>
            <a:r>
              <a:rPr lang="cs-CZ" sz="1500" dirty="0" smtClean="0"/>
              <a:t>komunikace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pracovní smlouvy, smlouvy s dodavateli, dalšími příjemci, partnery apod</a:t>
            </a:r>
            <a:r>
              <a:rPr lang="cs-CZ" sz="1500" dirty="0" smtClean="0"/>
              <a:t>.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účetní doklady </a:t>
            </a:r>
            <a:r>
              <a:rPr lang="cs-CZ" sz="1500" dirty="0" smtClean="0"/>
              <a:t>vztahující se </a:t>
            </a:r>
            <a:r>
              <a:rPr lang="cs-CZ" sz="1500" dirty="0"/>
              <a:t>k výdajům </a:t>
            </a:r>
            <a:r>
              <a:rPr lang="cs-CZ" sz="1500" dirty="0" smtClean="0"/>
              <a:t>projektu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vybavení pořízené z prostředků projektu (s výjimkou propagačních předmětů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neplacené PR články a převzaté PR výstupy (např. médii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ceny do </a:t>
            </a:r>
            <a:r>
              <a:rPr lang="cs-CZ" sz="1500" dirty="0" smtClean="0"/>
              <a:t>soutěží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výstupy, kde to není technicky možné (např. strojově generované objednávky, faktury</a:t>
            </a:r>
            <a:r>
              <a:rPr lang="cs-CZ" sz="1500" dirty="0" smtClean="0"/>
              <a:t>)</a:t>
            </a:r>
            <a:endParaRPr lang="cs-CZ" sz="15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ANO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5292080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NE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58120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Kontaktní osoby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492896"/>
            <a:ext cx="8064000" cy="3599920"/>
          </a:xfrm>
        </p:spPr>
        <p:txBody>
          <a:bodyPr/>
          <a:lstStyle/>
          <a:p>
            <a:r>
              <a:rPr lang="cs-CZ" sz="2000" dirty="0" smtClean="0"/>
              <a:t>Mgr. Iva Hlaváčková – iva.hlavackova@mpsv.cz</a:t>
            </a:r>
          </a:p>
          <a:p>
            <a:endParaRPr lang="cs-CZ" sz="2000" dirty="0" smtClean="0"/>
          </a:p>
          <a:p>
            <a:r>
              <a:rPr lang="cs-CZ" sz="2000" dirty="0" smtClean="0"/>
              <a:t>Mgr. Lenka Bořecká – lenka.borecka@mpsv.cz</a:t>
            </a:r>
          </a:p>
          <a:p>
            <a:endParaRPr lang="cs-CZ" sz="2000" dirty="0"/>
          </a:p>
          <a:p>
            <a:r>
              <a:rPr lang="cs-CZ" sz="2000" dirty="0" smtClean="0"/>
              <a:t>Ing. Šárka Müllerová – sarka.mullerova@mpsv.cz</a:t>
            </a:r>
          </a:p>
          <a:p>
            <a:endParaRPr lang="cs-CZ" sz="2000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35933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907704" y="2924944"/>
            <a:ext cx="5328592" cy="1440024"/>
          </a:xfrm>
        </p:spPr>
        <p:txBody>
          <a:bodyPr/>
          <a:lstStyle/>
          <a:p>
            <a:pPr marL="0" indent="0" algn="ctr"/>
            <a:r>
              <a:rPr lang="cs-CZ" dirty="0"/>
              <a:t/>
            </a:r>
            <a:br>
              <a:rPr lang="cs-CZ" dirty="0"/>
            </a:br>
            <a:r>
              <a:rPr lang="cs-CZ" sz="2000" dirty="0" smtClean="0"/>
              <a:t>Těšíme se na Vaše projekty</a:t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5853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Žadatelé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412776"/>
            <a:ext cx="8064000" cy="4608512"/>
          </a:xfrm>
        </p:spPr>
        <p:txBody>
          <a:bodyPr/>
          <a:lstStyle/>
          <a:p>
            <a:pPr marL="0" indent="0">
              <a:buNone/>
            </a:pPr>
            <a:endParaRPr lang="cs-CZ" b="1" u="sng" dirty="0" smtClean="0"/>
          </a:p>
          <a:p>
            <a:pPr marL="0" indent="0">
              <a:buNone/>
            </a:pPr>
            <a:r>
              <a:rPr lang="cs-CZ" b="1" u="sng" dirty="0" smtClean="0"/>
              <a:t>Oprávnění </a:t>
            </a:r>
            <a:r>
              <a:rPr lang="cs-CZ" b="1" u="sng" dirty="0"/>
              <a:t>žadatelé: </a:t>
            </a:r>
            <a:endParaRPr lang="cs-CZ" b="1" u="sng" dirty="0" smtClean="0"/>
          </a:p>
          <a:p>
            <a:pPr marL="0" indent="0">
              <a:buNone/>
            </a:pPr>
            <a:endParaRPr lang="cs-CZ" b="1" u="sng" dirty="0"/>
          </a:p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 smtClean="0"/>
              <a:t>neziskové </a:t>
            </a:r>
            <a:r>
              <a:rPr lang="cs-CZ" sz="1800" dirty="0"/>
              <a:t>organizace, </a:t>
            </a:r>
            <a:r>
              <a:rPr lang="cs-CZ" sz="1800" dirty="0" smtClean="0"/>
              <a:t>obce, organizace zřizované obcemi (příspěvkové organizace, o.p.s., ústav) působící v sociální oblasti, </a:t>
            </a:r>
            <a:r>
              <a:rPr lang="cs-CZ" sz="1800" dirty="0"/>
              <a:t>dobrovolné svazky </a:t>
            </a:r>
            <a:r>
              <a:rPr lang="cs-CZ" sz="1800" dirty="0" smtClean="0"/>
              <a:t>obcí.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8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0" smtClean="0"/>
              <a:t>Žadatel, který je neziskovkou nebo organizací zřizovanou obcemi, musí být v době podání žádosti o podporu registrovaným poskytovatelem soc. služby sociální prevence podle § 78 zákona č.108/2006 Sb. a příslušnou službu sociální prevence (§53 až § 70) poskytuje alespoň 24 měsíců.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0" smtClean="0"/>
          </a:p>
          <a:p>
            <a:pPr>
              <a:buFont typeface="Courier New" panose="02070309020205020404" pitchFamily="49" charset="0"/>
              <a:buChar char="o"/>
            </a:pPr>
            <a:endParaRPr lang="cs-CZ" sz="16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414000" lvl="1" indent="0">
              <a:buNone/>
            </a:pPr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459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0851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b="1" u="sng" dirty="0" smtClean="0"/>
              <a:t>Cílové </a:t>
            </a:r>
            <a:r>
              <a:rPr lang="cs-CZ" b="1" u="sng" dirty="0"/>
              <a:t>skupiny</a:t>
            </a:r>
            <a:r>
              <a:rPr lang="cs-CZ" b="1" u="sng" dirty="0" smtClean="0"/>
              <a:t>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b="1" u="sng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800" u="sng" dirty="0" smtClean="0"/>
              <a:t>Bezdomovci a osoby žijící v nevyhovujícím nebo nejistém ubytování</a:t>
            </a:r>
            <a:r>
              <a:rPr lang="cs-CZ" sz="1800" dirty="0" smtClean="0"/>
              <a:t> </a:t>
            </a:r>
            <a:r>
              <a:rPr lang="cs-CZ" sz="1600" dirty="0" smtClean="0"/>
              <a:t>(</a:t>
            </a:r>
            <a:r>
              <a:rPr lang="cs-CZ" sz="1600" dirty="0"/>
              <a:t>c</a:t>
            </a:r>
            <a:r>
              <a:rPr lang="cs-CZ" sz="1600" dirty="0" smtClean="0"/>
              <a:t>ílovou </a:t>
            </a:r>
            <a:r>
              <a:rPr lang="cs-CZ" sz="1600" dirty="0"/>
              <a:t>skupinou jsou domácnosti v bytové nouzi s intenzivní potřebou podpory, přednostně ti nejohroženější s komplexní potřebou podpory. </a:t>
            </a:r>
            <a:r>
              <a:rPr lang="cs-CZ" sz="1600" dirty="0" smtClean="0"/>
              <a:t>Program </a:t>
            </a:r>
            <a:r>
              <a:rPr lang="cs-CZ" sz="1600" dirty="0" err="1"/>
              <a:t>Housing</a:t>
            </a:r>
            <a:r>
              <a:rPr lang="cs-CZ" sz="1600" dirty="0"/>
              <a:t> </a:t>
            </a:r>
            <a:r>
              <a:rPr lang="cs-CZ" sz="1600" dirty="0" err="1"/>
              <a:t>First</a:t>
            </a:r>
            <a:r>
              <a:rPr lang="cs-CZ" sz="1600" dirty="0"/>
              <a:t> </a:t>
            </a:r>
            <a:r>
              <a:rPr lang="cs-CZ" sz="1600" dirty="0" smtClean="0"/>
              <a:t> </a:t>
            </a:r>
            <a:r>
              <a:rPr lang="cs-CZ" sz="1600" dirty="0"/>
              <a:t>je určen</a:t>
            </a:r>
            <a:r>
              <a:rPr lang="cs-CZ" sz="1600" b="1" dirty="0"/>
              <a:t> jednotlivcům, párům nebo rodinám, které jsou aktuálně </a:t>
            </a:r>
            <a:r>
              <a:rPr lang="cs-CZ" sz="1600" b="1" u="sng" dirty="0"/>
              <a:t>v bytové nouzi</a:t>
            </a:r>
            <a:r>
              <a:rPr lang="cs-CZ" sz="1600" dirty="0"/>
              <a:t>, a zároveň je zde alespoň jedna dospělá osoba, která </a:t>
            </a:r>
            <a:r>
              <a:rPr lang="cs-CZ" sz="1600" b="1" u="sng" dirty="0"/>
              <a:t>potřebuje intenzivní a dlouhodobou </a:t>
            </a:r>
            <a:r>
              <a:rPr lang="cs-CZ" sz="1600" b="1" u="sng" dirty="0" smtClean="0"/>
              <a:t>podporu</a:t>
            </a:r>
            <a:r>
              <a:rPr lang="cs-CZ" sz="16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u="sng" dirty="0" smtClean="0"/>
              <a:t>Sociální pracovníci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u="sng" dirty="0" smtClean="0"/>
              <a:t>Pracovníci v sociálních službách</a:t>
            </a:r>
          </a:p>
          <a:p>
            <a:pPr marL="0" indent="0">
              <a:buNone/>
            </a:pPr>
            <a:r>
              <a:rPr lang="cs-CZ" sz="1600" dirty="0" smtClean="0"/>
              <a:t>Bližší popis ve výzvě kap. 4.3</a:t>
            </a:r>
            <a:endParaRPr lang="cs-CZ" sz="16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414000" lvl="1" indent="0">
              <a:buNone/>
            </a:pPr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096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Závazné podmínky pro žadatele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000" cy="4824536"/>
          </a:xfrm>
        </p:spPr>
        <p:txBody>
          <a:bodyPr/>
          <a:lstStyle/>
          <a:p>
            <a:pPr marL="0" lvl="0" indent="0">
              <a:buNone/>
            </a:pPr>
            <a:r>
              <a:rPr lang="cs-CZ" sz="1800" dirty="0" smtClean="0"/>
              <a:t>Žadatel </a:t>
            </a:r>
            <a:r>
              <a:rPr lang="cs-CZ" sz="1800" dirty="0"/>
              <a:t>vytvoří v rámci projektu program HF, který bude vycházet ze </a:t>
            </a:r>
            <a:r>
              <a:rPr lang="cs-CZ" sz="1800" b="1" u="sng" dirty="0"/>
              <a:t>základních definičních znaků přístupu HF (8 principů)</a:t>
            </a:r>
            <a:r>
              <a:rPr lang="cs-CZ" sz="1800" b="1" dirty="0"/>
              <a:t>,</a:t>
            </a:r>
            <a:r>
              <a:rPr lang="cs-CZ" sz="1800" dirty="0"/>
              <a:t> které jsou </a:t>
            </a:r>
            <a:r>
              <a:rPr lang="cs-CZ" sz="1800" u="sng" dirty="0"/>
              <a:t>vodítkem</a:t>
            </a:r>
            <a:r>
              <a:rPr lang="cs-CZ" sz="1800" dirty="0"/>
              <a:t> pro žadatele/příjemce při vytvoření programu HF</a:t>
            </a:r>
            <a:r>
              <a:rPr lang="cs-CZ" sz="1800" dirty="0" smtClean="0"/>
              <a:t>:</a:t>
            </a:r>
          </a:p>
          <a:p>
            <a:pPr marL="0" lvl="0" indent="0">
              <a:buNone/>
            </a:pPr>
            <a:endParaRPr lang="cs-CZ" sz="1800" dirty="0"/>
          </a:p>
          <a:p>
            <a:pPr lvl="0">
              <a:buFont typeface="+mj-lt"/>
              <a:buAutoNum type="arabicPeriod"/>
            </a:pPr>
            <a:r>
              <a:rPr lang="cs-CZ" sz="1800" b="1" dirty="0"/>
              <a:t>Rychlý přístup ke standardnímu bydlení bez přípravy</a:t>
            </a:r>
          </a:p>
          <a:p>
            <a:pPr lvl="0">
              <a:buFont typeface="+mj-lt"/>
              <a:buAutoNum type="arabicPeriod"/>
            </a:pPr>
            <a:r>
              <a:rPr lang="cs-CZ" sz="1800" b="1" dirty="0"/>
              <a:t>Možnost volby a kontroly pro uživatele služeb</a:t>
            </a:r>
          </a:p>
          <a:p>
            <a:pPr lvl="0">
              <a:buFont typeface="+mj-lt"/>
              <a:buAutoNum type="arabicPeriod"/>
            </a:pPr>
            <a:r>
              <a:rPr lang="cs-CZ" sz="1800" b="1" dirty="0"/>
              <a:t>Oddělení bydlení a podpory</a:t>
            </a:r>
          </a:p>
          <a:p>
            <a:pPr lvl="0">
              <a:buFont typeface="+mj-lt"/>
              <a:buAutoNum type="arabicPeriod"/>
            </a:pPr>
            <a:r>
              <a:rPr lang="cs-CZ" sz="1800" b="1" dirty="0"/>
              <a:t>Zaměření na zotavení (vč. komunitní integrace a </a:t>
            </a:r>
            <a:r>
              <a:rPr lang="cs-CZ" sz="1800" b="1" dirty="0" err="1"/>
              <a:t>desegregace</a:t>
            </a:r>
            <a:r>
              <a:rPr lang="cs-CZ" sz="1800" b="1" dirty="0" smtClean="0"/>
              <a:t>)</a:t>
            </a:r>
            <a:endParaRPr lang="cs-CZ" sz="18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951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Závazné podmínky pro žadatele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968552"/>
          </a:xfrm>
        </p:spPr>
        <p:txBody>
          <a:bodyPr/>
          <a:lstStyle/>
          <a:p>
            <a:pPr lvl="0">
              <a:buFont typeface="+mj-lt"/>
              <a:buAutoNum type="arabicPeriod" startAt="5"/>
            </a:pPr>
            <a:r>
              <a:rPr lang="cs-CZ" sz="1800" b="1" dirty="0" err="1" smtClean="0"/>
              <a:t>Harm</a:t>
            </a:r>
            <a:r>
              <a:rPr lang="cs-CZ" sz="1800" b="1" dirty="0" smtClean="0"/>
              <a:t> </a:t>
            </a:r>
            <a:r>
              <a:rPr lang="cs-CZ" sz="1800" b="1" dirty="0" err="1"/>
              <a:t>reduction</a:t>
            </a:r>
            <a:r>
              <a:rPr lang="cs-CZ" sz="1800" b="1" dirty="0"/>
              <a:t> </a:t>
            </a:r>
            <a:r>
              <a:rPr lang="cs-CZ" sz="1800" dirty="0"/>
              <a:t>(činnosti snižování rizik spojených s užíváním návykových, omamných a psychotropních látek či snižování poškození souvisejících s jejich užíváním u osob, které je v současnosti užívají a nejsou prozatím motivovány k tomu, aby užívání zanechaly, nebo nemohou přestat návykové, omamné a psychotropní látky užívat)</a:t>
            </a:r>
          </a:p>
          <a:p>
            <a:pPr lvl="0">
              <a:buFont typeface="+mj-lt"/>
              <a:buAutoNum type="arabicPeriod" startAt="5"/>
            </a:pPr>
            <a:r>
              <a:rPr lang="cs-CZ" sz="1800" b="1" dirty="0"/>
              <a:t>Robustní podpora a aktivní zapojení bez donucení</a:t>
            </a:r>
          </a:p>
          <a:p>
            <a:pPr lvl="0">
              <a:buFont typeface="+mj-lt"/>
              <a:buAutoNum type="arabicPeriod" startAt="5"/>
            </a:pPr>
            <a:r>
              <a:rPr lang="cs-CZ" sz="1800" b="1" dirty="0"/>
              <a:t>Flexibilní podpora tak dlouho jak je potřeba</a:t>
            </a:r>
          </a:p>
          <a:p>
            <a:pPr lvl="0">
              <a:buFont typeface="+mj-lt"/>
              <a:buAutoNum type="arabicPeriod" startAt="5"/>
            </a:pPr>
            <a:r>
              <a:rPr lang="cs-CZ" sz="1800" b="1" dirty="0" err="1"/>
              <a:t>Housing</a:t>
            </a:r>
            <a:r>
              <a:rPr lang="cs-CZ" sz="1800" b="1" dirty="0"/>
              <a:t> </a:t>
            </a:r>
            <a:r>
              <a:rPr lang="cs-CZ" sz="1800" b="1" dirty="0" err="1"/>
              <a:t>First</a:t>
            </a:r>
            <a:r>
              <a:rPr lang="cs-CZ" sz="1800" b="1" dirty="0"/>
              <a:t> je určeno pro ty nejohroženější, přednostně pro ty s potřebou komplexní podpory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135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Závazné </a:t>
            </a:r>
            <a:r>
              <a:rPr lang="cs-CZ" dirty="0"/>
              <a:t>podmínky pro žadatele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5040560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/>
              <a:t>V rámci těchto principů je žadatel/příjemce povinen vždy </a:t>
            </a:r>
            <a:r>
              <a:rPr lang="cs-CZ" sz="1800" u="sng" dirty="0"/>
              <a:t>naplnit </a:t>
            </a:r>
            <a:r>
              <a:rPr lang="cs-CZ" sz="1800" b="1" u="sng" dirty="0"/>
              <a:t>tato kritéria</a:t>
            </a:r>
            <a:r>
              <a:rPr lang="cs-CZ" sz="1800" dirty="0"/>
              <a:t>:</a:t>
            </a:r>
          </a:p>
          <a:p>
            <a:pPr lvl="0"/>
            <a:r>
              <a:rPr lang="cs-CZ" sz="1800" dirty="0"/>
              <a:t>Zařazení do programu není podmíněno předchozí spoluprací se sociálním pracovníkem/sociální službou.</a:t>
            </a:r>
          </a:p>
          <a:p>
            <a:pPr lvl="0"/>
            <a:r>
              <a:rPr lang="cs-CZ" sz="1800" dirty="0"/>
              <a:t>Program zajistí nabídku bytových jednotek tak, aby alespoň 60 % účastníků programu mělo možnost nastěhovat se do bytu nejpozději do 3 měsíců od přijetí do programu, tj. od oznámení zahájení podpory účastníkům projektu.</a:t>
            </a:r>
          </a:p>
          <a:p>
            <a:pPr lvl="0"/>
            <a:r>
              <a:rPr lang="cs-CZ" sz="1800" dirty="0"/>
              <a:t>Podmínky, které uživatel musí splnit před přijetím do programu/podpisu smlouvy nepřesahují rámec prokázání bytové nouze v kombinaci s vícerými závažnými problémy a akceptace osobních návštěv sociálního pracovníka (zpravidla) 1x týdně</a:t>
            </a:r>
            <a:r>
              <a:rPr lang="cs-CZ" sz="1800" i="1" dirty="0"/>
              <a:t> </a:t>
            </a:r>
            <a:r>
              <a:rPr lang="cs-CZ" sz="1800" dirty="0"/>
              <a:t>při vstupu do programu.</a:t>
            </a:r>
          </a:p>
          <a:p>
            <a:pPr lvl="0"/>
            <a:r>
              <a:rPr lang="cs-CZ" sz="1800" dirty="0"/>
              <a:t>Byt splňuje parametry standardního bytu s potřebným vybavením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48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Závazné </a:t>
            </a:r>
            <a:r>
              <a:rPr lang="cs-CZ" dirty="0"/>
              <a:t>podmínky pro žadatele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5184576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/>
              <a:t>V rámci těchto principů je žadatel/příjemce povinen vždy </a:t>
            </a:r>
            <a:r>
              <a:rPr lang="cs-CZ" sz="1800" u="sng" dirty="0"/>
              <a:t>naplnit </a:t>
            </a:r>
            <a:r>
              <a:rPr lang="cs-CZ" sz="1800" b="1" u="sng" dirty="0"/>
              <a:t>tato kritéria</a:t>
            </a:r>
            <a:r>
              <a:rPr lang="cs-CZ" sz="1800" dirty="0"/>
              <a:t>:</a:t>
            </a:r>
          </a:p>
          <a:p>
            <a:pPr lvl="0"/>
            <a:r>
              <a:rPr lang="cs-CZ" sz="1800" dirty="0" smtClean="0"/>
              <a:t>Bydlení </a:t>
            </a:r>
            <a:r>
              <a:rPr lang="cs-CZ" sz="1800" dirty="0"/>
              <a:t>zahrnuje právní jistotu užívání ve formě nájemní smlouvy alespoň na 1 rok (v případě první smlouvy lze akceptovat její uzavření i na dobu kratší, minimálně však 6 měsíců).</a:t>
            </a:r>
          </a:p>
          <a:p>
            <a:pPr lvl="0"/>
            <a:r>
              <a:rPr lang="cs-CZ" sz="1800" dirty="0"/>
              <a:t>Program zajistí praktické oddělení podpory (sociální práce a další podpory) od správy bytového fondu a komunikace ze strany majitele bytu tak, aby nedocházelo ke konfliktu rolí mezi poskytováním podpory a správou nájemního vztahu.</a:t>
            </a:r>
          </a:p>
          <a:p>
            <a:pPr lvl="0"/>
            <a:r>
              <a:rPr lang="cs-CZ" sz="1800" dirty="0"/>
              <a:t>Nájemní smlouva není podmíněná plněním individuálního plánu podpory (nevypoví se, pokud uživatel nepotřebuje či nechce spolupracovat se službou). </a:t>
            </a:r>
          </a:p>
          <a:p>
            <a:pPr lvl="0"/>
            <a:r>
              <a:rPr lang="cs-CZ" sz="1800" dirty="0"/>
              <a:t>Pro vstup do bydlení se nevyžaduje abstinence ani účast v léčebném, odvykacím či terapeutickém programu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139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2FCF9BCABF3854AAB137087829D63AA" ma:contentTypeVersion="7" ma:contentTypeDescription="Vytvoří nový dokument" ma:contentTypeScope="" ma:versionID="f6f03f5b008ce72686bbcf691a7be2e8">
  <xsd:schema xmlns:xsd="http://www.w3.org/2001/XMLSchema" xmlns:xs="http://www.w3.org/2001/XMLSchema" xmlns:p="http://schemas.microsoft.com/office/2006/metadata/properties" xmlns:ns2="dfed548f-0517-4d39-90e3-3947398480c0" targetNamespace="http://schemas.microsoft.com/office/2006/metadata/properties" ma:root="true" ma:fieldsID="a9a9eb159e242e6dec8d2b5b6c497589" ns2:_="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ref="ns2:AC_OriginalFile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ed548f-0517-4d39-90e3-3947398480c0" elementFormDefault="qualified">
    <xsd:import namespace="http://schemas.microsoft.com/office/2006/documentManagement/types"/>
    <xsd:import namespace="http://schemas.microsoft.com/office/infopath/2007/PartnerControls"/>
    <xsd:element name="AC_OriginalFileName" ma:index="8" nillable="true" ma:displayName="Original File Name" ma:internalName="AC_OriginalFileNam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_OriginalFileName xmlns="dfed548f-0517-4d39-90e3-3947398480c0">W:\INTERNÍ\ODD_872\KPSVL\výzva_03_16_052\semináře\žadatelé\Prezentace_žadatelé_052_aktual.pptx</AC_OriginalFileName>
  </documentManagement>
</p:properties>
</file>

<file path=customXml/itemProps1.xml><?xml version="1.0" encoding="utf-8"?>
<ds:datastoreItem xmlns:ds="http://schemas.openxmlformats.org/officeDocument/2006/customXml" ds:itemID="{BBCC7AE6-9CF0-4723-A6C4-0E218DC795C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B83C20-D30D-4463-833B-6677D86C5C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1E6C59-D454-4589-9CB3-7329D706FF41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dfed548f-0517-4d39-90e3-3947398480c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1963</Words>
  <Application>Microsoft Office PowerPoint</Application>
  <PresentationFormat>Předvádění na obrazovce (4:3)</PresentationFormat>
  <Paragraphs>338</Paragraphs>
  <Slides>38</Slides>
  <Notes>32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4</vt:i4>
      </vt:variant>
      <vt:variant>
        <vt:lpstr>Nadpisy snímků</vt:lpstr>
      </vt:variant>
      <vt:variant>
        <vt:i4>38</vt:i4>
      </vt:variant>
    </vt:vector>
  </HeadingPairs>
  <TitlesOfParts>
    <vt:vector size="47" baseType="lpstr">
      <vt:lpstr>Arial</vt:lpstr>
      <vt:lpstr>Calibri</vt:lpstr>
      <vt:lpstr>Courier New</vt:lpstr>
      <vt:lpstr>Wingdings</vt:lpstr>
      <vt:lpstr>Wingdings 3</vt:lpstr>
      <vt:lpstr>prezentace</vt:lpstr>
      <vt:lpstr>1_prezentace</vt:lpstr>
      <vt:lpstr>2_prezentace</vt:lpstr>
      <vt:lpstr>3_prezentace</vt:lpstr>
      <vt:lpstr>Seminář pro žadatele  výzva č.03_19_108 </vt:lpstr>
      <vt:lpstr>Výzva  č. 03_19_108</vt:lpstr>
      <vt:lpstr>Výzva  č. 03_19_108</vt:lpstr>
      <vt:lpstr>Žadatelé</vt:lpstr>
      <vt:lpstr>cílové skupiny</vt:lpstr>
      <vt:lpstr>Závazné podmínky pro žadatele </vt:lpstr>
      <vt:lpstr>Závazné podmínky pro žadatele </vt:lpstr>
      <vt:lpstr>Závazné podmínky pro žadatele </vt:lpstr>
      <vt:lpstr>Závazné podmínky pro žadatele </vt:lpstr>
      <vt:lpstr>Závazné podmínky pro žadatele </vt:lpstr>
      <vt:lpstr>povinný obsah aktivit</vt:lpstr>
      <vt:lpstr>povinný obsah aktivit</vt:lpstr>
      <vt:lpstr>povinnÝ obsah aktivit</vt:lpstr>
      <vt:lpstr>Požadavky na byty</vt:lpstr>
      <vt:lpstr>Požadavky na byty</vt:lpstr>
      <vt:lpstr>Fáze projektu</vt:lpstr>
      <vt:lpstr>Fáze projektu</vt:lpstr>
      <vt:lpstr>Fáze projektu</vt:lpstr>
      <vt:lpstr>Monitoring a evaluace projektu</vt:lpstr>
      <vt:lpstr>Monitoring a evaluace projektu</vt:lpstr>
      <vt:lpstr>Indikátory</vt:lpstr>
      <vt:lpstr>Indikátory</vt:lpstr>
      <vt:lpstr>Povinné přílohy žádosti</vt:lpstr>
      <vt:lpstr>Povinná konzultace</vt:lpstr>
      <vt:lpstr>Partnerství</vt:lpstr>
      <vt:lpstr>Doporučení </vt:lpstr>
      <vt:lpstr>Způsob hodnocení a výběr projektů</vt:lpstr>
      <vt:lpstr>IS KP14+</vt:lpstr>
      <vt:lpstr>Finanční část</vt:lpstr>
      <vt:lpstr>Rozpočet projektu - struktura</vt:lpstr>
      <vt:lpstr>1. Osobní náklady</vt:lpstr>
      <vt:lpstr>VEŘejná podpora</vt:lpstr>
      <vt:lpstr>Povinnosti příjemce</vt:lpstr>
      <vt:lpstr>Povinnosti příjemce</vt:lpstr>
      <vt:lpstr>Povinný plakát</vt:lpstr>
      <vt:lpstr>VIZUÁLNÍ IDENTITA - použití</vt:lpstr>
      <vt:lpstr>Kontaktní osoby</vt:lpstr>
      <vt:lpstr> Těšíme se na Vaše projekty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2019-01-25T16:04:59Z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0x010100A2FCF9BCABF3854AAB137087829D63AA</vt:lpwstr>
  </property>
</Properties>
</file>