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97"/>
  </p:notesMasterIdLst>
  <p:handoutMasterIdLst>
    <p:handoutMasterId r:id="rId98"/>
  </p:handoutMasterIdLst>
  <p:sldIdLst>
    <p:sldId id="277" r:id="rId5"/>
    <p:sldId id="279" r:id="rId6"/>
    <p:sldId id="290" r:id="rId7"/>
    <p:sldId id="319" r:id="rId8"/>
    <p:sldId id="346" r:id="rId9"/>
    <p:sldId id="396" r:id="rId10"/>
    <p:sldId id="370" r:id="rId11"/>
    <p:sldId id="317" r:id="rId12"/>
    <p:sldId id="355" r:id="rId13"/>
    <p:sldId id="318" r:id="rId14"/>
    <p:sldId id="291" r:id="rId15"/>
    <p:sldId id="345" r:id="rId16"/>
    <p:sldId id="310" r:id="rId17"/>
    <p:sldId id="311" r:id="rId18"/>
    <p:sldId id="312" r:id="rId19"/>
    <p:sldId id="313" r:id="rId20"/>
    <p:sldId id="314" r:id="rId21"/>
    <p:sldId id="315" r:id="rId22"/>
    <p:sldId id="369" r:id="rId23"/>
    <p:sldId id="325" r:id="rId24"/>
    <p:sldId id="326" r:id="rId25"/>
    <p:sldId id="327" r:id="rId26"/>
    <p:sldId id="328" r:id="rId27"/>
    <p:sldId id="329" r:id="rId28"/>
    <p:sldId id="292" r:id="rId29"/>
    <p:sldId id="320" r:id="rId30"/>
    <p:sldId id="323" r:id="rId31"/>
    <p:sldId id="324" r:id="rId32"/>
    <p:sldId id="321" r:id="rId33"/>
    <p:sldId id="330" r:id="rId34"/>
    <p:sldId id="331" r:id="rId35"/>
    <p:sldId id="435" r:id="rId36"/>
    <p:sldId id="436" r:id="rId37"/>
    <p:sldId id="336" r:id="rId38"/>
    <p:sldId id="293" r:id="rId39"/>
    <p:sldId id="356" r:id="rId40"/>
    <p:sldId id="357" r:id="rId41"/>
    <p:sldId id="359" r:id="rId42"/>
    <p:sldId id="410" r:id="rId43"/>
    <p:sldId id="414" r:id="rId44"/>
    <p:sldId id="437" r:id="rId45"/>
    <p:sldId id="373" r:id="rId46"/>
    <p:sldId id="397" r:id="rId47"/>
    <p:sldId id="294" r:id="rId48"/>
    <p:sldId id="350" r:id="rId49"/>
    <p:sldId id="415" r:id="rId50"/>
    <p:sldId id="348" r:id="rId51"/>
    <p:sldId id="349" r:id="rId52"/>
    <p:sldId id="418" r:id="rId53"/>
    <p:sldId id="421" r:id="rId54"/>
    <p:sldId id="423" r:id="rId55"/>
    <p:sldId id="424" r:id="rId56"/>
    <p:sldId id="425" r:id="rId57"/>
    <p:sldId id="426" r:id="rId58"/>
    <p:sldId id="427" r:id="rId59"/>
    <p:sldId id="428" r:id="rId60"/>
    <p:sldId id="429" r:id="rId61"/>
    <p:sldId id="430" r:id="rId62"/>
    <p:sldId id="431" r:id="rId63"/>
    <p:sldId id="432" r:id="rId64"/>
    <p:sldId id="419" r:id="rId65"/>
    <p:sldId id="433" r:id="rId66"/>
    <p:sldId id="434" r:id="rId67"/>
    <p:sldId id="297" r:id="rId68"/>
    <p:sldId id="301" r:id="rId69"/>
    <p:sldId id="411" r:id="rId70"/>
    <p:sldId id="412" r:id="rId71"/>
    <p:sldId id="374" r:id="rId72"/>
    <p:sldId id="351" r:id="rId73"/>
    <p:sldId id="302" r:id="rId74"/>
    <p:sldId id="303" r:id="rId75"/>
    <p:sldId id="304" r:id="rId76"/>
    <p:sldId id="305" r:id="rId77"/>
    <p:sldId id="306" r:id="rId78"/>
    <p:sldId id="307" r:id="rId79"/>
    <p:sldId id="308" r:id="rId80"/>
    <p:sldId id="309" r:id="rId81"/>
    <p:sldId id="296" r:id="rId82"/>
    <p:sldId id="282" r:id="rId83"/>
    <p:sldId id="283" r:id="rId84"/>
    <p:sldId id="284" r:id="rId85"/>
    <p:sldId id="285" r:id="rId86"/>
    <p:sldId id="286" r:id="rId87"/>
    <p:sldId id="287" r:id="rId88"/>
    <p:sldId id="343" r:id="rId89"/>
    <p:sldId id="407" r:id="rId90"/>
    <p:sldId id="408" r:id="rId91"/>
    <p:sldId id="409" r:id="rId92"/>
    <p:sldId id="288" r:id="rId93"/>
    <p:sldId id="289" r:id="rId94"/>
    <p:sldId id="372" r:id="rId95"/>
    <p:sldId id="438" r:id="rId96"/>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0" name="Alexová Markéta, Ing.Arch. (MPSV)" initials="AM" lastIdx="3" clrIdx="0"/>
  <p:cmAuthor id="1" name="Vyskočil Marek Ing. (MPSV)" initials="VMI("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vertBarState="maximized">
    <p:restoredLeft sz="34587" autoAdjust="false"/>
    <p:restoredTop sz="88571" autoAdjust="false"/>
  </p:normalViewPr>
  <p:slideViewPr>
    <p:cSldViewPr showGuides="true">
      <p:cViewPr varScale="true">
        <p:scale>
          <a:sx n="103" d="100"/>
          <a:sy n="103" d="100"/>
        </p:scale>
        <p:origin x="648" y="91"/>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slides/slide62.xml" Type="http://schemas.openxmlformats.org/officeDocument/2006/relationships/slide" Id="rId66"/>
    <Relationship Target="slides/slide70.xml" Type="http://schemas.openxmlformats.org/officeDocument/2006/relationships/slide" Id="rId74"/>
    <Relationship Target="slides/slide75.xml" Type="http://schemas.openxmlformats.org/officeDocument/2006/relationships/slide" Id="rId79"/>
    <Relationship Target="slides/slide83.xml" Type="http://schemas.openxmlformats.org/officeDocument/2006/relationships/slide" Id="rId87"/>
    <Relationship Target="theme/theme1.xml" Type="http://schemas.openxmlformats.org/officeDocument/2006/relationships/theme" Id="rId102"/>
    <Relationship Target="slides/slide1.xml" Type="http://schemas.openxmlformats.org/officeDocument/2006/relationships/slide" Id="rId5"/>
    <Relationship Target="slides/slide57.xml" Type="http://schemas.openxmlformats.org/officeDocument/2006/relationships/slide" Id="rId61"/>
    <Relationship Target="slides/slide78.xml" Type="http://schemas.openxmlformats.org/officeDocument/2006/relationships/slide" Id="rId82"/>
    <Relationship Target="slides/slide86.xml" Type="http://schemas.openxmlformats.org/officeDocument/2006/relationships/slide" Id="rId90"/>
    <Relationship Target="slides/slide91.xml" Type="http://schemas.openxmlformats.org/officeDocument/2006/relationships/slide" Id="rId95"/>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slides/slide65.xml" Type="http://schemas.openxmlformats.org/officeDocument/2006/relationships/slide" Id="rId69"/>
    <Relationship Target="slides/slide73.xml" Type="http://schemas.openxmlformats.org/officeDocument/2006/relationships/slide" Id="rId77"/>
    <Relationship Target="presProps.xml" Type="http://schemas.openxmlformats.org/officeDocument/2006/relationships/presProps" Id="rId100"/>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76.xml" Type="http://schemas.openxmlformats.org/officeDocument/2006/relationships/slide" Id="rId80"/>
    <Relationship Target="slides/slide81.xml" Type="http://schemas.openxmlformats.org/officeDocument/2006/relationships/slide" Id="rId85"/>
    <Relationship Target="slides/slide89.xml" Type="http://schemas.openxmlformats.org/officeDocument/2006/relationships/slide" Id="rId93"/>
    <Relationship Target="handoutMasters/handoutMaster1.xml" Type="http://schemas.openxmlformats.org/officeDocument/2006/relationships/handoutMaster" Id="rId9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tableStyles.xml" Type="http://schemas.openxmlformats.org/officeDocument/2006/relationships/tableStyles" Id="rId103"/>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slides/slide66.xml" Type="http://schemas.openxmlformats.org/officeDocument/2006/relationships/slide" Id="rId70"/>
    <Relationship Target="slides/slide71.xml" Type="http://schemas.openxmlformats.org/officeDocument/2006/relationships/slide" Id="rId75"/>
    <Relationship Target="slides/slide79.xml" Type="http://schemas.openxmlformats.org/officeDocument/2006/relationships/slide" Id="rId83"/>
    <Relationship Target="slides/slide84.xml" Type="http://schemas.openxmlformats.org/officeDocument/2006/relationships/slide" Id="rId88"/>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slides/slide82.xml" Type="http://schemas.openxmlformats.org/officeDocument/2006/relationships/slide" Id="rId86"/>
    <Relationship Target="slides/slide90.xml" Type="http://schemas.openxmlformats.org/officeDocument/2006/relationships/slide" Id="rId94"/>
    <Relationship Target="commentAuthors.xml" Type="http://schemas.openxmlformats.org/officeDocument/2006/relationships/commentAuthors" Id="rId99"/>
    <Relationship Target="viewProps.xml" Type="http://schemas.openxmlformats.org/officeDocument/2006/relationships/viewProps" Id="rId101"/>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notesMasters/notesMaster1.xml" Type="http://schemas.openxmlformats.org/officeDocument/2006/relationships/notesMaster" Id="rId97"/>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B4408769-F17C-46BA-B177-8FD593E56593}" type="doc">
      <dgm:prSet loTypeId="urn:microsoft.com/office/officeart/2005/8/layout/hList1" loCatId="list" qsTypeId="urn:microsoft.com/office/officeart/2005/8/quickstyle/simple1" qsCatId="simple" csTypeId="urn:microsoft.com/office/officeart/2005/8/colors/accent1_2" csCatId="accent1" phldr="true"/>
      <dgm:spPr/>
      <dgm:t>
        <a:bodyPr/>
        <a:lstStyle/>
        <a:p>
          <a:endParaRPr lang="cs-CZ"/>
        </a:p>
      </dgm:t>
    </dgm:pt>
    <dgm:pt modelId="{5BA7BDBE-A40A-4E45-9623-5C861436CB93}">
      <dgm:prSet phldrT="[Text]"/>
      <dgm:spPr/>
      <dgm:t>
        <a:bodyPr/>
        <a:lstStyle/>
        <a:p>
          <a:r>
            <a:rPr lang="cs-CZ" dirty="false" smtClean="false"/>
            <a:t>Partner s finančním příspěvkem</a:t>
          </a:r>
          <a:endParaRPr lang="cs-CZ" dirty="false"/>
        </a:p>
      </dgm:t>
    </dgm:pt>
    <dgm:pt modelId="{4DFBA3AB-DD16-4DCE-AE67-129207DCE455}" type="parTrans" cxnId="{F56EED76-71C8-4A23-A833-818A8B71737F}">
      <dgm:prSet/>
      <dgm:spPr/>
      <dgm:t>
        <a:bodyPr/>
        <a:lstStyle/>
        <a:p>
          <a:endParaRPr lang="cs-CZ"/>
        </a:p>
      </dgm:t>
    </dgm:pt>
    <dgm:pt modelId="{616D4DC6-7637-48F9-AA69-CB2A57EB3FAE}" type="sibTrans" cxnId="{F56EED76-71C8-4A23-A833-818A8B71737F}">
      <dgm:prSet/>
      <dgm:spPr/>
      <dgm:t>
        <a:bodyPr/>
        <a:lstStyle/>
        <a:p>
          <a:endParaRPr lang="cs-CZ"/>
        </a:p>
      </dgm:t>
    </dgm:pt>
    <dgm:pt modelId="{F77C91FF-DC99-4D2F-AA5A-988F4DD6FE6D}">
      <dgm:prSet phldrT="[Text]"/>
      <dgm:spPr/>
      <dgm:t>
        <a:bodyPr/>
        <a:lstStyle/>
        <a:p>
          <a:r>
            <a:rPr lang="cs-CZ" dirty="false" smtClean="false"/>
            <a:t>Zaměstnanec partnera</a:t>
          </a:r>
          <a:endParaRPr lang="cs-CZ" dirty="false"/>
        </a:p>
      </dgm:t>
    </dgm:pt>
    <dgm:pt modelId="{1B0ED340-3486-4468-BF71-C9020136C183}" type="parTrans" cxnId="{499F6667-4BD9-4060-BF99-E45960CCFCEB}">
      <dgm:prSet/>
      <dgm:spPr/>
      <dgm:t>
        <a:bodyPr/>
        <a:lstStyle/>
        <a:p>
          <a:endParaRPr lang="cs-CZ"/>
        </a:p>
      </dgm:t>
    </dgm:pt>
    <dgm:pt modelId="{3439414D-610C-42CC-B385-AB565F8F1155}" type="sibTrans" cxnId="{499F6667-4BD9-4060-BF99-E45960CCFCEB}">
      <dgm:prSet/>
      <dgm:spPr/>
      <dgm:t>
        <a:bodyPr/>
        <a:lstStyle/>
        <a:p>
          <a:endParaRPr lang="cs-CZ"/>
        </a:p>
      </dgm:t>
    </dgm:pt>
    <dgm:pt modelId="{FFCBFC6A-F5DF-45A7-98AE-5619067BC924}">
      <dgm:prSet phldrT="[Text]"/>
      <dgm:spPr/>
      <dgm:t>
        <a:bodyPr/>
        <a:lstStyle/>
        <a:p>
          <a:r>
            <a:rPr lang="cs-CZ" dirty="false" smtClean="false"/>
            <a:t>PS či dodatek u svého zaměstnavatele</a:t>
          </a:r>
          <a:endParaRPr lang="cs-CZ" dirty="false"/>
        </a:p>
      </dgm:t>
    </dgm:pt>
    <dgm:pt modelId="{1C59F505-3DBF-4C29-A3F4-2916C042C251}" type="parTrans" cxnId="{7ABE6E6F-150D-4CB7-8739-CD3965C5B6C6}">
      <dgm:prSet/>
      <dgm:spPr/>
      <dgm:t>
        <a:bodyPr/>
        <a:lstStyle/>
        <a:p>
          <a:endParaRPr lang="cs-CZ"/>
        </a:p>
      </dgm:t>
    </dgm:pt>
    <dgm:pt modelId="{E87AC5A4-AAF3-4D4B-9915-580480B81FD4}" type="sibTrans" cxnId="{7ABE6E6F-150D-4CB7-8739-CD3965C5B6C6}">
      <dgm:prSet/>
      <dgm:spPr/>
      <dgm:t>
        <a:bodyPr/>
        <a:lstStyle/>
        <a:p>
          <a:endParaRPr lang="cs-CZ"/>
        </a:p>
      </dgm:t>
    </dgm:pt>
    <dgm:pt modelId="{0177D2AD-E797-4F06-8611-A6EC1BAA4E5E}">
      <dgm:prSet phldrT="[Text]"/>
      <dgm:spPr/>
      <dgm:t>
        <a:bodyPr/>
        <a:lstStyle/>
        <a:p>
          <a:r>
            <a:rPr lang="cs-CZ" dirty="false" smtClean="false"/>
            <a:t>Partner bez finančního příspěvku</a:t>
          </a:r>
          <a:endParaRPr lang="cs-CZ" dirty="false"/>
        </a:p>
      </dgm:t>
    </dgm:pt>
    <dgm:pt modelId="{0E385C2B-09D8-487E-ABD3-AA86E0F5D1B3}" type="parTrans" cxnId="{AA22EC0B-16EE-4238-BB02-81FD2123E155}">
      <dgm:prSet/>
      <dgm:spPr/>
      <dgm:t>
        <a:bodyPr/>
        <a:lstStyle/>
        <a:p>
          <a:endParaRPr lang="cs-CZ"/>
        </a:p>
      </dgm:t>
    </dgm:pt>
    <dgm:pt modelId="{0F6AAD86-CB64-4E05-9732-AD0A3254045B}" type="sibTrans" cxnId="{AA22EC0B-16EE-4238-BB02-81FD2123E155}">
      <dgm:prSet/>
      <dgm:spPr/>
      <dgm:t>
        <a:bodyPr/>
        <a:lstStyle/>
        <a:p>
          <a:endParaRPr lang="cs-CZ"/>
        </a:p>
      </dgm:t>
    </dgm:pt>
    <dgm:pt modelId="{86E99528-D7B2-4019-AA44-411B052F7380}">
      <dgm:prSet phldrT="[Text]"/>
      <dgm:spPr/>
      <dgm:t>
        <a:bodyPr/>
        <a:lstStyle/>
        <a:p>
          <a:r>
            <a:rPr lang="cs-CZ" dirty="false" smtClean="false"/>
            <a:t>Zaměstnanec příjemce</a:t>
          </a:r>
          <a:endParaRPr lang="cs-CZ" dirty="false"/>
        </a:p>
      </dgm:t>
    </dgm:pt>
    <dgm:pt modelId="{B33C4CF1-482B-4AA9-95E7-45F9D2E0F1CE}" type="parTrans" cxnId="{FF22D93E-9EEE-4F1C-855B-BB070ED8D0CD}">
      <dgm:prSet/>
      <dgm:spPr/>
      <dgm:t>
        <a:bodyPr/>
        <a:lstStyle/>
        <a:p>
          <a:endParaRPr lang="cs-CZ"/>
        </a:p>
      </dgm:t>
    </dgm:pt>
    <dgm:pt modelId="{2BE22883-7588-485C-961D-C4A68BF33AC6}" type="sibTrans" cxnId="{FF22D93E-9EEE-4F1C-855B-BB070ED8D0CD}">
      <dgm:prSet/>
      <dgm:spPr/>
      <dgm:t>
        <a:bodyPr/>
        <a:lstStyle/>
        <a:p>
          <a:endParaRPr lang="cs-CZ"/>
        </a:p>
      </dgm:t>
    </dgm:pt>
    <dgm:pt modelId="{923A1E4C-B244-4623-8CA6-80F6B6A3FB57}">
      <dgm:prSet phldrT="[Text]"/>
      <dgm:spPr/>
      <dgm:t>
        <a:bodyPr/>
        <a:lstStyle/>
        <a:p>
          <a:r>
            <a:rPr lang="cs-CZ" dirty="false" smtClean="false"/>
            <a:t>PS či dodatek u příjemce</a:t>
          </a:r>
          <a:endParaRPr lang="cs-CZ" dirty="false"/>
        </a:p>
      </dgm:t>
    </dgm:pt>
    <dgm:pt modelId="{842715C0-F979-4816-A886-7C3B44BDA04C}" type="parTrans" cxnId="{3EF1C616-295C-4429-BEE0-FFE8A080F8B6}">
      <dgm:prSet/>
      <dgm:spPr/>
      <dgm:t>
        <a:bodyPr/>
        <a:lstStyle/>
        <a:p>
          <a:endParaRPr lang="cs-CZ"/>
        </a:p>
      </dgm:t>
    </dgm:pt>
    <dgm:pt modelId="{DFCFA1E6-E1BC-4545-95ED-CA925EC05552}" type="sibTrans" cxnId="{3EF1C616-295C-4429-BEE0-FFE8A080F8B6}">
      <dgm:prSet/>
      <dgm:spPr/>
      <dgm:t>
        <a:bodyPr/>
        <a:lstStyle/>
        <a:p>
          <a:endParaRPr lang="cs-CZ"/>
        </a:p>
      </dgm:t>
    </dgm:pt>
    <dgm:pt modelId="{2521C768-0B18-4E65-86C9-0692A107643E}">
      <dgm:prSet phldrT="[Text]"/>
      <dgm:spPr/>
      <dgm:t>
        <a:bodyPr/>
        <a:lstStyle/>
        <a:p>
          <a:r>
            <a:rPr lang="cs-CZ" dirty="false" smtClean="false"/>
            <a:t>Mzdový výdaj partnera - refundace mzdových výdajů mezi příjemcem a partnerem</a:t>
          </a:r>
          <a:endParaRPr lang="cs-CZ" dirty="false"/>
        </a:p>
      </dgm:t>
    </dgm:pt>
    <dgm:pt modelId="{FC05B30B-0B57-4E59-820B-8E51857A9731}" type="parTrans" cxnId="{FFFEA3FF-F9CF-428F-9293-407B26C11112}">
      <dgm:prSet/>
      <dgm:spPr/>
      <dgm:t>
        <a:bodyPr/>
        <a:lstStyle/>
        <a:p>
          <a:endParaRPr lang="cs-CZ"/>
        </a:p>
      </dgm:t>
    </dgm:pt>
    <dgm:pt modelId="{A4E45BB4-81E0-435A-B3E2-7D4DD6BDC104}" type="sibTrans" cxnId="{FFFEA3FF-F9CF-428F-9293-407B26C11112}">
      <dgm:prSet/>
      <dgm:spPr/>
      <dgm:t>
        <a:bodyPr/>
        <a:lstStyle/>
        <a:p>
          <a:endParaRPr lang="cs-CZ"/>
        </a:p>
      </dgm:t>
    </dgm:pt>
    <dgm:pt modelId="{AA11C719-5E6D-41A1-97E0-2FAD51A0F614}">
      <dgm:prSet phldrT="[Text]"/>
      <dgm:spPr/>
      <dgm:t>
        <a:bodyPr/>
        <a:lstStyle/>
        <a:p>
          <a:r>
            <a:rPr lang="cs-CZ" dirty="false" smtClean="false"/>
            <a:t>Mzdový výdaj příjemce</a:t>
          </a:r>
          <a:endParaRPr lang="cs-CZ" dirty="false"/>
        </a:p>
      </dgm:t>
    </dgm:pt>
    <dgm:pt modelId="{20469065-1D6A-4E1D-B6F0-3D01EFA060EB}" type="parTrans" cxnId="{0C2FABE8-E5DF-485C-8023-D6D411D6EDE7}">
      <dgm:prSet/>
      <dgm:spPr/>
      <dgm:t>
        <a:bodyPr/>
        <a:lstStyle/>
        <a:p>
          <a:endParaRPr lang="cs-CZ"/>
        </a:p>
      </dgm:t>
    </dgm:pt>
    <dgm:pt modelId="{29348AE7-5EE8-4156-9325-2D31DEB34E4F}" type="sibTrans" cxnId="{0C2FABE8-E5DF-485C-8023-D6D411D6EDE7}">
      <dgm:prSet/>
      <dgm:spPr/>
      <dgm:t>
        <a:bodyPr/>
        <a:lstStyle/>
        <a:p>
          <a:endParaRPr lang="cs-CZ"/>
        </a:p>
      </dgm:t>
    </dgm:pt>
    <dgm:pt modelId="{1CC24F09-9A56-4DB6-A065-EB6FBEBDFE67}" type="pres">
      <dgm:prSet presAssocID="{B4408769-F17C-46BA-B177-8FD593E56593}" presName="Name0" presStyleCnt="0">
        <dgm:presLayoutVars>
          <dgm:dir/>
          <dgm:animLvl val="lvl"/>
          <dgm:resizeHandles val="exact"/>
        </dgm:presLayoutVars>
      </dgm:prSet>
      <dgm:spPr/>
      <dgm:t>
        <a:bodyPr/>
        <a:lstStyle/>
        <a:p>
          <a:endParaRPr lang="cs-CZ"/>
        </a:p>
      </dgm:t>
    </dgm:pt>
    <dgm:pt modelId="{49F98733-59CB-4FAB-A213-58C9F9990968}" type="pres">
      <dgm:prSet presAssocID="{5BA7BDBE-A40A-4E45-9623-5C861436CB93}" presName="composite" presStyleCnt="0"/>
      <dgm:spPr/>
    </dgm:pt>
    <dgm:pt modelId="{E2A2A984-7C6E-4C60-8E8C-F4915F7C0223}" type="pres">
      <dgm:prSet presAssocID="{5BA7BDBE-A40A-4E45-9623-5C861436CB93}" presName="parTx" presStyleLbl="alignNode1" presStyleIdx="0" presStyleCnt="2">
        <dgm:presLayoutVars>
          <dgm:chMax val="0"/>
          <dgm:chPref val="0"/>
          <dgm:bulletEnabled val="true"/>
        </dgm:presLayoutVars>
      </dgm:prSet>
      <dgm:spPr/>
      <dgm:t>
        <a:bodyPr/>
        <a:lstStyle/>
        <a:p>
          <a:endParaRPr lang="cs-CZ"/>
        </a:p>
      </dgm:t>
    </dgm:pt>
    <dgm:pt modelId="{A57DE831-8BA0-4678-946D-6B574F1146A6}" type="pres">
      <dgm:prSet presAssocID="{5BA7BDBE-A40A-4E45-9623-5C861436CB93}" presName="desTx" presStyleLbl="alignAccFollowNode1" presStyleIdx="0" presStyleCnt="2">
        <dgm:presLayoutVars>
          <dgm:bulletEnabled val="true"/>
        </dgm:presLayoutVars>
      </dgm:prSet>
      <dgm:spPr/>
      <dgm:t>
        <a:bodyPr/>
        <a:lstStyle/>
        <a:p>
          <a:endParaRPr lang="cs-CZ"/>
        </a:p>
      </dgm:t>
    </dgm:pt>
    <dgm:pt modelId="{D475EA2F-A5A6-4DA9-AD0C-6C5F59E61960}" type="pres">
      <dgm:prSet presAssocID="{616D4DC6-7637-48F9-AA69-CB2A57EB3FAE}" presName="space" presStyleCnt="0"/>
      <dgm:spPr/>
    </dgm:pt>
    <dgm:pt modelId="{23F63A47-9DBD-419B-A2E1-011D0703980A}" type="pres">
      <dgm:prSet presAssocID="{0177D2AD-E797-4F06-8611-A6EC1BAA4E5E}" presName="composite" presStyleCnt="0"/>
      <dgm:spPr/>
    </dgm:pt>
    <dgm:pt modelId="{FDF0CEC2-8D65-4AAD-A38A-41FB5D461337}" type="pres">
      <dgm:prSet presAssocID="{0177D2AD-E797-4F06-8611-A6EC1BAA4E5E}" presName="parTx" presStyleLbl="alignNode1" presStyleIdx="1" presStyleCnt="2">
        <dgm:presLayoutVars>
          <dgm:chMax val="0"/>
          <dgm:chPref val="0"/>
          <dgm:bulletEnabled val="true"/>
        </dgm:presLayoutVars>
      </dgm:prSet>
      <dgm:spPr/>
      <dgm:t>
        <a:bodyPr/>
        <a:lstStyle/>
        <a:p>
          <a:endParaRPr lang="cs-CZ"/>
        </a:p>
      </dgm:t>
    </dgm:pt>
    <dgm:pt modelId="{FC17E0D4-9CF8-4B35-B61A-24900B1D2CD2}" type="pres">
      <dgm:prSet presAssocID="{0177D2AD-E797-4F06-8611-A6EC1BAA4E5E}" presName="desTx" presStyleLbl="alignAccFollowNode1" presStyleIdx="1" presStyleCnt="2">
        <dgm:presLayoutVars>
          <dgm:bulletEnabled val="true"/>
        </dgm:presLayoutVars>
      </dgm:prSet>
      <dgm:spPr/>
      <dgm:t>
        <a:bodyPr/>
        <a:lstStyle/>
        <a:p>
          <a:endParaRPr lang="cs-CZ"/>
        </a:p>
      </dgm:t>
    </dgm:pt>
  </dgm:ptLst>
  <dgm:cxnLst>
    <dgm:cxn modelId="{FF22D93E-9EEE-4F1C-855B-BB070ED8D0CD}" srcId="{0177D2AD-E797-4F06-8611-A6EC1BAA4E5E}" destId="{86E99528-D7B2-4019-AA44-411B052F7380}" srcOrd="0" destOrd="0" parTransId="{B33C4CF1-482B-4AA9-95E7-45F9D2E0F1CE}" sibTransId="{2BE22883-7588-485C-961D-C4A68BF33AC6}"/>
    <dgm:cxn modelId="{3EF1C616-295C-4429-BEE0-FFE8A080F8B6}" srcId="{0177D2AD-E797-4F06-8611-A6EC1BAA4E5E}" destId="{923A1E4C-B244-4623-8CA6-80F6B6A3FB57}" srcOrd="1" destOrd="0" parTransId="{842715C0-F979-4816-A886-7C3B44BDA04C}" sibTransId="{DFCFA1E6-E1BC-4545-95ED-CA925EC05552}"/>
    <dgm:cxn modelId="{E506F0E8-0319-45E6-968E-9B0D313DA600}" type="presOf" srcId="{AA11C719-5E6D-41A1-97E0-2FAD51A0F614}" destId="{FC17E0D4-9CF8-4B35-B61A-24900B1D2CD2}" srcOrd="0" destOrd="2" presId="urn:microsoft.com/office/officeart/2005/8/layout/hList1"/>
    <dgm:cxn modelId="{4DEFC08F-68F0-4BD5-9425-5A0CE7244C3B}" type="presOf" srcId="{2521C768-0B18-4E65-86C9-0692A107643E}" destId="{A57DE831-8BA0-4678-946D-6B574F1146A6}" srcOrd="0" destOrd="2" presId="urn:microsoft.com/office/officeart/2005/8/layout/hList1"/>
    <dgm:cxn modelId="{47191E45-929D-4E98-ADD1-6DCDD76CA9F1}" type="presOf" srcId="{0177D2AD-E797-4F06-8611-A6EC1BAA4E5E}" destId="{FDF0CEC2-8D65-4AAD-A38A-41FB5D461337}" srcOrd="0" destOrd="0" presId="urn:microsoft.com/office/officeart/2005/8/layout/hList1"/>
    <dgm:cxn modelId="{F56EED76-71C8-4A23-A833-818A8B71737F}" srcId="{B4408769-F17C-46BA-B177-8FD593E56593}" destId="{5BA7BDBE-A40A-4E45-9623-5C861436CB93}" srcOrd="0" destOrd="0" parTransId="{4DFBA3AB-DD16-4DCE-AE67-129207DCE455}" sibTransId="{616D4DC6-7637-48F9-AA69-CB2A57EB3FAE}"/>
    <dgm:cxn modelId="{517057DA-7958-4C24-AA59-BD803B8611B5}" type="presOf" srcId="{923A1E4C-B244-4623-8CA6-80F6B6A3FB57}" destId="{FC17E0D4-9CF8-4B35-B61A-24900B1D2CD2}" srcOrd="0" destOrd="1" presId="urn:microsoft.com/office/officeart/2005/8/layout/hList1"/>
    <dgm:cxn modelId="{ACFB7719-B007-4068-B772-A533A26B56E9}" type="presOf" srcId="{86E99528-D7B2-4019-AA44-411B052F7380}" destId="{FC17E0D4-9CF8-4B35-B61A-24900B1D2CD2}" srcOrd="0" destOrd="0" presId="urn:microsoft.com/office/officeart/2005/8/layout/hList1"/>
    <dgm:cxn modelId="{727C1380-6E3B-4EDD-97FF-E49C4022DE20}" type="presOf" srcId="{B4408769-F17C-46BA-B177-8FD593E56593}" destId="{1CC24F09-9A56-4DB6-A065-EB6FBEBDFE67}" srcOrd="0" destOrd="0" presId="urn:microsoft.com/office/officeart/2005/8/layout/hList1"/>
    <dgm:cxn modelId="{7ABE6E6F-150D-4CB7-8739-CD3965C5B6C6}" srcId="{5BA7BDBE-A40A-4E45-9623-5C861436CB93}" destId="{FFCBFC6A-F5DF-45A7-98AE-5619067BC924}" srcOrd="1" destOrd="0" parTransId="{1C59F505-3DBF-4C29-A3F4-2916C042C251}" sibTransId="{E87AC5A4-AAF3-4D4B-9915-580480B81FD4}"/>
    <dgm:cxn modelId="{FFFEA3FF-F9CF-428F-9293-407B26C11112}" srcId="{5BA7BDBE-A40A-4E45-9623-5C861436CB93}" destId="{2521C768-0B18-4E65-86C9-0692A107643E}" srcOrd="2" destOrd="0" parTransId="{FC05B30B-0B57-4E59-820B-8E51857A9731}" sibTransId="{A4E45BB4-81E0-435A-B3E2-7D4DD6BDC104}"/>
    <dgm:cxn modelId="{0C2FABE8-E5DF-485C-8023-D6D411D6EDE7}" srcId="{0177D2AD-E797-4F06-8611-A6EC1BAA4E5E}" destId="{AA11C719-5E6D-41A1-97E0-2FAD51A0F614}" srcOrd="2" destOrd="0" parTransId="{20469065-1D6A-4E1D-B6F0-3D01EFA060EB}" sibTransId="{29348AE7-5EE8-4156-9325-2D31DEB34E4F}"/>
    <dgm:cxn modelId="{7DE54B31-2F2A-4DF7-AD7C-CE2D6E76B916}" type="presOf" srcId="{5BA7BDBE-A40A-4E45-9623-5C861436CB93}" destId="{E2A2A984-7C6E-4C60-8E8C-F4915F7C0223}" srcOrd="0" destOrd="0" presId="urn:microsoft.com/office/officeart/2005/8/layout/hList1"/>
    <dgm:cxn modelId="{9D7340B5-7467-49BB-97B1-2C462F1C3F29}" type="presOf" srcId="{FFCBFC6A-F5DF-45A7-98AE-5619067BC924}" destId="{A57DE831-8BA0-4678-946D-6B574F1146A6}" srcOrd="0" destOrd="1" presId="urn:microsoft.com/office/officeart/2005/8/layout/hList1"/>
    <dgm:cxn modelId="{E2A7EB8C-4118-4BE1-BAF2-4500C4DA4E49}" type="presOf" srcId="{F77C91FF-DC99-4D2F-AA5A-988F4DD6FE6D}" destId="{A57DE831-8BA0-4678-946D-6B574F1146A6}" srcOrd="0" destOrd="0" presId="urn:microsoft.com/office/officeart/2005/8/layout/hList1"/>
    <dgm:cxn modelId="{AA22EC0B-16EE-4238-BB02-81FD2123E155}" srcId="{B4408769-F17C-46BA-B177-8FD593E56593}" destId="{0177D2AD-E797-4F06-8611-A6EC1BAA4E5E}" srcOrd="1" destOrd="0" parTransId="{0E385C2B-09D8-487E-ABD3-AA86E0F5D1B3}" sibTransId="{0F6AAD86-CB64-4E05-9732-AD0A3254045B}"/>
    <dgm:cxn modelId="{499F6667-4BD9-4060-BF99-E45960CCFCEB}" srcId="{5BA7BDBE-A40A-4E45-9623-5C861436CB93}" destId="{F77C91FF-DC99-4D2F-AA5A-988F4DD6FE6D}" srcOrd="0" destOrd="0" parTransId="{1B0ED340-3486-4468-BF71-C9020136C183}" sibTransId="{3439414D-610C-42CC-B385-AB565F8F1155}"/>
    <dgm:cxn modelId="{E833F8BA-510E-453D-82A4-6108E270CD3A}" type="presParOf" srcId="{1CC24F09-9A56-4DB6-A065-EB6FBEBDFE67}" destId="{49F98733-59CB-4FAB-A213-58C9F9990968}" srcOrd="0" destOrd="0" presId="urn:microsoft.com/office/officeart/2005/8/layout/hList1"/>
    <dgm:cxn modelId="{8C275650-4F31-48CF-90A3-EF9361DC0D55}" type="presParOf" srcId="{49F98733-59CB-4FAB-A213-58C9F9990968}" destId="{E2A2A984-7C6E-4C60-8E8C-F4915F7C0223}" srcOrd="0" destOrd="0" presId="urn:microsoft.com/office/officeart/2005/8/layout/hList1"/>
    <dgm:cxn modelId="{AA776C82-0C60-48D6-A8D2-282F7BA9055A}" type="presParOf" srcId="{49F98733-59CB-4FAB-A213-58C9F9990968}" destId="{A57DE831-8BA0-4678-946D-6B574F1146A6}" srcOrd="1" destOrd="0" presId="urn:microsoft.com/office/officeart/2005/8/layout/hList1"/>
    <dgm:cxn modelId="{9CBD2F43-A95B-4B6B-A0A0-C71DE1D98ED0}" type="presParOf" srcId="{1CC24F09-9A56-4DB6-A065-EB6FBEBDFE67}" destId="{D475EA2F-A5A6-4DA9-AD0C-6C5F59E61960}" srcOrd="1" destOrd="0" presId="urn:microsoft.com/office/officeart/2005/8/layout/hList1"/>
    <dgm:cxn modelId="{CF1F0085-1B36-465E-8A7D-C35C1299CC81}" type="presParOf" srcId="{1CC24F09-9A56-4DB6-A065-EB6FBEBDFE67}" destId="{23F63A47-9DBD-419B-A2E1-011D0703980A}" srcOrd="2" destOrd="0" presId="urn:microsoft.com/office/officeart/2005/8/layout/hList1"/>
    <dgm:cxn modelId="{83416FF1-D19B-485C-854D-7BB6E74F708D}" type="presParOf" srcId="{23F63A47-9DBD-419B-A2E1-011D0703980A}" destId="{FDF0CEC2-8D65-4AAD-A38A-41FB5D461337}" srcOrd="0" destOrd="0" presId="urn:microsoft.com/office/officeart/2005/8/layout/hList1"/>
    <dgm:cxn modelId="{13B84C13-4724-42F7-9AD1-F0A8B1451535}" type="presParOf" srcId="{23F63A47-9DBD-419B-A2E1-011D0703980A}" destId="{FC17E0D4-9CF8-4B35-B61A-24900B1D2CD2}" srcOrd="1" destOrd="0" presId="urn:microsoft.com/office/officeart/2005/8/layout/hList1"/>
  </dgm:cxnLst>
  <dgm:bg/>
  <dgm:whole/>
  <dgm:extLst>
    <a:ext uri="http://schemas.microsoft.com/office/drawing/2008/diagram">
      <dsp:dataModelExt relId="rId7" minVer="http://schemas.openxmlformats.org/drawingml/2006/diagram"/>
    </a:ext>
  </dgm:extLst>
</dgm:dataModel>
</file>

<file path=ppt/diagrams/data2.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smtClean="false"/>
            <a:t>změna</a:t>
          </a:r>
          <a:endParaRPr lang="cs-CZ" dirty="false"/>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smtClean="false"/>
            <a:t>nepodstatná</a:t>
          </a:r>
          <a:endParaRPr lang="cs-CZ" dirty="false"/>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smtClean="false"/>
            <a:t>neprodlené oznámení</a:t>
          </a:r>
          <a:endParaRPr lang="cs-CZ" dirty="false"/>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smtClean="false"/>
            <a:t>oznámení spolu se </a:t>
          </a:r>
          <a:r>
            <a:rPr lang="cs-CZ" dirty="false" err="true" smtClean="fals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smtClean="false"/>
            <a:t>podstatná</a:t>
          </a:r>
          <a:endParaRPr lang="cs-CZ" dirty="false"/>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smtClean="false"/>
            <a:t>vyžaduje změnu PA</a:t>
          </a:r>
          <a:endParaRPr lang="cs-CZ" dirty="false"/>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smtClean="false"/>
            <a:t>oznámení nejpozději 10 dní před </a:t>
          </a:r>
          <a:r>
            <a:rPr lang="cs-CZ" dirty="false" err="true" smtClean="fals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smtClean="false"/>
            <a:t>nevyžaduje změnu PA</a:t>
          </a:r>
          <a:endParaRPr lang="cs-CZ" dirty="false"/>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t>
        <a:bodyPr/>
        <a:lstStyle/>
        <a:p>
          <a:endParaRPr lang="cs-CZ"/>
        </a:p>
      </dgm:t>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t>
        <a:bodyPr/>
        <a:lstStyle/>
        <a:p>
          <a:endParaRPr lang="cs-CZ"/>
        </a:p>
      </dgm:t>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t>
        <a:bodyPr/>
        <a:lstStyle/>
        <a:p>
          <a:endParaRPr lang="cs-CZ"/>
        </a:p>
      </dgm:t>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t>
        <a:bodyPr/>
        <a:lstStyle/>
        <a:p>
          <a:endParaRPr lang="cs-CZ"/>
        </a:p>
      </dgm:t>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t>
        <a:bodyPr/>
        <a:lstStyle/>
        <a:p>
          <a:endParaRPr lang="cs-CZ"/>
        </a:p>
      </dgm:t>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t>
        <a:bodyPr/>
        <a:lstStyle/>
        <a:p>
          <a:endParaRPr lang="cs-CZ"/>
        </a:p>
      </dgm:t>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t>
        <a:bodyPr/>
        <a:lstStyle/>
        <a:p>
          <a:endParaRPr lang="cs-CZ"/>
        </a:p>
      </dgm:t>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t>
        <a:bodyPr/>
        <a:lstStyle/>
        <a:p>
          <a:endParaRPr lang="cs-CZ"/>
        </a:p>
      </dgm:t>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t>
        <a:bodyPr/>
        <a:lstStyle/>
        <a:p>
          <a:endParaRPr lang="cs-CZ"/>
        </a:p>
      </dgm:t>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t>
        <a:bodyPr/>
        <a:lstStyle/>
        <a:p>
          <a:endParaRPr lang="cs-CZ"/>
        </a:p>
      </dgm:t>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t>
        <a:bodyPr/>
        <a:lstStyle/>
        <a:p>
          <a:endParaRPr lang="cs-CZ"/>
        </a:p>
      </dgm:t>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t>
        <a:bodyPr/>
        <a:lstStyle/>
        <a:p>
          <a:endParaRPr lang="cs-CZ"/>
        </a:p>
      </dgm:t>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t>
        <a:bodyPr/>
        <a:lstStyle/>
        <a:p>
          <a:endParaRPr lang="cs-CZ"/>
        </a:p>
      </dgm:t>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t>
        <a:bodyPr/>
        <a:lstStyle/>
        <a:p>
          <a:endParaRPr lang="cs-CZ"/>
        </a:p>
      </dgm:t>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t>
        <a:bodyPr/>
        <a:lstStyle/>
        <a:p>
          <a:endParaRPr lang="cs-CZ"/>
        </a:p>
      </dgm:t>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t>
        <a:bodyPr/>
        <a:lstStyle/>
        <a:p>
          <a:endParaRPr lang="cs-CZ"/>
        </a:p>
      </dgm:t>
    </dgm:pt>
    <dgm:pt modelId="{9F64B666-C58D-47D8-92E2-67D2D2426599}" type="pres">
      <dgm:prSet presAssocID="{67B26093-2354-498D-84BF-ABE5CA5E2190}" presName="hierChild4" presStyleCnt="0"/>
      <dgm:spPr/>
    </dgm:pt>
  </dgm:ptLst>
  <dgm:cxnLst>
    <dgm:cxn modelId="{E824FEE0-3F05-4E62-ADE9-5336C35386BB}" type="presOf" srcId="{0F1907CA-5FFB-4FE0-80D4-3ECFE1BCCE28}" destId="{78BF9682-62AA-4C2B-A0A5-639EC494FF46}" srcOrd="0" destOrd="0" presId="urn:microsoft.com/office/officeart/2005/8/layout/hierarchy1"/>
    <dgm:cxn modelId="{A3377C28-768D-41BF-A501-9B87CECC45A8}" type="presOf" srcId="{4C2052B0-EC9D-4080-92FB-F04679AB4877}" destId="{0522B667-0D20-4011-99F8-74CAC78DDCF0}" srcOrd="0" destOrd="0" presId="urn:microsoft.com/office/officeart/2005/8/layout/hierarchy1"/>
    <dgm:cxn modelId="{1230AE4D-EDCD-4462-AAF1-C81047582ED2}" type="presOf" srcId="{67B26093-2354-498D-84BF-ABE5CA5E2190}" destId="{181DC7EB-0FE8-4E97-9B79-B68D0E1292CA}" srcOrd="0" destOrd="0" presId="urn:microsoft.com/office/officeart/2005/8/layout/hierarchy1"/>
    <dgm:cxn modelId="{5B4EA33E-99F6-4075-9CBE-DA88D5AF0096}" type="presOf" srcId="{272B1AEC-B744-4D24-91CA-5F5075C3AA26}" destId="{E825839F-234D-4A90-B2B1-13F4A35F0BF0}" srcOrd="0" destOrd="0" presId="urn:microsoft.com/office/officeart/2005/8/layout/hierarchy1"/>
    <dgm:cxn modelId="{598FA02F-17E1-4632-B95B-06273EFBCE9F}" srcId="{2FD16077-F533-4583-9492-CD4DD20DF173}" destId="{272B1AEC-B744-4D24-91CA-5F5075C3AA26}" srcOrd="0" destOrd="0" parTransId="{4C2052B0-EC9D-4080-92FB-F04679AB4877}" sibTransId="{4E90C29A-10FF-4399-B959-B450FA8C554E}"/>
    <dgm:cxn modelId="{3B20C2A1-3DB9-4519-8D6C-30116BDBD531}" type="presOf" srcId="{6A2D7788-4233-475D-BABC-A420A9953AFD}" destId="{E30DA224-6AD0-4E78-85A5-3C657F2EDA5C}" srcOrd="0" destOrd="0" presId="urn:microsoft.com/office/officeart/2005/8/layout/hierarchy1"/>
    <dgm:cxn modelId="{8B6F634F-A62E-48CD-8DEE-6A482D3928E5}" srcId="{272B1AEC-B744-4D24-91CA-5F5075C3AA26}" destId="{9B77E21C-6561-4FD3-ABFD-0198F99C3E4F}" srcOrd="1" destOrd="0" parTransId="{0F1907CA-5FFB-4FE0-80D4-3ECFE1BCCE28}" sibTransId="{3EA3EF80-BFB4-42AC-8864-A7391927F4AD}"/>
    <dgm:cxn modelId="{07F5ED7B-9461-4B80-A9A9-74B82A5E9F9E}" srcId="{2FD16077-F533-4583-9492-CD4DD20DF173}" destId="{F6999510-03DF-4CBF-8D6A-6734196CABA4}" srcOrd="1" destOrd="0" parTransId="{B6F5A02B-9C19-4FA2-8435-8477A804C8DF}" sibTransId="{C1119B84-1EE9-4CBE-89DD-C3745DD18523}"/>
    <dgm:cxn modelId="{77C932B1-EFBA-48C4-9410-A09D6D9B9EC4}" srcId="{272B1AEC-B744-4D24-91CA-5F5075C3AA26}" destId="{7E93F150-708D-4ED4-9BE1-A85D439DB5B0}" srcOrd="0" destOrd="0" parTransId="{7C6B14B1-C039-4B52-8102-30CCC5EADA91}" sibTransId="{16CBEB82-0BE2-475C-A6C1-05E356A74C50}"/>
    <dgm:cxn modelId="{F55CB1E9-9DF3-4EA3-9D76-245F270E8AA7}" type="presOf" srcId="{2B5D929B-BC9F-4A17-BD8B-B8413E846752}" destId="{762495B3-13EF-4D90-A45A-7EAEC230B284}" srcOrd="0" destOrd="0" presId="urn:microsoft.com/office/officeart/2005/8/layout/hierarchy1"/>
    <dgm:cxn modelId="{840678C3-8ADA-4403-9CFF-BB0125675CD0}" type="presOf" srcId="{F6999510-03DF-4CBF-8D6A-6734196CABA4}" destId="{904B80CC-D842-487B-A9F5-1471FDAF92A5}" srcOrd="0" destOrd="0" presId="urn:microsoft.com/office/officeart/2005/8/layout/hierarchy1"/>
    <dgm:cxn modelId="{D3E49135-5AAE-4435-AEAB-743F596F3135}" type="presOf" srcId="{B6F5A02B-9C19-4FA2-8435-8477A804C8DF}" destId="{DC2C69D7-CF8F-4517-BF86-BE46A979E87B}" srcOrd="0" destOrd="0" presId="urn:microsoft.com/office/officeart/2005/8/layout/hierarchy1"/>
    <dgm:cxn modelId="{357EFEDF-1D26-440C-974C-DA852AE5D217}" type="presOf" srcId="{7E93F150-708D-4ED4-9BE1-A85D439DB5B0}" destId="{EFBF7F63-5B39-4287-B99F-1552ECBDF06D}" srcOrd="0" destOrd="0" presId="urn:microsoft.com/office/officeart/2005/8/layout/hierarchy1"/>
    <dgm:cxn modelId="{88A622D1-DCC6-48A3-BA3F-6ADE4EEBED28}" srcId="{F54C4FA8-342C-4F6C-8B32-5269EAC4862A}" destId="{2FD16077-F533-4583-9492-CD4DD20DF173}" srcOrd="0" destOrd="0" parTransId="{C59A9944-805A-4D2D-B3E2-95264FE5FAB2}" sibTransId="{D7619BB3-8B7D-4E5D-B493-9BE3947239D1}"/>
    <dgm:cxn modelId="{64A7CFFF-D357-433B-860F-6F014BF1D45C}" srcId="{272B1AEC-B744-4D24-91CA-5F5075C3AA26}" destId="{2CFE6007-14A7-4916-8479-6BA275507795}" srcOrd="2" destOrd="0" parTransId="{6A2D7788-4233-475D-BABC-A420A9953AFD}" sibTransId="{2C40770A-9FED-4CA5-9D02-FACBDA602F18}"/>
    <dgm:cxn modelId="{C37D1403-5091-4F22-8364-B5392252744C}" type="presOf" srcId="{7C6B14B1-C039-4B52-8102-30CCC5EADA91}" destId="{180E0A72-109B-40F2-A9ED-06866C6B47FD}" srcOrd="0" destOrd="0" presId="urn:microsoft.com/office/officeart/2005/8/layout/hierarchy1"/>
    <dgm:cxn modelId="{51F496F3-AB99-4F8A-BBB4-231F8DEC804F}" type="presOf" srcId="{2FD16077-F533-4583-9492-CD4DD20DF173}" destId="{6B1EF571-7AE7-4E46-89CC-F4B5459F9FAA}" srcOrd="0" destOrd="0" presId="urn:microsoft.com/office/officeart/2005/8/layout/hierarchy1"/>
    <dgm:cxn modelId="{1AFCFAB0-8675-4F05-AC92-E4DB791C84F5}" type="presOf" srcId="{9B77E21C-6561-4FD3-ABFD-0198F99C3E4F}" destId="{2665A3BC-1C32-44AB-ADA2-FB6F41E3E46D}" srcOrd="0" destOrd="0" presId="urn:microsoft.com/office/officeart/2005/8/layout/hierarchy1"/>
    <dgm:cxn modelId="{D4AB0AEC-AA73-4D2B-B5C4-4FB6334C9875}" type="presOf" srcId="{2CFE6007-14A7-4916-8479-6BA275507795}" destId="{B7AEF872-F8D3-4CA7-BFFC-8B7D82189BC0}" srcOrd="0" destOrd="0" presId="urn:microsoft.com/office/officeart/2005/8/layout/hierarchy1"/>
    <dgm:cxn modelId="{3C710E28-97ED-4907-92B4-94120B4D7850}" srcId="{F6999510-03DF-4CBF-8D6A-6734196CABA4}" destId="{67B26093-2354-498D-84BF-ABE5CA5E2190}" srcOrd="1" destOrd="0" parTransId="{2B5D929B-BC9F-4A17-BD8B-B8413E846752}" sibTransId="{7BFE07D3-9997-4041-9E0B-0A82B525CB33}"/>
    <dgm:cxn modelId="{39574F7E-D059-402D-8A23-06E3F3AE8DC5}" srcId="{F6999510-03DF-4CBF-8D6A-6734196CABA4}" destId="{DB02CAE2-113E-4E3E-804E-BD56FB17AFA0}" srcOrd="0" destOrd="0" parTransId="{4A3C598F-762A-48A9-ACF3-3CF4A87F7E80}" sibTransId="{1CB45C44-C763-4269-9406-1F4F8F1D77DC}"/>
    <dgm:cxn modelId="{4EB6B2BF-9E50-40CB-9A5B-B1C445C908D6}" type="presOf" srcId="{DB02CAE2-113E-4E3E-804E-BD56FB17AFA0}" destId="{4694D36B-3BE6-48C5-9E80-571DCBCAA38B}" srcOrd="0" destOrd="0" presId="urn:microsoft.com/office/officeart/2005/8/layout/hierarchy1"/>
    <dgm:cxn modelId="{CA89F841-6244-4553-AED0-0CE2DDD5A3D6}" type="presOf" srcId="{4A3C598F-762A-48A9-ACF3-3CF4A87F7E80}" destId="{C78C2829-A805-4851-880F-3F8329CA699F}" srcOrd="0" destOrd="0" presId="urn:microsoft.com/office/officeart/2005/8/layout/hierarchy1"/>
    <dgm:cxn modelId="{1550471C-3B21-4530-830F-9B00FAD879D9}" type="presOf" srcId="{F54C4FA8-342C-4F6C-8B32-5269EAC4862A}" destId="{5D183DE9-47F8-4268-AE80-44F04879DFDA}" srcOrd="0" destOrd="0" presId="urn:microsoft.com/office/officeart/2005/8/layout/hierarchy1"/>
    <dgm:cxn modelId="{13184BB0-1B7B-41F6-B10F-E5B9925ED01B}" type="presParOf" srcId="{5D183DE9-47F8-4268-AE80-44F04879DFDA}" destId="{4681159A-6421-49EC-9DE8-E10804FCCA8C}" srcOrd="0" destOrd="0" presId="urn:microsoft.com/office/officeart/2005/8/layout/hierarchy1"/>
    <dgm:cxn modelId="{550BDB28-F5E5-4BE6-804B-DA210D42F091}" type="presParOf" srcId="{4681159A-6421-49EC-9DE8-E10804FCCA8C}" destId="{7C220B6C-69E1-4856-9305-82E223C1A406}" srcOrd="0" destOrd="0" presId="urn:microsoft.com/office/officeart/2005/8/layout/hierarchy1"/>
    <dgm:cxn modelId="{C726315A-A24E-429F-BA73-62FDE424D00E}" type="presParOf" srcId="{7C220B6C-69E1-4856-9305-82E223C1A406}" destId="{8145F1FC-9A84-453C-A254-8C41806FB2EA}" srcOrd="0" destOrd="0" presId="urn:microsoft.com/office/officeart/2005/8/layout/hierarchy1"/>
    <dgm:cxn modelId="{F95AA55D-529D-4110-8A95-555AC52214D2}" type="presParOf" srcId="{7C220B6C-69E1-4856-9305-82E223C1A406}" destId="{6B1EF571-7AE7-4E46-89CC-F4B5459F9FAA}" srcOrd="1" destOrd="0" presId="urn:microsoft.com/office/officeart/2005/8/layout/hierarchy1"/>
    <dgm:cxn modelId="{1CF21828-984B-4DA6-A3FF-97AB9501A677}" type="presParOf" srcId="{4681159A-6421-49EC-9DE8-E10804FCCA8C}" destId="{DAD20EC4-BC7E-4BBE-A043-5F1122079EE0}" srcOrd="1" destOrd="0" presId="urn:microsoft.com/office/officeart/2005/8/layout/hierarchy1"/>
    <dgm:cxn modelId="{D8607D8F-3D18-4F06-B339-CCBEB407A648}" type="presParOf" srcId="{DAD20EC4-BC7E-4BBE-A043-5F1122079EE0}" destId="{0522B667-0D20-4011-99F8-74CAC78DDCF0}" srcOrd="0" destOrd="0" presId="urn:microsoft.com/office/officeart/2005/8/layout/hierarchy1"/>
    <dgm:cxn modelId="{AB849AF6-FEFF-4AA1-9B3A-A73CEBA275AB}" type="presParOf" srcId="{DAD20EC4-BC7E-4BBE-A043-5F1122079EE0}" destId="{FC3DCAEC-5C04-4905-8332-DA82E3C02C43}" srcOrd="1" destOrd="0" presId="urn:microsoft.com/office/officeart/2005/8/layout/hierarchy1"/>
    <dgm:cxn modelId="{7BBEF955-CD35-4286-BA94-B5388F36BE9A}" type="presParOf" srcId="{FC3DCAEC-5C04-4905-8332-DA82E3C02C43}" destId="{8B3A694F-BED7-4DD9-A38D-A177DC26C36F}" srcOrd="0" destOrd="0" presId="urn:microsoft.com/office/officeart/2005/8/layout/hierarchy1"/>
    <dgm:cxn modelId="{DAA7CCA7-CFE6-4C45-B4C7-2A350F9C8318}" type="presParOf" srcId="{8B3A694F-BED7-4DD9-A38D-A177DC26C36F}" destId="{455635BB-0ED8-427C-ADE9-FD6E4E31BCD0}" srcOrd="0" destOrd="0" presId="urn:microsoft.com/office/officeart/2005/8/layout/hierarchy1"/>
    <dgm:cxn modelId="{4460EBD2-8E82-40AC-AF7C-54DBB2CF32AF}" type="presParOf" srcId="{8B3A694F-BED7-4DD9-A38D-A177DC26C36F}" destId="{E825839F-234D-4A90-B2B1-13F4A35F0BF0}" srcOrd="1" destOrd="0" presId="urn:microsoft.com/office/officeart/2005/8/layout/hierarchy1"/>
    <dgm:cxn modelId="{F841BBF6-C95C-40D6-884A-F516E1F4F75B}" type="presParOf" srcId="{FC3DCAEC-5C04-4905-8332-DA82E3C02C43}" destId="{C5563EB9-F734-4C87-86C9-C87AB0C208FB}" srcOrd="1" destOrd="0" presId="urn:microsoft.com/office/officeart/2005/8/layout/hierarchy1"/>
    <dgm:cxn modelId="{1288413E-46F6-4B9C-B803-317EF457923C}" type="presParOf" srcId="{C5563EB9-F734-4C87-86C9-C87AB0C208FB}" destId="{180E0A72-109B-40F2-A9ED-06866C6B47FD}" srcOrd="0" destOrd="0" presId="urn:microsoft.com/office/officeart/2005/8/layout/hierarchy1"/>
    <dgm:cxn modelId="{F20C42F3-9B2C-4C35-B581-7CB858F5362C}" type="presParOf" srcId="{C5563EB9-F734-4C87-86C9-C87AB0C208FB}" destId="{0D840909-76E8-4C20-AAE6-2031C00752EB}" srcOrd="1" destOrd="0" presId="urn:microsoft.com/office/officeart/2005/8/layout/hierarchy1"/>
    <dgm:cxn modelId="{33E3FEC6-1252-41DC-BC7B-0E3CFE420776}" type="presParOf" srcId="{0D840909-76E8-4C20-AAE6-2031C00752EB}" destId="{8E393715-2238-438D-80E5-41A846D03158}" srcOrd="0" destOrd="0" presId="urn:microsoft.com/office/officeart/2005/8/layout/hierarchy1"/>
    <dgm:cxn modelId="{B1C0F29B-8109-493D-9FED-C7A3B10946B9}" type="presParOf" srcId="{8E393715-2238-438D-80E5-41A846D03158}" destId="{BFFA7DAC-A963-495C-98A2-5E3D87050E5D}" srcOrd="0" destOrd="0" presId="urn:microsoft.com/office/officeart/2005/8/layout/hierarchy1"/>
    <dgm:cxn modelId="{6B89713B-22C8-4D1A-BB12-36D18207059C}" type="presParOf" srcId="{8E393715-2238-438D-80E5-41A846D03158}" destId="{EFBF7F63-5B39-4287-B99F-1552ECBDF06D}" srcOrd="1" destOrd="0" presId="urn:microsoft.com/office/officeart/2005/8/layout/hierarchy1"/>
    <dgm:cxn modelId="{055EB12A-9F63-426D-B3B4-1CD3FE87ED3E}" type="presParOf" srcId="{0D840909-76E8-4C20-AAE6-2031C00752EB}" destId="{090C26A3-E992-4117-B886-54F0885638FA}" srcOrd="1" destOrd="0" presId="urn:microsoft.com/office/officeart/2005/8/layout/hierarchy1"/>
    <dgm:cxn modelId="{D4790FD4-30DE-42DC-9462-DE469FA991D4}" type="presParOf" srcId="{C5563EB9-F734-4C87-86C9-C87AB0C208FB}" destId="{78BF9682-62AA-4C2B-A0A5-639EC494FF46}" srcOrd="2" destOrd="0" presId="urn:microsoft.com/office/officeart/2005/8/layout/hierarchy1"/>
    <dgm:cxn modelId="{A28C56D8-59B5-4C91-B55F-F9C84E8A21BA}" type="presParOf" srcId="{C5563EB9-F734-4C87-86C9-C87AB0C208FB}" destId="{232F29C6-917B-44E4-A006-42B87859FF08}" srcOrd="3" destOrd="0" presId="urn:microsoft.com/office/officeart/2005/8/layout/hierarchy1"/>
    <dgm:cxn modelId="{C0C2AFA8-1EEE-45E3-A671-75D62E92DD76}" type="presParOf" srcId="{232F29C6-917B-44E4-A006-42B87859FF08}" destId="{3D3AE2AF-8634-4CC5-8007-6FB5938FFC58}" srcOrd="0" destOrd="0" presId="urn:microsoft.com/office/officeart/2005/8/layout/hierarchy1"/>
    <dgm:cxn modelId="{24D72E2E-DA6A-4E5D-9404-48C51C900A4C}" type="presParOf" srcId="{3D3AE2AF-8634-4CC5-8007-6FB5938FFC58}" destId="{A30ACC11-984C-4E00-A97F-442E199894A5}" srcOrd="0" destOrd="0" presId="urn:microsoft.com/office/officeart/2005/8/layout/hierarchy1"/>
    <dgm:cxn modelId="{5773185E-EB4D-4000-B441-54863D76729F}" type="presParOf" srcId="{3D3AE2AF-8634-4CC5-8007-6FB5938FFC58}" destId="{2665A3BC-1C32-44AB-ADA2-FB6F41E3E46D}" srcOrd="1" destOrd="0" presId="urn:microsoft.com/office/officeart/2005/8/layout/hierarchy1"/>
    <dgm:cxn modelId="{519C21E2-D258-4A4F-BC34-493C3C390EB0}" type="presParOf" srcId="{232F29C6-917B-44E4-A006-42B87859FF08}" destId="{25EECC1B-76AB-4C23-AB98-F4EFC43CD0A1}" srcOrd="1" destOrd="0" presId="urn:microsoft.com/office/officeart/2005/8/layout/hierarchy1"/>
    <dgm:cxn modelId="{98477F44-0049-4645-8757-F01B7FA22FF8}" type="presParOf" srcId="{C5563EB9-F734-4C87-86C9-C87AB0C208FB}" destId="{E30DA224-6AD0-4E78-85A5-3C657F2EDA5C}" srcOrd="4" destOrd="0" presId="urn:microsoft.com/office/officeart/2005/8/layout/hierarchy1"/>
    <dgm:cxn modelId="{6D6DD103-E2AE-4615-BE93-E351E1611086}" type="presParOf" srcId="{C5563EB9-F734-4C87-86C9-C87AB0C208FB}" destId="{668C5F93-8F9C-4B13-BF93-43250E271805}" srcOrd="5" destOrd="0" presId="urn:microsoft.com/office/officeart/2005/8/layout/hierarchy1"/>
    <dgm:cxn modelId="{5DCD3333-3027-45F8-BC3F-E48B940C454D}" type="presParOf" srcId="{668C5F93-8F9C-4B13-BF93-43250E271805}" destId="{9AB62198-5833-4FFF-93AA-1993D72B52BB}" srcOrd="0" destOrd="0" presId="urn:microsoft.com/office/officeart/2005/8/layout/hierarchy1"/>
    <dgm:cxn modelId="{E380F4CC-A896-41CC-9F5F-95C37B8B4F9B}" type="presParOf" srcId="{9AB62198-5833-4FFF-93AA-1993D72B52BB}" destId="{FDE48088-25F1-4205-85F9-34F914C54C36}" srcOrd="0" destOrd="0" presId="urn:microsoft.com/office/officeart/2005/8/layout/hierarchy1"/>
    <dgm:cxn modelId="{03A0F036-A6E8-43F2-A825-F651FEFD0190}" type="presParOf" srcId="{9AB62198-5833-4FFF-93AA-1993D72B52BB}" destId="{B7AEF872-F8D3-4CA7-BFFC-8B7D82189BC0}" srcOrd="1" destOrd="0" presId="urn:microsoft.com/office/officeart/2005/8/layout/hierarchy1"/>
    <dgm:cxn modelId="{77C14384-45B1-4DAB-A0A5-DE748BCA048E}" type="presParOf" srcId="{668C5F93-8F9C-4B13-BF93-43250E271805}" destId="{C0606D8A-149D-4FD6-B71A-DAFC0D7B2CA3}" srcOrd="1" destOrd="0" presId="urn:microsoft.com/office/officeart/2005/8/layout/hierarchy1"/>
    <dgm:cxn modelId="{B26AD703-4230-43AE-8F47-6BC440B3AC66}" type="presParOf" srcId="{DAD20EC4-BC7E-4BBE-A043-5F1122079EE0}" destId="{DC2C69D7-CF8F-4517-BF86-BE46A979E87B}" srcOrd="2" destOrd="0" presId="urn:microsoft.com/office/officeart/2005/8/layout/hierarchy1"/>
    <dgm:cxn modelId="{FDC6A2FD-A6D7-43FB-BFE5-BB81F5467D75}" type="presParOf" srcId="{DAD20EC4-BC7E-4BBE-A043-5F1122079EE0}" destId="{46B76D3A-CC1B-4C15-8F6D-F6854F281717}" srcOrd="3" destOrd="0" presId="urn:microsoft.com/office/officeart/2005/8/layout/hierarchy1"/>
    <dgm:cxn modelId="{142F205D-8E2C-427B-B52D-D68213CA70BF}" type="presParOf" srcId="{46B76D3A-CC1B-4C15-8F6D-F6854F281717}" destId="{767E0C03-C08F-40E0-A741-33F333B8EF8E}" srcOrd="0" destOrd="0" presId="urn:microsoft.com/office/officeart/2005/8/layout/hierarchy1"/>
    <dgm:cxn modelId="{DADC5635-FA70-4A58-A32D-63211375704D}" type="presParOf" srcId="{767E0C03-C08F-40E0-A741-33F333B8EF8E}" destId="{792C28CA-1DB6-48EE-84CC-48B9BF61AB99}" srcOrd="0" destOrd="0" presId="urn:microsoft.com/office/officeart/2005/8/layout/hierarchy1"/>
    <dgm:cxn modelId="{5D2D9DAD-3957-4C9E-B3D4-31BFE7B839BD}" type="presParOf" srcId="{767E0C03-C08F-40E0-A741-33F333B8EF8E}" destId="{904B80CC-D842-487B-A9F5-1471FDAF92A5}" srcOrd="1" destOrd="0" presId="urn:microsoft.com/office/officeart/2005/8/layout/hierarchy1"/>
    <dgm:cxn modelId="{F18D46AA-1782-404B-AB5D-D09CE20B0333}" type="presParOf" srcId="{46B76D3A-CC1B-4C15-8F6D-F6854F281717}" destId="{A332DC15-617E-4B2D-9909-91ED54A94CF7}" srcOrd="1" destOrd="0" presId="urn:microsoft.com/office/officeart/2005/8/layout/hierarchy1"/>
    <dgm:cxn modelId="{12E9E803-BC27-4A9A-B589-BBD1EE43A506}" type="presParOf" srcId="{A332DC15-617E-4B2D-9909-91ED54A94CF7}" destId="{C78C2829-A805-4851-880F-3F8329CA699F}" srcOrd="0" destOrd="0" presId="urn:microsoft.com/office/officeart/2005/8/layout/hierarchy1"/>
    <dgm:cxn modelId="{D2D44E8B-E4F6-4784-8457-3CEBC4EF7368}" type="presParOf" srcId="{A332DC15-617E-4B2D-9909-91ED54A94CF7}" destId="{D43F8A87-16DF-4FA7-B61F-A27BB7BA7274}" srcOrd="1" destOrd="0" presId="urn:microsoft.com/office/officeart/2005/8/layout/hierarchy1"/>
    <dgm:cxn modelId="{7A3E4F83-AFF0-41B5-8C16-7808DD1D97C4}" type="presParOf" srcId="{D43F8A87-16DF-4FA7-B61F-A27BB7BA7274}" destId="{CEF281A1-A931-4C8D-9348-BBB4DDF56362}" srcOrd="0" destOrd="0" presId="urn:microsoft.com/office/officeart/2005/8/layout/hierarchy1"/>
    <dgm:cxn modelId="{B31E8BDA-F4E1-441F-8808-8A890E638174}" type="presParOf" srcId="{CEF281A1-A931-4C8D-9348-BBB4DDF56362}" destId="{556BA387-3EE9-4690-AC5C-0C00C05AD42B}" srcOrd="0" destOrd="0" presId="urn:microsoft.com/office/officeart/2005/8/layout/hierarchy1"/>
    <dgm:cxn modelId="{FC1BFA61-68E3-43CE-A1FA-74D3FD5500FB}" type="presParOf" srcId="{CEF281A1-A931-4C8D-9348-BBB4DDF56362}" destId="{4694D36B-3BE6-48C5-9E80-571DCBCAA38B}" srcOrd="1" destOrd="0" presId="urn:microsoft.com/office/officeart/2005/8/layout/hierarchy1"/>
    <dgm:cxn modelId="{5CCC952D-471A-4743-B54E-EF3D9C859E6D}" type="presParOf" srcId="{D43F8A87-16DF-4FA7-B61F-A27BB7BA7274}" destId="{5FA3A1D6-E26F-4980-9E9F-D78F3E605EB0}" srcOrd="1" destOrd="0" presId="urn:microsoft.com/office/officeart/2005/8/layout/hierarchy1"/>
    <dgm:cxn modelId="{0B29C6C1-5909-4F7E-9499-C361AA793FA1}" type="presParOf" srcId="{A332DC15-617E-4B2D-9909-91ED54A94CF7}" destId="{762495B3-13EF-4D90-A45A-7EAEC230B284}" srcOrd="2" destOrd="0" presId="urn:microsoft.com/office/officeart/2005/8/layout/hierarchy1"/>
    <dgm:cxn modelId="{303ABC00-3C70-47B9-AB89-F32940F800D6}" type="presParOf" srcId="{A332DC15-617E-4B2D-9909-91ED54A94CF7}" destId="{C080CEC1-7699-4822-AA28-C15B6B95B76F}" srcOrd="3" destOrd="0" presId="urn:microsoft.com/office/officeart/2005/8/layout/hierarchy1"/>
    <dgm:cxn modelId="{DE76892C-E67C-4B3B-AD80-7F137B725280}" type="presParOf" srcId="{C080CEC1-7699-4822-AA28-C15B6B95B76F}" destId="{34588185-8A06-4C69-8DBC-22B0FBCFB0E3}" srcOrd="0" destOrd="0" presId="urn:microsoft.com/office/officeart/2005/8/layout/hierarchy1"/>
    <dgm:cxn modelId="{9D75BEE1-6DA8-432D-8741-CE2C4AD1F19E}" type="presParOf" srcId="{34588185-8A06-4C69-8DBC-22B0FBCFB0E3}" destId="{A2A91916-FB0D-4CB1-8F68-B8A2B42BFAAB}" srcOrd="0" destOrd="0" presId="urn:microsoft.com/office/officeart/2005/8/layout/hierarchy1"/>
    <dgm:cxn modelId="{79842938-6C22-46B6-9B8D-A01929989F43}" type="presParOf" srcId="{34588185-8A06-4C69-8DBC-22B0FBCFB0E3}" destId="{181DC7EB-0FE8-4E97-9B79-B68D0E1292CA}" srcOrd="1" destOrd="0" presId="urn:microsoft.com/office/officeart/2005/8/layout/hierarchy1"/>
    <dgm:cxn modelId="{B990DC6A-A51B-4E3E-93C4-585F9AF057AE}" type="presParOf" srcId="{C080CEC1-7699-4822-AA28-C15B6B95B76F}" destId="{9F64B666-C58D-47D8-92E2-67D2D2426599}" srcOrd="1" destOrd="0" presId="urn:microsoft.com/office/officeart/2005/8/layout/hierarchy1"/>
  </dgm:cxnLst>
  <dgm:bg/>
  <dgm:whole/>
  <dgm:extLst>
    <a:ext uri="http://schemas.microsoft.com/office/drawing/2008/diagram">
      <dsp:dataModelExt relId="rId6"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E2A2A984-7C6E-4C60-8E8C-F4915F7C0223}">
      <dsp:nvSpPr>
        <dsp:cNvPr id="0" name=""/>
        <dsp:cNvSpPr/>
      </dsp:nvSpPr>
      <dsp:spPr>
        <a:xfrm>
          <a:off x="40"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lvl="0" algn="ctr" defTabSz="844550">
            <a:lnSpc>
              <a:spcPct val="90000"/>
            </a:lnSpc>
            <a:spcBef>
              <a:spcPct val="0"/>
            </a:spcBef>
            <a:spcAft>
              <a:spcPct val="35000"/>
            </a:spcAft>
          </a:pPr>
          <a:r>
            <a:rPr lang="cs-CZ" sz="1900" kern="1200" dirty="false" smtClean="false"/>
            <a:t>Partner s finančním příspěvkem</a:t>
          </a:r>
          <a:endParaRPr lang="cs-CZ" sz="1900" kern="1200" dirty="false"/>
        </a:p>
      </dsp:txBody>
      <dsp:txXfrm>
        <a:off x="40" y="83753"/>
        <a:ext cx="3835810" cy="547200"/>
      </dsp:txXfrm>
    </dsp:sp>
    <dsp:sp modelId="{A57DE831-8BA0-4678-946D-6B574F1146A6}">
      <dsp:nvSpPr>
        <dsp:cNvPr id="0" name=""/>
        <dsp:cNvSpPr/>
      </dsp:nvSpPr>
      <dsp:spPr>
        <a:xfrm>
          <a:off x="40"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smtClean="false"/>
            <a:t>Zaměstnanec partnera</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PS či dodatek u svého zaměstnavatele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Mzdový výdaj partnera - refundace mzdových výdajů mezi příjemcem a partnerem</a:t>
          </a:r>
          <a:endParaRPr lang="cs-CZ" sz="1900" kern="1200" dirty="false"/>
        </a:p>
      </dsp:txBody>
      <dsp:txXfrm>
        <a:off x="40" y="630953"/>
        <a:ext cx="3835810" cy="1877579"/>
      </dsp:txXfrm>
    </dsp:sp>
    <dsp:sp modelId="{FDF0CEC2-8D65-4AAD-A38A-41FB5D461337}">
      <dsp:nvSpPr>
        <dsp:cNvPr id="0" name=""/>
        <dsp:cNvSpPr/>
      </dsp:nvSpPr>
      <dsp:spPr>
        <a:xfrm>
          <a:off x="4372863"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lvl="0" algn="ctr" defTabSz="844550">
            <a:lnSpc>
              <a:spcPct val="90000"/>
            </a:lnSpc>
            <a:spcBef>
              <a:spcPct val="0"/>
            </a:spcBef>
            <a:spcAft>
              <a:spcPct val="35000"/>
            </a:spcAft>
          </a:pPr>
          <a:r>
            <a:rPr lang="cs-CZ" sz="1900" kern="1200" dirty="false" smtClean="false"/>
            <a:t>Partner bez finančního příspěvku</a:t>
          </a:r>
          <a:endParaRPr lang="cs-CZ" sz="1900" kern="1200" dirty="false"/>
        </a:p>
      </dsp:txBody>
      <dsp:txXfrm>
        <a:off x="4372863" y="83753"/>
        <a:ext cx="3835810" cy="547200"/>
      </dsp:txXfrm>
    </dsp:sp>
    <dsp:sp modelId="{FC17E0D4-9CF8-4B35-B61A-24900B1D2CD2}">
      <dsp:nvSpPr>
        <dsp:cNvPr id="0" name=""/>
        <dsp:cNvSpPr/>
      </dsp:nvSpPr>
      <dsp:spPr>
        <a:xfrm>
          <a:off x="4372863"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smtClean="false"/>
            <a:t>Zaměstnanec příjemce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PS či dodatek u příjemce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Mzdový výdaj příjemce</a:t>
          </a:r>
          <a:endParaRPr lang="cs-CZ" sz="1900" kern="1200" dirty="false"/>
        </a:p>
      </dsp:txBody>
      <dsp:txXfrm>
        <a:off x="4372863" y="630953"/>
        <a:ext cx="3835810" cy="1877579"/>
      </dsp:txXfrm>
    </dsp:sp>
  </dsp:spTree>
</dsp:drawing>
</file>

<file path=ppt/diagrams/drawing2.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změna</a:t>
          </a:r>
          <a:endParaRPr lang="cs-CZ" sz="1500" kern="1200" dirty="false"/>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nepodstatná</a:t>
          </a:r>
          <a:endParaRPr lang="cs-CZ" sz="1500" kern="1200" dirty="false"/>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neprodlené oznámení</a:t>
          </a:r>
          <a:endParaRPr lang="cs-CZ" sz="1500" kern="1200" dirty="false"/>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nejpozději 10 dní před </a:t>
          </a:r>
          <a:r>
            <a:rPr lang="cs-CZ" sz="1500" kern="1200" dirty="false" err="true" smtClean="fals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spolu se </a:t>
          </a:r>
          <a:r>
            <a:rPr lang="cs-CZ" sz="1500" kern="1200" dirty="false" err="true" smtClean="fals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podstatná</a:t>
          </a:r>
          <a:endParaRPr lang="cs-CZ" sz="1500" kern="1200" dirty="false"/>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vyžaduje změnu PA</a:t>
          </a:r>
          <a:endParaRPr lang="cs-CZ" sz="1500" kern="1200" dirty="false"/>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nevyžaduje změnu PA</a:t>
          </a:r>
          <a:endParaRPr lang="cs-CZ" sz="1500" kern="1200" dirty="false"/>
        </a:p>
      </dsp:txBody>
      <dsp:txXfrm>
        <a:off x="6743560" y="3072755"/>
        <a:ext cx="1293202" cy="802947"/>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List1">
  <dgm:title val=""/>
  <dgm:desc val=""/>
  <dgm:catLst>
    <dgm:cat type="list" pri="5000"/>
    <dgm:cat type="convert" pri="5000"/>
  </dgm:catLst>
  <dgm:sampData>
    <dgm:dataModel>
      <dgm:ptLst>
        <dgm:pt modelId="0" type="doc"/>
        <dgm:pt modelId="1">
          <dgm:prSet phldr="true"/>
        </dgm:pt>
        <dgm:pt modelId="11">
          <dgm:prSet phldr="true"/>
        </dgm:pt>
        <dgm:pt modelId="12">
          <dgm:prSet phldr="true"/>
        </dgm:pt>
        <dgm:pt modelId="2">
          <dgm:prSet phldr="true"/>
        </dgm:pt>
        <dgm:pt modelId="21">
          <dgm:prSet phldr="true"/>
        </dgm:pt>
        <dgm:pt modelId="22">
          <dgm:prSet phldr="true"/>
        </dgm:pt>
        <dgm:pt modelId="3">
          <dgm:prSet phldr="true"/>
        </dgm:pt>
        <dgm:pt modelId="31">
          <dgm:prSet phldr="true"/>
        </dgm:pt>
        <dgm:pt modelId="32">
          <dgm:prSet phldr="true"/>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axis="" ptType="" hideLastTrans="" st="" cnt="" step="">
        <dgm:alg type="lin"/>
      </dgm:if>
      <dgm:else name="Name3">
        <dgm:alg type="lin">
          <dgm:param type="linDir" val="fromR"/>
        </dgm:alg>
      </dgm:else>
    </dgm:choose>
    <dgm:shape r:blip="">
      <dgm:adjLst/>
    </dgm:shape>
    <dgm:presOf axis="" ptType="" hideLastTrans="" st="" cnt="" step=""/>
    <dgm:constrLst>
      <dgm:constr type="h" for="ch" forName="composite" refType="h"/>
      <dgm:constr type="w" for="ch" forName="composite" refType="w"/>
      <dgm:constr type="w" for="des" forName="parTx"/>
      <dgm:constr op="equ" type="h" for="des" forName="parTx"/>
      <dgm:constr type="w" for="des" forName="desTx"/>
      <dgm:constr op="equ" type="h" for="des" forName="desTx"/>
      <dgm:constr val="65.0" type="primFontSz" for="des" forName="parTx"/>
      <dgm:constr op="equ" type="secFontSz" for="des" forName="desTx" refType="primFontSz" refFor="des" refForName="parTx"/>
      <dgm:constr fact="0.8" type="h" for="des" forName="parTx" refType="primFontSz" refFor="des" refForName="parTx"/>
      <dgm:constr fact="1.22" type="h" for="des" forName="desTx" refType="primFontSz" refFor="des" refForName="parTx"/>
      <dgm:constr op="equ" fact="0.14" type="w" for="ch" forName="space" refType="w" refFor="ch" refForName="composite"/>
    </dgm:constrLst>
    <dgm:ruleLst>
      <dgm:rule val="0.0" fact="NaN" max="NaN" type="w" for="ch" forName="composite"/>
      <dgm:rule val="5.0" fact="NaN" max="NaN" type="primFontSz" for="des" forName="parTx"/>
    </dgm:ruleLst>
    <dgm:forEach name="Name4" axis="ch" ptType="node" hideLastTrans="" st="" cnt="" step="">
      <dgm:layoutNode name="composite">
        <dgm:alg type="composite"/>
        <dgm:shape r:blip="">
          <dgm:adjLst/>
        </dgm:shape>
        <dgm:presOf axis="" ptType="" hideLastTrans="" st="" cnt="" step=""/>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val="INF" fact="NaN" max="NaN" type="h"/>
        </dgm:ruleLst>
        <dgm:layoutNode name="parTx" styleLbl="alignNode1">
          <dgm:varLst>
            <dgm:chMax val="0"/>
            <dgm:chPref val="0"/>
            <dgm:bulletEnabled val="true"/>
          </dgm:varLst>
          <dgm:alg type="tx"/>
          <dgm:shape type="rect" r:blip="">
            <dgm:adjLst/>
          </dgm:shape>
          <dgm:presOf axis="self" ptType="node" hideLastTrans="" st="" cnt="" step=""/>
          <dgm:constrLst>
            <dgm:constr op="lte" fact="0.4" type="h" refType="w"/>
            <dgm:constr type="h"/>
            <dgm:constr fact="0.32" type="tMarg" refType="primFontSz"/>
            <dgm:constr fact="0.32" type="bMarg" refType="primFontSz"/>
          </dgm:constrLst>
          <dgm:ruleLst>
            <dgm:rule val="INF" fact="NaN" max="NaN" type="h"/>
          </dgm:ruleLst>
        </dgm:layoutNode>
        <dgm:layoutNode name="desTx" styleLbl="alignAccFollowNode1">
          <dgm:varLst>
            <dgm:bulletEnabled val="true"/>
          </dgm:varLst>
          <dgm:alg type="tx">
            <dgm:param type="stBulletLvl" val="1"/>
          </dgm:alg>
          <dgm:shape type="rect" r:blip="">
            <dgm:adjLst/>
          </dgm:shape>
          <dgm:presOf axis="des" ptType="node" hideLastTrans="" st="" cnt="" step=""/>
          <dgm:constrLst>
            <dgm:constr val="65.0" type="secFontSz"/>
            <dgm:constr type="primFontSz" refType="secFontSz"/>
            <dgm:constr type="h"/>
            <dgm:constr fact="0.42" type="lMarg" refType="primFontSz"/>
            <dgm:constr fact="0.42" type="tMarg" refType="primFontSz"/>
            <dgm:constr fact="0.63" type="bMarg" refType="primFontSz"/>
          </dgm:constrLst>
          <dgm:ruleLst>
            <dgm:rule val="INF" fact="NaN" max="NaN" type="h"/>
          </dgm:ruleLst>
        </dgm:layoutNode>
      </dgm:layoutNode>
      <dgm:forEach name="Name5" axis="followSib" ptType="sibTrans" hideLastTrans="" st="" cnt="1" step="">
        <dgm:layoutNode name="space">
          <dgm:alg type="sp"/>
          <dgm:shape r:blip="">
            <dgm:adjLst/>
          </dgm:shape>
          <dgm:presOf axis="" ptType="" hideLastTrans="" st="" cnt="" step=""/>
          <dgm:constrLst/>
          <dgm:ruleLst/>
        </dgm:layoutNode>
      </dgm:forEach>
    </dgm:forEach>
  </dgm:layoutNode>
</dgm:layoutDef>
</file>

<file path=ppt/diagrams/layout2.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sz="quarter" idx="1"/>
          </p:nvPr>
        </p:nvSpPr>
        <p:spPr>
          <a:xfrm>
            <a:off x="3850443" y="0"/>
            <a:ext cx="2945659" cy="496332"/>
          </a:xfrm>
          <a:prstGeom prst="rect">
            <a:avLst/>
          </a:prstGeom>
        </p:spPr>
        <p:txBody>
          <a:bodyPr vert="horz" lIns="91440" tIns="45720" rIns="91440" bIns="45720" rtlCol="false"/>
          <a:lstStyle>
            <a:lvl1pPr algn="r">
              <a:defRPr sz="1200"/>
            </a:lvl1pPr>
          </a:lstStyle>
          <a:p>
            <a:fld id="{49FE8ABE-46F4-4BD7-B73C-74CFDEA5BDB4}" type="datetimeFigureOut">
              <a:rPr lang="cs-CZ" smtClean="false"/>
              <a:t>15.04.2019</a:t>
            </a:fld>
            <a:endParaRPr lang="cs-CZ"/>
          </a:p>
        </p:txBody>
      </p:sp>
      <p:sp>
        <p:nvSpPr>
          <p:cNvPr id="4" name="Zástupný symbol pro zápatí 3"/>
          <p:cNvSpPr>
            <a:spLocks noGrp="true"/>
          </p:cNvSpPr>
          <p:nvPr>
            <p:ph type="ftr" sz="quarter" idx="2"/>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a:p>
        </p:txBody>
      </p:sp>
      <p:sp>
        <p:nvSpPr>
          <p:cNvPr id="5" name="Zástupný symbol pro číslo snímku 4"/>
          <p:cNvSpPr>
            <a:spLocks noGrp="true"/>
          </p:cNvSpPr>
          <p:nvPr>
            <p:ph type="sldNum" sz="quarter" idx="3"/>
          </p:nvPr>
        </p:nvSpPr>
        <p:spPr>
          <a:xfrm>
            <a:off x="3850443" y="9428583"/>
            <a:ext cx="2945659" cy="496332"/>
          </a:xfrm>
          <a:prstGeom prst="rect">
            <a:avLst/>
          </a:prstGeom>
        </p:spPr>
        <p:txBody>
          <a:bodyPr vert="horz" lIns="91440" tIns="45720" rIns="91440" bIns="45720" rtlCol="false" anchor="b"/>
          <a:lstStyle>
            <a:lvl1pPr algn="r">
              <a:defRPr sz="1200"/>
            </a:lvl1pPr>
          </a:lstStyle>
          <a:p>
            <a:fld id="{EB447CF6-3169-41C8-9E2E-F1F008208CF9}" type="slidenum">
              <a:rPr lang="cs-CZ" smtClean="false"/>
              <a:t>‹#›</a:t>
            </a:fld>
            <a:endParaRPr lang="cs-CZ"/>
          </a:p>
        </p:txBody>
      </p:sp>
    </p:spTree>
    <p:extLst>
      <p:ext uri="{BB962C8B-B14F-4D97-AF65-F5344CB8AC3E}">
        <p14:creationId xmlns:p14="http://schemas.microsoft.com/office/powerpoint/2010/main" val="253233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15.04.2019</a:t>
            </a:fld>
            <a:endParaRPr lang="cs-CZ"/>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72.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80.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82.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83.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84.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slides/slide85.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KA:</a:t>
            </a:r>
          </a:p>
          <a:p>
            <a:r>
              <a:rPr lang="cs-CZ" dirty="false" smtClean="false"/>
              <a:t>Mezi podstatné změny kromě jiného vždy patří zrušení klíčové aktivity nebo přidání zcela nové klíčové aktivity; </a:t>
            </a:r>
          </a:p>
          <a:p>
            <a:r>
              <a:rPr lang="cs-CZ" dirty="false" smtClean="false"/>
              <a:t>CS:</a:t>
            </a:r>
          </a:p>
          <a:p>
            <a:r>
              <a:rPr lang="cs-CZ" dirty="false" smtClean="false"/>
              <a:t>ŘO může ovšem schválit pouze takovou změnu týkající se cílové skupiny / cílových skupin projektu, která respektuje obsah výzvy k předkládání žádostí o podporu, v rámci které byl projekt podpořen.</a:t>
            </a:r>
          </a:p>
          <a:p>
            <a:r>
              <a:rPr lang="cs-CZ" dirty="false" smtClean="false"/>
              <a:t>Bankovní</a:t>
            </a:r>
            <a:r>
              <a:rPr lang="cs-CZ" baseline="0" dirty="false" smtClean="false"/>
              <a:t> účet:</a:t>
            </a:r>
          </a:p>
          <a:p>
            <a:r>
              <a:rPr lang="cs-CZ" dirty="false" smtClean="false"/>
              <a:t>Výjimku z povinnosti mít podstatnou změnu schválenou před jejím provedením v praxi představuje situace, kdy je změna bankovního účtu vynucena uzavřením bankovních operací banky, u které byl otevřen původní účet.</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Překročení cílové hodnoty nebo naopak nedosažení cílové hodnoty stanovené pro daný indikátor se nepovažuje za změnu plánovaných výstupů a výsledků</a:t>
            </a:r>
          </a:p>
          <a:p>
            <a:r>
              <a:rPr lang="cs-CZ" dirty="false" smtClean="false"/>
              <a:t>Změna partnera:</a:t>
            </a:r>
          </a:p>
          <a:p>
            <a:r>
              <a:rPr lang="cs-CZ" dirty="false" smtClean="false"/>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zastavuje</a:t>
            </a:r>
            <a:r>
              <a:rPr lang="cs-CZ" baseline="0" dirty="false" smtClean="false"/>
              <a:t> na dopracování žádosti</a:t>
            </a:r>
            <a:endParaRPr lang="cs-CZ" dirty="false" smtClean="false"/>
          </a:p>
          <a:p>
            <a:endParaRPr lang="cs-CZ" dirty="false" smtClean="false"/>
          </a:p>
          <a:p>
            <a:r>
              <a:rPr lang="cs-CZ" dirty="false" smtClean="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a:t>
            </a:r>
          </a:p>
          <a:p>
            <a:endParaRPr lang="cs-CZ" dirty="false" smtClean="false"/>
          </a:p>
          <a:p>
            <a:r>
              <a:rPr lang="cs-CZ" dirty="false" smtClean="false"/>
              <a:t>Změny nařízené výběrovou komisí</a:t>
            </a:r>
            <a:r>
              <a:rPr lang="cs-CZ" baseline="0" dirty="false" smtClean="false"/>
              <a:t> již nejsou závazné po celou dobu projektu, lze je v odůvodněných případech posoudit znovu (v metodice to není uvedeno, bylo sděleno na semináři k právním aktům).</a:t>
            </a:r>
            <a:r>
              <a:rPr lang="cs-CZ" dirty="false" smtClean="false"/>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20</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Přeskočit</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Přesné vymezení předkládání</a:t>
            </a:r>
            <a:r>
              <a:rPr lang="cs-CZ" baseline="0" dirty="false" smtClean="false"/>
              <a:t> </a:t>
            </a:r>
            <a:r>
              <a:rPr lang="cs-CZ" baseline="0" dirty="false" err="true" smtClean="false"/>
              <a:t>ZoR</a:t>
            </a:r>
            <a:r>
              <a:rPr lang="cs-CZ" baseline="0" dirty="false" smtClean="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počítá ode dne předložení zprávy. ŘO může požadovat ke zprávě dodatečné informace, případně nápravu nedostatků. Jakmile je nedostatek odstraněn, začíná lhůta běžet znovu od svého počátku.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Mimořádná</a:t>
            </a:r>
            <a:r>
              <a:rPr lang="cs-CZ" baseline="0" dirty="false" smtClean="false"/>
              <a:t> MZ - </a:t>
            </a:r>
            <a:r>
              <a:rPr lang="cs-CZ" dirty="false" smtClean="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Sankce – uvedeny v PA, </a:t>
            </a:r>
            <a:r>
              <a:rPr lang="cs-CZ" sz="1200" kern="1200" dirty="false" smtClean="false">
                <a:solidFill>
                  <a:schemeClr val="tx1"/>
                </a:solidFill>
                <a:effectLst/>
                <a:latin typeface="+mn-lt"/>
                <a:ea typeface="+mn-ea"/>
                <a:cs typeface="+mn-cs"/>
              </a:rPr>
              <a:t>prodlení méně než 7 kalendářních dní není porušení rozpočtové</a:t>
            </a:r>
            <a:r>
              <a:rPr lang="cs-CZ" sz="1200" kern="1200" baseline="0" dirty="false" smtClean="false">
                <a:solidFill>
                  <a:schemeClr val="tx1"/>
                </a:solidFill>
                <a:effectLst/>
                <a:latin typeface="+mn-lt"/>
                <a:ea typeface="+mn-ea"/>
                <a:cs typeface="+mn-cs"/>
              </a:rPr>
              <a:t> kázně</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a:t>
            </a:r>
            <a:r>
              <a:rPr lang="cs-CZ" smtClean="false"/>
              <a:t>, musí </a:t>
            </a:r>
            <a:r>
              <a:rPr lang="cs-CZ" dirty="false" smtClean="false"/>
              <a:t>příjemce provést aktualizaci dat v rozpracované zprávě o realizaci projektu či žádosti o platbu.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Příjmy – pouze pokud je naplněna definice čistých příjmů přesahujících povinné spolufinancování</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Zálohová platba – žádost o platbu vytváří</a:t>
            </a:r>
            <a:r>
              <a:rPr lang="cs-CZ" baseline="0" dirty="false" smtClean="false"/>
              <a:t> ŘO, </a:t>
            </a:r>
            <a:r>
              <a:rPr lang="cs-CZ" dirty="false" smtClean="false"/>
              <a:t>30% dotace</a:t>
            </a:r>
            <a:r>
              <a:rPr lang="cs-CZ" baseline="0" dirty="false" smtClean="false"/>
              <a:t> bez spolufinancování, další žádosti o platbu v </a:t>
            </a:r>
            <a:r>
              <a:rPr lang="cs-CZ" baseline="0" dirty="false" err="true" smtClean="false"/>
              <a:t>ZoR</a:t>
            </a:r>
            <a:r>
              <a:rPr lang="cs-CZ" baseline="0" dirty="false" smtClean="false"/>
              <a:t> – žádost o platbu = výše vyúčtování do celkové výše dotace</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232631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Smlouvy s rodiči, doklady od pečující osoby (způsobilost), evidence dětí, monitorovací lity, podepsaná docházka, </a:t>
            </a:r>
            <a:r>
              <a:rPr lang="cs-CZ" sz="1200" kern="1200" dirty="false" smtClean="false">
                <a:solidFill>
                  <a:schemeClr val="tx1"/>
                </a:solidFill>
                <a:effectLst/>
                <a:latin typeface="+mn-lt"/>
                <a:ea typeface="+mn-ea"/>
                <a:cs typeface="+mn-cs"/>
              </a:rPr>
              <a:t>Doklad, který dokládá u obou rodičů (resp. jiné osoby pečující o dítě ve společné domácnosti) prokazatelnou vazbu na trh práce.</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61</a:t>
            </a:fld>
            <a:endParaRPr lang="cs-CZ"/>
          </a:p>
        </p:txBody>
      </p:sp>
    </p:spTree>
    <p:extLst>
      <p:ext uri="{BB962C8B-B14F-4D97-AF65-F5344CB8AC3E}">
        <p14:creationId xmlns:p14="http://schemas.microsoft.com/office/powerpoint/2010/main" val="414761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Podobně jako v OP LZZ se započítává</a:t>
            </a:r>
            <a:r>
              <a:rPr lang="cs-CZ" baseline="0" dirty="false" smtClean="false"/>
              <a:t> přeplnění indikátoru jen do výše 120 %.  Pokud nebyla vyčerpána celá dotace, závazek příjemce se úměrně snižuje o procento nedočerpání. Na úrovni projektu se splnění indikátorů počítá jako průměr ze všech </a:t>
            </a:r>
            <a:r>
              <a:rPr lang="cs-CZ" baseline="0" smtClean="false"/>
              <a:t>povinných indikátorů.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65</a:t>
            </a:fld>
            <a:endParaRPr lang="cs-CZ"/>
          </a:p>
        </p:txBody>
      </p:sp>
    </p:spTree>
    <p:extLst>
      <p:ext uri="{BB962C8B-B14F-4D97-AF65-F5344CB8AC3E}">
        <p14:creationId xmlns:p14="http://schemas.microsoft.com/office/powerpoint/2010/main" val="149684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Podobně jako v OP LZZ se započítává</a:t>
            </a:r>
            <a:r>
              <a:rPr lang="cs-CZ" baseline="0" dirty="false" smtClean="false"/>
              <a:t> přeplnění indikátoru jen do výše 120 %.  Pokud nebyla vyčerpána celá dotace, závazek příjemce se úměrně snižuje o procento nedočerpání. Na úrovni projektu se splnění indikátorů počítá jako průměr ze všech </a:t>
            </a:r>
            <a:r>
              <a:rPr lang="cs-CZ" baseline="0" smtClean="false"/>
              <a:t>povinných indikátorů.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66</a:t>
            </a:fld>
            <a:endParaRPr lang="cs-CZ"/>
          </a:p>
        </p:txBody>
      </p:sp>
    </p:spTree>
    <p:extLst>
      <p:ext uri="{BB962C8B-B14F-4D97-AF65-F5344CB8AC3E}">
        <p14:creationId xmlns:p14="http://schemas.microsoft.com/office/powerpoint/2010/main" val="1496847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69</a:t>
            </a:fld>
            <a:endParaRPr lang="cs-CZ"/>
          </a:p>
        </p:txBody>
      </p:sp>
    </p:spTree>
    <p:extLst>
      <p:ext uri="{BB962C8B-B14F-4D97-AF65-F5344CB8AC3E}">
        <p14:creationId xmlns:p14="http://schemas.microsoft.com/office/powerpoint/2010/main" val="124227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Příklad indikátoru netýkajícího</a:t>
            </a:r>
            <a:r>
              <a:rPr lang="cs-CZ" baseline="0" dirty="false" smtClean="false"/>
              <a:t> se účastníků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8 05 00 Počet napsaných a zveřejněných analytických a strategických dokumentů (vč. </a:t>
            </a:r>
            <a:r>
              <a:rPr lang="cs-CZ" smtClean="false"/>
              <a:t>evaluačních)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70</a:t>
            </a:fld>
            <a:endParaRPr lang="cs-CZ"/>
          </a:p>
        </p:txBody>
      </p:sp>
    </p:spTree>
    <p:extLst>
      <p:ext uri="{BB962C8B-B14F-4D97-AF65-F5344CB8AC3E}">
        <p14:creationId xmlns:p14="http://schemas.microsoft.com/office/powerpoint/2010/main" val="1942241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71</a:t>
            </a:fld>
            <a:endParaRPr lang="cs-CZ"/>
          </a:p>
        </p:txBody>
      </p:sp>
    </p:spTree>
    <p:extLst>
      <p:ext uri="{BB962C8B-B14F-4D97-AF65-F5344CB8AC3E}">
        <p14:creationId xmlns:p14="http://schemas.microsoft.com/office/powerpoint/2010/main" val="3694034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případě předložení MZ v době nefunkčnosti IS ESF 2014+ (do</a:t>
            </a:r>
            <a:r>
              <a:rPr lang="cs-CZ" baseline="0" dirty="false" smtClean="false"/>
              <a:t> předkládání MZ by měl ale systém již fungovat) </a:t>
            </a:r>
            <a:r>
              <a:rPr lang="cs-CZ" dirty="false" smtClean="false"/>
              <a:t> se indikátory</a:t>
            </a:r>
            <a:r>
              <a:rPr lang="cs-CZ" baseline="0" dirty="false" smtClean="false"/>
              <a:t> v MZ nevyplní, až bude systém funkční, </a:t>
            </a:r>
            <a:r>
              <a:rPr lang="cs-CZ" baseline="0" dirty="false" err="true" smtClean="false"/>
              <a:t>dovyplní</a:t>
            </a:r>
            <a:r>
              <a:rPr lang="cs-CZ" baseline="0" dirty="false" smtClean="false"/>
              <a:t> se kumulativně</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72</a:t>
            </a:fld>
            <a:endParaRPr lang="cs-CZ"/>
          </a:p>
        </p:txBody>
      </p:sp>
    </p:spTree>
    <p:extLst>
      <p:ext uri="{BB962C8B-B14F-4D97-AF65-F5344CB8AC3E}">
        <p14:creationId xmlns:p14="http://schemas.microsoft.com/office/powerpoint/2010/main" val="2171553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Vyplňuje</a:t>
            </a:r>
            <a:r>
              <a:rPr lang="cs-CZ" baseline="0" dirty="false" smtClean="false"/>
              <a:t> se jméno, příjmení, bydliště, datum narození – poté se data validují podle registru obyvatel</a:t>
            </a:r>
          </a:p>
          <a:p>
            <a:r>
              <a:rPr lang="cs-CZ" baseline="0" dirty="false" smtClean="false"/>
              <a:t>Po validaci se zadávají další data jako muž/žena, vzdělání, postavení na trhu práce, proto je nutné vést monitorovací list ke každému účastníkovi!</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74</a:t>
            </a:fld>
            <a:endParaRPr lang="cs-CZ"/>
          </a:p>
        </p:txBody>
      </p:sp>
    </p:spTree>
    <p:extLst>
      <p:ext uri="{BB962C8B-B14F-4D97-AF65-F5344CB8AC3E}">
        <p14:creationId xmlns:p14="http://schemas.microsoft.com/office/powerpoint/2010/main" val="326394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Partner – např. povinnost součinnosti při</a:t>
            </a:r>
            <a:r>
              <a:rPr lang="cs-CZ" baseline="0" dirty="false" smtClean="false"/>
              <a:t> kontrole jeho podílu na realizaci projektu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350152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Omezení šablony – údaje musí být vyplněny v určitém formátu, jinak nedojde k načtení údajů</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75</a:t>
            </a:fld>
            <a:endParaRPr lang="cs-CZ"/>
          </a:p>
        </p:txBody>
      </p:sp>
    </p:spTree>
    <p:extLst>
      <p:ext uri="{BB962C8B-B14F-4D97-AF65-F5344CB8AC3E}">
        <p14:creationId xmlns:p14="http://schemas.microsoft.com/office/powerpoint/2010/main" val="253405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Příjemce může průběžně sledovat plnění monitorovacích</a:t>
            </a:r>
            <a:r>
              <a:rPr lang="cs-CZ" baseline="0" dirty="false" smtClean="false"/>
              <a:t> indikátorů v IS ESF 2014+</a:t>
            </a:r>
          </a:p>
          <a:p>
            <a:r>
              <a:rPr lang="cs-CZ" baseline="0" dirty="false" smtClean="false"/>
              <a:t>Seznam podpořených osob schvaluje příjemce v ISKP</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76</a:t>
            </a:fld>
            <a:endParaRPr lang="cs-CZ"/>
          </a:p>
        </p:txBody>
      </p:sp>
    </p:spTree>
    <p:extLst>
      <p:ext uri="{BB962C8B-B14F-4D97-AF65-F5344CB8AC3E}">
        <p14:creationId xmlns:p14="http://schemas.microsoft.com/office/powerpoint/2010/main" val="983564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80</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Plakát – pouze</a:t>
            </a:r>
            <a:r>
              <a:rPr lang="cs-CZ" baseline="0" dirty="false" smtClean="false"/>
              <a:t> logo OPZ! Ne partneři, ne příjemce!</a:t>
            </a:r>
          </a:p>
          <a:p>
            <a:r>
              <a:rPr lang="cs-CZ" sz="1200" kern="1200" dirty="false" smtClean="false">
                <a:solidFill>
                  <a:schemeClr val="tx1"/>
                </a:solidFill>
                <a:effectLst/>
                <a:latin typeface="+mn-lt"/>
                <a:ea typeface="+mn-ea"/>
                <a:cs typeface="+mn-cs"/>
              </a:rPr>
              <a:t>Loga se mohou použít odděleně, ale je stanoveno, že logo OPZ musí být vždy největší (nebo min. stejně velké) a první (bráno shora i zdola).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81</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82</a:t>
            </a:fld>
            <a:endParaRPr lang="cs-CZ"/>
          </a:p>
        </p:txBody>
      </p:sp>
    </p:spTree>
    <p:extLst>
      <p:ext uri="{BB962C8B-B14F-4D97-AF65-F5344CB8AC3E}">
        <p14:creationId xmlns:p14="http://schemas.microsoft.com/office/powerpoint/2010/main" val="1656562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místě realizace projektu (pokud realizuje na více místech, pak nutno více</a:t>
            </a:r>
            <a:r>
              <a:rPr lang="cs-CZ" baseline="0" dirty="false" smtClean="false"/>
              <a:t> plakátu)</a:t>
            </a:r>
            <a:r>
              <a:rPr lang="cs-CZ" dirty="false" smtClean="false"/>
              <a:t> snadno viditelném pro veřejnost, jako jsou vstupní prostory budovy; umístění zajistí v návaznosti na zahájení realizace projektu a bude jej udržovat do termínu dokončení realizace projektu uvedeného v právním aktu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83</a:t>
            </a:fld>
            <a:endParaRPr lang="cs-CZ"/>
          </a:p>
        </p:txBody>
      </p:sp>
    </p:spTree>
    <p:extLst>
      <p:ext uri="{BB962C8B-B14F-4D97-AF65-F5344CB8AC3E}">
        <p14:creationId xmlns:p14="http://schemas.microsoft.com/office/powerpoint/2010/main" val="1968436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84</a:t>
            </a:fld>
            <a:endParaRPr lang="cs-CZ"/>
          </a:p>
        </p:txBody>
      </p:sp>
    </p:spTree>
    <p:extLst>
      <p:ext uri="{BB962C8B-B14F-4D97-AF65-F5344CB8AC3E}">
        <p14:creationId xmlns:p14="http://schemas.microsoft.com/office/powerpoint/2010/main" val="3146287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smtClean="false">
                <a:solidFill>
                  <a:schemeClr val="tx1"/>
                </a:solidFill>
                <a:effectLst/>
                <a:latin typeface="+mn-lt"/>
                <a:ea typeface="+mn-ea"/>
                <a:cs typeface="+mn-cs"/>
              </a:rPr>
              <a:t>plakát o rozměru min. A3 platí přísnější pravidla než na ostatní propagační materiály (např. „běžné“ plakáty). Obecná pravidla stanovují, že pro vytvoření je třeba využít elektronickou šablonu, kterou zajišťuje MMR, ale bohužel trochu nestíhají, tak to zatím není dostupné (</a:t>
            </a:r>
            <a:r>
              <a:rPr lang="cs-CZ" sz="1200" kern="1200" dirty="false" err="true" smtClean="false">
                <a:solidFill>
                  <a:schemeClr val="tx1"/>
                </a:solidFill>
                <a:effectLst/>
                <a:latin typeface="+mn-lt"/>
                <a:ea typeface="+mn-ea"/>
                <a:cs typeface="+mn-cs"/>
              </a:rPr>
              <a:t>info</a:t>
            </a:r>
            <a:r>
              <a:rPr lang="cs-CZ" sz="1200" kern="1200" dirty="false" smtClean="false">
                <a:solidFill>
                  <a:schemeClr val="tx1"/>
                </a:solidFill>
                <a:effectLst/>
                <a:latin typeface="+mn-lt"/>
                <a:ea typeface="+mn-ea"/>
                <a:cs typeface="+mn-cs"/>
              </a:rPr>
              <a:t> na webu je zde: </a:t>
            </a:r>
            <a:r>
              <a:rPr lang="cs-CZ" sz="1200" u="sng" kern="1200" dirty="false" smtClean="false">
                <a:solidFill>
                  <a:schemeClr val="tx1"/>
                </a:solidFill>
                <a:effectLst/>
                <a:latin typeface="+mn-lt"/>
                <a:ea typeface="+mn-ea"/>
                <a:cs typeface="+mn-cs"/>
                <a:hlinkClick r:id="rId3"/>
              </a:rPr>
              <a:t>http://www.esfcr.cz/</a:t>
            </a:r>
            <a:r>
              <a:rPr lang="cs-CZ" sz="1200" u="sng" kern="1200" dirty="false" err="true" smtClean="false">
                <a:solidFill>
                  <a:schemeClr val="tx1"/>
                </a:solidFill>
                <a:effectLst/>
                <a:latin typeface="+mn-lt"/>
                <a:ea typeface="+mn-ea"/>
                <a:cs typeface="+mn-cs"/>
                <a:hlinkClick r:id="rId3"/>
              </a:rPr>
              <a:t>sablony</a:t>
            </a:r>
            <a:r>
              <a:rPr lang="cs-CZ" sz="1200" u="sng" kern="1200" dirty="false" smtClean="false">
                <a:solidFill>
                  <a:schemeClr val="tx1"/>
                </a:solidFill>
                <a:effectLst/>
                <a:latin typeface="+mn-lt"/>
                <a:ea typeface="+mn-ea"/>
                <a:cs typeface="+mn-cs"/>
                <a:hlinkClick r:id="rId3"/>
              </a:rPr>
              <a:t>-a-vzory-pro-</a:t>
            </a:r>
            <a:r>
              <a:rPr lang="cs-CZ" sz="1200" u="sng" kern="1200" dirty="false" err="true" smtClean="false">
                <a:solidFill>
                  <a:schemeClr val="tx1"/>
                </a:solidFill>
                <a:effectLst/>
                <a:latin typeface="+mn-lt"/>
                <a:ea typeface="+mn-ea"/>
                <a:cs typeface="+mn-cs"/>
                <a:hlinkClick r:id="rId3"/>
              </a:rPr>
              <a:t>vizualni</a:t>
            </a:r>
            <a:r>
              <a:rPr lang="cs-CZ" sz="1200" u="sng" kern="1200" dirty="false" smtClean="false">
                <a:solidFill>
                  <a:schemeClr val="tx1"/>
                </a:solidFill>
                <a:effectLst/>
                <a:latin typeface="+mn-lt"/>
                <a:ea typeface="+mn-ea"/>
                <a:cs typeface="+mn-cs"/>
                <a:hlinkClick r:id="rId3"/>
              </a:rPr>
              <a:t>-identitu</a:t>
            </a:r>
            <a:r>
              <a:rPr lang="cs-CZ" sz="1200" kern="1200" dirty="false" smtClean="false">
                <a:solidFill>
                  <a:schemeClr val="tx1"/>
                </a:solidFill>
                <a:effectLst/>
                <a:latin typeface="+mn-lt"/>
                <a:ea typeface="+mn-ea"/>
                <a:cs typeface="+mn-cs"/>
              </a:rPr>
              <a:t>). A ano, platí, že tam může být jen logo operačního programu.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85</a:t>
            </a:fld>
            <a:endParaRPr lang="cs-CZ"/>
          </a:p>
        </p:txBody>
      </p:sp>
    </p:spTree>
    <p:extLst>
      <p:ext uri="{BB962C8B-B14F-4D97-AF65-F5344CB8AC3E}">
        <p14:creationId xmlns:p14="http://schemas.microsoft.com/office/powerpoint/2010/main" val="136252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Jde o výdaj zahraničního partnera. Financování by tak mělo probíhat stejně, jako kdyby se jednalo o finančního partnera z řad českých subjektů, tj. příjemce nehradí partnerovi jednotlivé výdaje, ale poskytne mu z obdržené zálohy dotace část prostředků odpovídající odhadované velikosti zapojení partnera do realizace projektu v daném období a partner takto obdržené prostředky vyúčtovává vůči příjemci, který výdaje partnera zahrne do soupisky výdajů, resp. budou na samostatné soupisce. Výdaj je tedy sám o sobě uskutečněn z účtu partnera, který je veden v cizí měně, ale i výdaj sám o sobě je uskutečňován v této méně. Pro přepočet na zařazení výdaje do soupisky se tak bude používat kurz ČNB v den uskutečnění výdaje. Případný kurzový rozdíl mezi dnem poskytnutí zálohy partnerovi a vyúčtováním dílčích výdajů partnera je zcela v režii příjemce a nelze ho nikterak zohlednit mezi přímými výdaji projektu. Jednotkové sazby nejsou závazné. Lze tedy v jednotlivých měsících překračovat uvedenou sazbu s tím, že závazná je celková částka na položce a překročení dané sazby příjemce zdůvodní odkazem na kurz. Případné chybějící prostředky pak bude muset příjemce, příp. partner hradit z vlastních zdrojů.</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274756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170061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Změna</a:t>
            </a:r>
            <a:r>
              <a:rPr lang="cs-CZ" baseline="0" dirty="false" smtClean="false"/>
              <a:t> názvu příjemce – je nepodstatná za </a:t>
            </a:r>
            <a:r>
              <a:rPr lang="cs-CZ" dirty="false" smtClean="false"/>
              <a:t>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13</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Změna</a:t>
            </a:r>
            <a:r>
              <a:rPr lang="cs-CZ" baseline="0" dirty="false" smtClean="false"/>
              <a:t> názvu příjemce – je nepodstatná za </a:t>
            </a:r>
            <a:r>
              <a:rPr lang="cs-CZ" dirty="false" err="true" smtClean="false"/>
              <a:t>za</a:t>
            </a:r>
            <a:r>
              <a:rPr lang="cs-CZ" dirty="false" smtClean="false"/>
              <a:t> 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Změna klíčových aktivit</a:t>
            </a:r>
            <a:r>
              <a:rPr lang="cs-CZ" baseline="0" dirty="false" smtClean="false"/>
              <a:t> - </a:t>
            </a:r>
            <a:r>
              <a:rPr lang="cs-CZ" dirty="false" smtClean="false"/>
              <a:t>jedná se zejména o technické aspekty, jako jsou:</a:t>
            </a:r>
          </a:p>
          <a:p>
            <a:pPr marL="171450" indent="-171450">
              <a:buFontTx/>
              <a:buChar char="-"/>
            </a:pPr>
            <a:r>
              <a:rPr lang="cs-CZ" dirty="false" smtClean="false"/>
              <a:t>načasování provádění aktivity,</a:t>
            </a:r>
          </a:p>
          <a:p>
            <a:pPr marL="171450" indent="-171450">
              <a:buFontTx/>
              <a:buChar char="-"/>
            </a:pPr>
            <a:r>
              <a:rPr lang="cs-CZ" dirty="false" smtClean="false"/>
              <a:t>rozfázování provádění aktivity,</a:t>
            </a:r>
          </a:p>
          <a:p>
            <a:pPr marL="171450" indent="-171450">
              <a:buFontTx/>
              <a:buChar char="-"/>
            </a:pPr>
            <a:r>
              <a:rPr lang="cs-CZ" dirty="false" smtClean="false"/>
              <a:t>rozšíření/snížení počtu činností, které klíčová aktivita předpokládala původně v menším/větším rozsahu,</a:t>
            </a:r>
          </a:p>
          <a:p>
            <a:pPr marL="171450" indent="-171450">
              <a:buFontTx/>
              <a:buChar char="-"/>
            </a:pPr>
            <a:r>
              <a:rPr lang="cs-CZ" dirty="false" smtClean="false"/>
              <a:t>prodloužení provádění aktivity nad rozsah, který byl původně naplánovaný (ovšem stále v rámci schváleného období realizace projektu),</a:t>
            </a:r>
          </a:p>
          <a:p>
            <a:pPr marL="171450" indent="-171450">
              <a:buFontTx/>
              <a:buChar char="-"/>
            </a:pPr>
            <a:r>
              <a:rPr lang="cs-CZ" dirty="false" smtClean="false"/>
              <a:t>rozšíření/zúžení záběru klíčové aktivity co se týče počtu účastníků nebo lokality; </a:t>
            </a:r>
          </a:p>
          <a:p>
            <a:pPr marL="0" indent="0">
              <a:buFontTx/>
              <a:buNone/>
            </a:pPr>
            <a:endParaRPr lang="cs-CZ" dirty="false" smtClean="false"/>
          </a:p>
          <a:p>
            <a:pPr marL="0" indent="0">
              <a:buFontTx/>
              <a:buNone/>
            </a:pPr>
            <a:r>
              <a:rPr lang="cs-CZ" dirty="false" smtClean="false"/>
              <a:t>Změny partnerských smluv:</a:t>
            </a:r>
          </a:p>
          <a:p>
            <a:pPr marL="0" indent="0">
              <a:buFontTx/>
              <a:buNone/>
            </a:pPr>
            <a:r>
              <a:rPr lang="cs-CZ" dirty="false" smtClean="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a:p>
            <a:pPr marL="0" indent="0">
              <a:buFontTx/>
              <a:buNone/>
            </a:pPr>
            <a:endParaRPr lang="cs-CZ" dirty="false" smtClean="false"/>
          </a:p>
          <a:p>
            <a:pPr marL="0" indent="0">
              <a:buFontTx/>
              <a:buNone/>
            </a:pPr>
            <a:r>
              <a:rPr lang="cs-CZ" dirty="false" smtClean="false"/>
              <a:t>Změna u partnera bez finančního příspěvku není pro projekt relevantní a není třeba o ní vůbec informovat.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3700389316"/>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obsah 2"/>
          <p:cNvSpPr>
            <a:spLocks noGrp="true"/>
          </p:cNvSpPr>
          <p:nvPr>
            <p:ph idx="10"/>
          </p:nvPr>
        </p:nvSpPr>
        <p:spPr>
          <a:xfrm>
            <a:off x="540000" y="4032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4" name="Zástupný symbol pro obsah 2"/>
          <p:cNvSpPr>
            <a:spLocks noGrp="true"/>
          </p:cNvSpPr>
          <p:nvPr>
            <p:ph idx="10"/>
          </p:nvPr>
        </p:nvSpPr>
        <p:spPr>
          <a:xfrm>
            <a:off x="540000" y="2412000"/>
            <a:ext cx="8064000" cy="3744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smtClean="false"/>
              <a:t>Kliknutím lze upravit styl.</a:t>
            </a:r>
            <a:endParaRPr lang="cs-CZ" dirty="false"/>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smtClean="false"/>
              <a:t>Kliknutím lze upravit styly předlohy textu.</a:t>
            </a:r>
          </a:p>
          <a:p>
            <a:pPr lvl="1"/>
            <a:r>
              <a:rPr lang="cs-CZ" dirty="false" smtClean="false"/>
              <a:t>Druhá úroveň</a:t>
            </a:r>
          </a:p>
          <a:p>
            <a:pPr lvl="2"/>
            <a:r>
              <a:rPr lang="cs-CZ" dirty="false" smtClean="false"/>
              <a:t>Třetí úroveň</a:t>
            </a:r>
          </a:p>
          <a:p>
            <a:pPr lvl="3"/>
            <a:r>
              <a:rPr lang="cs-CZ" dirty="false" smtClean="false"/>
              <a:t>Čtvrtá úroveň</a:t>
            </a:r>
          </a:p>
          <a:p>
            <a:pPr lvl="4"/>
            <a:r>
              <a:rPr lang="cs-CZ" dirty="false" smtClean="false"/>
              <a:t>Pátá úroveň</a:t>
            </a:r>
            <a:endParaRPr lang="cs-CZ" dirty="false"/>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media/image2.png" Type="http://schemas.openxmlformats.org/officeDocument/2006/relationships/image" Id="rId2"/>
    <Relationship Target="../slideLayouts/slideLayout1.xml" Type="http://schemas.openxmlformats.org/officeDocument/2006/relationships/slideLayout" Id="rId1"/>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media/image8.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11.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2.xml.rels><?xml version="1.0" encoding="UTF-8" standalone="yes"?>
<Relationships xmlns="http://schemas.openxmlformats.org/package/2006/relationships">
    <Relationship Target="../diagrams/layout2.xml" Type="http://schemas.openxmlformats.org/officeDocument/2006/relationships/diagramLayout" Id="rId3"/>
    <Relationship Target="../diagrams/data2.xml" Type="http://schemas.openxmlformats.org/officeDocument/2006/relationships/diagramData" Id="rId2"/>
    <Relationship Target="../slideLayouts/slideLayout2.xml" Type="http://schemas.openxmlformats.org/officeDocument/2006/relationships/slideLayout" Id="rId1"/>
    <Relationship Target="../diagrams/drawing2.xml" Type="http://schemas.microsoft.com/office/2007/relationships/diagramDrawing" Id="rId6"/>
    <Relationship Target="../diagrams/colors2.xml" Type="http://schemas.openxmlformats.org/officeDocument/2006/relationships/diagramColors" Id="rId5"/>
    <Relationship Target="../diagrams/quickStyle2.xml" Type="http://schemas.openxmlformats.org/officeDocument/2006/relationships/diagramQuickStyle" Id="rId4"/>
</Relationships>

</file>

<file path=ppt/slides/_rels/slide13.xml.rels><?xml version="1.0" encoding="UTF-8" standalone="yes"?>
<Relationships xmlns="http://schemas.openxmlformats.org/package/2006/relationships">
    <Relationship TargetMode="External" Target="http://www.esfcr.cz/file/9003/" Type="http://schemas.openxmlformats.org/officeDocument/2006/relationships/hyperlink"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5"/>
    <Relationship Target="../media/image8.png" Type="http://schemas.openxmlformats.org/officeDocument/2006/relationships/image" Id="rId4"/>
</Relationships>

</file>

<file path=ppt/slides/_rels/slide14.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2.xml" Type="http://schemas.openxmlformats.org/officeDocument/2006/relationships/notesSlide" Id="rId3"/>
    <Relationship Target="../slideLayouts/slideLayout2.xml" Type="http://schemas.openxmlformats.org/officeDocument/2006/relationships/slideLayout" Id="rId2"/>
    <Relationship Target="../theme/themeOverride1.xml" Type="http://schemas.openxmlformats.org/officeDocument/2006/relationships/themeOverride" Id="rId1"/>
    <Relationship Target="../media/hdphoto3.wdp" Type="http://schemas.microsoft.com/office/2007/relationships/hdphoto" Id="rId6"/>
    <Relationship Target="../media/image8.png" Type="http://schemas.openxmlformats.org/officeDocument/2006/relationships/image" Id="rId5"/>
    <Relationship TargetMode="External" Target="http://www.esfcr.cz/file/9973/" Type="http://schemas.openxmlformats.org/officeDocument/2006/relationships/hyperlink" Id="rId4"/>
</Relationships>

</file>

<file path=ppt/slides/_rels/slide2.xml.rels><?xml version="1.0" encoding="UTF-8" standalone="yes"?>
<Relationships xmlns="http://schemas.openxmlformats.org/package/2006/relationships">
    <Relationship Target="../media/image5.gif"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1.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ode="External" Target="https://www.esfcr.cz/pokyny-k-vyplneni-zpravy-o-realizaci-zadosti-o-platbu-a-zadosti-o-zmenu-opz/-/dokument/809732" Type="http://schemas.openxmlformats.org/officeDocument/2006/relationships/hyperlink"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8.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28.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8.png" Type="http://schemas.openxmlformats.org/officeDocument/2006/relationships/image" Id="rId3"/>
    <Relationship TargetMode="External" Target="http://www.esfcr.cz/pokyny-k-vyplneni-zpravy-o-realizaci-a-zadosti-o-platbu" Type="http://schemas.openxmlformats.org/officeDocument/2006/relationships/hyperlink"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3.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8.png" Type="http://schemas.openxmlformats.org/officeDocument/2006/relationships/image" Id="rId3"/>
    <Relationship Target="../notesSlides/notesSlide19.xml" Type="http://schemas.openxmlformats.org/officeDocument/2006/relationships/notesSlide" Id="rId2"/>
    <Relationship Target="../slideLayouts/slideLayout3.xml" Type="http://schemas.openxmlformats.org/officeDocument/2006/relationships/slideLayout" Id="rId1"/>
    <Relationship Target="../media/hdphoto3.wdp" Type="http://schemas.microsoft.com/office/2007/relationships/hdphoto" Id="rId4"/>
</Relationships>

</file>

<file path=ppt/slides/_rels/slide33.xml.rels><?xml version="1.0" encoding="UTF-8" standalone="yes"?>
<Relationships xmlns="http://schemas.openxmlformats.org/package/2006/relationships">
    <Relationship Target="../media/image8.png" Type="http://schemas.openxmlformats.org/officeDocument/2006/relationships/image" Id="rId3"/>
    <Relationship Target="../notesSlides/notesSlide20.xml" Type="http://schemas.openxmlformats.org/officeDocument/2006/relationships/notesSlide" Id="rId2"/>
    <Relationship Target="../slideLayouts/slideLayout3.xml" Type="http://schemas.openxmlformats.org/officeDocument/2006/relationships/slideLayout" Id="rId1"/>
    <Relationship Target="../media/image9.png" Type="http://schemas.openxmlformats.org/officeDocument/2006/relationships/image" Id="rId5"/>
    <Relationship Target="../media/hdphoto3.wdp" Type="http://schemas.microsoft.com/office/2007/relationships/hdphoto" Id="rId4"/>
</Relationships>

</file>

<file path=ppt/slides/_rels/slide34.xml.rels><?xml version="1.0" encoding="UTF-8" standalone="yes"?>
<Relationships xmlns="http://schemas.openxmlformats.org/package/2006/relationships">
    <Relationship Target="../media/image8.png" Type="http://schemas.openxmlformats.org/officeDocument/2006/relationships/image" Id="rId3"/>
    <Relationship Target="../notesSlides/notesSlide21.xml" Type="http://schemas.openxmlformats.org/officeDocument/2006/relationships/notesSlide" Id="rId2"/>
    <Relationship Target="../slideLayouts/slideLayout3.xml" Type="http://schemas.openxmlformats.org/officeDocument/2006/relationships/slideLayout" Id="rId1"/>
    <Relationship Target="../media/hdphoto3.wdp" Type="http://schemas.microsoft.com/office/2007/relationships/hdphoto" Id="rId4"/>
</Relationships>

</file>

<file path=ppt/slides/_rels/slide3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3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6.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4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12.jpeg" Type="http://schemas.openxmlformats.org/officeDocument/2006/relationships/image" Id="rId3"/>
    <Relationship Target="../media/image11.jpg" Type="http://schemas.openxmlformats.org/officeDocument/2006/relationships/image" Id="rId2"/>
    <Relationship Target="../slideLayouts/slideLayout2.xml" Type="http://schemas.openxmlformats.org/officeDocument/2006/relationships/slideLayout" Id="rId1"/>
    <Relationship Target="../media/image13.jpg" Type="http://schemas.openxmlformats.org/officeDocument/2006/relationships/image" Id="rId4"/>
</Relationships>

</file>

<file path=ppt/slides/_rels/slide47.xml.rels><?xml version="1.0" encoding="UTF-8" standalone="yes"?>
<Relationships xmlns="http://schemas.openxmlformats.org/package/2006/relationships">
    <Relationship TargetMode="External" Target="http://www.esfcr.cz/file/9196/" Type="http://schemas.openxmlformats.org/officeDocument/2006/relationships/hyperlink"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5.xml.rels><?xml version="1.0" encoding="UTF-8" standalone="yes"?>
<Relationships xmlns="http://schemas.openxmlformats.org/package/2006/relationships">
    <Relationship TargetMode="External" Target="https://www.esfcr.cz/pravidla-pro-zadatele-a-prijemce-opz/-/dokument/6229360" Type="http://schemas.openxmlformats.org/officeDocument/2006/relationships/hyperlink" Id="rId3"/>
    <Relationship TargetMode="External" Target="http://www.esfcr.cz/file/9002/" Type="http://schemas.openxmlformats.org/officeDocument/2006/relationships/hyperlink" Id="rId2"/>
    <Relationship Target="../slideLayouts/slideLayout2.xml" Type="http://schemas.openxmlformats.org/officeDocument/2006/relationships/slideLayout" Id="rId1"/>
    <Relationship Target="../media/hdphoto2.wdp" Type="http://schemas.microsoft.com/office/2007/relationships/hdphoto" Id="rId6"/>
    <Relationship Target="../media/image7.png" Type="http://schemas.openxmlformats.org/officeDocument/2006/relationships/image" Id="rId5"/>
    <Relationship TargetMode="External" Target="https://www.esfcr.cz/pilotni-overeni-pece-o-nejmensi-deti" Type="http://schemas.openxmlformats.org/officeDocument/2006/relationships/hyperlink" Id="rId4"/>
</Relationships>

</file>

<file path=ppt/slides/_rels/slide5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ode="External" Target="https://www.esfcr.cz/pokyny-k-vyplneni-zpravy-o-realizaci-zadosti-o-platbu-a-zadosti-o-zmenu-opz" Type="http://schemas.openxmlformats.org/officeDocument/2006/relationships/hyperlink"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65.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Mode="External" Target="http://www.esfcr.cz/monitorovani-podporenych-osob" Type="http://schemas.openxmlformats.org/officeDocument/2006/relationships/hyperlink" Id="rId2"/>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71.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28.xml" Type="http://schemas.openxmlformats.org/officeDocument/2006/relationships/notesSlide" Id="rId2"/>
    <Relationship Target="../slideLayouts/slideLayout2.xml" Type="http://schemas.openxmlformats.org/officeDocument/2006/relationships/slideLayout" Id="rId1"/>
    <Relationship TargetMode="External" Target="https://www.esfcr.cz/monitorovani-podporenych-osob-opz/-/dokument/798928" Type="http://schemas.openxmlformats.org/officeDocument/2006/relationships/hyperlink" Id="rId4"/>
</Relationships>

</file>

<file path=ppt/slides/_rels/slide7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Mode="External" Target="http://www.esfcr.cz/monitorovani-podporenych-osob" Type="http://schemas.openxmlformats.org/officeDocument/2006/relationships/hyperlink"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79.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media/image17.jpeg" Type="http://schemas.openxmlformats.org/officeDocument/2006/relationships/image" Id="rId7"/>
    <Relationship Target="../notesSlides/notesSlide32.xml" Type="http://schemas.openxmlformats.org/officeDocument/2006/relationships/notesSlide" Id="rId2"/>
    <Relationship Target="../slideLayouts/slideLayout2.xml" Type="http://schemas.openxmlformats.org/officeDocument/2006/relationships/slideLayout" Id="rId1"/>
    <Relationship Target="../media/image16.jpeg" Type="http://schemas.openxmlformats.org/officeDocument/2006/relationships/image" Id="rId6"/>
    <Relationship Target="../media/image15.jpeg" Type="http://schemas.openxmlformats.org/officeDocument/2006/relationships/image" Id="rId5"/>
    <Relationship Target="../media/image14.jpeg" Type="http://schemas.openxmlformats.org/officeDocument/2006/relationships/image" Id="rId4"/>
</Relationships>

</file>

<file path=ppt/slides/_rels/slide8.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media/image23.jpeg" Type="http://schemas.openxmlformats.org/officeDocument/2006/relationships/image" Id="rId8"/>
    <Relationship Target="../media/image18.jpeg" Type="http://schemas.openxmlformats.org/officeDocument/2006/relationships/image" Id="rId3"/>
    <Relationship Target="../media/image22.jpeg" Type="http://schemas.openxmlformats.org/officeDocument/2006/relationships/image" Id="rId7"/>
    <Relationship Target="../notesSlides/notesSlide34.xml" Type="http://schemas.openxmlformats.org/officeDocument/2006/relationships/notesSlide" Id="rId2"/>
    <Relationship Target="../slideLayouts/slideLayout2.xml" Type="http://schemas.openxmlformats.org/officeDocument/2006/relationships/slideLayout" Id="rId1"/>
    <Relationship Target="../media/image21.jpeg" Type="http://schemas.openxmlformats.org/officeDocument/2006/relationships/image" Id="rId6"/>
    <Relationship Target="../media/image20.jpeg" Type="http://schemas.openxmlformats.org/officeDocument/2006/relationships/image" Id="rId5"/>
    <Relationship Target="../media/image19.jpeg" Type="http://schemas.openxmlformats.org/officeDocument/2006/relationships/image" Id="rId4"/>
    <Relationship Target="../media/image24.jpeg" Type="http://schemas.openxmlformats.org/officeDocument/2006/relationships/image" Id="rId9"/>
</Relationships>

</file>

<file path=ppt/slides/_rels/slide82.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8.xml" Type="http://schemas.openxmlformats.org/officeDocument/2006/relationships/slideLayout" Id="rId1"/>
</Relationships>

</file>

<file path=ppt/slides/_rels/slide83.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Mode="External" Target="https://publicita.dotaceeu.cz/gen/krok1" Type="http://schemas.openxmlformats.org/officeDocument/2006/relationships/hyperlink" Id="rId3"/>
    <Relationship Target="../notesSlides/notesSlide38.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5"/>
    <Relationship Target="../media/image8.png" Type="http://schemas.openxmlformats.org/officeDocument/2006/relationships/image" Id="rId4"/>
</Relationships>

</file>

<file path=ppt/slides/_rels/slide86.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8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4.xml" Type="http://schemas.openxmlformats.org/officeDocument/2006/relationships/notesSlide" Id="rId2"/>
    <Relationship Target="../slideLayouts/slideLayout2.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9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1.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92.xml.rels><?xml version="1.0" encoding="UTF-8" standalone="yes"?>
<Relationships xmlns="http://schemas.openxmlformats.org/package/2006/relationships">
    <Relationship TargetMode="External" Target="mailto:marek.vyskocil@mpsv.cz" Type="http://schemas.openxmlformats.org/officeDocument/2006/relationships/hyperlink" Id="rId3"/>
    <Relationship TargetMode="External" Target="mailto:monika.svandova@mpsv.cz" Type="http://schemas.openxmlformats.org/officeDocument/2006/relationships/hyperlink" Id="rId2"/>
    <Relationship Target="../slideLayouts/slideLayout1.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Seminář pro příjemce</a:t>
            </a:r>
            <a:endParaRPr lang="cs-CZ" dirty="false"/>
          </a:p>
        </p:txBody>
      </p:sp>
      <p:sp>
        <p:nvSpPr>
          <p:cNvPr id="6" name="Zástupný symbol pro text 5"/>
          <p:cNvSpPr>
            <a:spLocks noGrp="true"/>
          </p:cNvSpPr>
          <p:nvPr>
            <p:ph type="body" sz="quarter" idx="13"/>
          </p:nvPr>
        </p:nvSpPr>
        <p:spPr>
          <a:xfrm>
            <a:off x="1620480" y="4089600"/>
            <a:ext cx="7272000" cy="540000"/>
          </a:xfrm>
        </p:spPr>
        <p:txBody>
          <a:bodyPr/>
          <a:lstStyle/>
          <a:p>
            <a:r>
              <a:rPr lang="cs-CZ" sz="2400" dirty="false"/>
              <a:t>Oddělení projektů sociálních inovací a mezinárodní spolupráce</a:t>
            </a:r>
          </a:p>
        </p:txBody>
      </p:sp>
      <p:sp>
        <p:nvSpPr>
          <p:cNvPr id="7" name="Zástupný symbol pro text 6"/>
          <p:cNvSpPr>
            <a:spLocks noGrp="true"/>
          </p:cNvSpPr>
          <p:nvPr>
            <p:ph type="body" sz="quarter" idx="14"/>
          </p:nvPr>
        </p:nvSpPr>
        <p:spPr/>
        <p:txBody>
          <a:bodyPr/>
          <a:lstStyle/>
          <a:p>
            <a:r>
              <a:rPr lang="cs-CZ" dirty="false" smtClean="false"/>
              <a:t>16. 4. 2019, Praha</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9"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2492" y="4077072"/>
            <a:ext cx="540000" cy="540000"/>
          </a:xfrm>
        </p:spPr>
      </p:pic>
      <p:pic>
        <p:nvPicPr>
          <p:cNvPr id="16" name="Zástupný symbol pro obrázek 15"/>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rcRect/>
          <a:stretch>
            <a:fillRect/>
          </a:stretch>
        </p:blipFill>
        <p:spPr/>
      </p:pic>
      <p:sp>
        <p:nvSpPr>
          <p:cNvPr id="10" name="Zástupný symbol pro text 5"/>
          <p:cNvSpPr txBox="true">
            <a:spLocks/>
          </p:cNvSpPr>
          <p:nvPr/>
        </p:nvSpPr>
        <p:spPr>
          <a:xfrm>
            <a:off x="1620480" y="314096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false"/>
              <a:t>v</a:t>
            </a:r>
            <a:r>
              <a:rPr lang="cs-CZ" dirty="false" smtClean="false"/>
              <a:t>ýzva č. </a:t>
            </a:r>
            <a:r>
              <a:rPr lang="cs-CZ" dirty="false"/>
              <a:t>03_16_069 a č. </a:t>
            </a:r>
            <a:r>
              <a:rPr lang="cs-CZ" dirty="false" smtClean="false"/>
              <a:t>03_16_070 </a:t>
            </a:r>
            <a:endParaRPr lang="cs-CZ" dirty="false"/>
          </a:p>
        </p:txBody>
      </p:sp>
    </p:spTree>
    <p:extLst>
      <p:ext uri="{BB962C8B-B14F-4D97-AF65-F5344CB8AC3E}">
        <p14:creationId xmlns:p14="http://schemas.microsoft.com/office/powerpoint/2010/main" val="219725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Výměna partnera</a:t>
            </a:r>
            <a:endParaRPr lang="cs-CZ" dirty="false"/>
          </a:p>
        </p:txBody>
      </p:sp>
      <p:sp>
        <p:nvSpPr>
          <p:cNvPr id="3" name="Zástupný symbol pro obsah 2"/>
          <p:cNvSpPr>
            <a:spLocks noGrp="true"/>
          </p:cNvSpPr>
          <p:nvPr>
            <p:ph idx="1"/>
          </p:nvPr>
        </p:nvSpPr>
        <p:spPr>
          <a:xfrm>
            <a:off x="540000" y="1628800"/>
            <a:ext cx="8064000" cy="4320000"/>
          </a:xfrm>
        </p:spPr>
        <p:txBody>
          <a:bodyPr/>
          <a:lstStyle/>
          <a:p>
            <a:r>
              <a:rPr lang="cs-CZ" dirty="false" smtClean="false"/>
              <a:t>Podstatná změna projektu</a:t>
            </a:r>
          </a:p>
          <a:p>
            <a:r>
              <a:rPr lang="cs-CZ" dirty="false" smtClean="false"/>
              <a:t>Výměna </a:t>
            </a:r>
            <a:r>
              <a:rPr lang="cs-CZ" dirty="false"/>
              <a:t>partnera by měla nastat pouze ve výjimečných, individuálně posuzovaných a odůvodněných </a:t>
            </a:r>
            <a:r>
              <a:rPr lang="cs-CZ" dirty="false" smtClean="false"/>
              <a:t>případech.</a:t>
            </a:r>
          </a:p>
          <a:p>
            <a:r>
              <a:rPr lang="cs-CZ" dirty="false" smtClean="false"/>
              <a:t>Standardní řešení </a:t>
            </a:r>
            <a:r>
              <a:rPr lang="cs-CZ" dirty="false"/>
              <a:t>situace, kdy partner z realizace projektu vystoupí </a:t>
            </a:r>
            <a:r>
              <a:rPr lang="cs-CZ" dirty="false" smtClean="false"/>
              <a:t>= převzetí </a:t>
            </a:r>
            <a:r>
              <a:rPr lang="cs-CZ" dirty="false"/>
              <a:t>jeho závazku příjemcem nebo ostatními </a:t>
            </a:r>
            <a:r>
              <a:rPr lang="cs-CZ" dirty="false" smtClean="false"/>
              <a:t>partnery.</a:t>
            </a:r>
          </a:p>
          <a:p>
            <a:r>
              <a:rPr lang="cs-CZ" dirty="false" smtClean="false"/>
              <a:t>Teprve </a:t>
            </a:r>
            <a:r>
              <a:rPr lang="cs-CZ" dirty="false"/>
              <a:t>pokud není </a:t>
            </a:r>
            <a:r>
              <a:rPr lang="cs-CZ" dirty="false" smtClean="false"/>
              <a:t>možné odstoupení </a:t>
            </a:r>
            <a:r>
              <a:rPr lang="cs-CZ" dirty="false"/>
              <a:t>partnera </a:t>
            </a:r>
            <a:r>
              <a:rPr lang="cs-CZ" dirty="false" smtClean="false"/>
              <a:t>vyřešit zapojením </a:t>
            </a:r>
            <a:r>
              <a:rPr lang="cs-CZ" dirty="false"/>
              <a:t>příjemce či ostatních partnerů, lze </a:t>
            </a:r>
            <a:r>
              <a:rPr lang="cs-CZ" b="true" dirty="false"/>
              <a:t>výjimečně</a:t>
            </a:r>
            <a:r>
              <a:rPr lang="cs-CZ" dirty="false"/>
              <a:t> přikročit k nahrazení odstupujícího partnera novým partnerem či novými </a:t>
            </a:r>
            <a:r>
              <a:rPr lang="cs-CZ" dirty="false" smtClean="false"/>
              <a:t>partnery.</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740352" y="5085184"/>
            <a:ext cx="1080120" cy="1080120"/>
          </a:xfrm>
          <a:prstGeom prst="rect">
            <a:avLst/>
          </a:prstGeom>
        </p:spPr>
      </p:pic>
    </p:spTree>
    <p:extLst>
      <p:ext uri="{BB962C8B-B14F-4D97-AF65-F5344CB8AC3E}">
        <p14:creationId xmlns:p14="http://schemas.microsoft.com/office/powerpoint/2010/main" val="1676896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Změny v projektu</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v projektech</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graphicFrame>
        <p:nvGraphicFramePr>
          <p:cNvPr id="8" name="Zástupný symbol pro obsah 7"/>
          <p:cNvGraphicFramePr>
            <a:graphicFrameLocks noGrp="true"/>
          </p:cNvGraphicFramePr>
          <p:nvPr>
            <p:ph idx="1"/>
            <p:extLst>
              <p:ext uri="{D42A27DB-BD31-4B8C-83A1-F6EECF244321}">
                <p14:modId xmlns:p14="http://schemas.microsoft.com/office/powerpoint/2010/main" val="6421312"/>
              </p:ext>
            </p:extLst>
          </p:nvPr>
        </p:nvGraphicFramePr>
        <p:xfrm>
          <a:off x="539552" y="1340768"/>
          <a:ext cx="8064500" cy="4319588"/>
        </p:xfrm>
        <a:graphic>
          <a:graphicData uri="http://schemas.openxmlformats.org/drawingml/2006/diagram">
            <dgm:relIds r:dm="rId2" r:lo="rId3" r:qs="rId4" r:cs="rId5"/>
          </a:graphicData>
        </a:graphic>
      </p:graphicFrame>
      <p:sp>
        <p:nvSpPr>
          <p:cNvPr id="3" name="TextovéPole 2"/>
          <p:cNvSpPr txBox="true"/>
          <p:nvPr/>
        </p:nvSpPr>
        <p:spPr>
          <a:xfrm>
            <a:off x="1547664" y="5733256"/>
            <a:ext cx="6480720" cy="369332"/>
          </a:xfrm>
          <a:prstGeom prst="rect">
            <a:avLst/>
          </a:prstGeom>
          <a:noFill/>
        </p:spPr>
        <p:txBody>
          <a:bodyPr wrap="square" rtlCol="false">
            <a:spAutoFit/>
          </a:bodyPr>
          <a:lstStyle/>
          <a:p>
            <a:r>
              <a:rPr lang="cs-CZ" dirty="false" smtClean="false"/>
              <a:t>         Druh změny nikde neuvádíte, identifikuje ji Váš PM </a:t>
            </a:r>
            <a:endParaRPr lang="cs-CZ" dirty="false"/>
          </a:p>
        </p:txBody>
      </p:sp>
    </p:spTree>
    <p:extLst>
      <p:ext uri="{BB962C8B-B14F-4D97-AF65-F5344CB8AC3E}">
        <p14:creationId xmlns:p14="http://schemas.microsoft.com/office/powerpoint/2010/main" val="3063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a Nepodstatné změny</a:t>
            </a:r>
            <a:endParaRPr lang="cs-CZ" dirty="false"/>
          </a:p>
        </p:txBody>
      </p:sp>
      <p:sp>
        <p:nvSpPr>
          <p:cNvPr id="3" name="Zástupný symbol pro obsah 2"/>
          <p:cNvSpPr>
            <a:spLocks noGrp="true"/>
          </p:cNvSpPr>
          <p:nvPr>
            <p:ph idx="1"/>
          </p:nvPr>
        </p:nvSpPr>
        <p:spPr>
          <a:xfrm>
            <a:off x="540000" y="1556792"/>
            <a:ext cx="8064000" cy="3770263"/>
          </a:xfrm>
        </p:spPr>
        <p:txBody>
          <a:bodyPr>
            <a:noAutofit/>
          </a:bodyPr>
          <a:lstStyle/>
          <a:p>
            <a:pPr marL="0" indent="0">
              <a:buNone/>
            </a:pPr>
            <a:r>
              <a:rPr lang="cs-CZ" b="true" dirty="false" smtClean="false"/>
              <a:t>Specifická část pravidel - </a:t>
            </a:r>
            <a:r>
              <a:rPr lang="cs-CZ" b="true" dirty="false" smtClean="false">
                <a:hlinkClick r:id="rId3"/>
              </a:rPr>
              <a:t>http</a:t>
            </a:r>
            <a:r>
              <a:rPr lang="cs-CZ" b="true" dirty="false">
                <a:hlinkClick r:id="rId3"/>
              </a:rPr>
              <a:t>://www.esfcr.cz/file/9003</a:t>
            </a:r>
            <a:r>
              <a:rPr lang="cs-CZ" b="true" dirty="false" smtClean="false">
                <a:hlinkClick r:id="rId3"/>
              </a:rPr>
              <a:t>/</a:t>
            </a:r>
            <a:endParaRPr lang="cs-CZ" b="true" dirty="false" smtClean="false"/>
          </a:p>
          <a:p>
            <a:r>
              <a:rPr lang="cs-CZ" b="true" dirty="false" smtClean="false"/>
              <a:t>Nepodstatné změny:</a:t>
            </a:r>
          </a:p>
          <a:p>
            <a:pPr lvl="1"/>
            <a:r>
              <a:rPr lang="cs-CZ" dirty="false"/>
              <a:t>n</a:t>
            </a:r>
            <a:r>
              <a:rPr lang="cs-CZ" dirty="false" smtClean="false"/>
              <a:t>epodléhají předchozímu souhlasu ŘO</a:t>
            </a:r>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r>
              <a:rPr lang="cs-CZ" sz="2400" b="true" dirty="false" smtClean="false"/>
              <a:t>:</a:t>
            </a:r>
            <a:endParaRPr lang="cs-CZ" sz="2400" b="true" dirty="false"/>
          </a:p>
          <a:p>
            <a:pPr lvl="1"/>
            <a:r>
              <a:rPr lang="cs-CZ" dirty="false"/>
              <a:t>před jejich provedením nezbytný souhlas </a:t>
            </a:r>
            <a:r>
              <a:rPr lang="cs-CZ" dirty="false" smtClean="false"/>
              <a:t>ŘO</a:t>
            </a:r>
          </a:p>
          <a:p>
            <a:pPr lvl="1"/>
            <a:r>
              <a:rPr lang="cs-CZ" dirty="false" smtClean="false"/>
              <a:t>mají </a:t>
            </a:r>
            <a:r>
              <a:rPr lang="cs-CZ" dirty="false"/>
              <a:t>vliv na charakter projektu, na splnění cílů projektu či dobu realizace </a:t>
            </a:r>
            <a:r>
              <a:rPr lang="cs-CZ" dirty="false" smtClean="false"/>
              <a:t>projektu</a:t>
            </a:r>
          </a:p>
          <a:p>
            <a:pPr marL="252000" lvl="2" indent="0">
              <a:lnSpc>
                <a:spcPts val="2880"/>
              </a:lnSpc>
              <a:spcBef>
                <a:spcPts val="600"/>
              </a:spcBef>
              <a:spcAft>
                <a:spcPts val="600"/>
              </a:spcAft>
              <a:buSzPct val="100000"/>
              <a:buNone/>
            </a:pPr>
            <a:endParaRPr lang="cs-CZ" dirty="false" smtClean="false">
              <a:solidFill>
                <a:srgbClr val="FF0000"/>
              </a:solidFill>
            </a:endParaRPr>
          </a:p>
          <a:p>
            <a:pPr marL="252000" lvl="2" indent="0">
              <a:lnSpc>
                <a:spcPts val="2880"/>
              </a:lnSpc>
              <a:spcBef>
                <a:spcPts val="600"/>
              </a:spcBef>
              <a:spcAft>
                <a:spcPts val="600"/>
              </a:spcAft>
              <a:buSzPct val="100000"/>
              <a:buNone/>
            </a:pPr>
            <a:r>
              <a:rPr lang="cs-CZ" dirty="false" smtClean="false">
                <a:solidFill>
                  <a:srgbClr val="FF0000"/>
                </a:solidFill>
              </a:rPr>
              <a:t>POZOR: </a:t>
            </a:r>
            <a:r>
              <a:rPr lang="cs-CZ" dirty="false" smtClean="false"/>
              <a:t>To, </a:t>
            </a:r>
            <a:r>
              <a:rPr lang="cs-CZ" dirty="false"/>
              <a:t>že nepodstatná změna nevyžaduje schválení ŘO </a:t>
            </a:r>
            <a:r>
              <a:rPr lang="cs-CZ" dirty="false" smtClean="false"/>
              <a:t>neznamená, </a:t>
            </a:r>
            <a:r>
              <a:rPr lang="cs-CZ" dirty="false"/>
              <a:t>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16712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a:t>
            </a:r>
            <a:endParaRPr lang="cs-CZ" dirty="false"/>
          </a:p>
        </p:txBody>
      </p:sp>
      <p:sp>
        <p:nvSpPr>
          <p:cNvPr id="3" name="Zástupný symbol pro obsah 2"/>
          <p:cNvSpPr>
            <a:spLocks noGrp="true"/>
          </p:cNvSpPr>
          <p:nvPr>
            <p:ph idx="1"/>
          </p:nvPr>
        </p:nvSpPr>
        <p:spPr/>
        <p:txBody>
          <a:bodyPr/>
          <a:lstStyle/>
          <a:p>
            <a:r>
              <a:rPr lang="cs-CZ" dirty="false" smtClean="false"/>
              <a:t>Nepodléhají předchozímu souhlasu, informace o změně se podává </a:t>
            </a:r>
            <a:r>
              <a:rPr lang="cs-CZ" b="true" dirty="false" smtClean="false"/>
              <a:t>neprodleně</a:t>
            </a:r>
            <a:r>
              <a:rPr lang="cs-CZ" dirty="false" smtClean="false"/>
              <a:t>:</a:t>
            </a:r>
          </a:p>
          <a:p>
            <a:pPr lvl="1"/>
            <a:r>
              <a:rPr lang="cs-CZ" dirty="false"/>
              <a:t>změna kontaktní osoby projektu (včetně změny kontaktních údajů – telefon, e-mail) či adresy pro doručení </a:t>
            </a:r>
            <a:r>
              <a:rPr lang="cs-CZ" dirty="false" smtClean="false"/>
              <a:t>písemností;</a:t>
            </a:r>
          </a:p>
          <a:p>
            <a:pPr lvl="1"/>
            <a:r>
              <a:rPr lang="cs-CZ" dirty="false" smtClean="false"/>
              <a:t>změna </a:t>
            </a:r>
            <a:r>
              <a:rPr lang="cs-CZ" dirty="false"/>
              <a:t>sídla příjemce </a:t>
            </a:r>
            <a:r>
              <a:rPr lang="cs-CZ" dirty="false" smtClean="false"/>
              <a:t>podpory;</a:t>
            </a:r>
          </a:p>
          <a:p>
            <a:pPr lvl="1"/>
            <a:r>
              <a:rPr lang="cs-CZ" dirty="false" smtClean="false"/>
              <a:t>změna </a:t>
            </a:r>
            <a:r>
              <a:rPr lang="cs-CZ" dirty="false"/>
              <a:t>názvu příjemce </a:t>
            </a:r>
            <a:r>
              <a:rPr lang="cs-CZ" dirty="false" smtClean="false"/>
              <a:t>změna </a:t>
            </a:r>
            <a:r>
              <a:rPr lang="cs-CZ" dirty="false"/>
              <a:t>v osobách vykonávajících funkci statutárního orgánu </a:t>
            </a:r>
            <a:r>
              <a:rPr lang="cs-CZ" dirty="false" smtClean="false"/>
              <a:t>příjemce;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246458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a:t>
            </a:r>
            <a:endParaRPr lang="cs-CZ" dirty="false"/>
          </a:p>
        </p:txBody>
      </p:sp>
      <p:sp>
        <p:nvSpPr>
          <p:cNvPr id="3" name="Zástupný symbol pro obsah 2"/>
          <p:cNvSpPr>
            <a:spLocks noGrp="true"/>
          </p:cNvSpPr>
          <p:nvPr>
            <p:ph idx="1"/>
          </p:nvPr>
        </p:nvSpPr>
        <p:spPr/>
        <p:txBody>
          <a:bodyPr/>
          <a:lstStyle/>
          <a:p>
            <a:r>
              <a:rPr lang="cs-CZ" dirty="false"/>
              <a:t>Nepodléhají předchozímu souhlasu, informace o změně </a:t>
            </a:r>
            <a:r>
              <a:rPr lang="cs-CZ" dirty="false" smtClean="false"/>
              <a:t>se podává </a:t>
            </a:r>
            <a:r>
              <a:rPr lang="cs-CZ" b="true" dirty="false" smtClean="false"/>
              <a:t>nejpozději 10 pracovních dní před termínem podání nejbližší </a:t>
            </a:r>
            <a:r>
              <a:rPr lang="cs-CZ" b="true" dirty="false" err="true" smtClean="false"/>
              <a:t>ZoR</a:t>
            </a:r>
            <a:r>
              <a:rPr lang="cs-CZ" dirty="false" smtClean="false"/>
              <a:t>:</a:t>
            </a:r>
            <a:endParaRPr lang="cs-CZ" dirty="false"/>
          </a:p>
          <a:p>
            <a:pPr lvl="1"/>
            <a:r>
              <a:rPr lang="cs-CZ" dirty="false"/>
              <a:t>změna finančního plánu projektu; </a:t>
            </a:r>
            <a:endParaRPr lang="cs-CZ" dirty="false" smtClean="false"/>
          </a:p>
          <a:p>
            <a:pPr lvl="2"/>
            <a:r>
              <a:rPr lang="cs-CZ" dirty="false" smtClean="false">
                <a:solidFill>
                  <a:srgbClr val="FF0000"/>
                </a:solidFill>
              </a:rPr>
              <a:t>POZOR: </a:t>
            </a:r>
            <a:r>
              <a:rPr lang="cs-CZ" dirty="false" smtClean="false"/>
              <a:t>nikoliv změna monitorovacích období</a:t>
            </a:r>
            <a:endParaRPr lang="cs-CZ" dirty="false"/>
          </a:p>
          <a:p>
            <a:pPr lvl="1"/>
            <a:r>
              <a:rPr lang="cs-CZ" dirty="false" smtClean="false"/>
              <a:t>změna </a:t>
            </a:r>
            <a:r>
              <a:rPr lang="cs-CZ" dirty="false"/>
              <a:t>rozpočtu projektu (přesun prostředků mezi položkami, vytváření nových položek) v rámci jedné kapitoly </a:t>
            </a:r>
            <a:r>
              <a:rPr lang="cs-CZ" dirty="false" smtClean="false"/>
              <a:t>rozpočtu;</a:t>
            </a:r>
          </a:p>
          <a:p>
            <a:pPr lvl="2"/>
            <a:r>
              <a:rPr lang="cs-CZ" dirty="false" smtClean="false"/>
              <a:t>s ohledem na podmínky výzvy a způsobilost výdajů.</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222884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III</a:t>
            </a:r>
            <a:endParaRPr lang="cs-CZ" dirty="false"/>
          </a:p>
        </p:txBody>
      </p:sp>
      <p:sp>
        <p:nvSpPr>
          <p:cNvPr id="3" name="Zástupný symbol pro obsah 2"/>
          <p:cNvSpPr>
            <a:spLocks noGrp="true"/>
          </p:cNvSpPr>
          <p:nvPr>
            <p:ph idx="1"/>
          </p:nvPr>
        </p:nvSpPr>
        <p:spPr>
          <a:xfrm>
            <a:off x="463800" y="1317526"/>
            <a:ext cx="8064000" cy="5040560"/>
          </a:xfrm>
        </p:spPr>
        <p:txBody>
          <a:bodyPr/>
          <a:lstStyle/>
          <a:p>
            <a:r>
              <a:rPr lang="cs-CZ" sz="2000" dirty="false"/>
              <a:t>Nepodléhají předchozímu souhlasu, informace o změně se podává </a:t>
            </a:r>
            <a:r>
              <a:rPr lang="cs-CZ" sz="2000" b="true" dirty="false" smtClean="false"/>
              <a:t>nejpozději s nejbližší </a:t>
            </a:r>
            <a:r>
              <a:rPr lang="cs-CZ" sz="2000" b="true" dirty="false" err="true" smtClean="false"/>
              <a:t>ZoR</a:t>
            </a:r>
            <a:r>
              <a:rPr lang="cs-CZ" sz="2000" dirty="false" smtClean="false"/>
              <a:t>:</a:t>
            </a:r>
          </a:p>
          <a:p>
            <a:pPr lvl="3"/>
            <a:r>
              <a:rPr lang="cs-CZ" sz="1800" dirty="false" smtClean="false">
                <a:solidFill>
                  <a:srgbClr val="FF0000"/>
                </a:solidFill>
              </a:rPr>
              <a:t>POZOR: </a:t>
            </a:r>
            <a:r>
              <a:rPr lang="cs-CZ" sz="1800" dirty="false" err="true" smtClean="false"/>
              <a:t>ŽoZ</a:t>
            </a:r>
            <a:r>
              <a:rPr lang="cs-CZ" sz="1800" dirty="false" smtClean="false"/>
              <a:t> podat v IS KP14+ před </a:t>
            </a:r>
            <a:r>
              <a:rPr lang="cs-CZ" sz="1800" dirty="false" err="true" smtClean="false"/>
              <a:t>ZoR</a:t>
            </a:r>
            <a:r>
              <a:rPr lang="cs-CZ" sz="1800" dirty="false" smtClean="false"/>
              <a:t> (nejpozději v týž den)</a:t>
            </a:r>
          </a:p>
          <a:p>
            <a:pPr lvl="3"/>
            <a:r>
              <a:rPr lang="cs-CZ" sz="1800" dirty="false" smtClean="false">
                <a:solidFill>
                  <a:srgbClr val="FF0000"/>
                </a:solidFill>
              </a:rPr>
              <a:t>POZOR: </a:t>
            </a:r>
            <a:r>
              <a:rPr lang="cs-CZ" sz="1800" dirty="false" smtClean="false"/>
              <a:t>v </a:t>
            </a:r>
            <a:r>
              <a:rPr lang="cs-CZ" sz="1800" dirty="false" err="true" smtClean="false"/>
              <a:t>ZoR</a:t>
            </a:r>
            <a:r>
              <a:rPr lang="cs-CZ" sz="1800" dirty="false" smtClean="false"/>
              <a:t> nepopisovat žádné změny (x OPLZZ), všechny změny mají být oznámeny pomocí </a:t>
            </a:r>
            <a:r>
              <a:rPr lang="cs-CZ" sz="1800" dirty="false" err="true" smtClean="false"/>
              <a:t>ŽoZ</a:t>
            </a:r>
            <a:r>
              <a:rPr lang="cs-CZ" sz="1800" dirty="false" smtClean="false"/>
              <a:t> </a:t>
            </a:r>
          </a:p>
          <a:p>
            <a:pPr lvl="1"/>
            <a:r>
              <a:rPr lang="cs-CZ" sz="1800" dirty="false" smtClean="false"/>
              <a:t>změna </a:t>
            </a:r>
            <a:r>
              <a:rPr lang="cs-CZ" sz="1800" dirty="false"/>
              <a:t>ve způsobu provádění klíčových aktivit, která nemá negativní dopad na plnění cílů </a:t>
            </a:r>
            <a:r>
              <a:rPr lang="cs-CZ" sz="1800" dirty="false" smtClean="false"/>
              <a:t>projektu</a:t>
            </a:r>
            <a:r>
              <a:rPr lang="cs-CZ" sz="1800" dirty="false"/>
              <a:t> </a:t>
            </a:r>
            <a:r>
              <a:rPr lang="cs-CZ" sz="1800" dirty="false" smtClean="false"/>
              <a:t>(s </a:t>
            </a:r>
            <a:r>
              <a:rPr lang="cs-CZ" sz="1800" dirty="false" err="true" smtClean="false"/>
              <a:t>ŽoZ</a:t>
            </a:r>
            <a:r>
              <a:rPr lang="cs-CZ" sz="1800" dirty="false" smtClean="false"/>
              <a:t> přikládat v příloze dokument s navrhovaným zněním aktivit – například v režimu změn);</a:t>
            </a:r>
            <a:endParaRPr lang="cs-CZ" sz="1800" dirty="false"/>
          </a:p>
          <a:p>
            <a:pPr lvl="1"/>
            <a:r>
              <a:rPr lang="cs-CZ" sz="1800" dirty="false" smtClean="false"/>
              <a:t>navýšení </a:t>
            </a:r>
            <a:r>
              <a:rPr lang="cs-CZ" sz="1800" dirty="false"/>
              <a:t>počtu osob z cílové skupiny, které jsou do projektu zapojeny; </a:t>
            </a:r>
          </a:p>
          <a:p>
            <a:pPr lvl="1"/>
            <a:r>
              <a:rPr lang="cs-CZ" sz="1800" dirty="false"/>
              <a:t>n</a:t>
            </a:r>
            <a:r>
              <a:rPr lang="cs-CZ" sz="1800" dirty="false" smtClean="false"/>
              <a:t>ěkteré změny </a:t>
            </a:r>
            <a:r>
              <a:rPr lang="cs-CZ" sz="1800" dirty="false"/>
              <a:t>smluv o </a:t>
            </a:r>
            <a:r>
              <a:rPr lang="cs-CZ" sz="1800" dirty="false" smtClean="false"/>
              <a:t>partnerství; </a:t>
            </a:r>
            <a:endParaRPr lang="cs-CZ" sz="1800" dirty="false"/>
          </a:p>
          <a:p>
            <a:pPr lvl="1"/>
            <a:r>
              <a:rPr lang="cs-CZ" sz="1800" dirty="false" smtClean="false"/>
              <a:t>vypuštění </a:t>
            </a:r>
            <a:r>
              <a:rPr lang="cs-CZ" sz="1800" dirty="false"/>
              <a:t>partnera z realizace projektu z důvodu jeho </a:t>
            </a:r>
            <a:r>
              <a:rPr lang="cs-CZ" sz="1800" dirty="false" smtClean="false"/>
              <a:t>zániku;</a:t>
            </a:r>
          </a:p>
          <a:p>
            <a:pPr lvl="1"/>
            <a:r>
              <a:rPr lang="cs-CZ" sz="1800" dirty="false" smtClean="false"/>
              <a:t>změna </a:t>
            </a:r>
            <a:r>
              <a:rPr lang="cs-CZ" sz="1800" dirty="false"/>
              <a:t>týkající se plátcovství daně z přidané hodnoty </a:t>
            </a:r>
            <a:r>
              <a:rPr lang="cs-CZ" sz="1800" dirty="false" smtClean="false"/>
              <a:t>u příjemce </a:t>
            </a:r>
            <a:r>
              <a:rPr lang="cs-CZ" sz="1800" dirty="false"/>
              <a:t>či </a:t>
            </a:r>
            <a:r>
              <a:rPr lang="cs-CZ" sz="1800" dirty="false" smtClean="false"/>
              <a:t>u partnera </a:t>
            </a:r>
            <a:r>
              <a:rPr lang="cs-CZ" sz="1800" dirty="false"/>
              <a:t>s finančním příspěvkem</a:t>
            </a:r>
            <a:r>
              <a:rPr lang="cs-CZ" sz="1800" dirty="false" smtClean="false"/>
              <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850446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a:t>
            </a:r>
            <a:endParaRPr lang="cs-CZ" dirty="false"/>
          </a:p>
        </p:txBody>
      </p:sp>
      <p:sp>
        <p:nvSpPr>
          <p:cNvPr id="3" name="Zástupný symbol pro obsah 2"/>
          <p:cNvSpPr>
            <a:spLocks noGrp="true"/>
          </p:cNvSpPr>
          <p:nvPr>
            <p:ph idx="1"/>
          </p:nvPr>
        </p:nvSpPr>
        <p:spPr>
          <a:xfrm>
            <a:off x="539552" y="1484784"/>
            <a:ext cx="8064000" cy="4103976"/>
          </a:xfrm>
          <a:ln>
            <a:noFill/>
          </a:ln>
        </p:spPr>
        <p:txBody>
          <a:bodyPr/>
          <a:lstStyle/>
          <a:p>
            <a:r>
              <a:rPr lang="cs-CZ" dirty="false"/>
              <a:t>P</a:t>
            </a:r>
            <a:r>
              <a:rPr lang="cs-CZ" dirty="false" smtClean="false"/>
              <a:t>odléhají </a:t>
            </a:r>
            <a:r>
              <a:rPr lang="cs-CZ" dirty="false"/>
              <a:t>předchozímu souhlasu ŘO, </a:t>
            </a:r>
            <a:r>
              <a:rPr lang="cs-CZ" dirty="false" smtClean="false"/>
              <a:t>nevyžadují </a:t>
            </a:r>
            <a:r>
              <a:rPr lang="cs-CZ" dirty="false"/>
              <a:t>vydání změnového právního aktu</a:t>
            </a:r>
            <a:r>
              <a:rPr lang="cs-CZ" dirty="false" smtClean="false"/>
              <a:t>:</a:t>
            </a:r>
            <a:endParaRPr lang="cs-CZ" dirty="false"/>
          </a:p>
          <a:p>
            <a:pPr lvl="1"/>
            <a:r>
              <a:rPr lang="cs-CZ" dirty="false"/>
              <a:t>změny v klíčových aktivitách, kdy se nejedná o technické aspekty spadající do nepodstatných změn; </a:t>
            </a:r>
          </a:p>
          <a:p>
            <a:pPr lvl="1"/>
            <a:r>
              <a:rPr lang="cs-CZ" dirty="false" smtClean="false"/>
              <a:t>změna </a:t>
            </a:r>
            <a:r>
              <a:rPr lang="cs-CZ" dirty="false"/>
              <a:t>bankovního účtu </a:t>
            </a:r>
            <a:r>
              <a:rPr lang="cs-CZ" dirty="false" smtClean="false"/>
              <a:t>projektu, prostřednictvím kterého dochází </a:t>
            </a:r>
            <a:r>
              <a:rPr lang="cs-CZ" dirty="false"/>
              <a:t>k poskytování </a:t>
            </a:r>
            <a:r>
              <a:rPr lang="cs-CZ" dirty="false" smtClean="false"/>
              <a:t>podpory;</a:t>
            </a:r>
          </a:p>
          <a:p>
            <a:pPr lvl="1"/>
            <a:r>
              <a:rPr lang="cs-CZ" dirty="false" smtClean="false"/>
              <a:t>změna </a:t>
            </a:r>
            <a:r>
              <a:rPr lang="cs-CZ" dirty="false"/>
              <a:t>ve vymezení monitorovacích období (pokud se nemění termín ukončení realizace projektu); </a:t>
            </a:r>
          </a:p>
          <a:p>
            <a:pPr lvl="1"/>
            <a:r>
              <a:rPr lang="cs-CZ" dirty="false" smtClean="false">
                <a:solidFill>
                  <a:srgbClr val="FF0000"/>
                </a:solidFill>
              </a:rPr>
              <a:t>POZOR: </a:t>
            </a:r>
            <a:r>
              <a:rPr lang="cs-CZ" dirty="false"/>
              <a:t>změna </a:t>
            </a:r>
            <a:r>
              <a:rPr lang="cs-CZ" dirty="false"/>
              <a:t>místa </a:t>
            </a:r>
            <a:r>
              <a:rPr lang="cs-CZ" dirty="false"/>
              <a:t>realizace (adresy) </a:t>
            </a:r>
            <a:r>
              <a:rPr lang="cs-CZ" dirty="false" err="true"/>
              <a:t>mikrojeslí</a:t>
            </a:r>
            <a:r>
              <a:rPr lang="cs-CZ" dirty="false"/>
              <a:t> (rozdíl oproti Specifickým pravidlům, viz. právní akt)</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3574029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II</a:t>
            </a:r>
            <a:endParaRPr lang="cs-CZ" dirty="false"/>
          </a:p>
        </p:txBody>
      </p:sp>
      <p:sp>
        <p:nvSpPr>
          <p:cNvPr id="3" name="Zástupný symbol pro obsah 2"/>
          <p:cNvSpPr>
            <a:spLocks noGrp="true"/>
          </p:cNvSpPr>
          <p:nvPr>
            <p:ph idx="1"/>
          </p:nvPr>
        </p:nvSpPr>
        <p:spPr/>
        <p:txBody>
          <a:bodyPr/>
          <a:lstStyle/>
          <a:p>
            <a:r>
              <a:rPr lang="cs-CZ" dirty="false"/>
              <a:t>Podléhají předchozímu souhlasu ŘO, </a:t>
            </a:r>
            <a:r>
              <a:rPr lang="cs-CZ" dirty="false" smtClean="false"/>
              <a:t>vyžadují </a:t>
            </a:r>
            <a:r>
              <a:rPr lang="cs-CZ" dirty="false"/>
              <a:t>vydání změnového právního </a:t>
            </a:r>
            <a:r>
              <a:rPr lang="cs-CZ" dirty="false" smtClean="false"/>
              <a:t>aktu:</a:t>
            </a:r>
          </a:p>
          <a:p>
            <a:pPr lvl="1"/>
            <a:r>
              <a:rPr lang="cs-CZ" dirty="false" smtClean="false"/>
              <a:t>změna </a:t>
            </a:r>
            <a:r>
              <a:rPr lang="cs-CZ" dirty="false"/>
              <a:t>plánovaných výstupů a výsledků projektu (tj. cílových hodnot indikátorů</a:t>
            </a:r>
            <a:r>
              <a:rPr lang="cs-CZ" dirty="false" smtClean="false"/>
              <a:t>); </a:t>
            </a:r>
          </a:p>
          <a:p>
            <a:pPr lvl="1"/>
            <a:r>
              <a:rPr lang="cs-CZ" dirty="false" smtClean="false"/>
              <a:t>změna </a:t>
            </a:r>
            <a:r>
              <a:rPr lang="cs-CZ" dirty="false"/>
              <a:t>termínu ukončení realizace projektu; </a:t>
            </a:r>
          </a:p>
          <a:p>
            <a:pPr lvl="1"/>
            <a:r>
              <a:rPr lang="cs-CZ" dirty="false" smtClean="false"/>
              <a:t>nahrazení </a:t>
            </a:r>
            <a:r>
              <a:rPr lang="cs-CZ" dirty="false"/>
              <a:t>partnera projektu jiným subjektem / jinými </a:t>
            </a:r>
            <a:r>
              <a:rPr lang="cs-CZ" dirty="false" smtClean="false"/>
              <a:t>subjekty;</a:t>
            </a:r>
          </a:p>
          <a:p>
            <a:pPr lvl="1"/>
            <a:endParaRPr lang="cs-CZ" dirty="false"/>
          </a:p>
          <a:p>
            <a:pPr marL="414000" lvl="1" indent="0">
              <a:buNone/>
            </a:pPr>
            <a:r>
              <a:rPr lang="cs-CZ" dirty="false">
                <a:solidFill>
                  <a:srgbClr val="FF0000"/>
                </a:solidFill>
                <a:sym typeface="Wingdings"/>
              </a:rPr>
              <a:t> </a:t>
            </a:r>
            <a:r>
              <a:rPr lang="cs-CZ" dirty="false" smtClean="false">
                <a:solidFill>
                  <a:srgbClr val="FF0000"/>
                </a:solidFill>
              </a:rPr>
              <a:t>Změny v osobě příjemce </a:t>
            </a:r>
            <a:r>
              <a:rPr lang="cs-CZ" dirty="false" smtClean="false"/>
              <a:t>– řešeno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138785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projektu</a:t>
            </a:r>
            <a:endParaRPr lang="cs-CZ" dirty="false"/>
          </a:p>
        </p:txBody>
      </p:sp>
      <p:sp>
        <p:nvSpPr>
          <p:cNvPr id="3" name="Zástupný symbol pro obsah 2"/>
          <p:cNvSpPr>
            <a:spLocks noGrp="true"/>
          </p:cNvSpPr>
          <p:nvPr>
            <p:ph idx="1"/>
          </p:nvPr>
        </p:nvSpPr>
        <p:spPr>
          <a:xfrm>
            <a:off x="540000" y="1340768"/>
            <a:ext cx="8424488" cy="4320000"/>
          </a:xfrm>
        </p:spPr>
        <p:txBody>
          <a:bodyPr/>
          <a:lstStyle/>
          <a:p>
            <a:r>
              <a:rPr lang="cs-CZ" dirty="false"/>
              <a:t>Veškeré změny </a:t>
            </a:r>
            <a:r>
              <a:rPr lang="cs-CZ" dirty="false" smtClean="false"/>
              <a:t>projektu </a:t>
            </a:r>
            <a:r>
              <a:rPr lang="cs-CZ" dirty="false"/>
              <a:t>jsou administrovány v MS2014</a:t>
            </a:r>
            <a:r>
              <a:rPr lang="cs-CZ" dirty="false" smtClean="false"/>
              <a:t>+</a:t>
            </a:r>
          </a:p>
          <a:p>
            <a:r>
              <a:rPr lang="cs-CZ" dirty="false" smtClean="false">
                <a:sym typeface="Wingdings"/>
              </a:rPr>
              <a:t> </a:t>
            </a:r>
            <a:r>
              <a:rPr lang="cs-CZ" dirty="false"/>
              <a:t>Pokyny k vyplnění žádosti o změnu</a:t>
            </a:r>
            <a:r>
              <a:rPr lang="cs-CZ" dirty="false" smtClean="false"/>
              <a:t>:</a:t>
            </a:r>
          </a:p>
          <a:p>
            <a:pPr lvl="1"/>
            <a:r>
              <a:rPr lang="cs-CZ" sz="1800" dirty="false">
                <a:hlinkClick r:id="rId4"/>
              </a:rPr>
              <a:t>http://www.esfcr.cz/file/9973/</a:t>
            </a:r>
            <a:endParaRPr lang="cs-CZ" sz="18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r>
              <a:rPr lang="cs-CZ" sz="1800" dirty="false"/>
              <a:t>v případě žádostí o nepodstatnou změnu potvrdit (vzít na vědomí) nebo vrátit k přepracování</a:t>
            </a:r>
            <a:r>
              <a:rPr lang="cs-CZ" sz="1800" dirty="false" smtClean="false"/>
              <a:t>;</a:t>
            </a:r>
          </a:p>
          <a:p>
            <a:pPr lvl="1"/>
            <a:r>
              <a:rPr lang="cs-CZ" sz="1800" dirty="false"/>
              <a:t>v případě žádostí o podstatnou změnu schválit, zamítnout nebo vrátit k </a:t>
            </a:r>
            <a:r>
              <a:rPr lang="cs-CZ" sz="1800" dirty="false" smtClean="false"/>
              <a:t>přepracování;</a:t>
            </a:r>
          </a:p>
          <a:p>
            <a:pPr lvl="1"/>
            <a:r>
              <a:rPr lang="cs-CZ" sz="1800" dirty="false" smtClean="false"/>
              <a:t>ŘO </a:t>
            </a:r>
            <a:r>
              <a:rPr lang="cs-CZ" sz="1800" dirty="false"/>
              <a:t>má na posouzení </a:t>
            </a:r>
            <a:r>
              <a:rPr lang="cs-CZ" sz="1800" dirty="false" smtClean="false"/>
              <a:t>podstatné změny </a:t>
            </a:r>
            <a:r>
              <a:rPr lang="cs-CZ" sz="1800" b="true" dirty="false"/>
              <a:t>20 pracovních dnů </a:t>
            </a:r>
            <a:r>
              <a:rPr lang="cs-CZ" sz="1800" dirty="false"/>
              <a:t>(od předložení </a:t>
            </a:r>
            <a:r>
              <a:rPr lang="cs-CZ" sz="1800" dirty="false" smtClean="false"/>
              <a:t>žádosti </a:t>
            </a:r>
            <a:r>
              <a:rPr lang="cs-CZ" sz="1800" dirty="false"/>
              <a:t>o změnu</a:t>
            </a:r>
            <a:r>
              <a:rPr lang="cs-CZ" sz="1800" dirty="false" smtClean="false"/>
              <a:t>). Změny nepodstatné by měly být vráceny k dopracování, nebo akceptovány do </a:t>
            </a:r>
            <a:r>
              <a:rPr lang="cs-CZ" sz="1800" b="true" dirty="false" smtClean="false"/>
              <a:t>5 pracovních dní</a:t>
            </a:r>
            <a:r>
              <a:rPr lang="cs-CZ" sz="1800" dirty="false" smtClean="false"/>
              <a:t>.</a:t>
            </a:r>
          </a:p>
          <a:p>
            <a:pPr lvl="1"/>
            <a:r>
              <a:rPr lang="cs-CZ" sz="1800" dirty="false"/>
              <a:t>Schválení žádosti o změnu rozpočtu projektu není možné chápat jako souhlas se všemi výdaji, které příjemce do nově vytvořených či navýšených řádků rozpočtu bude </a:t>
            </a:r>
            <a:r>
              <a:rPr lang="cs-CZ" sz="1800" dirty="false" smtClean="false"/>
              <a:t>následně</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5" name="Obrázek 4"/>
          <p:cNvPicPr>
            <a:picLocks noChangeAspect="true"/>
          </p:cNvPicPr>
          <p:nvPr/>
        </p:nvPicPr>
        <p:blipFill>
          <a:blip cstate="print" r:embed="rId5">
            <a:extLst>
              <a:ext uri="{BEBA8EAE-BF5A-486C-A8C5-ECC9F3942E4B}">
                <a14:imgProps xmlns:a14="http://schemas.microsoft.com/office/drawing/2010/main">
                  <a14:imgLayer r:embed="rId6">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1772816"/>
            <a:ext cx="1080120" cy="1080120"/>
          </a:xfrm>
          <a:prstGeom prst="rect">
            <a:avLst/>
          </a:prstGeom>
        </p:spPr>
      </p:pic>
    </p:spTree>
    <p:extLst>
      <p:ext uri="{BB962C8B-B14F-4D97-AF65-F5344CB8AC3E}">
        <p14:creationId xmlns:p14="http://schemas.microsoft.com/office/powerpoint/2010/main" val="24510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Agenda</a:t>
            </a:r>
            <a:endParaRPr lang="cs-CZ" dirty="false"/>
          </a:p>
        </p:txBody>
      </p:sp>
      <p:sp>
        <p:nvSpPr>
          <p:cNvPr id="3" name="Zástupný symbol pro obsah 2"/>
          <p:cNvSpPr>
            <a:spLocks noGrp="true"/>
          </p:cNvSpPr>
          <p:nvPr>
            <p:ph idx="1"/>
          </p:nvPr>
        </p:nvSpPr>
        <p:spPr>
          <a:xfrm>
            <a:off x="611560" y="1340768"/>
            <a:ext cx="8064000" cy="5229200"/>
          </a:xfrm>
          <a:noFill/>
        </p:spPr>
        <p:txBody>
          <a:bodyPr numCol="2"/>
          <a:lstStyle/>
          <a:p>
            <a:pPr>
              <a:spcAft>
                <a:spcPts val="0"/>
              </a:spcAft>
              <a:defRPr/>
            </a:pPr>
            <a:r>
              <a:rPr lang="cs-CZ" altLang="cs-CZ" sz="2000" dirty="false" smtClean="false">
                <a:solidFill>
                  <a:srgbClr val="14407E"/>
                </a:solidFill>
              </a:rPr>
              <a:t>Realizace </a:t>
            </a:r>
            <a:r>
              <a:rPr lang="cs-CZ" altLang="cs-CZ" sz="2000" dirty="false" smtClean="false">
                <a:solidFill>
                  <a:srgbClr val="14407E"/>
                </a:solidFill>
              </a:rPr>
              <a:t>projektu</a:t>
            </a:r>
          </a:p>
          <a:p>
            <a:pPr>
              <a:spcAft>
                <a:spcPts val="0"/>
              </a:spcAft>
              <a:defRPr/>
            </a:pPr>
            <a:r>
              <a:rPr lang="cs-CZ" altLang="cs-CZ" sz="2000" dirty="false" smtClean="false">
                <a:solidFill>
                  <a:srgbClr val="14407E"/>
                </a:solidFill>
              </a:rPr>
              <a:t>Změny v projektu</a:t>
            </a:r>
          </a:p>
          <a:p>
            <a:pPr>
              <a:spcAft>
                <a:spcPts val="0"/>
              </a:spcAft>
              <a:defRPr/>
            </a:pPr>
            <a:r>
              <a:rPr lang="cs-CZ" altLang="cs-CZ" sz="2000" dirty="false" smtClean="false">
                <a:solidFill>
                  <a:srgbClr val="14407E"/>
                </a:solidFill>
              </a:rPr>
              <a:t>Zpráva o realizaci a Žádost o platbu</a:t>
            </a:r>
          </a:p>
          <a:p>
            <a:pPr>
              <a:spcAft>
                <a:spcPts val="0"/>
              </a:spcAft>
              <a:defRPr/>
            </a:pPr>
            <a:r>
              <a:rPr lang="cs-CZ" altLang="cs-CZ" sz="2000" dirty="false" smtClean="false">
                <a:solidFill>
                  <a:srgbClr val="14407E"/>
                </a:solidFill>
              </a:rPr>
              <a:t>Přílohy </a:t>
            </a:r>
            <a:r>
              <a:rPr lang="cs-CZ" altLang="cs-CZ" sz="2000" dirty="false" err="true" smtClean="false">
                <a:solidFill>
                  <a:srgbClr val="14407E"/>
                </a:solidFill>
              </a:rPr>
              <a:t>ZoR</a:t>
            </a:r>
            <a:r>
              <a:rPr lang="cs-CZ" altLang="cs-CZ" sz="2000" dirty="false" smtClean="false">
                <a:solidFill>
                  <a:srgbClr val="14407E"/>
                </a:solidFill>
              </a:rPr>
              <a:t> a </a:t>
            </a:r>
            <a:r>
              <a:rPr lang="cs-CZ" altLang="cs-CZ" sz="2000" dirty="false" err="true">
                <a:solidFill>
                  <a:srgbClr val="14407E"/>
                </a:solidFill>
              </a:rPr>
              <a:t>Ž</a:t>
            </a:r>
            <a:r>
              <a:rPr lang="cs-CZ" altLang="cs-CZ" sz="2000" dirty="false" err="true" smtClean="false">
                <a:solidFill>
                  <a:srgbClr val="14407E"/>
                </a:solidFill>
              </a:rPr>
              <a:t>oP</a:t>
            </a:r>
            <a:endParaRPr lang="cs-CZ" altLang="cs-CZ" sz="2000" dirty="false" smtClean="false">
              <a:solidFill>
                <a:srgbClr val="14407E"/>
              </a:solidFill>
            </a:endParaRPr>
          </a:p>
          <a:p>
            <a:pPr>
              <a:spcAft>
                <a:spcPts val="0"/>
              </a:spcAft>
              <a:defRPr/>
            </a:pPr>
            <a:r>
              <a:rPr lang="cs-CZ" altLang="cs-CZ" sz="2000" dirty="false" smtClean="false">
                <a:solidFill>
                  <a:srgbClr val="14407E"/>
                </a:solidFill>
              </a:rPr>
              <a:t>Pracovní </a:t>
            </a:r>
            <a:r>
              <a:rPr lang="cs-CZ" altLang="cs-CZ" sz="2000" dirty="false" smtClean="false">
                <a:solidFill>
                  <a:srgbClr val="14407E"/>
                </a:solidFill>
              </a:rPr>
              <a:t>výkazy</a:t>
            </a:r>
          </a:p>
          <a:p>
            <a:pPr>
              <a:spcAft>
                <a:spcPts val="0"/>
              </a:spcAft>
              <a:defRPr/>
            </a:pPr>
            <a:r>
              <a:rPr lang="cs-CZ" altLang="cs-CZ" sz="2000" dirty="false" smtClean="false">
                <a:solidFill>
                  <a:srgbClr val="14407E"/>
                </a:solidFill>
              </a:rPr>
              <a:t>Docházka</a:t>
            </a:r>
            <a:endParaRPr lang="cs-CZ" altLang="cs-CZ" sz="2000" dirty="false" smtClean="false">
              <a:solidFill>
                <a:srgbClr val="14407E"/>
              </a:solidFill>
            </a:endParaRPr>
          </a:p>
          <a:p>
            <a:pPr>
              <a:spcAft>
                <a:spcPts val="0"/>
              </a:spcAft>
              <a:defRPr/>
            </a:pPr>
            <a:r>
              <a:rPr lang="cs-CZ" altLang="cs-CZ" sz="2000" dirty="false" smtClean="false">
                <a:solidFill>
                  <a:srgbClr val="14407E"/>
                </a:solidFill>
              </a:rPr>
              <a:t>Indikátory</a:t>
            </a:r>
          </a:p>
          <a:p>
            <a:pPr>
              <a:spcAft>
                <a:spcPts val="0"/>
              </a:spcAft>
              <a:defRPr/>
            </a:pPr>
            <a:r>
              <a:rPr lang="cs-CZ" altLang="cs-CZ" sz="2000" dirty="false" smtClean="false">
                <a:solidFill>
                  <a:srgbClr val="14407E"/>
                </a:solidFill>
              </a:rPr>
              <a:t>Publicita</a:t>
            </a:r>
          </a:p>
          <a:p>
            <a:pPr marL="414000" lvl="1" indent="0">
              <a:spcAft>
                <a:spcPts val="0"/>
              </a:spcAft>
              <a:buNone/>
              <a:defRPr/>
            </a:pPr>
            <a:endParaRPr lang="cs-CZ" altLang="cs-CZ" sz="1600" dirty="false" smtClean="false">
              <a:solidFill>
                <a:srgbClr val="14407E"/>
              </a:solidFill>
            </a:endParaRPr>
          </a:p>
          <a:p>
            <a:pPr lvl="1">
              <a:spcAft>
                <a:spcPts val="0"/>
              </a:spcAft>
              <a:defRPr/>
            </a:pPr>
            <a:endParaRPr lang="cs-CZ" altLang="cs-CZ" sz="1600" dirty="false">
              <a:solidFill>
                <a:srgbClr val="14407E"/>
              </a:solidFill>
            </a:endParaRPr>
          </a:p>
          <a:p>
            <a:pPr lvl="1">
              <a:spcAft>
                <a:spcPts val="0"/>
              </a:spcAft>
              <a:defRPr/>
            </a:pPr>
            <a:endParaRPr lang="cs-CZ" altLang="cs-CZ" sz="1600" dirty="false" smtClean="false">
              <a:solidFill>
                <a:srgbClr val="14407E"/>
              </a:solidFill>
            </a:endParaRPr>
          </a:p>
          <a:p>
            <a:pPr lvl="1">
              <a:spcAft>
                <a:spcPts val="0"/>
              </a:spcAft>
              <a:defRPr/>
            </a:pPr>
            <a:endParaRPr lang="cs-CZ" altLang="cs-CZ" sz="1600" dirty="false" smtClean="false">
              <a:solidFill>
                <a:srgbClr val="14407E"/>
              </a:solidFill>
            </a:endParaRPr>
          </a:p>
          <a:p>
            <a:pPr marL="414000" lvl="1" indent="0">
              <a:spcAft>
                <a:spcPts val="0"/>
              </a:spcAft>
              <a:buNone/>
              <a:defRPr/>
            </a:pPr>
            <a:endParaRPr lang="cs-CZ" altLang="cs-CZ" sz="1600" dirty="false">
              <a:solidFill>
                <a:srgbClr val="14407E"/>
              </a:solidFill>
            </a:endParaRPr>
          </a:p>
          <a:p>
            <a:pPr lvl="1">
              <a:spcAft>
                <a:spcPts val="0"/>
              </a:spcAft>
              <a:defRPr/>
            </a:pPr>
            <a:endParaRPr lang="cs-CZ" altLang="cs-CZ" sz="1600" dirty="false" smtClean="false">
              <a:solidFill>
                <a:srgbClr val="14407E"/>
              </a:solidFill>
            </a:endParaRPr>
          </a:p>
          <a:p>
            <a:pPr marL="414000" lvl="1" indent="0">
              <a:spcAft>
                <a:spcPts val="0"/>
              </a:spcAft>
              <a:buNone/>
              <a:defRPr/>
            </a:pPr>
            <a:endParaRPr lang="cs-CZ" altLang="cs-CZ" sz="1600" dirty="false" smtClean="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pic>
        <p:nvPicPr>
          <p:cNvPr id="5124" name="Picture 4" descr="C:\Users\kalinovae\AppData\Local\Microsoft\Windows\Temporary Internet Files\Content.IE5\VZYXD3MU\agenda01[1].gif"/>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40968"/>
            <a:ext cx="157638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3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r>
              <a:rPr lang="cs-CZ" dirty="false" smtClean="false"/>
              <a:t/>
            </a:r>
            <a:br>
              <a:rPr lang="cs-CZ" dirty="false" smtClean="false"/>
            </a:br>
            <a:r>
              <a:rPr lang="cs-CZ" dirty="false" smtClean="false"/>
              <a:t>Změnové </a:t>
            </a:r>
            <a:r>
              <a:rPr lang="cs-CZ" dirty="false"/>
              <a:t>řízení v </a:t>
            </a:r>
            <a:r>
              <a:rPr lang="cs-CZ" dirty="false" smtClean="false"/>
              <a:t>Iskp14</a:t>
            </a:r>
            <a:r>
              <a:rPr lang="cs-CZ" dirty="false"/>
              <a:t>+</a:t>
            </a:r>
            <a:br>
              <a:rPr lang="cs-CZ" dirty="false"/>
            </a:br>
            <a:r>
              <a:rPr lang="cs-CZ" b="false" baseline="0" dirty="false" smtClean="false"/>
              <a:t/>
            </a:r>
            <a:br>
              <a:rPr lang="cs-CZ" b="false" baseline="0" dirty="false" smtClean="false"/>
            </a:br>
            <a:endParaRPr lang="cs-CZ" sz="3200" b="false" cap="none" dirty="false"/>
          </a:p>
        </p:txBody>
      </p:sp>
    </p:spTree>
    <p:extLst>
      <p:ext uri="{BB962C8B-B14F-4D97-AF65-F5344CB8AC3E}">
        <p14:creationId xmlns:p14="http://schemas.microsoft.com/office/powerpoint/2010/main" val="3087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vyžádané příjemcem – IS KP14+</a:t>
            </a:r>
            <a:endParaRPr lang="cs-CZ" dirty="false"/>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Vytvořit </a:t>
            </a:r>
            <a:r>
              <a:rPr lang="cs-CZ" dirty="false"/>
              <a:t>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a:t>
            </a:r>
            <a:r>
              <a:rPr lang="cs-CZ" dirty="false" smtClean="false"/>
              <a:t>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Tlačítko SPUSTIT zcela dole na stránce 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Vyplnit odůvodnění </a:t>
            </a:r>
            <a:r>
              <a:rPr lang="cs-CZ" dirty="false" err="true" smtClean="false"/>
              <a:t>ŽoZ</a:t>
            </a:r>
            <a:r>
              <a:rPr lang="cs-CZ" dirty="false" smtClean="false"/>
              <a:t> a Uložit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702450" y="5805264"/>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49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smtClean="false"/>
              <a:t>Změny </a:t>
            </a:r>
            <a:r>
              <a:rPr lang="cs-CZ" dirty="false"/>
              <a:t>vyžádané příjemcem – IS </a:t>
            </a:r>
            <a:r>
              <a:rPr lang="cs-CZ" dirty="false" smtClean="false"/>
              <a:t>KP14</a:t>
            </a:r>
            <a:r>
              <a:rPr lang="cs-CZ" dirty="false"/>
              <a:t>+</a:t>
            </a:r>
          </a:p>
        </p:txBody>
      </p:sp>
      <p:sp>
        <p:nvSpPr>
          <p:cNvPr id="3" name="Zástupný symbol pro obsah 2"/>
          <p:cNvSpPr>
            <a:spLocks noGrp="true"/>
          </p:cNvSpPr>
          <p:nvPr>
            <p:ph idx="1"/>
          </p:nvPr>
        </p:nvSpPr>
        <p:spPr>
          <a:xfrm>
            <a:off x="611560" y="1570829"/>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Vybírat jen obrazovky které chcete vyplnit - nelze rozpracovat dvě </a:t>
            </a:r>
            <a:r>
              <a:rPr lang="cs-CZ" sz="2400" dirty="false" err="true" smtClean="false"/>
              <a:t>ŽoZ</a:t>
            </a:r>
            <a:r>
              <a:rPr lang="cs-CZ" sz="2400" dirty="false" smtClean="false"/>
              <a:t> se stejnými obrazovkami.</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Zaslání </a:t>
            </a:r>
            <a:r>
              <a:rPr lang="cs-CZ" sz="2400" dirty="false"/>
              <a:t>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t>Kontrola – finalizace – podpis </a:t>
            </a:r>
            <a:r>
              <a:rPr lang="cs-CZ" dirty="false" err="true" smtClean="false"/>
              <a:t>ŽoZ</a:t>
            </a:r>
            <a:r>
              <a:rPr lang="cs-CZ" dirty="false" smtClean="false"/>
              <a:t> = odeslání na ŘO</a:t>
            </a:r>
            <a:endParaRPr lang="cs-CZ"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Návod na esfcr.cz</a:t>
            </a:r>
            <a:endParaRPr lang="cs-CZ" sz="2400" dirty="false"/>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hlinkClick r:id="rId2"/>
              </a:rPr>
              <a:t>https</a:t>
            </a:r>
            <a:r>
              <a:rPr lang="cs-CZ" dirty="false">
                <a:hlinkClick r:id="rId2"/>
              </a:rPr>
              <a:t>://www.esfcr.cz/pokyny-k-vyplneni-zpravy-o-realizaci-zadosti-o-platbu-a-zadosti-o-zmenu-opz/-/</a:t>
            </a:r>
            <a:r>
              <a:rPr lang="cs-CZ" dirty="false" smtClean="false">
                <a:hlinkClick r:id="rId2"/>
              </a:rPr>
              <a:t>dokument/809732</a:t>
            </a:r>
            <a:r>
              <a:rPr lang="cs-CZ" dirty="false" smtClean="false"/>
              <a:t> </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1922035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příjemcem –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Je-li třeba opravy </a:t>
            </a:r>
            <a:r>
              <a:rPr lang="cs-CZ" sz="2400" dirty="false" err="true" smtClean="false"/>
              <a:t>ŽoZ</a:t>
            </a:r>
            <a:r>
              <a:rPr lang="cs-CZ" sz="2400" dirty="false" smtClean="false"/>
              <a:t>, ŘO vrátí k dopracování, jinak bude </a:t>
            </a:r>
            <a:r>
              <a:rPr lang="cs-CZ" sz="2400" dirty="false" err="true" smtClean="false"/>
              <a:t>ŽoZ</a:t>
            </a:r>
            <a:r>
              <a:rPr lang="cs-CZ" sz="2400" dirty="false" smtClean="false"/>
              <a:t> buď akceptována, schválena, nebo neschválena.</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1554173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vytvoří </a:t>
            </a:r>
            <a:r>
              <a:rPr lang="cs-CZ" sz="2400" dirty="false" err="true" smtClean="false"/>
              <a:t>ŽoZ</a:t>
            </a:r>
            <a:r>
              <a:rPr lang="cs-CZ" sz="2400" dirty="false" smtClean="false"/>
              <a:t> a zašle příjemci (stav </a:t>
            </a:r>
            <a:r>
              <a:rPr lang="cs-CZ" sz="2400" dirty="false" err="true" smtClean="false"/>
              <a:t>ŽoZ</a:t>
            </a:r>
            <a:r>
              <a:rPr lang="cs-CZ" sz="2400" dirty="false" smtClean="false"/>
              <a:t> – rozpracována). O zaslání </a:t>
            </a:r>
            <a:r>
              <a:rPr lang="cs-CZ" sz="2400" dirty="false" err="true" smtClean="false"/>
              <a:t>ŽoZ</a:t>
            </a:r>
            <a:r>
              <a:rPr lang="cs-CZ" sz="2400" dirty="false" smtClean="false"/>
              <a:t> informuje systémová depeše.</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Současně se změnou zašle příjemci depeši s odůvodněním změny a popisem dalšího postupu.</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Příjemce se se změnou seznámí, příp. ji dopracuje.</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Kontrola – finalizace – podpis = odeslání na ŘO</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Schvalovací proces na ŘO</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cxnSp>
        <p:nvCxnSpPr>
          <p:cNvPr id="5" name="Přímá spojnice se šipkou 4"/>
          <p:cNvCxnSpPr/>
          <p:nvPr/>
        </p:nvCxnSpPr>
        <p:spPr>
          <a:xfrm>
            <a:off x="2699792" y="38610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702104"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99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Zpráva o Realizaci (</a:t>
            </a:r>
            <a:r>
              <a:rPr lang="cs-CZ" dirty="false" err="true" smtClean="false"/>
              <a:t>ZoR</a:t>
            </a:r>
            <a:r>
              <a:rPr lang="cs-CZ" dirty="false" smtClean="false"/>
              <a:t>) a žádost o platbu (</a:t>
            </a:r>
            <a:r>
              <a:rPr lang="cs-CZ" dirty="false" err="true" smtClean="false"/>
              <a:t>žop</a:t>
            </a:r>
            <a:r>
              <a:rPr lang="cs-CZ" dirty="false" smtClean="false"/>
              <a:t>)</a:t>
            </a:r>
            <a:br>
              <a:rPr lang="cs-CZ" dirty="false" smtClean="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a:t>
            </a:r>
            <a:endParaRPr lang="cs-CZ" dirty="false"/>
          </a:p>
        </p:txBody>
      </p:sp>
      <p:sp>
        <p:nvSpPr>
          <p:cNvPr id="3" name="Zástupný symbol pro obsah 2"/>
          <p:cNvSpPr>
            <a:spLocks noGrp="true"/>
          </p:cNvSpPr>
          <p:nvPr>
            <p:ph idx="1"/>
          </p:nvPr>
        </p:nvSpPr>
        <p:spPr>
          <a:xfrm>
            <a:off x="539552" y="1412776"/>
            <a:ext cx="8064000" cy="4320000"/>
          </a:xfrm>
        </p:spPr>
        <p:txBody>
          <a:bodyPr/>
          <a:lstStyle/>
          <a:p>
            <a:r>
              <a:rPr lang="cs-CZ" dirty="false"/>
              <a:t>Zprávu o realizaci projektu má příjemce za povinnost předložit za každé monitorovací </a:t>
            </a:r>
            <a:r>
              <a:rPr lang="cs-CZ" dirty="false" smtClean="false"/>
              <a:t>období.</a:t>
            </a:r>
          </a:p>
          <a:p>
            <a:r>
              <a:rPr lang="cs-CZ" dirty="false" smtClean="false"/>
              <a:t>Monitorovací období:</a:t>
            </a:r>
          </a:p>
          <a:p>
            <a:pPr lvl="1">
              <a:buSzPct val="95000"/>
              <a:buFont typeface="+mj-lt"/>
              <a:buAutoNum type="arabicParenR"/>
            </a:pPr>
            <a:r>
              <a:rPr lang="cs-CZ" sz="1600" dirty="false" smtClean="false"/>
              <a:t>1 - 6 měsíc realizace</a:t>
            </a:r>
          </a:p>
          <a:p>
            <a:pPr lvl="1">
              <a:buSzPct val="95000"/>
              <a:buFont typeface="+mj-lt"/>
              <a:buAutoNum type="arabicParenR"/>
            </a:pPr>
            <a:r>
              <a:rPr lang="cs-CZ" sz="1600" dirty="false" smtClean="false"/>
              <a:t>7-18 měsíc realizace </a:t>
            </a:r>
          </a:p>
          <a:p>
            <a:pPr lvl="1">
              <a:buSzPct val="95000"/>
              <a:buFont typeface="+mj-lt"/>
              <a:buAutoNum type="arabicParenR"/>
            </a:pPr>
            <a:r>
              <a:rPr lang="cs-CZ" sz="1600" dirty="false" smtClean="false"/>
              <a:t>19-30 </a:t>
            </a:r>
            <a:r>
              <a:rPr lang="cs-CZ" sz="1600" dirty="false"/>
              <a:t>měsíc realizace </a:t>
            </a:r>
          </a:p>
          <a:p>
            <a:pPr lvl="1">
              <a:buSzPct val="95000"/>
              <a:buFont typeface="+mj-lt"/>
              <a:buAutoNum type="arabicParenR"/>
            </a:pPr>
            <a:r>
              <a:rPr lang="cs-CZ" sz="1600" dirty="false"/>
              <a:t>31-36 měsíc realizace </a:t>
            </a:r>
            <a:endParaRPr lang="cs-CZ" sz="1600" dirty="false" smtClean="false"/>
          </a:p>
          <a:p>
            <a:r>
              <a:rPr lang="cs-CZ" dirty="false" smtClean="false"/>
              <a:t>Pro </a:t>
            </a:r>
            <a:r>
              <a:rPr lang="cs-CZ" dirty="false"/>
              <a:t>předložení platí lhůta do konce prvního měsíce následujícího po ukončení období, k němuž se zpráva </a:t>
            </a:r>
            <a:r>
              <a:rPr lang="cs-CZ" dirty="false" smtClean="false"/>
              <a:t>vztahuje </a:t>
            </a:r>
            <a:r>
              <a:rPr lang="cs-CZ" dirty="false" smtClean="false">
                <a:solidFill>
                  <a:srgbClr val="FF0000"/>
                </a:solidFill>
              </a:rPr>
              <a:t>(při nedodržení hrozí sankce)</a:t>
            </a:r>
            <a:r>
              <a:rPr lang="cs-CZ" dirty="false" smtClean="false"/>
              <a:t>; </a:t>
            </a:r>
          </a:p>
          <a:p>
            <a:r>
              <a:rPr lang="cs-CZ" dirty="false" smtClean="false"/>
              <a:t>Závěrečná zpráva musí </a:t>
            </a:r>
            <a:r>
              <a:rPr lang="cs-CZ" dirty="false"/>
              <a:t>být předložena do konce druhého měsíce následujícího po ukončení období, k němuž se </a:t>
            </a:r>
            <a:r>
              <a:rPr lang="cs-CZ" dirty="false" smtClean="false"/>
              <a:t>vztahuje.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93079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II</a:t>
            </a:r>
            <a:endParaRPr lang="cs-CZ" dirty="false"/>
          </a:p>
        </p:txBody>
      </p:sp>
      <p:sp>
        <p:nvSpPr>
          <p:cNvPr id="3" name="Zástupný symbol pro obsah 2"/>
          <p:cNvSpPr>
            <a:spLocks noGrp="true"/>
          </p:cNvSpPr>
          <p:nvPr>
            <p:ph idx="1"/>
          </p:nvPr>
        </p:nvSpPr>
        <p:spPr>
          <a:xfrm>
            <a:off x="540000" y="1484784"/>
            <a:ext cx="8064000" cy="4103976"/>
          </a:xfrm>
        </p:spPr>
        <p:txBody>
          <a:bodyPr/>
          <a:lstStyle/>
          <a:p>
            <a:r>
              <a:rPr lang="cs-CZ" dirty="false" smtClean="false"/>
              <a:t>Ve </a:t>
            </a:r>
            <a:r>
              <a:rPr lang="cs-CZ" dirty="false"/>
              <a:t>výjimečných případech může příjemce předložit zprávu o realizaci projektu </a:t>
            </a:r>
            <a:r>
              <a:rPr lang="cs-CZ" dirty="false" smtClean="false"/>
              <a:t>na jiné monitorovací období (nutno zažádat formou </a:t>
            </a:r>
            <a:r>
              <a:rPr lang="cs-CZ" dirty="false" err="true" smtClean="false"/>
              <a:t>ŽoZ</a:t>
            </a:r>
            <a:r>
              <a:rPr lang="cs-CZ" dirty="false" smtClean="false"/>
              <a:t> v dostatečném předstihu)</a:t>
            </a:r>
          </a:p>
          <a:p>
            <a:pPr marL="0" indent="0">
              <a:buNone/>
            </a:pPr>
            <a:endParaRPr lang="cs-CZ" dirty="false" smtClean="false"/>
          </a:p>
          <a:p>
            <a:r>
              <a:rPr lang="cs-CZ" dirty="false" smtClean="false"/>
              <a:t>Nedodržení </a:t>
            </a:r>
            <a:r>
              <a:rPr lang="cs-CZ" dirty="false"/>
              <a:t>termínů pro předkládání </a:t>
            </a:r>
            <a:r>
              <a:rPr lang="cs-CZ" dirty="false" err="true" smtClean="false"/>
              <a:t>ZoR</a:t>
            </a:r>
            <a:r>
              <a:rPr lang="cs-CZ" dirty="false" smtClean="false"/>
              <a:t> a </a:t>
            </a:r>
            <a:r>
              <a:rPr lang="cs-CZ" dirty="false" err="true" smtClean="false"/>
              <a:t>ŽoP</a:t>
            </a:r>
            <a:r>
              <a:rPr lang="cs-CZ" dirty="false" smtClean="false"/>
              <a:t> = </a:t>
            </a:r>
            <a:r>
              <a:rPr lang="cs-CZ" dirty="false" smtClean="false">
                <a:solidFill>
                  <a:srgbClr val="FF0000"/>
                </a:solidFill>
              </a:rPr>
              <a:t>sankce! Nelze termín prodloužit! </a:t>
            </a:r>
            <a:endParaRPr lang="cs-CZ"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559880" y="3356992"/>
            <a:ext cx="1080120" cy="1080120"/>
          </a:xfrm>
          <a:prstGeom prst="rect">
            <a:avLst/>
          </a:prstGeom>
        </p:spPr>
      </p:pic>
    </p:spTree>
    <p:extLst>
      <p:ext uri="{BB962C8B-B14F-4D97-AF65-F5344CB8AC3E}">
        <p14:creationId xmlns:p14="http://schemas.microsoft.com/office/powerpoint/2010/main" val="3935776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III</a:t>
            </a:r>
            <a:endParaRPr lang="cs-CZ" dirty="false"/>
          </a:p>
        </p:txBody>
      </p:sp>
      <p:sp>
        <p:nvSpPr>
          <p:cNvPr id="3" name="Zástupný symbol pro obsah 2"/>
          <p:cNvSpPr>
            <a:spLocks noGrp="true"/>
          </p:cNvSpPr>
          <p:nvPr>
            <p:ph idx="1"/>
          </p:nvPr>
        </p:nvSpPr>
        <p:spPr>
          <a:xfrm>
            <a:off x="540000" y="1629280"/>
            <a:ext cx="8064000" cy="4320000"/>
          </a:xfrm>
        </p:spPr>
        <p:txBody>
          <a:bodyPr/>
          <a:lstStyle/>
          <a:p>
            <a:r>
              <a:rPr lang="cs-CZ" dirty="false" smtClean="false"/>
              <a:t>V </a:t>
            </a:r>
            <a:r>
              <a:rPr lang="cs-CZ" dirty="false"/>
              <a:t>IS KP14+ lze zprávu o realizaci projektu a také žádost o platbu </a:t>
            </a:r>
            <a:r>
              <a:rPr lang="cs-CZ" dirty="false" smtClean="false"/>
              <a:t>vypracovat teprve poté, co:</a:t>
            </a:r>
          </a:p>
          <a:p>
            <a:pPr lvl="1"/>
            <a:r>
              <a:rPr lang="cs-CZ" dirty="false" smtClean="false"/>
              <a:t>je </a:t>
            </a:r>
            <a:r>
              <a:rPr lang="cs-CZ" dirty="false"/>
              <a:t>ukončena administrace všech </a:t>
            </a:r>
            <a:r>
              <a:rPr lang="cs-CZ" b="true" dirty="false"/>
              <a:t>dříve podaných zpráv </a:t>
            </a:r>
            <a:r>
              <a:rPr lang="cs-CZ" dirty="false"/>
              <a:t>o realizaci projektu a žádostí o </a:t>
            </a:r>
            <a:r>
              <a:rPr lang="cs-CZ" dirty="false" smtClean="false"/>
              <a:t>platbu;</a:t>
            </a:r>
          </a:p>
          <a:p>
            <a:pPr lvl="1"/>
            <a:r>
              <a:rPr lang="cs-CZ" dirty="false" smtClean="false">
                <a:solidFill>
                  <a:srgbClr val="FF0000"/>
                </a:solidFill>
              </a:rPr>
              <a:t>je </a:t>
            </a:r>
            <a:r>
              <a:rPr lang="cs-CZ" dirty="false">
                <a:solidFill>
                  <a:srgbClr val="FF0000"/>
                </a:solidFill>
              </a:rPr>
              <a:t>ukončena administrace všech zahájených </a:t>
            </a:r>
            <a:r>
              <a:rPr lang="cs-CZ" b="true" dirty="false">
                <a:solidFill>
                  <a:srgbClr val="FF0000"/>
                </a:solidFill>
              </a:rPr>
              <a:t>změnových řízení </a:t>
            </a:r>
            <a:r>
              <a:rPr lang="cs-CZ" dirty="false">
                <a:solidFill>
                  <a:srgbClr val="FF0000"/>
                </a:solidFill>
              </a:rPr>
              <a:t>(tj. žádostí o změnu) týkajících se </a:t>
            </a:r>
            <a:r>
              <a:rPr lang="cs-CZ" b="true" dirty="false">
                <a:solidFill>
                  <a:srgbClr val="FF0000"/>
                </a:solidFill>
              </a:rPr>
              <a:t>rozpočtu nebo finančního plánu</a:t>
            </a:r>
            <a:r>
              <a:rPr lang="cs-CZ" dirty="false">
                <a:solidFill>
                  <a:srgbClr val="FF0000"/>
                </a:solidFill>
              </a:rPr>
              <a:t>, u kterých datum změny platnosti spadá do monitorovacího období, za které by měla být podána zpráva o realizaci projektu či žádost o </a:t>
            </a:r>
            <a:r>
              <a:rPr lang="cs-CZ" dirty="false" smtClean="false">
                <a:solidFill>
                  <a:srgbClr val="FF0000"/>
                </a:solidFill>
              </a:rPr>
              <a:t>platbu;</a:t>
            </a:r>
          </a:p>
          <a:p>
            <a:pPr lvl="1"/>
            <a:r>
              <a:rPr lang="cs-CZ" dirty="false" smtClean="false"/>
              <a:t>je </a:t>
            </a:r>
            <a:r>
              <a:rPr lang="cs-CZ" dirty="false"/>
              <a:t>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či žádost o </a:t>
            </a:r>
            <a:r>
              <a:rPr lang="cs-CZ" dirty="false" smtClean="false"/>
              <a:t>platbu.</a:t>
            </a:r>
            <a:endParaRPr lang="cs-CZ" dirty="false"/>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2916053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IV</a:t>
            </a:r>
            <a:endParaRPr lang="cs-CZ" dirty="false"/>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KP14</a:t>
            </a:r>
            <a:r>
              <a:rPr lang="cs-CZ" dirty="false" smtClean="false"/>
              <a:t>+;</a:t>
            </a:r>
          </a:p>
          <a:p>
            <a:r>
              <a:rPr lang="cs-CZ" dirty="false"/>
              <a:t>Součástí zprávy o realizaci projektu je ve formátu žádosti o platbu vždy vyúčtování výdajů spojených s realizací </a:t>
            </a:r>
            <a:r>
              <a:rPr lang="cs-CZ" dirty="false" smtClean="false"/>
              <a:t>projektu;</a:t>
            </a:r>
          </a:p>
          <a:p>
            <a:r>
              <a:rPr lang="cs-CZ" dirty="false" smtClean="false"/>
              <a:t>Pokyny pro vyplnění v IS KP14+:</a:t>
            </a:r>
          </a:p>
          <a:p>
            <a:pPr lvl="1"/>
            <a:r>
              <a:rPr lang="cs-CZ" dirty="false">
                <a:hlinkClick r:id="rId2"/>
              </a:rPr>
              <a:t>http://</a:t>
            </a:r>
            <a:r>
              <a:rPr lang="cs-CZ" dirty="false" smtClean="false">
                <a:hlinkClick r:id="rId2"/>
              </a:rPr>
              <a:t>www.esfcr.cz/pokyny-k-vyplneni-zpravy-o-realizaci-a-zadosti-o-platbu</a:t>
            </a:r>
            <a:endParaRPr lang="cs-CZ" dirty="false" smtClean="false"/>
          </a:p>
          <a:p>
            <a:pPr lvl="1"/>
            <a:r>
              <a:rPr lang="cs-CZ" dirty="false" smtClean="false"/>
              <a:t>Upozornění: používat vždy poslední verzi (častá aktualizace)!</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3861048"/>
            <a:ext cx="1080120" cy="1080120"/>
          </a:xfrm>
          <a:prstGeom prst="rect">
            <a:avLst/>
          </a:prstGeom>
        </p:spPr>
      </p:pic>
    </p:spTree>
    <p:extLst>
      <p:ext uri="{BB962C8B-B14F-4D97-AF65-F5344CB8AC3E}">
        <p14:creationId xmlns:p14="http://schemas.microsoft.com/office/powerpoint/2010/main" val="168889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Realizace</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Zpráva o realizaci v ISKP14+</a:t>
            </a:r>
            <a:endParaRPr lang="cs-CZ" dirty="false"/>
          </a:p>
        </p:txBody>
      </p:sp>
      <p:sp>
        <p:nvSpPr>
          <p:cNvPr id="6" name="Zástupný symbol pro obsah 5"/>
          <p:cNvSpPr>
            <a:spLocks noGrp="true"/>
          </p:cNvSpPr>
          <p:nvPr>
            <p:ph idx="1"/>
          </p:nvPr>
        </p:nvSpPr>
        <p:spPr/>
        <p:txBody>
          <a:bodyPr/>
          <a:lstStyle/>
          <a:p>
            <a:r>
              <a:rPr lang="cs-CZ" sz="2000" dirty="false" smtClean="false"/>
              <a:t>Základní </a:t>
            </a:r>
            <a:r>
              <a:rPr lang="cs-CZ" sz="2000" dirty="false"/>
              <a:t>informace o </a:t>
            </a:r>
            <a:r>
              <a:rPr lang="cs-CZ" sz="2000" dirty="false" smtClean="false"/>
              <a:t>projektu a předkládané </a:t>
            </a:r>
            <a:r>
              <a:rPr lang="cs-CZ" sz="2000" dirty="false" err="true" smtClean="false"/>
              <a:t>ZoR</a:t>
            </a:r>
            <a:endParaRPr lang="cs-CZ" sz="2000" dirty="false" smtClean="false"/>
          </a:p>
          <a:p>
            <a:r>
              <a:rPr lang="cs-CZ" sz="2000" dirty="false" smtClean="false"/>
              <a:t>Kontaktní údaje</a:t>
            </a:r>
          </a:p>
          <a:p>
            <a:r>
              <a:rPr lang="cs-CZ" sz="2000" dirty="false" smtClean="false"/>
              <a:t>Pokrok v </a:t>
            </a:r>
            <a:r>
              <a:rPr lang="cs-CZ" sz="2000" dirty="false"/>
              <a:t>realizaci </a:t>
            </a:r>
            <a:r>
              <a:rPr lang="cs-CZ" sz="2000" dirty="false" smtClean="false"/>
              <a:t>KA</a:t>
            </a:r>
          </a:p>
          <a:p>
            <a:r>
              <a:rPr lang="cs-CZ" sz="2000" dirty="false" smtClean="false"/>
              <a:t>Indikátory</a:t>
            </a:r>
          </a:p>
          <a:p>
            <a:r>
              <a:rPr lang="cs-CZ" sz="2000" dirty="false" smtClean="false"/>
              <a:t>Horizontální principy</a:t>
            </a:r>
          </a:p>
          <a:p>
            <a:r>
              <a:rPr lang="cs-CZ" sz="2000" dirty="false" smtClean="false"/>
              <a:t>Příjmy</a:t>
            </a:r>
          </a:p>
          <a:p>
            <a:endParaRPr lang="cs-CZ" sz="2000" dirty="false"/>
          </a:p>
        </p:txBody>
      </p:sp>
      <p:sp>
        <p:nvSpPr>
          <p:cNvPr id="7" name="Zástupný symbol pro obsah 6"/>
          <p:cNvSpPr>
            <a:spLocks noGrp="true"/>
          </p:cNvSpPr>
          <p:nvPr>
            <p:ph idx="10"/>
          </p:nvPr>
        </p:nvSpPr>
        <p:spPr/>
        <p:txBody>
          <a:bodyPr/>
          <a:lstStyle/>
          <a:p>
            <a:r>
              <a:rPr lang="cs-CZ" sz="2000" dirty="false" smtClean="false"/>
              <a:t>Veřejné zakázky</a:t>
            </a:r>
          </a:p>
          <a:p>
            <a:r>
              <a:rPr lang="cs-CZ" sz="2000" dirty="false" smtClean="false"/>
              <a:t>Kontroly (mimo </a:t>
            </a:r>
            <a:r>
              <a:rPr lang="cs-CZ" sz="2000" dirty="false"/>
              <a:t>kontrol z úrovně poskytovatele </a:t>
            </a:r>
            <a:r>
              <a:rPr lang="cs-CZ" sz="2000" dirty="false" smtClean="false"/>
              <a:t>podpory)</a:t>
            </a:r>
          </a:p>
          <a:p>
            <a:r>
              <a:rPr lang="cs-CZ" sz="2000" dirty="false" smtClean="false"/>
              <a:t>Povinná publicita</a:t>
            </a:r>
          </a:p>
          <a:p>
            <a:r>
              <a:rPr lang="cs-CZ" sz="2000" dirty="false" smtClean="false"/>
              <a:t>Problémy v realizaci</a:t>
            </a:r>
          </a:p>
          <a:p>
            <a:r>
              <a:rPr lang="cs-CZ" sz="2000" dirty="false" smtClean="false"/>
              <a:t>Čestná prohlášení</a:t>
            </a:r>
          </a:p>
          <a:p>
            <a:r>
              <a:rPr lang="cs-CZ" sz="2000" dirty="false"/>
              <a:t>P</a:t>
            </a:r>
            <a:r>
              <a:rPr lang="cs-CZ" sz="2000" dirty="false" smtClean="false"/>
              <a:t>řílohy</a:t>
            </a:r>
            <a:endParaRPr lang="cs-CZ" sz="2000" dirty="false"/>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2227591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 v ISKP14+</a:t>
            </a:r>
            <a:endParaRPr lang="cs-CZ" dirty="false"/>
          </a:p>
        </p:txBody>
      </p:sp>
      <p:sp>
        <p:nvSpPr>
          <p:cNvPr id="3" name="Zástupný symbol pro obsah 2"/>
          <p:cNvSpPr>
            <a:spLocks noGrp="true"/>
          </p:cNvSpPr>
          <p:nvPr>
            <p:ph idx="1"/>
          </p:nvPr>
        </p:nvSpPr>
        <p:spPr/>
        <p:txBody>
          <a:bodyPr/>
          <a:lstStyle/>
          <a:p>
            <a:r>
              <a:rPr lang="cs-CZ" dirty="false" smtClean="false"/>
              <a:t>Identifikační údaje</a:t>
            </a:r>
          </a:p>
          <a:p>
            <a:r>
              <a:rPr lang="cs-CZ" dirty="false" smtClean="false"/>
              <a:t>Souhrnná soupiska</a:t>
            </a:r>
          </a:p>
          <a:p>
            <a:pPr lvl="1"/>
            <a:r>
              <a:rPr lang="cs-CZ" strike="sngStrike" dirty="false" smtClean="false"/>
              <a:t>Účetní /daňové doklady</a:t>
            </a:r>
          </a:p>
          <a:p>
            <a:pPr lvl="1"/>
            <a:r>
              <a:rPr lang="cs-CZ" dirty="false" smtClean="false"/>
              <a:t>Lidské zdroje</a:t>
            </a:r>
          </a:p>
          <a:p>
            <a:pPr lvl="1"/>
            <a:r>
              <a:rPr lang="cs-CZ" strike="sngStrike" dirty="false" smtClean="false"/>
              <a:t>Cestovní náhrady RT</a:t>
            </a:r>
          </a:p>
          <a:p>
            <a:pPr lvl="1"/>
            <a:r>
              <a:rPr lang="cs-CZ" dirty="false" smtClean="false"/>
              <a:t>Soupiska příjmů</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Dokumenty</a:t>
            </a:r>
            <a:endParaRPr lang="cs-CZ" sz="2400" dirty="false"/>
          </a:p>
        </p:txBody>
      </p:sp>
      <p:sp>
        <p:nvSpPr>
          <p:cNvPr id="4" name="Zástupný symbol pro obsah 3"/>
          <p:cNvSpPr>
            <a:spLocks noGrp="true"/>
          </p:cNvSpPr>
          <p:nvPr>
            <p:ph idx="10"/>
          </p:nvPr>
        </p:nvSpPr>
        <p:spPr>
          <a:xfrm>
            <a:off x="4572000" y="1772816"/>
            <a:ext cx="3960000" cy="4320000"/>
          </a:xfrm>
        </p:spPr>
        <p:txBody>
          <a:bodyPr/>
          <a:lstStyle/>
          <a:p>
            <a:r>
              <a:rPr lang="cs-CZ" dirty="false" smtClean="false"/>
              <a:t>Žádost o platbu</a:t>
            </a:r>
          </a:p>
          <a:p>
            <a:pPr lvl="1"/>
            <a:r>
              <a:rPr lang="cs-CZ" dirty="false" smtClean="false"/>
              <a:t>Způsobilé výdaje – požadováno</a:t>
            </a:r>
          </a:p>
          <a:p>
            <a:pPr lvl="2"/>
            <a:r>
              <a:rPr lang="cs-CZ" sz="1600" dirty="false"/>
              <a:t>Plní se </a:t>
            </a:r>
            <a:r>
              <a:rPr lang="cs-CZ" sz="1600" dirty="false" smtClean="false"/>
              <a:t>automaticky ze </a:t>
            </a:r>
            <a:r>
              <a:rPr lang="cs-CZ" sz="1600" dirty="false"/>
              <a:t>soupisky</a:t>
            </a:r>
          </a:p>
          <a:p>
            <a:pPr lvl="1"/>
            <a:r>
              <a:rPr lang="cs-CZ" dirty="false" smtClean="false"/>
              <a:t>Částka na krytí výdajů</a:t>
            </a:r>
          </a:p>
          <a:p>
            <a:pPr lvl="3"/>
            <a:r>
              <a:rPr lang="cs-CZ" sz="1600" dirty="false"/>
              <a:t>1. zálohová platba ve výši </a:t>
            </a:r>
            <a:r>
              <a:rPr lang="cs-CZ" sz="1600" dirty="false" smtClean="false">
                <a:solidFill>
                  <a:srgbClr val="FF0000"/>
                </a:solidFill>
              </a:rPr>
              <a:t>40% </a:t>
            </a:r>
            <a:r>
              <a:rPr lang="cs-CZ" sz="1600" dirty="false">
                <a:solidFill>
                  <a:srgbClr val="FF0000"/>
                </a:solidFill>
              </a:rPr>
              <a:t>z celkové části dotace po uzavření PA, </a:t>
            </a:r>
            <a:endParaRPr lang="cs-CZ" sz="1600" dirty="false" smtClean="false">
              <a:solidFill>
                <a:srgbClr val="FF0000"/>
              </a:solidFill>
            </a:endParaRPr>
          </a:p>
          <a:p>
            <a:pPr lvl="3"/>
            <a:r>
              <a:rPr lang="cs-CZ" sz="1600" dirty="false" smtClean="false"/>
              <a:t>další části dotace v </a:t>
            </a:r>
            <a:r>
              <a:rPr lang="cs-CZ" sz="1600" dirty="false" err="true" smtClean="false"/>
              <a:t>ŽoP</a:t>
            </a:r>
            <a:r>
              <a:rPr lang="cs-CZ" sz="1600" dirty="false" smtClean="false"/>
              <a:t>= vyúčtované výdaje uznané za způsobilé (% dle docházky)</a:t>
            </a:r>
          </a:p>
          <a:p>
            <a:pPr lvl="3"/>
            <a:r>
              <a:rPr lang="cs-CZ" sz="1600" dirty="false" smtClean="false"/>
              <a:t>(uvádí se včetně povinného spolufinancování)</a:t>
            </a:r>
          </a:p>
          <a:p>
            <a:pPr lvl="3"/>
            <a:endParaRPr lang="cs-CZ" sz="1600" dirty="false" smtClean="false"/>
          </a:p>
          <a:p>
            <a:pPr lvl="2"/>
            <a:endParaRPr lang="cs-CZ" sz="1600" dirty="false" smtClean="false"/>
          </a:p>
          <a:p>
            <a:pPr marL="666000" lvl="2" indent="0">
              <a:buNone/>
            </a:pPr>
            <a:endParaRPr lang="cs-CZ" sz="16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880429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a:t>
            </a:r>
            <a:endParaRPr lang="cs-CZ" dirty="false"/>
          </a:p>
        </p:txBody>
      </p:sp>
      <p:sp>
        <p:nvSpPr>
          <p:cNvPr id="3" name="Zástupný symbol pro obsah 2"/>
          <p:cNvSpPr>
            <a:spLocks noGrp="true"/>
          </p:cNvSpPr>
          <p:nvPr>
            <p:ph idx="1"/>
          </p:nvPr>
        </p:nvSpPr>
        <p:spPr>
          <a:xfrm>
            <a:off x="540000" y="1800000"/>
            <a:ext cx="7992440" cy="4320000"/>
          </a:xfrm>
        </p:spPr>
        <p:txBody>
          <a:bodyPr/>
          <a:lstStyle/>
          <a:p>
            <a:pPr marL="0" indent="0">
              <a:buNone/>
            </a:pPr>
            <a:endParaRPr lang="cs-CZ" dirty="false"/>
          </a:p>
          <a:p>
            <a:pPr marL="0" indent="0">
              <a:buNone/>
            </a:pPr>
            <a:endParaRPr lang="cs-CZ" dirty="false" smtClean="false"/>
          </a:p>
          <a:p>
            <a:pPr marL="0" indent="0">
              <a:buNone/>
            </a:pPr>
            <a:endParaRPr lang="cs-CZ" dirty="false" smtClean="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32</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68827" y="1772816"/>
            <a:ext cx="1080120" cy="1080120"/>
          </a:xfrm>
          <a:prstGeom prst="rect">
            <a:avLst/>
          </a:prstGeom>
        </p:spPr>
      </p:pic>
      <p:graphicFrame>
        <p:nvGraphicFramePr>
          <p:cNvPr id="7" name="Tabulka 6"/>
          <p:cNvGraphicFramePr>
            <a:graphicFrameLocks noGrp="true"/>
          </p:cNvGraphicFramePr>
          <p:nvPr>
            <p:extLst>
              <p:ext uri="{D42A27DB-BD31-4B8C-83A1-F6EECF244321}">
                <p14:modId xmlns:p14="http://schemas.microsoft.com/office/powerpoint/2010/main" val="1277719024"/>
              </p:ext>
            </p:extLst>
          </p:nvPr>
        </p:nvGraphicFramePr>
        <p:xfrm>
          <a:off x="395536" y="1700808"/>
          <a:ext cx="6480719" cy="2304255"/>
        </p:xfrm>
        <a:graphic>
          <a:graphicData uri="http://schemas.openxmlformats.org/drawingml/2006/table">
            <a:tbl>
              <a:tblPr>
                <a:tableStyleId>{3C2FFA5D-87B4-456A-9821-1D502468CF0F}</a:tableStyleId>
              </a:tblPr>
              <a:tblGrid>
                <a:gridCol w="2341634">
                  <a:extLst>
                    <a:ext uri="{9D8B030D-6E8A-4147-A177-3AD203B41FA5}">
                      <a16:colId xmlns:a16="http://schemas.microsoft.com/office/drawing/2014/main" val="20000"/>
                    </a:ext>
                  </a:extLst>
                </a:gridCol>
                <a:gridCol w="1517115">
                  <a:extLst>
                    <a:ext uri="{9D8B030D-6E8A-4147-A177-3AD203B41FA5}">
                      <a16:colId xmlns:a16="http://schemas.microsoft.com/office/drawing/2014/main" val="20001"/>
                    </a:ext>
                  </a:extLst>
                </a:gridCol>
                <a:gridCol w="1747980">
                  <a:extLst>
                    <a:ext uri="{9D8B030D-6E8A-4147-A177-3AD203B41FA5}">
                      <a16:colId xmlns:a16="http://schemas.microsoft.com/office/drawing/2014/main" val="20002"/>
                    </a:ext>
                  </a:extLst>
                </a:gridCol>
                <a:gridCol w="873990">
                  <a:extLst>
                    <a:ext uri="{9D8B030D-6E8A-4147-A177-3AD203B41FA5}">
                      <a16:colId xmlns:a16="http://schemas.microsoft.com/office/drawing/2014/main" val="20003"/>
                    </a:ext>
                  </a:extLst>
                </a:gridCol>
              </a:tblGrid>
              <a:tr h="295039">
                <a:tc gridSpan="2">
                  <a:txBody>
                    <a:bodyPr/>
                    <a:lstStyle/>
                    <a:p>
                      <a:pPr marL="0" algn="ctr" defTabSz="914400" rtl="false" eaLnBrk="true" fontAlgn="b" latinLnBrk="false" hangingPunct="true"/>
                      <a:r>
                        <a:rPr lang="cs-CZ" sz="1100" b="true" u="none" strike="noStrike" kern="1200" dirty="false" smtClean="false">
                          <a:solidFill>
                            <a:schemeClr val="dk1"/>
                          </a:solidFill>
                          <a:effectLst/>
                          <a:latin typeface="+mn-lt"/>
                          <a:ea typeface="+mn-ea"/>
                          <a:cs typeface="+mn-cs"/>
                        </a:rPr>
                        <a:t>Platby</a:t>
                      </a:r>
                      <a:endParaRPr lang="cs-CZ" sz="1100" b="true" u="none" strike="noStrike" kern="1200" dirty="false">
                        <a:solidFill>
                          <a:schemeClr val="dk1"/>
                        </a:solidFill>
                        <a:effectLst/>
                        <a:latin typeface="+mn-lt"/>
                        <a:ea typeface="+mn-ea"/>
                        <a:cs typeface="+mn-cs"/>
                      </a:endParaRPr>
                    </a:p>
                  </a:txBody>
                  <a:tcPr marL="9525" marR="9525" marT="9525" marB="0" anchor="b">
                    <a:solidFill>
                      <a:schemeClr val="tx2">
                        <a:lumMod val="90000"/>
                      </a:schemeClr>
                    </a:solidFill>
                  </a:tcPr>
                </a:tc>
                <a:tc hMerge="true">
                  <a:txBody>
                    <a:bodyPr/>
                    <a:lstStyle/>
                    <a:p>
                      <a:pPr algn="r" fontAlgn="b"/>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tc gridSpan="2">
                  <a:txBody>
                    <a:bodyPr/>
                    <a:lstStyle/>
                    <a:p>
                      <a:pPr marL="0" algn="ctr" defTabSz="914400" rtl="false" eaLnBrk="true" fontAlgn="b" latinLnBrk="false" hangingPunct="true"/>
                      <a:r>
                        <a:rPr lang="cs-CZ" sz="1100" b="true" u="none" strike="noStrike" kern="1200" dirty="false" smtClean="false">
                          <a:solidFill>
                            <a:schemeClr val="dk1"/>
                          </a:solidFill>
                          <a:effectLst/>
                          <a:latin typeface="+mn-lt"/>
                          <a:ea typeface="+mn-ea"/>
                          <a:cs typeface="+mn-cs"/>
                        </a:rPr>
                        <a:t>ŽOP vykazování mezd</a:t>
                      </a:r>
                      <a:endParaRPr lang="cs-CZ" sz="1100" b="true" u="none" strike="noStrike" kern="1200" dirty="false">
                        <a:solidFill>
                          <a:schemeClr val="dk1"/>
                        </a:solidFill>
                        <a:effectLst/>
                        <a:latin typeface="+mn-lt"/>
                        <a:ea typeface="+mn-ea"/>
                        <a:cs typeface="+mn-cs"/>
                      </a:endParaRPr>
                    </a:p>
                  </a:txBody>
                  <a:tcPr marL="9525" marR="9525" marT="9525" marB="0" anchor="b">
                    <a:solidFill>
                      <a:schemeClr val="tx2">
                        <a:lumMod val="90000"/>
                      </a:schemeClr>
                    </a:solidFill>
                  </a:tcPr>
                </a:tc>
                <a:tc hMerge="true">
                  <a:txBody>
                    <a:bodyPr/>
                    <a:lstStyle/>
                    <a:p>
                      <a:pPr algn="l" fontAlgn="b"/>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extLst>
                  <a:ext uri="{0D108BD9-81ED-4DB2-BD59-A6C34878D82A}">
                    <a16:rowId xmlns:a16="http://schemas.microsoft.com/office/drawing/2014/main" val="10000"/>
                  </a:ext>
                </a:extLst>
              </a:tr>
              <a:tr h="534021">
                <a:tc gridSpan="2">
                  <a:txBody>
                    <a:bodyPr/>
                    <a:lstStyle/>
                    <a:p>
                      <a:pPr algn="l" fontAlgn="b"/>
                      <a:r>
                        <a:rPr lang="cs-CZ" sz="1100" b="true" u="none" strike="noStrike" dirty="false" smtClean="false">
                          <a:effectLst/>
                        </a:rPr>
                        <a:t>Rozpočet</a:t>
                      </a:r>
                      <a:r>
                        <a:rPr lang="cs-CZ" sz="1100" b="true" u="none" strike="noStrike" baseline="0" dirty="false" smtClean="false">
                          <a:effectLst/>
                        </a:rPr>
                        <a:t> 3 mil</a:t>
                      </a:r>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tc hMerge="true">
                  <a:txBody>
                    <a:bodyPr/>
                    <a:lstStyle/>
                    <a:p>
                      <a:pPr algn="r" fontAlgn="b"/>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tc>
                  <a:txBody>
                    <a:bodyPr/>
                    <a:lstStyle/>
                    <a:p>
                      <a:pPr algn="l" fontAlgn="b"/>
                      <a:r>
                        <a:rPr lang="cs-CZ" sz="1100" b="true" u="none" strike="noStrike" dirty="false" smtClean="false">
                          <a:effectLst/>
                        </a:rPr>
                        <a:t>Mzdy </a:t>
                      </a:r>
                      <a:r>
                        <a:rPr lang="cs-CZ" sz="1100" b="true" u="none" strike="noStrike" dirty="false">
                          <a:effectLst/>
                        </a:rPr>
                        <a:t>100% docházka</a:t>
                      </a:r>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tc>
                  <a:txBody>
                    <a:bodyPr/>
                    <a:lstStyle/>
                    <a:p>
                      <a:pPr algn="l" fontAlgn="b"/>
                      <a:r>
                        <a:rPr lang="cs-CZ" sz="1100" b="true" u="none" strike="noStrike" dirty="false">
                          <a:effectLst/>
                        </a:rPr>
                        <a:t>Paušál</a:t>
                      </a:r>
                      <a:endParaRPr lang="cs-CZ" sz="1100" b="true" i="false" u="none" strike="noStrike" dirty="false">
                        <a:solidFill>
                          <a:srgbClr val="000000"/>
                        </a:solidFill>
                        <a:effectLst/>
                        <a:latin typeface="Calibri"/>
                      </a:endParaRPr>
                    </a:p>
                  </a:txBody>
                  <a:tcPr marL="9525" marR="9525" marT="9525" marB="0" anchor="b">
                    <a:solidFill>
                      <a:schemeClr val="tx2">
                        <a:lumMod val="90000"/>
                      </a:schemeClr>
                    </a:solidFill>
                  </a:tcPr>
                </a:tc>
                <a:extLst>
                  <a:ext uri="{0D108BD9-81ED-4DB2-BD59-A6C34878D82A}">
                    <a16:rowId xmlns:a16="http://schemas.microsoft.com/office/drawing/2014/main" val="10001"/>
                  </a:ext>
                </a:extLst>
              </a:tr>
              <a:tr h="295039">
                <a:tc>
                  <a:txBody>
                    <a:bodyPr/>
                    <a:lstStyle/>
                    <a:p>
                      <a:pPr algn="l" fontAlgn="b"/>
                      <a:r>
                        <a:rPr lang="cs-CZ" sz="1100" u="none" strike="noStrike" dirty="false">
                          <a:effectLst/>
                        </a:rPr>
                        <a:t>Záloha - 40%</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dirty="false">
                          <a:effectLst/>
                        </a:rPr>
                        <a:t>1 200 000</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dirty="false">
                          <a:effectLst/>
                        </a:rPr>
                        <a:t>0</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5039">
                <a:tc>
                  <a:txBody>
                    <a:bodyPr/>
                    <a:lstStyle/>
                    <a:p>
                      <a:pPr algn="l" fontAlgn="b"/>
                      <a:r>
                        <a:rPr lang="cs-CZ" sz="1100" u="none" strike="noStrike">
                          <a:effectLst/>
                        </a:rPr>
                        <a:t>1 ZOR/ŽOP1 </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dirty="false">
                          <a:effectLst/>
                        </a:rPr>
                        <a:t>500 000</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300 000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200 000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5039">
                <a:tc>
                  <a:txBody>
                    <a:bodyPr/>
                    <a:lstStyle/>
                    <a:p>
                      <a:pPr algn="l" fontAlgn="b"/>
                      <a:r>
                        <a:rPr lang="cs-CZ" sz="1100" u="none" strike="noStrike">
                          <a:effectLst/>
                        </a:rPr>
                        <a:t>2 ZOR/ŽOP1 </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1 000 000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400 000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5039">
                <a:tc>
                  <a:txBody>
                    <a:bodyPr/>
                    <a:lstStyle/>
                    <a:p>
                      <a:pPr algn="l" fontAlgn="b"/>
                      <a:r>
                        <a:rPr lang="cs-CZ" sz="1100" u="none" strike="noStrike">
                          <a:effectLst/>
                        </a:rPr>
                        <a:t>3 ZOR/ŽOP1 </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400 000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5039">
                <a:tc>
                  <a:txBody>
                    <a:bodyPr/>
                    <a:lstStyle/>
                    <a:p>
                      <a:pPr algn="l" fontAlgn="b"/>
                      <a:r>
                        <a:rPr lang="cs-CZ" sz="1100" u="none" strike="noStrike">
                          <a:effectLst/>
                        </a:rPr>
                        <a:t>4 ZOR/ŽOP1 </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dirty="false">
                          <a:effectLst/>
                        </a:rPr>
                        <a:t>0</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300 000</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dirty="false">
                          <a:effectLst/>
                        </a:rPr>
                        <a:t>200 000</a:t>
                      </a:r>
                      <a:endParaRPr lang="cs-CZ" sz="1100" b="false" i="false" u="none" strike="noStrike" dirty="fals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8488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 v ISKP14+</a:t>
            </a:r>
            <a:endParaRPr lang="cs-CZ" dirty="false"/>
          </a:p>
        </p:txBody>
      </p:sp>
      <p:sp>
        <p:nvSpPr>
          <p:cNvPr id="3" name="Zástupný symbol pro obsah 2"/>
          <p:cNvSpPr>
            <a:spLocks noGrp="true"/>
          </p:cNvSpPr>
          <p:nvPr>
            <p:ph idx="1"/>
          </p:nvPr>
        </p:nvSpPr>
        <p:spPr>
          <a:xfrm>
            <a:off x="540000" y="1800000"/>
            <a:ext cx="7992440" cy="4320000"/>
          </a:xfrm>
        </p:spPr>
        <p:txBody>
          <a:bodyPr/>
          <a:lstStyle/>
          <a:p>
            <a:pPr marL="0" indent="0">
              <a:buNone/>
            </a:pPr>
            <a:endParaRPr lang="cs-CZ" dirty="false"/>
          </a:p>
          <a:p>
            <a:pPr marL="0" indent="0">
              <a:buNone/>
            </a:pPr>
            <a:endParaRPr lang="cs-CZ" dirty="false" smtClean="false"/>
          </a:p>
          <a:p>
            <a:pPr marL="0" indent="0">
              <a:buNone/>
            </a:pPr>
            <a:endParaRPr lang="cs-CZ" dirty="false" smtClean="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33</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68827" y="1772816"/>
            <a:ext cx="1080120" cy="1080120"/>
          </a:xfrm>
          <a:prstGeom prst="rect">
            <a:avLst/>
          </a:prstGeom>
        </p:spPr>
      </p:pic>
      <p:pic>
        <p:nvPicPr>
          <p:cNvPr id="7" name="Obrázek 3"/>
          <p:cNvPicPr>
            <a:picLocks noChangeAspect="true" noChangeArrowheads="true"/>
          </p:cNvPicPr>
          <p:nvPr/>
        </p:nvPicPr>
        <p:blipFill>
          <a:blip r:embed="rId5">
            <a:extLst>
              <a:ext uri="{28A0092B-C50C-407E-A947-70E740481C1C}">
                <a14:useLocalDpi xmlns:a14="http://schemas.microsoft.com/office/drawing/2010/main" val="0"/>
              </a:ext>
            </a:extLst>
          </a:blip>
          <a:srcRect l="31737" t="35194" r="30894" b="8202"/>
          <a:stretch>
            <a:fillRect/>
          </a:stretch>
        </p:blipFill>
        <p:spPr bwMode="auto">
          <a:xfrm>
            <a:off x="1619250" y="1196975"/>
            <a:ext cx="6408738"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666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 v ISKP14+</a:t>
            </a:r>
            <a:endParaRPr lang="cs-CZ" dirty="false"/>
          </a:p>
        </p:txBody>
      </p:sp>
      <p:sp>
        <p:nvSpPr>
          <p:cNvPr id="3" name="Zástupný symbol pro obsah 2"/>
          <p:cNvSpPr>
            <a:spLocks noGrp="true"/>
          </p:cNvSpPr>
          <p:nvPr>
            <p:ph idx="1"/>
          </p:nvPr>
        </p:nvSpPr>
        <p:spPr>
          <a:xfrm>
            <a:off x="540000" y="1800000"/>
            <a:ext cx="7992440" cy="4320000"/>
          </a:xfrm>
        </p:spPr>
        <p:txBody>
          <a:bodyPr/>
          <a:lstStyle/>
          <a:p>
            <a:r>
              <a:rPr lang="cs-CZ" dirty="false" smtClean="false"/>
              <a:t>Žádost o platbu musí být vždy podepsána </a:t>
            </a:r>
            <a:r>
              <a:rPr lang="cs-CZ" b="true" u="sng" dirty="false" smtClean="false"/>
              <a:t>před</a:t>
            </a:r>
            <a:r>
              <a:rPr lang="cs-CZ" dirty="false" smtClean="false"/>
              <a:t> finalizací zprávy o realizaci</a:t>
            </a:r>
            <a:endParaRPr lang="cs-CZ" dirty="false"/>
          </a:p>
          <a:p>
            <a:r>
              <a:rPr lang="cs-CZ" dirty="false" smtClean="false"/>
              <a:t>K podání žádosti o platbu na ŘO dojde </a:t>
            </a:r>
            <a:r>
              <a:rPr lang="cs-CZ" b="true" u="sng" dirty="false" smtClean="false"/>
              <a:t>automaticky</a:t>
            </a:r>
            <a:r>
              <a:rPr lang="cs-CZ" dirty="false" smtClean="false"/>
              <a:t> poté, co příjemce podepíše zprávu o realizaci projektu</a:t>
            </a:r>
          </a:p>
          <a:p>
            <a:endParaRPr lang="cs-CZ" dirty="false"/>
          </a:p>
          <a:p>
            <a:pPr marL="0" indent="0">
              <a:buNone/>
            </a:pPr>
            <a:endParaRPr lang="cs-CZ" dirty="false" smtClean="false"/>
          </a:p>
          <a:p>
            <a:pPr marL="0" indent="0">
              <a:buNone/>
            </a:pPr>
            <a:endParaRPr lang="cs-CZ" dirty="false" smtClean="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34</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81563" y="1556792"/>
            <a:ext cx="1080120" cy="1080120"/>
          </a:xfrm>
          <a:prstGeom prst="rect">
            <a:avLst/>
          </a:prstGeom>
        </p:spPr>
      </p:pic>
    </p:spTree>
    <p:extLst>
      <p:ext uri="{BB962C8B-B14F-4D97-AF65-F5344CB8AC3E}">
        <p14:creationId xmlns:p14="http://schemas.microsoft.com/office/powerpoint/2010/main" val="241833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Přílohy </a:t>
            </a:r>
            <a:r>
              <a:rPr lang="cs-CZ" dirty="false" err="true" smtClean="false"/>
              <a:t>ZoR</a:t>
            </a:r>
            <a:r>
              <a:rPr lang="cs-CZ" dirty="false" smtClean="false"/>
              <a:t> a </a:t>
            </a:r>
            <a:r>
              <a:rPr lang="cs-CZ" dirty="false" err="true" smtClean="false"/>
              <a:t>žop</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Dokladování výdajů </a:t>
            </a:r>
            <a:endParaRPr lang="cs-CZ" dirty="false"/>
          </a:p>
        </p:txBody>
      </p:sp>
      <p:sp>
        <p:nvSpPr>
          <p:cNvPr id="3" name="Zástupný symbol pro obsah 2"/>
          <p:cNvSpPr>
            <a:spLocks noGrp="true"/>
          </p:cNvSpPr>
          <p:nvPr>
            <p:ph idx="1"/>
          </p:nvPr>
        </p:nvSpPr>
        <p:spPr/>
        <p:txBody>
          <a:bodyPr/>
          <a:lstStyle/>
          <a:p>
            <a:r>
              <a:rPr lang="cs-CZ" sz="1800" dirty="false" smtClean="false"/>
              <a:t>Kopie </a:t>
            </a:r>
            <a:r>
              <a:rPr lang="cs-CZ" sz="1800" dirty="false"/>
              <a:t>(příp. </a:t>
            </a:r>
            <a:r>
              <a:rPr lang="cs-CZ" sz="1800" dirty="false" err="true"/>
              <a:t>skeny</a:t>
            </a:r>
            <a:r>
              <a:rPr lang="cs-CZ" sz="1800" dirty="false"/>
              <a:t>) musí být </a:t>
            </a:r>
            <a:r>
              <a:rPr lang="cs-CZ" sz="1800" b="true" dirty="false"/>
              <a:t>k dispozici ŘO</a:t>
            </a:r>
            <a:r>
              <a:rPr lang="cs-CZ" sz="1800" dirty="false"/>
              <a:t>, přičemž </a:t>
            </a:r>
            <a:r>
              <a:rPr lang="cs-CZ" sz="1800" b="true" dirty="false"/>
              <a:t>některé je třeba přiložit</a:t>
            </a:r>
            <a:r>
              <a:rPr lang="cs-CZ" sz="1800" dirty="false"/>
              <a:t> přímo </a:t>
            </a:r>
            <a:r>
              <a:rPr lang="cs-CZ" sz="1800" b="true" dirty="false"/>
              <a:t>k žádosti o platbu</a:t>
            </a:r>
            <a:r>
              <a:rPr lang="cs-CZ" sz="1800" dirty="false"/>
              <a:t>, jiné předloží příjemce v případě kontroly projektu na místě. </a:t>
            </a:r>
          </a:p>
          <a:p>
            <a:r>
              <a:rPr lang="cs-CZ" sz="1800" dirty="false"/>
              <a:t>Do žádosti o platbu příjemce zahrnuje zejména výdaje vzniklé během monitorovacího/sledovaného období, za které je žádost o platbu předkládána. Je možné zařadit i výdaj vzniklý v některém z předchozích monitorovacích/sledovacích období, který nebyl v žádné z předchozích žádostí o platbu schválen.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2990466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Naplnění souhrnné soupisky</a:t>
            </a:r>
            <a:endParaRPr lang="cs-CZ" dirty="false"/>
          </a:p>
        </p:txBody>
      </p:sp>
      <p:sp>
        <p:nvSpPr>
          <p:cNvPr id="3" name="Zástupný symbol pro obsah 2"/>
          <p:cNvSpPr>
            <a:spLocks noGrp="true"/>
          </p:cNvSpPr>
          <p:nvPr>
            <p:ph idx="1"/>
          </p:nvPr>
        </p:nvSpPr>
        <p:spPr>
          <a:xfrm>
            <a:off x="611560" y="1628800"/>
            <a:ext cx="8064000" cy="4320000"/>
          </a:xfrm>
        </p:spPr>
        <p:txBody>
          <a:bodyPr/>
          <a:lstStyle/>
          <a:p>
            <a:pPr marL="0" indent="0">
              <a:lnSpc>
                <a:spcPct val="100000"/>
              </a:lnSpc>
              <a:buNone/>
            </a:pPr>
            <a:r>
              <a:rPr lang="cs-CZ" b="true" dirty="false"/>
              <a:t>Souhrnná </a:t>
            </a:r>
            <a:r>
              <a:rPr lang="cs-CZ" b="true" dirty="false" smtClean="false"/>
              <a:t>soupiska</a:t>
            </a:r>
          </a:p>
          <a:p>
            <a:pPr>
              <a:lnSpc>
                <a:spcPct val="100000"/>
              </a:lnSpc>
              <a:buFont typeface="Courier New" panose="02070309020205020404" pitchFamily="49" charset="0"/>
              <a:buChar char="o"/>
            </a:pPr>
            <a:r>
              <a:rPr lang="cs-CZ" sz="2000" b="true" dirty="false" smtClean="false"/>
              <a:t>SD-1 </a:t>
            </a:r>
            <a:r>
              <a:rPr lang="cs-CZ" sz="2000" b="true" dirty="false"/>
              <a:t>ÚČETNÍ/DAŇOVÉ DOKLADY</a:t>
            </a:r>
            <a:endParaRPr lang="cs-CZ" sz="2000" dirty="false"/>
          </a:p>
          <a:p>
            <a:pPr lvl="1">
              <a:lnSpc>
                <a:spcPct val="100000"/>
              </a:lnSpc>
              <a:buFont typeface="Courier New" panose="02070309020205020404" pitchFamily="49" charset="0"/>
              <a:buChar char="o"/>
            </a:pPr>
            <a:r>
              <a:rPr lang="cs-CZ" sz="1600" dirty="false" smtClean="false">
                <a:solidFill>
                  <a:srgbClr val="FF0000"/>
                </a:solidFill>
              </a:rPr>
              <a:t>NR</a:t>
            </a:r>
            <a:endParaRPr lang="cs-CZ" sz="1600" dirty="false">
              <a:solidFill>
                <a:srgbClr val="FF0000"/>
              </a:solidFill>
            </a:endParaRPr>
          </a:p>
          <a:p>
            <a:pPr>
              <a:lnSpc>
                <a:spcPct val="100000"/>
              </a:lnSpc>
              <a:buFont typeface="Courier New" panose="02070309020205020404" pitchFamily="49" charset="0"/>
              <a:buChar char="o"/>
            </a:pPr>
            <a:r>
              <a:rPr lang="cs-CZ" sz="2000" b="true" dirty="false" smtClean="false"/>
              <a:t>SD-2 </a:t>
            </a:r>
            <a:r>
              <a:rPr lang="cs-CZ" sz="2000" b="true" dirty="false"/>
              <a:t>LIDSKÉ ZDROJE</a:t>
            </a:r>
            <a:endParaRPr lang="cs-CZ" sz="2000" dirty="false"/>
          </a:p>
          <a:p>
            <a:pPr lvl="1">
              <a:lnSpc>
                <a:spcPct val="100000"/>
              </a:lnSpc>
              <a:buFont typeface="Courier New" panose="02070309020205020404" pitchFamily="49" charset="0"/>
              <a:buChar char="o"/>
            </a:pPr>
            <a:r>
              <a:rPr lang="cs-CZ" sz="1600" dirty="false" smtClean="false"/>
              <a:t>kopie </a:t>
            </a:r>
            <a:r>
              <a:rPr lang="cs-CZ" sz="1600" dirty="false"/>
              <a:t>výpisu z účtu, z něhož byly mzdy uhrazeny</a:t>
            </a:r>
          </a:p>
          <a:p>
            <a:pPr lvl="1">
              <a:lnSpc>
                <a:spcPct val="100000"/>
              </a:lnSpc>
              <a:buFont typeface="Courier New" panose="02070309020205020404" pitchFamily="49" charset="0"/>
              <a:buChar char="o"/>
            </a:pPr>
            <a:r>
              <a:rPr lang="cs-CZ" sz="1600" dirty="false"/>
              <a:t>výkazy práce, jsou-li vyžadovány OPZ </a:t>
            </a:r>
          </a:p>
          <a:p>
            <a:pPr>
              <a:lnSpc>
                <a:spcPct val="100000"/>
              </a:lnSpc>
              <a:buFont typeface="Courier New" panose="02070309020205020404" pitchFamily="49" charset="0"/>
              <a:buChar char="o"/>
            </a:pPr>
            <a:r>
              <a:rPr lang="cs-CZ" b="true" dirty="false" smtClean="false"/>
              <a:t>SD-3 </a:t>
            </a:r>
            <a:r>
              <a:rPr lang="cs-CZ" b="true" dirty="false"/>
              <a:t>CESTOVNÍ NÁHRADY</a:t>
            </a:r>
            <a:endParaRPr lang="cs-CZ" dirty="false"/>
          </a:p>
          <a:p>
            <a:pPr lvl="1">
              <a:lnSpc>
                <a:spcPct val="100000"/>
              </a:lnSpc>
              <a:buFont typeface="Courier New" panose="02070309020205020404" pitchFamily="49" charset="0"/>
              <a:buChar char="o"/>
            </a:pPr>
            <a:r>
              <a:rPr lang="cs-CZ" sz="1600" dirty="false">
                <a:solidFill>
                  <a:srgbClr val="FF0000"/>
                </a:solidFill>
              </a:rPr>
              <a:t>NR</a:t>
            </a:r>
          </a:p>
          <a:p>
            <a:pPr>
              <a:lnSpc>
                <a:spcPct val="100000"/>
              </a:lnSpc>
              <a:buFont typeface="Courier New" panose="02070309020205020404" pitchFamily="49" charset="0"/>
              <a:buChar char="o"/>
            </a:pPr>
            <a:r>
              <a:rPr lang="cs-CZ" sz="2000" b="true" dirty="false" smtClean="false"/>
              <a:t>Soupiska </a:t>
            </a:r>
            <a:r>
              <a:rPr lang="cs-CZ" sz="2000" b="true" dirty="false"/>
              <a:t>příjmů</a:t>
            </a:r>
            <a:endParaRPr lang="cs-CZ" sz="20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4263667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SD-2 LIDSKÉ ZDROJE</a:t>
            </a:r>
          </a:p>
        </p:txBody>
      </p:sp>
      <p:sp>
        <p:nvSpPr>
          <p:cNvPr id="3" name="Zástupný symbol pro obsah 2"/>
          <p:cNvSpPr>
            <a:spLocks noGrp="true"/>
          </p:cNvSpPr>
          <p:nvPr>
            <p:ph idx="1"/>
          </p:nvPr>
        </p:nvSpPr>
        <p:spPr/>
        <p:txBody>
          <a:bodyPr/>
          <a:lstStyle/>
          <a:p>
            <a:pPr>
              <a:lnSpc>
                <a:spcPct val="100000"/>
              </a:lnSpc>
            </a:pPr>
            <a:r>
              <a:rPr lang="cs-CZ" sz="1800" dirty="false"/>
              <a:t>Osobní náklady – pracovní smlouvy (včetně OSVČ), DPP, DPČ (+odvody)</a:t>
            </a:r>
          </a:p>
          <a:p>
            <a:pPr lvl="1">
              <a:lnSpc>
                <a:spcPct val="100000"/>
              </a:lnSpc>
            </a:pPr>
            <a:r>
              <a:rPr lang="cs-CZ" sz="1800" dirty="false"/>
              <a:t>kopie výpisu z účtu z něhož byly mzdy vyplaceny;</a:t>
            </a:r>
          </a:p>
          <a:p>
            <a:pPr lvl="1">
              <a:lnSpc>
                <a:spcPct val="100000"/>
              </a:lnSpc>
            </a:pPr>
            <a:r>
              <a:rPr lang="cs-CZ" sz="1800" dirty="false" err="true"/>
              <a:t>skeny</a:t>
            </a:r>
            <a:r>
              <a:rPr lang="cs-CZ" sz="1800" dirty="false"/>
              <a:t> pracovních výkazů, jsou-li dle pravidel OPZ vyžadovány</a:t>
            </a:r>
            <a:r>
              <a:rPr lang="cs-CZ" sz="1800" dirty="false" smtClean="false"/>
              <a:t>.</a:t>
            </a:r>
            <a:endParaRPr lang="cs-CZ" sz="1800" dirty="false"/>
          </a:p>
          <a:p>
            <a:pPr>
              <a:lnSpc>
                <a:spcPct val="100000"/>
              </a:lnSpc>
            </a:pPr>
            <a:r>
              <a:rPr lang="cs-CZ" sz="1800" dirty="false"/>
              <a:t>Mzdový náklad za zaměstnance = hrubá mzda + odvody zaměstnavatele na SZP (zvlášť v IS KP14+).</a:t>
            </a:r>
          </a:p>
          <a:p>
            <a:pPr>
              <a:lnSpc>
                <a:spcPct val="100000"/>
              </a:lnSpc>
            </a:pPr>
            <a:r>
              <a:rPr lang="cs-CZ" sz="1800" dirty="false"/>
              <a:t>Odměny jsou způsobilé, když jsou řádně zdůvodněné výjimečným úspěchem – omezená výše,</a:t>
            </a:r>
            <a:r>
              <a:rPr lang="cs-CZ" sz="1800" i="true" dirty="false"/>
              <a:t> viz. Specifická pravidla pro žadatele a příjemce.</a:t>
            </a:r>
            <a:r>
              <a:rPr lang="cs-CZ" sz="1800" dirty="false"/>
              <a:t> </a:t>
            </a:r>
          </a:p>
          <a:p>
            <a:pPr>
              <a:lnSpc>
                <a:spcPct val="100000"/>
              </a:lnSpc>
            </a:pPr>
            <a:r>
              <a:rPr lang="cs-CZ" sz="1800" dirty="false"/>
              <a:t>Max 1,0 </a:t>
            </a:r>
            <a:r>
              <a:rPr lang="cs-CZ" sz="1800" dirty="false" smtClean="false"/>
              <a:t>úvazek </a:t>
            </a:r>
            <a:r>
              <a:rPr lang="cs-CZ" sz="1800" dirty="false"/>
              <a:t>dohromady u všech subjektů (příjemce a partneři</a:t>
            </a:r>
            <a:r>
              <a:rPr lang="cs-CZ" sz="1800" dirty="false" smtClean="false"/>
              <a:t>), </a:t>
            </a:r>
            <a:r>
              <a:rPr lang="cs-CZ" sz="1800" dirty="false"/>
              <a:t>pokud je osoba byť jen částečně hrazena z projektu</a:t>
            </a:r>
            <a:r>
              <a:rPr lang="cs-CZ" sz="1800" dirty="false" smtClean="false"/>
              <a:t>.</a:t>
            </a:r>
          </a:p>
          <a:p>
            <a:pPr>
              <a:lnSpc>
                <a:spcPct val="100000"/>
              </a:lnSpc>
            </a:pPr>
            <a:r>
              <a:rPr lang="cs-CZ" sz="1800" dirty="false" smtClean="false"/>
              <a:t>Nárok na </a:t>
            </a:r>
            <a:r>
              <a:rPr lang="cs-CZ" sz="1800" dirty="false"/>
              <a:t>dovolenou </a:t>
            </a:r>
            <a:r>
              <a:rPr lang="cs-CZ" sz="1800" dirty="false" smtClean="false"/>
              <a:t>– pouze </a:t>
            </a:r>
            <a:r>
              <a:rPr lang="cs-CZ" sz="1800" dirty="false"/>
              <a:t>v rozsahu, v jakém odpovídají míře zapojení zaměstnance do realizace </a:t>
            </a:r>
            <a:r>
              <a:rPr lang="cs-CZ" sz="1800" dirty="false" smtClean="false"/>
              <a:t>projektu </a:t>
            </a:r>
            <a:r>
              <a:rPr lang="cs-CZ" sz="1800" dirty="false"/>
              <a:t>v měsíci, v němž je dovolená </a:t>
            </a:r>
            <a:r>
              <a:rPr lang="cs-CZ" sz="1800" dirty="false" smtClean="false"/>
              <a:t>čerpána. </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3583054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Mzdy dle výzvy</a:t>
            </a:r>
            <a:endParaRPr lang="cs-CZ" dirty="false"/>
          </a:p>
        </p:txBody>
      </p:sp>
      <p:sp>
        <p:nvSpPr>
          <p:cNvPr id="3" name="Zástupný symbol pro obsah 2"/>
          <p:cNvSpPr>
            <a:spLocks noGrp="true"/>
          </p:cNvSpPr>
          <p:nvPr>
            <p:ph idx="1"/>
          </p:nvPr>
        </p:nvSpPr>
        <p:spPr>
          <a:xfrm>
            <a:off x="467998" y="1383000"/>
            <a:ext cx="8064000" cy="4320000"/>
          </a:xfrm>
        </p:spPr>
        <p:txBody>
          <a:bodyPr/>
          <a:lstStyle/>
          <a:p>
            <a:r>
              <a:rPr lang="cs-CZ" dirty="false" smtClean="false"/>
              <a:t>Výše mezd a úvazky</a:t>
            </a:r>
          </a:p>
          <a:p>
            <a:endParaRPr lang="cs-CZ" dirty="false"/>
          </a:p>
          <a:p>
            <a:endParaRPr lang="cs-CZ" dirty="false" smtClean="false"/>
          </a:p>
          <a:p>
            <a:endParaRPr lang="cs-CZ" dirty="false"/>
          </a:p>
          <a:p>
            <a:endParaRPr lang="cs-CZ" dirty="false" smtClean="false"/>
          </a:p>
          <a:p>
            <a:endParaRPr lang="cs-CZ" dirty="false"/>
          </a:p>
          <a:p>
            <a:endParaRPr lang="cs-CZ" dirty="false" smtClean="false"/>
          </a:p>
          <a:p>
            <a:r>
              <a:rPr lang="cs-CZ" dirty="false" smtClean="false"/>
              <a:t>1,25 pečujících osob</a:t>
            </a:r>
          </a:p>
          <a:p>
            <a:r>
              <a:rPr lang="cs-CZ" dirty="false" smtClean="false"/>
              <a:t>0,2 projektový manažer</a:t>
            </a:r>
          </a:p>
          <a:p>
            <a:r>
              <a:rPr lang="cs-CZ" dirty="false" smtClean="false"/>
              <a:t>10% způsobilých ostatních osobních nákladů</a:t>
            </a:r>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graphicFrame>
        <p:nvGraphicFramePr>
          <p:cNvPr id="6" name="Tabulka 5"/>
          <p:cNvGraphicFramePr>
            <a:graphicFrameLocks noGrp="true"/>
          </p:cNvGraphicFramePr>
          <p:nvPr>
            <p:extLst>
              <p:ext uri="{D42A27DB-BD31-4B8C-83A1-F6EECF244321}">
                <p14:modId xmlns:p14="http://schemas.microsoft.com/office/powerpoint/2010/main" val="1602732978"/>
              </p:ext>
            </p:extLst>
          </p:nvPr>
        </p:nvGraphicFramePr>
        <p:xfrm>
          <a:off x="364129" y="1916832"/>
          <a:ext cx="8280000" cy="3017520"/>
        </p:xfrm>
        <a:graphic>
          <a:graphicData uri="http://schemas.openxmlformats.org/drawingml/2006/table">
            <a:tbl>
              <a:tblPr firstRow="true" bandRow="true">
                <a:tableStyleId>{5C22544A-7EE6-4342-B048-85BDC9FD1C3A}</a:tableStyleId>
              </a:tblPr>
              <a:tblGrid>
                <a:gridCol w="1656000">
                  <a:extLst>
                    <a:ext uri="{9D8B030D-6E8A-4147-A177-3AD203B41FA5}">
                      <a16:colId xmlns:a16="http://schemas.microsoft.com/office/drawing/2014/main" val="1510207978"/>
                    </a:ext>
                  </a:extLst>
                </a:gridCol>
                <a:gridCol w="1656000">
                  <a:extLst>
                    <a:ext uri="{9D8B030D-6E8A-4147-A177-3AD203B41FA5}">
                      <a16:colId xmlns:a16="http://schemas.microsoft.com/office/drawing/2014/main" val="4215467327"/>
                    </a:ext>
                  </a:extLst>
                </a:gridCol>
                <a:gridCol w="1656000">
                  <a:extLst>
                    <a:ext uri="{9D8B030D-6E8A-4147-A177-3AD203B41FA5}">
                      <a16:colId xmlns:a16="http://schemas.microsoft.com/office/drawing/2014/main" val="2014690286"/>
                    </a:ext>
                  </a:extLst>
                </a:gridCol>
                <a:gridCol w="1656000">
                  <a:extLst>
                    <a:ext uri="{9D8B030D-6E8A-4147-A177-3AD203B41FA5}">
                      <a16:colId xmlns:a16="http://schemas.microsoft.com/office/drawing/2014/main" val="2730092576"/>
                    </a:ext>
                  </a:extLst>
                </a:gridCol>
                <a:gridCol w="1656000">
                  <a:extLst>
                    <a:ext uri="{9D8B030D-6E8A-4147-A177-3AD203B41FA5}">
                      <a16:colId xmlns:a16="http://schemas.microsoft.com/office/drawing/2014/main" val="2612599297"/>
                    </a:ext>
                  </a:extLst>
                </a:gridCol>
              </a:tblGrid>
              <a:tr h="370840">
                <a:tc>
                  <a:txBody>
                    <a:bodyPr/>
                    <a:lstStyle/>
                    <a:p>
                      <a:r>
                        <a:rPr lang="cs-CZ" dirty="false" smtClean="false"/>
                        <a:t>Pozice</a:t>
                      </a:r>
                      <a:endParaRPr lang="cs-CZ" dirty="false"/>
                    </a:p>
                  </a:txBody>
                  <a:tcPr/>
                </a:tc>
                <a:tc>
                  <a:txBody>
                    <a:bodyPr/>
                    <a:lstStyle/>
                    <a:p>
                      <a:r>
                        <a:rPr lang="cs-CZ" dirty="false" smtClean="false"/>
                        <a:t>Hrubá měsíční mzda (</a:t>
                      </a:r>
                      <a:r>
                        <a:rPr lang="cs-CZ" dirty="false" err="true" smtClean="false"/>
                        <a:t>úv</a:t>
                      </a:r>
                      <a:r>
                        <a:rPr lang="cs-CZ" dirty="false" smtClean="false"/>
                        <a:t>. 1,0)</a:t>
                      </a:r>
                      <a:endParaRPr lang="cs-CZ" dirty="false"/>
                    </a:p>
                  </a:txBody>
                  <a:tcPr/>
                </a:tc>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Hrubá měsíční mzda vč. SZP</a:t>
                      </a:r>
                      <a:r>
                        <a:rPr lang="cs-CZ" baseline="0" dirty="false" smtClean="false"/>
                        <a:t> </a:t>
                      </a:r>
                      <a:r>
                        <a:rPr lang="cs-CZ" dirty="false" smtClean="false"/>
                        <a:t>(</a:t>
                      </a:r>
                      <a:r>
                        <a:rPr lang="cs-CZ" dirty="false" err="true" smtClean="false"/>
                        <a:t>úv</a:t>
                      </a:r>
                      <a:r>
                        <a:rPr lang="cs-CZ" dirty="false" smtClean="false"/>
                        <a:t>. 1,0)</a:t>
                      </a:r>
                    </a:p>
                    <a:p>
                      <a:endParaRPr lang="cs-CZ" dirty="false"/>
                    </a:p>
                  </a:txBody>
                  <a:tcPr/>
                </a:tc>
                <a:tc>
                  <a:txBody>
                    <a:bodyPr/>
                    <a:lstStyle/>
                    <a:p>
                      <a:r>
                        <a:rPr lang="cs-CZ" dirty="false" smtClean="false"/>
                        <a:t>Hrubá hodinová mzda z DPP nebo DPČ</a:t>
                      </a:r>
                      <a:endParaRPr lang="cs-CZ" dirty="false"/>
                    </a:p>
                  </a:txBody>
                  <a:tcPr/>
                </a:tc>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Hrubá hodinová mzda z DPP nebo DPČ </a:t>
                      </a:r>
                      <a:r>
                        <a:rPr lang="cs-CZ" dirty="false" err="true" smtClean="false"/>
                        <a:t>vč</a:t>
                      </a:r>
                      <a:r>
                        <a:rPr lang="cs-CZ" dirty="false" smtClean="false"/>
                        <a:t>, SZP</a:t>
                      </a:r>
                    </a:p>
                    <a:p>
                      <a:endParaRPr lang="cs-CZ" dirty="false"/>
                    </a:p>
                  </a:txBody>
                  <a:tcPr/>
                </a:tc>
                <a:extLst>
                  <a:ext uri="{0D108BD9-81ED-4DB2-BD59-A6C34878D82A}">
                    <a16:rowId xmlns:a16="http://schemas.microsoft.com/office/drawing/2014/main" val="169013893"/>
                  </a:ext>
                </a:extLst>
              </a:tr>
              <a:tr h="370840">
                <a:tc>
                  <a:txBody>
                    <a:bodyPr/>
                    <a:lstStyle/>
                    <a:p>
                      <a:r>
                        <a:rPr lang="cs-CZ" dirty="false" smtClean="false"/>
                        <a:t>Pečující osoba</a:t>
                      </a:r>
                      <a:endParaRPr lang="cs-CZ" dirty="false"/>
                    </a:p>
                  </a:txBody>
                  <a:tcPr/>
                </a:tc>
                <a:tc>
                  <a:txBody>
                    <a:bodyPr/>
                    <a:lstStyle/>
                    <a:p>
                      <a:r>
                        <a:rPr lang="cs-CZ" dirty="false" smtClean="false"/>
                        <a:t>26 245</a:t>
                      </a:r>
                      <a:endParaRPr lang="cs-CZ" dirty="false"/>
                    </a:p>
                  </a:txBody>
                  <a:tcPr/>
                </a:tc>
                <a:tc>
                  <a:txBody>
                    <a:bodyPr/>
                    <a:lstStyle/>
                    <a:p>
                      <a:r>
                        <a:rPr lang="cs-CZ" dirty="false" smtClean="false"/>
                        <a:t>35 168</a:t>
                      </a:r>
                      <a:endParaRPr lang="cs-CZ" dirty="false"/>
                    </a:p>
                  </a:txBody>
                  <a:tcPr/>
                </a:tc>
                <a:tc>
                  <a:txBody>
                    <a:bodyPr/>
                    <a:lstStyle/>
                    <a:p>
                      <a:r>
                        <a:rPr lang="cs-CZ" dirty="false" smtClean="false"/>
                        <a:t>164</a:t>
                      </a:r>
                      <a:endParaRPr lang="cs-CZ" dirty="false"/>
                    </a:p>
                  </a:txBody>
                  <a:tcPr/>
                </a:tc>
                <a:tc>
                  <a:txBody>
                    <a:bodyPr/>
                    <a:lstStyle/>
                    <a:p>
                      <a:r>
                        <a:rPr lang="cs-CZ" dirty="false" smtClean="false"/>
                        <a:t>220</a:t>
                      </a:r>
                      <a:endParaRPr lang="cs-CZ" dirty="false"/>
                    </a:p>
                  </a:txBody>
                  <a:tcPr/>
                </a:tc>
                <a:extLst>
                  <a:ext uri="{0D108BD9-81ED-4DB2-BD59-A6C34878D82A}">
                    <a16:rowId xmlns:a16="http://schemas.microsoft.com/office/drawing/2014/main" val="1352906942"/>
                  </a:ext>
                </a:extLst>
              </a:tr>
              <a:tr h="370840">
                <a:tc>
                  <a:txBody>
                    <a:bodyPr/>
                    <a:lstStyle/>
                    <a:p>
                      <a:r>
                        <a:rPr lang="cs-CZ" dirty="false" smtClean="false"/>
                        <a:t>Projektový manažer</a:t>
                      </a:r>
                      <a:endParaRPr lang="cs-CZ" dirty="false"/>
                    </a:p>
                  </a:txBody>
                  <a:tcPr/>
                </a:tc>
                <a:tc>
                  <a:txBody>
                    <a:bodyPr/>
                    <a:lstStyle/>
                    <a:p>
                      <a:r>
                        <a:rPr lang="cs-CZ" dirty="false" smtClean="false"/>
                        <a:t>30 085</a:t>
                      </a:r>
                      <a:endParaRPr lang="cs-CZ" dirty="false"/>
                    </a:p>
                  </a:txBody>
                  <a:tcPr/>
                </a:tc>
                <a:tc>
                  <a:txBody>
                    <a:bodyPr/>
                    <a:lstStyle/>
                    <a:p>
                      <a:r>
                        <a:rPr lang="cs-CZ" dirty="false" smtClean="false"/>
                        <a:t>40 313</a:t>
                      </a:r>
                      <a:endParaRPr lang="cs-CZ" dirty="false"/>
                    </a:p>
                  </a:txBody>
                  <a:tcPr/>
                </a:tc>
                <a:tc>
                  <a:txBody>
                    <a:bodyPr/>
                    <a:lstStyle/>
                    <a:p>
                      <a:r>
                        <a:rPr lang="cs-CZ" dirty="false" smtClean="false"/>
                        <a:t>175</a:t>
                      </a:r>
                      <a:endParaRPr lang="cs-CZ" dirty="false"/>
                    </a:p>
                  </a:txBody>
                  <a:tcPr/>
                </a:tc>
                <a:tc>
                  <a:txBody>
                    <a:bodyPr/>
                    <a:lstStyle/>
                    <a:p>
                      <a:r>
                        <a:rPr lang="cs-CZ" dirty="false" smtClean="false"/>
                        <a:t>234</a:t>
                      </a:r>
                      <a:endParaRPr lang="cs-CZ" dirty="false"/>
                    </a:p>
                  </a:txBody>
                  <a:tcPr/>
                </a:tc>
                <a:extLst>
                  <a:ext uri="{0D108BD9-81ED-4DB2-BD59-A6C34878D82A}">
                    <a16:rowId xmlns:a16="http://schemas.microsoft.com/office/drawing/2014/main" val="2423270268"/>
                  </a:ext>
                </a:extLst>
              </a:tr>
            </a:tbl>
          </a:graphicData>
        </a:graphic>
      </p:graphicFrame>
    </p:spTree>
    <p:extLst>
      <p:ext uri="{BB962C8B-B14F-4D97-AF65-F5344CB8AC3E}">
        <p14:creationId xmlns:p14="http://schemas.microsoft.com/office/powerpoint/2010/main" val="337457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Právní akt</a:t>
            </a:r>
            <a:endParaRPr lang="cs-CZ" dirty="false"/>
          </a:p>
        </p:txBody>
      </p:sp>
      <p:sp>
        <p:nvSpPr>
          <p:cNvPr id="3" name="Zástupný symbol pro obsah 2"/>
          <p:cNvSpPr>
            <a:spLocks noGrp="true"/>
          </p:cNvSpPr>
          <p:nvPr>
            <p:ph idx="1"/>
          </p:nvPr>
        </p:nvSpPr>
        <p:spPr>
          <a:xfrm>
            <a:off x="540000" y="1556792"/>
            <a:ext cx="8064000" cy="4320000"/>
          </a:xfrm>
        </p:spPr>
        <p:txBody>
          <a:bodyPr/>
          <a:lstStyle/>
          <a:p>
            <a:r>
              <a:rPr lang="cs-CZ" dirty="false"/>
              <a:t>Akceptováním textu právního </a:t>
            </a:r>
            <a:r>
              <a:rPr lang="cs-CZ" dirty="false" smtClean="false"/>
              <a:t>aktu </a:t>
            </a:r>
            <a:r>
              <a:rPr lang="cs-CZ" dirty="false"/>
              <a:t>o poskytnutí </a:t>
            </a:r>
            <a:r>
              <a:rPr lang="cs-CZ" dirty="false" smtClean="false"/>
              <a:t>podpory (po předchozím podpisu ŘO) se </a:t>
            </a:r>
            <a:r>
              <a:rPr lang="cs-CZ" dirty="false"/>
              <a:t>žadatel stává příjemcem </a:t>
            </a:r>
            <a:r>
              <a:rPr lang="cs-CZ" dirty="false" smtClean="false"/>
              <a:t>podpory;</a:t>
            </a:r>
          </a:p>
          <a:p>
            <a:r>
              <a:rPr lang="cs-CZ" dirty="false" smtClean="false"/>
              <a:t>Po akceptaci právního aktu statutárním zástupcem bude do cca 14 dnů připsána 1. záloha na účet (netýká se projektů začínajících později než v červnu 2019)</a:t>
            </a:r>
          </a:p>
          <a:p>
            <a:r>
              <a:rPr lang="cs-CZ" dirty="false" smtClean="false"/>
              <a:t>S textem právního aktu je potřeba se podrobně seznámit!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52320" y="4653136"/>
            <a:ext cx="1187624" cy="1187624"/>
          </a:xfrm>
          <a:prstGeom prst="rect">
            <a:avLst/>
          </a:prstGeom>
        </p:spPr>
      </p:pic>
    </p:spTree>
    <p:extLst>
      <p:ext uri="{BB962C8B-B14F-4D97-AF65-F5344CB8AC3E}">
        <p14:creationId xmlns:p14="http://schemas.microsoft.com/office/powerpoint/2010/main" val="2394502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Osobní náklady a rozpočet</a:t>
            </a:r>
            <a:endParaRPr lang="cs-CZ" dirty="false"/>
          </a:p>
        </p:txBody>
      </p:sp>
      <p:sp>
        <p:nvSpPr>
          <p:cNvPr id="3" name="Zástupný symbol pro obsah 2"/>
          <p:cNvSpPr>
            <a:spLocks noGrp="true"/>
          </p:cNvSpPr>
          <p:nvPr>
            <p:ph idx="1"/>
          </p:nvPr>
        </p:nvSpPr>
        <p:spPr/>
        <p:txBody>
          <a:bodyPr/>
          <a:lstStyle/>
          <a:p>
            <a:r>
              <a:rPr lang="cs-CZ" dirty="false" smtClean="false"/>
              <a:t>Jednotková cena by orientačně měla odpovídat mzdě</a:t>
            </a:r>
          </a:p>
          <a:p>
            <a:pPr lvl="1"/>
            <a:r>
              <a:rPr lang="cs-CZ" dirty="false" smtClean="false"/>
              <a:t>Měsíční nebo hodinová sazba v rozpočtu – dle pracovní smlouvy a smluvené částky (hodinové nebo měsíční – která je pevná)</a:t>
            </a:r>
          </a:p>
          <a:p>
            <a:pPr lvl="1"/>
            <a:r>
              <a:rPr lang="cs-CZ" dirty="false" smtClean="false"/>
              <a:t>Jedna položka rozpočtu, jedna osoba</a:t>
            </a:r>
          </a:p>
          <a:p>
            <a:pPr lvl="1"/>
            <a:r>
              <a:rPr lang="cs-CZ" dirty="false" smtClean="false"/>
              <a:t>Změny skrze žádost o změnu (</a:t>
            </a:r>
            <a:r>
              <a:rPr lang="cs-CZ" dirty="false" err="true" smtClean="false"/>
              <a:t>ŽoZ</a:t>
            </a:r>
            <a:r>
              <a:rPr lang="cs-CZ" dirty="false" smtClean="false"/>
              <a:t>)</a:t>
            </a:r>
          </a:p>
          <a:p>
            <a:r>
              <a:rPr lang="cs-CZ" dirty="false" smtClean="false"/>
              <a:t>Dle druhu PPZ řadit výdaje do podkapitol rozpočtu</a:t>
            </a:r>
            <a:endParaRPr lang="cs-CZ" dirty="false" smtClean="false"/>
          </a:p>
          <a:p>
            <a:r>
              <a:rPr lang="cs-CZ" dirty="false" smtClean="false">
                <a:solidFill>
                  <a:srgbClr val="FF0000"/>
                </a:solidFill>
              </a:rPr>
              <a:t>POZOR: </a:t>
            </a:r>
            <a:r>
              <a:rPr lang="cs-CZ" dirty="false" smtClean="false"/>
              <a:t>10% </a:t>
            </a:r>
            <a:r>
              <a:rPr lang="cs-CZ" dirty="false"/>
              <a:t>ostatních osobních </a:t>
            </a:r>
            <a:r>
              <a:rPr lang="cs-CZ" dirty="false" smtClean="false"/>
              <a:t>nákladů</a:t>
            </a:r>
          </a:p>
          <a:p>
            <a:pPr lvl="1"/>
            <a:r>
              <a:rPr lang="cs-CZ" dirty="false" smtClean="false"/>
              <a:t>Pokud položka není konkretizovaná, je třeba z ní čerpat za pomoci </a:t>
            </a:r>
            <a:r>
              <a:rPr lang="cs-CZ" dirty="false" err="true" smtClean="false"/>
              <a:t>ŽoZ</a:t>
            </a:r>
            <a:r>
              <a:rPr lang="cs-CZ" dirty="false" smtClean="false"/>
              <a:t> a tvorby konkrétních položek DPP, DPČ, PP, odměn.</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3026656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Způsobilé výdaje a rozpočet</a:t>
            </a:r>
            <a:endParaRPr lang="cs-CZ" dirty="false"/>
          </a:p>
        </p:txBody>
      </p:sp>
      <p:sp>
        <p:nvSpPr>
          <p:cNvPr id="3" name="Zástupný symbol pro obsah 2"/>
          <p:cNvSpPr>
            <a:spLocks noGrp="true"/>
          </p:cNvSpPr>
          <p:nvPr>
            <p:ph idx="1"/>
          </p:nvPr>
        </p:nvSpPr>
        <p:spPr>
          <a:xfrm>
            <a:off x="467544" y="1556792"/>
            <a:ext cx="8136456" cy="4896544"/>
          </a:xfrm>
        </p:spPr>
        <p:txBody>
          <a:bodyPr/>
          <a:lstStyle/>
          <a:p>
            <a:r>
              <a:rPr lang="cs-CZ" sz="2000" dirty="false" smtClean="false"/>
              <a:t>Příklad rozpočtu</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pic>
        <p:nvPicPr>
          <p:cNvPr id="5" name="Obrázek 4"/>
          <p:cNvPicPr>
            <a:picLocks noChangeAspect="true"/>
          </p:cNvPicPr>
          <p:nvPr/>
        </p:nvPicPr>
        <p:blipFill>
          <a:blip r:embed="rId2">
            <a:extLst>
              <a:ext uri="{28A0092B-C50C-407E-A947-70E740481C1C}">
                <a14:useLocalDpi xmlns:a14="http://schemas.microsoft.com/office/drawing/2010/main" val="0"/>
              </a:ext>
            </a:extLst>
          </a:blip>
          <a:stretch>
            <a:fillRect/>
          </a:stretch>
        </p:blipFill>
        <p:spPr>
          <a:xfrm>
            <a:off x="436291" y="1916832"/>
            <a:ext cx="8199831" cy="4464496"/>
          </a:xfrm>
          <a:prstGeom prst="rect">
            <a:avLst/>
          </a:prstGeom>
        </p:spPr>
      </p:pic>
    </p:spTree>
    <p:extLst>
      <p:ext uri="{BB962C8B-B14F-4D97-AF65-F5344CB8AC3E}">
        <p14:creationId xmlns:p14="http://schemas.microsoft.com/office/powerpoint/2010/main" val="1896317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Náležitosti pracovních smluv</a:t>
            </a:r>
            <a:endParaRPr lang="cs-CZ" dirty="false"/>
          </a:p>
        </p:txBody>
      </p:sp>
      <p:sp>
        <p:nvSpPr>
          <p:cNvPr id="3" name="Zástupný symbol pro obsah 2"/>
          <p:cNvSpPr>
            <a:spLocks noGrp="true"/>
          </p:cNvSpPr>
          <p:nvPr>
            <p:ph idx="1"/>
          </p:nvPr>
        </p:nvSpPr>
        <p:spPr>
          <a:xfrm>
            <a:off x="540000" y="1484784"/>
            <a:ext cx="8064000" cy="4104456"/>
          </a:xfrm>
        </p:spPr>
        <p:txBody>
          <a:bodyPr/>
          <a:lstStyle/>
          <a:p>
            <a:r>
              <a:rPr lang="cs-CZ" sz="2200" dirty="false"/>
              <a:t>Pracovní smlouvy a dohody o pracích konaných mimo pracovní poměr musí být uzavřeny v souladu se zákoníkem práce. Povinně musí </a:t>
            </a:r>
            <a:r>
              <a:rPr lang="cs-CZ" sz="2200" dirty="false" smtClean="false"/>
              <a:t>obsahovat:</a:t>
            </a:r>
          </a:p>
          <a:p>
            <a:pPr lvl="1"/>
            <a:r>
              <a:rPr lang="cs-CZ" sz="1800" dirty="false" smtClean="false"/>
              <a:t>popis </a:t>
            </a:r>
            <a:r>
              <a:rPr lang="cs-CZ" sz="1800" dirty="false"/>
              <a:t>pracovní činnosti </a:t>
            </a:r>
            <a:endParaRPr lang="cs-CZ" sz="1800" dirty="false" smtClean="false"/>
          </a:p>
          <a:p>
            <a:pPr lvl="1"/>
            <a:r>
              <a:rPr lang="cs-CZ" sz="1800" dirty="false" smtClean="false"/>
              <a:t>identifikaci </a:t>
            </a:r>
            <a:r>
              <a:rPr lang="cs-CZ" sz="1800" dirty="false"/>
              <a:t>projektu (název či registrační </a:t>
            </a:r>
            <a:r>
              <a:rPr lang="cs-CZ" sz="1800" dirty="false" smtClean="false"/>
              <a:t>číslo)</a:t>
            </a:r>
          </a:p>
          <a:p>
            <a:pPr lvl="1"/>
            <a:r>
              <a:rPr lang="cs-CZ" sz="1800" dirty="false" smtClean="false"/>
              <a:t>rozsah </a:t>
            </a:r>
            <a:r>
              <a:rPr lang="cs-CZ" sz="1800" dirty="false"/>
              <a:t>činnosti, tzn. úvazek či počet hodin za časovou jednotku (měsíc, rok apod.) pro </a:t>
            </a:r>
            <a:r>
              <a:rPr lang="cs-CZ" sz="1800" dirty="false" smtClean="false"/>
              <a:t>projekt</a:t>
            </a:r>
          </a:p>
          <a:p>
            <a:pPr lvl="1"/>
            <a:r>
              <a:rPr lang="cs-CZ" sz="1800" dirty="false" smtClean="false"/>
              <a:t>výši odměny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2508743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Pracovní pozice</a:t>
            </a:r>
            <a:endParaRPr lang="cs-CZ" dirty="false"/>
          </a:p>
        </p:txBody>
      </p:sp>
      <p:sp>
        <p:nvSpPr>
          <p:cNvPr id="3" name="Zástupný symbol pro obsah 2"/>
          <p:cNvSpPr>
            <a:spLocks noGrp="true"/>
          </p:cNvSpPr>
          <p:nvPr>
            <p:ph idx="1"/>
          </p:nvPr>
        </p:nvSpPr>
        <p:spPr>
          <a:xfrm>
            <a:off x="540000" y="1484784"/>
            <a:ext cx="8064000" cy="4563208"/>
          </a:xfrm>
        </p:spPr>
        <p:txBody>
          <a:bodyPr/>
          <a:lstStyle/>
          <a:p>
            <a:r>
              <a:rPr lang="cs-CZ" b="true" dirty="false" smtClean="false"/>
              <a:t>FAQ:</a:t>
            </a:r>
          </a:p>
          <a:p>
            <a:pPr lvl="1"/>
            <a:r>
              <a:rPr lang="cs-CZ" dirty="false"/>
              <a:t>Může mít 1 zaměstnanec kumulované 2 funkce v realizačním týmu, tj. projektový manažer na 0,2 úvazku </a:t>
            </a:r>
            <a:r>
              <a:rPr lang="cs-CZ" dirty="false" smtClean="false"/>
              <a:t>a pečující osoba 0,5 úvazku.</a:t>
            </a:r>
          </a:p>
          <a:p>
            <a:pPr lvl="2"/>
            <a:r>
              <a:rPr lang="cs-CZ" dirty="false" smtClean="false"/>
              <a:t>Ano, jedna osoba může zastávat více funkcí. </a:t>
            </a:r>
          </a:p>
          <a:p>
            <a:pPr lvl="2"/>
            <a:r>
              <a:rPr lang="cs-CZ" dirty="false" smtClean="false">
                <a:solidFill>
                  <a:srgbClr val="FF0000"/>
                </a:solidFill>
              </a:rPr>
              <a:t>POZOR:</a:t>
            </a:r>
            <a:r>
              <a:rPr lang="cs-CZ" dirty="false" smtClean="false"/>
              <a:t> u osob zapojených do projektu max. do úvazku 1,0 u zaměstnavatele a partnerů zapojených do projektu</a:t>
            </a:r>
          </a:p>
          <a:p>
            <a:pPr lvl="2"/>
            <a:r>
              <a:rPr lang="cs-CZ" dirty="false" smtClean="false">
                <a:solidFill>
                  <a:srgbClr val="FF0000"/>
                </a:solidFill>
              </a:rPr>
              <a:t>POZOR: </a:t>
            </a:r>
            <a:r>
              <a:rPr lang="cs-CZ" dirty="false" smtClean="false"/>
              <a:t>dle zákoníku práce – druhově podobné činnosti</a:t>
            </a:r>
          </a:p>
          <a:p>
            <a:pPr lvl="2"/>
            <a:endParaRPr lang="cs-CZ" dirty="false"/>
          </a:p>
          <a:p>
            <a:pPr lvl="1"/>
            <a:r>
              <a:rPr lang="cs-CZ" dirty="false" smtClean="false"/>
              <a:t>Bude-li mít zaměstnanec dvě samostatné smlouvy, musí dělat výkaz práce?</a:t>
            </a:r>
          </a:p>
          <a:p>
            <a:pPr lvl="2"/>
            <a:r>
              <a:rPr lang="cs-CZ" dirty="false" smtClean="false"/>
              <a:t>Nemusí, jedná se o různé právní vztahy, ale mělo by dojít k rozdělení personální evidence a k dispozici by měly být dvě výplatní pásky.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874221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Pracovní Výkazy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a:xfrm>
            <a:off x="540000" y="1340768"/>
            <a:ext cx="8064000" cy="4320000"/>
          </a:xfrm>
        </p:spPr>
        <p:txBody>
          <a:bodyPr/>
          <a:lstStyle/>
          <a:p>
            <a:r>
              <a:rPr lang="cs-CZ" sz="1800" dirty="false"/>
              <a:t>Pracovní výkazy jsou u zaměstnance příjemce nebo partnera s finančním </a:t>
            </a:r>
            <a:r>
              <a:rPr lang="cs-CZ" sz="1600" dirty="false"/>
              <a:t>příspěvkem vyžadovány </a:t>
            </a:r>
            <a:r>
              <a:rPr lang="cs-CZ" sz="1600" b="true" dirty="false"/>
              <a:t>jen v případě, že </a:t>
            </a:r>
            <a:r>
              <a:rPr lang="cs-CZ" sz="1600" b="true" dirty="false" smtClean="false"/>
              <a:t>se </a:t>
            </a:r>
            <a:r>
              <a:rPr lang="cs-CZ" sz="1600" dirty="false" smtClean="false"/>
              <a:t>jedná o </a:t>
            </a:r>
            <a:r>
              <a:rPr lang="cs-CZ" sz="1600" dirty="false"/>
              <a:t>pracovníka, který v rámci daného pracovně právního </a:t>
            </a:r>
            <a:r>
              <a:rPr lang="cs-CZ" sz="1600" dirty="false" smtClean="false"/>
              <a:t>vztahu </a:t>
            </a:r>
            <a:r>
              <a:rPr lang="cs-CZ" sz="1600" b="true" dirty="false"/>
              <a:t>vykonává činnosti pro projekt i mimo </a:t>
            </a:r>
            <a:r>
              <a:rPr lang="cs-CZ" sz="1600" b="true" dirty="false" smtClean="false"/>
              <a:t>projekt. </a:t>
            </a:r>
          </a:p>
          <a:p>
            <a:r>
              <a:rPr lang="cs-CZ" sz="1600" b="true" dirty="false" smtClean="false">
                <a:solidFill>
                  <a:srgbClr val="FF0000"/>
                </a:solidFill>
              </a:rPr>
              <a:t>Pozor: </a:t>
            </a:r>
            <a:r>
              <a:rPr lang="cs-CZ" sz="1600" dirty="false"/>
              <a:t>bude platit </a:t>
            </a:r>
            <a:r>
              <a:rPr lang="cs-CZ" sz="1600" dirty="false" smtClean="false"/>
              <a:t>:</a:t>
            </a:r>
            <a:endParaRPr lang="cs-CZ" sz="1600" dirty="false" smtClean="false"/>
          </a:p>
          <a:p>
            <a:r>
              <a:rPr lang="cs-CZ" sz="1600" dirty="false"/>
              <a:t>J</a:t>
            </a:r>
            <a:r>
              <a:rPr lang="cs-CZ" sz="1600" dirty="false" smtClean="false"/>
              <a:t>edná </a:t>
            </a:r>
            <a:r>
              <a:rPr lang="cs-CZ" sz="1600" dirty="false"/>
              <a:t>se o pracovníka, který v rámci daného pracovněprávního vztahu vykonává činnosti pouze pro projekt, nicméně tyto </a:t>
            </a:r>
            <a:r>
              <a:rPr lang="cs-CZ" sz="1600" b="true" dirty="false"/>
              <a:t>činnosti spadají do vymezení více pracovních pozic a práce v rámci těchto pozic je odlišně odměňována</a:t>
            </a:r>
            <a:r>
              <a:rPr lang="cs-CZ" sz="1600" dirty="false"/>
              <a:t>,</a:t>
            </a:r>
          </a:p>
          <a:p>
            <a:r>
              <a:rPr lang="cs-CZ" sz="1600" dirty="false"/>
              <a:t>J</a:t>
            </a:r>
            <a:r>
              <a:rPr lang="cs-CZ" sz="1600" dirty="false" smtClean="false"/>
              <a:t>edná </a:t>
            </a:r>
            <a:r>
              <a:rPr lang="cs-CZ" sz="1600" dirty="false"/>
              <a:t>se o pracovníka, který v rámci daného pracovněprávního vztahu vykonává také činnosti spadající do výčtu činností vyloučených z Osobních nákladů (tzn. je zde riziko dvojího financování</a:t>
            </a:r>
            <a:r>
              <a:rPr lang="cs-CZ" sz="1600" dirty="false" smtClean="false"/>
              <a:t>).</a:t>
            </a:r>
            <a:endParaRPr lang="cs-CZ" sz="1600" dirty="false">
              <a:solidFill>
                <a:srgbClr val="FF0000"/>
              </a:solidFill>
            </a:endParaRPr>
          </a:p>
          <a:p>
            <a:r>
              <a:rPr lang="cs-CZ" sz="1800" dirty="false" smtClean="false">
                <a:solidFill>
                  <a:srgbClr val="FF0000"/>
                </a:solidFill>
              </a:rPr>
              <a:t>Doporučení: ihned po začátku projektu poskytnout seznam pozic a vyjasnit si s PM povinnost vést/nevést pracovní výkaz</a:t>
            </a:r>
            <a:endParaRPr lang="cs-CZ" sz="1800" dirty="false">
              <a:solidFill>
                <a:srgbClr val="FF0000"/>
              </a:solidFill>
            </a:endParaRP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2305883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Výkaz práce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3" name="Zástupný symbol pro obsah 2"/>
          <p:cNvPicPr>
            <a:picLocks noGrp="true" noChangeAspect="true"/>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1979" y="1486834"/>
            <a:ext cx="2016224" cy="2477076"/>
          </a:xfrm>
        </p:spPr>
      </p:pic>
      <p:pic>
        <p:nvPicPr>
          <p:cNvPr id="18" name="Zástupný symbol pro obsah 2"/>
          <p:cNvPicPr>
            <a:picLocks noChangeAspect="true"/>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1820" y="4224397"/>
            <a:ext cx="2016224" cy="2477076"/>
          </a:xfrm>
          <a:prstGeom prst="rect">
            <a:avLst/>
          </a:prstGeom>
        </p:spPr>
      </p:pic>
      <p:sp>
        <p:nvSpPr>
          <p:cNvPr id="22" name="Svislý svitek 21"/>
          <p:cNvSpPr/>
          <p:nvPr/>
        </p:nvSpPr>
        <p:spPr>
          <a:xfrm>
            <a:off x="1425382" y="1386297"/>
            <a:ext cx="1450333" cy="1845270"/>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r>
              <a:rPr lang="cs-CZ" sz="1600" b="true" dirty="false" smtClean="false"/>
              <a:t>Smlouva</a:t>
            </a:r>
            <a:endParaRPr lang="cs-CZ" sz="1600" b="true" dirty="false"/>
          </a:p>
        </p:txBody>
      </p:sp>
      <p:pic>
        <p:nvPicPr>
          <p:cNvPr id="23" name="Obrázek 22"/>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1844157" y="1626402"/>
            <a:ext cx="757399" cy="304902"/>
          </a:xfrm>
          <a:prstGeom prst="rect">
            <a:avLst/>
          </a:prstGeom>
        </p:spPr>
      </p:pic>
      <p:sp>
        <p:nvSpPr>
          <p:cNvPr id="24" name="Obláček 23"/>
          <p:cNvSpPr/>
          <p:nvPr/>
        </p:nvSpPr>
        <p:spPr>
          <a:xfrm>
            <a:off x="4720581" y="1193304"/>
            <a:ext cx="1008112" cy="55828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5" name="Obláček 24"/>
          <p:cNvSpPr/>
          <p:nvPr/>
        </p:nvSpPr>
        <p:spPr>
          <a:xfrm>
            <a:off x="5270427" y="1226794"/>
            <a:ext cx="1368152" cy="668043"/>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6" name="TextovéPole 25"/>
          <p:cNvSpPr txBox="true"/>
          <p:nvPr/>
        </p:nvSpPr>
        <p:spPr>
          <a:xfrm>
            <a:off x="4854653" y="1329206"/>
            <a:ext cx="504056" cy="338554"/>
          </a:xfrm>
          <a:prstGeom prst="rect">
            <a:avLst/>
          </a:prstGeom>
          <a:noFill/>
        </p:spPr>
        <p:txBody>
          <a:bodyPr wrap="square" rtlCol="false">
            <a:spAutoFit/>
          </a:bodyPr>
          <a:lstStyle/>
          <a:p>
            <a:r>
              <a:rPr lang="cs-CZ" sz="1600" dirty="false" smtClean="false"/>
              <a:t>ON</a:t>
            </a:r>
            <a:endParaRPr lang="cs-CZ" sz="1600" dirty="false"/>
          </a:p>
        </p:txBody>
      </p:sp>
      <p:sp>
        <p:nvSpPr>
          <p:cNvPr id="27" name="TextovéPole 26"/>
          <p:cNvSpPr txBox="true"/>
          <p:nvPr/>
        </p:nvSpPr>
        <p:spPr>
          <a:xfrm>
            <a:off x="5270464" y="1391538"/>
            <a:ext cx="916459" cy="338554"/>
          </a:xfrm>
          <a:prstGeom prst="rect">
            <a:avLst/>
          </a:prstGeom>
          <a:noFill/>
        </p:spPr>
        <p:txBody>
          <a:bodyPr wrap="square" rtlCol="false">
            <a:spAutoFit/>
          </a:bodyPr>
          <a:lstStyle/>
          <a:p>
            <a:r>
              <a:rPr lang="cs-CZ" sz="1600" dirty="false" smtClean="false"/>
              <a:t>Paušál</a:t>
            </a:r>
            <a:endParaRPr lang="cs-CZ" sz="1600" dirty="false"/>
          </a:p>
        </p:txBody>
      </p:sp>
      <p:sp>
        <p:nvSpPr>
          <p:cNvPr id="28" name="Šipka doleva 27"/>
          <p:cNvSpPr/>
          <p:nvPr/>
        </p:nvSpPr>
        <p:spPr>
          <a:xfrm>
            <a:off x="978129" y="2349749"/>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29" name="Šipka doleva 28"/>
          <p:cNvSpPr/>
          <p:nvPr/>
        </p:nvSpPr>
        <p:spPr>
          <a:xfrm rot="10800000">
            <a:off x="7303611" y="4949424"/>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31" name="Obláček 30"/>
          <p:cNvSpPr/>
          <p:nvPr/>
        </p:nvSpPr>
        <p:spPr>
          <a:xfrm>
            <a:off x="3750569" y="4166859"/>
            <a:ext cx="1603696" cy="710735"/>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r>
              <a:rPr lang="cs-CZ" dirty="false" smtClean="false">
                <a:solidFill>
                  <a:schemeClr val="accent1"/>
                </a:solidFill>
              </a:rPr>
              <a:t>Osobní náklady</a:t>
            </a:r>
            <a:endParaRPr lang="cs-CZ" dirty="false">
              <a:solidFill>
                <a:schemeClr val="accent1"/>
              </a:solidFill>
            </a:endParaRPr>
          </a:p>
        </p:txBody>
      </p:sp>
      <p:sp>
        <p:nvSpPr>
          <p:cNvPr id="34" name="Šipka doleva 33"/>
          <p:cNvSpPr/>
          <p:nvPr/>
        </p:nvSpPr>
        <p:spPr>
          <a:xfrm>
            <a:off x="1155352" y="5074906"/>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37" name="Obrázek 36"/>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50" y="1862385"/>
            <a:ext cx="971030" cy="971030"/>
          </a:xfrm>
          <a:prstGeom prst="rect">
            <a:avLst/>
          </a:prstGeom>
        </p:spPr>
      </p:pic>
      <p:pic>
        <p:nvPicPr>
          <p:cNvPr id="38" name="Obrázek 37"/>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2970" y="1445789"/>
            <a:ext cx="971030" cy="971030"/>
          </a:xfrm>
          <a:prstGeom prst="rect">
            <a:avLst/>
          </a:prstGeom>
        </p:spPr>
      </p:pic>
      <p:pic>
        <p:nvPicPr>
          <p:cNvPr id="39" name="Obrázek 38"/>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4618210"/>
            <a:ext cx="971030" cy="971030"/>
          </a:xfrm>
          <a:prstGeom prst="rect">
            <a:avLst/>
          </a:prstGeom>
        </p:spPr>
      </p:pic>
      <p:sp>
        <p:nvSpPr>
          <p:cNvPr id="40" name="Šipka doleva 39"/>
          <p:cNvSpPr/>
          <p:nvPr/>
        </p:nvSpPr>
        <p:spPr>
          <a:xfrm rot="10800000">
            <a:off x="7662781" y="2443603"/>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41" name="Obrázek 40"/>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675" y="4725144"/>
            <a:ext cx="971030" cy="971030"/>
          </a:xfrm>
          <a:prstGeom prst="rect">
            <a:avLst/>
          </a:prstGeom>
        </p:spPr>
      </p:pic>
      <p:cxnSp>
        <p:nvCxnSpPr>
          <p:cNvPr id="43" name="Přímá spojnice 42"/>
          <p:cNvCxnSpPr/>
          <p:nvPr/>
        </p:nvCxnSpPr>
        <p:spPr>
          <a:xfrm>
            <a:off x="307195" y="1582312"/>
            <a:ext cx="772166" cy="1728192"/>
          </a:xfrm>
          <a:prstGeom prst="line">
            <a:avLst/>
          </a:prstGeom>
        </p:spPr>
        <p:style>
          <a:lnRef idx="3">
            <a:schemeClr val="accent6"/>
          </a:lnRef>
          <a:fillRef idx="0">
            <a:schemeClr val="accent6"/>
          </a:fillRef>
          <a:effectRef idx="2">
            <a:schemeClr val="accent6"/>
          </a:effectRef>
          <a:fontRef idx="minor">
            <a:schemeClr val="tx1"/>
          </a:fontRef>
        </p:style>
      </p:cxnSp>
      <p:sp>
        <p:nvSpPr>
          <p:cNvPr id="44" name="Svislý svitek 43"/>
          <p:cNvSpPr/>
          <p:nvPr/>
        </p:nvSpPr>
        <p:spPr>
          <a:xfrm>
            <a:off x="5472100" y="4316372"/>
            <a:ext cx="1656183" cy="187742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45" name="TextovéPole 44"/>
          <p:cNvSpPr txBox="true"/>
          <p:nvPr/>
        </p:nvSpPr>
        <p:spPr>
          <a:xfrm>
            <a:off x="5724127" y="4725143"/>
            <a:ext cx="1152128" cy="1169551"/>
          </a:xfrm>
          <a:prstGeom prst="rect">
            <a:avLst/>
          </a:prstGeom>
          <a:noFill/>
        </p:spPr>
        <p:txBody>
          <a:bodyPr wrap="square" rtlCol="false">
            <a:spAutoFit/>
          </a:bodyPr>
          <a:lstStyle/>
          <a:p>
            <a:pPr algn="ctr"/>
            <a:r>
              <a:rPr lang="cs-CZ" sz="1400" b="true" dirty="false" smtClean="false"/>
              <a:t>Dodatek  </a:t>
            </a:r>
          </a:p>
          <a:p>
            <a:endParaRPr lang="cs-CZ" sz="1400" b="true" dirty="false"/>
          </a:p>
          <a:p>
            <a:pPr algn="ctr"/>
            <a:r>
              <a:rPr lang="cs-CZ" sz="1400" b="true" dirty="false" smtClean="false"/>
              <a:t>ke stávající smlouvě v </a:t>
            </a:r>
            <a:r>
              <a:rPr lang="cs-CZ" sz="1400" b="true" dirty="false" err="true" smtClean="false"/>
              <a:t>org</a:t>
            </a:r>
            <a:r>
              <a:rPr lang="cs-CZ" sz="1400" b="true" dirty="false" smtClean="false"/>
              <a:t>.</a:t>
            </a:r>
            <a:endParaRPr lang="cs-CZ" sz="1400" b="true" dirty="false"/>
          </a:p>
        </p:txBody>
      </p:sp>
      <p:sp>
        <p:nvSpPr>
          <p:cNvPr id="46" name="Svislý svitek 45"/>
          <p:cNvSpPr/>
          <p:nvPr/>
        </p:nvSpPr>
        <p:spPr>
          <a:xfrm>
            <a:off x="1831497" y="4283043"/>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r>
              <a:rPr lang="cs-CZ" sz="1600" b="true" dirty="false" smtClean="false"/>
              <a:t>Smlouva</a:t>
            </a:r>
            <a:endParaRPr lang="cs-CZ" sz="1600" b="true" dirty="false"/>
          </a:p>
        </p:txBody>
      </p:sp>
      <p:pic>
        <p:nvPicPr>
          <p:cNvPr id="47" name="Obrázek 46"/>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142644" y="4572692"/>
            <a:ext cx="757399" cy="304902"/>
          </a:xfrm>
          <a:prstGeom prst="rect">
            <a:avLst/>
          </a:prstGeom>
        </p:spPr>
      </p:pic>
      <p:sp>
        <p:nvSpPr>
          <p:cNvPr id="30" name="Svislý svitek 29"/>
          <p:cNvSpPr/>
          <p:nvPr/>
        </p:nvSpPr>
        <p:spPr>
          <a:xfrm>
            <a:off x="1679713" y="1733246"/>
            <a:ext cx="1450333" cy="1845270"/>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r>
              <a:rPr lang="cs-CZ" sz="1400" b="true" dirty="false" smtClean="false"/>
              <a:t>Smlouva II</a:t>
            </a:r>
            <a:endParaRPr lang="cs-CZ" sz="1400" b="true" dirty="false"/>
          </a:p>
        </p:txBody>
      </p:sp>
      <p:pic>
        <p:nvPicPr>
          <p:cNvPr id="32" name="Obrázek 31"/>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026179" y="2014836"/>
            <a:ext cx="757399" cy="304902"/>
          </a:xfrm>
          <a:prstGeom prst="rect">
            <a:avLst/>
          </a:prstGeom>
        </p:spPr>
      </p:pic>
      <p:cxnSp>
        <p:nvCxnSpPr>
          <p:cNvPr id="33" name="Přímá spojnice 32"/>
          <p:cNvCxnSpPr/>
          <p:nvPr/>
        </p:nvCxnSpPr>
        <p:spPr>
          <a:xfrm>
            <a:off x="328539" y="4346563"/>
            <a:ext cx="772166" cy="1728192"/>
          </a:xfrm>
          <a:prstGeom prst="line">
            <a:avLst/>
          </a:prstGeom>
        </p:spPr>
        <p:style>
          <a:lnRef idx="3">
            <a:schemeClr val="accent6"/>
          </a:lnRef>
          <a:fillRef idx="0">
            <a:schemeClr val="accent6"/>
          </a:fillRef>
          <a:effectRef idx="2">
            <a:schemeClr val="accent6"/>
          </a:effectRef>
          <a:fontRef idx="minor">
            <a:schemeClr val="tx1"/>
          </a:fontRef>
        </p:style>
      </p:cxnSp>
      <p:sp>
        <p:nvSpPr>
          <p:cNvPr id="35" name="Svislý svitek 34"/>
          <p:cNvSpPr/>
          <p:nvPr/>
        </p:nvSpPr>
        <p:spPr>
          <a:xfrm>
            <a:off x="6151088" y="1646056"/>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400" b="true" dirty="false" smtClean="false"/>
          </a:p>
          <a:p>
            <a:endParaRPr lang="cs-CZ" sz="1400" b="true" dirty="false"/>
          </a:p>
          <a:p>
            <a:pPr algn="ctr"/>
            <a:r>
              <a:rPr lang="cs-CZ" sz="1400" dirty="false" smtClean="false"/>
              <a:t>Dvě pozice v rámci projektu s </a:t>
            </a:r>
            <a:r>
              <a:rPr lang="cs-CZ" sz="1400" b="true" dirty="false" smtClean="false"/>
              <a:t>odlišnou </a:t>
            </a:r>
            <a:r>
              <a:rPr lang="cs-CZ" sz="1400" dirty="false" smtClean="false"/>
              <a:t>mzdou </a:t>
            </a:r>
          </a:p>
        </p:txBody>
      </p:sp>
      <p:pic>
        <p:nvPicPr>
          <p:cNvPr id="36" name="Obrázek 35"/>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6546211" y="1862385"/>
            <a:ext cx="757399" cy="304902"/>
          </a:xfrm>
          <a:prstGeom prst="rect">
            <a:avLst/>
          </a:prstGeom>
        </p:spPr>
      </p:pic>
      <p:sp>
        <p:nvSpPr>
          <p:cNvPr id="42" name="Svislý svitek 41"/>
          <p:cNvSpPr/>
          <p:nvPr/>
        </p:nvSpPr>
        <p:spPr>
          <a:xfrm>
            <a:off x="3404320" y="1667760"/>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pPr lvl="0" algn="ctr"/>
            <a:r>
              <a:rPr lang="cs-CZ" sz="1400" dirty="false">
                <a:solidFill>
                  <a:srgbClr val="084A8B"/>
                </a:solidFill>
              </a:rPr>
              <a:t>Dvě pozice v rámci projektu </a:t>
            </a:r>
            <a:r>
              <a:rPr lang="cs-CZ" sz="1400" dirty="false" smtClean="false">
                <a:solidFill>
                  <a:srgbClr val="084A8B"/>
                </a:solidFill>
              </a:rPr>
              <a:t>se </a:t>
            </a:r>
            <a:r>
              <a:rPr lang="cs-CZ" sz="1400" b="true" dirty="false" smtClean="false">
                <a:solidFill>
                  <a:srgbClr val="084A8B"/>
                </a:solidFill>
              </a:rPr>
              <a:t>stejnou </a:t>
            </a:r>
            <a:r>
              <a:rPr lang="cs-CZ" sz="1400" dirty="false">
                <a:solidFill>
                  <a:srgbClr val="084A8B"/>
                </a:solidFill>
              </a:rPr>
              <a:t>mzdou </a:t>
            </a:r>
          </a:p>
        </p:txBody>
      </p:sp>
      <p:pic>
        <p:nvPicPr>
          <p:cNvPr id="48" name="Obrázek 47"/>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3805849" y="1902523"/>
            <a:ext cx="757399" cy="304902"/>
          </a:xfrm>
          <a:prstGeom prst="rect">
            <a:avLst/>
          </a:prstGeom>
        </p:spPr>
      </p:pic>
      <p:sp>
        <p:nvSpPr>
          <p:cNvPr id="5" name="TextovéPole 4"/>
          <p:cNvSpPr txBox="true"/>
          <p:nvPr/>
        </p:nvSpPr>
        <p:spPr>
          <a:xfrm>
            <a:off x="2955490" y="2578905"/>
            <a:ext cx="897660" cy="307777"/>
          </a:xfrm>
          <a:prstGeom prst="rect">
            <a:avLst/>
          </a:prstGeom>
          <a:noFill/>
        </p:spPr>
        <p:txBody>
          <a:bodyPr wrap="square" rtlCol="false">
            <a:spAutoFit/>
          </a:bodyPr>
          <a:lstStyle/>
          <a:p>
            <a:r>
              <a:rPr lang="cs-CZ" sz="1400" dirty="false" smtClean="false"/>
              <a:t>nebo</a:t>
            </a:r>
            <a:endParaRPr lang="cs-CZ" sz="1400" dirty="false"/>
          </a:p>
        </p:txBody>
      </p:sp>
    </p:spTree>
    <p:extLst>
      <p:ext uri="{BB962C8B-B14F-4D97-AF65-F5344CB8AC3E}">
        <p14:creationId xmlns:p14="http://schemas.microsoft.com/office/powerpoint/2010/main" val="139173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a:t>
            </a:r>
            <a:r>
              <a:rPr lang="cs-CZ" dirty="false" smtClean="false"/>
              <a:t>důležité</a:t>
            </a:r>
            <a:endParaRPr lang="cs-CZ" dirty="false"/>
          </a:p>
        </p:txBody>
      </p:sp>
      <p:sp>
        <p:nvSpPr>
          <p:cNvPr id="3" name="Zástupný symbol pro obsah 2"/>
          <p:cNvSpPr>
            <a:spLocks noGrp="true"/>
          </p:cNvSpPr>
          <p:nvPr>
            <p:ph idx="1"/>
          </p:nvPr>
        </p:nvSpPr>
        <p:spPr/>
        <p:txBody>
          <a:bodyPr/>
          <a:lstStyle/>
          <a:p>
            <a:r>
              <a:rPr lang="cs-CZ" dirty="false"/>
              <a:t>Zpracovávají se každý kalendářní měsíc</a:t>
            </a:r>
          </a:p>
          <a:p>
            <a:r>
              <a:rPr lang="cs-CZ" dirty="false"/>
              <a:t>Vyplní se skupina činností tvořící jeden celek nebo jeden výstup a </a:t>
            </a:r>
            <a:r>
              <a:rPr lang="cs-CZ" dirty="false">
                <a:solidFill>
                  <a:srgbClr val="FF0000"/>
                </a:solidFill>
              </a:rPr>
              <a:t>vazba na konkrétní KA</a:t>
            </a:r>
          </a:p>
          <a:p>
            <a:r>
              <a:rPr lang="cs-CZ" dirty="false" smtClean="false"/>
              <a:t>Vzor </a:t>
            </a:r>
            <a:r>
              <a:rPr lang="cs-CZ" dirty="false"/>
              <a:t>na  </a:t>
            </a:r>
            <a:r>
              <a:rPr lang="cs-CZ" dirty="false">
                <a:hlinkClick r:id="rId2"/>
              </a:rPr>
              <a:t>http://www.esfcr.cz/file/9196</a:t>
            </a:r>
            <a:r>
              <a:rPr lang="cs-CZ" dirty="false" smtClean="false">
                <a:hlinkClick r:id="rId2"/>
              </a:rPr>
              <a:t>/</a:t>
            </a:r>
            <a:endParaRPr lang="cs-CZ" dirty="false" smtClean="false"/>
          </a:p>
          <a:p>
            <a:r>
              <a:rPr lang="cs-CZ" dirty="false" smtClean="false">
                <a:solidFill>
                  <a:srgbClr val="FF0000"/>
                </a:solidFill>
              </a:rPr>
              <a:t>POZOR: </a:t>
            </a:r>
            <a:r>
              <a:rPr lang="cs-CZ" dirty="false" smtClean="false"/>
              <a:t>nelze dodatečně opravovat navyšování hodin</a:t>
            </a: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1629235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Pracovní výkaz - obsah</a:t>
            </a:r>
            <a:endParaRPr lang="cs-CZ" dirty="false"/>
          </a:p>
        </p:txBody>
      </p:sp>
      <p:sp>
        <p:nvSpPr>
          <p:cNvPr id="3" name="Zástupný symbol pro obsah 2"/>
          <p:cNvSpPr>
            <a:spLocks noGrp="true"/>
          </p:cNvSpPr>
          <p:nvPr>
            <p:ph idx="1"/>
          </p:nvPr>
        </p:nvSpPr>
        <p:spPr>
          <a:xfrm>
            <a:off x="540000" y="1556792"/>
            <a:ext cx="8064000" cy="4320000"/>
          </a:xfrm>
        </p:spPr>
        <p:txBody>
          <a:bodyPr/>
          <a:lstStyle/>
          <a:p>
            <a:pPr>
              <a:lnSpc>
                <a:spcPct val="100000"/>
              </a:lnSpc>
            </a:pPr>
            <a:r>
              <a:rPr lang="cs-CZ" sz="2000" dirty="false"/>
              <a:t>Identifikace projektu</a:t>
            </a:r>
          </a:p>
          <a:p>
            <a:pPr>
              <a:lnSpc>
                <a:spcPct val="100000"/>
              </a:lnSpc>
            </a:pPr>
            <a:r>
              <a:rPr lang="cs-CZ" sz="2000" dirty="false"/>
              <a:t>Identifikační údaje pracovníka</a:t>
            </a:r>
          </a:p>
          <a:p>
            <a:pPr>
              <a:lnSpc>
                <a:spcPct val="100000"/>
              </a:lnSpc>
            </a:pPr>
            <a:r>
              <a:rPr lang="cs-CZ" sz="2000" dirty="false"/>
              <a:t>Fond pracovní doby v hodinách</a:t>
            </a:r>
          </a:p>
          <a:p>
            <a:pPr>
              <a:lnSpc>
                <a:spcPct val="100000"/>
              </a:lnSpc>
            </a:pPr>
            <a:r>
              <a:rPr lang="cs-CZ" sz="2000" dirty="false"/>
              <a:t>Počet hodin dovolené/nemocenské/ostatních překážek celkem a z toho počet hodin dovolené pro projekt (jen odměňování v režimu skutečně vykazovaných výdajů)</a:t>
            </a:r>
          </a:p>
          <a:p>
            <a:pPr>
              <a:lnSpc>
                <a:spcPct val="100000"/>
              </a:lnSpc>
            </a:pPr>
            <a:r>
              <a:rPr lang="cs-CZ" sz="2000" dirty="false"/>
              <a:t>Počet skutečně odpracovaných hodin a z toho hodin odpracovaných hodin pro projekt</a:t>
            </a:r>
          </a:p>
          <a:p>
            <a:pPr>
              <a:lnSpc>
                <a:spcPct val="100000"/>
              </a:lnSpc>
            </a:pPr>
            <a:r>
              <a:rPr lang="cs-CZ" sz="2000" dirty="false"/>
              <a:t>Vykonané skupiny činností pro projekt + počet hodin (netřeba dodávat konkrétní dny)</a:t>
            </a:r>
          </a:p>
          <a:p>
            <a:pPr>
              <a:lnSpc>
                <a:spcPct val="100000"/>
              </a:lnSpc>
            </a:pPr>
            <a:r>
              <a:rPr lang="cs-CZ" sz="2000" dirty="false"/>
              <a:t>Prohlášení o pravdivosti údajů, podpis a datum zaměstnance a osoby oprávněné potvrdit pravdivost výkazu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3677434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Docházka</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9611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Realizace projektu</a:t>
            </a:r>
            <a:endParaRPr lang="cs-CZ" dirty="false"/>
          </a:p>
        </p:txBody>
      </p:sp>
      <p:sp>
        <p:nvSpPr>
          <p:cNvPr id="3" name="Zástupný symbol pro obsah 2"/>
          <p:cNvSpPr>
            <a:spLocks noGrp="true"/>
          </p:cNvSpPr>
          <p:nvPr>
            <p:ph idx="1"/>
          </p:nvPr>
        </p:nvSpPr>
        <p:spPr>
          <a:xfrm>
            <a:off x="540000" y="1484784"/>
            <a:ext cx="8064000" cy="4320000"/>
          </a:xfrm>
        </p:spPr>
        <p:txBody>
          <a:bodyPr/>
          <a:lstStyle/>
          <a:p>
            <a:r>
              <a:rPr lang="cs-CZ" sz="2000" dirty="false"/>
              <a:t>Nové kontaktní osoby (obdržíte informaci </a:t>
            </a:r>
            <a:r>
              <a:rPr lang="cs-CZ" sz="2000" dirty="false" smtClean="false"/>
              <a:t>depeší</a:t>
            </a:r>
            <a:r>
              <a:rPr lang="cs-CZ" sz="2000" dirty="false"/>
              <a:t>) </a:t>
            </a:r>
          </a:p>
          <a:p>
            <a:r>
              <a:rPr lang="cs-CZ" sz="2000" dirty="false" smtClean="false"/>
              <a:t>Základní metodická pravidla:</a:t>
            </a:r>
          </a:p>
          <a:p>
            <a:pPr lvl="1"/>
            <a:r>
              <a:rPr lang="cs-CZ" sz="1600" dirty="false"/>
              <a:t>Obecná část pravidel pro žadatele a příjemce </a:t>
            </a:r>
            <a:r>
              <a:rPr lang="cs-CZ" sz="1600" dirty="false">
                <a:hlinkClick r:id="rId2"/>
              </a:rPr>
              <a:t>http://www.esfcr.cz/file/9002/</a:t>
            </a:r>
            <a:endParaRPr lang="cs-CZ" sz="1600" dirty="false"/>
          </a:p>
          <a:p>
            <a:pPr lvl="1"/>
            <a:r>
              <a:rPr lang="cs-CZ" sz="1600" dirty="false"/>
              <a:t>Specifická části pravidel pro žadatele a příjemce v rámci OPZ pro projekty financované s využitím 40% paušální sazby </a:t>
            </a:r>
            <a:r>
              <a:rPr lang="cs-CZ" sz="1600" dirty="false" smtClean="false">
                <a:hlinkClick r:id="rId3"/>
              </a:rPr>
              <a:t>https</a:t>
            </a:r>
            <a:r>
              <a:rPr lang="cs-CZ" sz="1600" dirty="false">
                <a:hlinkClick r:id="rId3"/>
              </a:rPr>
              <a:t>://www.esfcr.cz/pravidla-pro-zadatele-a-prijemce-opz/-/</a:t>
            </a:r>
            <a:r>
              <a:rPr lang="cs-CZ" sz="1600" dirty="false" smtClean="false">
                <a:hlinkClick r:id="rId3"/>
              </a:rPr>
              <a:t>dokument/6229360</a:t>
            </a:r>
            <a:endParaRPr lang="cs-CZ" sz="1600" dirty="false" smtClean="false"/>
          </a:p>
          <a:p>
            <a:pPr lvl="1"/>
            <a:r>
              <a:rPr lang="cs-CZ" dirty="false" smtClean="false"/>
              <a:t>Komunikace </a:t>
            </a:r>
            <a:r>
              <a:rPr lang="cs-CZ" dirty="false"/>
              <a:t>s </a:t>
            </a:r>
            <a:r>
              <a:rPr lang="cs-CZ" dirty="false" smtClean="false"/>
              <a:t>kontaktní osobou na ŘO:</a:t>
            </a:r>
            <a:endParaRPr lang="cs-CZ" sz="1800" dirty="false"/>
          </a:p>
          <a:p>
            <a:pPr lvl="1"/>
            <a:r>
              <a:rPr lang="cs-CZ" sz="1600" dirty="false"/>
              <a:t>Interní depeše (auditní stopa</a:t>
            </a:r>
            <a:r>
              <a:rPr lang="cs-CZ" sz="1600" dirty="false" smtClean="false"/>
              <a:t>) – odesílat z projektu</a:t>
            </a:r>
          </a:p>
          <a:p>
            <a:pPr lvl="1"/>
            <a:r>
              <a:rPr lang="cs-CZ" sz="1600" dirty="false" smtClean="false"/>
              <a:t>ESF </a:t>
            </a:r>
            <a:r>
              <a:rPr lang="cs-CZ" sz="1600" dirty="false"/>
              <a:t>fórum - </a:t>
            </a:r>
            <a:r>
              <a:rPr lang="cs-CZ" sz="1600" dirty="false">
                <a:hlinkClick r:id="rId4"/>
              </a:rPr>
              <a:t>https://www.esfcr.cz/pilotni-overeni-pece-o-nejmensi-deti</a:t>
            </a:r>
            <a:endParaRPr lang="cs-CZ" sz="2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p:cNvPicPr>
            <a:picLocks noChangeAspect="true"/>
          </p:cNvPicPr>
          <p:nvPr/>
        </p:nvPicPr>
        <p:blipFill>
          <a:blip cstate="print" r:embed="rId5">
            <a:extLst>
              <a:ext uri="{BEBA8EAE-BF5A-486C-A8C5-ECC9F3942E4B}">
                <a14:imgProps xmlns:a14="http://schemas.microsoft.com/office/drawing/2010/main">
                  <a14:imgLayer r:embed="rId6">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164288" y="4293096"/>
            <a:ext cx="947353" cy="947353"/>
          </a:xfrm>
          <a:prstGeom prst="rect">
            <a:avLst/>
          </a:prstGeom>
        </p:spPr>
      </p:pic>
    </p:spTree>
    <p:extLst>
      <p:ext uri="{BB962C8B-B14F-4D97-AF65-F5344CB8AC3E}">
        <p14:creationId xmlns:p14="http://schemas.microsoft.com/office/powerpoint/2010/main" val="1944332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pl-PL" b="false" cap="none" dirty="false"/>
              <a:t>E</a:t>
            </a:r>
            <a:r>
              <a:rPr lang="pl-PL" b="false" cap="none" dirty="false" smtClean="false"/>
              <a:t>vidence dětí v mikrojeslích</a:t>
            </a:r>
            <a:endParaRPr lang="cs-CZ" cap="none" dirty="false"/>
          </a:p>
        </p:txBody>
      </p:sp>
      <p:sp>
        <p:nvSpPr>
          <p:cNvPr id="3" name="Zástupný symbol pro obsah 2"/>
          <p:cNvSpPr>
            <a:spLocks noGrp="true"/>
          </p:cNvSpPr>
          <p:nvPr>
            <p:ph idx="1"/>
          </p:nvPr>
        </p:nvSpPr>
        <p:spPr>
          <a:xfrm>
            <a:off x="540000" y="1628800"/>
            <a:ext cx="8064000" cy="4491200"/>
          </a:xfrm>
        </p:spPr>
        <p:txBody>
          <a:bodyPr/>
          <a:lstStyle/>
          <a:p>
            <a:pPr marL="0" lvl="0" indent="0">
              <a:buNone/>
            </a:pPr>
            <a:r>
              <a:rPr lang="cs-CZ" b="true" dirty="false"/>
              <a:t>Podmínky realizace aktivity provozování </a:t>
            </a:r>
            <a:r>
              <a:rPr lang="cs-CZ" b="true" dirty="false" err="true"/>
              <a:t>mikrojeslí</a:t>
            </a:r>
            <a:r>
              <a:rPr lang="cs-CZ" b="true" dirty="false" smtClean="false"/>
              <a:t>:</a:t>
            </a:r>
          </a:p>
          <a:p>
            <a:r>
              <a:rPr lang="cs-CZ" sz="1800" dirty="false"/>
              <a:t>Kromě obecné evidence je provozovatel povinen vést a uchovávat řádné záznamy o přesné docházce dětí v konkrétní dny. Ze záznamu musí být </a:t>
            </a:r>
            <a:r>
              <a:rPr lang="cs-CZ" sz="1800" dirty="false">
                <a:solidFill>
                  <a:schemeClr val="accent1"/>
                </a:solidFill>
              </a:rPr>
              <a:t>patrné, které dítě bylo v daný den v zařízení přítomno a v jakém </a:t>
            </a:r>
            <a:r>
              <a:rPr lang="cs-CZ" sz="1800" dirty="false" smtClean="false">
                <a:solidFill>
                  <a:schemeClr val="accent1"/>
                </a:solidFill>
              </a:rPr>
              <a:t>čase.</a:t>
            </a:r>
          </a:p>
          <a:p>
            <a:r>
              <a:rPr lang="cs-CZ" sz="1800" dirty="false" smtClean="false">
                <a:solidFill>
                  <a:schemeClr val="accent1"/>
                </a:solidFill>
              </a:rPr>
              <a:t>Nově: Docházkový </a:t>
            </a:r>
            <a:r>
              <a:rPr lang="cs-CZ" sz="1800" dirty="false">
                <a:solidFill>
                  <a:schemeClr val="accent1"/>
                </a:solidFill>
              </a:rPr>
              <a:t>systém - elektronické čtečky</a:t>
            </a:r>
          </a:p>
          <a:p>
            <a:pPr lvl="1"/>
            <a:r>
              <a:rPr lang="cs-CZ" sz="1600" dirty="false">
                <a:solidFill>
                  <a:schemeClr val="accent1"/>
                </a:solidFill>
              </a:rPr>
              <a:t>export dat do formátu.xls nebo .</a:t>
            </a:r>
            <a:r>
              <a:rPr lang="cs-CZ" sz="1600" dirty="false" err="true">
                <a:solidFill>
                  <a:schemeClr val="accent1"/>
                </a:solidFill>
              </a:rPr>
              <a:t>xlsx</a:t>
            </a:r>
            <a:r>
              <a:rPr lang="cs-CZ" sz="1600" dirty="false">
                <a:solidFill>
                  <a:schemeClr val="accent1"/>
                </a:solidFill>
              </a:rPr>
              <a:t> pro přenos údajů do souhrnného záznamu o docházce dětí a pečujících </a:t>
            </a:r>
            <a:r>
              <a:rPr lang="cs-CZ" sz="1600" dirty="false" smtClean="false">
                <a:solidFill>
                  <a:schemeClr val="accent1"/>
                </a:solidFill>
              </a:rPr>
              <a:t>osob</a:t>
            </a:r>
          </a:p>
          <a:p>
            <a:r>
              <a:rPr lang="cs-CZ" sz="2000" dirty="false" smtClean="false">
                <a:solidFill>
                  <a:schemeClr val="accent1"/>
                </a:solidFill>
              </a:rPr>
              <a:t>Záznam o docházce musí </a:t>
            </a:r>
            <a:r>
              <a:rPr lang="cs-CZ" sz="2000" dirty="false">
                <a:solidFill>
                  <a:schemeClr val="accent1"/>
                </a:solidFill>
              </a:rPr>
              <a:t>být </a:t>
            </a:r>
            <a:r>
              <a:rPr lang="cs-CZ" sz="2000" dirty="false" smtClean="false">
                <a:solidFill>
                  <a:schemeClr val="accent1"/>
                </a:solidFill>
              </a:rPr>
              <a:t>v měsíčním intervalu potvrzen </a:t>
            </a:r>
            <a:r>
              <a:rPr lang="cs-CZ" sz="2000" dirty="false">
                <a:solidFill>
                  <a:schemeClr val="accent1"/>
                </a:solidFill>
              </a:rPr>
              <a:t>podpisem rodiče přítomného dítěte.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2326174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pl-PL" b="false" cap="none" dirty="false" smtClean="false"/>
              <a:t>Výpočet uznatelných výdajů dle docházky -100%</a:t>
            </a:r>
            <a:endParaRPr lang="cs-CZ" cap="none" dirty="false"/>
          </a:p>
        </p:txBody>
      </p:sp>
      <p:sp>
        <p:nvSpPr>
          <p:cNvPr id="3" name="Zástupný symbol pro obsah 2"/>
          <p:cNvSpPr>
            <a:spLocks noGrp="true"/>
          </p:cNvSpPr>
          <p:nvPr>
            <p:ph idx="1"/>
          </p:nvPr>
        </p:nvSpPr>
        <p:spPr>
          <a:xfrm>
            <a:off x="540000" y="1628800"/>
            <a:ext cx="8064000" cy="4491200"/>
          </a:xfrm>
        </p:spPr>
        <p:txBody>
          <a:bodyPr/>
          <a:lstStyle/>
          <a:p>
            <a:r>
              <a:rPr lang="cs-CZ" b="true" dirty="false"/>
              <a:t>Pro započtení nároku 100 % přímých osobních nákladů platí (všechny podmínky platí současně):</a:t>
            </a:r>
            <a:endParaRPr lang="cs-CZ" dirty="false"/>
          </a:p>
          <a:p>
            <a:r>
              <a:rPr lang="cs-CZ" dirty="false" smtClean="false"/>
              <a:t>Započítává </a:t>
            </a:r>
            <a:r>
              <a:rPr lang="cs-CZ" dirty="false"/>
              <a:t>se přítomnost dítěte delší než 3 hodiny </a:t>
            </a:r>
          </a:p>
          <a:p>
            <a:r>
              <a:rPr lang="cs-CZ" b="true" dirty="false" smtClean="false"/>
              <a:t>Přítomnost </a:t>
            </a:r>
            <a:r>
              <a:rPr lang="cs-CZ" b="true" dirty="false"/>
              <a:t>dětí</a:t>
            </a:r>
            <a:r>
              <a:rPr lang="cs-CZ" dirty="false"/>
              <a:t> musí být  minimálně 6 nepřetržitých hodin v daném dni </a:t>
            </a:r>
          </a:p>
          <a:p>
            <a:r>
              <a:rPr lang="cs-CZ" dirty="false" smtClean="false"/>
              <a:t>50</a:t>
            </a:r>
            <a:r>
              <a:rPr lang="cs-CZ" dirty="false"/>
              <a:t>% obsazenost kapacity (tj. 2 děti po celou dobu nebo střídání dětí na dvou kapacitních místech)</a:t>
            </a:r>
          </a:p>
          <a:p>
            <a:r>
              <a:rPr lang="cs-CZ" dirty="false"/>
              <a:t>V</a:t>
            </a:r>
            <a:r>
              <a:rPr lang="cs-CZ" dirty="false" smtClean="false"/>
              <a:t>lastní </a:t>
            </a:r>
            <a:r>
              <a:rPr lang="cs-CZ" dirty="false"/>
              <a:t>děti se do výpočtu nároku nezapočítávají, ale ověřuje se splnění podmínky max. poloviny vlastních dětí</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3792881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Příklad 100%</a:t>
            </a:r>
            <a:endParaRPr lang="cs-CZ" dirty="false"/>
          </a:p>
        </p:txBody>
      </p:sp>
      <p:graphicFrame>
        <p:nvGraphicFramePr>
          <p:cNvPr id="5" name="Zástupný symbol pro obsah 4"/>
          <p:cNvGraphicFramePr>
            <a:graphicFrameLocks noGrp="true"/>
          </p:cNvGraphicFramePr>
          <p:nvPr>
            <p:ph idx="1"/>
            <p:extLst>
              <p:ext uri="{D42A27DB-BD31-4B8C-83A1-F6EECF244321}">
                <p14:modId xmlns:p14="http://schemas.microsoft.com/office/powerpoint/2010/main" val="2289308718"/>
              </p:ext>
            </p:extLst>
          </p:nvPr>
        </p:nvGraphicFramePr>
        <p:xfrm>
          <a:off x="467545" y="2132856"/>
          <a:ext cx="7632845" cy="3744417"/>
        </p:xfrm>
        <a:graphic>
          <a:graphicData uri="http://schemas.openxmlformats.org/drawingml/2006/table">
            <a:tbl>
              <a:tblPr/>
              <a:tblGrid>
                <a:gridCol w="1242557">
                  <a:extLst>
                    <a:ext uri="{9D8B030D-6E8A-4147-A177-3AD203B41FA5}">
                      <a16:colId xmlns:a16="http://schemas.microsoft.com/office/drawing/2014/main" val="20000"/>
                    </a:ext>
                  </a:extLst>
                </a:gridCol>
                <a:gridCol w="1065048">
                  <a:extLst>
                    <a:ext uri="{9D8B030D-6E8A-4147-A177-3AD203B41FA5}">
                      <a16:colId xmlns:a16="http://schemas.microsoft.com/office/drawing/2014/main" val="20001"/>
                    </a:ext>
                  </a:extLst>
                </a:gridCol>
                <a:gridCol w="1065048">
                  <a:extLst>
                    <a:ext uri="{9D8B030D-6E8A-4147-A177-3AD203B41FA5}">
                      <a16:colId xmlns:a16="http://schemas.microsoft.com/office/drawing/2014/main" val="20002"/>
                    </a:ext>
                  </a:extLst>
                </a:gridCol>
                <a:gridCol w="1065048">
                  <a:extLst>
                    <a:ext uri="{9D8B030D-6E8A-4147-A177-3AD203B41FA5}">
                      <a16:colId xmlns:a16="http://schemas.microsoft.com/office/drawing/2014/main" val="20003"/>
                    </a:ext>
                  </a:extLst>
                </a:gridCol>
                <a:gridCol w="1065048">
                  <a:extLst>
                    <a:ext uri="{9D8B030D-6E8A-4147-A177-3AD203B41FA5}">
                      <a16:colId xmlns:a16="http://schemas.microsoft.com/office/drawing/2014/main" val="20004"/>
                    </a:ext>
                  </a:extLst>
                </a:gridCol>
                <a:gridCol w="1065048">
                  <a:extLst>
                    <a:ext uri="{9D8B030D-6E8A-4147-A177-3AD203B41FA5}">
                      <a16:colId xmlns:a16="http://schemas.microsoft.com/office/drawing/2014/main" val="20005"/>
                    </a:ext>
                  </a:extLst>
                </a:gridCol>
                <a:gridCol w="1065048">
                  <a:extLst>
                    <a:ext uri="{9D8B030D-6E8A-4147-A177-3AD203B41FA5}">
                      <a16:colId xmlns:a16="http://schemas.microsoft.com/office/drawing/2014/main" val="20006"/>
                    </a:ext>
                  </a:extLst>
                </a:gridCol>
              </a:tblGrid>
              <a:tr h="876353">
                <a:tc>
                  <a:txBody>
                    <a:bodyPr/>
                    <a:lstStyle/>
                    <a:p>
                      <a:pPr algn="l" fontAlgn="b"/>
                      <a:r>
                        <a:rPr lang="cs-CZ" sz="1100" b="false" i="false" u="none" strike="noStrike" dirty="false">
                          <a:solidFill>
                            <a:srgbClr val="000000"/>
                          </a:solidFill>
                          <a:effectLst/>
                          <a:latin typeface="Calibri"/>
                        </a:rPr>
                        <a:t>hodiny provozu</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100" b="false" i="false" u="none" strike="noStrike" dirty="false">
                          <a:solidFill>
                            <a:srgbClr val="000000"/>
                          </a:solidFill>
                          <a:effectLst/>
                          <a:latin typeface="Calibri"/>
                        </a:rPr>
                        <a:t>1</a:t>
                      </a:r>
                    </a:p>
                  </a:txBody>
                  <a:tcPr marL="9525" marR="9525" marT="9525" marB="0" anchor="b">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fontAlgn="b"/>
                      <a:r>
                        <a:rPr lang="cs-CZ" sz="1100" b="false" i="false" u="none" strike="noStrike" dirty="fals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dirty="fals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dirty="fals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w="12700" cap="flat" cmpd="sng" algn="ctr">
                      <a:noFill/>
                      <a:prstDash val="solid"/>
                      <a:round/>
                      <a:headEnd type="none" w="med" len="med"/>
                      <a:tailEnd type="none" w="med" len="med"/>
                    </a:lnB>
                    <a:solidFill>
                      <a:srgbClr val="D9D9D9"/>
                    </a:solidFill>
                  </a:tcPr>
                </a:tc>
                <a:tc>
                  <a:txBody>
                    <a:bodyPr/>
                    <a:lstStyle/>
                    <a:p>
                      <a:pPr algn="ctr" fontAlgn="b"/>
                      <a:r>
                        <a:rPr lang="cs-CZ" sz="1100" b="false" i="false" u="none" strike="noStrike" dirty="fals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717016">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w="12700" cap="flat" cmpd="sng" algn="ctr">
                      <a:noFill/>
                      <a:prstDash val="solid"/>
                      <a:round/>
                      <a:headEnd type="none" w="med" len="med"/>
                      <a:tailEnd type="none" w="med" len="med"/>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w="12700" cap="flat" cmpd="sng" algn="ctr">
                      <a:noFill/>
                      <a:prstDash val="solid"/>
                      <a:round/>
                      <a:headEnd type="none" w="med" len="med"/>
                      <a:tailEnd type="none" w="med" len="med"/>
                    </a:lnL>
                    <a:lnR>
                      <a:noFill/>
                    </a:lnR>
                    <a:lnT>
                      <a:noFill/>
                    </a:lnT>
                    <a:lnB>
                      <a:noFill/>
                    </a:lnB>
                    <a:solidFill>
                      <a:srgbClr val="BDD7EE"/>
                    </a:solidFill>
                  </a:tcPr>
                </a:tc>
                <a:extLst>
                  <a:ext uri="{0D108BD9-81ED-4DB2-BD59-A6C34878D82A}">
                    <a16:rowId xmlns:a16="http://schemas.microsoft.com/office/drawing/2014/main" val="10001"/>
                  </a:ext>
                </a:extLst>
              </a:tr>
              <a:tr h="717016">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w="12700" cap="flat" cmpd="sng" algn="ctr">
                      <a:noFill/>
                      <a:prstDash val="solid"/>
                      <a:round/>
                      <a:headEnd type="none" w="med" len="med"/>
                      <a:tailEnd type="none" w="med" len="med"/>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2"/>
                  </a:ext>
                </a:extLst>
              </a:tr>
              <a:tr h="717016">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3"/>
                  </a:ext>
                </a:extLst>
              </a:tr>
              <a:tr h="717016">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4"/>
                  </a:ext>
                </a:extLst>
              </a:tr>
            </a:tbl>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2367126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PŘÍKLAD 100%</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graphicFrame>
        <p:nvGraphicFramePr>
          <p:cNvPr id="6" name="Zástupný symbol pro obsah 5"/>
          <p:cNvGraphicFramePr>
            <a:graphicFrameLocks noGrp="true"/>
          </p:cNvGraphicFramePr>
          <p:nvPr>
            <p:ph idx="1"/>
            <p:extLst>
              <p:ext uri="{D42A27DB-BD31-4B8C-83A1-F6EECF244321}">
                <p14:modId xmlns:p14="http://schemas.microsoft.com/office/powerpoint/2010/main" val="2229227790"/>
              </p:ext>
            </p:extLst>
          </p:nvPr>
        </p:nvGraphicFramePr>
        <p:xfrm>
          <a:off x="611560" y="1916832"/>
          <a:ext cx="7776865" cy="4032449"/>
        </p:xfrm>
        <a:graphic>
          <a:graphicData uri="http://schemas.openxmlformats.org/drawingml/2006/table">
            <a:tbl>
              <a:tblPr/>
              <a:tblGrid>
                <a:gridCol w="1266001">
                  <a:extLst>
                    <a:ext uri="{9D8B030D-6E8A-4147-A177-3AD203B41FA5}">
                      <a16:colId xmlns:a16="http://schemas.microsoft.com/office/drawing/2014/main" val="20000"/>
                    </a:ext>
                  </a:extLst>
                </a:gridCol>
                <a:gridCol w="1085144">
                  <a:extLst>
                    <a:ext uri="{9D8B030D-6E8A-4147-A177-3AD203B41FA5}">
                      <a16:colId xmlns:a16="http://schemas.microsoft.com/office/drawing/2014/main" val="20001"/>
                    </a:ext>
                  </a:extLst>
                </a:gridCol>
                <a:gridCol w="1085144">
                  <a:extLst>
                    <a:ext uri="{9D8B030D-6E8A-4147-A177-3AD203B41FA5}">
                      <a16:colId xmlns:a16="http://schemas.microsoft.com/office/drawing/2014/main" val="20002"/>
                    </a:ext>
                  </a:extLst>
                </a:gridCol>
                <a:gridCol w="1085144">
                  <a:extLst>
                    <a:ext uri="{9D8B030D-6E8A-4147-A177-3AD203B41FA5}">
                      <a16:colId xmlns:a16="http://schemas.microsoft.com/office/drawing/2014/main" val="20003"/>
                    </a:ext>
                  </a:extLst>
                </a:gridCol>
                <a:gridCol w="1085144">
                  <a:extLst>
                    <a:ext uri="{9D8B030D-6E8A-4147-A177-3AD203B41FA5}">
                      <a16:colId xmlns:a16="http://schemas.microsoft.com/office/drawing/2014/main" val="20004"/>
                    </a:ext>
                  </a:extLst>
                </a:gridCol>
                <a:gridCol w="1085144">
                  <a:extLst>
                    <a:ext uri="{9D8B030D-6E8A-4147-A177-3AD203B41FA5}">
                      <a16:colId xmlns:a16="http://schemas.microsoft.com/office/drawing/2014/main" val="20005"/>
                    </a:ext>
                  </a:extLst>
                </a:gridCol>
                <a:gridCol w="1085144">
                  <a:extLst>
                    <a:ext uri="{9D8B030D-6E8A-4147-A177-3AD203B41FA5}">
                      <a16:colId xmlns:a16="http://schemas.microsoft.com/office/drawing/2014/main" val="20006"/>
                    </a:ext>
                  </a:extLst>
                </a:gridCol>
              </a:tblGrid>
              <a:tr h="1344149">
                <a:tc>
                  <a:txBody>
                    <a:bodyPr/>
                    <a:lstStyle/>
                    <a:p>
                      <a:pPr algn="l" fontAlgn="b"/>
                      <a:r>
                        <a:rPr lang="cs-CZ" sz="1100" b="false" i="false" u="none" strike="noStrike">
                          <a:solidFill>
                            <a:srgbClr val="000000"/>
                          </a:solidFill>
                          <a:effectLst/>
                          <a:latin typeface="Calibri"/>
                        </a:rPr>
                        <a:t>hodiny provozu</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1</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67207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67207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67207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3"/>
                  </a:ext>
                </a:extLst>
              </a:tr>
              <a:tr h="67207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5400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Příklad 100%</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graphicFrame>
        <p:nvGraphicFramePr>
          <p:cNvPr id="6" name="Zástupný symbol pro obsah 5"/>
          <p:cNvGraphicFramePr>
            <a:graphicFrameLocks noGrp="true"/>
          </p:cNvGraphicFramePr>
          <p:nvPr>
            <p:ph idx="1"/>
            <p:extLst>
              <p:ext uri="{D42A27DB-BD31-4B8C-83A1-F6EECF244321}">
                <p14:modId xmlns:p14="http://schemas.microsoft.com/office/powerpoint/2010/main" val="1051520652"/>
              </p:ext>
            </p:extLst>
          </p:nvPr>
        </p:nvGraphicFramePr>
        <p:xfrm>
          <a:off x="539552" y="1772816"/>
          <a:ext cx="7992890" cy="4536504"/>
        </p:xfrm>
        <a:graphic>
          <a:graphicData uri="http://schemas.openxmlformats.org/drawingml/2006/table">
            <a:tbl>
              <a:tblPr/>
              <a:tblGrid>
                <a:gridCol w="1301168">
                  <a:extLst>
                    <a:ext uri="{9D8B030D-6E8A-4147-A177-3AD203B41FA5}">
                      <a16:colId xmlns:a16="http://schemas.microsoft.com/office/drawing/2014/main" val="20000"/>
                    </a:ext>
                  </a:extLst>
                </a:gridCol>
                <a:gridCol w="1115287">
                  <a:extLst>
                    <a:ext uri="{9D8B030D-6E8A-4147-A177-3AD203B41FA5}">
                      <a16:colId xmlns:a16="http://schemas.microsoft.com/office/drawing/2014/main" val="20001"/>
                    </a:ext>
                  </a:extLst>
                </a:gridCol>
                <a:gridCol w="1115287">
                  <a:extLst>
                    <a:ext uri="{9D8B030D-6E8A-4147-A177-3AD203B41FA5}">
                      <a16:colId xmlns:a16="http://schemas.microsoft.com/office/drawing/2014/main" val="20002"/>
                    </a:ext>
                  </a:extLst>
                </a:gridCol>
                <a:gridCol w="1115287">
                  <a:extLst>
                    <a:ext uri="{9D8B030D-6E8A-4147-A177-3AD203B41FA5}">
                      <a16:colId xmlns:a16="http://schemas.microsoft.com/office/drawing/2014/main" val="20003"/>
                    </a:ext>
                  </a:extLst>
                </a:gridCol>
                <a:gridCol w="1115287">
                  <a:extLst>
                    <a:ext uri="{9D8B030D-6E8A-4147-A177-3AD203B41FA5}">
                      <a16:colId xmlns:a16="http://schemas.microsoft.com/office/drawing/2014/main" val="20004"/>
                    </a:ext>
                  </a:extLst>
                </a:gridCol>
                <a:gridCol w="1115287">
                  <a:extLst>
                    <a:ext uri="{9D8B030D-6E8A-4147-A177-3AD203B41FA5}">
                      <a16:colId xmlns:a16="http://schemas.microsoft.com/office/drawing/2014/main" val="20005"/>
                    </a:ext>
                  </a:extLst>
                </a:gridCol>
                <a:gridCol w="1115287">
                  <a:extLst>
                    <a:ext uri="{9D8B030D-6E8A-4147-A177-3AD203B41FA5}">
                      <a16:colId xmlns:a16="http://schemas.microsoft.com/office/drawing/2014/main" val="20006"/>
                    </a:ext>
                  </a:extLst>
                </a:gridCol>
              </a:tblGrid>
              <a:tr h="1134126">
                <a:tc>
                  <a:txBody>
                    <a:bodyPr/>
                    <a:lstStyle/>
                    <a:p>
                      <a:pPr algn="l" fontAlgn="b"/>
                      <a:r>
                        <a:rPr lang="cs-CZ" sz="1100" b="false" i="false" u="none" strike="noStrike">
                          <a:solidFill>
                            <a:srgbClr val="000000"/>
                          </a:solidFill>
                          <a:effectLst/>
                          <a:latin typeface="Calibri"/>
                        </a:rPr>
                        <a:t>hodiny provozu</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1</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567063">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67063">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67063">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67063">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4"/>
                  </a:ext>
                </a:extLst>
              </a:tr>
              <a:tr h="567063">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5"/>
                  </a:ext>
                </a:extLst>
              </a:tr>
              <a:tr h="567063">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dirty="fals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394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graphicFrame>
        <p:nvGraphicFramePr>
          <p:cNvPr id="5" name="Zástupný symbol pro obsah 4"/>
          <p:cNvGraphicFramePr>
            <a:graphicFrameLocks noGrp="true"/>
          </p:cNvGraphicFramePr>
          <p:nvPr>
            <p:ph idx="1"/>
            <p:extLst>
              <p:ext uri="{D42A27DB-BD31-4B8C-83A1-F6EECF244321}">
                <p14:modId xmlns:p14="http://schemas.microsoft.com/office/powerpoint/2010/main" val="2626586711"/>
              </p:ext>
            </p:extLst>
          </p:nvPr>
        </p:nvGraphicFramePr>
        <p:xfrm>
          <a:off x="611560" y="1844824"/>
          <a:ext cx="7776865" cy="4248474"/>
        </p:xfrm>
        <a:graphic>
          <a:graphicData uri="http://schemas.openxmlformats.org/drawingml/2006/table">
            <a:tbl>
              <a:tblPr/>
              <a:tblGrid>
                <a:gridCol w="1266001">
                  <a:extLst>
                    <a:ext uri="{9D8B030D-6E8A-4147-A177-3AD203B41FA5}">
                      <a16:colId xmlns:a16="http://schemas.microsoft.com/office/drawing/2014/main" val="20000"/>
                    </a:ext>
                  </a:extLst>
                </a:gridCol>
                <a:gridCol w="1085144">
                  <a:extLst>
                    <a:ext uri="{9D8B030D-6E8A-4147-A177-3AD203B41FA5}">
                      <a16:colId xmlns:a16="http://schemas.microsoft.com/office/drawing/2014/main" val="20001"/>
                    </a:ext>
                  </a:extLst>
                </a:gridCol>
                <a:gridCol w="1085144">
                  <a:extLst>
                    <a:ext uri="{9D8B030D-6E8A-4147-A177-3AD203B41FA5}">
                      <a16:colId xmlns:a16="http://schemas.microsoft.com/office/drawing/2014/main" val="20002"/>
                    </a:ext>
                  </a:extLst>
                </a:gridCol>
                <a:gridCol w="1085144">
                  <a:extLst>
                    <a:ext uri="{9D8B030D-6E8A-4147-A177-3AD203B41FA5}">
                      <a16:colId xmlns:a16="http://schemas.microsoft.com/office/drawing/2014/main" val="20003"/>
                    </a:ext>
                  </a:extLst>
                </a:gridCol>
                <a:gridCol w="1085144">
                  <a:extLst>
                    <a:ext uri="{9D8B030D-6E8A-4147-A177-3AD203B41FA5}">
                      <a16:colId xmlns:a16="http://schemas.microsoft.com/office/drawing/2014/main" val="20004"/>
                    </a:ext>
                  </a:extLst>
                </a:gridCol>
                <a:gridCol w="1085144">
                  <a:extLst>
                    <a:ext uri="{9D8B030D-6E8A-4147-A177-3AD203B41FA5}">
                      <a16:colId xmlns:a16="http://schemas.microsoft.com/office/drawing/2014/main" val="20005"/>
                    </a:ext>
                  </a:extLst>
                </a:gridCol>
                <a:gridCol w="1085144">
                  <a:extLst>
                    <a:ext uri="{9D8B030D-6E8A-4147-A177-3AD203B41FA5}">
                      <a16:colId xmlns:a16="http://schemas.microsoft.com/office/drawing/2014/main" val="20006"/>
                    </a:ext>
                  </a:extLst>
                </a:gridCol>
              </a:tblGrid>
              <a:tr h="1213849">
                <a:tc>
                  <a:txBody>
                    <a:bodyPr/>
                    <a:lstStyle/>
                    <a:p>
                      <a:pPr algn="l" fontAlgn="b"/>
                      <a:r>
                        <a:rPr lang="cs-CZ" sz="1100" b="false" i="false" u="none" strike="noStrike">
                          <a:solidFill>
                            <a:srgbClr val="000000"/>
                          </a:solidFill>
                          <a:effectLst/>
                          <a:latin typeface="Calibri"/>
                        </a:rPr>
                        <a:t>hodiny provozu</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1</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60692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60692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60692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60692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cs-CZ" sz="1100" b="false" i="false"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4"/>
                  </a:ext>
                </a:extLst>
              </a:tr>
              <a:tr h="606925">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5"/>
                  </a:ext>
                </a:extLst>
              </a:tr>
            </a:tbl>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766067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pl-PL" b="false" cap="none" dirty="false" smtClean="false"/>
              <a:t>Výpočet uznatelných výdajů dle docházky -80%</a:t>
            </a:r>
            <a:endParaRPr lang="cs-CZ" cap="none" dirty="false"/>
          </a:p>
        </p:txBody>
      </p:sp>
      <p:sp>
        <p:nvSpPr>
          <p:cNvPr id="3" name="Zástupný symbol pro obsah 2"/>
          <p:cNvSpPr>
            <a:spLocks noGrp="true"/>
          </p:cNvSpPr>
          <p:nvPr>
            <p:ph idx="1"/>
          </p:nvPr>
        </p:nvSpPr>
        <p:spPr>
          <a:xfrm>
            <a:off x="540000" y="1628800"/>
            <a:ext cx="8064000" cy="4491200"/>
          </a:xfrm>
        </p:spPr>
        <p:txBody>
          <a:bodyPr/>
          <a:lstStyle/>
          <a:p>
            <a:pPr marL="0" indent="0">
              <a:buNone/>
            </a:pPr>
            <a:r>
              <a:rPr lang="cs-CZ" sz="2000" dirty="false"/>
              <a:t>Z</a:t>
            </a:r>
            <a:r>
              <a:rPr lang="cs-CZ" sz="2000" dirty="false" smtClean="false"/>
              <a:t>apočítání </a:t>
            </a:r>
            <a:r>
              <a:rPr lang="cs-CZ" sz="2000" dirty="false"/>
              <a:t>80% nároku pro výpočet osobních nákladů náleží v daném dni, kdy </a:t>
            </a:r>
            <a:r>
              <a:rPr lang="cs-CZ" sz="2000" dirty="false" err="true"/>
              <a:t>mikrojesle</a:t>
            </a:r>
            <a:r>
              <a:rPr lang="cs-CZ" sz="2000" dirty="false"/>
              <a:t> nejsou naplněny alespoň na polovinu své kapacity dle pravidel pro započítání 100% nároku pro výpočet osobních </a:t>
            </a:r>
            <a:r>
              <a:rPr lang="cs-CZ" sz="2000" dirty="false" smtClean="false"/>
              <a:t>nákladů</a:t>
            </a:r>
          </a:p>
          <a:p>
            <a:pPr marL="0" indent="0">
              <a:buNone/>
            </a:pPr>
            <a:r>
              <a:rPr lang="cs-CZ" sz="2000" dirty="false" smtClean="false"/>
              <a:t>nebo </a:t>
            </a:r>
            <a:r>
              <a:rPr lang="cs-CZ" sz="2000" dirty="false"/>
              <a:t>v </a:t>
            </a:r>
            <a:r>
              <a:rPr lang="cs-CZ" sz="2000" dirty="false" err="true"/>
              <a:t>mikrojeslích</a:t>
            </a:r>
            <a:r>
              <a:rPr lang="cs-CZ" sz="2000" dirty="false"/>
              <a:t> jsou přítomny </a:t>
            </a:r>
            <a:r>
              <a:rPr lang="cs-CZ" sz="2000" dirty="false" smtClean="false"/>
              <a:t>děti </a:t>
            </a:r>
            <a:r>
              <a:rPr lang="cs-CZ" sz="2000" dirty="false"/>
              <a:t>(vyjma dítěte/dětí pečující osoby či projektového manažera/projektové manažerky, pokud jsou v </a:t>
            </a:r>
            <a:r>
              <a:rPr lang="cs-CZ" sz="2000" dirty="false" err="true"/>
              <a:t>mikrojeslích</a:t>
            </a:r>
            <a:r>
              <a:rPr lang="cs-CZ" sz="2000" dirty="false"/>
              <a:t> přítomny bez přítomnosti dalších dětí) v daný den po dobu kratší než 3 </a:t>
            </a:r>
            <a:r>
              <a:rPr lang="cs-CZ" sz="2000" dirty="false" smtClean="false"/>
              <a:t>hodiny </a:t>
            </a:r>
            <a:r>
              <a:rPr lang="cs-CZ" sz="2000" dirty="false"/>
              <a:t>jednotlivě či celkově do 6 hodin včetně, </a:t>
            </a:r>
            <a:endParaRPr lang="cs-CZ" sz="2000" dirty="false" smtClean="false"/>
          </a:p>
          <a:p>
            <a:pPr marL="0" indent="0">
              <a:buNone/>
            </a:pPr>
            <a:r>
              <a:rPr lang="cs-CZ" sz="2000" dirty="false" smtClean="false"/>
              <a:t>nebo </a:t>
            </a:r>
            <a:r>
              <a:rPr lang="cs-CZ" sz="2000" dirty="false"/>
              <a:t>vlastní děti pečující osoby a/nebo projektového manažera/projektové manažerky tvoří více než polovinu přítomných </a:t>
            </a:r>
            <a:r>
              <a:rPr lang="cs-CZ" sz="2000" dirty="false" smtClean="false"/>
              <a:t>dětí. </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19992400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pl-PL" b="false" cap="none" dirty="false" smtClean="false"/>
              <a:t>Výpočet uznatelných výdajů dle docházky -0%</a:t>
            </a:r>
            <a:endParaRPr lang="cs-CZ" cap="none" dirty="false"/>
          </a:p>
        </p:txBody>
      </p:sp>
      <p:sp>
        <p:nvSpPr>
          <p:cNvPr id="3" name="Zástupný symbol pro obsah 2"/>
          <p:cNvSpPr>
            <a:spLocks noGrp="true"/>
          </p:cNvSpPr>
          <p:nvPr>
            <p:ph idx="1"/>
          </p:nvPr>
        </p:nvSpPr>
        <p:spPr>
          <a:xfrm>
            <a:off x="540000" y="1628800"/>
            <a:ext cx="8064000" cy="4491200"/>
          </a:xfrm>
        </p:spPr>
        <p:txBody>
          <a:bodyPr/>
          <a:lstStyle/>
          <a:p>
            <a:pPr marL="0" indent="0">
              <a:buNone/>
            </a:pPr>
            <a:r>
              <a:rPr lang="cs-CZ" sz="2000" dirty="false" smtClean="false"/>
              <a:t>V případě</a:t>
            </a:r>
            <a:r>
              <a:rPr lang="cs-CZ" sz="2000" dirty="false"/>
              <a:t>, že po celou provozní dobu daného pracovního dne nejsou přítomny žádné děti (nebo jsou přítomny pouze děti pečující osoby a/nebo projektového manažera/projektové manažerky), pro výpočet osobních nákladů v daném dni bude započítán 0% </a:t>
            </a:r>
            <a:r>
              <a:rPr lang="cs-CZ" sz="2000" dirty="false" smtClean="false"/>
              <a:t>nárok.</a:t>
            </a:r>
          </a:p>
          <a:p>
            <a:pPr marL="0" indent="0">
              <a:buNone/>
            </a:pPr>
            <a:r>
              <a:rPr lang="cs-CZ" sz="2000" dirty="false" smtClean="false"/>
              <a:t>Zápočet 0% bude uplatněn i v tom</a:t>
            </a:r>
            <a:r>
              <a:rPr lang="cs-CZ" sz="2000" dirty="false"/>
              <a:t> </a:t>
            </a:r>
            <a:r>
              <a:rPr lang="cs-CZ" sz="2000" dirty="false" smtClean="false"/>
              <a:t>případě, kdy bude překročena </a:t>
            </a:r>
            <a:r>
              <a:rPr lang="cs-CZ" sz="2000" smtClean="false"/>
              <a:t>kapacita zařízení.</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29172773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Příklad </a:t>
            </a:r>
            <a:r>
              <a:rPr lang="cs-CZ" dirty="false" smtClean="false"/>
              <a:t>0</a:t>
            </a:r>
            <a:r>
              <a:rPr lang="cs-CZ" dirty="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graphicFrame>
        <p:nvGraphicFramePr>
          <p:cNvPr id="5" name="Zástupný symbol pro obsah 4"/>
          <p:cNvGraphicFramePr>
            <a:graphicFrameLocks noGrp="true"/>
          </p:cNvGraphicFramePr>
          <p:nvPr>
            <p:ph idx="1"/>
            <p:extLst>
              <p:ext uri="{D42A27DB-BD31-4B8C-83A1-F6EECF244321}">
                <p14:modId xmlns:p14="http://schemas.microsoft.com/office/powerpoint/2010/main" val="3887375899"/>
              </p:ext>
            </p:extLst>
          </p:nvPr>
        </p:nvGraphicFramePr>
        <p:xfrm>
          <a:off x="539552" y="1772817"/>
          <a:ext cx="7776867" cy="4248471"/>
        </p:xfrm>
        <a:graphic>
          <a:graphicData uri="http://schemas.openxmlformats.org/drawingml/2006/table">
            <a:tbl>
              <a:tblPr/>
              <a:tblGrid>
                <a:gridCol w="1110981">
                  <a:extLst>
                    <a:ext uri="{9D8B030D-6E8A-4147-A177-3AD203B41FA5}">
                      <a16:colId xmlns:a16="http://schemas.microsoft.com/office/drawing/2014/main" val="20000"/>
                    </a:ext>
                  </a:extLst>
                </a:gridCol>
                <a:gridCol w="1110981">
                  <a:extLst>
                    <a:ext uri="{9D8B030D-6E8A-4147-A177-3AD203B41FA5}">
                      <a16:colId xmlns:a16="http://schemas.microsoft.com/office/drawing/2014/main" val="20001"/>
                    </a:ext>
                  </a:extLst>
                </a:gridCol>
                <a:gridCol w="1110981">
                  <a:extLst>
                    <a:ext uri="{9D8B030D-6E8A-4147-A177-3AD203B41FA5}">
                      <a16:colId xmlns:a16="http://schemas.microsoft.com/office/drawing/2014/main" val="20002"/>
                    </a:ext>
                  </a:extLst>
                </a:gridCol>
                <a:gridCol w="1110981">
                  <a:extLst>
                    <a:ext uri="{9D8B030D-6E8A-4147-A177-3AD203B41FA5}">
                      <a16:colId xmlns:a16="http://schemas.microsoft.com/office/drawing/2014/main" val="20003"/>
                    </a:ext>
                  </a:extLst>
                </a:gridCol>
                <a:gridCol w="1110981">
                  <a:extLst>
                    <a:ext uri="{9D8B030D-6E8A-4147-A177-3AD203B41FA5}">
                      <a16:colId xmlns:a16="http://schemas.microsoft.com/office/drawing/2014/main" val="20004"/>
                    </a:ext>
                  </a:extLst>
                </a:gridCol>
                <a:gridCol w="1110981">
                  <a:extLst>
                    <a:ext uri="{9D8B030D-6E8A-4147-A177-3AD203B41FA5}">
                      <a16:colId xmlns:a16="http://schemas.microsoft.com/office/drawing/2014/main" val="20005"/>
                    </a:ext>
                  </a:extLst>
                </a:gridCol>
                <a:gridCol w="1110981">
                  <a:extLst>
                    <a:ext uri="{9D8B030D-6E8A-4147-A177-3AD203B41FA5}">
                      <a16:colId xmlns:a16="http://schemas.microsoft.com/office/drawing/2014/main" val="20006"/>
                    </a:ext>
                  </a:extLst>
                </a:gridCol>
              </a:tblGrid>
              <a:tr h="919583">
                <a:tc>
                  <a:txBody>
                    <a:bodyPr/>
                    <a:lstStyle/>
                    <a:p>
                      <a:pPr algn="l" fontAlgn="b"/>
                      <a:r>
                        <a:rPr lang="cs-CZ" sz="1100" b="false" i="false" u="none" strike="noStrike">
                          <a:solidFill>
                            <a:srgbClr val="000000"/>
                          </a:solidFill>
                          <a:effectLst/>
                          <a:latin typeface="Calibri"/>
                        </a:rPr>
                        <a:t>hodiny provozu</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1</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832222">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1"/>
                  </a:ext>
                </a:extLst>
              </a:tr>
              <a:tr h="832222">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2"/>
                  </a:ext>
                </a:extLst>
              </a:tr>
              <a:tr h="832222">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3"/>
                  </a:ext>
                </a:extLst>
              </a:tr>
              <a:tr h="832222">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97288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err="true" smtClean="false"/>
              <a:t>PŘÍklad</a:t>
            </a:r>
            <a:r>
              <a:rPr lang="cs-CZ" dirty="false" smtClean="false"/>
              <a:t> 0%</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graphicFrame>
        <p:nvGraphicFramePr>
          <p:cNvPr id="6" name="Tabulka 5"/>
          <p:cNvGraphicFramePr>
            <a:graphicFrameLocks noGrp="true"/>
          </p:cNvGraphicFramePr>
          <p:nvPr>
            <p:extLst>
              <p:ext uri="{D42A27DB-BD31-4B8C-83A1-F6EECF244321}">
                <p14:modId xmlns:p14="http://schemas.microsoft.com/office/powerpoint/2010/main" val="2407347027"/>
              </p:ext>
            </p:extLst>
          </p:nvPr>
        </p:nvGraphicFramePr>
        <p:xfrm>
          <a:off x="683568" y="1700808"/>
          <a:ext cx="7776867" cy="4104454"/>
        </p:xfrm>
        <a:graphic>
          <a:graphicData uri="http://schemas.openxmlformats.org/drawingml/2006/table">
            <a:tbl>
              <a:tblPr/>
              <a:tblGrid>
                <a:gridCol w="1110981">
                  <a:extLst>
                    <a:ext uri="{9D8B030D-6E8A-4147-A177-3AD203B41FA5}">
                      <a16:colId xmlns:a16="http://schemas.microsoft.com/office/drawing/2014/main" val="20000"/>
                    </a:ext>
                  </a:extLst>
                </a:gridCol>
                <a:gridCol w="1110981">
                  <a:extLst>
                    <a:ext uri="{9D8B030D-6E8A-4147-A177-3AD203B41FA5}">
                      <a16:colId xmlns:a16="http://schemas.microsoft.com/office/drawing/2014/main" val="20001"/>
                    </a:ext>
                  </a:extLst>
                </a:gridCol>
                <a:gridCol w="1110981">
                  <a:extLst>
                    <a:ext uri="{9D8B030D-6E8A-4147-A177-3AD203B41FA5}">
                      <a16:colId xmlns:a16="http://schemas.microsoft.com/office/drawing/2014/main" val="20002"/>
                    </a:ext>
                  </a:extLst>
                </a:gridCol>
                <a:gridCol w="1110981">
                  <a:extLst>
                    <a:ext uri="{9D8B030D-6E8A-4147-A177-3AD203B41FA5}">
                      <a16:colId xmlns:a16="http://schemas.microsoft.com/office/drawing/2014/main" val="20003"/>
                    </a:ext>
                  </a:extLst>
                </a:gridCol>
                <a:gridCol w="1110981">
                  <a:extLst>
                    <a:ext uri="{9D8B030D-6E8A-4147-A177-3AD203B41FA5}">
                      <a16:colId xmlns:a16="http://schemas.microsoft.com/office/drawing/2014/main" val="20004"/>
                    </a:ext>
                  </a:extLst>
                </a:gridCol>
                <a:gridCol w="1110981">
                  <a:extLst>
                    <a:ext uri="{9D8B030D-6E8A-4147-A177-3AD203B41FA5}">
                      <a16:colId xmlns:a16="http://schemas.microsoft.com/office/drawing/2014/main" val="20005"/>
                    </a:ext>
                  </a:extLst>
                </a:gridCol>
                <a:gridCol w="1110981">
                  <a:extLst>
                    <a:ext uri="{9D8B030D-6E8A-4147-A177-3AD203B41FA5}">
                      <a16:colId xmlns:a16="http://schemas.microsoft.com/office/drawing/2014/main" val="20006"/>
                    </a:ext>
                  </a:extLst>
                </a:gridCol>
              </a:tblGrid>
              <a:tr h="870511">
                <a:tc>
                  <a:txBody>
                    <a:bodyPr/>
                    <a:lstStyle/>
                    <a:p>
                      <a:pPr algn="l" fontAlgn="b"/>
                      <a:r>
                        <a:rPr lang="cs-CZ" sz="1100" b="false" i="false" u="none" strike="noStrike" dirty="false">
                          <a:solidFill>
                            <a:srgbClr val="000000"/>
                          </a:solidFill>
                          <a:effectLst/>
                          <a:latin typeface="Calibri"/>
                        </a:rPr>
                        <a:t>hodiny provozu</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1</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2</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dirty="false">
                          <a:solidFill>
                            <a:srgbClr val="000000"/>
                          </a:solidFill>
                          <a:effectLst/>
                          <a:latin typeface="Calibri"/>
                        </a:rPr>
                        <a:t>3</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4</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5</a:t>
                      </a:r>
                    </a:p>
                  </a:txBody>
                  <a:tcPr marL="9525" marR="9525" marT="9525" marB="0" anchor="b">
                    <a:lnL>
                      <a:noFill/>
                    </a:lnL>
                    <a:lnR>
                      <a:noFill/>
                    </a:lnR>
                    <a:lnT>
                      <a:noFill/>
                    </a:lnT>
                    <a:lnB>
                      <a:noFill/>
                    </a:lnB>
                    <a:solidFill>
                      <a:srgbClr val="D9D9D9"/>
                    </a:solidFill>
                  </a:tcPr>
                </a:tc>
                <a:tc>
                  <a:txBody>
                    <a:bodyPr/>
                    <a:lstStyle/>
                    <a:p>
                      <a:pPr algn="ctr" fontAlgn="b"/>
                      <a:r>
                        <a:rPr lang="cs-CZ" sz="1100" b="false" i="false" u="none" strike="noStrike">
                          <a:solidFill>
                            <a:srgbClr val="000000"/>
                          </a:solidFill>
                          <a:effectLst/>
                          <a:latin typeface="Calibri"/>
                        </a:rPr>
                        <a:t>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43525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1"/>
                  </a:ext>
                </a:extLst>
              </a:tr>
              <a:tr h="435255">
                <a:tc>
                  <a:txBody>
                    <a:bodyPr/>
                    <a:lstStyle/>
                    <a:p>
                      <a:pPr algn="l" fontAlgn="b"/>
                      <a:r>
                        <a:rPr lang="cs-CZ" sz="1100" b="false" i="false" u="none" strike="noStrike">
                          <a:solidFill>
                            <a:srgbClr val="000000"/>
                          </a:solidFill>
                          <a:effectLst/>
                          <a:latin typeface="Calibri"/>
                        </a:rPr>
                        <a:t>dítě Cizí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BDD7EE"/>
                    </a:solidFill>
                  </a:tcPr>
                </a:tc>
                <a:extLst>
                  <a:ext uri="{0D108BD9-81ED-4DB2-BD59-A6C34878D82A}">
                    <a16:rowId xmlns:a16="http://schemas.microsoft.com/office/drawing/2014/main" val="10002"/>
                  </a:ext>
                </a:extLst>
              </a:tr>
              <a:tr h="787811">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3"/>
                  </a:ext>
                </a:extLst>
              </a:tr>
              <a:tr h="787811">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4"/>
                  </a:ext>
                </a:extLst>
              </a:tr>
              <a:tr h="787811">
                <a:tc>
                  <a:txBody>
                    <a:bodyPr/>
                    <a:lstStyle/>
                    <a:p>
                      <a:pPr algn="l" fontAlgn="b"/>
                      <a:r>
                        <a:rPr lang="cs-CZ" sz="1100" b="false" i="false" u="none" strike="noStrike">
                          <a:solidFill>
                            <a:srgbClr val="000000"/>
                          </a:solidFill>
                          <a:effectLst/>
                          <a:latin typeface="Calibri"/>
                        </a:rPr>
                        <a:t>dítě vlastní</a:t>
                      </a:r>
                    </a:p>
                  </a:txBody>
                  <a:tcPr marL="9525" marR="9525" marT="9525" marB="0" anchor="b">
                    <a:lnL>
                      <a:noFill/>
                    </a:lnL>
                    <a:lnR>
                      <a:noFill/>
                    </a:lnR>
                    <a:lnT>
                      <a:noFill/>
                    </a:lnT>
                    <a:lnB>
                      <a:noFill/>
                    </a:lnB>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a:solidFill>
                            <a:srgbClr val="000000"/>
                          </a:solidFill>
                          <a:effectLst/>
                          <a:latin typeface="Calibri"/>
                        </a:rPr>
                        <a:t>x</a:t>
                      </a:r>
                    </a:p>
                  </a:txBody>
                  <a:tcPr marL="9525" marR="9525" marT="9525" marB="0" anchor="b">
                    <a:lnL>
                      <a:noFill/>
                    </a:lnL>
                    <a:lnR>
                      <a:noFill/>
                    </a:lnR>
                    <a:lnT>
                      <a:noFill/>
                    </a:lnT>
                    <a:lnB>
                      <a:noFill/>
                    </a:lnB>
                    <a:solidFill>
                      <a:srgbClr val="F8CBAD"/>
                    </a:solidFill>
                  </a:tcPr>
                </a:tc>
                <a:tc>
                  <a:txBody>
                    <a:bodyPr/>
                    <a:lstStyle/>
                    <a:p>
                      <a:pPr algn="ctr" fontAlgn="b"/>
                      <a:r>
                        <a:rPr lang="cs-CZ" sz="1100" b="false" i="false" u="none" strike="noStrike" dirty="false">
                          <a:solidFill>
                            <a:srgbClr val="000000"/>
                          </a:solidFill>
                          <a:effectLst/>
                          <a:latin typeface="Calibri"/>
                        </a:rPr>
                        <a:t>x</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685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KP14+</a:t>
            </a:r>
            <a:endParaRPr lang="cs-CZ" dirty="false"/>
          </a:p>
        </p:txBody>
      </p:sp>
      <p:sp>
        <p:nvSpPr>
          <p:cNvPr id="3" name="Zástupný symbol pro obsah 2"/>
          <p:cNvSpPr>
            <a:spLocks noGrp="true"/>
          </p:cNvSpPr>
          <p:nvPr>
            <p:ph idx="1"/>
          </p:nvPr>
        </p:nvSpPr>
        <p:spPr>
          <a:xfrm>
            <a:off x="540000" y="1412776"/>
            <a:ext cx="8064000" cy="4707224"/>
          </a:xfrm>
        </p:spPr>
        <p:txBody>
          <a:bodyPr/>
          <a:lstStyle/>
          <a:p>
            <a:r>
              <a:rPr lang="cs-CZ" sz="2000" b="true" dirty="false" smtClean="false"/>
              <a:t>Příručky OPZ</a:t>
            </a:r>
            <a:r>
              <a:rPr lang="cs-CZ" sz="2000" b="true" dirty="false"/>
              <a:t>: </a:t>
            </a:r>
            <a:r>
              <a:rPr lang="cs-CZ" sz="2000" dirty="false">
                <a:hlinkClick r:id="rId2"/>
              </a:rPr>
              <a:t>https://</a:t>
            </a:r>
            <a:r>
              <a:rPr lang="cs-CZ" sz="2000" dirty="false" smtClean="false">
                <a:hlinkClick r:id="rId2"/>
              </a:rPr>
              <a:t>www.esfcr.cz/pokyny-k-vyplneni-zpravy-o-realizaci-zadosti-o-platbu-a-zadosti-o-zmenu-opz</a:t>
            </a:r>
            <a:endParaRPr lang="cs-CZ" sz="2000" dirty="false" smtClean="false"/>
          </a:p>
          <a:p>
            <a:r>
              <a:rPr lang="cs-CZ" sz="2000" b="true" dirty="false" smtClean="false"/>
              <a:t>Upozornění</a:t>
            </a:r>
            <a:r>
              <a:rPr lang="cs-CZ" sz="2000" b="true" dirty="false"/>
              <a:t>:</a:t>
            </a:r>
          </a:p>
          <a:p>
            <a:pPr lvl="1"/>
            <a:r>
              <a:rPr lang="cs-CZ" dirty="false"/>
              <a:t>Komunikovat primárně depešemi (archivují se, přechod mezi PM)</a:t>
            </a:r>
          </a:p>
          <a:p>
            <a:pPr lvl="1"/>
            <a:r>
              <a:rPr lang="cs-CZ" dirty="false"/>
              <a:t>Depeši odesílat z projektu (Nástěnka-Žadatel-“projekt“-Profil-objektu-Nová depeše a koncepty)</a:t>
            </a:r>
          </a:p>
          <a:p>
            <a:pPr lvl="1"/>
            <a:r>
              <a:rPr lang="cs-CZ" dirty="false"/>
              <a:t>Na projektového manažera + </a:t>
            </a:r>
            <a:r>
              <a:rPr lang="cs-CZ" dirty="false" err="true" smtClean="false"/>
              <a:t>int</a:t>
            </a:r>
            <a:endParaRPr lang="cs-CZ" dirty="false" smtClean="false"/>
          </a:p>
          <a:p>
            <a:pPr marL="414000" lvl="1" indent="0">
              <a:buNone/>
            </a:pPr>
            <a:endParaRPr lang="cs-CZ" dirty="false"/>
          </a:p>
          <a:p>
            <a:r>
              <a:rPr lang="cs-CZ" sz="2000" b="true" dirty="false"/>
              <a:t>FAQ:</a:t>
            </a:r>
          </a:p>
          <a:p>
            <a:pPr lvl="1"/>
            <a:r>
              <a:rPr lang="cs-CZ" dirty="false"/>
              <a:t>Je možnost automatického upozornění na depeši?</a:t>
            </a:r>
          </a:p>
          <a:p>
            <a:pPr lvl="2"/>
            <a:r>
              <a:rPr lang="cs-CZ" dirty="false"/>
              <a:t>Ano, IS KP14+, Profil uživatele-Kontaktní údaje-nastavit komunikační kanál pro notifikaci (SMS, email</a:t>
            </a:r>
            <a:r>
              <a:rPr lang="cs-CZ" dirty="false" smtClean="false"/>
              <a:t>)</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3047319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pl-PL" b="false" cap="none" dirty="false" smtClean="false"/>
              <a:t>Výpočet uznatelných výdajů dle docházky</a:t>
            </a:r>
            <a:endParaRPr lang="cs-CZ" cap="none" dirty="false"/>
          </a:p>
        </p:txBody>
      </p:sp>
      <p:sp>
        <p:nvSpPr>
          <p:cNvPr id="3" name="Zástupný symbol pro obsah 2"/>
          <p:cNvSpPr>
            <a:spLocks noGrp="true"/>
          </p:cNvSpPr>
          <p:nvPr>
            <p:ph idx="1"/>
          </p:nvPr>
        </p:nvSpPr>
        <p:spPr>
          <a:xfrm>
            <a:off x="540000" y="1628800"/>
            <a:ext cx="6120232" cy="4491200"/>
          </a:xfrm>
        </p:spPr>
        <p:txBody>
          <a:bodyPr/>
          <a:lstStyle/>
          <a:p>
            <a:pPr marL="0" lvl="0" indent="0">
              <a:buNone/>
            </a:pPr>
            <a:r>
              <a:rPr lang="cs-CZ" sz="2000" dirty="false"/>
              <a:t>Docházka dětí bude vyhodnocena za každý den provozu </a:t>
            </a:r>
            <a:r>
              <a:rPr lang="cs-CZ" sz="2000" dirty="false" err="true"/>
              <a:t>mikrojeslí</a:t>
            </a:r>
            <a:r>
              <a:rPr lang="cs-CZ" sz="2000" dirty="false"/>
              <a:t> </a:t>
            </a:r>
            <a:endParaRPr lang="cs-CZ" sz="2000" dirty="false" smtClean="false"/>
          </a:p>
          <a:p>
            <a:pPr marL="0" lvl="0" indent="0">
              <a:buNone/>
            </a:pPr>
            <a:r>
              <a:rPr lang="cs-CZ" sz="2000" dirty="false" smtClean="false"/>
              <a:t>Podle </a:t>
            </a:r>
            <a:r>
              <a:rPr lang="cs-CZ" sz="2000" dirty="false"/>
              <a:t>docházky dětí v daný den bude stanoven nárok (v %) pro výpočet osobních </a:t>
            </a:r>
            <a:r>
              <a:rPr lang="cs-CZ" sz="2000" dirty="false" smtClean="false"/>
              <a:t>nákladů. </a:t>
            </a:r>
          </a:p>
          <a:p>
            <a:pPr marL="0" lvl="0" indent="0">
              <a:buNone/>
            </a:pPr>
            <a:r>
              <a:rPr lang="cs-CZ" sz="2000" dirty="false" smtClean="false"/>
              <a:t>Následně </a:t>
            </a:r>
            <a:r>
              <a:rPr lang="cs-CZ" sz="2000" dirty="false"/>
              <a:t>se vypočte průměr nároků za daný měsíc. Průměr se zaokrouhluje matematicky na celá čísla. </a:t>
            </a:r>
            <a:endParaRPr lang="cs-CZ" sz="2000" dirty="false" smtClean="false"/>
          </a:p>
          <a:p>
            <a:pPr marL="0" lvl="0" indent="0">
              <a:buNone/>
            </a:pPr>
            <a:r>
              <a:rPr lang="cs-CZ" sz="2000" dirty="false" smtClean="false"/>
              <a:t>Způsobilá </a:t>
            </a:r>
            <a:r>
              <a:rPr lang="cs-CZ" sz="2000" dirty="false"/>
              <a:t>výše osobních nákladů </a:t>
            </a:r>
            <a:r>
              <a:rPr lang="cs-CZ" sz="2000" dirty="false" smtClean="false"/>
              <a:t>pečující </a:t>
            </a:r>
            <a:r>
              <a:rPr lang="cs-CZ" sz="2000" dirty="false"/>
              <a:t>osoby/ projektového manažera/projektové </a:t>
            </a:r>
            <a:r>
              <a:rPr lang="cs-CZ" sz="2000" dirty="false" smtClean="false"/>
              <a:t>manažerky </a:t>
            </a:r>
            <a:r>
              <a:rPr lang="cs-CZ" sz="2000" dirty="false"/>
              <a:t>se stanoví jako součin </a:t>
            </a:r>
            <a:r>
              <a:rPr lang="cs-CZ" sz="2000" dirty="false" smtClean="false"/>
              <a:t>měsíčního osobního nákladu příslušného pracovníka a vypočteného procentuálního průměru. </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graphicFrame>
        <p:nvGraphicFramePr>
          <p:cNvPr id="5" name="Tabulka 4"/>
          <p:cNvGraphicFramePr>
            <a:graphicFrameLocks noGrp="true"/>
          </p:cNvGraphicFramePr>
          <p:nvPr>
            <p:extLst>
              <p:ext uri="{D42A27DB-BD31-4B8C-83A1-F6EECF244321}">
                <p14:modId xmlns:p14="http://schemas.microsoft.com/office/powerpoint/2010/main" val="3717146302"/>
              </p:ext>
            </p:extLst>
          </p:nvPr>
        </p:nvGraphicFramePr>
        <p:xfrm>
          <a:off x="6876256" y="2564904"/>
          <a:ext cx="1625600" cy="2440305"/>
        </p:xfrm>
        <a:graphic>
          <a:graphicData uri="http://schemas.openxmlformats.org/drawingml/2006/table">
            <a:tbl>
              <a:tblPr>
                <a:tableStyleId>{35758FB7-9AC5-4552-8A53-C91805E547FA}</a:tableStyleId>
              </a:tblPr>
              <a:tblGrid>
                <a:gridCol w="1017188">
                  <a:extLst>
                    <a:ext uri="{9D8B030D-6E8A-4147-A177-3AD203B41FA5}">
                      <a16:colId xmlns:a16="http://schemas.microsoft.com/office/drawing/2014/main" val="20000"/>
                    </a:ext>
                  </a:extLst>
                </a:gridCol>
                <a:gridCol w="608412">
                  <a:extLst>
                    <a:ext uri="{9D8B030D-6E8A-4147-A177-3AD203B41FA5}">
                      <a16:colId xmlns:a16="http://schemas.microsoft.com/office/drawing/2014/main" val="20001"/>
                    </a:ext>
                  </a:extLst>
                </a:gridCol>
              </a:tblGrid>
              <a:tr h="190500">
                <a:tc>
                  <a:txBody>
                    <a:bodyPr/>
                    <a:lstStyle/>
                    <a:p>
                      <a:pPr algn="l" fontAlgn="b"/>
                      <a:r>
                        <a:rPr lang="cs-CZ" sz="1100" u="none" strike="noStrike" dirty="false">
                          <a:effectLst/>
                        </a:rPr>
                        <a:t>1. ledna</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80%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cs-CZ" sz="1100" u="none" strike="noStrike">
                          <a:effectLst/>
                        </a:rPr>
                        <a:t>2. 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cs-CZ" sz="1100" u="none" strike="noStrike" dirty="false">
                          <a:effectLst/>
                        </a:rPr>
                        <a:t>3. ledna</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cs-CZ" sz="1100" u="none" strike="noStrike" dirty="false">
                          <a:effectLst/>
                        </a:rPr>
                        <a:t>4. ledna</a:t>
                      </a:r>
                      <a:endParaRPr lang="cs-CZ" sz="1100" b="false" i="false" u="none" strike="noStrike" dirty="fals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cs-CZ" sz="1100" u="none" strike="noStrike">
                          <a:effectLst/>
                        </a:rPr>
                        <a:t>7. 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cs-CZ" sz="1100" u="none" strike="noStrike">
                          <a:effectLst/>
                        </a:rPr>
                        <a:t>8. 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cs-CZ" sz="1100" u="none" strike="noStrike">
                          <a:effectLst/>
                        </a:rPr>
                        <a:t>9. 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cs-CZ" sz="1100" u="none" strike="noStrike">
                          <a:effectLst/>
                        </a:rPr>
                        <a:t>…</a:t>
                      </a:r>
                      <a:endParaRPr lang="cs-CZ" sz="1100" b="false" i="false"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cs-CZ" sz="1100" u="none" strike="noStrike">
                          <a:effectLst/>
                        </a:rPr>
                        <a:t>29.ledna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l" fontAlgn="b"/>
                      <a:r>
                        <a:rPr lang="cs-CZ" sz="1100" u="none" strike="noStrike">
                          <a:effectLst/>
                        </a:rPr>
                        <a:t>30.ledna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100%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l" fontAlgn="b"/>
                      <a:r>
                        <a:rPr lang="cs-CZ" sz="1100" u="none" strike="noStrike">
                          <a:effectLst/>
                        </a:rPr>
                        <a:t>31.ledna</a:t>
                      </a:r>
                      <a:endParaRPr lang="cs-CZ" sz="1100" b="false" i="false"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0%</a:t>
                      </a:r>
                      <a:endParaRPr lang="cs-CZ" sz="1100" b="false" i="false"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00025">
                <a:tc>
                  <a:txBody>
                    <a:bodyPr/>
                    <a:lstStyle/>
                    <a:p>
                      <a:pPr algn="l" fontAlgn="b"/>
                      <a:r>
                        <a:rPr lang="cs-CZ" sz="1100" u="none" strike="noStrike" dirty="false">
                          <a:effectLst/>
                        </a:rPr>
                        <a:t>Průměr za měsíc </a:t>
                      </a:r>
                      <a:endParaRPr lang="cs-CZ" sz="1100" b="true" i="false" u="none" strike="noStrike" dirty="false">
                        <a:solidFill>
                          <a:srgbClr val="000000"/>
                        </a:solidFill>
                        <a:effectLst/>
                        <a:latin typeface="Calibri"/>
                      </a:endParaRPr>
                    </a:p>
                  </a:txBody>
                  <a:tcPr marL="9525" marR="9525" marT="9525" marB="0" anchor="b"/>
                </a:tc>
                <a:tc>
                  <a:txBody>
                    <a:bodyPr/>
                    <a:lstStyle/>
                    <a:p>
                      <a:pPr algn="r" fontAlgn="b"/>
                      <a:r>
                        <a:rPr lang="cs-CZ" sz="1100" b="true" u="none" strike="noStrike" dirty="false">
                          <a:solidFill>
                            <a:srgbClr val="FF0000"/>
                          </a:solidFill>
                          <a:effectLst/>
                        </a:rPr>
                        <a:t>88%</a:t>
                      </a:r>
                      <a:endParaRPr lang="cs-CZ" sz="1100" b="true" i="false" u="none" strike="noStrike" dirty="false">
                        <a:solidFill>
                          <a:srgbClr val="FF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24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Další povinné doklady do příloh ZOR a </a:t>
            </a:r>
            <a:r>
              <a:rPr lang="cs-CZ" dirty="false" err="true" smtClean="false"/>
              <a:t>Žop</a:t>
            </a:r>
            <a:endParaRPr lang="cs-CZ" dirty="false"/>
          </a:p>
        </p:txBody>
      </p:sp>
      <p:sp>
        <p:nvSpPr>
          <p:cNvPr id="3" name="Zástupný symbol pro obsah 2"/>
          <p:cNvSpPr>
            <a:spLocks noGrp="true"/>
          </p:cNvSpPr>
          <p:nvPr>
            <p:ph idx="1"/>
          </p:nvPr>
        </p:nvSpPr>
        <p:spPr>
          <a:xfrm>
            <a:off x="611560" y="1628800"/>
            <a:ext cx="8064000" cy="4320000"/>
          </a:xfrm>
        </p:spPr>
        <p:txBody>
          <a:bodyPr/>
          <a:lstStyle/>
          <a:p>
            <a:r>
              <a:rPr lang="cs-CZ" dirty="false" err="true" smtClean="false"/>
              <a:t>ZoR</a:t>
            </a:r>
            <a:endParaRPr lang="cs-CZ" dirty="false" smtClean="false"/>
          </a:p>
          <a:p>
            <a:endParaRPr lang="cs-CZ" dirty="false"/>
          </a:p>
          <a:p>
            <a:pPr marL="0" indent="0">
              <a:buNone/>
            </a:pPr>
            <a:endParaRPr lang="cs-CZ" dirty="false" smtClean="false"/>
          </a:p>
          <a:p>
            <a:pPr marL="414000" lvl="1" indent="0">
              <a:buNone/>
            </a:pPr>
            <a:endParaRPr lang="cs-CZ" dirty="false" smtClean="false"/>
          </a:p>
          <a:p>
            <a:pPr marL="414000" lvl="1" indent="0">
              <a:buNone/>
            </a:pPr>
            <a:endParaRPr lang="cs-CZ" dirty="false"/>
          </a:p>
          <a:p>
            <a:r>
              <a:rPr lang="cs-CZ" dirty="false" err="true" smtClean="false"/>
              <a:t>ŽoP</a:t>
            </a:r>
            <a:endParaRPr lang="cs-CZ" dirty="false"/>
          </a:p>
          <a:p>
            <a:pPr marL="0" indent="0">
              <a:buNone/>
            </a:pPr>
            <a:r>
              <a:rPr lang="cs-CZ" dirty="false"/>
              <a:t> </a:t>
            </a:r>
            <a:r>
              <a:rPr lang="cs-CZ" dirty="false" smtClean="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graphicFrame>
        <p:nvGraphicFramePr>
          <p:cNvPr id="6" name="Tabulka 5"/>
          <p:cNvGraphicFramePr>
            <a:graphicFrameLocks noGrp="true"/>
          </p:cNvGraphicFramePr>
          <p:nvPr>
            <p:extLst>
              <p:ext uri="{D42A27DB-BD31-4B8C-83A1-F6EECF244321}">
                <p14:modId xmlns:p14="http://schemas.microsoft.com/office/powerpoint/2010/main" val="95980894"/>
              </p:ext>
            </p:extLst>
          </p:nvPr>
        </p:nvGraphicFramePr>
        <p:xfrm>
          <a:off x="1115616" y="2204864"/>
          <a:ext cx="6896100" cy="1584177"/>
        </p:xfrm>
        <a:graphic>
          <a:graphicData uri="http://schemas.openxmlformats.org/drawingml/2006/table">
            <a:tbl>
              <a:tblPr>
                <a:tableStyleId>{3C2FFA5D-87B4-456A-9821-1D502468CF0F}</a:tableStyleId>
              </a:tblPr>
              <a:tblGrid>
                <a:gridCol w="1802570">
                  <a:extLst>
                    <a:ext uri="{9D8B030D-6E8A-4147-A177-3AD203B41FA5}">
                      <a16:colId xmlns:a16="http://schemas.microsoft.com/office/drawing/2014/main" val="20000"/>
                    </a:ext>
                  </a:extLst>
                </a:gridCol>
                <a:gridCol w="5093530">
                  <a:extLst>
                    <a:ext uri="{9D8B030D-6E8A-4147-A177-3AD203B41FA5}">
                      <a16:colId xmlns:a16="http://schemas.microsoft.com/office/drawing/2014/main" val="20001"/>
                    </a:ext>
                  </a:extLst>
                </a:gridCol>
              </a:tblGrid>
              <a:tr h="891099">
                <a:tc>
                  <a:txBody>
                    <a:bodyPr/>
                    <a:lstStyle/>
                    <a:p>
                      <a:pPr algn="ctr" fontAlgn="b"/>
                      <a:r>
                        <a:rPr lang="cs-CZ" sz="1600" u="none" strike="noStrike" dirty="false">
                          <a:effectLst/>
                        </a:rPr>
                        <a:t>Provozní řád </a:t>
                      </a:r>
                      <a:endParaRPr lang="cs-CZ" sz="1600" b="false" i="false" u="none" strike="noStrike" dirty="false">
                        <a:solidFill>
                          <a:srgbClr val="4F81BD"/>
                        </a:solidFill>
                        <a:effectLst/>
                        <a:latin typeface="Calibri"/>
                      </a:endParaRPr>
                    </a:p>
                  </a:txBody>
                  <a:tcPr marL="9525" marR="9525" marT="9525" marB="0" anchor="b"/>
                </a:tc>
                <a:tc rowSpan="2">
                  <a:txBody>
                    <a:bodyPr/>
                    <a:lstStyle/>
                    <a:p>
                      <a:pPr algn="ctr" fontAlgn="ctr"/>
                      <a:r>
                        <a:rPr lang="cs-CZ" sz="1600" u="none" strike="noStrike">
                          <a:effectLst/>
                        </a:rPr>
                        <a:t>Vždy k 1. zprávě o realizaci projektu, k dalším zprávám o realizaci se přikládá v případě, že došlo ke změně tohoto dokumentu. </a:t>
                      </a:r>
                      <a:endParaRPr lang="cs-CZ" sz="1600" b="false" i="false" u="none" strike="noStrike">
                        <a:solidFill>
                          <a:srgbClr val="4F81BD"/>
                        </a:solidFill>
                        <a:effectLst/>
                        <a:latin typeface="Arial"/>
                      </a:endParaRPr>
                    </a:p>
                  </a:txBody>
                  <a:tcPr marL="9525" marR="9525" marT="9525" marB="0" anchor="ctr"/>
                </a:tc>
                <a:extLst>
                  <a:ext uri="{0D108BD9-81ED-4DB2-BD59-A6C34878D82A}">
                    <a16:rowId xmlns:a16="http://schemas.microsoft.com/office/drawing/2014/main" val="10000"/>
                  </a:ext>
                </a:extLst>
              </a:tr>
              <a:tr h="346539">
                <a:tc>
                  <a:txBody>
                    <a:bodyPr/>
                    <a:lstStyle/>
                    <a:p>
                      <a:pPr algn="ctr" fontAlgn="b"/>
                      <a:r>
                        <a:rPr lang="cs-CZ" sz="1600" u="none" strike="noStrike" dirty="false">
                          <a:effectLst/>
                        </a:rPr>
                        <a:t>Plán výchovy dítěte</a:t>
                      </a:r>
                      <a:endParaRPr lang="cs-CZ" sz="1600" b="false" i="false" u="none" strike="noStrike" dirty="false">
                        <a:solidFill>
                          <a:srgbClr val="4F81BD"/>
                        </a:solidFill>
                        <a:effectLst/>
                        <a:latin typeface="Calibri"/>
                      </a:endParaRPr>
                    </a:p>
                  </a:txBody>
                  <a:tcPr marL="9525" marR="9525" marT="9525" marB="0" anchor="b"/>
                </a:tc>
                <a:tc vMerge="true">
                  <a:txBody>
                    <a:bodyPr/>
                    <a:lstStyle/>
                    <a:p>
                      <a:endParaRPr lang="cs-CZ"/>
                    </a:p>
                  </a:txBody>
                  <a:tcPr/>
                </a:tc>
                <a:extLst>
                  <a:ext uri="{0D108BD9-81ED-4DB2-BD59-A6C34878D82A}">
                    <a16:rowId xmlns:a16="http://schemas.microsoft.com/office/drawing/2014/main" val="10001"/>
                  </a:ext>
                </a:extLst>
              </a:tr>
              <a:tr h="346539">
                <a:tc>
                  <a:txBody>
                    <a:bodyPr/>
                    <a:lstStyle/>
                    <a:p>
                      <a:pPr algn="ctr" fontAlgn="b"/>
                      <a:r>
                        <a:rPr lang="cs-CZ" sz="1600" u="none" strike="noStrike" dirty="false">
                          <a:effectLst/>
                        </a:rPr>
                        <a:t>Dotazník OP Z</a:t>
                      </a:r>
                      <a:endParaRPr lang="cs-CZ" sz="1600" b="false" i="false" u="none" strike="noStrike" dirty="false">
                        <a:solidFill>
                          <a:srgbClr val="4F81BD"/>
                        </a:solidFill>
                        <a:effectLst/>
                        <a:latin typeface="Calibri"/>
                      </a:endParaRPr>
                    </a:p>
                  </a:txBody>
                  <a:tcPr marL="9525" marR="9525" marT="9525" marB="0" anchor="b"/>
                </a:tc>
                <a:tc>
                  <a:txBody>
                    <a:bodyPr/>
                    <a:lstStyle/>
                    <a:p>
                      <a:pPr algn="l" rtl="false" fontAlgn="ctr">
                        <a:buClr>
                          <a:schemeClr val="accent2"/>
                        </a:buClr>
                        <a:buSzPts val="1600"/>
                        <a:buFont typeface="Arial"/>
                        <a:buNone/>
                      </a:pPr>
                      <a:r>
                        <a:rPr lang="cs-CZ" sz="1600" u="none" strike="noStrike" dirty="false" smtClean="false">
                          <a:effectLst/>
                        </a:rPr>
                        <a:t>Pouze k závěrečné </a:t>
                      </a:r>
                      <a:r>
                        <a:rPr lang="cs-CZ" sz="1600" u="none" strike="noStrike" dirty="false" err="true" smtClean="false">
                          <a:effectLst/>
                        </a:rPr>
                        <a:t>ZoR</a:t>
                      </a:r>
                      <a:r>
                        <a:rPr lang="cs-CZ" sz="1600" u="none" strike="noStrike" dirty="false" smtClean="false">
                          <a:effectLst/>
                        </a:rPr>
                        <a:t>.</a:t>
                      </a:r>
                      <a:endParaRPr lang="cs-CZ" sz="1600" b="false" i="false" u="none" strike="noStrike" dirty="false">
                        <a:solidFill>
                          <a:schemeClr val="accent1"/>
                        </a:solidFill>
                        <a:effectLst/>
                        <a:latin typeface="Arial"/>
                      </a:endParaRPr>
                    </a:p>
                  </a:txBody>
                  <a:tcPr marL="600075" marR="9525" marT="9525" marB="0" anchor="ctr"/>
                </a:tc>
                <a:extLst>
                  <a:ext uri="{0D108BD9-81ED-4DB2-BD59-A6C34878D82A}">
                    <a16:rowId xmlns:a16="http://schemas.microsoft.com/office/drawing/2014/main" val="10002"/>
                  </a:ext>
                </a:extLst>
              </a:tr>
            </a:tbl>
          </a:graphicData>
        </a:graphic>
      </p:graphicFrame>
      <p:graphicFrame>
        <p:nvGraphicFramePr>
          <p:cNvPr id="7" name="Tabulka 6"/>
          <p:cNvGraphicFramePr>
            <a:graphicFrameLocks noGrp="true"/>
          </p:cNvGraphicFramePr>
          <p:nvPr>
            <p:extLst>
              <p:ext uri="{D42A27DB-BD31-4B8C-83A1-F6EECF244321}">
                <p14:modId xmlns:p14="http://schemas.microsoft.com/office/powerpoint/2010/main" val="4050068492"/>
              </p:ext>
            </p:extLst>
          </p:nvPr>
        </p:nvGraphicFramePr>
        <p:xfrm>
          <a:off x="1187624" y="4437112"/>
          <a:ext cx="6896100" cy="1076325"/>
        </p:xfrm>
        <a:graphic>
          <a:graphicData uri="http://schemas.openxmlformats.org/drawingml/2006/table">
            <a:tbl>
              <a:tblPr>
                <a:tableStyleId>{3C2FFA5D-87B4-456A-9821-1D502468CF0F}</a:tableStyleId>
              </a:tblPr>
              <a:tblGrid>
                <a:gridCol w="2088232">
                  <a:extLst>
                    <a:ext uri="{9D8B030D-6E8A-4147-A177-3AD203B41FA5}">
                      <a16:colId xmlns:a16="http://schemas.microsoft.com/office/drawing/2014/main" val="20000"/>
                    </a:ext>
                  </a:extLst>
                </a:gridCol>
                <a:gridCol w="4807868">
                  <a:extLst>
                    <a:ext uri="{9D8B030D-6E8A-4147-A177-3AD203B41FA5}">
                      <a16:colId xmlns:a16="http://schemas.microsoft.com/office/drawing/2014/main" val="20001"/>
                    </a:ext>
                  </a:extLst>
                </a:gridCol>
              </a:tblGrid>
              <a:tr h="266700">
                <a:tc>
                  <a:txBody>
                    <a:bodyPr/>
                    <a:lstStyle/>
                    <a:p>
                      <a:pPr algn="ctr" fontAlgn="b"/>
                      <a:r>
                        <a:rPr lang="cs-CZ" sz="1600" u="none" strike="noStrike" dirty="false" smtClean="false">
                          <a:effectLst/>
                        </a:rPr>
                        <a:t>Export dat z docházkového systému </a:t>
                      </a:r>
                      <a:endParaRPr lang="cs-CZ" sz="1600" b="false" i="false" u="none" strike="noStrike" dirty="false">
                        <a:solidFill>
                          <a:srgbClr val="4F81BD"/>
                        </a:solidFill>
                        <a:effectLst/>
                        <a:latin typeface="Calibri"/>
                      </a:endParaRPr>
                    </a:p>
                  </a:txBody>
                  <a:tcPr marL="9525" marR="9525" marT="9525" marB="0" anchor="b"/>
                </a:tc>
                <a:tc>
                  <a:txBody>
                    <a:bodyPr/>
                    <a:lstStyle/>
                    <a:p>
                      <a:pPr marL="0" marR="0" lvl="2" indent="0" algn="l" defTabSz="914400" rtl="false" eaLnBrk="true" fontAlgn="ctr" latinLnBrk="false" hangingPunct="true">
                        <a:lnSpc>
                          <a:spcPct val="100000"/>
                        </a:lnSpc>
                        <a:spcBef>
                          <a:spcPts val="0"/>
                        </a:spcBef>
                        <a:spcAft>
                          <a:spcPts val="0"/>
                        </a:spcAft>
                        <a:buClr>
                          <a:schemeClr val="accent2"/>
                        </a:buClr>
                        <a:buSzPts val="1600"/>
                        <a:buFont typeface="Arial"/>
                        <a:buNone/>
                        <a:tabLst/>
                        <a:defRPr/>
                      </a:pPr>
                      <a:r>
                        <a:rPr lang="cs-CZ" sz="1800" kern="1200" dirty="false" smtClean="false">
                          <a:effectLst/>
                        </a:rPr>
                        <a:t>Export dat ve formátu.xls se přikládá s každou ŽOP (</a:t>
                      </a:r>
                      <a:r>
                        <a:rPr lang="cs-CZ" dirty="false" smtClean="false"/>
                        <a:t>1 či více souborů, dle možností)- musí obsahovat </a:t>
                      </a:r>
                    </a:p>
                    <a:p>
                      <a:pPr algn="l" rtl="false" fontAlgn="ctr">
                        <a:buClr>
                          <a:schemeClr val="accent2"/>
                        </a:buClr>
                        <a:buSzPts val="1600"/>
                        <a:buFont typeface="Arial"/>
                        <a:buNone/>
                      </a:pPr>
                      <a:endParaRPr lang="cs-CZ" sz="1600" b="false" i="false" u="none" strike="noStrike" dirty="false">
                        <a:solidFill>
                          <a:srgbClr val="4F81BD"/>
                        </a:solidFill>
                        <a:effectLst/>
                        <a:latin typeface="Arial"/>
                      </a:endParaRPr>
                    </a:p>
                  </a:txBody>
                  <a:tcPr marL="600075" marR="9525" marT="9525" marB="0" anchor="ctr"/>
                </a:tc>
                <a:extLst>
                  <a:ext uri="{0D108BD9-81ED-4DB2-BD59-A6C34878D82A}">
                    <a16:rowId xmlns:a16="http://schemas.microsoft.com/office/drawing/2014/main" val="10000"/>
                  </a:ext>
                </a:extLst>
              </a:tr>
            </a:tbl>
          </a:graphicData>
        </a:graphic>
      </p:graphicFrame>
      <p:graphicFrame>
        <p:nvGraphicFramePr>
          <p:cNvPr id="8" name="Tabulka 7"/>
          <p:cNvGraphicFramePr>
            <a:graphicFrameLocks noGrp="true"/>
          </p:cNvGraphicFramePr>
          <p:nvPr>
            <p:extLst>
              <p:ext uri="{D42A27DB-BD31-4B8C-83A1-F6EECF244321}">
                <p14:modId xmlns:p14="http://schemas.microsoft.com/office/powerpoint/2010/main" val="389412342"/>
              </p:ext>
            </p:extLst>
          </p:nvPr>
        </p:nvGraphicFramePr>
        <p:xfrm>
          <a:off x="2699792" y="5733256"/>
          <a:ext cx="3517900" cy="762000"/>
        </p:xfrm>
        <a:graphic>
          <a:graphicData uri="http://schemas.openxmlformats.org/drawingml/2006/table">
            <a:tbl>
              <a:tblPr/>
              <a:tblGrid>
                <a:gridCol w="864434">
                  <a:extLst>
                    <a:ext uri="{9D8B030D-6E8A-4147-A177-3AD203B41FA5}">
                      <a16:colId xmlns:a16="http://schemas.microsoft.com/office/drawing/2014/main" val="20000"/>
                    </a:ext>
                  </a:extLst>
                </a:gridCol>
                <a:gridCol w="1380562">
                  <a:extLst>
                    <a:ext uri="{9D8B030D-6E8A-4147-A177-3AD203B41FA5}">
                      <a16:colId xmlns:a16="http://schemas.microsoft.com/office/drawing/2014/main" val="20001"/>
                    </a:ext>
                  </a:extLst>
                </a:gridCol>
                <a:gridCol w="636452">
                  <a:extLst>
                    <a:ext uri="{9D8B030D-6E8A-4147-A177-3AD203B41FA5}">
                      <a16:colId xmlns:a16="http://schemas.microsoft.com/office/drawing/2014/main" val="20002"/>
                    </a:ext>
                  </a:extLst>
                </a:gridCol>
                <a:gridCol w="636452">
                  <a:extLst>
                    <a:ext uri="{9D8B030D-6E8A-4147-A177-3AD203B41FA5}">
                      <a16:colId xmlns:a16="http://schemas.microsoft.com/office/drawing/2014/main" val="20003"/>
                    </a:ext>
                  </a:extLst>
                </a:gridCol>
              </a:tblGrid>
              <a:tr h="190500">
                <a:tc>
                  <a:txBody>
                    <a:bodyPr/>
                    <a:lstStyle/>
                    <a:p>
                      <a:pPr algn="ctr" fontAlgn="b"/>
                      <a:r>
                        <a:rPr lang="cs-CZ" sz="1000" b="false" i="false" u="none" strike="noStrike">
                          <a:solidFill>
                            <a:srgbClr val="000000"/>
                          </a:solidFill>
                          <a:effectLst/>
                          <a:latin typeface="Arial"/>
                        </a:rPr>
                        <a:t>3.1.2019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cs-CZ" sz="1000" b="false" i="false" u="none" strike="noStrike" dirty="false" smtClean="false">
                          <a:solidFill>
                            <a:srgbClr val="000000"/>
                          </a:solidFill>
                          <a:effectLst/>
                          <a:latin typeface="Arial"/>
                        </a:rPr>
                        <a:t>Novák </a:t>
                      </a:r>
                      <a:endParaRPr lang="cs-CZ" sz="1000" b="false" i="false" u="none" strike="noStrike" dirty="fals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11:00:00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190500">
                <a:tc>
                  <a:txBody>
                    <a:bodyPr/>
                    <a:lstStyle/>
                    <a:p>
                      <a:pPr algn="ctr" fontAlgn="b"/>
                      <a:r>
                        <a:rPr lang="cs-CZ" sz="1000" b="false" i="false" u="none" strike="noStrike">
                          <a:solidFill>
                            <a:srgbClr val="000000"/>
                          </a:solidFill>
                          <a:effectLst/>
                          <a:latin typeface="Arial"/>
                        </a:rPr>
                        <a:t>3.1.2019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cs-CZ" sz="1000" b="false" i="false" u="none" strike="noStrike" dirty="false" smtClean="false">
                          <a:solidFill>
                            <a:srgbClr val="000000"/>
                          </a:solidFill>
                          <a:effectLst/>
                          <a:latin typeface="Arial"/>
                        </a:rPr>
                        <a:t>Horáková</a:t>
                      </a:r>
                      <a:endParaRPr lang="cs-CZ" sz="1000" b="false" i="false" u="none" strike="noStrike" dirty="fals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11:00:00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90500">
                <a:tc>
                  <a:txBody>
                    <a:bodyPr/>
                    <a:lstStyle/>
                    <a:p>
                      <a:pPr algn="ctr" fontAlgn="b"/>
                      <a:r>
                        <a:rPr lang="cs-CZ" sz="1000" b="false" i="false" u="none" strike="noStrike">
                          <a:solidFill>
                            <a:srgbClr val="000000"/>
                          </a:solidFill>
                          <a:effectLst/>
                          <a:latin typeface="Arial"/>
                        </a:rPr>
                        <a:t>3.1.2019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cs-CZ" sz="1000" b="false" i="false" u="none" strike="noStrike" dirty="false" smtClean="false">
                          <a:solidFill>
                            <a:srgbClr val="000000"/>
                          </a:solidFill>
                          <a:effectLst/>
                          <a:latin typeface="Arial"/>
                        </a:rPr>
                        <a:t>Pavlíček</a:t>
                      </a:r>
                      <a:endParaRPr lang="cs-CZ" sz="1000" b="false" i="false" u="none" strike="noStrike" dirty="fals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11:00:00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190500">
                <a:tc>
                  <a:txBody>
                    <a:bodyPr/>
                    <a:lstStyle/>
                    <a:p>
                      <a:pPr algn="ctr" fontAlgn="b"/>
                      <a:r>
                        <a:rPr lang="cs-CZ" sz="1000" b="false" i="false" u="none" strike="noStrike">
                          <a:solidFill>
                            <a:srgbClr val="000000"/>
                          </a:solidFill>
                          <a:effectLst/>
                          <a:latin typeface="Arial"/>
                        </a:rPr>
                        <a:t>3.1.2019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cs-CZ" sz="1000" b="false" i="false" u="none" strike="noStrike" dirty="false" smtClean="false">
                          <a:solidFill>
                            <a:srgbClr val="000000"/>
                          </a:solidFill>
                          <a:effectLst/>
                          <a:latin typeface="Arial"/>
                        </a:rPr>
                        <a:t>Nováková</a:t>
                      </a:r>
                      <a:endParaRPr lang="cs-CZ" sz="1000" b="false" i="false" u="none" strike="noStrike" dirty="false">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a:solidFill>
                            <a:srgbClr val="000000"/>
                          </a:solidFill>
                          <a:effectLst/>
                          <a:latin typeface="Arial"/>
                        </a:rPr>
                        <a:t>11:00:00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cs-CZ" sz="1000" b="false" i="false" u="none" strike="noStrike" dirty="false">
                          <a:solidFill>
                            <a:srgbClr val="000000"/>
                          </a:solidFill>
                          <a:effectLst/>
                          <a:latin typeface="Arial"/>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255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856984" cy="1080000"/>
          </a:xfrm>
        </p:spPr>
        <p:txBody>
          <a:bodyPr/>
          <a:lstStyle/>
          <a:p>
            <a:r>
              <a:rPr lang="pl-PL" b="false" dirty="false"/>
              <a:t>P</a:t>
            </a:r>
            <a:r>
              <a:rPr lang="pl-PL" b="false" cap="none" dirty="false" smtClean="false"/>
              <a:t>ovinná dokumentace</a:t>
            </a:r>
            <a:r>
              <a:rPr lang="pl-PL" b="false" dirty="false" smtClean="false"/>
              <a:t/>
            </a:r>
            <a:br>
              <a:rPr lang="pl-PL" b="false" dirty="false" smtClean="false"/>
            </a:br>
            <a:r>
              <a:rPr lang="pl-PL" b="false" cap="none" dirty="false" smtClean="false"/>
              <a:t>doložení vazby cílové skupiny na trh práce</a:t>
            </a:r>
            <a:endParaRPr lang="cs-CZ" cap="none" dirty="false"/>
          </a:p>
        </p:txBody>
      </p:sp>
      <p:sp>
        <p:nvSpPr>
          <p:cNvPr id="3" name="Zástupný symbol pro obsah 2"/>
          <p:cNvSpPr>
            <a:spLocks noGrp="true"/>
          </p:cNvSpPr>
          <p:nvPr>
            <p:ph idx="1"/>
          </p:nvPr>
        </p:nvSpPr>
        <p:spPr>
          <a:xfrm>
            <a:off x="539552" y="1556792"/>
            <a:ext cx="8352928" cy="4752528"/>
          </a:xfrm>
        </p:spPr>
        <p:txBody>
          <a:bodyPr/>
          <a:lstStyle/>
          <a:p>
            <a:pPr marL="0" indent="0">
              <a:buNone/>
            </a:pPr>
            <a:r>
              <a:rPr lang="cs-CZ" b="true" dirty="false" smtClean="false"/>
              <a:t>Rodiče jsou způsobilou cílovou skupinou jen tehdy, </a:t>
            </a:r>
            <a:br>
              <a:rPr lang="cs-CZ" b="true" dirty="false" smtClean="false"/>
            </a:br>
            <a:r>
              <a:rPr lang="cs-CZ" b="true" dirty="false" smtClean="false"/>
              <a:t>když </a:t>
            </a:r>
            <a:r>
              <a:rPr lang="cs-CZ" b="true" u="sng" dirty="false" smtClean="false"/>
              <a:t>oba</a:t>
            </a:r>
            <a:r>
              <a:rPr lang="cs-CZ" b="true" dirty="false" smtClean="false"/>
              <a:t> splní jedno </a:t>
            </a:r>
            <a:r>
              <a:rPr lang="cs-CZ" b="true" dirty="false"/>
              <a:t>z následujících kritérií: </a:t>
            </a:r>
          </a:p>
          <a:p>
            <a:pPr lvl="0"/>
            <a:r>
              <a:rPr lang="cs-CZ" sz="2000" dirty="false" smtClean="false"/>
              <a:t>jsou zaměstnaní/ vykonávají </a:t>
            </a:r>
            <a:r>
              <a:rPr lang="cs-CZ" sz="2000" dirty="false"/>
              <a:t>podnikatelskou činnost, </a:t>
            </a:r>
          </a:p>
          <a:p>
            <a:pPr lvl="0"/>
            <a:r>
              <a:rPr lang="cs-CZ" sz="2000" dirty="false"/>
              <a:t>v případě nezaměstnanosti si zaměstnání aktivně </a:t>
            </a:r>
            <a:r>
              <a:rPr lang="cs-CZ" sz="2000" dirty="false" smtClean="false"/>
              <a:t>hledají </a:t>
            </a:r>
            <a:r>
              <a:rPr lang="cs-CZ" sz="2000" dirty="false"/>
              <a:t>(tj. </a:t>
            </a:r>
            <a:r>
              <a:rPr lang="cs-CZ" sz="2000" dirty="false" smtClean="false"/>
              <a:t>jsou vedeni </a:t>
            </a:r>
            <a:r>
              <a:rPr lang="cs-CZ" sz="2000" dirty="false"/>
              <a:t>v registru Úřadu práce jako </a:t>
            </a:r>
            <a:r>
              <a:rPr lang="cs-CZ" sz="2000" dirty="false" smtClean="false"/>
              <a:t>uchazeči </a:t>
            </a:r>
            <a:r>
              <a:rPr lang="cs-CZ" sz="2000" dirty="false"/>
              <a:t>o zaměstnání), </a:t>
            </a:r>
          </a:p>
          <a:p>
            <a:pPr lvl="0"/>
            <a:r>
              <a:rPr lang="cs-CZ" sz="2000" dirty="false" smtClean="false"/>
              <a:t>jsou zapojeni </a:t>
            </a:r>
            <a:r>
              <a:rPr lang="cs-CZ" sz="2000" dirty="false"/>
              <a:t>v procesu vzdělávání (studium v prezenční či kombinované formě) či </a:t>
            </a:r>
            <a:r>
              <a:rPr lang="cs-CZ" sz="2000" dirty="false" smtClean="false"/>
              <a:t>rekvalifikace.</a:t>
            </a:r>
          </a:p>
          <a:p>
            <a:pPr marL="0" lvl="0" indent="0">
              <a:buNone/>
            </a:pPr>
            <a:r>
              <a:rPr lang="cs-CZ" sz="2000" dirty="false" smtClean="false"/>
              <a:t>Podmínka </a:t>
            </a:r>
            <a:r>
              <a:rPr lang="cs-CZ" sz="2000" dirty="false"/>
              <a:t>způsobilosti cílové skupiny musí být splněna po celou dobu docházky dítěte do zařízení péče o </a:t>
            </a:r>
            <a:r>
              <a:rPr lang="cs-CZ" sz="2000" dirty="false" smtClean="false"/>
              <a:t>děti.</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4168576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856984" cy="1080000"/>
          </a:xfrm>
        </p:spPr>
        <p:txBody>
          <a:bodyPr/>
          <a:lstStyle/>
          <a:p>
            <a:r>
              <a:rPr lang="pl-PL" b="false" dirty="false" smtClean="false"/>
              <a:t>Formy </a:t>
            </a:r>
            <a:r>
              <a:rPr lang="pl-PL" b="false" cap="none" dirty="false" smtClean="false"/>
              <a:t>doložení </a:t>
            </a:r>
            <a:br>
              <a:rPr lang="pl-PL" b="false" cap="none" dirty="false" smtClean="false"/>
            </a:br>
            <a:r>
              <a:rPr lang="pl-PL" b="false" cap="none" dirty="false" smtClean="false"/>
              <a:t>vazby cílové skupiny na trh práce</a:t>
            </a:r>
            <a:endParaRPr lang="cs-CZ" cap="none" dirty="false"/>
          </a:p>
        </p:txBody>
      </p:sp>
      <p:sp>
        <p:nvSpPr>
          <p:cNvPr id="3" name="Zástupný symbol pro obsah 2"/>
          <p:cNvSpPr>
            <a:spLocks noGrp="true"/>
          </p:cNvSpPr>
          <p:nvPr>
            <p:ph idx="1"/>
          </p:nvPr>
        </p:nvSpPr>
        <p:spPr>
          <a:xfrm>
            <a:off x="539552" y="1628800"/>
            <a:ext cx="8280920" cy="4320480"/>
          </a:xfrm>
        </p:spPr>
        <p:txBody>
          <a:bodyPr/>
          <a:lstStyle/>
          <a:p>
            <a:pPr lvl="0"/>
            <a:r>
              <a:rPr lang="cs-CZ" sz="2000" dirty="false" smtClean="false"/>
              <a:t>zaměstnaný rodič - </a:t>
            </a:r>
            <a:r>
              <a:rPr lang="cs-CZ" sz="2000" dirty="false"/>
              <a:t>potvrzení zaměstnavatele o pracovním poměru (vč. DPP, DPČ</a:t>
            </a:r>
            <a:r>
              <a:rPr lang="cs-CZ" sz="2000" dirty="false" smtClean="false"/>
              <a:t>) </a:t>
            </a:r>
            <a:r>
              <a:rPr lang="cs-CZ" sz="2000" dirty="false"/>
              <a:t>s uvedením doby trvání pracovní </a:t>
            </a:r>
            <a:r>
              <a:rPr lang="cs-CZ" sz="2000" dirty="false" smtClean="false"/>
              <a:t>smlouvy</a:t>
            </a:r>
          </a:p>
          <a:p>
            <a:pPr lvl="0"/>
            <a:r>
              <a:rPr lang="cs-CZ" sz="2000" dirty="false"/>
              <a:t>o</a:t>
            </a:r>
            <a:r>
              <a:rPr lang="cs-CZ" sz="2000" dirty="false" smtClean="false"/>
              <a:t>soba samostatně </a:t>
            </a:r>
            <a:r>
              <a:rPr lang="cs-CZ" sz="2000" dirty="false"/>
              <a:t>výdělečně </a:t>
            </a:r>
            <a:r>
              <a:rPr lang="cs-CZ" sz="2000" dirty="false" smtClean="false"/>
              <a:t>činná - potvrzení </a:t>
            </a:r>
            <a:r>
              <a:rPr lang="cs-CZ" sz="2000" dirty="false"/>
              <a:t>ČSSZ o úhradě odvodů na sociální pojištění</a:t>
            </a:r>
          </a:p>
          <a:p>
            <a:pPr lvl="0"/>
            <a:r>
              <a:rPr lang="cs-CZ" sz="2000" dirty="false" smtClean="false"/>
              <a:t>nezaměstnaný -  </a:t>
            </a:r>
            <a:r>
              <a:rPr lang="cs-CZ" sz="2000" dirty="false"/>
              <a:t>potvrzení z úřadu práce o tom, že je rodič (případně jiná pečující osoba) veden v evidenci uchazečů o zaměstnání </a:t>
            </a:r>
          </a:p>
          <a:p>
            <a:pPr lvl="0"/>
            <a:r>
              <a:rPr lang="cs-CZ" sz="2000" dirty="false"/>
              <a:t>osoby v procesu vzdělávání </a:t>
            </a:r>
            <a:r>
              <a:rPr lang="cs-CZ" sz="2000" dirty="false" smtClean="false"/>
              <a:t>- </a:t>
            </a:r>
            <a:r>
              <a:rPr lang="cs-CZ" sz="2000" dirty="false"/>
              <a:t>potvrzení o studiu </a:t>
            </a:r>
          </a:p>
          <a:p>
            <a:pPr lvl="0"/>
            <a:r>
              <a:rPr lang="cs-CZ" sz="2000" dirty="false"/>
              <a:t>osoby absolvující rekvalifikační kurz </a:t>
            </a:r>
            <a:r>
              <a:rPr lang="cs-CZ" sz="2000" dirty="false" smtClean="false"/>
              <a:t>- </a:t>
            </a:r>
            <a:r>
              <a:rPr lang="cs-CZ" sz="2000" dirty="false"/>
              <a:t>potvrzení o účasti na rekvalifikačním </a:t>
            </a:r>
            <a:r>
              <a:rPr lang="cs-CZ" sz="2000" dirty="false" smtClean="false"/>
              <a:t>kurzu, příp. potvrzení </a:t>
            </a:r>
            <a:r>
              <a:rPr lang="cs-CZ" sz="2000" dirty="false"/>
              <a:t>o jeho úspěšném </a:t>
            </a:r>
            <a:r>
              <a:rPr lang="cs-CZ" sz="2000" dirty="false" smtClean="false"/>
              <a:t>ukončení</a:t>
            </a:r>
            <a:r>
              <a:rPr lang="cs-CZ" sz="2000" dirty="false"/>
              <a:t> </a:t>
            </a:r>
          </a:p>
          <a:p>
            <a:endParaRPr lang="cs-CZ" sz="2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spTree>
    <p:extLst>
      <p:ext uri="{BB962C8B-B14F-4D97-AF65-F5344CB8AC3E}">
        <p14:creationId xmlns:p14="http://schemas.microsoft.com/office/powerpoint/2010/main" val="1867091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Indikátory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 Indikátory</a:t>
            </a:r>
            <a:endParaRPr lang="cs-CZ" dirty="false"/>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b="true" dirty="false" smtClean="false"/>
              <a:t>Závazné indikátory k naplnění ve výzvě:</a:t>
            </a:r>
            <a:br>
              <a:rPr lang="cs-CZ" b="true" dirty="false" smtClean="false"/>
            </a:br>
            <a:r>
              <a:rPr lang="cs-CZ" b="true" dirty="false" smtClean="false"/>
              <a:t>	</a:t>
            </a:r>
          </a:p>
          <a:p>
            <a:pPr marL="0" indent="0">
              <a:buNone/>
            </a:pPr>
            <a:endParaRPr lang="cs-CZ" b="true" dirty="false" smtClean="false"/>
          </a:p>
          <a:p>
            <a:pPr marL="0" indent="0">
              <a:buNone/>
            </a:pPr>
            <a:endParaRPr lang="cs-CZ" b="true" dirty="false" smtClean="false"/>
          </a:p>
          <a:p>
            <a:pPr marL="0" indent="0">
              <a:buNone/>
            </a:pPr>
            <a:r>
              <a:rPr lang="cs-CZ" b="true" dirty="false"/>
              <a:t>C</a:t>
            </a:r>
            <a:r>
              <a:rPr lang="cs-CZ" b="true" dirty="false" smtClean="false"/>
              <a:t>ílové hodnoty závazné, změnit lze jen podstatnou změnou</a:t>
            </a:r>
          </a:p>
          <a:p>
            <a:pPr marL="0" indent="0">
              <a:buNone/>
            </a:pPr>
            <a:r>
              <a:rPr lang="cs-CZ" b="true" dirty="false" smtClean="false"/>
              <a:t>Sankce při nenaplnění cílových hodnot</a:t>
            </a:r>
          </a:p>
          <a:p>
            <a:r>
              <a:rPr lang="cs-CZ" dirty="false" smtClean="false"/>
              <a:t>Výše odvodu v procentech z dotace podle míry nenaplnění všech povinných indikátorů (průměr)</a:t>
            </a:r>
          </a:p>
          <a:p>
            <a:r>
              <a:rPr lang="cs-CZ" dirty="false" smtClean="false"/>
              <a:t>Sankce při nenaplnění 85%</a:t>
            </a:r>
          </a:p>
          <a:p>
            <a:pPr marL="0" indent="0">
              <a:buNone/>
            </a:pPr>
            <a:endParaRPr lang="cs-CZ" b="true" dirty="false" smtClean="false"/>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graphicFrame>
        <p:nvGraphicFramePr>
          <p:cNvPr id="13" name="Tabulka 12"/>
          <p:cNvGraphicFramePr>
            <a:graphicFrameLocks noGrp="true"/>
          </p:cNvGraphicFramePr>
          <p:nvPr>
            <p:extLst>
              <p:ext uri="{D42A27DB-BD31-4B8C-83A1-F6EECF244321}">
                <p14:modId xmlns:p14="http://schemas.microsoft.com/office/powerpoint/2010/main" val="1352261325"/>
              </p:ext>
            </p:extLst>
          </p:nvPr>
        </p:nvGraphicFramePr>
        <p:xfrm>
          <a:off x="539552" y="1988840"/>
          <a:ext cx="7848871" cy="1239768"/>
        </p:xfrm>
        <a:graphic>
          <a:graphicData uri="http://schemas.openxmlformats.org/drawingml/2006/table">
            <a:tbl>
              <a:tblPr firstRow="true" firstCol="true" bandRow="true">
                <a:tableStyleId>{8A107856-5554-42FB-B03E-39F5DBC370BA}</a:tableStyleId>
              </a:tblPr>
              <a:tblGrid>
                <a:gridCol w="1008111">
                  <a:extLst>
                    <a:ext uri="{9D8B030D-6E8A-4147-A177-3AD203B41FA5}">
                      <a16:colId xmlns:a16="http://schemas.microsoft.com/office/drawing/2014/main" val="20000"/>
                    </a:ext>
                  </a:extLst>
                </a:gridCol>
                <a:gridCol w="4544880">
                  <a:extLst>
                    <a:ext uri="{9D8B030D-6E8A-4147-A177-3AD203B41FA5}">
                      <a16:colId xmlns:a16="http://schemas.microsoft.com/office/drawing/2014/main" val="20001"/>
                    </a:ext>
                  </a:extLst>
                </a:gridCol>
                <a:gridCol w="991481">
                  <a:extLst>
                    <a:ext uri="{9D8B030D-6E8A-4147-A177-3AD203B41FA5}">
                      <a16:colId xmlns:a16="http://schemas.microsoft.com/office/drawing/2014/main" val="20002"/>
                    </a:ext>
                  </a:extLst>
                </a:gridCol>
                <a:gridCol w="1304399">
                  <a:extLst>
                    <a:ext uri="{9D8B030D-6E8A-4147-A177-3AD203B41FA5}">
                      <a16:colId xmlns:a16="http://schemas.microsoft.com/office/drawing/2014/main" val="20003"/>
                    </a:ext>
                  </a:extLst>
                </a:gridCol>
              </a:tblGrid>
              <a:tr h="432048">
                <a:tc>
                  <a:txBody>
                    <a:bodyPr/>
                    <a:lstStyle/>
                    <a:p>
                      <a:pPr marL="36195" marR="36195">
                        <a:spcBef>
                          <a:spcPts val="300"/>
                        </a:spcBef>
                        <a:spcAft>
                          <a:spcPts val="300"/>
                        </a:spcAft>
                      </a:pPr>
                      <a:r>
                        <a:rPr lang="cs-CZ" sz="1600" dirty="false" smtClean="false">
                          <a:effectLst/>
                        </a:rPr>
                        <a:t>6 00 00</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Celkový počet účastníků</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Účastníci</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Výstup</a:t>
                      </a: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10000"/>
                  </a:ext>
                </a:extLst>
              </a:tr>
              <a:tr h="576064">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kern="1200" dirty="false" smtClean="false">
                          <a:solidFill>
                            <a:schemeClr val="dk1"/>
                          </a:solidFill>
                          <a:effectLst/>
                          <a:latin typeface="+mn-lt"/>
                          <a:ea typeface="+mn-ea"/>
                          <a:cs typeface="+mn-cs"/>
                        </a:rPr>
                        <a:t>5 00 01 	</a:t>
                      </a:r>
                    </a:p>
                    <a:p>
                      <a:pPr marL="36195" marR="36195" algn="l" defTabSz="914400" rtl="false" eaLnBrk="true" latinLnBrk="false" hangingPunct="true">
                        <a:spcBef>
                          <a:spcPts val="300"/>
                        </a:spcBef>
                        <a:spcAft>
                          <a:spcPts val="300"/>
                        </a:spcAft>
                      </a:pPr>
                      <a:endParaRPr lang="cs-CZ" sz="1600" b="true" kern="1200" dirty="false">
                        <a:solidFill>
                          <a:schemeClr val="dk1"/>
                        </a:solidFill>
                        <a:effectLst/>
                        <a:latin typeface="+mn-lt"/>
                        <a:ea typeface="+mn-ea"/>
                        <a:cs typeface="+mn-cs"/>
                      </a:endParaRPr>
                    </a:p>
                  </a:txBody>
                  <a:tcPr marL="0" marR="0" marT="0" marB="0"/>
                </a:tc>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kern="1200" dirty="false" smtClean="false">
                          <a:solidFill>
                            <a:schemeClr val="dk1"/>
                          </a:solidFill>
                          <a:effectLst/>
                          <a:latin typeface="+mn-lt"/>
                          <a:ea typeface="+mn-ea"/>
                          <a:cs typeface="+mn-cs"/>
                        </a:rPr>
                        <a:t>Kapacita podporovaných zařízení péče o děti nebo vzdělávacích zařízení 	</a:t>
                      </a:r>
                    </a:p>
                    <a:p>
                      <a:pPr marL="36195" marR="36195" algn="l" defTabSz="914400" rtl="false" eaLnBrk="true" latinLnBrk="false" hangingPunct="true">
                        <a:spcBef>
                          <a:spcPts val="300"/>
                        </a:spcBef>
                        <a:spcAft>
                          <a:spcPts val="300"/>
                        </a:spcAft>
                      </a:pPr>
                      <a:endParaRPr lang="cs-CZ" sz="16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smtClean="false">
                          <a:solidFill>
                            <a:schemeClr val="dk1"/>
                          </a:solidFill>
                          <a:effectLst/>
                          <a:latin typeface="+mn-lt"/>
                          <a:ea typeface="+mn-ea"/>
                          <a:cs typeface="+mn-cs"/>
                        </a:rPr>
                        <a:t>Osoby</a:t>
                      </a:r>
                      <a:endParaRPr lang="cs-CZ" sz="1600" b="true" kern="1200" dirty="false">
                        <a:solidFill>
                          <a:schemeClr val="dk1"/>
                        </a:solidFill>
                        <a:effectLst/>
                        <a:latin typeface="+mn-lt"/>
                        <a:ea typeface="+mn-ea"/>
                        <a:cs typeface="+mn-cs"/>
                      </a:endParaRPr>
                    </a:p>
                  </a:txBody>
                  <a:tcPr marL="0" marR="0" marT="0" marB="0"/>
                </a:tc>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dirty="false" smtClean="false">
                          <a:effectLst/>
                        </a:rPr>
                        <a:t>Výstup</a:t>
                      </a:r>
                      <a:endParaRPr lang="cs-CZ" sz="1600" b="true" dirty="false" smtClean="false">
                        <a:solidFill>
                          <a:srgbClr val="080808"/>
                        </a:solidFill>
                        <a:effectLst/>
                        <a:latin typeface="+mn-lt"/>
                        <a:ea typeface="Arial"/>
                        <a:cs typeface="Times New Roman"/>
                      </a:endParaRPr>
                    </a:p>
                    <a:p>
                      <a:pPr marL="36195" marR="36195">
                        <a:spcBef>
                          <a:spcPts val="300"/>
                        </a:spcBef>
                        <a:spcAft>
                          <a:spcPts val="300"/>
                        </a:spcAft>
                      </a:pP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1779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 Indikátory</a:t>
            </a:r>
            <a:endParaRPr lang="cs-CZ" dirty="false"/>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b="true" dirty="false" smtClean="false"/>
              <a:t>Závazné indikátory k naplnění ve výzvě:</a:t>
            </a:r>
            <a:br>
              <a:rPr lang="cs-CZ" b="true" dirty="false" smtClean="false"/>
            </a:br>
            <a:r>
              <a:rPr lang="cs-CZ" b="true" dirty="false" smtClean="false"/>
              <a:t>	</a:t>
            </a:r>
          </a:p>
          <a:p>
            <a:pPr marL="0" indent="0">
              <a:buNone/>
            </a:pPr>
            <a:endParaRPr lang="cs-CZ" b="true" dirty="false" smtClean="false"/>
          </a:p>
          <a:p>
            <a:pPr marL="0" indent="0">
              <a:buNone/>
            </a:pPr>
            <a:r>
              <a:rPr lang="cs-CZ" b="true" dirty="false"/>
              <a:t>C</a:t>
            </a:r>
            <a:r>
              <a:rPr lang="cs-CZ" b="true" dirty="false" smtClean="false"/>
              <a:t>ílové hodnoty závazné, změnit lze jen podstatnou změnou</a:t>
            </a:r>
          </a:p>
          <a:p>
            <a:pPr marL="0" indent="0">
              <a:buNone/>
            </a:pPr>
            <a:r>
              <a:rPr lang="cs-CZ" b="true" dirty="false" smtClean="false"/>
              <a:t>Sankce při nenaplnění cílových hodnot</a:t>
            </a:r>
          </a:p>
          <a:p>
            <a:r>
              <a:rPr lang="cs-CZ" dirty="false" smtClean="false"/>
              <a:t>Výše odvodu v procentech z dotace podle míry nenaplnění všech povinných indikátorů (průměr)</a:t>
            </a:r>
          </a:p>
          <a:p>
            <a:r>
              <a:rPr lang="cs-CZ" dirty="false" smtClean="false"/>
              <a:t>Sankce při nenaplnění 75%</a:t>
            </a:r>
          </a:p>
          <a:p>
            <a:pPr marL="0" indent="0">
              <a:buNone/>
            </a:pPr>
            <a:endParaRPr lang="cs-CZ" b="true" dirty="false" smtClean="false"/>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66</a:t>
            </a:fld>
            <a:endParaRPr lang="cs-CZ" dirty="false"/>
          </a:p>
        </p:txBody>
      </p:sp>
      <p:graphicFrame>
        <p:nvGraphicFramePr>
          <p:cNvPr id="13" name="Tabulka 12"/>
          <p:cNvGraphicFramePr>
            <a:graphicFrameLocks noGrp="true"/>
          </p:cNvGraphicFramePr>
          <p:nvPr>
            <p:extLst>
              <p:ext uri="{D42A27DB-BD31-4B8C-83A1-F6EECF244321}">
                <p14:modId xmlns:p14="http://schemas.microsoft.com/office/powerpoint/2010/main" val="2813471562"/>
              </p:ext>
            </p:extLst>
          </p:nvPr>
        </p:nvGraphicFramePr>
        <p:xfrm>
          <a:off x="539552" y="1988840"/>
          <a:ext cx="7848871" cy="487680"/>
        </p:xfrm>
        <a:graphic>
          <a:graphicData uri="http://schemas.openxmlformats.org/drawingml/2006/table">
            <a:tbl>
              <a:tblPr firstRow="true" firstCol="true" bandRow="true">
                <a:tableStyleId>{8A107856-5554-42FB-B03E-39F5DBC370BA}</a:tableStyleId>
              </a:tblPr>
              <a:tblGrid>
                <a:gridCol w="1008111">
                  <a:extLst>
                    <a:ext uri="{9D8B030D-6E8A-4147-A177-3AD203B41FA5}">
                      <a16:colId xmlns:a16="http://schemas.microsoft.com/office/drawing/2014/main" val="20000"/>
                    </a:ext>
                  </a:extLst>
                </a:gridCol>
                <a:gridCol w="4544880">
                  <a:extLst>
                    <a:ext uri="{9D8B030D-6E8A-4147-A177-3AD203B41FA5}">
                      <a16:colId xmlns:a16="http://schemas.microsoft.com/office/drawing/2014/main" val="20001"/>
                    </a:ext>
                  </a:extLst>
                </a:gridCol>
                <a:gridCol w="991481">
                  <a:extLst>
                    <a:ext uri="{9D8B030D-6E8A-4147-A177-3AD203B41FA5}">
                      <a16:colId xmlns:a16="http://schemas.microsoft.com/office/drawing/2014/main" val="20002"/>
                    </a:ext>
                  </a:extLst>
                </a:gridCol>
                <a:gridCol w="1304399">
                  <a:extLst>
                    <a:ext uri="{9D8B030D-6E8A-4147-A177-3AD203B41FA5}">
                      <a16:colId xmlns:a16="http://schemas.microsoft.com/office/drawing/2014/main" val="20003"/>
                    </a:ext>
                  </a:extLst>
                </a:gridCol>
              </a:tblGrid>
              <a:tr h="432048">
                <a:tc>
                  <a:txBody>
                    <a:bodyPr/>
                    <a:lstStyle/>
                    <a:p>
                      <a:r>
                        <a:rPr lang="cs-CZ" sz="1600" b="true" kern="1200" dirty="false" smtClean="false">
                          <a:solidFill>
                            <a:schemeClr val="dk1"/>
                          </a:solidFill>
                          <a:effectLst/>
                          <a:latin typeface="+mn-lt"/>
                          <a:ea typeface="+mn-ea"/>
                          <a:cs typeface="+mn-cs"/>
                        </a:rPr>
                        <a:t>5 01 10 </a:t>
                      </a:r>
                      <a:r>
                        <a:rPr lang="cs-CZ" sz="1800" b="false" i="false" u="none" strike="noStrike" kern="1200" baseline="0" dirty="false" smtClean="false">
                          <a:solidFill>
                            <a:schemeClr val="dk1"/>
                          </a:solidFill>
                          <a:latin typeface="+mn-lt"/>
                          <a:ea typeface="+mn-ea"/>
                          <a:cs typeface="+mn-cs"/>
                        </a:rPr>
                        <a:t>	</a:t>
                      </a:r>
                    </a:p>
                  </a:txBody>
                  <a:tcPr marL="0" marR="0" marT="0" marB="0"/>
                </a:tc>
                <a:tc>
                  <a:txBody>
                    <a:bodyPr/>
                    <a:lstStyle/>
                    <a:p>
                      <a:pPr marL="36195" marR="36195">
                        <a:spcBef>
                          <a:spcPts val="300"/>
                        </a:spcBef>
                        <a:spcAft>
                          <a:spcPts val="300"/>
                        </a:spcAft>
                      </a:pPr>
                      <a:r>
                        <a:rPr lang="cs-CZ" sz="1600" dirty="false" smtClean="false">
                          <a:effectLst/>
                        </a:rPr>
                        <a:t>Počet osob využívajících zařízení péče o děti předškolního věku</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smtClean="false">
                          <a:solidFill>
                            <a:schemeClr val="dk1"/>
                          </a:solidFill>
                          <a:effectLst/>
                          <a:latin typeface="+mn-lt"/>
                          <a:ea typeface="+mn-ea"/>
                          <a:cs typeface="+mn-cs"/>
                        </a:rPr>
                        <a:t>Osoby</a:t>
                      </a:r>
                      <a:endParaRPr lang="cs-CZ" sz="1600" b="true" kern="1200" dirty="false">
                        <a:solidFill>
                          <a:schemeClr val="dk1"/>
                        </a:solidFill>
                        <a:effectLst/>
                        <a:latin typeface="+mn-lt"/>
                        <a:ea typeface="+mn-ea"/>
                        <a:cs typeface="+mn-cs"/>
                      </a:endParaRPr>
                    </a:p>
                  </a:txBody>
                  <a:tcPr marL="0" marR="0" marT="0" marB="0"/>
                </a:tc>
                <a:tc>
                  <a:txBody>
                    <a:bodyPr/>
                    <a:lstStyle/>
                    <a:p>
                      <a:pPr marL="36195" marR="36195">
                        <a:spcBef>
                          <a:spcPts val="300"/>
                        </a:spcBef>
                        <a:spcAft>
                          <a:spcPts val="300"/>
                        </a:spcAft>
                      </a:pPr>
                      <a:r>
                        <a:rPr lang="cs-CZ" sz="1600" dirty="false" smtClean="false">
                          <a:effectLst/>
                        </a:rPr>
                        <a:t>Výsledek</a:t>
                      </a: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2484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indikátory</a:t>
            </a:r>
            <a:endParaRPr lang="cs-CZ" dirty="false"/>
          </a:p>
        </p:txBody>
      </p:sp>
      <p:sp>
        <p:nvSpPr>
          <p:cNvPr id="3" name="Zástupný symbol pro obsah 2"/>
          <p:cNvSpPr>
            <a:spLocks noGrp="true"/>
          </p:cNvSpPr>
          <p:nvPr>
            <p:ph idx="1"/>
          </p:nvPr>
        </p:nvSpPr>
        <p:spPr/>
        <p:txBody>
          <a:bodyPr/>
          <a:lstStyle/>
          <a:p>
            <a:pPr marL="0" indent="0">
              <a:buNone/>
            </a:pPr>
            <a:r>
              <a:rPr lang="cs-CZ" b="true" dirty="false" smtClean="false"/>
              <a:t>Indikátory povinné k vykazování ve výzvě:</a:t>
            </a:r>
            <a:br>
              <a:rPr lang="cs-CZ" b="true" dirty="false" smtClean="false"/>
            </a:br>
            <a:r>
              <a:rPr lang="cs-CZ" b="true" dirty="false" smtClean="false"/>
              <a:t>	</a:t>
            </a:r>
          </a:p>
          <a:p>
            <a:pPr marL="0" indent="0">
              <a:buNone/>
            </a:pPr>
            <a:endParaRPr lang="cs-CZ" b="true" dirty="false" smtClean="false"/>
          </a:p>
          <a:p>
            <a:pPr marL="0" indent="0">
              <a:buNone/>
            </a:pPr>
            <a:endParaRPr lang="cs-CZ" b="true" dirty="false" smtClean="false"/>
          </a:p>
          <a:p>
            <a:pPr marL="0" indent="0">
              <a:buNone/>
            </a:pPr>
            <a:endParaRPr lang="cs-CZ" b="true" dirty="false" smtClean="false"/>
          </a:p>
          <a:p>
            <a:pPr marL="0" indent="0">
              <a:buNone/>
            </a:pPr>
            <a:endParaRPr lang="cs-CZ" b="true" dirty="false"/>
          </a:p>
          <a:p>
            <a:pPr marL="0" indent="0">
              <a:buNone/>
            </a:pPr>
            <a:endParaRPr lang="cs-CZ" b="true" dirty="false" smtClean="false"/>
          </a:p>
          <a:p>
            <a:pPr marL="0" indent="0">
              <a:buNone/>
            </a:pPr>
            <a:r>
              <a:rPr lang="cs-CZ" b="true" dirty="false" smtClean="false"/>
              <a:t>Bez cílové hodnoty.</a:t>
            </a:r>
            <a:endParaRPr lang="cs-CZ"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graphicFrame>
        <p:nvGraphicFramePr>
          <p:cNvPr id="6" name="Tabulka 5"/>
          <p:cNvGraphicFramePr>
            <a:graphicFrameLocks noGrp="true"/>
          </p:cNvGraphicFramePr>
          <p:nvPr>
            <p:extLst>
              <p:ext uri="{D42A27DB-BD31-4B8C-83A1-F6EECF244321}">
                <p14:modId xmlns:p14="http://schemas.microsoft.com/office/powerpoint/2010/main" val="1679522196"/>
              </p:ext>
            </p:extLst>
          </p:nvPr>
        </p:nvGraphicFramePr>
        <p:xfrm>
          <a:off x="540000" y="2348880"/>
          <a:ext cx="7848871" cy="1737360"/>
        </p:xfrm>
        <a:graphic>
          <a:graphicData uri="http://schemas.openxmlformats.org/drawingml/2006/table">
            <a:tbl>
              <a:tblPr firstRow="true" firstCol="true" bandRow="true">
                <a:tableStyleId>{8A107856-5554-42FB-B03E-39F5DBC370BA}</a:tableStyleId>
              </a:tblPr>
              <a:tblGrid>
                <a:gridCol w="1008111">
                  <a:extLst>
                    <a:ext uri="{9D8B030D-6E8A-4147-A177-3AD203B41FA5}">
                      <a16:colId xmlns:a16="http://schemas.microsoft.com/office/drawing/2014/main" val="3894710951"/>
                    </a:ext>
                  </a:extLst>
                </a:gridCol>
                <a:gridCol w="4544880">
                  <a:extLst>
                    <a:ext uri="{9D8B030D-6E8A-4147-A177-3AD203B41FA5}">
                      <a16:colId xmlns:a16="http://schemas.microsoft.com/office/drawing/2014/main" val="1890409318"/>
                    </a:ext>
                  </a:extLst>
                </a:gridCol>
                <a:gridCol w="991481">
                  <a:extLst>
                    <a:ext uri="{9D8B030D-6E8A-4147-A177-3AD203B41FA5}">
                      <a16:colId xmlns:a16="http://schemas.microsoft.com/office/drawing/2014/main" val="328695156"/>
                    </a:ext>
                  </a:extLst>
                </a:gridCol>
                <a:gridCol w="1304399">
                  <a:extLst>
                    <a:ext uri="{9D8B030D-6E8A-4147-A177-3AD203B41FA5}">
                      <a16:colId xmlns:a16="http://schemas.microsoft.com/office/drawing/2014/main" val="1835736924"/>
                    </a:ext>
                  </a:extLst>
                </a:gridCol>
              </a:tblGrid>
              <a:tr h="432048">
                <a:tc>
                  <a:txBody>
                    <a:bodyPr/>
                    <a:lstStyle/>
                    <a:p>
                      <a:pPr marL="36195" marR="36195">
                        <a:spcBef>
                          <a:spcPts val="300"/>
                        </a:spcBef>
                        <a:spcAft>
                          <a:spcPts val="300"/>
                        </a:spcAft>
                      </a:pPr>
                      <a:r>
                        <a:rPr lang="cs-CZ" sz="1600" dirty="false" smtClean="false">
                          <a:effectLst/>
                        </a:rPr>
                        <a:t>5 01 20</a:t>
                      </a:r>
                      <a:endParaRPr lang="cs-CZ" sz="1600" dirty="false">
                        <a:solidFill>
                          <a:srgbClr val="080808"/>
                        </a:solidFill>
                        <a:effectLst/>
                        <a:latin typeface="Arial"/>
                        <a:ea typeface="Arial"/>
                        <a:cs typeface="Times New Roman"/>
                      </a:endParaRPr>
                    </a:p>
                  </a:txBody>
                  <a:tcPr marL="0" marR="0" marT="0" marB="0"/>
                </a:tc>
                <a:tc>
                  <a:txBody>
                    <a:bodyPr/>
                    <a:lstStyle/>
                    <a:p>
                      <a:r>
                        <a:rPr lang="cs-CZ" sz="1800" b="false" i="false" u="none" strike="noStrike" kern="1200" baseline="0" dirty="false" smtClean="false">
                          <a:solidFill>
                            <a:schemeClr val="dk1"/>
                          </a:solidFill>
                          <a:latin typeface="+mn-lt"/>
                          <a:ea typeface="+mn-ea"/>
                          <a:cs typeface="+mn-cs"/>
                        </a:rPr>
                        <a:t>Počet osob využívajících zařízení péče o děti ve věku do 3 let 	</a:t>
                      </a:r>
                    </a:p>
                  </a:txBody>
                  <a:tcPr marL="0" marR="0" marT="0" marB="0"/>
                </a:tc>
                <a:tc>
                  <a:txBody>
                    <a:bodyPr/>
                    <a:lstStyle/>
                    <a:p>
                      <a:pPr marL="36195" marR="36195">
                        <a:spcBef>
                          <a:spcPts val="300"/>
                        </a:spcBef>
                        <a:spcAft>
                          <a:spcPts val="300"/>
                        </a:spcAft>
                      </a:pPr>
                      <a:r>
                        <a:rPr lang="cs-CZ" sz="1600" dirty="false">
                          <a:effectLst/>
                        </a:rPr>
                        <a:t>Účastníci</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Výstup</a:t>
                      </a: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3645123560"/>
                  </a:ext>
                </a:extLst>
              </a:tr>
              <a:tr h="576064">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kern="1200" dirty="false" smtClean="false">
                          <a:solidFill>
                            <a:schemeClr val="dk1"/>
                          </a:solidFill>
                          <a:effectLst/>
                          <a:latin typeface="+mn-lt"/>
                          <a:ea typeface="+mn-ea"/>
                          <a:cs typeface="+mn-cs"/>
                        </a:rPr>
                        <a:t>6 26 00	</a:t>
                      </a:r>
                    </a:p>
                    <a:p>
                      <a:pPr marL="36195" marR="36195" algn="l" defTabSz="914400" rtl="false" eaLnBrk="true" latinLnBrk="false" hangingPunct="true">
                        <a:spcBef>
                          <a:spcPts val="300"/>
                        </a:spcBef>
                        <a:spcAft>
                          <a:spcPts val="300"/>
                        </a:spcAft>
                      </a:pPr>
                      <a:endParaRPr lang="cs-CZ" sz="1600" b="true" kern="1200" dirty="false">
                        <a:solidFill>
                          <a:schemeClr val="dk1"/>
                        </a:solidFill>
                        <a:effectLst/>
                        <a:latin typeface="+mn-lt"/>
                        <a:ea typeface="+mn-ea"/>
                        <a:cs typeface="+mn-cs"/>
                      </a:endParaRPr>
                    </a:p>
                  </a:txBody>
                  <a:tcPr marL="0" marR="0" marT="0" marB="0"/>
                </a:tc>
                <a:tc>
                  <a:txBody>
                    <a:bodyPr/>
                    <a:lstStyle/>
                    <a:p>
                      <a:pPr marL="36195" marR="36195" lvl="0" indent="0" algn="l" defTabSz="914400" rtl="false" eaLnBrk="true" fontAlgn="auto" latinLnBrk="false" hangingPunct="true">
                        <a:lnSpc>
                          <a:spcPct val="100000"/>
                        </a:lnSpc>
                        <a:spcBef>
                          <a:spcPts val="300"/>
                        </a:spcBef>
                        <a:spcAft>
                          <a:spcPts val="300"/>
                        </a:spcAft>
                        <a:buClrTx/>
                        <a:buSzTx/>
                        <a:buFontTx/>
                        <a:buNone/>
                        <a:tabLst/>
                        <a:defRPr/>
                      </a:pPr>
                      <a:r>
                        <a:rPr lang="cs-CZ" sz="1800" b="false" i="false" u="none" strike="noStrike" kern="1200" baseline="0" dirty="false" smtClean="false">
                          <a:solidFill>
                            <a:schemeClr val="dk1"/>
                          </a:solidFill>
                          <a:latin typeface="+mn-lt"/>
                          <a:ea typeface="+mn-ea"/>
                          <a:cs typeface="+mn-cs"/>
                        </a:rPr>
                        <a:t>Účastníci, kteří získali kvalifikaci po ukončení své účasti 	</a:t>
                      </a:r>
                    </a:p>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kern="1200" dirty="false" smtClean="false">
                          <a:solidFill>
                            <a:schemeClr val="dk1"/>
                          </a:solidFill>
                          <a:effectLst/>
                          <a:latin typeface="+mn-lt"/>
                          <a:ea typeface="+mn-ea"/>
                          <a:cs typeface="+mn-cs"/>
                        </a:rPr>
                        <a:t>	</a:t>
                      </a:r>
                    </a:p>
                    <a:p>
                      <a:pPr marL="36195" marR="36195" algn="l" defTabSz="914400" rtl="false" eaLnBrk="true" latinLnBrk="false" hangingPunct="true">
                        <a:spcBef>
                          <a:spcPts val="300"/>
                        </a:spcBef>
                        <a:spcAft>
                          <a:spcPts val="300"/>
                        </a:spcAft>
                      </a:pPr>
                      <a:endParaRPr lang="cs-CZ" sz="1600" b="true" kern="1200" dirty="false">
                        <a:solidFill>
                          <a:schemeClr val="dk1"/>
                        </a:solidFill>
                        <a:effectLst/>
                        <a:latin typeface="+mn-lt"/>
                        <a:ea typeface="+mn-ea"/>
                        <a:cs typeface="+mn-cs"/>
                      </a:endParaRP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smtClean="false">
                          <a:solidFill>
                            <a:schemeClr val="dk1"/>
                          </a:solidFill>
                          <a:effectLst/>
                          <a:latin typeface="+mn-lt"/>
                          <a:ea typeface="+mn-ea"/>
                          <a:cs typeface="+mn-cs"/>
                        </a:rPr>
                        <a:t>Osoby</a:t>
                      </a:r>
                      <a:endParaRPr lang="cs-CZ" sz="1600" b="true" kern="1200" dirty="false">
                        <a:solidFill>
                          <a:schemeClr val="dk1"/>
                        </a:solidFill>
                        <a:effectLst/>
                        <a:latin typeface="+mn-lt"/>
                        <a:ea typeface="+mn-ea"/>
                        <a:cs typeface="+mn-cs"/>
                      </a:endParaRPr>
                    </a:p>
                  </a:txBody>
                  <a:tcPr marL="0" marR="0" marT="0" marB="0"/>
                </a:tc>
                <a:tc>
                  <a:txBody>
                    <a:bodyPr/>
                    <a:lstStyle/>
                    <a:p>
                      <a:pPr marL="36195" marR="36195" indent="0" algn="l" defTabSz="914400" rtl="false" eaLnBrk="true" fontAlgn="auto" latinLnBrk="false" hangingPunct="true">
                        <a:lnSpc>
                          <a:spcPct val="100000"/>
                        </a:lnSpc>
                        <a:spcBef>
                          <a:spcPts val="300"/>
                        </a:spcBef>
                        <a:spcAft>
                          <a:spcPts val="300"/>
                        </a:spcAft>
                        <a:buClrTx/>
                        <a:buSzTx/>
                        <a:buFontTx/>
                        <a:buNone/>
                        <a:tabLst/>
                        <a:defRPr/>
                      </a:pPr>
                      <a:r>
                        <a:rPr lang="cs-CZ" sz="1600" b="true" dirty="false" smtClean="false">
                          <a:effectLst/>
                        </a:rPr>
                        <a:t>Výstup</a:t>
                      </a:r>
                      <a:endParaRPr lang="cs-CZ" sz="1600" b="true" dirty="false" smtClean="false">
                        <a:solidFill>
                          <a:srgbClr val="080808"/>
                        </a:solidFill>
                        <a:effectLst/>
                        <a:latin typeface="+mn-lt"/>
                        <a:ea typeface="Arial"/>
                        <a:cs typeface="Times New Roman"/>
                      </a:endParaRPr>
                    </a:p>
                    <a:p>
                      <a:pPr marL="36195" marR="36195">
                        <a:spcBef>
                          <a:spcPts val="300"/>
                        </a:spcBef>
                        <a:spcAft>
                          <a:spcPts val="300"/>
                        </a:spcAft>
                      </a:pP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2860533681"/>
                  </a:ext>
                </a:extLst>
              </a:tr>
            </a:tbl>
          </a:graphicData>
        </a:graphic>
      </p:graphicFrame>
      <p:graphicFrame>
        <p:nvGraphicFramePr>
          <p:cNvPr id="7" name="Tabulka 6"/>
          <p:cNvGraphicFramePr>
            <a:graphicFrameLocks noGrp="true"/>
          </p:cNvGraphicFramePr>
          <p:nvPr>
            <p:extLst>
              <p:ext uri="{D42A27DB-BD31-4B8C-83A1-F6EECF244321}">
                <p14:modId xmlns:p14="http://schemas.microsoft.com/office/powerpoint/2010/main" val="3097951515"/>
              </p:ext>
            </p:extLst>
          </p:nvPr>
        </p:nvGraphicFramePr>
        <p:xfrm>
          <a:off x="539999" y="3603396"/>
          <a:ext cx="7848871" cy="1371600"/>
        </p:xfrm>
        <a:graphic>
          <a:graphicData uri="http://schemas.openxmlformats.org/drawingml/2006/table">
            <a:tbl>
              <a:tblPr firstRow="true" firstCol="true" bandRow="true">
                <a:tableStyleId>{8A107856-5554-42FB-B03E-39F5DBC370BA}</a:tableStyleId>
              </a:tblPr>
              <a:tblGrid>
                <a:gridCol w="1008111">
                  <a:extLst>
                    <a:ext uri="{9D8B030D-6E8A-4147-A177-3AD203B41FA5}">
                      <a16:colId xmlns:a16="http://schemas.microsoft.com/office/drawing/2014/main" val="3786660368"/>
                    </a:ext>
                  </a:extLst>
                </a:gridCol>
                <a:gridCol w="4544880">
                  <a:extLst>
                    <a:ext uri="{9D8B030D-6E8A-4147-A177-3AD203B41FA5}">
                      <a16:colId xmlns:a16="http://schemas.microsoft.com/office/drawing/2014/main" val="3728926006"/>
                    </a:ext>
                  </a:extLst>
                </a:gridCol>
                <a:gridCol w="991481">
                  <a:extLst>
                    <a:ext uri="{9D8B030D-6E8A-4147-A177-3AD203B41FA5}">
                      <a16:colId xmlns:a16="http://schemas.microsoft.com/office/drawing/2014/main" val="282128188"/>
                    </a:ext>
                  </a:extLst>
                </a:gridCol>
                <a:gridCol w="1304399">
                  <a:extLst>
                    <a:ext uri="{9D8B030D-6E8A-4147-A177-3AD203B41FA5}">
                      <a16:colId xmlns:a16="http://schemas.microsoft.com/office/drawing/2014/main" val="3793987850"/>
                    </a:ext>
                  </a:extLst>
                </a:gridCol>
              </a:tblGrid>
              <a:tr h="432048">
                <a:tc>
                  <a:txBody>
                    <a:bodyPr/>
                    <a:lstStyle/>
                    <a:p>
                      <a:pPr marL="36195" marR="36195">
                        <a:spcBef>
                          <a:spcPts val="300"/>
                        </a:spcBef>
                        <a:spcAft>
                          <a:spcPts val="300"/>
                        </a:spcAft>
                      </a:pPr>
                      <a:r>
                        <a:rPr lang="cs-CZ" sz="1600" dirty="false" smtClean="false">
                          <a:effectLst/>
                        </a:rPr>
                        <a:t>6 28 00</a:t>
                      </a:r>
                      <a:endParaRPr lang="cs-CZ" sz="1600" dirty="false">
                        <a:solidFill>
                          <a:srgbClr val="080808"/>
                        </a:solidFill>
                        <a:effectLst/>
                        <a:latin typeface="Arial"/>
                        <a:ea typeface="Arial"/>
                        <a:cs typeface="Times New Roman"/>
                      </a:endParaRPr>
                    </a:p>
                  </a:txBody>
                  <a:tcPr marL="0" marR="0" marT="0" marB="0"/>
                </a:tc>
                <a:tc>
                  <a:txBody>
                    <a:bodyPr/>
                    <a:lstStyle/>
                    <a:p>
                      <a:r>
                        <a:rPr lang="cs-CZ" sz="1800" b="false" i="false" u="none" strike="noStrike" kern="1200" baseline="0" dirty="false" smtClean="false">
                          <a:solidFill>
                            <a:schemeClr val="dk1"/>
                          </a:solidFill>
                          <a:latin typeface="+mn-lt"/>
                          <a:ea typeface="+mn-ea"/>
                          <a:cs typeface="+mn-cs"/>
                        </a:rPr>
                        <a:t>Znevýhodnění účastníci, kteří po ukončení své účasti hledají zaměstnání, jsou v procesu vzdělávání /odborné přípravy, rozšiřují si kvalifikaci nebo jsou zaměstnaní, a to i OSVČ 	</a:t>
                      </a:r>
                    </a:p>
                  </a:txBody>
                  <a:tcPr marL="0" marR="0" marT="0" marB="0"/>
                </a:tc>
                <a:tc>
                  <a:txBody>
                    <a:bodyPr/>
                    <a:lstStyle/>
                    <a:p>
                      <a:pPr marL="36195" marR="36195">
                        <a:spcBef>
                          <a:spcPts val="300"/>
                        </a:spcBef>
                        <a:spcAft>
                          <a:spcPts val="300"/>
                        </a:spcAft>
                      </a:pPr>
                      <a:r>
                        <a:rPr lang="cs-CZ" sz="1600" dirty="false">
                          <a:effectLst/>
                        </a:rPr>
                        <a:t>Účastníci</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Výstup</a:t>
                      </a:r>
                      <a:endParaRPr lang="cs-CZ" sz="1600" dirty="false">
                        <a:solidFill>
                          <a:srgbClr val="080808"/>
                        </a:solidFill>
                        <a:effectLst/>
                        <a:latin typeface="Arial"/>
                        <a:ea typeface="Arial"/>
                        <a:cs typeface="Times New Roman"/>
                      </a:endParaRPr>
                    </a:p>
                  </a:txBody>
                  <a:tcPr marL="0" marR="0" marT="0" marB="0"/>
                </a:tc>
                <a:extLst>
                  <a:ext uri="{0D108BD9-81ED-4DB2-BD59-A6C34878D82A}">
                    <a16:rowId xmlns:a16="http://schemas.microsoft.com/office/drawing/2014/main" val="575895480"/>
                  </a:ext>
                </a:extLst>
              </a:tr>
            </a:tbl>
          </a:graphicData>
        </a:graphic>
      </p:graphicFrame>
    </p:spTree>
    <p:extLst>
      <p:ext uri="{BB962C8B-B14F-4D97-AF65-F5344CB8AC3E}">
        <p14:creationId xmlns:p14="http://schemas.microsoft.com/office/powerpoint/2010/main" val="3481752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Evidence k cílové skupině</a:t>
            </a:r>
            <a:endParaRPr lang="cs-CZ" dirty="false"/>
          </a:p>
        </p:txBody>
      </p:sp>
      <p:sp>
        <p:nvSpPr>
          <p:cNvPr id="3" name="Zástupný symbol pro obsah 2"/>
          <p:cNvSpPr>
            <a:spLocks noGrp="true"/>
          </p:cNvSpPr>
          <p:nvPr>
            <p:ph idx="1"/>
          </p:nvPr>
        </p:nvSpPr>
        <p:spPr/>
        <p:txBody>
          <a:bodyPr/>
          <a:lstStyle/>
          <a:p>
            <a:r>
              <a:rPr lang="cs-CZ" dirty="false"/>
              <a:t>Monitorovací list – vzor</a:t>
            </a:r>
          </a:p>
          <a:p>
            <a:r>
              <a:rPr lang="pl-PL" dirty="false" smtClean="false"/>
              <a:t>Pokyny </a:t>
            </a:r>
            <a:r>
              <a:rPr lang="pl-PL" dirty="false"/>
              <a:t>pro evidenci rozsahu a typu podpory jednotlivým podpořeným </a:t>
            </a:r>
            <a:r>
              <a:rPr lang="pl-PL" dirty="false" smtClean="false"/>
              <a:t>osobám</a:t>
            </a:r>
            <a:endParaRPr lang="pl-PL" dirty="false"/>
          </a:p>
          <a:p>
            <a:pPr marL="0" indent="0">
              <a:buNone/>
            </a:pPr>
            <a:r>
              <a:rPr lang="cs-CZ" dirty="false">
                <a:hlinkClick r:id="rId2"/>
              </a:rPr>
              <a:t>http://www.esfcr.cz/monitorovani-podporenych-osob</a:t>
            </a:r>
            <a:endParaRPr lang="cs-CZ" dirty="false"/>
          </a:p>
          <a:p>
            <a:pPr marL="0" indent="0">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769847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a:t>
            </a:r>
            <a:endParaRPr lang="cs-CZ" dirty="false"/>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3200" b="true" dirty="false" smtClean="false"/>
              <a:t>Indikátory</a:t>
            </a:r>
          </a:p>
          <a:p>
            <a:pPr marL="0" indent="0">
              <a:buNone/>
            </a:pPr>
            <a:r>
              <a:rPr lang="cs-CZ" dirty="false" smtClean="false"/>
              <a:t>Na záložce je uveden seznam všech indikátorů relevantních </a:t>
            </a:r>
            <a:r>
              <a:rPr lang="cs-CZ" dirty="false"/>
              <a:t>pro </a:t>
            </a:r>
            <a:r>
              <a:rPr lang="cs-CZ" dirty="false" smtClean="false"/>
              <a:t>projekt, které vykazuje příjemce v </a:t>
            </a:r>
            <a:r>
              <a:rPr lang="cs-CZ" dirty="false" err="true" smtClean="false"/>
              <a:t>ZoR</a:t>
            </a:r>
            <a:r>
              <a:rPr lang="cs-CZ" dirty="false" smtClean="false"/>
              <a:t>.</a:t>
            </a:r>
          </a:p>
          <a:p>
            <a:pPr marL="0" indent="0">
              <a:buNone/>
            </a:pPr>
            <a:r>
              <a:rPr lang="cs-CZ" b="true" dirty="false" smtClean="false"/>
              <a:t>Způsoby vykázání dosažených hodnot</a:t>
            </a:r>
          </a:p>
          <a:p>
            <a:r>
              <a:rPr lang="cs-CZ" dirty="false" smtClean="false"/>
              <a:t>Přímá editace hodnot v </a:t>
            </a:r>
            <a:r>
              <a:rPr lang="cs-CZ" dirty="false" smtClean="false">
                <a:solidFill>
                  <a:srgbClr val="FF0000"/>
                </a:solidFill>
              </a:rPr>
              <a:t>IS KP 14+ </a:t>
            </a:r>
            <a:r>
              <a:rPr lang="cs-CZ" dirty="false" smtClean="false"/>
              <a:t>pro indikátory, které nesledují účastníky projektů;</a:t>
            </a:r>
          </a:p>
          <a:p>
            <a:r>
              <a:rPr lang="cs-CZ" dirty="false" smtClean="false"/>
              <a:t>Automatické dotažení hodnot ze systému IS ESF 2014+ pro indikátory, které sledují účastníky projektů.</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551406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Kontroly na místě</a:t>
            </a:r>
            <a:endParaRPr lang="cs-CZ" dirty="false"/>
          </a:p>
        </p:txBody>
      </p:sp>
      <p:sp>
        <p:nvSpPr>
          <p:cNvPr id="3" name="Zástupný symbol pro obsah 2"/>
          <p:cNvSpPr>
            <a:spLocks noGrp="true"/>
          </p:cNvSpPr>
          <p:nvPr>
            <p:ph idx="1"/>
          </p:nvPr>
        </p:nvSpPr>
        <p:spPr>
          <a:xfrm>
            <a:off x="540000" y="1340768"/>
            <a:ext cx="8064000" cy="4320000"/>
          </a:xfrm>
        </p:spPr>
        <p:txBody>
          <a:bodyPr/>
          <a:lstStyle/>
          <a:p>
            <a:r>
              <a:rPr lang="cs-CZ" dirty="false" smtClean="false"/>
              <a:t>Kontroly na místě</a:t>
            </a:r>
          </a:p>
          <a:p>
            <a:pPr lvl="1"/>
            <a:r>
              <a:rPr lang="cs-CZ" sz="1800" dirty="false" smtClean="false"/>
              <a:t>Příjemce </a:t>
            </a:r>
            <a:r>
              <a:rPr lang="cs-CZ" sz="1800" dirty="false"/>
              <a:t>povinen </a:t>
            </a:r>
            <a:r>
              <a:rPr lang="cs-CZ" sz="1800" dirty="false" smtClean="false"/>
              <a:t>umožnit ověření skutečností, </a:t>
            </a:r>
            <a:r>
              <a:rPr lang="cs-CZ" sz="1800" dirty="false"/>
              <a:t>které popisuje v žádosti o podporu a zprávách o realizaci projektu či dalších </a:t>
            </a:r>
            <a:r>
              <a:rPr lang="cs-CZ" sz="1800" dirty="false" smtClean="false"/>
              <a:t>dokumentech;</a:t>
            </a:r>
          </a:p>
          <a:p>
            <a:pPr lvl="1"/>
            <a:r>
              <a:rPr lang="cs-CZ" sz="1800" dirty="false" smtClean="false"/>
              <a:t>Dopředu informace o </a:t>
            </a:r>
            <a:r>
              <a:rPr lang="cs-CZ" sz="1800" dirty="false"/>
              <a:t>připravované kontrole </a:t>
            </a:r>
            <a:r>
              <a:rPr lang="cs-CZ" sz="1800" dirty="false" smtClean="false"/>
              <a:t>a poskytnut seznam </a:t>
            </a:r>
            <a:r>
              <a:rPr lang="cs-CZ" sz="1800" dirty="false"/>
              <a:t>potřebné dokumentace a časový harmonogram </a:t>
            </a:r>
            <a:r>
              <a:rPr lang="cs-CZ" sz="1800" dirty="false" smtClean="false"/>
              <a:t>kontroly; </a:t>
            </a:r>
          </a:p>
          <a:p>
            <a:pPr lvl="1"/>
            <a:r>
              <a:rPr lang="cs-CZ" sz="1800" dirty="false"/>
              <a:t>Příjemce musí umožnit vstup kontrolou pověřeným osobám, včetně přístupu k veškeré dokumentaci týkající se projektu, a </a:t>
            </a:r>
            <a:r>
              <a:rPr lang="cs-CZ" sz="1800" dirty="false" smtClean="false"/>
              <a:t>během </a:t>
            </a:r>
            <a:r>
              <a:rPr lang="cs-CZ" sz="1800" dirty="false"/>
              <a:t>realizace projektu, ale také po celou dobu, po kterou je povinen uchovávat dokumentaci </a:t>
            </a:r>
            <a:r>
              <a:rPr lang="cs-CZ" sz="1800" dirty="false" smtClean="false"/>
              <a:t>projektu;</a:t>
            </a:r>
          </a:p>
          <a:p>
            <a:pPr lvl="1"/>
            <a:r>
              <a:rPr lang="cs-CZ" sz="1800" dirty="false" smtClean="false"/>
              <a:t>Také </a:t>
            </a:r>
            <a:r>
              <a:rPr lang="cs-CZ" sz="1800" dirty="false"/>
              <a:t>partner je povinen poskytnout stejný rozsah součinnosti kontrolujícímu </a:t>
            </a:r>
            <a:r>
              <a:rPr lang="cs-CZ" sz="1800" dirty="false" smtClean="false"/>
              <a:t>orgánu;</a:t>
            </a:r>
          </a:p>
          <a:p>
            <a:pPr lvl="1" algn="just"/>
            <a:r>
              <a:rPr lang="cs-CZ" sz="1800" dirty="false"/>
              <a:t>K</a:t>
            </a:r>
            <a:r>
              <a:rPr lang="cs-CZ" sz="1800" dirty="false" smtClean="false"/>
              <a:t> </a:t>
            </a:r>
            <a:r>
              <a:rPr lang="cs-CZ" sz="1800" dirty="false"/>
              <a:t>provádění kontrol na místě / k provádění auditů oprávněny také Ministerstvo financí, orgány finanční správy, Evropská komise nebo Evropský účetní dvůr a 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5452121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 </a:t>
            </a:r>
            <a:endParaRPr lang="cs-CZ" dirty="false"/>
          </a:p>
        </p:txBody>
      </p:sp>
      <p:sp>
        <p:nvSpPr>
          <p:cNvPr id="3" name="Zástupný symbol pro obsah 2"/>
          <p:cNvSpPr>
            <a:spLocks noGrp="true"/>
          </p:cNvSpPr>
          <p:nvPr>
            <p:ph idx="1"/>
          </p:nvPr>
        </p:nvSpPr>
        <p:spPr>
          <a:xfrm>
            <a:off x="539552" y="1268760"/>
            <a:ext cx="8064448" cy="5112568"/>
          </a:xfrm>
        </p:spPr>
        <p:txBody>
          <a:bodyPr/>
          <a:lstStyle/>
          <a:p>
            <a:pPr marL="0" indent="0">
              <a:buNone/>
            </a:pPr>
            <a:r>
              <a:rPr lang="cs-CZ" sz="3200" b="true" dirty="false" smtClean="false"/>
              <a:t>Indikátory editovatelné příjemcem v IS KP 14+</a:t>
            </a:r>
          </a:p>
          <a:p>
            <a:pPr marL="0" indent="0">
              <a:buNone/>
            </a:pPr>
            <a:r>
              <a:rPr lang="cs-CZ" dirty="false" smtClean="false"/>
              <a:t>Indikátory, které se netýkají účastníků projektu</a:t>
            </a:r>
          </a:p>
          <a:p>
            <a:pPr marL="0" indent="0">
              <a:buNone/>
            </a:pPr>
            <a:r>
              <a:rPr lang="cs-CZ" dirty="false" smtClean="false"/>
              <a:t>Nejprve </a:t>
            </a:r>
            <a:r>
              <a:rPr lang="cs-CZ" dirty="false"/>
              <a:t>je nutno </a:t>
            </a:r>
            <a:r>
              <a:rPr lang="cs-CZ" dirty="false" smtClean="false"/>
              <a:t>označit konkrétní indikátor a </a:t>
            </a:r>
            <a:r>
              <a:rPr lang="cs-CZ" dirty="false"/>
              <a:t>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2466345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a:t>
            </a:r>
            <a:endParaRPr lang="cs-CZ" dirty="false"/>
          </a:p>
        </p:txBody>
      </p:sp>
      <p:sp>
        <p:nvSpPr>
          <p:cNvPr id="3" name="Zástupný symbol pro obsah 2"/>
          <p:cNvSpPr>
            <a:spLocks noGrp="true"/>
          </p:cNvSpPr>
          <p:nvPr>
            <p:ph idx="1"/>
          </p:nvPr>
        </p:nvSpPr>
        <p:spPr>
          <a:xfrm>
            <a:off x="539552" y="1412776"/>
            <a:ext cx="8064448" cy="5112568"/>
          </a:xfrm>
        </p:spPr>
        <p:txBody>
          <a:bodyPr/>
          <a:lstStyle/>
          <a:p>
            <a:pPr marL="0" indent="0">
              <a:buNone/>
            </a:pPr>
            <a:r>
              <a:rPr lang="cs-CZ" sz="3200" b="true" dirty="false" smtClean="false"/>
              <a:t>Indikátory sledované v IS ESF 2014+ </a:t>
            </a:r>
          </a:p>
          <a:p>
            <a:pPr marL="0" indent="0">
              <a:buNone/>
            </a:pPr>
            <a:r>
              <a:rPr lang="cs-CZ" dirty="false"/>
              <a:t>Indikátory, které se </a:t>
            </a:r>
            <a:r>
              <a:rPr lang="cs-CZ" dirty="false" smtClean="false"/>
              <a:t>týkají účastníků projektu</a:t>
            </a:r>
            <a:endParaRPr lang="cs-CZ" dirty="false"/>
          </a:p>
          <a:p>
            <a:pPr marL="0" indent="0">
              <a:buNone/>
            </a:pPr>
            <a:r>
              <a:rPr lang="cs-CZ" dirty="false" smtClean="false"/>
              <a:t>Podmínka: nutné mít vyplněné příslušné údaje v systému IS ESF 2014+ </a:t>
            </a:r>
          </a:p>
          <a:p>
            <a:pPr marL="0" indent="0">
              <a:buNone/>
            </a:pPr>
            <a:r>
              <a:rPr lang="cs-CZ" dirty="false" smtClean="false"/>
              <a:t>Poté </a:t>
            </a:r>
            <a:r>
              <a:rPr lang="cs-CZ" dirty="false"/>
              <a:t>kliknout na tlačítko </a:t>
            </a:r>
            <a:r>
              <a:rPr lang="cs-CZ" b="true" dirty="false" smtClean="false"/>
              <a:t>Načíst hodnoty z IS ESF</a:t>
            </a:r>
            <a:endParaRPr lang="cs-CZ" b="true" dirty="false"/>
          </a:p>
          <a:p>
            <a:pPr lvl="0"/>
            <a:r>
              <a:rPr lang="cs-CZ" dirty="false" smtClean="false"/>
              <a:t>Dojde k automatickému dotažení hodnot do IS KP 14+</a:t>
            </a:r>
          </a:p>
          <a:p>
            <a:pPr lvl="0"/>
            <a:r>
              <a:rPr lang="cs-CZ" dirty="false" smtClean="false"/>
              <a:t>Bude k dispozici současně při spuštění IS ESF 2014+</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7134901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484784"/>
            <a:ext cx="8064000" cy="4635216"/>
          </a:xfrm>
        </p:spPr>
        <p:txBody>
          <a:bodyPr/>
          <a:lstStyle/>
          <a:p>
            <a:pPr marL="0" indent="0">
              <a:buNone/>
            </a:pPr>
            <a:r>
              <a:rPr lang="cs-CZ" sz="3200" b="true" dirty="false" smtClean="false"/>
              <a:t>Provoz a systémové požadavky</a:t>
            </a:r>
          </a:p>
          <a:p>
            <a:pPr marL="0" indent="0">
              <a:buNone/>
            </a:pPr>
            <a:r>
              <a:rPr lang="cs-CZ" dirty="false" smtClean="false"/>
              <a:t>Přístup on-line přes portál ESF </a:t>
            </a:r>
            <a:r>
              <a:rPr lang="cs-CZ" u="sng" dirty="false" smtClean="false">
                <a:hlinkClick r:id="rId3"/>
              </a:rPr>
              <a:t>https</a:t>
            </a:r>
            <a:r>
              <a:rPr lang="cs-CZ" u="sng" dirty="false">
                <a:hlinkClick r:id="rId3"/>
              </a:rPr>
              <a:t>://www.esfcr.cz</a:t>
            </a:r>
            <a:r>
              <a:rPr lang="cs-CZ" u="sng" dirty="false" smtClean="false">
                <a:hlinkClick r:id="rId3"/>
              </a:rPr>
              <a:t>/</a:t>
            </a:r>
            <a:endParaRPr lang="cs-CZ" u="sng" dirty="false" smtClean="false"/>
          </a:p>
          <a:p>
            <a:r>
              <a:rPr lang="cs-CZ" dirty="false"/>
              <a:t>Bezproblémové fungování aplikace </a:t>
            </a:r>
            <a:r>
              <a:rPr lang="cs-CZ" dirty="false" smtClean="false"/>
              <a:t>v </a:t>
            </a:r>
            <a:r>
              <a:rPr lang="cs-CZ" dirty="false"/>
              <a:t>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r>
              <a:rPr lang="cs-CZ" dirty="false"/>
              <a:t>Žádné speciální hardwarové požadavky pro uživatele stanoveny nejsou</a:t>
            </a:r>
            <a:r>
              <a:rPr lang="cs-CZ" dirty="false" smtClean="false"/>
              <a:t>.</a:t>
            </a:r>
          </a:p>
          <a:p>
            <a:r>
              <a:rPr lang="cs-CZ" dirty="false"/>
              <a:t>Návod na: </a:t>
            </a:r>
            <a:r>
              <a:rPr lang="cs-CZ" dirty="false">
                <a:hlinkClick r:id="rId4"/>
              </a:rPr>
              <a:t>https://www.esfcr.cz/monitorovani-podporenych-osob-opz/-/</a:t>
            </a:r>
            <a:r>
              <a:rPr lang="cs-CZ" dirty="false" smtClean="false">
                <a:hlinkClick r:id="rId4"/>
              </a:rPr>
              <a:t>dokument/798928</a:t>
            </a:r>
            <a:r>
              <a:rPr lang="cs-CZ" dirty="false" smtClean="false"/>
              <a:t> </a:t>
            </a:r>
          </a:p>
          <a:p>
            <a:pPr marL="0" indent="0">
              <a:buNone/>
            </a:pPr>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3519190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467544" y="1268760"/>
            <a:ext cx="8064000" cy="4851240"/>
          </a:xfrm>
        </p:spPr>
        <p:txBody>
          <a:bodyPr/>
          <a:lstStyle/>
          <a:p>
            <a:pPr marL="0" indent="0">
              <a:buNone/>
            </a:pPr>
            <a:r>
              <a:rPr lang="cs-CZ" sz="3200" b="true" dirty="false" smtClean="false"/>
              <a:t>Registrace </a:t>
            </a:r>
          </a:p>
          <a:p>
            <a:pPr marL="0" indent="0">
              <a:buNone/>
            </a:pPr>
            <a:r>
              <a:rPr lang="cs-CZ" dirty="false" smtClean="false"/>
              <a:t>Podmínka: každý uživatel musí být v systému registrován</a:t>
            </a:r>
          </a:p>
          <a:p>
            <a:pPr marL="0" indent="0">
              <a:buNone/>
            </a:pPr>
            <a:r>
              <a:rPr lang="cs-CZ" b="true" dirty="false" smtClean="false"/>
              <a:t>Zjednodušená registrace do IS ESF 2014+</a:t>
            </a:r>
          </a:p>
          <a:p>
            <a:r>
              <a:rPr lang="cs-CZ" dirty="false"/>
              <a:t>p</a:t>
            </a:r>
            <a:r>
              <a:rPr lang="cs-CZ" dirty="false" smtClean="false"/>
              <a:t>ro kontaktní osoby uvedené v IS KP 14+ systém automaticky založí uživatelský účet</a:t>
            </a:r>
          </a:p>
          <a:p>
            <a:r>
              <a:rPr lang="cs-CZ" dirty="false"/>
              <a:t>e</a:t>
            </a:r>
            <a:r>
              <a:rPr lang="cs-CZ" dirty="false" smtClean="false"/>
              <a:t>mailem informuje osobu o uživatelském jménu a jednorázovém heslu pro přihlášení</a:t>
            </a:r>
          </a:p>
          <a:p>
            <a:r>
              <a:rPr lang="cs-CZ" dirty="false"/>
              <a:t>a</a:t>
            </a:r>
            <a:r>
              <a:rPr lang="cs-CZ" dirty="false" smtClean="false"/>
              <a:t>ktivační kód zaslán do datové schránky příjemce</a:t>
            </a:r>
          </a:p>
          <a:p>
            <a:pPr lvl="1"/>
            <a:r>
              <a:rPr lang="cs-CZ" dirty="false">
                <a:solidFill>
                  <a:srgbClr val="FF0000"/>
                </a:solidFill>
              </a:rPr>
              <a:t>Platnost kódu </a:t>
            </a:r>
            <a:r>
              <a:rPr lang="cs-CZ" smtClean="false">
                <a:solidFill>
                  <a:srgbClr val="FF0000"/>
                </a:solidFill>
              </a:rPr>
              <a:t>20 kalendářních dní</a:t>
            </a:r>
            <a:r>
              <a:rPr lang="cs-CZ" dirty="false">
                <a:solidFill>
                  <a:srgbClr val="FF0000"/>
                </a:solidFill>
              </a:rPr>
              <a:t>! </a:t>
            </a:r>
            <a:endParaRPr lang="cs-CZ" dirty="false" smtClean="false"/>
          </a:p>
          <a:p>
            <a:pPr marL="0" indent="0">
              <a:buNone/>
            </a:pPr>
            <a:r>
              <a:rPr lang="cs-CZ" b="true" dirty="false" smtClean="false"/>
              <a:t>Standardní registrace přes portál ESFCR</a:t>
            </a:r>
          </a:p>
          <a:p>
            <a:pPr marL="0" indent="0">
              <a:buNone/>
            </a:pPr>
            <a:r>
              <a:rPr lang="cs-CZ" dirty="false" smtClean="false"/>
              <a:t>Hlavní kontaktní osoba spravuje přístupy ostatním uživatelům</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34719734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268760"/>
            <a:ext cx="8064000" cy="4635216"/>
          </a:xfrm>
        </p:spPr>
        <p:txBody>
          <a:bodyPr/>
          <a:lstStyle/>
          <a:p>
            <a:pPr marL="0" lvl="1" indent="0">
              <a:lnSpc>
                <a:spcPts val="2880"/>
              </a:lnSpc>
              <a:spcBef>
                <a:spcPts val="600"/>
              </a:spcBef>
              <a:spcAft>
                <a:spcPts val="600"/>
              </a:spcAft>
              <a:buSzPct val="100000"/>
              <a:buNone/>
            </a:pPr>
            <a:r>
              <a:rPr lang="cs-CZ" sz="2400" b="true" dirty="false"/>
              <a:t>Záznam vedený pro každého účastníka</a:t>
            </a:r>
            <a:endParaRPr lang="cs-CZ" sz="2400" dirty="false" smtClean="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Rozsah </a:t>
            </a:r>
            <a:r>
              <a:rPr lang="cs-CZ" sz="2400" dirty="false"/>
              <a:t>sledovaných údajů (viz Obecná pravidla pro žadatele a </a:t>
            </a:r>
            <a:r>
              <a:rPr lang="cs-CZ" sz="2400" dirty="false" smtClean="false"/>
              <a:t>příjemce a </a:t>
            </a:r>
            <a:r>
              <a:rPr lang="cs-CZ" sz="2400" dirty="false">
                <a:hlinkClick r:id="rId3"/>
              </a:rPr>
              <a:t>http://</a:t>
            </a:r>
            <a:r>
              <a:rPr lang="cs-CZ" sz="2400" dirty="false" smtClean="false">
                <a:hlinkClick r:id="rId3"/>
              </a:rPr>
              <a:t>www.esfcr.cz/</a:t>
            </a:r>
            <a:r>
              <a:rPr lang="cs-CZ" sz="2400" dirty="false" err="true" smtClean="false">
                <a:hlinkClick r:id="rId3"/>
              </a:rPr>
              <a:t>monitorovani</a:t>
            </a:r>
            <a:r>
              <a:rPr lang="cs-CZ" sz="2400" dirty="false" smtClean="false">
                <a:hlinkClick r:id="rId3"/>
              </a:rPr>
              <a:t>-</a:t>
            </a:r>
            <a:r>
              <a:rPr lang="cs-CZ" sz="2400" dirty="false" err="true" smtClean="false">
                <a:hlinkClick r:id="rId3"/>
              </a:rPr>
              <a:t>podporenych</a:t>
            </a:r>
            <a:r>
              <a:rPr lang="cs-CZ" sz="2400" dirty="false" smtClean="false">
                <a:hlinkClick r:id="rId3"/>
              </a:rPr>
              <a:t>-osob</a:t>
            </a:r>
            <a:r>
              <a:rPr lang="cs-CZ" sz="2400" dirty="false" smtClean="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Evidence poskytnutých podpor (typ podpory a rozsah podpory - k dispozici výběr z číselníku - zveřejněn na webu OPZ</a:t>
            </a:r>
            <a:r>
              <a:rPr lang="cs-CZ" sz="2400" dirty="false" smtClean="false"/>
              <a:t>)</a:t>
            </a:r>
          </a:p>
          <a:p>
            <a:pPr marL="0" lvl="1" indent="0">
              <a:lnSpc>
                <a:spcPts val="2880"/>
              </a:lnSpc>
              <a:spcBef>
                <a:spcPts val="600"/>
              </a:spcBef>
              <a:spcAft>
                <a:spcPts val="600"/>
              </a:spcAft>
              <a:buSzPct val="100000"/>
              <a:buNone/>
            </a:pPr>
            <a:r>
              <a:rPr lang="cs-CZ" sz="2400" dirty="false"/>
              <a:t>IS automaticky hlídá u jednotlivých osob limit bagatelní </a:t>
            </a:r>
            <a:r>
              <a:rPr lang="cs-CZ" sz="2400" dirty="false" smtClean="false"/>
              <a:t>podpory</a:t>
            </a:r>
          </a:p>
          <a:p>
            <a:pPr marL="0" lvl="1" indent="0">
              <a:lnSpc>
                <a:spcPts val="2880"/>
              </a:lnSpc>
              <a:spcBef>
                <a:spcPts val="600"/>
              </a:spcBef>
              <a:spcAft>
                <a:spcPts val="600"/>
              </a:spcAft>
              <a:buSzPct val="100000"/>
              <a:buNone/>
            </a:pPr>
            <a:r>
              <a:rPr lang="cs-CZ" sz="2400" dirty="false"/>
              <a:t>IS z vyplněných údajů generuje hodnoty pro všechny indikátory týkající se účastníků a přenáší hodnoty do IS KP14+</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spTree>
    <p:extLst>
      <p:ext uri="{BB962C8B-B14F-4D97-AF65-F5344CB8AC3E}">
        <p14:creationId xmlns:p14="http://schemas.microsoft.com/office/powerpoint/2010/main" val="3338863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412776"/>
            <a:ext cx="8064000" cy="4491200"/>
          </a:xfrm>
        </p:spPr>
        <p:txBody>
          <a:bodyPr/>
          <a:lstStyle/>
          <a:p>
            <a:pPr marL="0" indent="0">
              <a:buNone/>
            </a:pPr>
            <a:r>
              <a:rPr lang="cs-CZ" sz="3200" b="true" dirty="false" smtClean="false"/>
              <a:t>Způsob zápisu údajů o podpořené osobě</a:t>
            </a:r>
          </a:p>
          <a:p>
            <a:r>
              <a:rPr lang="cs-CZ" dirty="false" smtClean="false"/>
              <a:t>Příjemce zakládá každou podpořenou osobu jednotlivě a údaje o ní edituje </a:t>
            </a:r>
            <a:r>
              <a:rPr lang="cs-CZ" dirty="false" smtClean="false">
                <a:solidFill>
                  <a:srgbClr val="FF0000"/>
                </a:solidFill>
              </a:rPr>
              <a:t>(vést monitorovací list, vzor na webu)</a:t>
            </a:r>
          </a:p>
          <a:p>
            <a:r>
              <a:rPr lang="cs-CZ" dirty="false" smtClean="false"/>
              <a:t>Příjemce hromadně importuje údaje vyplněné ve stažené šabloně </a:t>
            </a:r>
            <a:r>
              <a:rPr lang="cs-CZ" dirty="false"/>
              <a:t>(</a:t>
            </a:r>
            <a:r>
              <a:rPr lang="cs-CZ" dirty="false" smtClean="false"/>
              <a:t>formát </a:t>
            </a:r>
            <a:r>
              <a:rPr lang="cs-CZ" dirty="false" err="true" smtClean="false"/>
              <a:t>csv</a:t>
            </a:r>
            <a:r>
              <a:rPr lang="cs-CZ" dirty="false"/>
              <a:t>)</a:t>
            </a:r>
            <a:r>
              <a:rPr lang="cs-CZ" dirty="false" smtClean="false"/>
              <a:t> a dále edituje informace o čerpané podpoře</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75</a:t>
            </a:fld>
            <a:endParaRPr lang="cs-CZ" dirty="false"/>
          </a:p>
        </p:txBody>
      </p:sp>
    </p:spTree>
    <p:extLst>
      <p:ext uri="{BB962C8B-B14F-4D97-AF65-F5344CB8AC3E}">
        <p14:creationId xmlns:p14="http://schemas.microsoft.com/office/powerpoint/2010/main" val="32446413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340768"/>
            <a:ext cx="8064000" cy="4779232"/>
          </a:xfrm>
        </p:spPr>
        <p:txBody>
          <a:bodyPr/>
          <a:lstStyle/>
          <a:p>
            <a:pPr marL="0" indent="0">
              <a:buNone/>
            </a:pPr>
            <a:r>
              <a:rPr lang="cs-CZ" sz="3200" b="true" dirty="false" smtClean="false"/>
              <a:t>Výpočet indikátorů </a:t>
            </a:r>
          </a:p>
          <a:p>
            <a:pPr marL="0" indent="0">
              <a:buNone/>
            </a:pPr>
            <a:r>
              <a:rPr lang="cs-CZ" dirty="false" smtClean="false"/>
              <a:t>je možno dělat</a:t>
            </a:r>
          </a:p>
          <a:p>
            <a:r>
              <a:rPr lang="cs-CZ" dirty="false" smtClean="false"/>
              <a:t>za účelem zpracování zprávy o realizaci</a:t>
            </a:r>
          </a:p>
          <a:p>
            <a:r>
              <a:rPr lang="cs-CZ" dirty="false"/>
              <a:t>a</a:t>
            </a:r>
            <a:r>
              <a:rPr lang="cs-CZ" dirty="false" smtClean="false"/>
              <a:t>d hoc k určitému datu</a:t>
            </a:r>
          </a:p>
          <a:p>
            <a:pPr marL="0" indent="0">
              <a:buNone/>
            </a:pPr>
            <a:r>
              <a:rPr lang="cs-CZ" dirty="false" smtClean="false"/>
              <a:t>Před spuštěním výpočtu je třeba zkontrolovat, zda:</a:t>
            </a:r>
          </a:p>
          <a:p>
            <a:r>
              <a:rPr lang="cs-CZ" dirty="false" smtClean="false"/>
              <a:t>jsou vyplněny údaje o podpořených osobách za sledované období</a:t>
            </a:r>
          </a:p>
          <a:p>
            <a:r>
              <a:rPr lang="cs-CZ" dirty="false"/>
              <a:t>j</a:t>
            </a:r>
            <a:r>
              <a:rPr lang="cs-CZ" dirty="false" smtClean="false"/>
              <a:t>e schválen seznam podpořených osob</a:t>
            </a:r>
          </a:p>
          <a:p>
            <a:pPr marL="0" indent="0">
              <a:buNone/>
            </a:pPr>
            <a:r>
              <a:rPr lang="cs-CZ" dirty="false" smtClean="false"/>
              <a:t>Indikátory se vypočítávají pro osoby, které jsou uvedeny ve schváleném seznamu podpořených osob. Příjemce tím systému sděluje, že údaje může použít pro výpočet.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spTree>
    <p:extLst>
      <p:ext uri="{BB962C8B-B14F-4D97-AF65-F5344CB8AC3E}">
        <p14:creationId xmlns:p14="http://schemas.microsoft.com/office/powerpoint/2010/main" val="2438275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 +</a:t>
            </a:r>
            <a:endParaRPr lang="cs-CZ" dirty="false"/>
          </a:p>
        </p:txBody>
      </p:sp>
      <p:sp>
        <p:nvSpPr>
          <p:cNvPr id="3" name="Zástupný symbol pro obsah 2"/>
          <p:cNvSpPr>
            <a:spLocks noGrp="true"/>
          </p:cNvSpPr>
          <p:nvPr>
            <p:ph idx="1"/>
          </p:nvPr>
        </p:nvSpPr>
        <p:spPr/>
        <p:txBody>
          <a:bodyPr/>
          <a:lstStyle/>
          <a:p>
            <a:r>
              <a:rPr lang="cs-CZ" dirty="false"/>
              <a:t>Jakmile je zpráva o realizaci projektu předložena ŘO ke kontrole, IS ESF2014+ automaticky zamkne možnost schvalovat seznam podpořených osob a otevře ji znovu až při případném vrácení zprávy o realizaci projektu k opravě nebo po jejím schválení. </a:t>
            </a:r>
          </a:p>
          <a:p>
            <a:r>
              <a:rPr lang="cs-CZ" dirty="false"/>
              <a:t>Po schválení zprávy o realizaci projektu se do systému zapíše datum schválení a uloží schválené hodnoty indikátorů. Příjemce může dále editovat údaje o podpořených osobách pro následující zprávu o realizaci projektu</a:t>
            </a:r>
            <a:r>
              <a:rPr lang="cs-CZ" dirty="false" smtClean="false"/>
              <a:t>.</a:t>
            </a:r>
          </a:p>
          <a:p>
            <a:pPr lvl="1"/>
            <a:r>
              <a:rPr lang="cs-CZ" dirty="false" smtClean="false">
                <a:solidFill>
                  <a:srgbClr val="FF0000"/>
                </a:solidFill>
              </a:rPr>
              <a:t>POZOR: </a:t>
            </a:r>
            <a:r>
              <a:rPr lang="cs-CZ" dirty="false" smtClean="false"/>
              <a:t>nejsou možné zpětné úpravy, za vykázané období</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77</a:t>
            </a:fld>
            <a:endParaRPr lang="cs-CZ" dirty="false"/>
          </a:p>
        </p:txBody>
      </p:sp>
    </p:spTree>
    <p:extLst>
      <p:ext uri="{BB962C8B-B14F-4D97-AF65-F5344CB8AC3E}">
        <p14:creationId xmlns:p14="http://schemas.microsoft.com/office/powerpoint/2010/main" val="3828042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PUBLICITA</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p:txBody>
          <a:bodyPr/>
          <a:lstStyle/>
          <a:p>
            <a:r>
              <a:rPr lang="cs-CZ" dirty="false" smtClean="false"/>
              <a:t>Základní zobrazení loga a povinných odkazů:</a:t>
            </a:r>
          </a:p>
          <a:p>
            <a:pPr marL="0" indent="0">
              <a:buNone/>
            </a:pPr>
            <a:r>
              <a:rPr lang="cs-CZ" sz="900" dirty="false" smtClean="false"/>
              <a:t> </a:t>
            </a:r>
            <a:endParaRPr lang="cs-CZ" dirty="false" smtClean="false"/>
          </a:p>
          <a:p>
            <a:pPr marL="0" indent="0">
              <a:buNone/>
            </a:pPr>
            <a:endParaRPr lang="cs-CZ" dirty="false" smtClean="false"/>
          </a:p>
          <a:p>
            <a:pPr lvl="1"/>
            <a:r>
              <a:rPr lang="cs-CZ" dirty="false" smtClean="false"/>
              <a:t> Malé propagační předměty</a:t>
            </a:r>
          </a:p>
          <a:p>
            <a:pPr lvl="1"/>
            <a:endParaRPr lang="cs-CZ" dirty="false" smtClean="false"/>
          </a:p>
          <a:p>
            <a:pPr marL="0" indent="0">
              <a:buNone/>
            </a:pPr>
            <a:endParaRPr lang="cs-CZ" dirty="false" smtClean="false"/>
          </a:p>
          <a:p>
            <a:r>
              <a:rPr lang="cs-CZ" dirty="false" smtClean="false">
                <a:hlinkClick r:id="rId3"/>
              </a:rPr>
              <a:t>http</a:t>
            </a:r>
            <a:r>
              <a:rPr lang="cs-CZ" dirty="false">
                <a:hlinkClick r:id="rId3"/>
              </a:rPr>
              <a:t>://</a:t>
            </a:r>
            <a:r>
              <a:rPr lang="cs-CZ" dirty="false" smtClean="false">
                <a:hlinkClick r:id="rId3"/>
              </a:rPr>
              <a:t>www.esfcr.cz/sablony-a-vzory-pro-vizualni-identitu</a:t>
            </a:r>
            <a:r>
              <a:rPr lang="cs-CZ" dirty="false" smtClean="false"/>
              <a:t>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79</a:t>
            </a:fld>
            <a:endParaRPr lang="cs-CZ" dirty="false"/>
          </a:p>
        </p:txBody>
      </p:sp>
      <p:pic>
        <p:nvPicPr>
          <p:cNvPr id="5" name="Obrázek 4"/>
          <p:cNvPicPr>
            <a:picLocks noChangeAspect="true"/>
          </p:cNvPicPr>
          <p:nvPr/>
        </p:nvPicPr>
        <p:blipFill>
          <a:blip cstate="print" r:embed="rId4">
            <a:extLst>
              <a:ext uri="{28A0092B-C50C-407E-A947-70E740481C1C}">
                <a14:useLocalDpi xmlns:a14="http://schemas.microsoft.com/office/drawing/2010/main" val="0"/>
              </a:ext>
            </a:extLst>
          </a:blip>
          <a:stretch>
            <a:fillRect/>
          </a:stretch>
        </p:blipFill>
        <p:spPr>
          <a:xfrm>
            <a:off x="598638" y="2204864"/>
            <a:ext cx="3821324" cy="792088"/>
          </a:xfrm>
          <a:prstGeom prst="rect">
            <a:avLst/>
          </a:prstGeom>
        </p:spPr>
      </p:pic>
      <p:pic>
        <p:nvPicPr>
          <p:cNvPr id="6" name="Obrázek 5"/>
          <p:cNvPicPr>
            <a:picLocks noChangeAspect="true"/>
          </p:cNvPicPr>
          <p:nvPr/>
        </p:nvPicPr>
        <p:blipFill>
          <a:blip cstate="print" r:embed="rId5">
            <a:extLst>
              <a:ext uri="{28A0092B-C50C-407E-A947-70E740481C1C}">
                <a14:useLocalDpi xmlns:a14="http://schemas.microsoft.com/office/drawing/2010/main" val="0"/>
              </a:ext>
            </a:extLst>
          </a:blip>
          <a:stretch>
            <a:fillRect/>
          </a:stretch>
        </p:blipFill>
        <p:spPr>
          <a:xfrm>
            <a:off x="4571999" y="2204864"/>
            <a:ext cx="3850181" cy="792088"/>
          </a:xfrm>
          <a:prstGeom prst="rect">
            <a:avLst/>
          </a:prstGeom>
        </p:spPr>
      </p:pic>
      <p:pic>
        <p:nvPicPr>
          <p:cNvPr id="9" name="Obrázek 8"/>
          <p:cNvPicPr>
            <a:picLocks noChangeAspect="true"/>
          </p:cNvPicPr>
          <p:nvPr/>
        </p:nvPicPr>
        <p:blipFill>
          <a:blip cstate="print" r:embed="rId6">
            <a:extLst>
              <a:ext uri="{28A0092B-C50C-407E-A947-70E740481C1C}">
                <a14:useLocalDpi xmlns:a14="http://schemas.microsoft.com/office/drawing/2010/main" val="0"/>
              </a:ext>
            </a:extLst>
          </a:blip>
          <a:stretch>
            <a:fillRect/>
          </a:stretch>
        </p:blipFill>
        <p:spPr>
          <a:xfrm>
            <a:off x="804761" y="3789040"/>
            <a:ext cx="742493" cy="648072"/>
          </a:xfrm>
          <a:prstGeom prst="rect">
            <a:avLst/>
          </a:prstGeom>
        </p:spPr>
      </p:pic>
      <p:pic>
        <p:nvPicPr>
          <p:cNvPr id="10" name="Obrázek 9"/>
          <p:cNvPicPr>
            <a:picLocks noChangeAspect="true"/>
          </p:cNvPicPr>
          <p:nvPr/>
        </p:nvPicPr>
        <p:blipFill>
          <a:blip cstate="print" r:embed="rId7">
            <a:extLst>
              <a:ext uri="{28A0092B-C50C-407E-A947-70E740481C1C}">
                <a14:useLocalDpi xmlns:a14="http://schemas.microsoft.com/office/drawing/2010/main" val="0"/>
              </a:ext>
            </a:extLst>
          </a:blip>
          <a:stretch>
            <a:fillRect/>
          </a:stretch>
        </p:blipFill>
        <p:spPr>
          <a:xfrm>
            <a:off x="1691680" y="3778002"/>
            <a:ext cx="756594" cy="659110"/>
          </a:xfrm>
          <a:prstGeom prst="rect">
            <a:avLst/>
          </a:prstGeom>
        </p:spPr>
      </p:pic>
    </p:spTree>
    <p:extLst>
      <p:ext uri="{BB962C8B-B14F-4D97-AF65-F5344CB8AC3E}">
        <p14:creationId xmlns:p14="http://schemas.microsoft.com/office/powerpoint/2010/main" val="45047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Smlouvy s Partnerem</a:t>
            </a:r>
            <a:endParaRPr lang="cs-CZ" dirty="false"/>
          </a:p>
        </p:txBody>
      </p:sp>
      <p:sp>
        <p:nvSpPr>
          <p:cNvPr id="3" name="Zástupný symbol pro obsah 2"/>
          <p:cNvSpPr>
            <a:spLocks noGrp="true"/>
          </p:cNvSpPr>
          <p:nvPr>
            <p:ph idx="1"/>
          </p:nvPr>
        </p:nvSpPr>
        <p:spPr>
          <a:xfrm>
            <a:off x="540000" y="1412776"/>
            <a:ext cx="8064000" cy="4320000"/>
          </a:xfrm>
        </p:spPr>
        <p:txBody>
          <a:bodyPr/>
          <a:lstStyle/>
          <a:p>
            <a:r>
              <a:rPr lang="cs-CZ" dirty="false"/>
              <a:t>V průběhu realizace projektu není možné uzavírat partnerské smlouvy s novými </a:t>
            </a:r>
            <a:r>
              <a:rPr lang="cs-CZ" dirty="false" smtClean="false"/>
              <a:t>partnery;</a:t>
            </a:r>
          </a:p>
          <a:p>
            <a:r>
              <a:rPr lang="cs-CZ" dirty="false" smtClean="false"/>
              <a:t>Zapojení </a:t>
            </a:r>
            <a:r>
              <a:rPr lang="cs-CZ" dirty="false"/>
              <a:t>partnera s finančním příspěvkem vyžaduje, aby se tento partner zavázal k plnění </a:t>
            </a:r>
            <a:r>
              <a:rPr lang="cs-CZ" dirty="false" smtClean="false"/>
              <a:t>povinností (výčet </a:t>
            </a:r>
            <a:r>
              <a:rPr lang="cs-CZ" dirty="false"/>
              <a:t>těchto povinností upravuje právní </a:t>
            </a:r>
            <a:r>
              <a:rPr lang="cs-CZ" dirty="false" smtClean="false"/>
              <a:t>akt);</a:t>
            </a:r>
          </a:p>
          <a:p>
            <a:r>
              <a:rPr lang="cs-CZ" dirty="false" smtClean="false"/>
              <a:t>Závazek partnera s finančním příspěvkem musí být zakotven ve smlouvě o partnerství /o mezinárodní spolupráci uzavřené mezi příjemcem a partnerem;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28322406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a:xfrm>
            <a:off x="539552" y="1484784"/>
            <a:ext cx="8064000" cy="4320000"/>
          </a:xfrm>
        </p:spPr>
        <p:txBody>
          <a:bodyPr/>
          <a:lstStyle/>
          <a:p>
            <a:r>
              <a:rPr lang="cs-CZ" dirty="false" smtClean="false"/>
              <a:t>Barevnost loga EU</a:t>
            </a:r>
          </a:p>
          <a:p>
            <a:pPr lvl="1"/>
            <a:r>
              <a:rPr lang="cs-CZ" dirty="false" smtClean="false"/>
              <a:t>Na webových stránkách příjemce povinně barevné logo</a:t>
            </a:r>
          </a:p>
          <a:p>
            <a:pPr lvl="1"/>
            <a:r>
              <a:rPr lang="cs-CZ" dirty="false" smtClean="false"/>
              <a:t>V ostatních případech se barevné </a:t>
            </a:r>
            <a:r>
              <a:rPr lang="cs-CZ" dirty="false"/>
              <a:t>provedení </a:t>
            </a:r>
            <a:r>
              <a:rPr lang="cs-CZ" dirty="false" smtClean="false"/>
              <a:t>použije</a:t>
            </a:r>
            <a:r>
              <a:rPr lang="cs-CZ" dirty="false"/>
              <a:t>, kdykoli je to </a:t>
            </a:r>
            <a:r>
              <a:rPr lang="cs-CZ" dirty="false" smtClean="false"/>
              <a:t>možné</a:t>
            </a:r>
          </a:p>
          <a:p>
            <a:pPr lvl="1"/>
            <a:r>
              <a:rPr lang="cs-CZ" dirty="false" smtClean="false"/>
              <a:t>Jednobarevnou </a:t>
            </a:r>
            <a:r>
              <a:rPr lang="cs-CZ" dirty="false"/>
              <a:t>verzi lze použít </a:t>
            </a:r>
            <a:r>
              <a:rPr lang="cs-CZ" dirty="false" smtClean="false"/>
              <a:t>jen v</a:t>
            </a:r>
            <a:r>
              <a:rPr lang="cs-CZ" dirty="false"/>
              <a:t> odůvodněných případech </a:t>
            </a:r>
            <a:r>
              <a:rPr lang="cs-CZ" dirty="false" smtClean="false"/>
              <a:t>(tisk </a:t>
            </a:r>
            <a:r>
              <a:rPr lang="cs-CZ" dirty="false"/>
              <a:t>na běžných tiskárnách a další případy, kdy je </a:t>
            </a:r>
            <a:r>
              <a:rPr lang="cs-CZ" dirty="false" smtClean="false"/>
              <a:t>barevná verze nehospodárná, neekologická </a:t>
            </a:r>
            <a:r>
              <a:rPr lang="cs-CZ" dirty="false"/>
              <a:t>či </a:t>
            </a:r>
            <a:r>
              <a:rPr lang="cs-CZ" dirty="false" smtClean="false"/>
              <a:t>neestetická)</a:t>
            </a:r>
          </a:p>
          <a:p>
            <a:pPr lvl="1"/>
            <a:r>
              <a:rPr lang="cs-CZ" dirty="false"/>
              <a:t>Pořízení černobílé kopie barevného originálu se nepovažuje za nedodržení pravidel publicity</a:t>
            </a:r>
          </a:p>
          <a:p>
            <a:r>
              <a:rPr lang="cs-CZ" dirty="false" smtClean="false"/>
              <a:t>Velikost loga EU</a:t>
            </a:r>
          </a:p>
          <a:p>
            <a:pPr lvl="1"/>
            <a:r>
              <a:rPr lang="cs-CZ" dirty="false" smtClean="false"/>
              <a:t>Znak </a:t>
            </a:r>
            <a:r>
              <a:rPr lang="cs-CZ" dirty="false"/>
              <a:t>EU a povinné </a:t>
            </a:r>
            <a:r>
              <a:rPr lang="cs-CZ" dirty="false" smtClean="false"/>
              <a:t>odkazy </a:t>
            </a:r>
            <a:r>
              <a:rPr lang="cs-CZ" dirty="false"/>
              <a:t>musí být umístěn tak, aby byl zřetelně </a:t>
            </a:r>
            <a:r>
              <a:rPr lang="cs-CZ" dirty="false" smtClean="false"/>
              <a:t>viditelný, velikost </a:t>
            </a:r>
            <a:r>
              <a:rPr lang="cs-CZ" dirty="false"/>
              <a:t>musí být úměrná rozměrům použitého </a:t>
            </a:r>
            <a:r>
              <a:rPr lang="cs-CZ" dirty="false" smtClean="false"/>
              <a:t>materiálu</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80</a:t>
            </a:fld>
            <a:endParaRPr lang="cs-CZ" dirty="false"/>
          </a:p>
        </p:txBody>
      </p:sp>
    </p:spTree>
    <p:extLst>
      <p:ext uri="{BB962C8B-B14F-4D97-AF65-F5344CB8AC3E}">
        <p14:creationId xmlns:p14="http://schemas.microsoft.com/office/powerpoint/2010/main" val="16466677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a:xfrm>
            <a:off x="539552" y="1484784"/>
            <a:ext cx="8064000" cy="4320000"/>
          </a:xfrm>
        </p:spPr>
        <p:txBody>
          <a:bodyPr/>
          <a:lstStyle/>
          <a:p>
            <a:r>
              <a:rPr lang="cs-CZ" dirty="false" smtClean="false"/>
              <a:t>Další </a:t>
            </a:r>
            <a:r>
              <a:rPr lang="cs-CZ" dirty="false"/>
              <a:t>loga použít lze, ale nesmí být větší </a:t>
            </a:r>
            <a:r>
              <a:rPr lang="cs-CZ" dirty="false" smtClean="false"/>
              <a:t>ani první</a:t>
            </a:r>
          </a:p>
          <a:p>
            <a:pPr lvl="1"/>
            <a:r>
              <a:rPr lang="cs-CZ" dirty="false" smtClean="false"/>
              <a:t>Lze použít logo příjemce</a:t>
            </a:r>
            <a:r>
              <a:rPr lang="cs-CZ" dirty="false"/>
              <a:t>, projektu, partnerů apod</a:t>
            </a:r>
            <a:r>
              <a:rPr lang="cs-CZ" dirty="false" smtClean="false"/>
              <a:t>.</a:t>
            </a:r>
          </a:p>
          <a:p>
            <a:pPr lvl="1"/>
            <a:r>
              <a:rPr lang="cs-CZ" dirty="false" smtClean="false"/>
              <a:t>Výjimku </a:t>
            </a:r>
            <a:r>
              <a:rPr lang="cs-CZ" dirty="false"/>
              <a:t>tvoří povinný plakát, </a:t>
            </a:r>
            <a:r>
              <a:rPr lang="cs-CZ" dirty="false" smtClean="false"/>
              <a:t>dočasná/stálá deska/billboard (viz dále), pro </a:t>
            </a:r>
            <a:r>
              <a:rPr lang="cs-CZ" dirty="false"/>
              <a:t>které </a:t>
            </a:r>
            <a:r>
              <a:rPr lang="cs-CZ" dirty="false" smtClean="false"/>
              <a:t>jsou povinné elektronické šablony z webu</a:t>
            </a:r>
            <a:endParaRPr lang="cs-CZ" dirty="false"/>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81</a:t>
            </a:fld>
            <a:endParaRPr lang="cs-CZ" dirty="false"/>
          </a:p>
        </p:txBody>
      </p:sp>
      <p:pic>
        <p:nvPicPr>
          <p:cNvPr id="1026" name="Picture 2" descr="C:\Users\michala.trlicikova\Desktop\logo_spatne_01.jpg"/>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80481" y="4684624"/>
            <a:ext cx="2437428" cy="613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la.trlicikova\Desktop\logo_spatne_02.jpg"/>
          <p:cNvPicPr>
            <a:picLocks noChangeAspect="true" noChangeArrowheads="true"/>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043608" y="3163346"/>
            <a:ext cx="2579316" cy="62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la.trlicikova\Desktop\loga_dobre.jpg"/>
          <p:cNvPicPr>
            <a:picLocks noChangeAspect="true" noChangeArrowheads="true"/>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675991" y="5517232"/>
            <a:ext cx="4007391" cy="705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chala.trlicikova\Desktop\logo_spatne_03.jpg"/>
          <p:cNvPicPr>
            <a:picLocks noChangeAspect="true" noChangeArrowheads="true"/>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1004400" y="3927460"/>
            <a:ext cx="2589590" cy="657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chala.trlicikova\Desktop\logo_dobre_01.jpg"/>
          <p:cNvPicPr>
            <a:picLocks noChangeAspect="true" noChangeArrowheads="true"/>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76056" y="4991600"/>
            <a:ext cx="3256209" cy="12526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chala.trlicikova\Desktop\logo_spatne_04.jpg"/>
          <p:cNvPicPr>
            <a:picLocks noChangeAspect="true" noChangeArrowheads="true"/>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4283968" y="3492165"/>
            <a:ext cx="2239617" cy="105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chala.trlicikova\Desktop\logo_spatne_06.jpg"/>
          <p:cNvPicPr>
            <a:picLocks noChangeAspect="true" noChangeArrowheads="true"/>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6737646" y="3314757"/>
            <a:ext cx="1940796" cy="12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90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VIZUÁLNÍ IDENTITA - použití</a:t>
            </a:r>
            <a:endParaRPr lang="cs-CZ" dirty="false"/>
          </a:p>
        </p:txBody>
      </p:sp>
      <p:sp>
        <p:nvSpPr>
          <p:cNvPr id="6" name="Zástupný symbol pro obsah 5"/>
          <p:cNvSpPr>
            <a:spLocks noGrp="true"/>
          </p:cNvSpPr>
          <p:nvPr>
            <p:ph idx="1"/>
          </p:nvPr>
        </p:nvSpPr>
        <p:spPr/>
        <p:txBody>
          <a:bodyPr/>
          <a:lstStyle/>
          <a:p>
            <a:pPr lvl="0">
              <a:lnSpc>
                <a:spcPct val="100000"/>
              </a:lnSpc>
              <a:spcBef>
                <a:spcPts val="0"/>
              </a:spcBef>
            </a:pPr>
            <a:r>
              <a:rPr lang="cs-CZ" sz="1200" dirty="false"/>
              <a:t>povinný plakát, </a:t>
            </a:r>
            <a:r>
              <a:rPr lang="cs-CZ" sz="1200" dirty="false" smtClean="false"/>
              <a:t>dočasná/stála deska nebo billboard</a:t>
            </a:r>
            <a:endParaRPr lang="cs-CZ" sz="1200" dirty="false"/>
          </a:p>
          <a:p>
            <a:pPr lvl="0">
              <a:lnSpc>
                <a:spcPct val="100000"/>
              </a:lnSpc>
              <a:spcBef>
                <a:spcPts val="0"/>
              </a:spcBef>
            </a:pPr>
            <a:r>
              <a:rPr lang="cs-CZ" sz="1200" dirty="false" smtClean="false"/>
              <a:t>weby, </a:t>
            </a:r>
            <a:r>
              <a:rPr lang="cs-CZ" sz="1200" dirty="false" err="true"/>
              <a:t>microsity</a:t>
            </a:r>
            <a:r>
              <a:rPr lang="cs-CZ" sz="1200" dirty="false"/>
              <a:t>, sociální média </a:t>
            </a:r>
            <a:r>
              <a:rPr lang="cs-CZ" sz="1200" dirty="false" smtClean="false"/>
              <a:t>projektu</a:t>
            </a:r>
            <a:endParaRPr lang="cs-CZ" sz="1200" dirty="false"/>
          </a:p>
          <a:p>
            <a:pPr lvl="0">
              <a:lnSpc>
                <a:spcPct val="100000"/>
              </a:lnSpc>
              <a:spcBef>
                <a:spcPts val="0"/>
              </a:spcBef>
            </a:pPr>
            <a:r>
              <a:rPr lang="cs-CZ" sz="1200" dirty="false"/>
              <a:t>propagační tiskoviny (brožury, letáky, plakáty, publikace, školicí materiály</a:t>
            </a:r>
            <a:r>
              <a:rPr lang="cs-CZ" sz="1200" dirty="false" smtClean="false"/>
              <a:t>) a </a:t>
            </a:r>
            <a:r>
              <a:rPr lang="cs-CZ" sz="1200" dirty="false"/>
              <a:t>propagační </a:t>
            </a:r>
            <a:r>
              <a:rPr lang="cs-CZ" sz="1200" dirty="false" smtClean="false"/>
              <a:t>předměty</a:t>
            </a:r>
            <a:endParaRPr lang="cs-CZ" sz="1200" dirty="false"/>
          </a:p>
          <a:p>
            <a:pPr lvl="0">
              <a:lnSpc>
                <a:spcPct val="100000"/>
              </a:lnSpc>
              <a:spcBef>
                <a:spcPts val="0"/>
              </a:spcBef>
            </a:pPr>
            <a:r>
              <a:rPr lang="cs-CZ" sz="1200" dirty="false"/>
              <a:t>propagační audiovizuální materiály (reklamní spoty, </a:t>
            </a:r>
            <a:r>
              <a:rPr lang="cs-CZ" sz="1200" dirty="false" err="true"/>
              <a:t>product</a:t>
            </a:r>
            <a:r>
              <a:rPr lang="cs-CZ" sz="1200" dirty="false"/>
              <a:t> </a:t>
            </a:r>
            <a:r>
              <a:rPr lang="cs-CZ" sz="1200" dirty="false" err="true"/>
              <a:t>placement</a:t>
            </a:r>
            <a:r>
              <a:rPr lang="cs-CZ" sz="1200" dirty="false"/>
              <a:t>, sponzorské vzkazy, reportáže, pořady</a:t>
            </a:r>
            <a:r>
              <a:rPr lang="cs-CZ" sz="1200" dirty="false" smtClean="false"/>
              <a:t>)</a:t>
            </a:r>
            <a:endParaRPr lang="cs-CZ" sz="1200" dirty="false"/>
          </a:p>
          <a:p>
            <a:pPr lvl="0">
              <a:lnSpc>
                <a:spcPct val="100000"/>
              </a:lnSpc>
              <a:spcBef>
                <a:spcPts val="0"/>
              </a:spcBef>
            </a:pPr>
            <a:r>
              <a:rPr lang="cs-CZ" sz="1200" dirty="false"/>
              <a:t>inzerce (internet, tisk, </a:t>
            </a:r>
            <a:r>
              <a:rPr lang="cs-CZ" sz="1200" dirty="false" err="true"/>
              <a:t>outdoor</a:t>
            </a:r>
            <a:r>
              <a:rPr lang="cs-CZ" sz="1200" dirty="false" smtClean="false"/>
              <a:t>) </a:t>
            </a:r>
            <a:endParaRPr lang="cs-CZ" sz="1200" dirty="false"/>
          </a:p>
          <a:p>
            <a:pPr lvl="0">
              <a:lnSpc>
                <a:spcPct val="100000"/>
              </a:lnSpc>
              <a:spcBef>
                <a:spcPts val="0"/>
              </a:spcBef>
            </a:pPr>
            <a:r>
              <a:rPr lang="cs-CZ" sz="1200" dirty="false"/>
              <a:t>soutěže (s výjimkou cen do soutěží</a:t>
            </a:r>
            <a:r>
              <a:rPr lang="cs-CZ" sz="1200" dirty="false" smtClean="false"/>
              <a:t>)</a:t>
            </a:r>
            <a:endParaRPr lang="cs-CZ" sz="1200" dirty="false"/>
          </a:p>
          <a:p>
            <a:pPr lvl="0">
              <a:lnSpc>
                <a:spcPct val="100000"/>
              </a:lnSpc>
              <a:spcBef>
                <a:spcPts val="0"/>
              </a:spcBef>
            </a:pPr>
            <a:r>
              <a:rPr lang="cs-CZ" sz="1200" dirty="false"/>
              <a:t>komunikační akce (semináře, workshopy, konference, tiskové konference, výstavy, </a:t>
            </a:r>
            <a:r>
              <a:rPr lang="cs-CZ" sz="1200" dirty="false" smtClean="false"/>
              <a:t>veletrhy)</a:t>
            </a:r>
            <a:endParaRPr lang="cs-CZ" sz="1200" dirty="false"/>
          </a:p>
          <a:p>
            <a:pPr lvl="0">
              <a:lnSpc>
                <a:spcPct val="100000"/>
              </a:lnSpc>
              <a:spcBef>
                <a:spcPts val="0"/>
              </a:spcBef>
            </a:pPr>
            <a:r>
              <a:rPr lang="cs-CZ" sz="1200" dirty="false"/>
              <a:t>PR výstupy při jejich distribuci (tiskové zprávy, informace pro média</a:t>
            </a:r>
            <a:r>
              <a:rPr lang="cs-CZ" sz="1200" dirty="false" smtClean="false"/>
              <a:t>)</a:t>
            </a:r>
            <a:endParaRPr lang="cs-CZ" sz="1200" dirty="false"/>
          </a:p>
          <a:p>
            <a:pPr lvl="0">
              <a:lnSpc>
                <a:spcPct val="100000"/>
              </a:lnSpc>
              <a:spcBef>
                <a:spcPts val="0"/>
              </a:spcBef>
            </a:pPr>
            <a:r>
              <a:rPr lang="cs-CZ" sz="1200" dirty="false"/>
              <a:t>dokumenty </a:t>
            </a:r>
            <a:r>
              <a:rPr lang="cs-CZ" sz="1200" dirty="false" smtClean="false"/>
              <a:t>pro </a:t>
            </a:r>
            <a:r>
              <a:rPr lang="cs-CZ" sz="1200" dirty="false"/>
              <a:t>veřejnost či cílové </a:t>
            </a:r>
            <a:r>
              <a:rPr lang="cs-CZ" sz="1200" dirty="false" smtClean="false"/>
              <a:t>skupiny (vstupní</a:t>
            </a:r>
            <a:r>
              <a:rPr lang="cs-CZ" sz="1200" dirty="false"/>
              <a:t>, výstupní/závěrečné zprávy, analýzy, certifikáty, prezenční listiny apod</a:t>
            </a:r>
            <a:r>
              <a:rPr lang="cs-CZ" sz="1200" dirty="false" smtClean="false"/>
              <a:t>.)</a:t>
            </a:r>
            <a:endParaRPr lang="cs-CZ" sz="1200" dirty="false"/>
          </a:p>
          <a:p>
            <a:pPr lvl="0">
              <a:lnSpc>
                <a:spcPct val="100000"/>
              </a:lnSpc>
              <a:spcBef>
                <a:spcPts val="0"/>
              </a:spcBef>
            </a:pPr>
            <a:r>
              <a:rPr lang="cs-CZ" sz="1200" dirty="false"/>
              <a:t>výzva k podání nabídek/zadávací dokumentace </a:t>
            </a:r>
            <a:r>
              <a:rPr lang="cs-CZ" sz="1200" dirty="false" smtClean="false"/>
              <a:t>zakázek</a:t>
            </a: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sp>
        <p:nvSpPr>
          <p:cNvPr id="7" name="Zástupný symbol pro obsah 6"/>
          <p:cNvSpPr>
            <a:spLocks noGrp="true"/>
          </p:cNvSpPr>
          <p:nvPr>
            <p:ph idx="13"/>
          </p:nvPr>
        </p:nvSpPr>
        <p:spPr/>
        <p:txBody>
          <a:bodyPr/>
          <a:lstStyle/>
          <a:p>
            <a:pPr lvl="0">
              <a:lnSpc>
                <a:spcPct val="100000"/>
              </a:lnSpc>
              <a:spcBef>
                <a:spcPts val="0"/>
              </a:spcBef>
            </a:pPr>
            <a:r>
              <a:rPr lang="cs-CZ" sz="1200" dirty="false"/>
              <a:t>interní </a:t>
            </a:r>
            <a:r>
              <a:rPr lang="cs-CZ" sz="1200" dirty="false" smtClean="false"/>
              <a:t>dokumenty</a:t>
            </a:r>
            <a:endParaRPr lang="cs-CZ" sz="1200" dirty="false"/>
          </a:p>
          <a:p>
            <a:pPr lvl="0">
              <a:lnSpc>
                <a:spcPct val="100000"/>
              </a:lnSpc>
              <a:spcBef>
                <a:spcPts val="0"/>
              </a:spcBef>
            </a:pPr>
            <a:r>
              <a:rPr lang="cs-CZ" sz="1200" dirty="false"/>
              <a:t>archivační </a:t>
            </a:r>
            <a:r>
              <a:rPr lang="cs-CZ" sz="1200" dirty="false" smtClean="false"/>
              <a:t>šanony</a:t>
            </a:r>
            <a:endParaRPr lang="cs-CZ" sz="1200" dirty="false"/>
          </a:p>
          <a:p>
            <a:pPr lvl="0">
              <a:lnSpc>
                <a:spcPct val="100000"/>
              </a:lnSpc>
              <a:spcBef>
                <a:spcPts val="0"/>
              </a:spcBef>
            </a:pPr>
            <a:r>
              <a:rPr lang="cs-CZ" sz="1200" dirty="false"/>
              <a:t>elektronická i listinná </a:t>
            </a:r>
            <a:r>
              <a:rPr lang="cs-CZ" sz="1200" dirty="false" smtClean="false"/>
              <a:t>komunikace</a:t>
            </a:r>
            <a:endParaRPr lang="cs-CZ" sz="1200" dirty="false"/>
          </a:p>
          <a:p>
            <a:pPr lvl="0">
              <a:lnSpc>
                <a:spcPct val="100000"/>
              </a:lnSpc>
              <a:spcBef>
                <a:spcPts val="0"/>
              </a:spcBef>
            </a:pPr>
            <a:r>
              <a:rPr lang="cs-CZ" sz="1200" dirty="false"/>
              <a:t>pracovní smlouvy, smlouvy s dodavateli, dalšími příjemci, partnery apod</a:t>
            </a:r>
            <a:r>
              <a:rPr lang="cs-CZ" sz="1200" dirty="false" smtClean="false"/>
              <a:t>.</a:t>
            </a:r>
            <a:endParaRPr lang="cs-CZ" sz="1200" dirty="false"/>
          </a:p>
          <a:p>
            <a:pPr lvl="0">
              <a:lnSpc>
                <a:spcPct val="100000"/>
              </a:lnSpc>
              <a:spcBef>
                <a:spcPts val="0"/>
              </a:spcBef>
            </a:pPr>
            <a:r>
              <a:rPr lang="cs-CZ" sz="1200" dirty="false"/>
              <a:t>účetní doklady </a:t>
            </a:r>
            <a:r>
              <a:rPr lang="cs-CZ" sz="1200" dirty="false" smtClean="false"/>
              <a:t>vztahující se </a:t>
            </a:r>
            <a:r>
              <a:rPr lang="cs-CZ" sz="1200" dirty="false"/>
              <a:t>k výdajům </a:t>
            </a:r>
            <a:r>
              <a:rPr lang="cs-CZ" sz="1200" dirty="false" smtClean="false"/>
              <a:t>projektu</a:t>
            </a:r>
            <a:endParaRPr lang="cs-CZ" sz="1200" dirty="false"/>
          </a:p>
          <a:p>
            <a:pPr lvl="0">
              <a:lnSpc>
                <a:spcPct val="100000"/>
              </a:lnSpc>
              <a:spcBef>
                <a:spcPts val="0"/>
              </a:spcBef>
            </a:pPr>
            <a:r>
              <a:rPr lang="cs-CZ" sz="1200" dirty="false"/>
              <a:t>vybavení pořízené z prostředků projektu (s výjimkou propagačních předmětů</a:t>
            </a:r>
            <a:r>
              <a:rPr lang="cs-CZ" sz="1200" dirty="false" smtClean="false"/>
              <a:t>)</a:t>
            </a:r>
            <a:endParaRPr lang="cs-CZ" sz="1200" dirty="false"/>
          </a:p>
          <a:p>
            <a:pPr lvl="0">
              <a:lnSpc>
                <a:spcPct val="100000"/>
              </a:lnSpc>
              <a:spcBef>
                <a:spcPts val="0"/>
              </a:spcBef>
            </a:pPr>
            <a:r>
              <a:rPr lang="cs-CZ" sz="1200" dirty="false"/>
              <a:t>neplacené PR články a převzaté PR výstupy (např. médii</a:t>
            </a:r>
            <a:r>
              <a:rPr lang="cs-CZ" sz="1200" dirty="false" smtClean="false"/>
              <a:t>)</a:t>
            </a:r>
            <a:endParaRPr lang="cs-CZ" sz="1200" dirty="false"/>
          </a:p>
          <a:p>
            <a:pPr lvl="0">
              <a:lnSpc>
                <a:spcPct val="100000"/>
              </a:lnSpc>
              <a:spcBef>
                <a:spcPts val="0"/>
              </a:spcBef>
            </a:pPr>
            <a:r>
              <a:rPr lang="cs-CZ" sz="1200" dirty="false"/>
              <a:t>ceny do </a:t>
            </a:r>
            <a:r>
              <a:rPr lang="cs-CZ" sz="1200" dirty="false" smtClean="false"/>
              <a:t>soutěží</a:t>
            </a:r>
            <a:endParaRPr lang="cs-CZ" sz="1200" dirty="false"/>
          </a:p>
          <a:p>
            <a:pPr lvl="0">
              <a:lnSpc>
                <a:spcPct val="100000"/>
              </a:lnSpc>
              <a:spcBef>
                <a:spcPts val="0"/>
              </a:spcBef>
            </a:pPr>
            <a:r>
              <a:rPr lang="cs-CZ" sz="1200" dirty="false"/>
              <a:t>výstupy, kde to není technicky možné (např. strojově generované objednávky, faktury</a:t>
            </a:r>
            <a:r>
              <a:rPr lang="cs-CZ" sz="1200" dirty="false" smtClean="false"/>
              <a:t>)</a:t>
            </a:r>
            <a:endParaRPr lang="cs-CZ" sz="1200" dirty="false"/>
          </a:p>
        </p:txBody>
      </p:sp>
      <p:sp>
        <p:nvSpPr>
          <p:cNvPr id="8" name="TextovéPole 7"/>
          <p:cNvSpPr txBox="true"/>
          <p:nvPr/>
        </p:nvSpPr>
        <p:spPr>
          <a:xfrm>
            <a:off x="467544" y="1372126"/>
            <a:ext cx="1368152" cy="369332"/>
          </a:xfrm>
          <a:prstGeom prst="rect">
            <a:avLst/>
          </a:prstGeom>
          <a:noFill/>
        </p:spPr>
        <p:txBody>
          <a:bodyPr wrap="square" rtlCol="false">
            <a:spAutoFit/>
          </a:bodyPr>
          <a:lstStyle/>
          <a:p>
            <a:r>
              <a:rPr lang="cs-CZ" b="true" dirty="false" smtClean="false"/>
              <a:t>ANO</a:t>
            </a:r>
            <a:endParaRPr lang="cs-CZ" b="true" dirty="false"/>
          </a:p>
        </p:txBody>
      </p:sp>
      <p:sp>
        <p:nvSpPr>
          <p:cNvPr id="9" name="TextovéPole 8"/>
          <p:cNvSpPr txBox="true"/>
          <p:nvPr/>
        </p:nvSpPr>
        <p:spPr>
          <a:xfrm>
            <a:off x="4529708" y="1372126"/>
            <a:ext cx="1368152" cy="369332"/>
          </a:xfrm>
          <a:prstGeom prst="rect">
            <a:avLst/>
          </a:prstGeom>
          <a:noFill/>
        </p:spPr>
        <p:txBody>
          <a:bodyPr wrap="square" rtlCol="false">
            <a:spAutoFit/>
          </a:bodyPr>
          <a:lstStyle/>
          <a:p>
            <a:r>
              <a:rPr lang="cs-CZ" b="true" dirty="false" smtClean="false"/>
              <a:t>NE</a:t>
            </a:r>
            <a:endParaRPr lang="cs-CZ" b="true" dirty="false"/>
          </a:p>
        </p:txBody>
      </p:sp>
    </p:spTree>
    <p:extLst>
      <p:ext uri="{BB962C8B-B14F-4D97-AF65-F5344CB8AC3E}">
        <p14:creationId xmlns:p14="http://schemas.microsoft.com/office/powerpoint/2010/main" val="42920718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POVINNOSTI PŘÍJEMCŮ</a:t>
            </a:r>
            <a:endParaRPr lang="cs-CZ" dirty="false"/>
          </a:p>
        </p:txBody>
      </p:sp>
      <p:sp>
        <p:nvSpPr>
          <p:cNvPr id="3" name="Zástupný symbol pro obsah 2"/>
          <p:cNvSpPr>
            <a:spLocks noGrp="true"/>
          </p:cNvSpPr>
          <p:nvPr>
            <p:ph idx="1"/>
          </p:nvPr>
        </p:nvSpPr>
        <p:spPr/>
        <p:txBody>
          <a:bodyPr/>
          <a:lstStyle/>
          <a:p>
            <a:r>
              <a:rPr lang="cs-CZ" b="true" dirty="false" smtClean="false"/>
              <a:t>Spravovat prezentaci o projektu </a:t>
            </a:r>
            <a:r>
              <a:rPr lang="cs-CZ" dirty="false" smtClean="false"/>
              <a:t>na </a:t>
            </a:r>
            <a:r>
              <a:rPr lang="cs-CZ" dirty="false" smtClean="false">
                <a:hlinkClick r:id="rId3"/>
              </a:rPr>
              <a:t>www.esfcr.cz</a:t>
            </a:r>
            <a:r>
              <a:rPr lang="cs-CZ" dirty="false" smtClean="false"/>
              <a:t> </a:t>
            </a:r>
          </a:p>
          <a:p>
            <a:r>
              <a:rPr lang="cs-CZ" b="true" dirty="false"/>
              <a:t>Vložit na web příjemce informace </a:t>
            </a:r>
            <a:r>
              <a:rPr lang="cs-CZ" b="true" dirty="false" smtClean="false"/>
              <a:t>o projektu </a:t>
            </a:r>
            <a:r>
              <a:rPr lang="cs-CZ" dirty="false" smtClean="false"/>
              <a:t>včetně informace o poskytnutí finanční podpory EU – logo musí být barevné a viditelné bez nutnosti rolovat dolů</a:t>
            </a:r>
          </a:p>
          <a:p>
            <a:r>
              <a:rPr lang="cs-CZ" dirty="false"/>
              <a:t>I</a:t>
            </a:r>
            <a:r>
              <a:rPr lang="cs-CZ" dirty="false" smtClean="false"/>
              <a:t>nformovat partnery a účastníky projektu o financování  z ESF/OPZ (vizuální identita, příp. ústní informace)</a:t>
            </a:r>
          </a:p>
          <a:p>
            <a:r>
              <a:rPr lang="cs-CZ" dirty="false"/>
              <a:t>Součinnost při realizaci komunikačních aktivit ŘO</a:t>
            </a:r>
          </a:p>
          <a:p>
            <a:r>
              <a:rPr lang="cs-CZ" b="true" dirty="false" smtClean="false"/>
              <a:t>Vyvěšení povinného plakátu</a:t>
            </a:r>
            <a:endParaRPr lang="cs-CZ" b="tru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40159964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Povinný plakát I</a:t>
            </a:r>
            <a:endParaRPr lang="cs-CZ" dirty="false"/>
          </a:p>
        </p:txBody>
      </p:sp>
      <p:sp>
        <p:nvSpPr>
          <p:cNvPr id="3" name="Zástupný symbol pro obsah 2"/>
          <p:cNvSpPr>
            <a:spLocks noGrp="true"/>
          </p:cNvSpPr>
          <p:nvPr>
            <p:ph idx="1"/>
          </p:nvPr>
        </p:nvSpPr>
        <p:spPr/>
        <p:txBody>
          <a:bodyPr/>
          <a:lstStyle/>
          <a:p>
            <a:r>
              <a:rPr lang="cs-CZ" dirty="false" smtClean="false"/>
              <a:t>Alespoň </a:t>
            </a:r>
            <a:r>
              <a:rPr lang="cs-CZ" dirty="false"/>
              <a:t>1 povinný plakát </a:t>
            </a:r>
            <a:r>
              <a:rPr lang="cs-CZ" dirty="false" smtClean="false"/>
              <a:t>min. </a:t>
            </a:r>
            <a:r>
              <a:rPr lang="cs-CZ" dirty="false"/>
              <a:t>A3 s informacemi o </a:t>
            </a:r>
            <a:r>
              <a:rPr lang="cs-CZ" dirty="false" smtClean="false"/>
              <a:t>projektu</a:t>
            </a:r>
          </a:p>
          <a:p>
            <a:r>
              <a:rPr lang="cs-CZ" dirty="false"/>
              <a:t>Po celou dobu realizace projektu</a:t>
            </a:r>
          </a:p>
          <a:p>
            <a:r>
              <a:rPr lang="cs-CZ" dirty="false" smtClean="false"/>
              <a:t>V </a:t>
            </a:r>
            <a:r>
              <a:rPr lang="cs-CZ" dirty="false"/>
              <a:t>místě realizace </a:t>
            </a:r>
            <a:r>
              <a:rPr lang="cs-CZ" dirty="false" smtClean="false"/>
              <a:t>projektu </a:t>
            </a:r>
            <a:r>
              <a:rPr lang="cs-CZ" dirty="false"/>
              <a:t>snadno viditelném pro veřejnost, jako jsou vstupní prostory </a:t>
            </a:r>
            <a:r>
              <a:rPr lang="cs-CZ" dirty="false" smtClean="false"/>
              <a:t>budovy</a:t>
            </a:r>
          </a:p>
          <a:p>
            <a:pPr lvl="1"/>
            <a:r>
              <a:rPr lang="cs-CZ" dirty="false" smtClean="false"/>
              <a:t>Pokud </a:t>
            </a:r>
            <a:r>
              <a:rPr lang="cs-CZ" dirty="false"/>
              <a:t>je projekt realizován na více místech, bude </a:t>
            </a:r>
            <a:r>
              <a:rPr lang="cs-CZ" dirty="false" smtClean="false"/>
              <a:t>umístěn </a:t>
            </a:r>
            <a:r>
              <a:rPr lang="cs-CZ" dirty="false"/>
              <a:t>na všech těchto </a:t>
            </a:r>
            <a:r>
              <a:rPr lang="cs-CZ" dirty="false" smtClean="false"/>
              <a:t>místech</a:t>
            </a:r>
          </a:p>
          <a:p>
            <a:pPr lvl="1"/>
            <a:r>
              <a:rPr lang="cs-CZ" dirty="false" smtClean="false"/>
              <a:t>Pokud nelze umístit </a:t>
            </a:r>
            <a:r>
              <a:rPr lang="cs-CZ" dirty="false"/>
              <a:t>plakát v místě realizace projektu, bude umístěn v sídle </a:t>
            </a:r>
            <a:r>
              <a:rPr lang="cs-CZ" dirty="false" smtClean="false"/>
              <a:t>příjemce</a:t>
            </a:r>
          </a:p>
          <a:p>
            <a:pPr lvl="1"/>
            <a:r>
              <a:rPr lang="cs-CZ" dirty="false" smtClean="false"/>
              <a:t>Pokud </a:t>
            </a:r>
            <a:r>
              <a:rPr lang="cs-CZ" dirty="false"/>
              <a:t>příjemce realizuje více projektů </a:t>
            </a:r>
            <a:r>
              <a:rPr lang="cs-CZ" dirty="false" smtClean="false"/>
              <a:t>OPZ v </a:t>
            </a:r>
            <a:r>
              <a:rPr lang="cs-CZ" dirty="false"/>
              <a:t>jednom místě, je možné </a:t>
            </a:r>
            <a:r>
              <a:rPr lang="cs-CZ" dirty="false" smtClean="false"/>
              <a:t>pro všechny </a:t>
            </a:r>
            <a:r>
              <a:rPr lang="cs-CZ" dirty="false"/>
              <a:t>tyto projekty umístit pouze jeden </a:t>
            </a:r>
            <a:r>
              <a:rPr lang="cs-CZ" dirty="false" smtClean="false"/>
              <a:t>plakát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37514573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Povinný plakát II</a:t>
            </a:r>
            <a:endParaRPr lang="cs-CZ" dirty="false"/>
          </a:p>
        </p:txBody>
      </p:sp>
      <p:sp>
        <p:nvSpPr>
          <p:cNvPr id="3" name="Zástupný symbol pro obsah 2"/>
          <p:cNvSpPr>
            <a:spLocks noGrp="true"/>
          </p:cNvSpPr>
          <p:nvPr>
            <p:ph idx="1"/>
          </p:nvPr>
        </p:nvSpPr>
        <p:spPr>
          <a:xfrm>
            <a:off x="540000" y="1628800"/>
            <a:ext cx="8064000" cy="4320000"/>
          </a:xfrm>
        </p:spPr>
        <p:txBody>
          <a:bodyPr/>
          <a:lstStyle/>
          <a:p>
            <a:r>
              <a:rPr lang="cs-CZ" dirty="false"/>
              <a:t>P</a:t>
            </a:r>
            <a:r>
              <a:rPr lang="cs-CZ" dirty="false" smtClean="false"/>
              <a:t>ro </a:t>
            </a:r>
            <a:r>
              <a:rPr lang="cs-CZ" dirty="false"/>
              <a:t>vytvoření je třeba využít elektronickou </a:t>
            </a:r>
            <a:r>
              <a:rPr lang="cs-CZ" dirty="false" smtClean="false"/>
              <a:t>šablonu, která je na webu </a:t>
            </a:r>
            <a:r>
              <a:rPr lang="cs-CZ" dirty="false"/>
              <a:t>je zde: </a:t>
            </a:r>
            <a:r>
              <a:rPr lang="cs-CZ" u="sng" dirty="false">
                <a:hlinkClick r:id="rId3"/>
              </a:rPr>
              <a:t>https://</a:t>
            </a:r>
            <a:r>
              <a:rPr lang="cs-CZ" u="sng" dirty="false" smtClean="false">
                <a:hlinkClick r:id="rId3"/>
              </a:rPr>
              <a:t>publicita.dotaceeu.cz/gen/krok1</a:t>
            </a:r>
            <a:endParaRPr lang="cs-CZ" u="sng" dirty="false" smtClean="false"/>
          </a:p>
          <a:p>
            <a:r>
              <a:rPr lang="cs-CZ" dirty="false" smtClean="false"/>
              <a:t>Na plakátu </a:t>
            </a:r>
            <a:r>
              <a:rPr lang="cs-CZ" dirty="false"/>
              <a:t>může být </a:t>
            </a:r>
            <a:r>
              <a:rPr lang="cs-CZ" b="true" dirty="false"/>
              <a:t>jen</a:t>
            </a:r>
            <a:r>
              <a:rPr lang="cs-CZ" dirty="false"/>
              <a:t> logo operačního </a:t>
            </a:r>
            <a:r>
              <a:rPr lang="cs-CZ" dirty="false" smtClean="false"/>
              <a:t>programu a MPSV </a:t>
            </a:r>
            <a:r>
              <a:rPr lang="cs-CZ" dirty="false" smtClean="false">
                <a:solidFill>
                  <a:srgbClr val="FF0000"/>
                </a:solidFill>
              </a:rPr>
              <a:t>(ne logo projektu, příjemce, partnera)</a:t>
            </a:r>
          </a:p>
          <a:p>
            <a:r>
              <a:rPr lang="cs-CZ" dirty="false" smtClean="false"/>
              <a:t>na </a:t>
            </a:r>
            <a:r>
              <a:rPr lang="cs-CZ" dirty="false"/>
              <a:t>plakátu </a:t>
            </a:r>
            <a:r>
              <a:rPr lang="cs-CZ" dirty="false" smtClean="false"/>
              <a:t>uvést: 1) název projektu; 2) cíle projektu (např. „Cílem projektu je profesionalizace organizace“.)</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85</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092280" y="4725144"/>
            <a:ext cx="1080120" cy="1080120"/>
          </a:xfrm>
          <a:prstGeom prst="rect">
            <a:avLst/>
          </a:prstGeom>
        </p:spPr>
      </p:pic>
    </p:spTree>
    <p:extLst>
      <p:ext uri="{BB962C8B-B14F-4D97-AF65-F5344CB8AC3E}">
        <p14:creationId xmlns:p14="http://schemas.microsoft.com/office/powerpoint/2010/main" val="20452646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a:t>
            </a:r>
            <a:r>
              <a:rPr lang="cs-CZ" dirty="false" smtClean="false"/>
              <a:t>plakát – návod 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86</a:t>
            </a:fld>
            <a:endParaRPr lang="cs-CZ" dirty="false"/>
          </a:p>
        </p:txBody>
      </p:sp>
      <p:pic>
        <p:nvPicPr>
          <p:cNvPr id="1026"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18146" t="9206" r="17435" b="19496"/>
          <a:stretch/>
        </p:blipFill>
        <p:spPr bwMode="auto">
          <a:xfrm>
            <a:off x="971600" y="1556792"/>
            <a:ext cx="7128792" cy="443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5970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 návod </a:t>
            </a:r>
            <a:r>
              <a:rPr lang="cs-CZ" dirty="false" smtClean="false"/>
              <a:t>II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87</a:t>
            </a:fld>
            <a:endParaRPr lang="cs-CZ" dirty="false"/>
          </a:p>
        </p:txBody>
      </p:sp>
      <p:pic>
        <p:nvPicPr>
          <p:cNvPr id="2050"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31643" t="18743" r="17999" b="4079"/>
          <a:stretch/>
        </p:blipFill>
        <p:spPr bwMode="auto">
          <a:xfrm>
            <a:off x="1619672" y="1279996"/>
            <a:ext cx="6251659" cy="53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1293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 </a:t>
            </a:r>
            <a:r>
              <a:rPr lang="cs-CZ"/>
              <a:t>návod </a:t>
            </a:r>
            <a:r>
              <a:rPr lang="cs-CZ" smtClean="false"/>
              <a:t>III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88</a:t>
            </a:fld>
            <a:endParaRPr lang="cs-CZ" dirty="false"/>
          </a:p>
        </p:txBody>
      </p:sp>
      <p:pic>
        <p:nvPicPr>
          <p:cNvPr id="3074"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27922" t="18081" r="19115" b="18853"/>
          <a:stretch/>
        </p:blipFill>
        <p:spPr bwMode="auto">
          <a:xfrm>
            <a:off x="1592746" y="1844824"/>
            <a:ext cx="645050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475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sankce</a:t>
            </a:r>
            <a:endParaRPr lang="cs-CZ" dirty="false"/>
          </a:p>
        </p:txBody>
      </p:sp>
      <p:sp>
        <p:nvSpPr>
          <p:cNvPr id="3" name="Zástupný symbol pro obsah 2"/>
          <p:cNvSpPr>
            <a:spLocks noGrp="true"/>
          </p:cNvSpPr>
          <p:nvPr>
            <p:ph idx="1"/>
          </p:nvPr>
        </p:nvSpPr>
        <p:spPr/>
        <p:txBody>
          <a:bodyPr/>
          <a:lstStyle/>
          <a:p>
            <a:r>
              <a:rPr lang="cs-CZ" dirty="false"/>
              <a:t>Při nedodržení pravidel </a:t>
            </a:r>
            <a:r>
              <a:rPr lang="cs-CZ" dirty="false" smtClean="false"/>
              <a:t>publicity na povinných i nepovinných nástrojích mohou </a:t>
            </a:r>
            <a:r>
              <a:rPr lang="cs-CZ" dirty="false"/>
              <a:t>být uděleny </a:t>
            </a:r>
            <a:r>
              <a:rPr lang="cs-CZ" dirty="false" smtClean="false"/>
              <a:t>sankce</a:t>
            </a:r>
          </a:p>
          <a:p>
            <a:pPr lvl="1"/>
            <a:r>
              <a:rPr lang="cs-CZ" dirty="false" smtClean="false"/>
              <a:t>pochybení musí </a:t>
            </a:r>
            <a:r>
              <a:rPr lang="cs-CZ" dirty="false"/>
              <a:t>být viditelné/rozpoznatelné pouhým okem </a:t>
            </a:r>
            <a:r>
              <a:rPr lang="cs-CZ" dirty="false" smtClean="false"/>
              <a:t>(nedostatky</a:t>
            </a:r>
            <a:r>
              <a:rPr lang="cs-CZ" dirty="false"/>
              <a:t>, které nejsou pouhým okem rozpoznatelné, nejsou sankcionovány</a:t>
            </a:r>
            <a:r>
              <a:rPr lang="cs-CZ" dirty="false" smtClean="false"/>
              <a:t>)</a:t>
            </a:r>
            <a:endParaRPr lang="cs-CZ" dirty="false"/>
          </a:p>
          <a:p>
            <a:pPr lvl="1"/>
            <a:r>
              <a:rPr lang="cs-CZ" dirty="false" smtClean="false"/>
              <a:t>vždy </a:t>
            </a:r>
            <a:r>
              <a:rPr lang="cs-CZ" dirty="false"/>
              <a:t>je </a:t>
            </a:r>
            <a:r>
              <a:rPr lang="cs-CZ" dirty="false" smtClean="false"/>
              <a:t>stanovena </a:t>
            </a:r>
            <a:r>
              <a:rPr lang="cs-CZ" dirty="false"/>
              <a:t>přiměřená </a:t>
            </a:r>
            <a:r>
              <a:rPr lang="cs-CZ" dirty="false" smtClean="false"/>
              <a:t>lhůta k </a:t>
            </a:r>
            <a:r>
              <a:rPr lang="cs-CZ" dirty="false"/>
              <a:t>nápravě </a:t>
            </a:r>
          </a:p>
          <a:p>
            <a:pPr lvl="1"/>
            <a:r>
              <a:rPr lang="cs-CZ" dirty="false" smtClean="false"/>
              <a:t>maximální </a:t>
            </a:r>
            <a:r>
              <a:rPr lang="cs-CZ" dirty="false"/>
              <a:t>výše všech sankcí </a:t>
            </a:r>
            <a:r>
              <a:rPr lang="cs-CZ" dirty="false" smtClean="false"/>
              <a:t>v </a:t>
            </a:r>
            <a:r>
              <a:rPr lang="cs-CZ" dirty="false"/>
              <a:t>oblasti </a:t>
            </a:r>
            <a:r>
              <a:rPr lang="cs-CZ" dirty="false" smtClean="false"/>
              <a:t>publicity na </a:t>
            </a:r>
            <a:r>
              <a:rPr lang="cs-CZ" dirty="false"/>
              <a:t>jeden projekt je 1.000.000 </a:t>
            </a:r>
            <a:r>
              <a:rPr lang="cs-CZ" dirty="false" smtClean="false"/>
              <a:t>Kč</a:t>
            </a:r>
            <a:endParaRPr lang="cs-CZ" dirty="false"/>
          </a:p>
          <a:p>
            <a:pPr lvl="1"/>
            <a:r>
              <a:rPr lang="cs-CZ" dirty="false" smtClean="false"/>
              <a:t>sankce </a:t>
            </a:r>
            <a:r>
              <a:rPr lang="cs-CZ" dirty="false"/>
              <a:t>je vyměřena procentem z celkové částky </a:t>
            </a:r>
            <a:r>
              <a:rPr lang="cs-CZ" dirty="false" smtClean="false"/>
              <a:t>podpory</a:t>
            </a:r>
          </a:p>
          <a:p>
            <a:pPr lvl="1"/>
            <a:r>
              <a:rPr lang="cs-CZ" dirty="false" smtClean="false"/>
              <a:t>veškerá </a:t>
            </a:r>
            <a:r>
              <a:rPr lang="cs-CZ" dirty="false"/>
              <a:t>dokumentace (výzvy k nápravě, sdělení pochybení apod.) je zajišťována </a:t>
            </a:r>
            <a:r>
              <a:rPr lang="cs-CZ" dirty="false" smtClean="false"/>
              <a:t>prostřednictvím </a:t>
            </a:r>
            <a:r>
              <a:rPr lang="cs-CZ" dirty="false"/>
              <a:t>IS </a:t>
            </a:r>
            <a:r>
              <a:rPr lang="cs-CZ" dirty="false" smtClean="false"/>
              <a:t>KP14+</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89</a:t>
            </a:fld>
            <a:endParaRPr lang="cs-CZ" dirty="false"/>
          </a:p>
        </p:txBody>
      </p:sp>
    </p:spTree>
    <p:extLst>
      <p:ext uri="{BB962C8B-B14F-4D97-AF65-F5344CB8AC3E}">
        <p14:creationId xmlns:p14="http://schemas.microsoft.com/office/powerpoint/2010/main" val="2742424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Mzdy/ odměna partnera</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graphicFrame>
        <p:nvGraphicFramePr>
          <p:cNvPr id="7" name="Zástupný symbol pro obsah 6"/>
          <p:cNvGraphicFramePr>
            <a:graphicFrameLocks noGrp="true"/>
          </p:cNvGraphicFramePr>
          <p:nvPr>
            <p:ph idx="1"/>
            <p:extLst>
              <p:ext uri="{D42A27DB-BD31-4B8C-83A1-F6EECF244321}">
                <p14:modId xmlns:p14="http://schemas.microsoft.com/office/powerpoint/2010/main" val="1161912446"/>
              </p:ext>
            </p:extLst>
          </p:nvPr>
        </p:nvGraphicFramePr>
        <p:xfrm>
          <a:off x="539552" y="1340769"/>
          <a:ext cx="8208714" cy="2592287"/>
        </p:xfrm>
        <a:graphic>
          <a:graphicData uri="http://schemas.openxmlformats.org/drawingml/2006/diagram">
            <dgm:relIds r:dm="rId3" r:lo="rId4" r:qs="rId5" r:cs="rId6"/>
          </a:graphicData>
        </a:graphic>
      </p:graphicFrame>
      <p:sp>
        <p:nvSpPr>
          <p:cNvPr id="8" name="TextovéPole 7"/>
          <p:cNvSpPr txBox="true"/>
          <p:nvPr/>
        </p:nvSpPr>
        <p:spPr>
          <a:xfrm>
            <a:off x="558025" y="4869160"/>
            <a:ext cx="8208912" cy="615553"/>
          </a:xfrm>
          <a:prstGeom prst="rect">
            <a:avLst/>
          </a:prstGeom>
          <a:noFill/>
        </p:spPr>
        <p:txBody>
          <a:bodyPr wrap="square" rtlCol="false">
            <a:spAutoFit/>
          </a:bodyPr>
          <a:lstStyle/>
          <a:p>
            <a:pPr marL="285750" indent="-285750" algn="just">
              <a:buFont typeface="Arial" panose="020B0604020202020204" pitchFamily="34" charset="0"/>
              <a:buChar char="•"/>
            </a:pPr>
            <a:r>
              <a:rPr lang="cs-CZ" sz="1700" dirty="false" smtClean="false"/>
              <a:t>Úvazek </a:t>
            </a:r>
            <a:r>
              <a:rPr lang="cs-CZ" sz="1700" dirty="false"/>
              <a:t>může být maximálně 1,0 dohromady u všech subjektů (příjemce a partneři</a:t>
            </a:r>
            <a:r>
              <a:rPr lang="cs-CZ" sz="1700" dirty="false" smtClean="false"/>
              <a:t>)</a:t>
            </a:r>
            <a:endParaRPr lang="cs-CZ" sz="1700" dirty="false"/>
          </a:p>
        </p:txBody>
      </p:sp>
    </p:spTree>
    <p:extLst>
      <p:ext uri="{BB962C8B-B14F-4D97-AF65-F5344CB8AC3E}">
        <p14:creationId xmlns:p14="http://schemas.microsoft.com/office/powerpoint/2010/main" val="17204814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Www.esfcr.cz</a:t>
            </a:r>
            <a:endParaRPr lang="cs-CZ" dirty="false"/>
          </a:p>
        </p:txBody>
      </p:sp>
      <p:sp>
        <p:nvSpPr>
          <p:cNvPr id="3" name="Zástupný symbol pro obsah 2"/>
          <p:cNvSpPr>
            <a:spLocks noGrp="true"/>
          </p:cNvSpPr>
          <p:nvPr>
            <p:ph idx="1"/>
          </p:nvPr>
        </p:nvSpPr>
        <p:spPr>
          <a:xfrm>
            <a:off x="539552" y="1412776"/>
            <a:ext cx="8064000" cy="4320000"/>
          </a:xfrm>
        </p:spPr>
        <p:txBody>
          <a:bodyPr/>
          <a:lstStyle/>
          <a:p>
            <a:r>
              <a:rPr lang="cs-CZ" dirty="false" smtClean="false"/>
              <a:t>Od 2016 inovovaný integrovaný portál </a:t>
            </a:r>
          </a:p>
          <a:p>
            <a:pPr lvl="1"/>
            <a:r>
              <a:rPr lang="cs-CZ" dirty="false" smtClean="false"/>
              <a:t>Jedna doména (internetová adresa) a jeden design</a:t>
            </a:r>
          </a:p>
          <a:p>
            <a:pPr lvl="1"/>
            <a:r>
              <a:rPr lang="cs-CZ" dirty="false" smtClean="false"/>
              <a:t>Rozcestník do více online aplikací (formuláře, databáze, fórum)</a:t>
            </a:r>
          </a:p>
          <a:p>
            <a:pPr lvl="1"/>
            <a:r>
              <a:rPr lang="cs-CZ" dirty="false"/>
              <a:t>Jeden uživatelský účet</a:t>
            </a:r>
          </a:p>
          <a:p>
            <a:pPr lvl="1"/>
            <a:r>
              <a:rPr lang="cs-CZ" dirty="false"/>
              <a:t>Sledování novinek ve vybraných sekcích</a:t>
            </a:r>
          </a:p>
          <a:p>
            <a:pPr lvl="1"/>
            <a:r>
              <a:rPr lang="cs-CZ" dirty="false"/>
              <a:t>Větší interaktivita (hodnocení, komentáře, štítky)</a:t>
            </a:r>
          </a:p>
          <a:p>
            <a:pPr lvl="1"/>
            <a:r>
              <a:rPr lang="cs-CZ" dirty="false" smtClean="false"/>
              <a:t>Lepší vyhledávání</a:t>
            </a:r>
            <a:endParaRPr lang="cs-CZ" dirty="false"/>
          </a:p>
          <a:p>
            <a:r>
              <a:rPr lang="cs-CZ" dirty="false" smtClean="false"/>
              <a:t>Informace o OPZ, ale i dřívějších programech MPSV</a:t>
            </a:r>
          </a:p>
          <a:p>
            <a:r>
              <a:rPr lang="cs-CZ" dirty="false" smtClean="false"/>
              <a:t>Kvalitní </a:t>
            </a:r>
            <a:r>
              <a:rPr lang="cs-CZ" dirty="false"/>
              <a:t>obsah nejen pro žadatele a příjemce, ale i potenciální účastníky projektů (zejména vytvořením mapy projektů a konkrétních aktivit</a:t>
            </a:r>
            <a:r>
              <a:rPr lang="cs-CZ" dirty="false" smtClean="false"/>
              <a:t>)</a:t>
            </a:r>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90</a:t>
            </a:fld>
            <a:endParaRPr lang="cs-CZ" dirty="false"/>
          </a:p>
        </p:txBody>
      </p:sp>
    </p:spTree>
    <p:extLst>
      <p:ext uri="{BB962C8B-B14F-4D97-AF65-F5344CB8AC3E}">
        <p14:creationId xmlns:p14="http://schemas.microsoft.com/office/powerpoint/2010/main" val="6301404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Děkujeme za pozornost</a:t>
            </a:r>
            <a:endParaRPr lang="cs-CZ" dirty="false"/>
          </a:p>
        </p:txBody>
      </p:sp>
      <p:pic>
        <p:nvPicPr>
          <p:cNvPr id="4" name="Zástupný symbol pro obrázek 14"/>
          <p:cNvPicPr>
            <a:picLocks noGrp="true" noChangeAspect="true"/>
          </p:cNvPicPr>
          <p:nvPr>
            <p:ph type="pic" sz="quarter" idx="16"/>
          </p:nvPr>
        </p:nvPicPr>
        <p:blipFill>
          <a:blip cstate="print" r:embed="rId2">
            <a:extLst>
              <a:ext uri="{28A0092B-C50C-407E-A947-70E740481C1C}">
                <a14:useLocalDpi xmlns:a14="http://schemas.microsoft.com/office/drawing/2010/main" val="0"/>
              </a:ext>
            </a:extLst>
          </a:blip>
          <a:stretch>
            <a:fillRect/>
          </a:stretch>
        </p:blipFill>
        <p:spPr>
          <a:xfrm>
            <a:off x="827584" y="2636912"/>
            <a:ext cx="540000" cy="540000"/>
          </a:xfrm>
        </p:spPr>
      </p:pic>
    </p:spTree>
    <p:extLst>
      <p:ext uri="{BB962C8B-B14F-4D97-AF65-F5344CB8AC3E}">
        <p14:creationId xmlns:p14="http://schemas.microsoft.com/office/powerpoint/2010/main" val="20473060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Obdélník 1"/>
          <p:cNvSpPr/>
          <p:nvPr/>
        </p:nvSpPr>
        <p:spPr>
          <a:xfrm>
            <a:off x="467544" y="1700808"/>
            <a:ext cx="4572000" cy="2031325"/>
          </a:xfrm>
          <a:prstGeom prst="rect">
            <a:avLst/>
          </a:prstGeom>
        </p:spPr>
        <p:txBody>
          <a:bodyPr>
            <a:spAutoFit/>
          </a:bodyPr>
          <a:lstStyle/>
          <a:p>
            <a:r>
              <a:rPr lang="cs-CZ" b="true" dirty="false" smtClean="false"/>
              <a:t>Kontakty:</a:t>
            </a:r>
          </a:p>
          <a:p>
            <a:endParaRPr lang="cs-CZ" dirty="false" smtClean="false"/>
          </a:p>
          <a:p>
            <a:r>
              <a:rPr lang="cs-CZ" dirty="false" smtClean="false"/>
              <a:t>Ing</a:t>
            </a:r>
            <a:r>
              <a:rPr lang="cs-CZ" dirty="false"/>
              <a:t>. Monika Švandová (</a:t>
            </a:r>
            <a:r>
              <a:rPr lang="cs-CZ" dirty="false" smtClean="false">
                <a:hlinkClick r:id="rId2"/>
              </a:rPr>
              <a:t>monika.svandova@mpsv.cz</a:t>
            </a:r>
            <a:r>
              <a:rPr lang="cs-CZ" dirty="false" smtClean="false"/>
              <a:t>, </a:t>
            </a:r>
            <a:r>
              <a:rPr lang="cs-CZ" dirty="false"/>
              <a:t>950 195716</a:t>
            </a:r>
            <a:r>
              <a:rPr lang="cs-CZ" dirty="false" smtClean="false"/>
              <a:t>)</a:t>
            </a:r>
          </a:p>
          <a:p>
            <a:endParaRPr lang="cs-CZ" dirty="false"/>
          </a:p>
          <a:p>
            <a:r>
              <a:rPr lang="cs-CZ" dirty="false" smtClean="false"/>
              <a:t>Ing. Marek Vyskočil</a:t>
            </a:r>
          </a:p>
          <a:p>
            <a:r>
              <a:rPr lang="cs-CZ" smtClean="false"/>
              <a:t>(</a:t>
            </a:r>
            <a:r>
              <a:rPr lang="cs-CZ" smtClean="false">
                <a:hlinkClick r:id="rId3"/>
              </a:rPr>
              <a:t>marek.vyskocil@mpsv.cz</a:t>
            </a:r>
            <a:r>
              <a:rPr lang="cs-CZ" dirty="false" smtClean="false"/>
              <a:t>, 950 192167)</a:t>
            </a:r>
            <a:endParaRPr lang="cs-CZ" dirty="false"/>
          </a:p>
        </p:txBody>
      </p:sp>
    </p:spTree>
    <p:extLst>
      <p:ext uri="{BB962C8B-B14F-4D97-AF65-F5344CB8AC3E}">
        <p14:creationId xmlns:p14="http://schemas.microsoft.com/office/powerpoint/2010/main" val="3935664719"/>
      </p:ext>
    </p:extLst>
  </p:cSld>
  <p:clrMapOvr>
    <a:masterClrMapping/>
  </p:clrMapOvr>
  <p:timing>
    <p:tnLst>
      <p:par>
        <p:cTn id="1" dur="indefinite" restart="never" nodeType="tmRoot"/>
      </p:par>
    </p:tnLst>
  </p:timing>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themeOverrid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7c48c8a8-2045-474d-b0fb-3ee17ecadba0">U:\3_SOC_INOVACE_A_MEZIN_SPOLUPRÁCE\031_Budování kapacit NNO\06_SEMINÁŘE\Seminář pro příjemce\prezentace_příjemci 031.pptx</AC_OriginalFileName>
  </documentManagement>
</p:properti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F291D2CAF791D449809C1371BC5FAF2A" ma:contentTypeName="Dokument" ma:contentTypeScope="" ma:contentTypeVersion="1" ma:versionID="26fd20a5b6d8decbe06b7f1b12531c89">
  <xsd:schema xmlns:xsd="http://www.w3.org/2001/XMLSchema" xmlns:ns2="7c48c8a8-2045-474d-b0fb-3ee17ecadba0" xmlns:p="http://schemas.microsoft.com/office/2006/metadata/properties" xmlns:xs="http://www.w3.org/2001/XMLSchema" ma:fieldsID="ff450026467c3fdb36efcce3adb619a7" ma:root="true" ns2:_="" targetNamespace="http://schemas.microsoft.com/office/2006/metadata/properties">
    <xsd:import namespace="7c48c8a8-2045-474d-b0fb-3ee17ecadba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7c48c8a8-2045-474d-b0fb-3ee17ecadba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C353D-B76A-4FD6-BF57-6D10C2E76A1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c48c8a8-2045-474d-b0fb-3ee17ecadba0"/>
    <ds:schemaRef ds:uri="http://www.w3.org/XML/1998/namespace"/>
    <ds:schemaRef ds:uri="http://purl.org/dc/dcmitype/"/>
  </ds:schemaRefs>
</ds:datastoreItem>
</file>

<file path=customXml/itemProps2.xml><?xml version="1.0" encoding="utf-8"?>
<ds:datastoreItem xmlns:ds="http://schemas.openxmlformats.org/officeDocument/2006/customXml" ds:itemID="{3201BC76-72CD-4EF3-912E-5981A9F08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D9D1BB-7603-4BAB-80C3-FA06E6931343}">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6006</properties:Words>
  <properties:PresentationFormat>Předvádění na obrazovce (4:3)</properties:PresentationFormat>
  <properties:Paragraphs>1042</properties:Paragraphs>
  <properties:Slides>92</properties:Slides>
  <properties:Notes>38</properties:Notes>
  <properties:TotalTime>3766</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92</vt:i4>
      </vt:variant>
    </vt:vector>
  </properties:HeadingPairs>
  <properties:TitlesOfParts>
    <vt:vector baseType="lpstr" size="99">
      <vt:lpstr>Arial</vt:lpstr>
      <vt:lpstr>Calibri</vt:lpstr>
      <vt:lpstr>Courier New</vt:lpstr>
      <vt:lpstr>Times New Roman</vt:lpstr>
      <vt:lpstr>Wingdings</vt:lpstr>
      <vt:lpstr>Wingdings 3</vt:lpstr>
      <vt:lpstr>prezentace</vt:lpstr>
      <vt:lpstr>Seminář pro příjemce</vt:lpstr>
      <vt:lpstr>Agenda</vt:lpstr>
      <vt:lpstr>Realizace</vt:lpstr>
      <vt:lpstr>Právní akt</vt:lpstr>
      <vt:lpstr>Realizace projektu</vt:lpstr>
      <vt:lpstr>IS KP14+</vt:lpstr>
      <vt:lpstr>Kontroly na místě</vt:lpstr>
      <vt:lpstr>Smlouvy s Partnerem</vt:lpstr>
      <vt:lpstr>Mzdy/ odměna partnera</vt:lpstr>
      <vt:lpstr>Výměna partnera</vt:lpstr>
      <vt:lpstr>Změny v projektu</vt:lpstr>
      <vt:lpstr>Změny v projektech</vt:lpstr>
      <vt:lpstr>Podstatné a Nepodstatné změny</vt:lpstr>
      <vt:lpstr>Nepodstatné změny I</vt:lpstr>
      <vt:lpstr>Nepodstatné změny II</vt:lpstr>
      <vt:lpstr>Nepodstatné změny III</vt:lpstr>
      <vt:lpstr>Podstatné změny I</vt:lpstr>
      <vt:lpstr>Podstatné změny II</vt:lpstr>
      <vt:lpstr>Změny projektu</vt:lpstr>
      <vt:lpstr> Změnové řízení v Iskp14+  </vt:lpstr>
      <vt:lpstr>Změny vyžádané příjemcem – IS KP14+</vt:lpstr>
      <vt:lpstr>Změny vyžádané příjemcem – IS KP14+</vt:lpstr>
      <vt:lpstr>Změny vyžádané příjemcem – ŘO</vt:lpstr>
      <vt:lpstr>Změny vyžádané ŘO</vt:lpstr>
      <vt:lpstr>Zpráva o Realizaci (ZoR) a žádost o platbu (žop) </vt:lpstr>
      <vt:lpstr>Zpráva o realizaci I</vt:lpstr>
      <vt:lpstr>Zpráva o realizaci II</vt:lpstr>
      <vt:lpstr>Zpráva o realizaci III</vt:lpstr>
      <vt:lpstr>Zpráva o realizaci IV</vt:lpstr>
      <vt:lpstr>Zpráva o realizaci v ISKP14+</vt:lpstr>
      <vt:lpstr>Žádost o platbu v ISKP14+</vt:lpstr>
      <vt:lpstr>Žádost o platbu</vt:lpstr>
      <vt:lpstr>Žádost o platbu v ISKP14+</vt:lpstr>
      <vt:lpstr>Žádost o platbu v ISKP14+</vt:lpstr>
      <vt:lpstr>Přílohy ZoR a žop</vt:lpstr>
      <vt:lpstr>Dokladování výdajů </vt:lpstr>
      <vt:lpstr>Naplnění souhrnné soupisky</vt:lpstr>
      <vt:lpstr>SD-2 LIDSKÉ ZDROJE</vt:lpstr>
      <vt:lpstr>Mzdy dle výzvy</vt:lpstr>
      <vt:lpstr>Osobní náklady a rozpočet</vt:lpstr>
      <vt:lpstr>Způsobilé výdaje a rozpočet</vt:lpstr>
      <vt:lpstr>Náležitosti pracovních smluv</vt:lpstr>
      <vt:lpstr>Pracovní pozice</vt:lpstr>
      <vt:lpstr>Pracovní Výkazy</vt:lpstr>
      <vt:lpstr>Pracovní výkazy – kdy jsou třeba</vt:lpstr>
      <vt:lpstr>Výkaz práce </vt:lpstr>
      <vt:lpstr>Pracovní výkaz - důležité</vt:lpstr>
      <vt:lpstr>Pracovní výkaz - obsah</vt:lpstr>
      <vt:lpstr>Docházka</vt:lpstr>
      <vt:lpstr>Evidence dětí v mikrojeslích</vt:lpstr>
      <vt:lpstr>Výpočet uznatelných výdajů dle docházky -100%</vt:lpstr>
      <vt:lpstr>Příklad 100%</vt:lpstr>
      <vt:lpstr>PŘÍKLAD 100%</vt:lpstr>
      <vt:lpstr>Příklad 100%</vt:lpstr>
      <vt:lpstr>Prezentace aplikace PowerPoint</vt:lpstr>
      <vt:lpstr>Výpočet uznatelných výdajů dle docházky -80%</vt:lpstr>
      <vt:lpstr>Výpočet uznatelných výdajů dle docházky -0%</vt:lpstr>
      <vt:lpstr>Příklad 0%</vt:lpstr>
      <vt:lpstr>PŘÍklad 0%</vt:lpstr>
      <vt:lpstr>Výpočet uznatelných výdajů dle docházky</vt:lpstr>
      <vt:lpstr>Další povinné doklady do příloh ZOR a Žop</vt:lpstr>
      <vt:lpstr>Povinná dokumentace doložení vazby cílové skupiny na trh práce</vt:lpstr>
      <vt:lpstr>Formy doložení  vazby cílové skupiny na trh práce</vt:lpstr>
      <vt:lpstr>Indikátory</vt:lpstr>
      <vt:lpstr> Indikátory</vt:lpstr>
      <vt:lpstr> Indikátory</vt:lpstr>
      <vt:lpstr>indikátory</vt:lpstr>
      <vt:lpstr>Evidence k cílové skupině</vt:lpstr>
      <vt:lpstr>Zpráva o realizaci - Indikátory</vt:lpstr>
      <vt:lpstr>Zpráva o realizaci - indikátory </vt:lpstr>
      <vt:lpstr>Zpráva o realizaci - indikátory</vt:lpstr>
      <vt:lpstr>IS ESF 2014+</vt:lpstr>
      <vt:lpstr>IS ESF 2014+</vt:lpstr>
      <vt:lpstr>IS ESF 2014+</vt:lpstr>
      <vt:lpstr>IS ESF 2014+</vt:lpstr>
      <vt:lpstr>IS ESF 2014+</vt:lpstr>
      <vt:lpstr>IS ESF 2014 +</vt:lpstr>
      <vt:lpstr>PUBLICITA</vt:lpstr>
      <vt:lpstr>Vizuální identita</vt:lpstr>
      <vt:lpstr>Vizuální identita</vt:lpstr>
      <vt:lpstr>Vizuální identita</vt:lpstr>
      <vt:lpstr>VIZUÁLNÍ IDENTITA - použití</vt:lpstr>
      <vt:lpstr>POVINNOSTI PŘÍJEMCŮ</vt:lpstr>
      <vt:lpstr>Povinný plakát I</vt:lpstr>
      <vt:lpstr>Povinný plakát II</vt:lpstr>
      <vt:lpstr>Povinný plakát – návod I</vt:lpstr>
      <vt:lpstr>Povinný plakát – návod II</vt:lpstr>
      <vt:lpstr>Povinný plakát – návod III</vt:lpstr>
      <vt:lpstr>sankce</vt:lpstr>
      <vt:lpstr>Www.esfcr.cz</vt:lpstr>
      <vt:lpstr>Děkujeme za pozornost</vt:lpstr>
      <vt:lpstr>Prezentace aplikace PowerPoint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2019-04-15T10:10:19Z</cp:lastPrinted>
  <dcterms:modified xmlns:xsi="http://www.w3.org/2001/XMLSchema-instance" xsi:type="dcterms:W3CDTF">2019-04-15T10:47:54Z</dcterms:modified>
  <cp:revision>288</cp:revision>
  <dc:title>ROZLOŽENÍ SNÍMKŮ A TISK PREZENTACÍ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0x010100F291D2CAF791D449809C1371BC5FAF2A</vt:lpwstr>
  </prop:property>
</prop:Properties>
</file>