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374" r:id="rId2"/>
    <p:sldId id="368" r:id="rId3"/>
    <p:sldId id="369" r:id="rId4"/>
    <p:sldId id="370" r:id="rId5"/>
    <p:sldId id="371" r:id="rId6"/>
    <p:sldId id="372" r:id="rId7"/>
    <p:sldId id="373" r:id="rId8"/>
    <p:sldId id="256" r:id="rId9"/>
    <p:sldId id="342" r:id="rId10"/>
    <p:sldId id="348" r:id="rId11"/>
    <p:sldId id="365" r:id="rId12"/>
    <p:sldId id="354" r:id="rId13"/>
    <p:sldId id="355" r:id="rId14"/>
    <p:sldId id="356" r:id="rId15"/>
    <p:sldId id="357" r:id="rId16"/>
    <p:sldId id="358" r:id="rId17"/>
    <p:sldId id="359" r:id="rId18"/>
    <p:sldId id="362" r:id="rId19"/>
    <p:sldId id="363" r:id="rId20"/>
    <p:sldId id="364" r:id="rId21"/>
    <p:sldId id="360" r:id="rId22"/>
    <p:sldId id="361" r:id="rId23"/>
    <p:sldId id="343" r:id="rId24"/>
    <p:sldId id="350" r:id="rId25"/>
    <p:sldId id="351" r:id="rId26"/>
    <p:sldId id="352" r:id="rId27"/>
    <p:sldId id="353" r:id="rId28"/>
    <p:sldId id="375" r:id="rId29"/>
    <p:sldId id="376" r:id="rId30"/>
    <p:sldId id="377" r:id="rId31"/>
    <p:sldId id="378" r:id="rId32"/>
    <p:sldId id="379" r:id="rId33"/>
    <p:sldId id="380" r:id="rId34"/>
    <p:sldId id="381" r:id="rId35"/>
    <p:sldId id="382" r:id="rId36"/>
    <p:sldId id="383" r:id="rId37"/>
    <p:sldId id="384" r:id="rId38"/>
  </p:sldIdLst>
  <p:sldSz cx="9144000" cy="6858000" type="screen4x3"/>
  <p:notesSz cx="6669088" cy="9928225"/>
  <p:defaultTextStyle>
    <a:defPPr>
      <a:defRPr lang="cs-CZ"/>
    </a:defPPr>
    <a:lvl1pPr algn="l" rtl="false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false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false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false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false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false" eaLnBrk="true" latinLnBrk="false" hangingPunct="true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false" eaLnBrk="true" latinLnBrk="false" hangingPunct="true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false" eaLnBrk="true" latinLnBrk="false" hangingPunct="true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false" eaLnBrk="true" latinLnBrk="false" hangingPunct="true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00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14129" autoAdjust="false"/>
    <p:restoredTop sz="94518" autoAdjust="false"/>
  </p:normalViewPr>
  <p:slideViewPr>
    <p:cSldViewPr>
      <p:cViewPr>
        <p:scale>
          <a:sx n="60" d="100"/>
          <a:sy n="60" d="100"/>
        </p:scale>
        <p:origin x="-1494" y="-10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708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slides/slide12.xml" Type="http://schemas.openxmlformats.org/officeDocument/2006/relationships/slide" Id="rId13"/>
    <Relationship Target="slides/slide17.xml" Type="http://schemas.openxmlformats.org/officeDocument/2006/relationships/slide" Id="rId18"/>
    <Relationship Target="slides/slide25.xml" Type="http://schemas.openxmlformats.org/officeDocument/2006/relationships/slide" Id="rId26"/>
    <Relationship Target="notesMasters/notesMaster1.xml" Type="http://schemas.openxmlformats.org/officeDocument/2006/relationships/notesMaster" Id="rId39"/>
    <Relationship Target="slides/slide2.xml" Type="http://schemas.openxmlformats.org/officeDocument/2006/relationships/slide" Id="rId3"/>
    <Relationship Target="slides/slide20.xml" Type="http://schemas.openxmlformats.org/officeDocument/2006/relationships/slide" Id="rId21"/>
    <Relationship Target="slides/slide33.xml" Type="http://schemas.openxmlformats.org/officeDocument/2006/relationships/slide" Id="rId34"/>
    <Relationship Target="viewProps.xml" Type="http://schemas.openxmlformats.org/officeDocument/2006/relationships/viewProps" Id="rId42"/>
    <Relationship Target="slides/slide6.xml" Type="http://schemas.openxmlformats.org/officeDocument/2006/relationships/slide" Id="rId7"/>
    <Relationship Target="slides/slide11.xml" Type="http://schemas.openxmlformats.org/officeDocument/2006/relationships/slide" Id="rId12"/>
    <Relationship Target="slides/slide16.xml" Type="http://schemas.openxmlformats.org/officeDocument/2006/relationships/slide" Id="rId17"/>
    <Relationship Target="slides/slide24.xml" Type="http://schemas.openxmlformats.org/officeDocument/2006/relationships/slide" Id="rId25"/>
    <Relationship Target="slides/slide32.xml" Type="http://schemas.openxmlformats.org/officeDocument/2006/relationships/slide" Id="rId33"/>
    <Relationship Target="slides/slide37.xml" Type="http://schemas.openxmlformats.org/officeDocument/2006/relationships/slide" Id="rId38"/>
    <Relationship Target="slides/slide1.xml" Type="http://schemas.openxmlformats.org/officeDocument/2006/relationships/slide" Id="rId2"/>
    <Relationship Target="slides/slide15.xml" Type="http://schemas.openxmlformats.org/officeDocument/2006/relationships/slide" Id="rId16"/>
    <Relationship Target="slides/slide19.xml" Type="http://schemas.openxmlformats.org/officeDocument/2006/relationships/slide" Id="rId20"/>
    <Relationship Target="slides/slide28.xml" Type="http://schemas.openxmlformats.org/officeDocument/2006/relationships/slide" Id="rId29"/>
    <Relationship Target="presProps.xml" Type="http://schemas.openxmlformats.org/officeDocument/2006/relationships/presProps" Id="rId41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slides/slide10.xml" Type="http://schemas.openxmlformats.org/officeDocument/2006/relationships/slide" Id="rId11"/>
    <Relationship Target="slides/slide23.xml" Type="http://schemas.openxmlformats.org/officeDocument/2006/relationships/slide" Id="rId24"/>
    <Relationship Target="slides/slide31.xml" Type="http://schemas.openxmlformats.org/officeDocument/2006/relationships/slide" Id="rId32"/>
    <Relationship Target="slides/slide36.xml" Type="http://schemas.openxmlformats.org/officeDocument/2006/relationships/slide" Id="rId37"/>
    <Relationship Target="handoutMasters/handoutMaster1.xml" Type="http://schemas.openxmlformats.org/officeDocument/2006/relationships/handoutMaster" Id="rId40"/>
    <Relationship Target="slides/slide4.xml" Type="http://schemas.openxmlformats.org/officeDocument/2006/relationships/slide" Id="rId5"/>
    <Relationship Target="slides/slide14.xml" Type="http://schemas.openxmlformats.org/officeDocument/2006/relationships/slide" Id="rId15"/>
    <Relationship Target="slides/slide22.xml" Type="http://schemas.openxmlformats.org/officeDocument/2006/relationships/slide" Id="rId23"/>
    <Relationship Target="slides/slide27.xml" Type="http://schemas.openxmlformats.org/officeDocument/2006/relationships/slide" Id="rId28"/>
    <Relationship Target="slides/slide35.xml" Type="http://schemas.openxmlformats.org/officeDocument/2006/relationships/slide" Id="rId36"/>
    <Relationship Target="slides/slide9.xml" Type="http://schemas.openxmlformats.org/officeDocument/2006/relationships/slide" Id="rId10"/>
    <Relationship Target="slides/slide18.xml" Type="http://schemas.openxmlformats.org/officeDocument/2006/relationships/slide" Id="rId19"/>
    <Relationship Target="slides/slide30.xml" Type="http://schemas.openxmlformats.org/officeDocument/2006/relationships/slide" Id="rId31"/>
    <Relationship Target="tableStyles.xml" Type="http://schemas.openxmlformats.org/officeDocument/2006/relationships/tableStyles" Id="rId44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slides/slide13.xml" Type="http://schemas.openxmlformats.org/officeDocument/2006/relationships/slide" Id="rId14"/>
    <Relationship Target="slides/slide21.xml" Type="http://schemas.openxmlformats.org/officeDocument/2006/relationships/slide" Id="rId22"/>
    <Relationship Target="slides/slide26.xml" Type="http://schemas.openxmlformats.org/officeDocument/2006/relationships/slide" Id="rId27"/>
    <Relationship Target="slides/slide29.xml" Type="http://schemas.openxmlformats.org/officeDocument/2006/relationships/slide" Id="rId30"/>
    <Relationship Target="slides/slide34.xml" Type="http://schemas.openxmlformats.org/officeDocument/2006/relationships/slide" Id="rId35"/>
    <Relationship Target="theme/theme1.xml" Type="http://schemas.openxmlformats.org/officeDocument/2006/relationships/theme" Id="rId43"/>
</Relationships>

</file>

<file path=ppt/handoutMasters/_rels/handoutMaster1.xml.rels><?xml version="1.0" encoding="UTF-8" standalone="yes"?>
<Relationships xmlns="http://schemas.openxmlformats.org/package/2006/relationships">
    <Relationship Target="../theme/theme3.xml" Type="http://schemas.openxmlformats.org/officeDocument/2006/relationships/theme" Id="rId1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true" noChangeArrowheads="true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false" compatLnSpc="true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899" name="Rectangle 3"/>
          <p:cNvSpPr>
            <a:spLocks noGrp="true" noChangeArrowheads="true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false" compatLnSpc="true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900" name="Rectangle 4"/>
          <p:cNvSpPr>
            <a:spLocks noGrp="true" noChangeArrowheads="true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false" compatLnSpc="true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901" name="Rectangle 5"/>
          <p:cNvSpPr>
            <a:spLocks noGrp="true" noChangeArrowheads="true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false" compatLnSpc="true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E993EC-6687-4C50-95ED-D8C3E04892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011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true" noChangeArrowheads="true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30" tIns="45665" rIns="91330" bIns="45665" numCol="1" anchor="t" anchorCtr="false" compatLnSpc="true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59" name="Rectangle 3"/>
          <p:cNvSpPr>
            <a:spLocks noGrp="true" noChangeArrowheads="true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30" tIns="45665" rIns="91330" bIns="45665" numCol="1" anchor="t" anchorCtr="false" compatLnSpc="true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9940" name="Rectangle 4"/>
          <p:cNvSpPr>
            <a:spLocks noTextEdit="true" noRot="true" noChangeArrowheads="true"/>
          </p:cNvSpPr>
          <p:nvPr>
            <p:ph type="sldImg" idx="2"/>
          </p:nvPr>
        </p:nvSpPr>
        <p:spPr bwMode="auto">
          <a:xfrm>
            <a:off x="8540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true" noChangeArrowheads="true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30" tIns="45665" rIns="91330" bIns="45665" numCol="1" anchor="t" anchorCtr="false" compatLnSpc="true">
            <a:prstTxWarp prst="textNoShape">
              <a:avLst/>
            </a:prstTxWarp>
          </a:bodyPr>
          <a:lstStyle/>
          <a:p>
            <a:pPr lvl="0"/>
            <a:r>
              <a:rPr lang="cs-CZ" noProof="false" smtClean="false"/>
              <a:t>Klepnutím lze upravit styly předlohy textu.</a:t>
            </a:r>
          </a:p>
          <a:p>
            <a:pPr lvl="1"/>
            <a:r>
              <a:rPr lang="cs-CZ" noProof="false" smtClean="false"/>
              <a:t>Druhá úroveň</a:t>
            </a:r>
          </a:p>
          <a:p>
            <a:pPr lvl="2"/>
            <a:r>
              <a:rPr lang="cs-CZ" noProof="false" smtClean="false"/>
              <a:t>Třetí úroveň</a:t>
            </a:r>
          </a:p>
          <a:p>
            <a:pPr lvl="3"/>
            <a:r>
              <a:rPr lang="cs-CZ" noProof="false" smtClean="false"/>
              <a:t>Čtvrtá úroveň</a:t>
            </a:r>
          </a:p>
          <a:p>
            <a:pPr lvl="4"/>
            <a:r>
              <a:rPr lang="cs-CZ" noProof="false" smtClean="false"/>
              <a:t>Pátá úroveň</a:t>
            </a:r>
          </a:p>
        </p:txBody>
      </p:sp>
      <p:sp>
        <p:nvSpPr>
          <p:cNvPr id="45062" name="Rectangle 6"/>
          <p:cNvSpPr>
            <a:spLocks noGrp="true" noChangeArrowheads="true"/>
          </p:cNvSpPr>
          <p:nvPr>
            <p:ph type="ftr" sz="quarter" idx="4"/>
          </p:nvPr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30" tIns="45665" rIns="91330" bIns="45665" numCol="1" anchor="b" anchorCtr="false" compatLnSpc="true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63" name="Rectangle 7"/>
          <p:cNvSpPr>
            <a:spLocks noGrp="true" noChangeArrowheads="true"/>
          </p:cNvSpPr>
          <p:nvPr>
            <p:ph type="sldNum" sz="quarter" idx="5"/>
          </p:nvPr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330" tIns="45665" rIns="91330" bIns="45665" numCol="1" anchor="b" anchorCtr="false" compatLnSpc="true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pPr>
              <a:defRPr/>
            </a:pPr>
            <a:fld id="{87864863-9AD3-46F5-8B39-D35D2A47B4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5779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false" eaLnBrk="false" fontAlgn="base" hangingPunct="fal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false" eaLnBrk="false" fontAlgn="base" hangingPunct="fal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false" eaLnBrk="false" fontAlgn="base" hangingPunct="fal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false" eaLnBrk="false" fontAlgn="base" hangingPunct="fal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false" eaLnBrk="false" fontAlgn="base" hangingPunct="fal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TextEdit="true" noGrp="true" noRot="true" noChangeAspect="true"/>
          </p:cNvSpPr>
          <p:nvPr>
            <p:ph type="sldImg"/>
          </p:nvPr>
        </p:nvSpPr>
        <p:spPr>
          <a:ln/>
        </p:spPr>
      </p:sp>
      <p:sp>
        <p:nvSpPr>
          <p:cNvPr id="40963" name="Zástupný symbol pro poznámky 2"/>
          <p:cNvSpPr>
            <a:spLocks noGrp="true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false"/>
          </a:p>
        </p:txBody>
      </p:sp>
      <p:sp>
        <p:nvSpPr>
          <p:cNvPr id="40964" name="Zástupný symbol pro číslo snímku 3"/>
          <p:cNvSpPr>
            <a:spLocks noGrp="true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false" hangingPunct="false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false" hangingPunct="false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false" hangingPunct="false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false" hangingPunct="false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false" hangingPunct="false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true" hangingPunct="true"/>
            <a:fld id="{7A431106-3929-44E6-8114-A369298DD221}" type="slidenum">
              <a:rPr lang="cs-CZ" smtClean="false"/>
              <a:pPr eaLnBrk="true" hangingPunct="true"/>
              <a:t>2</a:t>
            </a:fld>
            <a:endParaRPr lang="cs-CZ" smtClean="fal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TextEdit="true" noGrp="true" noRot="true" noChangeAspect="true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/>
          <p:cNvSpPr>
            <a:spLocks noGrp="true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false"/>
          </a:p>
        </p:txBody>
      </p:sp>
      <p:sp>
        <p:nvSpPr>
          <p:cNvPr id="41988" name="Zástupný symbol pro číslo snímku 3"/>
          <p:cNvSpPr>
            <a:spLocks noGrp="true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false" hangingPunct="false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false" hangingPunct="false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false" hangingPunct="false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false" hangingPunct="false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false" hangingPunct="false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true" hangingPunct="true"/>
            <a:fld id="{30972868-1D32-4B9C-9717-6AD927E5A91B}" type="slidenum">
              <a:rPr lang="cs-CZ" smtClean="false"/>
              <a:pPr eaLnBrk="true" hangingPunct="true"/>
              <a:t>3</a:t>
            </a:fld>
            <a:endParaRPr lang="cs-CZ" smtClean="fal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TextEdit="true" noGrp="true" noRot="true" noChangeAspect="true"/>
          </p:cNvSpPr>
          <p:nvPr>
            <p:ph type="sldImg"/>
          </p:nvPr>
        </p:nvSpPr>
        <p:spPr>
          <a:ln/>
        </p:spPr>
      </p:sp>
      <p:sp>
        <p:nvSpPr>
          <p:cNvPr id="43011" name="Zástupný symbol pro poznámky 2"/>
          <p:cNvSpPr>
            <a:spLocks noGrp="true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false"/>
          </a:p>
        </p:txBody>
      </p:sp>
      <p:sp>
        <p:nvSpPr>
          <p:cNvPr id="43012" name="Zástupný symbol pro číslo snímku 3"/>
          <p:cNvSpPr>
            <a:spLocks noGrp="true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false" hangingPunct="false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false" hangingPunct="false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false" hangingPunct="false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false" hangingPunct="false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false" hangingPunct="false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true" hangingPunct="true"/>
            <a:fld id="{05B6AC6D-52DC-411E-849D-E26811C13FBB}" type="slidenum">
              <a:rPr lang="cs-CZ" smtClean="false"/>
              <a:pPr eaLnBrk="true" hangingPunct="true"/>
              <a:t>4</a:t>
            </a:fld>
            <a:endParaRPr lang="cs-CZ" smtClean="fal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TextEdit="true" noGrp="true" noRot="true" noChangeAspect="true"/>
          </p:cNvSpPr>
          <p:nvPr>
            <p:ph type="sldImg"/>
          </p:nvPr>
        </p:nvSpPr>
        <p:spPr>
          <a:ln/>
        </p:spPr>
      </p:sp>
      <p:sp>
        <p:nvSpPr>
          <p:cNvPr id="44035" name="Zástupný symbol pro poznámky 2"/>
          <p:cNvSpPr>
            <a:spLocks noGrp="true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false"/>
          </a:p>
        </p:txBody>
      </p:sp>
      <p:sp>
        <p:nvSpPr>
          <p:cNvPr id="44036" name="Zástupný symbol pro číslo snímku 3"/>
          <p:cNvSpPr>
            <a:spLocks noGrp="true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false" hangingPunct="false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false" hangingPunct="false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false" hangingPunct="false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false" hangingPunct="false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false" hangingPunct="false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false" fontAlgn="base" hangingPunct="fal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true" hangingPunct="true"/>
            <a:fld id="{E0925AB1-1212-4E5D-A463-B5181FF0F121}" type="slidenum">
              <a:rPr lang="cs-CZ" smtClean="false"/>
              <a:pPr eaLnBrk="true" hangingPunct="true"/>
              <a:t>7</a:t>
            </a:fld>
            <a:endParaRPr lang="cs-CZ" smtClean="false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true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false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BCFF4-30D2-4944-A39E-EEDE5A6D6E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881377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x" preserve="true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3CAE4-DEC3-4764-84A8-22749FCB36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00849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itleAndTx" preserve="true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true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true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1E8E5-E5F1-4A63-9C9E-0FAAFBD0B5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356439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D1CD8-EED8-4CD0-A3D2-9534B82D99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27923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secHead" preserve="true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true" cap="all"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4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DE148-C0D2-4158-BADF-4DF6F06AC5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316015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Obj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true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4A690-A152-49DE-9863-C2D6B5498A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834436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TxTwoObj" preserve="true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true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true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true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743A8-D028-4FDE-8F8B-C4D62BD06E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726870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Only" preserve="true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BFB04-B326-4D73-BF7F-0ABB9FCE93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40339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blank" preserve="true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2CA8F-E837-4D35-AFA2-798E5C7A06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752223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Tx" preserve="true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true"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true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5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CFA12-10A1-44AF-B043-335CD48822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72646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picTx" preserve="true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true"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true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false" smtClean="false"/>
          </a:p>
        </p:txBody>
      </p:sp>
      <p:sp>
        <p:nvSpPr>
          <p:cNvPr id="4" name="Zástupný symbol pro text 3"/>
          <p:cNvSpPr>
            <a:spLocks noGrp="true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5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4061D-9D50-48B8-97C6-284321DD99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637140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media/image1.png" Type="http://schemas.openxmlformats.org/officeDocument/2006/relationships/image" Id="rId13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theme/theme1.xml" Type="http://schemas.openxmlformats.org/officeDocument/2006/relationships/theme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>
  <p:cSld>
    <p:bg>
      <p:bgPr>
        <a:blipFill dpi="0" rotWithShape="false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true" noChangeArrowheads="true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false" compatLnSpc="true">
            <a:prstTxWarp prst="textNoShape">
              <a:avLst/>
            </a:prstTxWarp>
          </a:bodyPr>
          <a:lstStyle/>
          <a:p>
            <a:pPr lvl="0"/>
            <a:r>
              <a:rPr lang="cs-CZ" smtClean="false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true" noChangeArrowheads="true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false" compatLnSpc="true">
            <a:prstTxWarp prst="textNoShape">
              <a:avLst/>
            </a:prstTxWarp>
          </a:bodyPr>
          <a:lstStyle/>
          <a:p>
            <a:pPr lvl="0"/>
            <a:r>
              <a:rPr lang="cs-CZ" smtClean="false"/>
              <a:t>Klepnutím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</a:p>
        </p:txBody>
      </p:sp>
      <p:sp>
        <p:nvSpPr>
          <p:cNvPr id="1028" name="Rectangle 4"/>
          <p:cNvSpPr>
            <a:spLocks noGrp="true" noChangeArrowheads="true"/>
          </p:cNvSpPr>
          <p:nvPr>
            <p:ph type="dt" sz="half" idx="2"/>
          </p:nvPr>
        </p:nvSpPr>
        <p:spPr bwMode="auto">
          <a:xfrm>
            <a:off x="457200" y="6246813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false" compatLnSpc="true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true" noChangeArrowheads="true"/>
          </p:cNvSpPr>
          <p:nvPr>
            <p:ph type="ftr" sz="quarter" idx="3"/>
          </p:nvPr>
        </p:nvSpPr>
        <p:spPr bwMode="auto">
          <a:xfrm>
            <a:off x="3124200" y="6246813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false" compatLnSpc="true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true" noChangeArrowheads="true"/>
          </p:cNvSpPr>
          <p:nvPr>
            <p:ph type="sldNum" sz="quarter" idx="4"/>
          </p:nvPr>
        </p:nvSpPr>
        <p:spPr bwMode="auto">
          <a:xfrm>
            <a:off x="6553200" y="6246813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false" compatLnSpc="true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9718A71-5FDB-400B-879A-5F94B86991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false" eaLnBrk="false" fontAlgn="base" hangingPunct="fal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false" eaLnBrk="false" fontAlgn="base" hangingPunct="fal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false" eaLnBrk="false" fontAlgn="base" hangingPunct="fal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false" eaLnBrk="false" fontAlgn="base" hangingPunct="fal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false" eaLnBrk="false" fontAlgn="base" hangingPunct="fal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false" eaLnBrk="false" fontAlgn="base" hangingPunct="fal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false" eaLnBrk="false" fontAlgn="base" hangingPunct="fal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false" eaLnBrk="false" fontAlgn="base" hangingPunct="fal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false" eaLnBrk="false" fontAlgn="base" hangingPunct="fal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false" eaLnBrk="false" fontAlgn="base" hangingPunct="fal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false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false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false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false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slideLayouts/slideLayout1.xml" Type="http://schemas.openxmlformats.org/officeDocument/2006/relationships/slideLayout" Id="rId1"/>
</Relationships>

</file>

<file path=ppt/slides/_rels/slide1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="../media/image4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="../media/image5.jpe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Mode="External" Target="http://ec.europa.eu/social/main.jsp?catId=836&amp;langId=en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true" noChangeArrowheads="true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cs-CZ" sz="4000" b="true" smtClean="false">
                <a:solidFill>
                  <a:srgbClr val="C00000"/>
                </a:solidFill>
              </a:rPr>
              <a:t>Seminář k výsledkům sítí ESF </a:t>
            </a:r>
            <a:br>
              <a:rPr lang="cs-CZ" sz="4000" b="true" smtClean="false">
                <a:solidFill>
                  <a:srgbClr val="C00000"/>
                </a:solidFill>
              </a:rPr>
            </a:br>
            <a:r>
              <a:rPr lang="cs-CZ" sz="4000" b="true" smtClean="false">
                <a:solidFill>
                  <a:srgbClr val="C00000"/>
                </a:solidFill>
              </a:rPr>
              <a:t>COPIE a NBFSE</a:t>
            </a:r>
            <a:br>
              <a:rPr lang="cs-CZ" sz="4000" b="true" smtClean="false">
                <a:solidFill>
                  <a:srgbClr val="C00000"/>
                </a:solidFill>
              </a:rPr>
            </a:br>
            <a:r>
              <a:rPr lang="cs-CZ" sz="4000" b="true" i="true" smtClean="false">
                <a:solidFill>
                  <a:srgbClr val="00B050"/>
                </a:solidFill>
              </a:rPr>
              <a:t>Financování</a:t>
            </a:r>
          </a:p>
        </p:txBody>
      </p:sp>
      <p:sp>
        <p:nvSpPr>
          <p:cNvPr id="2051" name="Rectangle 3"/>
          <p:cNvSpPr>
            <a:spLocks noGrp="true" noChangeArrowheads="true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b="true" smtClean="false">
                <a:solidFill>
                  <a:srgbClr val="14407E"/>
                </a:solidFill>
              </a:rPr>
              <a:t>10. prosince 2012</a:t>
            </a:r>
          </a:p>
          <a:p>
            <a:r>
              <a:rPr lang="cs-CZ" sz="2400" b="true" smtClean="false">
                <a:solidFill>
                  <a:srgbClr val="14407E"/>
                </a:solidFill>
              </a:rPr>
              <a:t>Praha</a:t>
            </a:r>
          </a:p>
          <a:p>
            <a:r>
              <a:rPr lang="cs-CZ" sz="2400" b="true" smtClean="false">
                <a:solidFill>
                  <a:srgbClr val="14407E"/>
                </a:solidFill>
              </a:rPr>
              <a:t>M. Jetmar, F. Kučera, L. Maršíková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mtClean="false">
                <a:solidFill>
                  <a:schemeClr val="tx1"/>
                </a:solidFill>
              </a:rPr>
              <a:t> </a:t>
            </a:r>
            <a:r>
              <a:rPr lang="cs-CZ" sz="3200" b="true" smtClean="false">
                <a:solidFill>
                  <a:srgbClr val="FF0000"/>
                </a:solidFill>
              </a:rPr>
              <a:t>Činnost skupiny Finanční nástroje byla zaměřena na:</a:t>
            </a:r>
            <a:endParaRPr lang="en-US" sz="3200" b="true" smtClean="false">
              <a:solidFill>
                <a:srgbClr val="FF0000"/>
              </a:solidFill>
            </a:endParaRPr>
          </a:p>
        </p:txBody>
      </p:sp>
      <p:sp>
        <p:nvSpPr>
          <p:cNvPr id="11267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1800" smtClean="false"/>
              <a:t>     1) </a:t>
            </a:r>
            <a:r>
              <a:rPr lang="cs-CZ" sz="1800" b="true" smtClean="false"/>
              <a:t>identifikaci finančních nástrojů</a:t>
            </a:r>
            <a:r>
              <a:rPr lang="cs-CZ" sz="1800" smtClean="false"/>
              <a:t> a mechanismů financování, uplatňovaných zejména v partnerských zemích N BFSE;</a:t>
            </a:r>
            <a:br>
              <a:rPr lang="cs-CZ" sz="1800" smtClean="false"/>
            </a:br>
            <a:r>
              <a:rPr lang="cs-CZ" sz="1800" smtClean="false"/>
              <a:t>2) </a:t>
            </a:r>
            <a:r>
              <a:rPr lang="cs-CZ" sz="1800" b="true" smtClean="false"/>
              <a:t>analýzu finančních nástrojů</a:t>
            </a:r>
            <a:r>
              <a:rPr lang="cs-CZ" sz="1800" smtClean="false"/>
              <a:t>, na proces jejich formování, stanovení cílů, podmínek pro žadatele a příjemce, zajištění kapacit a mechanismů hodnocení (evaluace);</a:t>
            </a:r>
            <a:br>
              <a:rPr lang="cs-CZ" sz="1800" smtClean="false"/>
            </a:br>
            <a:r>
              <a:rPr lang="cs-CZ" sz="1800" smtClean="false"/>
              <a:t>3) </a:t>
            </a:r>
            <a:r>
              <a:rPr lang="cs-CZ" sz="1800" b="true" smtClean="false"/>
              <a:t>na posouzení silných a slabých stránek</a:t>
            </a:r>
            <a:r>
              <a:rPr lang="cs-CZ" sz="1800" smtClean="false"/>
              <a:t>, vymezení postupů či příkladů </a:t>
            </a:r>
            <a:r>
              <a:rPr lang="cs-CZ" sz="1800" b="true" smtClean="false"/>
              <a:t>dobré praxe</a:t>
            </a:r>
            <a:r>
              <a:rPr lang="cs-CZ" sz="1800" smtClean="false"/>
              <a:t>, které jsou přenositelné do dalších zemí, na roli ESF (EFRR) při financování těchto nástrojů a mechanismů;</a:t>
            </a:r>
            <a:br>
              <a:rPr lang="cs-CZ" sz="1800" smtClean="false"/>
            </a:br>
            <a:r>
              <a:rPr lang="cs-CZ" sz="1800" smtClean="false"/>
              <a:t>4) </a:t>
            </a:r>
            <a:r>
              <a:rPr lang="cs-CZ" sz="1800" b="true" smtClean="false"/>
              <a:t>hodnocení právního rámce</a:t>
            </a:r>
            <a:r>
              <a:rPr lang="cs-CZ" sz="1800" smtClean="false"/>
              <a:t>, který umožňuje fungování příslušných finančních nástrojů.</a:t>
            </a:r>
            <a:endParaRPr lang="en-US" sz="1800" smtClean="fals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true" smtClean="false">
                <a:solidFill>
                  <a:srgbClr val="FF0000"/>
                </a:solidFill>
              </a:rPr>
              <a:t>Výstupy</a:t>
            </a:r>
            <a:r>
              <a:rPr lang="cs-CZ" sz="3200" smtClean="false"/>
              <a:t/>
            </a:r>
            <a:br>
              <a:rPr lang="cs-CZ" sz="3200" smtClean="false"/>
            </a:br>
            <a:endParaRPr lang="cs-CZ" sz="3200" smtClean="false"/>
          </a:p>
        </p:txBody>
      </p:sp>
      <p:sp>
        <p:nvSpPr>
          <p:cNvPr id="12291" name="Zástupný symbol pro obsah 2"/>
          <p:cNvSpPr>
            <a:spLocks noGrp="true"/>
          </p:cNvSpPr>
          <p:nvPr>
            <p:ph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cs-CZ" sz="2000" dirty="false" smtClean="false"/>
              <a:t>vstupy do </a:t>
            </a:r>
            <a:r>
              <a:rPr lang="cs-CZ" sz="2000" dirty="false" err="true" smtClean="false"/>
              <a:t>Baseline</a:t>
            </a:r>
            <a:r>
              <a:rPr lang="cs-CZ" sz="2000" dirty="false" smtClean="false"/>
              <a:t> study sítě BFSE</a:t>
            </a:r>
          </a:p>
          <a:p>
            <a:pPr>
              <a:defRPr/>
            </a:pPr>
            <a:r>
              <a:rPr lang="cs-CZ" sz="2000" dirty="false" smtClean="false"/>
              <a:t>dotazníkové šetření realizované s partnery sítě  BFSE</a:t>
            </a:r>
          </a:p>
          <a:p>
            <a:pPr>
              <a:defRPr/>
            </a:pPr>
            <a:r>
              <a:rPr lang="cs-CZ" sz="2000" dirty="false" smtClean="false"/>
              <a:t>rozhovory a terénní šetření s dalšími odborníky</a:t>
            </a:r>
          </a:p>
          <a:p>
            <a:pPr>
              <a:defRPr/>
            </a:pPr>
            <a:r>
              <a:rPr lang="cs-CZ" sz="2000" dirty="false" smtClean="false"/>
              <a:t>výstupy ze setkání členů skupiny Finanční nástroje - peer </a:t>
            </a:r>
            <a:r>
              <a:rPr lang="cs-CZ" sz="2000" dirty="false" err="true" smtClean="false"/>
              <a:t>review</a:t>
            </a:r>
            <a:r>
              <a:rPr lang="cs-CZ" sz="2000" dirty="false" smtClean="false"/>
              <a:t>, workshopy</a:t>
            </a:r>
          </a:p>
          <a:p>
            <a:pPr>
              <a:defRPr/>
            </a:pPr>
            <a:r>
              <a:rPr lang="cs-CZ" sz="2000" dirty="false" smtClean="false"/>
              <a:t>vstupy do společného produktu sítě, kapitola v hlavním produktu</a:t>
            </a:r>
          </a:p>
          <a:p>
            <a:pPr marL="0" indent="0">
              <a:buFontTx/>
              <a:buNone/>
              <a:defRPr/>
            </a:pPr>
            <a:endParaRPr lang="cs-CZ" sz="2000" dirty="false" smtClean="false"/>
          </a:p>
          <a:p>
            <a:pPr marL="0" indent="0">
              <a:buFontTx/>
              <a:buNone/>
              <a:defRPr/>
            </a:pPr>
            <a:r>
              <a:rPr lang="cs-CZ" sz="2000" dirty="false" smtClean="false"/>
              <a:t>Produkty:</a:t>
            </a:r>
          </a:p>
          <a:p>
            <a:pPr>
              <a:defRPr/>
            </a:pPr>
            <a:r>
              <a:rPr lang="cs-CZ" sz="2000" dirty="false" smtClean="false"/>
              <a:t>„</a:t>
            </a:r>
            <a:r>
              <a:rPr lang="cs-CZ" sz="2000" i="true" dirty="false" smtClean="false"/>
              <a:t>Přehled postojů a finančních nástrojů sociální ekonomiky v zemích a regionech zapojených do NBFSE“</a:t>
            </a:r>
            <a:r>
              <a:rPr lang="cs-CZ" sz="2000" dirty="false" smtClean="false"/>
              <a:t> – hlavní analytický výstup </a:t>
            </a:r>
          </a:p>
          <a:p>
            <a:pPr>
              <a:defRPr/>
            </a:pPr>
            <a:r>
              <a:rPr lang="cs-CZ" sz="2000" i="true" dirty="false" smtClean="false"/>
              <a:t>„Doporučení pro využívání finančních nástrojů“</a:t>
            </a:r>
            <a:r>
              <a:rPr lang="cs-CZ" sz="2000" dirty="false" smtClean="false"/>
              <a:t> – hlavní syntetický výstup</a:t>
            </a:r>
          </a:p>
          <a:p>
            <a:pPr>
              <a:defRPr/>
            </a:pPr>
            <a:endParaRPr lang="cs-CZ" sz="2000" dirty="false" smtClean="fals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true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cs-CZ" sz="3200" b="true" smtClean="false">
                <a:solidFill>
                  <a:srgbClr val="FF0000"/>
                </a:solidFill>
              </a:rPr>
              <a:t>Příklady dobré praxe, sladění různých rozvojových opatření</a:t>
            </a:r>
          </a:p>
        </p:txBody>
      </p:sp>
      <p:sp>
        <p:nvSpPr>
          <p:cNvPr id="13315" name="Zástupný symbol pro obsah 2"/>
          <p:cNvSpPr>
            <a:spLocks noGrp="true"/>
          </p:cNvSpPr>
          <p:nvPr>
            <p:ph idx="1"/>
          </p:nvPr>
        </p:nvSpPr>
        <p:spPr>
          <a:xfrm>
            <a:off x="468313" y="836613"/>
            <a:ext cx="8229600" cy="4524375"/>
          </a:xfrm>
        </p:spPr>
        <p:txBody>
          <a:bodyPr/>
          <a:lstStyle/>
          <a:p>
            <a:pPr>
              <a:buFontTx/>
              <a:buNone/>
            </a:pPr>
            <a:r>
              <a:rPr lang="cs-CZ" smtClean="false"/>
              <a:t> </a:t>
            </a:r>
          </a:p>
          <a:p>
            <a:r>
              <a:rPr lang="cs-CZ" sz="2400" smtClean="false"/>
              <a:t>Společnost </a:t>
            </a:r>
            <a:r>
              <a:rPr lang="cs-CZ" sz="2400" b="true" smtClean="false"/>
              <a:t>Hefboom (Vlámsko)</a:t>
            </a:r>
            <a:r>
              <a:rPr lang="cs-CZ" sz="2400" smtClean="false"/>
              <a:t> - založena 1985 jako družstvo zaměřené na etické investování. </a:t>
            </a:r>
          </a:p>
          <a:p>
            <a:r>
              <a:rPr lang="cs-CZ" sz="2400" smtClean="false"/>
              <a:t>Poskytuje financování a poradenství projektům zaměřeným na sociální sféru a udržitelný rozvoj společnosti. </a:t>
            </a:r>
          </a:p>
          <a:p>
            <a:r>
              <a:rPr lang="cs-CZ" sz="2400" smtClean="false"/>
              <a:t>Hefboom nabízí etické investiční produkty pro jednotlivce, organizace, podniky a orgány veřejné správy. </a:t>
            </a:r>
          </a:p>
          <a:p>
            <a:r>
              <a:rPr lang="cs-CZ" sz="2400" smtClean="false"/>
              <a:t>Vlámské a bruselské organizace a společnosti se společenským posláním mohou využít finanční páky nabízené touto společností prostřednictvím čerpání různých druhů úvěrů.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true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cs-CZ" sz="3200" b="true" smtClean="false">
                <a:solidFill>
                  <a:srgbClr val="FF0000"/>
                </a:solidFill>
              </a:rPr>
              <a:t>Příklady dobré praxe, sladění různých rozvojových opatření</a:t>
            </a:r>
          </a:p>
        </p:txBody>
      </p:sp>
      <p:sp>
        <p:nvSpPr>
          <p:cNvPr id="14339" name="Zástupný symbol pro obsah 2"/>
          <p:cNvSpPr>
            <a:spLocks noGrp="true"/>
          </p:cNvSpPr>
          <p:nvPr>
            <p:ph idx="1"/>
          </p:nvPr>
        </p:nvSpPr>
        <p:spPr>
          <a:xfrm>
            <a:off x="468313" y="836613"/>
            <a:ext cx="8229600" cy="4524375"/>
          </a:xfrm>
        </p:spPr>
        <p:txBody>
          <a:bodyPr/>
          <a:lstStyle/>
          <a:p>
            <a:pPr>
              <a:buFontTx/>
              <a:buNone/>
            </a:pPr>
            <a:r>
              <a:rPr lang="cs-CZ" smtClean="false"/>
              <a:t> </a:t>
            </a:r>
          </a:p>
          <a:p>
            <a:r>
              <a:rPr lang="cs-CZ" sz="2400" b="true" smtClean="false"/>
              <a:t>Hefboom</a:t>
            </a:r>
            <a:r>
              <a:rPr lang="cs-CZ" sz="2400" smtClean="false"/>
              <a:t> spolu s partnerskými organizacemi podporuje zaměstnanost a odbornou přípravu pro znevýhodněné skupiny, dále projekty v sociální sféře, projekty zaměřené na životní prostředí a udržitelnost. </a:t>
            </a:r>
          </a:p>
          <a:p>
            <a:endParaRPr lang="cs-CZ" sz="2400" smtClean="false"/>
          </a:p>
          <a:p>
            <a:r>
              <a:rPr lang="cs-CZ" sz="2400" b="true" smtClean="false"/>
              <a:t>Hefboom</a:t>
            </a:r>
            <a:r>
              <a:rPr lang="cs-CZ" sz="2400" smtClean="false"/>
              <a:t> podporuje sociální podniky dvěma způsoby: krátkodobými a dlouhodobými </a:t>
            </a:r>
            <a:r>
              <a:rPr lang="cs-CZ" sz="2400" b="true" smtClean="false"/>
              <a:t>úvěry</a:t>
            </a:r>
            <a:r>
              <a:rPr lang="cs-CZ" sz="2400" smtClean="false"/>
              <a:t> a také </a:t>
            </a:r>
            <a:r>
              <a:rPr lang="cs-CZ" sz="2400" b="true" smtClean="false"/>
              <a:t>poradenstvím</a:t>
            </a:r>
            <a:r>
              <a:rPr lang="cs-CZ" sz="2400" smtClean="false"/>
              <a:t> zaměřeným na různé aspekty podnikání.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true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cs-CZ" sz="3200" b="true" smtClean="false">
                <a:solidFill>
                  <a:srgbClr val="FF0000"/>
                </a:solidFill>
              </a:rPr>
              <a:t>Příklady dobré praxe, sladění různých rozvojových opatření</a:t>
            </a:r>
          </a:p>
        </p:txBody>
      </p:sp>
      <p:sp>
        <p:nvSpPr>
          <p:cNvPr id="15363" name="Zástupný symbol pro obsah 2"/>
          <p:cNvSpPr>
            <a:spLocks noGrp="true"/>
          </p:cNvSpPr>
          <p:nvPr>
            <p:ph idx="1"/>
          </p:nvPr>
        </p:nvSpPr>
        <p:spPr>
          <a:xfrm>
            <a:off x="468313" y="836613"/>
            <a:ext cx="8229600" cy="4524375"/>
          </a:xfrm>
        </p:spPr>
        <p:txBody>
          <a:bodyPr/>
          <a:lstStyle/>
          <a:p>
            <a:pPr>
              <a:buFontTx/>
              <a:buNone/>
            </a:pPr>
            <a:r>
              <a:rPr lang="cs-CZ" smtClean="false"/>
              <a:t> </a:t>
            </a:r>
          </a:p>
          <a:p>
            <a:r>
              <a:rPr lang="cs-CZ" sz="2400" b="true" smtClean="false"/>
              <a:t>Hefboom</a:t>
            </a:r>
            <a:r>
              <a:rPr lang="cs-CZ" sz="2400" smtClean="false"/>
              <a:t> poskytuje služby na podporu podnikání ve dvou fázích. Před předložení žádosti je poskytována podpora ve formě koučingu při přípravě podnikatelského plánu a pak po jeho předložení následuje dalších 24 měsíců aktivní podpory poskytnuté ze strany partnera Dexia Foundation. Každý dlužník musí projít tímto tréninkem, aby se omezilo riziko selhání.</a:t>
            </a:r>
          </a:p>
          <a:p>
            <a:pPr>
              <a:buFontTx/>
              <a:buNone/>
            </a:pPr>
            <a:r>
              <a:rPr lang="cs-CZ" sz="2400" smtClean="false"/>
              <a:t/>
            </a:r>
            <a:br>
              <a:rPr lang="cs-CZ" sz="2400" smtClean="false"/>
            </a:br>
            <a:r>
              <a:rPr lang="cs-CZ" sz="2400" b="true" smtClean="false"/>
              <a:t>Hefboom</a:t>
            </a:r>
            <a:r>
              <a:rPr lang="cs-CZ" sz="2400" smtClean="false"/>
              <a:t> je také mateřskou společností pro další speciální iniciativy zaměřené na podporu sociální ekonomiky, jako je </a:t>
            </a:r>
            <a:r>
              <a:rPr lang="cs-CZ" sz="2400" b="true" smtClean="false"/>
              <a:t>Trividend</a:t>
            </a:r>
            <a:r>
              <a:rPr lang="cs-CZ" sz="2400" smtClean="false"/>
              <a:t>, umožňující další formy získání kapitálu (venture fund).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true" smtClean="false">
                <a:solidFill>
                  <a:srgbClr val="FF0000"/>
                </a:solidFill>
              </a:rPr>
              <a:t>Příklady dobré praxe, rizikový kapitál</a:t>
            </a:r>
            <a:endParaRPr lang="cs-CZ" sz="3200" smtClean="false"/>
          </a:p>
        </p:txBody>
      </p:sp>
      <p:sp>
        <p:nvSpPr>
          <p:cNvPr id="16387" name="Zástupný symbol pro obsah 2"/>
          <p:cNvSpPr>
            <a:spLocks noGrp="true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r>
              <a:rPr lang="cs-CZ" sz="2400" b="true" smtClean="false"/>
              <a:t>Trividend</a:t>
            </a:r>
            <a:r>
              <a:rPr lang="cs-CZ" sz="2400" smtClean="false"/>
              <a:t> je vlámské družstvo, které poskytuje rizikový kapitál na projekty organizací (podniků) naplňujících společenské hodnoty. </a:t>
            </a:r>
          </a:p>
          <a:p>
            <a:r>
              <a:rPr lang="cs-CZ" sz="2400" smtClean="false"/>
              <a:t>Jedná se o příklad spolupráce veřejného a soukromého sektoru vytvořený vlámskou vládou a aktéry z oblasti sociální ekonomiky. Jeho jméno odkazuje na "trikolóru": lidé, planeta a zisk. </a:t>
            </a:r>
          </a:p>
          <a:p>
            <a:r>
              <a:rPr lang="cs-CZ" sz="2400" b="true" smtClean="false"/>
              <a:t>Trividend</a:t>
            </a:r>
            <a:r>
              <a:rPr lang="cs-CZ" sz="2400" smtClean="false"/>
              <a:t> investuje peníze v podobě rizikového kapitálu a podřízených úvěrů, ale také nabízí podporu podnikání ve formě poradenství (formování podnikatelského plánu), dozoruje a sleduje realizaci podnikatelského záměru.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true" smtClean="false">
                <a:solidFill>
                  <a:srgbClr val="FF0000"/>
                </a:solidFill>
              </a:rPr>
              <a:t>Příklady dobré praxe, rizikový kapitál</a:t>
            </a:r>
            <a:endParaRPr lang="cs-CZ" sz="3200" smtClean="false"/>
          </a:p>
        </p:txBody>
      </p:sp>
      <p:sp>
        <p:nvSpPr>
          <p:cNvPr id="17411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400" b="true" smtClean="false"/>
              <a:t>Trividend</a:t>
            </a:r>
            <a:r>
              <a:rPr lang="cs-CZ" sz="2400" smtClean="false"/>
              <a:t> poskytuje subjektu přímou kapitálovou investici až do výše 150 000 €. Stává se minoritním podílníkem (akcionářem) s právem jmenovat ředitele ve správní radě. Doba angažování je obvykle nejvýše šest let, ale může být prodloužena. </a:t>
            </a:r>
          </a:p>
          <a:p>
            <a:endParaRPr lang="cs-CZ" sz="2400" smtClean="false"/>
          </a:p>
          <a:p>
            <a:r>
              <a:rPr lang="cs-CZ" sz="2400" b="true" smtClean="false"/>
              <a:t>Trividend</a:t>
            </a:r>
            <a:r>
              <a:rPr lang="cs-CZ" sz="2400" smtClean="false"/>
              <a:t> poskytuje také podřízené úvěry pro společnosti a sdružení; jejich maximální doba je obvykle 10 let.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true" smtClean="false">
                <a:solidFill>
                  <a:srgbClr val="FF0000"/>
                </a:solidFill>
              </a:rPr>
              <a:t>Příklady dobré praxe, podpora občanského sektoru</a:t>
            </a:r>
            <a:endParaRPr lang="cs-CZ" sz="3200" smtClean="false"/>
          </a:p>
        </p:txBody>
      </p:sp>
      <p:sp>
        <p:nvSpPr>
          <p:cNvPr id="18435" name="Zástupný symbol pro obsah 2"/>
          <p:cNvSpPr>
            <a:spLocks noGrp="true"/>
          </p:cNvSpPr>
          <p:nvPr>
            <p:ph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r>
              <a:rPr lang="cs-CZ" sz="2000" b="true" smtClean="false"/>
              <a:t>Win-Win úvěr </a:t>
            </a:r>
            <a:r>
              <a:rPr lang="cs-CZ" sz="2000" smtClean="false"/>
              <a:t>(Belgie) představuje novou formu financování podpory pro sociální ekonomiku. </a:t>
            </a:r>
          </a:p>
          <a:p>
            <a:r>
              <a:rPr lang="cs-CZ" sz="2000" smtClean="false"/>
              <a:t>Cílem je podpořit přátele nebo příbuzné podnikající prostřednictvím malých a středních podniků (v soulady s hodnotami sociální ekonomiky) prostřednictvím půjčky volných prostředků, a to v kterékoli fázi podnikání. </a:t>
            </a:r>
          </a:p>
          <a:p>
            <a:r>
              <a:rPr lang="cs-CZ" sz="2000" smtClean="false"/>
              <a:t>Věřitelé získají kompenzaci prostřednictvím vrácení daně (roční slevy na dani jsou ve výši 2,5% z částky úvěru) a v případě selhání dlužníka mohou získat až 30 % investovaných prostředků zpět.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true" smtClean="false">
                <a:solidFill>
                  <a:srgbClr val="FF0000"/>
                </a:solidFill>
              </a:rPr>
              <a:t>Příklady dobré praxe, JEREMIE</a:t>
            </a:r>
            <a:r>
              <a:rPr lang="cs-CZ" b="true" smtClean="false">
                <a:solidFill>
                  <a:schemeClr val="tx1"/>
                </a:solidFill>
              </a:rPr>
              <a:t> </a:t>
            </a:r>
            <a:r>
              <a:rPr lang="cs-CZ" sz="3200" b="true" smtClean="false">
                <a:solidFill>
                  <a:srgbClr val="FF0000"/>
                </a:solidFill>
              </a:rPr>
              <a:t>využívá zdroje ESF </a:t>
            </a:r>
            <a:endParaRPr lang="cs-CZ" sz="3200" smtClean="false"/>
          </a:p>
        </p:txBody>
      </p:sp>
      <p:sp>
        <p:nvSpPr>
          <p:cNvPr id="19459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000" smtClean="false"/>
              <a:t>Finanční mechanismus </a:t>
            </a:r>
            <a:r>
              <a:rPr lang="cs-CZ" sz="2000" b="true" smtClean="false"/>
              <a:t>JEREMIE Lombardie (Itálie)</a:t>
            </a:r>
            <a:r>
              <a:rPr lang="cs-CZ" sz="2000" smtClean="false"/>
              <a:t>, spolufinancovaný ESF, je určen mikropodnikům a malým a středním podnikům k usnadnění jejich přístupu k úvěrům,  podporuje zaměstnávání a vzdělávání znevýhodněných osob. </a:t>
            </a:r>
          </a:p>
          <a:p>
            <a:endParaRPr lang="cs-CZ" sz="2000" smtClean="false"/>
          </a:p>
          <a:p>
            <a:r>
              <a:rPr lang="cs-CZ" sz="2000" smtClean="false"/>
              <a:t>V rámci iniciativy </a:t>
            </a:r>
            <a:r>
              <a:rPr lang="cs-CZ" sz="2000" b="true" smtClean="false"/>
              <a:t>JEREMIE</a:t>
            </a:r>
            <a:r>
              <a:rPr lang="cs-CZ" sz="2000" smtClean="false"/>
              <a:t>, </a:t>
            </a:r>
            <a:r>
              <a:rPr lang="cs-CZ" sz="2000" b="true" smtClean="false"/>
              <a:t>ESF</a:t>
            </a:r>
            <a:r>
              <a:rPr lang="cs-CZ" sz="2000" smtClean="false"/>
              <a:t> Lombardie jsou z Regionálního operačního programu poskytovány úvěry znevýhodněným pracovníkům, aby si mohli nakoupit členské podíly v sociálních družstvech, které je následně zaměstnávají. Tento dodatečný kapitál posiluje schopnost jednotlivých podniků poskytovat služby a zvyšovat zaměstnanost</a:t>
            </a:r>
            <a:r>
              <a:rPr lang="cs-CZ" sz="2400" smtClean="false"/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true" smtClean="false">
                <a:solidFill>
                  <a:srgbClr val="FF0000"/>
                </a:solidFill>
              </a:rPr>
              <a:t>Příklady dobré praxe, JEREMIE</a:t>
            </a:r>
            <a:r>
              <a:rPr lang="cs-CZ" b="true" smtClean="false">
                <a:solidFill>
                  <a:schemeClr val="tx1"/>
                </a:solidFill>
              </a:rPr>
              <a:t> </a:t>
            </a:r>
            <a:r>
              <a:rPr lang="cs-CZ" sz="3200" b="true" smtClean="false">
                <a:solidFill>
                  <a:srgbClr val="FF0000"/>
                </a:solidFill>
              </a:rPr>
              <a:t>využívá zdroje ESF </a:t>
            </a:r>
            <a:endParaRPr lang="cs-CZ" sz="3200" smtClean="false"/>
          </a:p>
        </p:txBody>
      </p:sp>
      <p:sp>
        <p:nvSpPr>
          <p:cNvPr id="2048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false"/>
              <a:t>Místní finanční zprostředkovatelé poskytují úvěry znevýhodněným osobám ve výši 4 000 €. Příspěvek JEREMIE je ve výši 50 %, nastavený v podobě pětileté bezúročné půjčky s jedinou splátkou.</a:t>
            </a:r>
          </a:p>
          <a:p>
            <a:pPr>
              <a:buFontTx/>
              <a:buNone/>
            </a:pPr>
            <a:endParaRPr lang="cs-CZ" sz="2400" smtClean="false"/>
          </a:p>
          <a:p>
            <a:r>
              <a:rPr lang="cs-CZ" sz="2400" smtClean="false"/>
              <a:t>Místní finanční zprostředkovatele poskytnout zbytek prostředků ve formě pětileté půjčky ale s pevnou úrokovou sazbou a měsíčními splátkami. Pokud dlužník zůstává zaměstnán v družstvu po celou dobu trvání úvěru, je část poskytovaná ESF odepsána a stává se v podstatě grantem.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750" y="115888"/>
            <a:ext cx="8229600" cy="1143000"/>
          </a:xfrm>
        </p:spPr>
        <p:txBody>
          <a:bodyPr/>
          <a:lstStyle/>
          <a:p>
            <a:r>
              <a:rPr lang="cs-CZ" sz="2800" b="true" smtClean="false">
                <a:solidFill>
                  <a:srgbClr val="A50021"/>
                </a:solidFill>
                <a:latin typeface="Calibri" pitchFamily="34" charset="0"/>
                <a:cs typeface="Arial" charset="0"/>
              </a:rPr>
              <a:t>WORKSHOP B – Financování inkluzivního a sociálního podnikání</a:t>
            </a:r>
          </a:p>
        </p:txBody>
      </p:sp>
      <p:sp>
        <p:nvSpPr>
          <p:cNvPr id="3075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23850" y="1412875"/>
            <a:ext cx="8534400" cy="501015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ts val="1400"/>
              </a:spcBef>
              <a:buFontTx/>
              <a:buAutoNum type="arabicPeriod"/>
            </a:pPr>
            <a:r>
              <a:rPr lang="cs-CZ" sz="2400" b="true" smtClean="false">
                <a:solidFill>
                  <a:srgbClr val="14407E"/>
                </a:solidFill>
                <a:latin typeface="Calibri" pitchFamily="34" charset="0"/>
              </a:rPr>
              <a:t>Finance pro podnikání znevýhodněných:</a:t>
            </a:r>
          </a:p>
          <a:p>
            <a:pPr marL="457200" indent="-457200">
              <a:lnSpc>
                <a:spcPct val="80000"/>
              </a:lnSpc>
              <a:spcBef>
                <a:spcPts val="1400"/>
              </a:spcBef>
            </a:pPr>
            <a:r>
              <a:rPr lang="cs-CZ" sz="2400" smtClean="false">
                <a:solidFill>
                  <a:srgbClr val="002060"/>
                </a:solidFill>
                <a:latin typeface="Calibri" pitchFamily="34" charset="0"/>
              </a:rPr>
              <a:t>Výstupy COPIE</a:t>
            </a:r>
            <a:endParaRPr lang="cs-CZ" sz="2400" b="true" smtClean="false">
              <a:solidFill>
                <a:srgbClr val="14407E"/>
              </a:solidFill>
              <a:latin typeface="Calibri" pitchFamily="34" charset="0"/>
            </a:endParaRPr>
          </a:p>
          <a:p>
            <a:pPr marL="457200" indent="-457200">
              <a:lnSpc>
                <a:spcPct val="80000"/>
              </a:lnSpc>
              <a:spcBef>
                <a:spcPts val="1400"/>
              </a:spcBef>
            </a:pPr>
            <a:r>
              <a:rPr lang="cs-CZ" sz="2400" smtClean="false">
                <a:solidFill>
                  <a:srgbClr val="002060"/>
                </a:solidFill>
                <a:latin typeface="Calibri" pitchFamily="34" charset="0"/>
              </a:rPr>
              <a:t>Mikro půjčky a příspěvky ÚP v zemích EU</a:t>
            </a:r>
          </a:p>
          <a:p>
            <a:pPr marL="457200" indent="-457200">
              <a:lnSpc>
                <a:spcPct val="80000"/>
              </a:lnSpc>
              <a:spcBef>
                <a:spcPts val="1400"/>
              </a:spcBef>
            </a:pPr>
            <a:r>
              <a:rPr lang="cs-CZ" sz="2400" smtClean="false">
                <a:solidFill>
                  <a:srgbClr val="002060"/>
                </a:solidFill>
                <a:latin typeface="Calibri" pitchFamily="34" charset="0"/>
              </a:rPr>
              <a:t>Program European PROGESS Microfinance facility (EK+EIF)</a:t>
            </a:r>
          </a:p>
          <a:p>
            <a:pPr marL="457200" indent="-457200">
              <a:lnSpc>
                <a:spcPct val="80000"/>
              </a:lnSpc>
              <a:spcBef>
                <a:spcPts val="1400"/>
              </a:spcBef>
              <a:buFontTx/>
              <a:buAutoNum type="arabicPeriod" startAt="2"/>
            </a:pPr>
            <a:endParaRPr lang="cs-CZ" sz="2400" b="true" smtClean="false">
              <a:solidFill>
                <a:srgbClr val="14407E"/>
              </a:solidFill>
              <a:latin typeface="Calibri" pitchFamily="34" charset="0"/>
            </a:endParaRPr>
          </a:p>
          <a:p>
            <a:pPr marL="457200" indent="-457200">
              <a:lnSpc>
                <a:spcPct val="80000"/>
              </a:lnSpc>
              <a:spcBef>
                <a:spcPts val="1400"/>
              </a:spcBef>
              <a:buFontTx/>
              <a:buAutoNum type="arabicPeriod" startAt="2"/>
            </a:pPr>
            <a:r>
              <a:rPr lang="cs-CZ" sz="2400" b="true" smtClean="false">
                <a:solidFill>
                  <a:srgbClr val="14407E"/>
                </a:solidFill>
                <a:latin typeface="Calibri" pitchFamily="34" charset="0"/>
              </a:rPr>
              <a:t>Financování sociálního podnikání</a:t>
            </a:r>
          </a:p>
          <a:p>
            <a:pPr marL="457200" indent="-457200">
              <a:lnSpc>
                <a:spcPct val="80000"/>
              </a:lnSpc>
              <a:spcBef>
                <a:spcPts val="1400"/>
              </a:spcBef>
            </a:pPr>
            <a:r>
              <a:rPr lang="cs-CZ" sz="2400" smtClean="false">
                <a:solidFill>
                  <a:srgbClr val="002060"/>
                </a:solidFill>
                <a:latin typeface="Calibri" pitchFamily="34" charset="0"/>
              </a:rPr>
              <a:t>Výstupy NBFSE – PS finanční nástroje pro SE</a:t>
            </a:r>
          </a:p>
          <a:p>
            <a:pPr marL="457200" indent="-457200">
              <a:lnSpc>
                <a:spcPct val="80000"/>
              </a:lnSpc>
              <a:spcBef>
                <a:spcPts val="1400"/>
              </a:spcBef>
            </a:pPr>
            <a:r>
              <a:rPr lang="cs-CZ" sz="2400" smtClean="false">
                <a:solidFill>
                  <a:srgbClr val="002060"/>
                </a:solidFill>
                <a:latin typeface="Calibri" pitchFamily="34" charset="0"/>
              </a:rPr>
              <a:t>Současnost a budoucnost financování SP</a:t>
            </a:r>
          </a:p>
          <a:p>
            <a:pPr marL="457200" indent="-457200">
              <a:lnSpc>
                <a:spcPct val="80000"/>
              </a:lnSpc>
              <a:spcBef>
                <a:spcPts val="1400"/>
              </a:spcBef>
              <a:buFontTx/>
              <a:buAutoNum type="arabicPeriod" startAt="3"/>
            </a:pPr>
            <a:endParaRPr lang="cs-CZ" sz="2000" b="true" smtClean="false">
              <a:solidFill>
                <a:srgbClr val="002060"/>
              </a:solidFill>
              <a:latin typeface="Calibri" pitchFamily="34" charset="0"/>
            </a:endParaRPr>
          </a:p>
          <a:p>
            <a:pPr marL="457200" indent="-457200">
              <a:lnSpc>
                <a:spcPct val="80000"/>
              </a:lnSpc>
              <a:spcBef>
                <a:spcPts val="1400"/>
              </a:spcBef>
              <a:buFontTx/>
              <a:buNone/>
            </a:pPr>
            <a:endParaRPr lang="cs-CZ" sz="2000" smtClean="false">
              <a:solidFill>
                <a:srgbClr val="14407E"/>
              </a:solidFill>
            </a:endParaRPr>
          </a:p>
          <a:p>
            <a:pPr marL="457200" indent="-457200">
              <a:lnSpc>
                <a:spcPct val="80000"/>
              </a:lnSpc>
              <a:spcBef>
                <a:spcPts val="1400"/>
              </a:spcBef>
              <a:buFontTx/>
              <a:buChar char="-"/>
            </a:pPr>
            <a:endParaRPr lang="cs-CZ" sz="2000" smtClean="false">
              <a:solidFill>
                <a:srgbClr val="14407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true" smtClean="false">
                <a:solidFill>
                  <a:srgbClr val="FF0000"/>
                </a:solidFill>
              </a:rPr>
              <a:t>Příklady dobré praxe, JEREMIE</a:t>
            </a:r>
            <a:r>
              <a:rPr lang="cs-CZ" b="true" smtClean="false">
                <a:solidFill>
                  <a:schemeClr val="tx1"/>
                </a:solidFill>
              </a:rPr>
              <a:t> </a:t>
            </a:r>
            <a:r>
              <a:rPr lang="cs-CZ" sz="3200" b="true" smtClean="false">
                <a:solidFill>
                  <a:srgbClr val="FF0000"/>
                </a:solidFill>
              </a:rPr>
              <a:t>využívá zdroje ESF </a:t>
            </a:r>
            <a:endParaRPr lang="cs-CZ" sz="3200" smtClean="false"/>
          </a:p>
        </p:txBody>
      </p:sp>
      <p:sp>
        <p:nvSpPr>
          <p:cNvPr id="21507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false"/>
              <a:t>Fond JEREMIE v hodnotě 20 milionů € je spravován společností Finlombarda, jedná se o veřejnou finanční instituci. Prostředky jsou rozdělovány prostřednictvím vybraných finančních zprostředkovatelů. </a:t>
            </a:r>
          </a:p>
          <a:p>
            <a:pPr>
              <a:buFontTx/>
              <a:buNone/>
            </a:pPr>
            <a:endParaRPr lang="cs-CZ" sz="2400" smtClean="false"/>
          </a:p>
          <a:p>
            <a:r>
              <a:rPr lang="cs-CZ" sz="2400" smtClean="false"/>
              <a:t>Po první výzvě v roce 2010 získaly Banca Popolare di Bergamo a Federazione Lombarda BCC každá 5 milionů €, v roce 2011 pak Banca Popolare di Bergamo, Banca Popolare Etica a  Banca Popolare di Sondrio každá získala 3 miliony €.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true" smtClean="false">
                <a:solidFill>
                  <a:srgbClr val="FF0000"/>
                </a:solidFill>
              </a:rPr>
              <a:t>Příklady dobré praxe, řešení problémů finančních zprostředkovatelů</a:t>
            </a:r>
            <a:endParaRPr lang="cs-CZ" sz="3200" smtClean="false"/>
          </a:p>
        </p:txBody>
      </p:sp>
      <p:sp>
        <p:nvSpPr>
          <p:cNvPr id="22531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false"/>
              <a:t>Belgický </a:t>
            </a:r>
            <a:r>
              <a:rPr lang="cs-CZ" sz="2400" b="true" smtClean="false"/>
              <a:t>Sociální investiční fond</a:t>
            </a:r>
            <a:r>
              <a:rPr lang="cs-CZ" sz="2400" smtClean="false"/>
              <a:t> (Sifo) nabízí řešení pro tržní selhání spočívající v nezájmu tradičních bank nabízet půjčky subjektům sociální ekonomiky za přijatelnou úrokovou sazbu. </a:t>
            </a:r>
          </a:p>
          <a:p>
            <a:pPr>
              <a:buFontTx/>
              <a:buNone/>
            </a:pPr>
            <a:endParaRPr lang="cs-CZ" sz="2400" smtClean="false"/>
          </a:p>
          <a:p>
            <a:r>
              <a:rPr lang="cs-CZ" sz="2400" smtClean="false"/>
              <a:t>Sifo nabízí prostředky se zvýhodněnou úrokovou sazbu zprostředkujícím finančním institucím, které splní určitá kritéria. Tyto organizace mohou kombinovat tyto finanční prostředky s vlastními zdroji a nabídnout tak sociálním podnikům úvěry za zvýhodněnou úrokovou sazbu.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true" smtClean="false">
                <a:solidFill>
                  <a:srgbClr val="FF0000"/>
                </a:solidFill>
              </a:rPr>
              <a:t>Příklady dobré praxe, řešení problémů finančních zprostředkovatelů</a:t>
            </a:r>
            <a:endParaRPr lang="cs-CZ" sz="3200" smtClean="false"/>
          </a:p>
        </p:txBody>
      </p:sp>
      <p:sp>
        <p:nvSpPr>
          <p:cNvPr id="23555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false"/>
              <a:t>Cílovou skupinou jsou organizace, které jsou součástí toho, čemu se ve Vlámsku říká začleňující (inkluzivní) ekonomika a jsou jako takové uznány vlámskou vládou. </a:t>
            </a:r>
          </a:p>
          <a:p>
            <a:pPr>
              <a:buFontTx/>
              <a:buNone/>
            </a:pPr>
            <a:endParaRPr lang="cs-CZ" sz="2400" smtClean="false"/>
          </a:p>
          <a:p>
            <a:r>
              <a:rPr lang="cs-CZ" sz="2400" smtClean="false"/>
              <a:t>Sifo si klade za cíl podpořit organizace ve všech fázích podnikatelského vývoje a nabízí spolufinancování až do výše 200 000 €.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true" smtClean="false">
                <a:solidFill>
                  <a:srgbClr val="FF0000"/>
                </a:solidFill>
              </a:rPr>
              <a:t>Hlavní doporučení</a:t>
            </a:r>
            <a:endParaRPr lang="en-US" smtClean="false"/>
          </a:p>
        </p:txBody>
      </p:sp>
      <p:sp>
        <p:nvSpPr>
          <p:cNvPr id="24579" name="Zástupný symbol pro obsah 2"/>
          <p:cNvSpPr>
            <a:spLocks noGrp="true"/>
          </p:cNvSpPr>
          <p:nvPr>
            <p:ph idx="1"/>
          </p:nvPr>
        </p:nvSpPr>
        <p:spPr>
          <a:xfrm>
            <a:off x="395288" y="741363"/>
            <a:ext cx="8229600" cy="4713287"/>
          </a:xfrm>
        </p:spPr>
        <p:txBody>
          <a:bodyPr/>
          <a:lstStyle/>
          <a:p>
            <a:pPr>
              <a:buFontTx/>
              <a:buNone/>
            </a:pPr>
            <a:endParaRPr lang="cs-CZ" sz="2800" smtClean="false"/>
          </a:p>
          <a:p>
            <a:r>
              <a:rPr lang="cs-CZ" sz="2400" b="true" smtClean="false"/>
              <a:t>Je potřebné podporovat spolupráci mezi finančním sektorem, nevládními organizacemi a veřejným sektorem při poskytování finančních prostředků pro sociální podniky. </a:t>
            </a:r>
          </a:p>
          <a:p>
            <a:pPr>
              <a:buFontTx/>
              <a:buNone/>
            </a:pPr>
            <a:endParaRPr lang="cs-CZ" sz="2400" b="true" smtClean="false"/>
          </a:p>
          <a:p>
            <a:r>
              <a:rPr lang="cs-CZ" sz="2400" b="true" smtClean="false"/>
              <a:t>Z tohoto hlediska je nutné, aby místní finanční zprostředkovatelé dobře pochopili úlohu a potřeby sociálních podniků a rozpoznali, že jejich financování pro ně představuje podnikatelskou příležitost.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true" smtClean="false">
                <a:solidFill>
                  <a:srgbClr val="FF0000"/>
                </a:solidFill>
              </a:rPr>
              <a:t>Hlavní doporučení</a:t>
            </a:r>
            <a:endParaRPr lang="en-US" smtClean="false"/>
          </a:p>
        </p:txBody>
      </p:sp>
      <p:sp>
        <p:nvSpPr>
          <p:cNvPr id="25603" name="Zástupný symbol pro obsah 2"/>
          <p:cNvSpPr>
            <a:spLocks noGrp="true"/>
          </p:cNvSpPr>
          <p:nvPr>
            <p:ph idx="1"/>
          </p:nvPr>
        </p:nvSpPr>
        <p:spPr>
          <a:xfrm>
            <a:off x="395288" y="741363"/>
            <a:ext cx="8229600" cy="4713287"/>
          </a:xfrm>
        </p:spPr>
        <p:txBody>
          <a:bodyPr/>
          <a:lstStyle/>
          <a:p>
            <a:pPr>
              <a:buFontTx/>
              <a:buNone/>
            </a:pPr>
            <a:endParaRPr lang="cs-CZ" sz="2800" smtClean="false"/>
          </a:p>
          <a:p>
            <a:r>
              <a:rPr lang="cs-CZ" sz="2400" b="true" smtClean="false"/>
              <a:t>Tvůrci politik a řídící orgány by měli porozumět bariérám na straně finančních zprostředkovatelů a postupovat tak, aby posílili jejich schopnost pracovat s aktéry sociálními ekonomiky, zvláště pak sociálními podniky. </a:t>
            </a:r>
          </a:p>
          <a:p>
            <a:pPr>
              <a:buFontTx/>
              <a:buNone/>
            </a:pPr>
            <a:endParaRPr lang="cs-CZ" sz="2400" b="true" smtClean="false"/>
          </a:p>
          <a:p>
            <a:r>
              <a:rPr lang="cs-CZ" sz="2400" b="true" smtClean="false"/>
              <a:t>Nedostatek kapitálu a zvýšené riziko poskytování půjček může být odstraněno zapojením veřejných zdrojů, především ve formě záruk. Musí však jít o spravedlivé rozdělení rizika.</a:t>
            </a:r>
            <a:br>
              <a:rPr lang="cs-CZ" sz="2400" b="true" smtClean="false"/>
            </a:br>
            <a:r>
              <a:rPr lang="cs-CZ" sz="2400" b="true" smtClean="false"/>
              <a:t> </a:t>
            </a:r>
            <a:endParaRPr lang="cs-CZ" sz="2400" smtClean="false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true" smtClean="false">
                <a:solidFill>
                  <a:srgbClr val="FF0000"/>
                </a:solidFill>
              </a:rPr>
              <a:t>Hlavní doporučení</a:t>
            </a:r>
            <a:endParaRPr lang="en-US" smtClean="false"/>
          </a:p>
        </p:txBody>
      </p:sp>
      <p:sp>
        <p:nvSpPr>
          <p:cNvPr id="26627" name="Zástupný symbol pro obsah 2"/>
          <p:cNvSpPr>
            <a:spLocks noGrp="true"/>
          </p:cNvSpPr>
          <p:nvPr>
            <p:ph idx="1"/>
          </p:nvPr>
        </p:nvSpPr>
        <p:spPr>
          <a:xfrm>
            <a:off x="395288" y="741363"/>
            <a:ext cx="8229600" cy="4713287"/>
          </a:xfrm>
        </p:spPr>
        <p:txBody>
          <a:bodyPr/>
          <a:lstStyle/>
          <a:p>
            <a:pPr>
              <a:buFontTx/>
              <a:buNone/>
            </a:pPr>
            <a:endParaRPr lang="cs-CZ" sz="2800" smtClean="false"/>
          </a:p>
          <a:p>
            <a:r>
              <a:rPr lang="cs-CZ" sz="2400" b="true" smtClean="false"/>
              <a:t>Je třeba vytvořit integrovaná schémata podpory, která umožní využívat různé typy finančních nástrojů a jejich kombinaci (grantové mechanismy, úvěry, nástroje finančního inženýrství).</a:t>
            </a:r>
          </a:p>
          <a:p>
            <a:pPr>
              <a:buFontTx/>
              <a:buNone/>
            </a:pPr>
            <a:endParaRPr lang="cs-CZ" sz="2400" b="true" smtClean="false"/>
          </a:p>
          <a:p>
            <a:r>
              <a:rPr lang="cs-CZ" sz="2400" b="true" smtClean="false"/>
              <a:t>Cílem je, aby finanční prostředky byly dostupné v různých fázích vývoje sociálních podniků. Kromě počáteční kapitálové investice, je také třeba vzít v úvahu dostupnost provozního kapitálu, aby byl zajištěn jeden ze základních předpokladů udržitelnosti sociálního podnikání.</a:t>
            </a:r>
            <a:endParaRPr lang="en-US" sz="2400" smtClean="false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true" smtClean="false">
                <a:solidFill>
                  <a:srgbClr val="FF0000"/>
                </a:solidFill>
              </a:rPr>
              <a:t>Hlavní doporučení</a:t>
            </a:r>
            <a:endParaRPr lang="en-US" smtClean="false"/>
          </a:p>
        </p:txBody>
      </p:sp>
      <p:sp>
        <p:nvSpPr>
          <p:cNvPr id="27651" name="Zástupný symbol pro obsah 2"/>
          <p:cNvSpPr>
            <a:spLocks noGrp="true"/>
          </p:cNvSpPr>
          <p:nvPr>
            <p:ph idx="1"/>
          </p:nvPr>
        </p:nvSpPr>
        <p:spPr>
          <a:xfrm>
            <a:off x="395288" y="741363"/>
            <a:ext cx="8229600" cy="4713287"/>
          </a:xfrm>
        </p:spPr>
        <p:txBody>
          <a:bodyPr/>
          <a:lstStyle/>
          <a:p>
            <a:pPr>
              <a:buFontTx/>
              <a:buNone/>
            </a:pPr>
            <a:endParaRPr lang="cs-CZ" sz="2800" smtClean="false"/>
          </a:p>
          <a:p>
            <a:r>
              <a:rPr lang="cs-CZ" sz="2400" b="true" smtClean="false"/>
              <a:t>Je efektivní, aby došlo ke spojení investic do sociálních podniků s investicemi do lidského kapitálu. </a:t>
            </a:r>
          </a:p>
          <a:p>
            <a:r>
              <a:rPr lang="cs-CZ" sz="2400" b="true" smtClean="false"/>
              <a:t>Evropský sociální fond by měl být výrazně zaměřen na posílení absorpční kapacity a rozvoje podnikatelských dovedností sociálních podnikatelů a jejich zaměstnanců s využitím již existujících nebo podpořením nových služeb ve sféře koučování a mentoringu určeného pro sociální podniky.</a:t>
            </a:r>
          </a:p>
          <a:p>
            <a:r>
              <a:rPr lang="cs-CZ" sz="2400" b="true" smtClean="false"/>
              <a:t>Zajištění přístupu ke kapitálu bez příslušných podnikatelských služeb (poradenství, koučování, mentoring) může jen omezeně přispět k rozvoji sociálních podniků.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true" smtClean="false">
                <a:solidFill>
                  <a:srgbClr val="FF0000"/>
                </a:solidFill>
              </a:rPr>
              <a:t>Hlavní doporučení</a:t>
            </a:r>
            <a:endParaRPr lang="en-US" smtClean="false"/>
          </a:p>
        </p:txBody>
      </p:sp>
      <p:sp>
        <p:nvSpPr>
          <p:cNvPr id="28675" name="Zástupný symbol pro obsah 2"/>
          <p:cNvSpPr>
            <a:spLocks noGrp="true"/>
          </p:cNvSpPr>
          <p:nvPr>
            <p:ph idx="1"/>
          </p:nvPr>
        </p:nvSpPr>
        <p:spPr>
          <a:xfrm>
            <a:off x="395288" y="741363"/>
            <a:ext cx="8229600" cy="4713287"/>
          </a:xfrm>
        </p:spPr>
        <p:txBody>
          <a:bodyPr/>
          <a:lstStyle/>
          <a:p>
            <a:pPr>
              <a:buFontTx/>
              <a:buNone/>
            </a:pPr>
            <a:r>
              <a:rPr lang="cs-CZ" sz="2000" b="true" smtClean="false"/>
              <a:t> </a:t>
            </a:r>
          </a:p>
          <a:p>
            <a:r>
              <a:rPr lang="cs-CZ" sz="2400" b="true" smtClean="false"/>
              <a:t>Pokračovat v posilování schopnosti a kapacity řídících orgánů ESF a EFRR a dalších orgánů zodpovědných za vytváření integrovaných finančních mechanismů spolufinancovaných ze strukturálních fondů. </a:t>
            </a:r>
          </a:p>
          <a:p>
            <a:endParaRPr lang="cs-CZ" sz="2400" b="true" smtClean="false"/>
          </a:p>
          <a:p>
            <a:r>
              <a:rPr lang="cs-CZ" sz="2400" b="true" smtClean="false"/>
              <a:t>Nadále pokračovat ve výměně zkušeností mezi řídícími orgány, pokud jde o uplatňování inovativních řešení při poskytování podpory a zajišťování dostupnosti zdrojů pro sociální podniky.</a:t>
            </a:r>
            <a:endParaRPr lang="en-US" sz="2400" b="true" smtClean="false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true"/>
          </p:cNvSpPr>
          <p:nvPr>
            <p:ph type="title"/>
          </p:nvPr>
        </p:nvSpPr>
        <p:spPr>
          <a:xfrm>
            <a:off x="468313" y="334963"/>
            <a:ext cx="8229600" cy="1143000"/>
          </a:xfrm>
        </p:spPr>
        <p:txBody>
          <a:bodyPr/>
          <a:lstStyle/>
          <a:p>
            <a:pPr eaLnBrk="true" hangingPunct="true"/>
            <a:r>
              <a:rPr lang="cs-CZ" sz="2800" b="true" smtClean="false">
                <a:solidFill>
                  <a:srgbClr val="A50021"/>
                </a:solidFill>
                <a:cs typeface="Arial" charset="0"/>
              </a:rPr>
              <a:t>Současnost a budoucnost financování SP</a:t>
            </a:r>
            <a:br>
              <a:rPr lang="cs-CZ" sz="2800" b="true" smtClean="false">
                <a:solidFill>
                  <a:srgbClr val="A50021"/>
                </a:solidFill>
                <a:cs typeface="Arial" charset="0"/>
              </a:rPr>
            </a:br>
            <a:r>
              <a:rPr lang="cs-CZ" sz="2400" smtClean="false">
                <a:solidFill>
                  <a:srgbClr val="002060"/>
                </a:solidFill>
                <a:latin typeface="Calibri" pitchFamily="34" charset="0"/>
              </a:rPr>
              <a:t>Linda Maršíková – MPSV, odbor sociálních služeb</a:t>
            </a:r>
            <a:endParaRPr lang="cs-CZ" sz="2400" b="true" smtClean="false">
              <a:solidFill>
                <a:srgbClr val="A50021"/>
              </a:solidFill>
              <a:cs typeface="Arial" charset="0"/>
            </a:endParaRPr>
          </a:p>
        </p:txBody>
      </p:sp>
      <p:sp>
        <p:nvSpPr>
          <p:cNvPr id="31747" name="Zástupný symbol pro obsah 2"/>
          <p:cNvSpPr>
            <a:spLocks noGrp="true"/>
          </p:cNvSpPr>
          <p:nvPr>
            <p:ph idx="1"/>
          </p:nvPr>
        </p:nvSpPr>
        <p:spPr>
          <a:xfrm>
            <a:off x="539750" y="1196975"/>
            <a:ext cx="6696075" cy="5256213"/>
          </a:xfrm>
        </p:spPr>
        <p:txBody>
          <a:bodyPr/>
          <a:lstStyle/>
          <a:p>
            <a:pPr eaLnBrk="true" hangingPunct="true">
              <a:lnSpc>
                <a:spcPct val="150000"/>
              </a:lnSpc>
              <a:defRPr/>
            </a:pPr>
            <a:endParaRPr lang="cs-CZ" sz="2000" b="true" dirty="false" smtClean="false">
              <a:solidFill>
                <a:srgbClr val="003399"/>
              </a:solidFill>
            </a:endParaRPr>
          </a:p>
          <a:p>
            <a:pPr marL="0" indent="0" eaLnBrk="true" hangingPunct="true">
              <a:lnSpc>
                <a:spcPct val="150000"/>
              </a:lnSpc>
              <a:buFontTx/>
              <a:buNone/>
              <a:defRPr/>
            </a:pPr>
            <a:r>
              <a:rPr lang="cs-CZ" sz="2000" b="true" dirty="false" smtClean="false">
                <a:solidFill>
                  <a:srgbClr val="003399"/>
                </a:solidFill>
              </a:rPr>
              <a:t>Obsah příspěvku:</a:t>
            </a:r>
            <a:endParaRPr lang="cs-CZ" sz="2000" b="true" dirty="false">
              <a:solidFill>
                <a:srgbClr val="003399"/>
              </a:solidFill>
            </a:endParaRPr>
          </a:p>
          <a:p>
            <a:pPr eaLnBrk="true" hangingPunct="true">
              <a:lnSpc>
                <a:spcPct val="150000"/>
              </a:lnSpc>
              <a:defRPr/>
            </a:pPr>
            <a:r>
              <a:rPr lang="cs-CZ" sz="2000" b="true" dirty="false" smtClean="false">
                <a:solidFill>
                  <a:srgbClr val="003399"/>
                </a:solidFill>
              </a:rPr>
              <a:t>Vazba</a:t>
            </a:r>
            <a:r>
              <a:rPr lang="cs-CZ" sz="2000" dirty="false" smtClean="false">
                <a:solidFill>
                  <a:srgbClr val="003399"/>
                </a:solidFill>
              </a:rPr>
              <a:t> a význam financování </a:t>
            </a:r>
            <a:r>
              <a:rPr lang="cs-CZ" sz="2000" b="true" dirty="false" smtClean="false">
                <a:solidFill>
                  <a:srgbClr val="003399"/>
                </a:solidFill>
              </a:rPr>
              <a:t>SP</a:t>
            </a:r>
            <a:r>
              <a:rPr lang="cs-CZ" sz="2000" dirty="false" smtClean="false">
                <a:solidFill>
                  <a:srgbClr val="003399"/>
                </a:solidFill>
              </a:rPr>
              <a:t> pro pokrytí sítě </a:t>
            </a:r>
            <a:r>
              <a:rPr lang="cs-CZ" sz="2000" b="true" dirty="false" smtClean="false">
                <a:solidFill>
                  <a:srgbClr val="003399"/>
                </a:solidFill>
              </a:rPr>
              <a:t>sociálních služeb</a:t>
            </a:r>
          </a:p>
          <a:p>
            <a:pPr eaLnBrk="true" hangingPunct="true">
              <a:lnSpc>
                <a:spcPct val="150000"/>
              </a:lnSpc>
              <a:defRPr/>
            </a:pPr>
            <a:r>
              <a:rPr lang="cs-CZ" sz="2000" b="true" dirty="false" smtClean="false">
                <a:solidFill>
                  <a:srgbClr val="003399"/>
                </a:solidFill>
              </a:rPr>
              <a:t>Financování</a:t>
            </a:r>
            <a:r>
              <a:rPr lang="cs-CZ" sz="2000" dirty="false" smtClean="false">
                <a:solidFill>
                  <a:srgbClr val="003399"/>
                </a:solidFill>
              </a:rPr>
              <a:t> sociálního podnikání – </a:t>
            </a:r>
            <a:r>
              <a:rPr lang="cs-CZ" sz="2000" b="true" dirty="false" smtClean="false">
                <a:solidFill>
                  <a:srgbClr val="003399"/>
                </a:solidFill>
              </a:rPr>
              <a:t>současnost</a:t>
            </a:r>
          </a:p>
          <a:p>
            <a:pPr eaLnBrk="true" hangingPunct="true">
              <a:lnSpc>
                <a:spcPct val="150000"/>
              </a:lnSpc>
              <a:defRPr/>
            </a:pPr>
            <a:r>
              <a:rPr lang="cs-CZ" sz="2000" dirty="false" smtClean="false">
                <a:solidFill>
                  <a:srgbClr val="003399"/>
                </a:solidFill>
              </a:rPr>
              <a:t>Budoucí </a:t>
            </a:r>
            <a:r>
              <a:rPr lang="cs-CZ" sz="2000" b="true" dirty="false" smtClean="false">
                <a:solidFill>
                  <a:srgbClr val="003399"/>
                </a:solidFill>
              </a:rPr>
              <a:t>trendy</a:t>
            </a:r>
            <a:r>
              <a:rPr lang="cs-CZ" sz="2000" dirty="false" smtClean="false">
                <a:solidFill>
                  <a:srgbClr val="003399"/>
                </a:solidFill>
              </a:rPr>
              <a:t> </a:t>
            </a:r>
          </a:p>
          <a:p>
            <a:pPr eaLnBrk="true" hangingPunct="true">
              <a:lnSpc>
                <a:spcPct val="150000"/>
              </a:lnSpc>
              <a:defRPr/>
            </a:pPr>
            <a:r>
              <a:rPr lang="cs-CZ" sz="2000" dirty="false" smtClean="false">
                <a:solidFill>
                  <a:srgbClr val="003399"/>
                </a:solidFill>
              </a:rPr>
              <a:t>Doporučení </a:t>
            </a:r>
          </a:p>
        </p:txBody>
      </p:sp>
      <p:sp>
        <p:nvSpPr>
          <p:cNvPr id="4" name="Šipka dolů 3"/>
          <p:cNvSpPr/>
          <p:nvPr/>
        </p:nvSpPr>
        <p:spPr>
          <a:xfrm>
            <a:off x="7667625" y="2205038"/>
            <a:ext cx="649288" cy="23764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611188" y="260350"/>
            <a:ext cx="8229600" cy="1143000"/>
          </a:xfrm>
        </p:spPr>
        <p:txBody>
          <a:bodyPr/>
          <a:lstStyle/>
          <a:p>
            <a:pPr algn="l" eaLnBrk="true" hangingPunct="true"/>
            <a:r>
              <a:rPr lang="cs-CZ" sz="4000" b="true" smtClean="false">
                <a:solidFill>
                  <a:srgbClr val="A50021"/>
                </a:solidFill>
                <a:cs typeface="Arial" charset="0"/>
              </a:rPr>
              <a:t>Jaký je význam financování SP pro systém sociálních služeb</a:t>
            </a:r>
          </a:p>
        </p:txBody>
      </p:sp>
      <p:sp>
        <p:nvSpPr>
          <p:cNvPr id="3072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04800" y="1557338"/>
            <a:ext cx="7723188" cy="4721225"/>
          </a:xfrm>
        </p:spPr>
        <p:txBody>
          <a:bodyPr/>
          <a:lstStyle/>
          <a:p>
            <a:pPr eaLnBrk="true" hangingPunct="true">
              <a:lnSpc>
                <a:spcPct val="150000"/>
              </a:lnSpc>
            </a:pPr>
            <a:r>
              <a:rPr lang="cs-CZ" sz="2800" b="true" smtClean="false">
                <a:solidFill>
                  <a:srgbClr val="14407E"/>
                </a:solidFill>
              </a:rPr>
              <a:t>Financování sociálních služeb </a:t>
            </a:r>
            <a:r>
              <a:rPr lang="cs-CZ" sz="2800" smtClean="false">
                <a:solidFill>
                  <a:srgbClr val="14407E"/>
                </a:solidFill>
              </a:rPr>
              <a:t>dle zákona 108/2006 Sb. prostřednictvím dotací MPSV –  financování </a:t>
            </a:r>
            <a:r>
              <a:rPr lang="cs-CZ" sz="2800" b="true" smtClean="false">
                <a:solidFill>
                  <a:srgbClr val="14407E"/>
                </a:solidFill>
              </a:rPr>
              <a:t>SP není zahrnuto</a:t>
            </a:r>
          </a:p>
          <a:p>
            <a:pPr eaLnBrk="true" hangingPunct="true">
              <a:lnSpc>
                <a:spcPct val="150000"/>
              </a:lnSpc>
            </a:pPr>
            <a:r>
              <a:rPr lang="cs-CZ" sz="2800" smtClean="false">
                <a:solidFill>
                  <a:srgbClr val="14407E"/>
                </a:solidFill>
              </a:rPr>
              <a:t>SP není poskytovatelem sociální služby</a:t>
            </a:r>
          </a:p>
          <a:p>
            <a:pPr eaLnBrk="true" hangingPunct="true">
              <a:lnSpc>
                <a:spcPct val="150000"/>
              </a:lnSpc>
            </a:pPr>
            <a:r>
              <a:rPr lang="cs-CZ" sz="2800" smtClean="false">
                <a:solidFill>
                  <a:srgbClr val="14407E"/>
                </a:solidFill>
              </a:rPr>
              <a:t>Od roku 2014</a:t>
            </a:r>
          </a:p>
          <a:p>
            <a:pPr lvl="1" eaLnBrk="true" hangingPunct="true"/>
            <a:r>
              <a:rPr lang="cs-CZ" sz="2400" b="true" smtClean="false">
                <a:solidFill>
                  <a:srgbClr val="14407E"/>
                </a:solidFill>
              </a:rPr>
              <a:t>Změna financování </a:t>
            </a:r>
            <a:r>
              <a:rPr lang="cs-CZ" sz="2400" smtClean="false">
                <a:solidFill>
                  <a:srgbClr val="14407E"/>
                </a:solidFill>
              </a:rPr>
              <a:t>sociálních služeb</a:t>
            </a:r>
          </a:p>
          <a:p>
            <a:pPr lvl="1" eaLnBrk="true" hangingPunct="true"/>
            <a:r>
              <a:rPr lang="cs-CZ" sz="2400" b="true" smtClean="false">
                <a:solidFill>
                  <a:srgbClr val="14407E"/>
                </a:solidFill>
              </a:rPr>
              <a:t>Dotační řízení přechází na kraje </a:t>
            </a:r>
            <a:r>
              <a:rPr lang="cs-CZ" sz="2400" smtClean="false">
                <a:solidFill>
                  <a:srgbClr val="14407E"/>
                </a:solidFill>
              </a:rPr>
              <a:t>jako samosprávné celky</a:t>
            </a:r>
          </a:p>
        </p:txBody>
      </p:sp>
      <p:pic>
        <p:nvPicPr>
          <p:cNvPr id="30724" name="Obrázek 2"/>
          <p:cNvPicPr>
            <a:picLocks noChangeAspect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96" t="5453" b="3841"/>
          <a:stretch>
            <a:fillRect/>
          </a:stretch>
        </p:blipFill>
        <p:spPr bwMode="auto">
          <a:xfrm>
            <a:off x="7740650" y="2222500"/>
            <a:ext cx="1428750" cy="389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750" y="115888"/>
            <a:ext cx="8229600" cy="1143000"/>
          </a:xfrm>
        </p:spPr>
        <p:txBody>
          <a:bodyPr/>
          <a:lstStyle/>
          <a:p>
            <a:r>
              <a:rPr lang="cs-CZ" sz="2800" b="true" smtClean="false">
                <a:solidFill>
                  <a:srgbClr val="A50021"/>
                </a:solidFill>
                <a:latin typeface="Calibri" pitchFamily="34" charset="0"/>
                <a:cs typeface="Arial" charset="0"/>
              </a:rPr>
              <a:t>Mikropůjčky pro znevýhodněné podnikatele a sociální podniky v EU</a:t>
            </a: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23850" y="1412875"/>
            <a:ext cx="8534400" cy="50101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ts val="1400"/>
              </a:spcBef>
              <a:buFontTx/>
              <a:buNone/>
              <a:defRPr/>
            </a:pPr>
            <a:r>
              <a:rPr lang="cs-CZ" sz="2000" b="true" dirty="false" smtClean="false">
                <a:solidFill>
                  <a:srgbClr val="002060"/>
                </a:solidFill>
                <a:latin typeface="Calibri" pitchFamily="34" charset="0"/>
              </a:rPr>
              <a:t>Výstupy COPIE – </a:t>
            </a:r>
            <a:r>
              <a:rPr lang="cs-CZ" sz="2000" b="true" dirty="false" err="true" smtClean="false">
                <a:solidFill>
                  <a:srgbClr val="002060"/>
                </a:solidFill>
                <a:latin typeface="Calibri" pitchFamily="34" charset="0"/>
              </a:rPr>
              <a:t>CoP</a:t>
            </a:r>
            <a:r>
              <a:rPr lang="cs-CZ" sz="2000" b="true" dirty="false" smtClean="false">
                <a:solidFill>
                  <a:srgbClr val="002060"/>
                </a:solidFill>
                <a:latin typeface="Calibri" pitchFamily="34" charset="0"/>
              </a:rPr>
              <a:t> Access to finance (přístup k financování):</a:t>
            </a:r>
          </a:p>
          <a:p>
            <a:pPr>
              <a:lnSpc>
                <a:spcPct val="80000"/>
              </a:lnSpc>
              <a:spcBef>
                <a:spcPts val="1400"/>
              </a:spcBef>
              <a:defRPr/>
            </a:pPr>
            <a:r>
              <a:rPr lang="cs-CZ" sz="2000" b="true" dirty="false" smtClean="false">
                <a:solidFill>
                  <a:srgbClr val="002060"/>
                </a:solidFill>
                <a:latin typeface="Calibri" pitchFamily="34" charset="0"/>
              </a:rPr>
              <a:t>Manuál</a:t>
            </a: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cs-CZ" sz="2000" i="true" dirty="false">
                <a:solidFill>
                  <a:srgbClr val="002060"/>
                </a:solidFill>
                <a:latin typeface="Calibri" pitchFamily="34" charset="0"/>
              </a:rPr>
              <a:t>Nastavování </a:t>
            </a:r>
            <a:r>
              <a:rPr lang="cs-CZ" sz="2000" i="true" dirty="false" err="true">
                <a:solidFill>
                  <a:srgbClr val="002060"/>
                </a:solidFill>
                <a:latin typeface="Calibri" pitchFamily="34" charset="0"/>
              </a:rPr>
              <a:t>mikrofinančních</a:t>
            </a:r>
            <a:r>
              <a:rPr lang="cs-CZ" sz="2000" i="true" dirty="false">
                <a:solidFill>
                  <a:srgbClr val="002060"/>
                </a:solidFill>
                <a:latin typeface="Calibri" pitchFamily="34" charset="0"/>
              </a:rPr>
              <a:t> operací v </a:t>
            </a:r>
            <a:r>
              <a:rPr lang="cs-CZ" sz="2000" i="true" dirty="false" smtClean="false">
                <a:solidFill>
                  <a:srgbClr val="002060"/>
                </a:solidFill>
                <a:latin typeface="Calibri" pitchFamily="34" charset="0"/>
              </a:rPr>
              <a:t>EU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/>
            </a:pP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Strategické i operativní záležitosti systémů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pitchFamily="34" charset="0"/>
              </a:rPr>
              <a:t>mikrofinancování</a:t>
            </a:r>
            <a:endParaRPr lang="cs-CZ" sz="2000" dirty="false" smtClean="false">
              <a:solidFill>
                <a:srgbClr val="002060"/>
              </a:solidFill>
              <a:latin typeface="Calibri" pitchFamily="34" charset="0"/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  <a:defRPr/>
            </a:pP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Prezentuje nástroje, metody,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pitchFamily="34" charset="0"/>
              </a:rPr>
              <a:t>check</a:t>
            </a: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-listy pro hodnocení prostředí, politik, řízení implementace finančních nástrojů a propojení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pitchFamily="34" charset="0"/>
              </a:rPr>
              <a:t>fin</a:t>
            </a: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. Institucí s podnikateli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/>
            </a:pP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Identifikuje potřebné podpůrné služby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defRPr/>
            </a:pP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Prezentuje příklady dobré praxe</a:t>
            </a:r>
          </a:p>
          <a:p>
            <a:pPr>
              <a:lnSpc>
                <a:spcPct val="80000"/>
              </a:lnSpc>
              <a:spcBef>
                <a:spcPts val="1400"/>
              </a:spcBef>
              <a:defRPr/>
            </a:pPr>
            <a:r>
              <a:rPr lang="cs-CZ" sz="2000" b="true" dirty="false" smtClean="false">
                <a:solidFill>
                  <a:srgbClr val="002060"/>
                </a:solidFill>
                <a:latin typeface="Calibri" pitchFamily="34" charset="0"/>
              </a:rPr>
              <a:t>Peer </a:t>
            </a:r>
            <a:r>
              <a:rPr lang="cs-CZ" sz="2000" b="true" dirty="false" err="true">
                <a:solidFill>
                  <a:srgbClr val="002060"/>
                </a:solidFill>
                <a:latin typeface="Calibri" pitchFamily="34" charset="0"/>
              </a:rPr>
              <a:t>review</a:t>
            </a:r>
            <a:r>
              <a:rPr lang="cs-CZ" sz="2000" b="true" dirty="false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cs-CZ" sz="2000" dirty="false">
                <a:solidFill>
                  <a:srgbClr val="002060"/>
                </a:solidFill>
                <a:latin typeface="Calibri" pitchFamily="34" charset="0"/>
              </a:rPr>
              <a:t>(hodnocení) 3 programů ESF na poskytování mikro půjček a další podpory pro znevýhodněné </a:t>
            </a: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podnikatele</a:t>
            </a:r>
            <a:r>
              <a:rPr lang="cs-CZ" sz="2000" dirty="false">
                <a:solidFill>
                  <a:srgbClr val="002060"/>
                </a:solidFill>
                <a:latin typeface="Calibri" pitchFamily="34" charset="0"/>
              </a:rPr>
              <a:t>, prezentace řady dalších příkladů poskytování mikro půjček v </a:t>
            </a: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EU</a:t>
            </a:r>
          </a:p>
          <a:p>
            <a:pPr>
              <a:lnSpc>
                <a:spcPct val="80000"/>
              </a:lnSpc>
              <a:spcBef>
                <a:spcPts val="1400"/>
              </a:spcBef>
              <a:defRPr/>
            </a:pPr>
            <a:r>
              <a:rPr lang="cs-CZ" sz="2000" b="true" dirty="false" smtClean="false">
                <a:solidFill>
                  <a:srgbClr val="002060"/>
                </a:solidFill>
                <a:latin typeface="Calibri" pitchFamily="34" charset="0"/>
              </a:rPr>
              <a:t>Metodika</a:t>
            </a: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 hodnocení finančních nástrojů (programů na </a:t>
            </a:r>
            <a:r>
              <a:rPr lang="cs-CZ" sz="2000" dirty="false" err="true" smtClean="false">
                <a:solidFill>
                  <a:srgbClr val="002060"/>
                </a:solidFill>
                <a:latin typeface="Calibri" pitchFamily="34" charset="0"/>
              </a:rPr>
              <a:t>mikropůjčky</a:t>
            </a:r>
            <a:r>
              <a:rPr lang="cs-CZ" sz="2000" dirty="false" smtClean="false">
                <a:solidFill>
                  <a:srgbClr val="002060"/>
                </a:solidFill>
                <a:latin typeface="Calibri" pitchFamily="34" charset="0"/>
              </a:rPr>
              <a:t>)</a:t>
            </a:r>
          </a:p>
          <a:p>
            <a:pPr marL="0" indent="0">
              <a:lnSpc>
                <a:spcPct val="80000"/>
              </a:lnSpc>
              <a:spcBef>
                <a:spcPts val="1400"/>
              </a:spcBef>
              <a:buFontTx/>
              <a:buNone/>
              <a:defRPr/>
            </a:pPr>
            <a:endParaRPr lang="cs-CZ" sz="2000" dirty="false" smtClean="false">
              <a:solidFill>
                <a:srgbClr val="14407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l" eaLnBrk="true" hangingPunct="true"/>
            <a:r>
              <a:rPr lang="cs-CZ" sz="4000" b="true" smtClean="false">
                <a:solidFill>
                  <a:srgbClr val="A50021"/>
                </a:solidFill>
                <a:cs typeface="Arial" charset="0"/>
              </a:rPr>
              <a:t>Význam SP z pohledu MPSV</a:t>
            </a:r>
          </a:p>
        </p:txBody>
      </p:sp>
      <p:sp>
        <p:nvSpPr>
          <p:cNvPr id="31747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eaLnBrk="true" hangingPunct="true"/>
            <a:r>
              <a:rPr lang="cs-CZ" smtClean="false">
                <a:solidFill>
                  <a:srgbClr val="003399"/>
                </a:solidFill>
              </a:rPr>
              <a:t>Podpora SP částečně naplňuje vizi MPSV pro oblast sociálního začleňování</a:t>
            </a:r>
          </a:p>
          <a:p>
            <a:pPr eaLnBrk="true" hangingPunct="true"/>
            <a:endParaRPr lang="cs-CZ" smtClean="false">
              <a:solidFill>
                <a:srgbClr val="003399"/>
              </a:solidFill>
            </a:endParaRPr>
          </a:p>
          <a:p>
            <a:pPr eaLnBrk="true" hangingPunct="true"/>
            <a:r>
              <a:rPr lang="cs-CZ" smtClean="false">
                <a:solidFill>
                  <a:srgbClr val="003399"/>
                </a:solidFill>
              </a:rPr>
              <a:t>Význam SP pro síť sociálních služeb </a:t>
            </a:r>
          </a:p>
          <a:p>
            <a:pPr lvl="1" eaLnBrk="true" hangingPunct="true"/>
            <a:r>
              <a:rPr lang="cs-CZ" smtClean="false">
                <a:solidFill>
                  <a:srgbClr val="003399"/>
                </a:solidFill>
              </a:rPr>
              <a:t>Zkvalitnění managementu poskytovatelů</a:t>
            </a:r>
          </a:p>
          <a:p>
            <a:pPr lvl="1" eaLnBrk="true" hangingPunct="true"/>
            <a:r>
              <a:rPr lang="cs-CZ" smtClean="false">
                <a:solidFill>
                  <a:srgbClr val="003399"/>
                </a:solidFill>
              </a:rPr>
              <a:t>Možný zdroj financování (financování sociálních služeb je vícezdrojové)</a:t>
            </a:r>
            <a:endParaRPr lang="cs-CZ" b="true" smtClean="false">
              <a:solidFill>
                <a:srgbClr val="14407E"/>
              </a:solidFill>
            </a:endParaRPr>
          </a:p>
          <a:p>
            <a:pPr eaLnBrk="true" hangingPunct="true"/>
            <a:endParaRPr lang="cs-CZ" smtClean="false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l" eaLnBrk="true" hangingPunct="true"/>
            <a:r>
              <a:rPr lang="cs-CZ" sz="4000" b="true" smtClean="false">
                <a:solidFill>
                  <a:srgbClr val="A50021"/>
                </a:solidFill>
                <a:cs typeface="Arial" charset="0"/>
              </a:rPr>
              <a:t>Identifikované brzdy rozvoje sociálního podnikání</a:t>
            </a:r>
          </a:p>
        </p:txBody>
      </p:sp>
      <p:sp>
        <p:nvSpPr>
          <p:cNvPr id="32771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eaLnBrk="true" hangingPunct="true"/>
            <a:r>
              <a:rPr lang="cs-CZ" b="true" smtClean="false">
                <a:solidFill>
                  <a:srgbClr val="003399"/>
                </a:solidFill>
              </a:rPr>
              <a:t>Absence</a:t>
            </a:r>
            <a:r>
              <a:rPr lang="cs-CZ" smtClean="false">
                <a:solidFill>
                  <a:srgbClr val="003399"/>
                </a:solidFill>
              </a:rPr>
              <a:t> </a:t>
            </a:r>
          </a:p>
          <a:p>
            <a:pPr lvl="1" eaLnBrk="true" hangingPunct="true">
              <a:lnSpc>
                <a:spcPct val="150000"/>
              </a:lnSpc>
              <a:buFont typeface="Wingdings" pitchFamily="2" charset="2"/>
              <a:buChar char="Ø"/>
            </a:pPr>
            <a:r>
              <a:rPr lang="cs-CZ" smtClean="false">
                <a:solidFill>
                  <a:srgbClr val="003399"/>
                </a:solidFill>
              </a:rPr>
              <a:t>Dlouhodobé </a:t>
            </a:r>
            <a:r>
              <a:rPr lang="cs-CZ" b="true" smtClean="false">
                <a:solidFill>
                  <a:srgbClr val="003399"/>
                </a:solidFill>
              </a:rPr>
              <a:t>vize</a:t>
            </a:r>
            <a:r>
              <a:rPr lang="cs-CZ" smtClean="false">
                <a:solidFill>
                  <a:srgbClr val="003399"/>
                </a:solidFill>
              </a:rPr>
              <a:t> rozvoje</a:t>
            </a:r>
          </a:p>
          <a:p>
            <a:pPr lvl="1" eaLnBrk="true" hangingPunct="true">
              <a:lnSpc>
                <a:spcPct val="150000"/>
              </a:lnSpc>
              <a:buFont typeface="Wingdings" pitchFamily="2" charset="2"/>
              <a:buChar char="Ø"/>
            </a:pPr>
            <a:r>
              <a:rPr lang="cs-CZ" b="true" smtClean="false">
                <a:solidFill>
                  <a:srgbClr val="003399"/>
                </a:solidFill>
              </a:rPr>
              <a:t>Meziresortního</a:t>
            </a:r>
            <a:r>
              <a:rPr lang="cs-CZ" smtClean="false">
                <a:solidFill>
                  <a:srgbClr val="003399"/>
                </a:solidFill>
              </a:rPr>
              <a:t> institucionálního </a:t>
            </a:r>
            <a:r>
              <a:rPr lang="cs-CZ" b="true" smtClean="false">
                <a:solidFill>
                  <a:srgbClr val="003399"/>
                </a:solidFill>
              </a:rPr>
              <a:t>zakotvení</a:t>
            </a:r>
          </a:p>
          <a:p>
            <a:pPr lvl="1" eaLnBrk="true" hangingPunct="true">
              <a:lnSpc>
                <a:spcPct val="150000"/>
              </a:lnSpc>
              <a:buFont typeface="Wingdings" pitchFamily="2" charset="2"/>
              <a:buChar char="Ø"/>
            </a:pPr>
            <a:r>
              <a:rPr lang="cs-CZ" smtClean="false">
                <a:solidFill>
                  <a:srgbClr val="003399"/>
                </a:solidFill>
              </a:rPr>
              <a:t>Daňových zvýhodnění</a:t>
            </a:r>
          </a:p>
          <a:p>
            <a:pPr lvl="1" eaLnBrk="true" hangingPunct="true">
              <a:lnSpc>
                <a:spcPct val="150000"/>
              </a:lnSpc>
              <a:buFont typeface="Wingdings" pitchFamily="2" charset="2"/>
              <a:buChar char="Ø"/>
            </a:pPr>
            <a:r>
              <a:rPr lang="cs-CZ" b="true" smtClean="false">
                <a:solidFill>
                  <a:srgbClr val="003399"/>
                </a:solidFill>
              </a:rPr>
              <a:t>Poradenství a podpory</a:t>
            </a:r>
          </a:p>
          <a:p>
            <a:pPr eaLnBrk="true" hangingPunct="true"/>
            <a:r>
              <a:rPr lang="cs-CZ" smtClean="false">
                <a:solidFill>
                  <a:srgbClr val="003399"/>
                </a:solidFill>
              </a:rPr>
              <a:t>Zvýhodněné zaměstnávání pouze ZP</a:t>
            </a:r>
          </a:p>
          <a:p>
            <a:pPr eaLnBrk="true" hangingPunct="true"/>
            <a:endParaRPr lang="cs-CZ" smtClean="false">
              <a:solidFill>
                <a:srgbClr val="003399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l" eaLnBrk="true" hangingPunct="true"/>
            <a:r>
              <a:rPr lang="cs-CZ" sz="4000" b="true" smtClean="false">
                <a:solidFill>
                  <a:srgbClr val="A50021"/>
                </a:solidFill>
                <a:cs typeface="Arial" charset="0"/>
              </a:rPr>
              <a:t>Financování SP – jaká je současnost?</a:t>
            </a:r>
          </a:p>
        </p:txBody>
      </p:sp>
      <p:sp>
        <p:nvSpPr>
          <p:cNvPr id="33795" name="Zástupný symbol pro obsah 2"/>
          <p:cNvSpPr>
            <a:spLocks noGrp="true"/>
          </p:cNvSpPr>
          <p:nvPr>
            <p:ph idx="1"/>
          </p:nvPr>
        </p:nvSpPr>
        <p:spPr>
          <a:xfrm>
            <a:off x="468313" y="1557338"/>
            <a:ext cx="8229600" cy="4381500"/>
          </a:xfrm>
        </p:spPr>
        <p:txBody>
          <a:bodyPr/>
          <a:lstStyle/>
          <a:p>
            <a:pPr eaLnBrk="true" hangingPunct="true"/>
            <a:r>
              <a:rPr lang="cs-CZ" smtClean="false">
                <a:solidFill>
                  <a:srgbClr val="003399"/>
                </a:solidFill>
              </a:rPr>
              <a:t>Prostřednictvím fondů EU – </a:t>
            </a:r>
            <a:r>
              <a:rPr lang="cs-CZ" b="true" smtClean="false">
                <a:solidFill>
                  <a:srgbClr val="003399"/>
                </a:solidFill>
              </a:rPr>
              <a:t>ESF a ERDF</a:t>
            </a:r>
          </a:p>
          <a:p>
            <a:pPr lvl="1" eaLnBrk="true" hangingPunct="true"/>
            <a:r>
              <a:rPr lang="cs-CZ" sz="3200" smtClean="false">
                <a:solidFill>
                  <a:srgbClr val="003399"/>
                </a:solidFill>
              </a:rPr>
              <a:t>ESF – OP LZZ</a:t>
            </a:r>
          </a:p>
          <a:p>
            <a:pPr lvl="2" eaLnBrk="true" hangingPunct="true"/>
            <a:r>
              <a:rPr lang="cs-CZ" sz="3200" smtClean="false">
                <a:solidFill>
                  <a:srgbClr val="003399"/>
                </a:solidFill>
              </a:rPr>
              <a:t>Podpůrné projekty</a:t>
            </a:r>
          </a:p>
          <a:p>
            <a:pPr lvl="2" eaLnBrk="true" hangingPunct="true"/>
            <a:r>
              <a:rPr lang="cs-CZ" sz="3200" smtClean="false">
                <a:solidFill>
                  <a:srgbClr val="003399"/>
                </a:solidFill>
              </a:rPr>
              <a:t>Grantové projekty </a:t>
            </a:r>
          </a:p>
          <a:p>
            <a:pPr lvl="1" eaLnBrk="true" hangingPunct="true"/>
            <a:r>
              <a:rPr lang="cs-CZ" sz="3200" smtClean="false">
                <a:solidFill>
                  <a:srgbClr val="003399"/>
                </a:solidFill>
              </a:rPr>
              <a:t>ERDF – IOP</a:t>
            </a:r>
          </a:p>
          <a:p>
            <a:pPr lvl="2" eaLnBrk="true" hangingPunct="true"/>
            <a:r>
              <a:rPr lang="cs-CZ" sz="3200" smtClean="false">
                <a:solidFill>
                  <a:srgbClr val="003399"/>
                </a:solidFill>
              </a:rPr>
              <a:t>Investiční projekty</a:t>
            </a:r>
          </a:p>
          <a:p>
            <a:pPr eaLnBrk="true" hangingPunct="true"/>
            <a:r>
              <a:rPr lang="cs-CZ" smtClean="false">
                <a:solidFill>
                  <a:srgbClr val="003399"/>
                </a:solidFill>
              </a:rPr>
              <a:t>Prostřednictvím ostatních prostředků EU – </a:t>
            </a:r>
            <a:r>
              <a:rPr lang="cs-CZ" b="true" smtClean="false">
                <a:solidFill>
                  <a:srgbClr val="003399"/>
                </a:solidFill>
              </a:rPr>
              <a:t>mezinárodní projekty </a:t>
            </a:r>
            <a:r>
              <a:rPr lang="cs-CZ" smtClean="false">
                <a:solidFill>
                  <a:srgbClr val="003399"/>
                </a:solidFill>
              </a:rPr>
              <a:t>(EK apod.)</a:t>
            </a:r>
          </a:p>
        </p:txBody>
      </p:sp>
      <p:sp>
        <p:nvSpPr>
          <p:cNvPr id="33796" name="AutoShape 2" descr="data:image/jpeg;base64,/9j/4AAQSkZJRgABAQAAAQABAAD/2wCEAAkGBhISEBAQDxASERAREA8WFhISEA8QEw8QFBQVFBcREhIXGyYeGBkjGRQSHy8gJScpLCwsFR4xNTAqNSYrLCkBCQoKDAwOFw8PFCkYFBwpKSkpKSkpKSkpKSkpKSkpKSkpKSkpKSkpKSkpKSkpKSkpKSkpKSkpKSkpKSkpKSkpKf/AABEIALQBAAMBIgACEQEDEQH/xAAcAAEAAgMBAQEAAAAAAAAAAAAAAgMEBQYBBwj/xABEEAACAQIDBAYGBAoLAAAAAAAAAQIDEQQSIQUxQVEGEyJhcbEHMoGRocFCUnLRFBYXIzNTYoKi4RUlNUODkpPC0vDx/8QAGAEBAQEBAQAAAAAAAAAAAAAAAAEDAgT/xAAdEQEBAAICAwEAAAAAAAAAAAAAAQIREjEDIVFB/9oADAMBAAIRAxEAPwD7KAAzAAAAAAAAAAAAAAAAAAAAAAAAAAAAAAAAAAAAAAAAAAAAAAAAAAAAAAAAAAAAKnXtJprTmn8gLQQ61d/uJKVwPQAAAAAAAAAAAAAAAAAAAAAAAAAAAAAAAAAACZVi8QqcJTe6Kv8AJfGxzFDH15Ob62Syyd7RWVeHwOcspj2jqa1VRi5PcjUf0jJ+rTfjJryW8xntObjapLMuPYs/uMB1U6mbLo43Sk27a20S0M8s023lPEOXdbkmj3+kZRXZdOovtODNYsRJLM5u2t9MyV+Ft6MHC42Hq5lG73Wvf94nI26mhtenKybUW+F1LXkmjNOdwOGvUi1ZxTvdW4HRGuNtUAB0oAAAAAAAAAAAAAAAAAAAAAAAAAAAAArxNLNCcfrRkveji8NLtypu6bitV9eHFLwO4Zx+3cN1VeM/ouV79z0fmZeSetosUk20/C+mvsRRVgovNfcrbrJa33FWIrWtNPRW9hjbex9nCK1c3f8AdSv8zKxyzZ49XtHfb4d/MrWHpt3s4S7vVf3GBQeiMynLUsGywlaULWd15mwwWNy1ZdZKyqbk3pFrkzUfhagk1v1skVQxDb0fHe9fgdTLSu1TBrNhYhyg4t3cH8HqjZm0dAAKAAAAAAAAAAAAAAAAAAAAAAAAAAAGj6WYe9NTs2ot3twi+JvCFdLJLN6uV3vuasLNwfNMK3lnBu8btJ33xtdP3mJWxN6tK/qxoyu3waaXyIYtyS7Mnx3PnxNHj298sz9bfJ2s9/ceXSOmjjoLi9d2m/wNlSpVGlalU13dmWpweytuujiITjllKP0W07rdu4H1nZ/TehOKz5qcuN1dL2o7kl7o0kNmV3LM4S17txuMFsSb3q3jobvC7Vo1EnTqwl7UZZ3PHDTAwGy+rk5Zrtxs9O+5ngHcUABQAAAAAAAAAAAAAAAAAAAAAAAAPTwxqkrvR6C3QsxFfKr+Zp6jlWv2n1aveT0T/ZguJsqmGUvW17r+ZVjJwjFRkm+UI737ORjbaOVnsiNdz6unFU4tpzs7ylb1IfNmvl0UrRnljh6dbNOakpTl1caVlZudvetdTvMHHS9klwSVlFcjKSJxHLU+ieHgoqph6NROLf6NdiWmkZetz4nlTopBdvDxyNaum7uMlyV+J1Vj3xLxRyNborGSVSjLq5aZoP1X324M3ezp1YRUZrMluu/mbBpa3W/z5hpcCdGllOd1ckY+a2q9xdTqqW53sa43apAA6AAAAAAAAAAAAeXFwPQeXFwPQeXFwPQeXFwPTyT0FzHxFXXKt/FciW6gVK7eh5SejKeNiVKqknffcw3aKdq490qcnFZ6rTyxe66017r2KtjYVxp3qy6ytKzqTfGb1yx5RW5LuMfA4pValWb3KplhxuoKzf8AmbLsfj40Kcpya03faLJsNt9I6WFi5VJK9r2ukl9pny3bPp0tJqjFz+zZR95wHTrpdPF4iaUn1UZNKz9d8/Ap6J9BcTtCT6mMY0otKVWppCL5L60u5Gup+u9OpqenbGX7NKCXfObfyN30a9PDdSNPF0JOMmlelJSeZtJdmXjzMaHoHjbtY55v2aKt8ZXKNj+iKvh9o4Scpwr4aNZSlKN4uKh2kpQfNpK6G8T0+8ZbrXijH622/h5FtKWmr5+PMqrNe23vXMzrhc5aFFKoottJavXv7zHqVmrWdlx8DyvWs9Dneht4s9MTAVbxs+HkZVz0S7HoPLi4HoPLi4HoPLi4HoPLi4Ebi5C4uBO4uQuLgTuLkLi4E7i5C4uBPMavCTvUqN/WNhKWhqcNO05d7MvJehmZtTD2jiMlKpPknbxLKla19TB2rO8ILenOF/C5nRTgqTo0qaS1UE33yer+J8r9IHpFqKVfB2eeN4uSccqbXmrn1fH4lRv3J/A+JekLauEl1tGGGhDF9ZGU6ig7u+srzv4HeCxwJ9I2L6V4YWhSw9KjOMKcbaOn2pP1pPm2z55hJJTi5K8VOLa33Sauvdc+kLpbsXX+r6e9/wBw/wDka12v/LW7/o6nvpnYdCOnKx/WKNKpF0VFynNxytybSiku5M4f8bdjX/s+mv8AAb/3H0foe8HPDddgKCo0qkmn+bdPPKHZbs29DOyfHLoI4lviybqO6ZRSpu+hfOFrNnCJ4qXYb3aMw8PUbpxzb1ozF2ttLsSinuVt3PQjS2lmUI2ae5vhLS1yJWy2Zj0pWb/84m+UjjcNL854X+46PZM709ebXsNPHfwbC4uQuLmoncXIXFwJ3FyFxcCdxchcXAqzjOUZxnAvzjOU5hmAuznjkU5xnAuUj3OUZxnAvzGnxNTLVytaT3NczZZjDx9O6T4rX3Gfkm5sV1dPcU4iN4x/7uZbU1fc0eU9zT3xdzEarHXcnfcjkekPo8w1eniasKb/AAqpGc1N1Jv85v3btdx1mIm09Vo29SuFRpo6l0sun5qlGzaas1dWfB8j7B0S6J7JxmFp1VR/OZUqkOuqJwqJa8dz3mo9IXo/m5yxeEhmUtalKOsoy4zguKe9o+f4DaVahPNRqSpyW+2m7hJfebdz067fc4+ivZvHDv8A1qi+Z0ezcJQw8IYehaNOmnaOZvKtW25M+E/lMxuWzlB9+V38zW4zpZi6qlGdaSjJaxj2FJcm1wOeOX09v01GtZ+HxK8XjVZvjp8eZhLFaR8I+SI4qqmtLGdc1gYtLKm3rKd+8mny7iquvVXezLp0e45RZSerfM6LZulONuN37zmcRPKklvk7ezizpcM7QiuUY+Rrh2MvOeORVmGY1FuYZinOM4F2YZirMMwFqke5ynMMwFGYZivMMwFmYZivMMwFmYKZVmFwLswzFNxcC7MVYh6eHkeZg5Es2MWb0TWqXkWwmpWadpL4ox8RTlG7pq6+q/kU08dHk4y5Hn42C/F4dST7/MxZ0DJni0+JRLErmQUSdl3mh2r0JweKblVoJTf06b6uV++2j9x0Uqy5lfXR5r3lhK4Gp6IMI3frsRFcr0n8XG5n7O9FmBpu7pzqtbusnde2KSOulVjzXvIfhC5nXK/V2mqJJUStYlcyf4bHmcoulh46N70eVpre3/JGNLHIxqss7srvnbyAsw6dWrdLRbu5HUqRrtnYTJG9rNrdvt4mZc2wmuxbmDkVZjzMdi7OM5TmGYC7MeZirMMwFuYZirMMwELi5G4uBLMMxEASuMxG4AlmFyIuBLMMxEASuVVKEZb4pk7gDDnsek/rLwnJFFTYMX6tSaXimbO4uTjPg1P4vr9bP+H7imfRud9K7S74pm8uLk44/Bz/AOLdT9f/AA/zH4uVP13wOgA44/Bo4dG3btVZX7rFsOjcPpTm/bY24uOMGJS2RRjbsJ2XHUy6cEtIpJclYAuoJXGYiCiVxmI3AEswzEQBLMMxEASzDMRAAAAAAAAAAAAAAAAAAAAAAAAAAAAAAAAAAAAAAAAAAAAf/9k="/>
          <p:cNvSpPr>
            <a:spLocks noChangeAspect="true" noChangeArrowheads="true"/>
          </p:cNvSpPr>
          <p:nvPr/>
        </p:nvSpPr>
        <p:spPr bwMode="auto">
          <a:xfrm>
            <a:off x="0" y="-835025"/>
            <a:ext cx="24384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3797" name="Picture 3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85" t="16553" r="20689"/>
          <a:stretch>
            <a:fillRect/>
          </a:stretch>
        </p:blipFill>
        <p:spPr bwMode="auto">
          <a:xfrm>
            <a:off x="7913688" y="2781300"/>
            <a:ext cx="1247775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true" noChangeArrowheads="true"/>
          </p:cNvSpPr>
          <p:nvPr>
            <p:ph type="title" idx="4294967295"/>
          </p:nvPr>
        </p:nvSpPr>
        <p:spPr/>
        <p:txBody>
          <a:bodyPr/>
          <a:lstStyle/>
          <a:p>
            <a:pPr algn="l"/>
            <a:r>
              <a:rPr lang="cs-CZ" sz="4000" b="true" smtClean="false">
                <a:solidFill>
                  <a:srgbClr val="A50021"/>
                </a:solidFill>
                <a:cs typeface="Arial" charset="0"/>
              </a:rPr>
              <a:t>Financování prostřednictvím ESF a ERDF - výsledky</a:t>
            </a:r>
          </a:p>
        </p:txBody>
      </p:sp>
      <p:sp>
        <p:nvSpPr>
          <p:cNvPr id="34819" name="Rectangle 4"/>
          <p:cNvSpPr>
            <a:spLocks noGrp="true" noChangeArrowheads="true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r>
              <a:rPr lang="cs-CZ" sz="2800" smtClean="false">
                <a:solidFill>
                  <a:srgbClr val="003399"/>
                </a:solidFill>
              </a:rPr>
              <a:t>ESF – OP LZZ (výzva č. 30)</a:t>
            </a:r>
          </a:p>
          <a:p>
            <a:r>
              <a:rPr lang="cs-CZ" sz="2800" smtClean="false">
                <a:solidFill>
                  <a:srgbClr val="003399"/>
                </a:solidFill>
              </a:rPr>
              <a:t>Alokace </a:t>
            </a:r>
            <a:r>
              <a:rPr lang="cs-CZ" sz="2800" b="true" smtClean="false">
                <a:solidFill>
                  <a:srgbClr val="003399"/>
                </a:solidFill>
              </a:rPr>
              <a:t>331 mil. Kč</a:t>
            </a:r>
          </a:p>
          <a:p>
            <a:r>
              <a:rPr lang="cs-CZ" sz="2800" smtClean="false">
                <a:solidFill>
                  <a:srgbClr val="003399"/>
                </a:solidFill>
              </a:rPr>
              <a:t>Počet podpořených ku podaným projektům – </a:t>
            </a:r>
            <a:r>
              <a:rPr lang="cs-CZ" sz="2800" b="true" smtClean="false">
                <a:solidFill>
                  <a:srgbClr val="003399"/>
                </a:solidFill>
              </a:rPr>
              <a:t>72/512</a:t>
            </a:r>
          </a:p>
          <a:p>
            <a:r>
              <a:rPr lang="cs-CZ" sz="2800" smtClean="false">
                <a:solidFill>
                  <a:srgbClr val="003399"/>
                </a:solidFill>
              </a:rPr>
              <a:t>Schváleno 250 mil. Kč</a:t>
            </a:r>
          </a:p>
          <a:p>
            <a:r>
              <a:rPr lang="cs-CZ" sz="2800" smtClean="false">
                <a:solidFill>
                  <a:srgbClr val="003399"/>
                </a:solidFill>
              </a:rPr>
              <a:t>Vyčerpáno 94 mil. Kč</a:t>
            </a:r>
          </a:p>
        </p:txBody>
      </p:sp>
      <p:sp>
        <p:nvSpPr>
          <p:cNvPr id="34820" name="Rectangle 5"/>
          <p:cNvSpPr>
            <a:spLocks noGrp="true" noChangeArrowheads="true"/>
          </p:cNvSpPr>
          <p:nvPr>
            <p:ph type="body" sz="half" idx="4294967295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r>
              <a:rPr lang="cs-CZ" sz="2800" smtClean="false">
                <a:solidFill>
                  <a:srgbClr val="003399"/>
                </a:solidFill>
              </a:rPr>
              <a:t>ERDF – IOP (výzva č. 1 a 8)</a:t>
            </a:r>
          </a:p>
          <a:p>
            <a:r>
              <a:rPr lang="cs-CZ" sz="2800" smtClean="false">
                <a:solidFill>
                  <a:srgbClr val="003399"/>
                </a:solidFill>
              </a:rPr>
              <a:t>Alokace </a:t>
            </a:r>
            <a:r>
              <a:rPr lang="cs-CZ" sz="2800" b="true" smtClean="false">
                <a:solidFill>
                  <a:srgbClr val="003399"/>
                </a:solidFill>
              </a:rPr>
              <a:t>349 mil. Kč</a:t>
            </a:r>
          </a:p>
          <a:p>
            <a:r>
              <a:rPr lang="cs-CZ" sz="2800" smtClean="false">
                <a:solidFill>
                  <a:srgbClr val="003399"/>
                </a:solidFill>
              </a:rPr>
              <a:t>Počet podpořených ku podaným projektům – </a:t>
            </a:r>
            <a:r>
              <a:rPr lang="cs-CZ" sz="2800" b="true" smtClean="false">
                <a:solidFill>
                  <a:srgbClr val="003399"/>
                </a:solidFill>
              </a:rPr>
              <a:t>44/234</a:t>
            </a:r>
          </a:p>
          <a:p>
            <a:r>
              <a:rPr lang="cs-CZ" sz="2800" smtClean="false">
                <a:solidFill>
                  <a:srgbClr val="003399"/>
                </a:solidFill>
              </a:rPr>
              <a:t>Vyčerpáno 67 mil. Kč</a:t>
            </a:r>
          </a:p>
          <a:p>
            <a:endParaRPr lang="cs-CZ" sz="2800" smtClean="false">
              <a:solidFill>
                <a:srgbClr val="003399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l" eaLnBrk="true" hangingPunct="true"/>
            <a:r>
              <a:rPr lang="cs-CZ" sz="4000" b="true" smtClean="false">
                <a:solidFill>
                  <a:srgbClr val="A50021"/>
                </a:solidFill>
                <a:cs typeface="Arial" charset="0"/>
              </a:rPr>
              <a:t>Financování SP a ostatní současné zdroje financování</a:t>
            </a:r>
          </a:p>
        </p:txBody>
      </p:sp>
      <p:sp>
        <p:nvSpPr>
          <p:cNvPr id="35843" name="Zástupný symbol pro obsah 2"/>
          <p:cNvSpPr>
            <a:spLocks noGrp="true"/>
          </p:cNvSpPr>
          <p:nvPr>
            <p:ph idx="1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eaLnBrk="true" hangingPunct="true"/>
            <a:r>
              <a:rPr lang="cs-CZ" b="true" smtClean="false">
                <a:solidFill>
                  <a:srgbClr val="003399"/>
                </a:solidFill>
              </a:rPr>
              <a:t>ČS, a.s. – nadace ČS</a:t>
            </a:r>
            <a:endParaRPr lang="cs-CZ" smtClean="false">
              <a:solidFill>
                <a:srgbClr val="003399"/>
              </a:solidFill>
            </a:endParaRPr>
          </a:p>
          <a:p>
            <a:pPr lvl="1" eaLnBrk="true" hangingPunct="true"/>
            <a:r>
              <a:rPr lang="cs-CZ" smtClean="false">
                <a:solidFill>
                  <a:srgbClr val="003399"/>
                </a:solidFill>
              </a:rPr>
              <a:t>pilotní program </a:t>
            </a:r>
            <a:r>
              <a:rPr lang="cs-CZ" b="true" smtClean="false">
                <a:solidFill>
                  <a:srgbClr val="003399"/>
                </a:solidFill>
              </a:rPr>
              <a:t>mikropůjček</a:t>
            </a:r>
            <a:r>
              <a:rPr lang="cs-CZ" smtClean="false">
                <a:solidFill>
                  <a:srgbClr val="003399"/>
                </a:solidFill>
              </a:rPr>
              <a:t> (podpořeno Bistro u dvou přátel, ta-kavárna/Ostrava)</a:t>
            </a:r>
          </a:p>
          <a:p>
            <a:pPr lvl="1" eaLnBrk="true" hangingPunct="true"/>
            <a:r>
              <a:rPr lang="cs-CZ" smtClean="false">
                <a:solidFill>
                  <a:srgbClr val="003399"/>
                </a:solidFill>
              </a:rPr>
              <a:t>Navazující program</a:t>
            </a:r>
            <a:r>
              <a:rPr lang="cs-CZ" b="true" smtClean="false">
                <a:solidFill>
                  <a:srgbClr val="003399"/>
                </a:solidFill>
              </a:rPr>
              <a:t> mikropůjček</a:t>
            </a:r>
            <a:r>
              <a:rPr lang="cs-CZ" smtClean="false">
                <a:solidFill>
                  <a:srgbClr val="003399"/>
                </a:solidFill>
              </a:rPr>
              <a:t> – zahájení v březnu 2013</a:t>
            </a:r>
          </a:p>
          <a:p>
            <a:pPr eaLnBrk="true" hangingPunct="true"/>
            <a:r>
              <a:rPr lang="cs-CZ" b="true" smtClean="false">
                <a:solidFill>
                  <a:srgbClr val="003399"/>
                </a:solidFill>
              </a:rPr>
              <a:t>Akademie Sp</a:t>
            </a:r>
            <a:r>
              <a:rPr lang="cs-CZ" smtClean="false">
                <a:solidFill>
                  <a:srgbClr val="003399"/>
                </a:solidFill>
              </a:rPr>
              <a:t> – spolupracuje s Nadací ČS a pomáhá připravit projekty SP </a:t>
            </a:r>
          </a:p>
          <a:p>
            <a:pPr eaLnBrk="true" hangingPunct="true"/>
            <a:r>
              <a:rPr lang="cs-CZ" b="true" smtClean="false">
                <a:solidFill>
                  <a:srgbClr val="003399"/>
                </a:solidFill>
              </a:rPr>
              <a:t>Nadace Vodafone</a:t>
            </a:r>
            <a:r>
              <a:rPr lang="cs-CZ" smtClean="false">
                <a:solidFill>
                  <a:srgbClr val="003399"/>
                </a:solidFill>
              </a:rPr>
              <a:t> – Rok jinak</a:t>
            </a:r>
          </a:p>
          <a:p>
            <a:pPr eaLnBrk="true" hangingPunct="true"/>
            <a:r>
              <a:rPr lang="cs-CZ" smtClean="false">
                <a:solidFill>
                  <a:srgbClr val="003399"/>
                </a:solidFill>
              </a:rPr>
              <a:t>Ostatní - regionální úroveň</a:t>
            </a:r>
          </a:p>
          <a:p>
            <a:pPr lvl="1" eaLnBrk="true" hangingPunct="true"/>
            <a:endParaRPr lang="cs-CZ" smtClean="false"/>
          </a:p>
        </p:txBody>
      </p:sp>
      <p:pic>
        <p:nvPicPr>
          <p:cNvPr id="35844" name="Picture 2" descr="http://t2.gstatic.com/images?q=tbn:ANd9GcQZpDO1KrsiFPW8RPmL5yE2R9Jvpm3oj1-HOHczZ_gBPtoOVvKrYg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575" y="-25400"/>
            <a:ext cx="1371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l" eaLnBrk="true" hangingPunct="true"/>
            <a:r>
              <a:rPr lang="cs-CZ" sz="4000" b="true" smtClean="false">
                <a:solidFill>
                  <a:srgbClr val="A50021"/>
                </a:solidFill>
                <a:cs typeface="Arial" charset="0"/>
              </a:rPr>
              <a:t>Budoucí trendy </a:t>
            </a:r>
          </a:p>
        </p:txBody>
      </p:sp>
      <p:sp>
        <p:nvSpPr>
          <p:cNvPr id="36867" name="Zástupný symbol pro obsah 2"/>
          <p:cNvSpPr>
            <a:spLocks noGrp="true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eaLnBrk="true" hangingPunct="true"/>
            <a:r>
              <a:rPr lang="cs-CZ" smtClean="false">
                <a:solidFill>
                  <a:srgbClr val="003399"/>
                </a:solidFill>
              </a:rPr>
              <a:t>V ČR – segment SP stále malý, nerozvinutý</a:t>
            </a:r>
            <a:endParaRPr lang="cs-CZ" b="true" smtClean="false">
              <a:solidFill>
                <a:srgbClr val="003399"/>
              </a:solidFill>
            </a:endParaRPr>
          </a:p>
          <a:p>
            <a:pPr eaLnBrk="true" hangingPunct="true"/>
            <a:r>
              <a:rPr lang="cs-CZ" b="true" smtClean="false">
                <a:solidFill>
                  <a:srgbClr val="003399"/>
                </a:solidFill>
              </a:rPr>
              <a:t>Podpora SP – priorita </a:t>
            </a:r>
            <a:r>
              <a:rPr lang="cs-CZ" smtClean="false">
                <a:solidFill>
                  <a:srgbClr val="003399"/>
                </a:solidFill>
              </a:rPr>
              <a:t>následujícího programového období </a:t>
            </a:r>
            <a:r>
              <a:rPr lang="cs-CZ" b="true" smtClean="false">
                <a:solidFill>
                  <a:srgbClr val="003399"/>
                </a:solidFill>
              </a:rPr>
              <a:t>2014+</a:t>
            </a:r>
          </a:p>
          <a:p>
            <a:pPr eaLnBrk="true" hangingPunct="true"/>
            <a:endParaRPr lang="cs-CZ" smtClean="false">
              <a:solidFill>
                <a:srgbClr val="003399"/>
              </a:solidFill>
            </a:endParaRPr>
          </a:p>
          <a:p>
            <a:pPr eaLnBrk="true" hangingPunct="true"/>
            <a:r>
              <a:rPr lang="cs-CZ" b="true" smtClean="false">
                <a:solidFill>
                  <a:srgbClr val="003399"/>
                </a:solidFill>
              </a:rPr>
              <a:t>Zaměření podpory se v čase mění</a:t>
            </a:r>
          </a:p>
          <a:p>
            <a:pPr lvl="1" eaLnBrk="true" hangingPunct="true"/>
            <a:r>
              <a:rPr lang="cs-CZ" smtClean="false">
                <a:solidFill>
                  <a:srgbClr val="003399"/>
                </a:solidFill>
              </a:rPr>
              <a:t>K vícezdrojovému financování</a:t>
            </a:r>
          </a:p>
          <a:p>
            <a:pPr lvl="1" eaLnBrk="true" hangingPunct="true"/>
            <a:r>
              <a:rPr lang="cs-CZ" smtClean="false">
                <a:solidFill>
                  <a:srgbClr val="003399"/>
                </a:solidFill>
              </a:rPr>
              <a:t>K podpoře managementu SP (kouching, mentoring apod.)</a:t>
            </a:r>
          </a:p>
          <a:p>
            <a:pPr eaLnBrk="true" hangingPunct="true"/>
            <a:endParaRPr lang="cs-CZ" smtClean="false">
              <a:solidFill>
                <a:srgbClr val="003399"/>
              </a:solidFill>
            </a:endParaRPr>
          </a:p>
          <a:p>
            <a:pPr eaLnBrk="true" hangingPunct="true"/>
            <a:endParaRPr lang="cs-CZ" smtClean="false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l" eaLnBrk="true" hangingPunct="true"/>
            <a:r>
              <a:rPr lang="cs-CZ" sz="4000" b="true" smtClean="false">
                <a:solidFill>
                  <a:srgbClr val="A50021"/>
                </a:solidFill>
                <a:cs typeface="Arial" charset="0"/>
              </a:rPr>
              <a:t>Možné vhodné způsoby podpory na národní úrovni</a:t>
            </a:r>
          </a:p>
        </p:txBody>
      </p:sp>
      <p:sp>
        <p:nvSpPr>
          <p:cNvPr id="37891" name="Zástupný symbol pro obsah 2"/>
          <p:cNvSpPr>
            <a:spLocks noGrp="true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eaLnBrk="true" hangingPunct="true"/>
            <a:r>
              <a:rPr lang="cs-CZ" smtClean="false">
                <a:solidFill>
                  <a:srgbClr val="003399"/>
                </a:solidFill>
              </a:rPr>
              <a:t>Zajistit </a:t>
            </a:r>
            <a:r>
              <a:rPr lang="cs-CZ" b="true" smtClean="false">
                <a:solidFill>
                  <a:srgbClr val="003399"/>
                </a:solidFill>
              </a:rPr>
              <a:t>startovní kapitál </a:t>
            </a:r>
            <a:r>
              <a:rPr lang="cs-CZ" smtClean="false">
                <a:solidFill>
                  <a:srgbClr val="003399"/>
                </a:solidFill>
              </a:rPr>
              <a:t>(zvýhodněné úvěry, garance apod.)</a:t>
            </a:r>
          </a:p>
          <a:p>
            <a:pPr eaLnBrk="true" hangingPunct="true"/>
            <a:r>
              <a:rPr lang="cs-CZ" smtClean="false">
                <a:solidFill>
                  <a:srgbClr val="003399"/>
                </a:solidFill>
              </a:rPr>
              <a:t>Zlepšit dostupnost kapitálu </a:t>
            </a:r>
          </a:p>
          <a:p>
            <a:pPr eaLnBrk="true" hangingPunct="true"/>
            <a:r>
              <a:rPr lang="cs-CZ" b="true" smtClean="false">
                <a:solidFill>
                  <a:srgbClr val="003399"/>
                </a:solidFill>
              </a:rPr>
              <a:t>Daňová zvýhodnění</a:t>
            </a:r>
            <a:r>
              <a:rPr lang="cs-CZ" smtClean="false">
                <a:solidFill>
                  <a:srgbClr val="003399"/>
                </a:solidFill>
              </a:rPr>
              <a:t>/snížit zákonné odvody</a:t>
            </a:r>
          </a:p>
          <a:p>
            <a:pPr eaLnBrk="true" hangingPunct="true"/>
            <a:r>
              <a:rPr lang="cs-CZ" smtClean="false">
                <a:solidFill>
                  <a:srgbClr val="003399"/>
                </a:solidFill>
              </a:rPr>
              <a:t>Zajistit </a:t>
            </a:r>
            <a:r>
              <a:rPr lang="cs-CZ" b="true" smtClean="false">
                <a:solidFill>
                  <a:srgbClr val="003399"/>
                </a:solidFill>
              </a:rPr>
              <a:t>Zvláštní podmínky při zadávání VZ </a:t>
            </a:r>
            <a:r>
              <a:rPr lang="cs-CZ" smtClean="false">
                <a:solidFill>
                  <a:srgbClr val="003399"/>
                </a:solidFill>
              </a:rPr>
              <a:t>– především na lokální úrovni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true" noChangeArrowheads="true"/>
          </p:cNvSpPr>
          <p:nvPr>
            <p:ph type="title" idx="4294967295"/>
          </p:nvPr>
        </p:nvSpPr>
        <p:spPr/>
        <p:txBody>
          <a:bodyPr/>
          <a:lstStyle/>
          <a:p>
            <a:pPr algn="l"/>
            <a:r>
              <a:rPr lang="cs-CZ" sz="4000" b="true" smtClean="false">
                <a:solidFill>
                  <a:srgbClr val="A50021"/>
                </a:solidFill>
                <a:cs typeface="Arial" charset="0"/>
              </a:rPr>
              <a:t>Možné vhodné způsoby podpory na národní úrovni</a:t>
            </a:r>
          </a:p>
        </p:txBody>
      </p:sp>
      <p:sp>
        <p:nvSpPr>
          <p:cNvPr id="38915" name="Rectangle 3"/>
          <p:cNvSpPr>
            <a:spLocks noGrp="true" noChangeArrowheads="true"/>
          </p:cNvSpPr>
          <p:nvPr>
            <p:ph type="body" idx="4294967295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 eaLnBrk="true" hangingPunct="true"/>
            <a:r>
              <a:rPr lang="cs-CZ" smtClean="false">
                <a:solidFill>
                  <a:srgbClr val="003399"/>
                </a:solidFill>
              </a:rPr>
              <a:t>Podpořit </a:t>
            </a:r>
            <a:r>
              <a:rPr lang="cs-CZ" b="true" smtClean="false">
                <a:solidFill>
                  <a:srgbClr val="003399"/>
                </a:solidFill>
              </a:rPr>
              <a:t>vznik pracovních míst </a:t>
            </a:r>
            <a:r>
              <a:rPr lang="cs-CZ" smtClean="false">
                <a:solidFill>
                  <a:srgbClr val="003399"/>
                </a:solidFill>
              </a:rPr>
              <a:t>(pro sociálně vyloučené skupiny)</a:t>
            </a:r>
          </a:p>
          <a:p>
            <a:r>
              <a:rPr lang="cs-CZ" b="true" smtClean="false">
                <a:solidFill>
                  <a:srgbClr val="003399"/>
                </a:solidFill>
              </a:rPr>
              <a:t>Zlepšit prostředí</a:t>
            </a:r>
            <a:r>
              <a:rPr lang="cs-CZ" smtClean="false">
                <a:solidFill>
                  <a:srgbClr val="003399"/>
                </a:solidFill>
              </a:rPr>
              <a:t> pro sociální podnikatele</a:t>
            </a:r>
          </a:p>
          <a:p>
            <a:r>
              <a:rPr lang="cs-CZ" smtClean="false">
                <a:solidFill>
                  <a:srgbClr val="003399"/>
                </a:solidFill>
              </a:rPr>
              <a:t>Zajistit </a:t>
            </a:r>
            <a:r>
              <a:rPr lang="cs-CZ" b="true" smtClean="false">
                <a:solidFill>
                  <a:srgbClr val="003399"/>
                </a:solidFill>
              </a:rPr>
              <a:t>podporu před zafinancováním i následně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750" y="115888"/>
            <a:ext cx="8229600" cy="1143000"/>
          </a:xfrm>
        </p:spPr>
        <p:txBody>
          <a:bodyPr/>
          <a:lstStyle/>
          <a:p>
            <a:r>
              <a:rPr lang="cs-CZ" sz="2800" b="true" smtClean="false">
                <a:solidFill>
                  <a:srgbClr val="A50021"/>
                </a:solidFill>
                <a:latin typeface="Calibri" pitchFamily="34" charset="0"/>
                <a:cs typeface="Arial" charset="0"/>
              </a:rPr>
              <a:t>Mikropůjčky pro znevýhodněné podnikatele a sociální podniky v EU podpořené z ESF</a:t>
            </a:r>
          </a:p>
        </p:txBody>
      </p:sp>
      <p:sp>
        <p:nvSpPr>
          <p:cNvPr id="512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23850" y="1341438"/>
            <a:ext cx="8534400" cy="4608512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1400"/>
              </a:spcBef>
            </a:pPr>
            <a:r>
              <a:rPr lang="cs-CZ" sz="2000" b="true" smtClean="false">
                <a:solidFill>
                  <a:srgbClr val="002060"/>
                </a:solidFill>
                <a:latin typeface="Calibri" pitchFamily="34" charset="0"/>
              </a:rPr>
              <a:t>Litva</a:t>
            </a:r>
            <a:r>
              <a:rPr lang="cs-CZ" sz="2000" smtClean="false">
                <a:solidFill>
                  <a:srgbClr val="002060"/>
                </a:solidFill>
                <a:latin typeface="Calibri" pitchFamily="34" charset="0"/>
              </a:rPr>
              <a:t>: fond INVEGA poskytuje zápůjční kapitál (ESF) na mikropůjčky síti družstevních záložen, klienti jsou OSVČ a drobní podnikatelé, částečně osoby se znevýhodněním, záruky jsou částečně kryty fondem ERDF, další část rizika nese klient a záložna</a:t>
            </a:r>
          </a:p>
          <a:p>
            <a:pPr>
              <a:lnSpc>
                <a:spcPct val="80000"/>
              </a:lnSpc>
              <a:spcBef>
                <a:spcPts val="1400"/>
              </a:spcBef>
            </a:pPr>
            <a:r>
              <a:rPr lang="cs-CZ" sz="2000" b="true" smtClean="false">
                <a:solidFill>
                  <a:srgbClr val="002060"/>
                </a:solidFill>
                <a:latin typeface="Calibri" pitchFamily="34" charset="0"/>
              </a:rPr>
              <a:t>Belgie</a:t>
            </a:r>
            <a:r>
              <a:rPr lang="cs-CZ" sz="2000" smtClean="false">
                <a:solidFill>
                  <a:srgbClr val="002060"/>
                </a:solidFill>
                <a:latin typeface="Calibri" pitchFamily="34" charset="0"/>
              </a:rPr>
              <a:t>: Státní fond poskytuje zprostředkovatelům (např. Hefboom) prostředky na mikropůjčky, spolupráce s  ÚP, vzdělávací společností a asociace podnikatelů  (podpořeno ESF)</a:t>
            </a:r>
          </a:p>
          <a:p>
            <a:pPr>
              <a:lnSpc>
                <a:spcPct val="80000"/>
              </a:lnSpc>
              <a:spcBef>
                <a:spcPts val="1400"/>
              </a:spcBef>
            </a:pPr>
            <a:r>
              <a:rPr lang="cs-CZ" sz="2000" b="true" smtClean="false">
                <a:solidFill>
                  <a:srgbClr val="002060"/>
                </a:solidFill>
                <a:latin typeface="Calibri" pitchFamily="34" charset="0"/>
              </a:rPr>
              <a:t>Německo</a:t>
            </a:r>
            <a:r>
              <a:rPr lang="cs-CZ" sz="2000" smtClean="false">
                <a:solidFill>
                  <a:srgbClr val="002060"/>
                </a:solidFill>
                <a:latin typeface="Calibri" pitchFamily="34" charset="0"/>
              </a:rPr>
              <a:t>: z ESF vytvořen Mikrofinanční fond, poskytuje záruky za mikropůjčky pro znevýhodněné podnikatelé (často soc. vyloučené), půjčky jsou poskytovány soukromou bankou, kontakt a monitoring zajišťuje síť mikrofinančních institucí (NNO, nesou část rizika i odměn za poskytnuté půjčky, část ručitel).</a:t>
            </a:r>
          </a:p>
          <a:p>
            <a:pPr>
              <a:lnSpc>
                <a:spcPct val="80000"/>
              </a:lnSpc>
              <a:spcBef>
                <a:spcPts val="1400"/>
              </a:spcBef>
            </a:pPr>
            <a:r>
              <a:rPr lang="cs-CZ" sz="2000" b="true" smtClean="false">
                <a:solidFill>
                  <a:srgbClr val="002060"/>
                </a:solidFill>
                <a:latin typeface="Calibri" pitchFamily="34" charset="0"/>
              </a:rPr>
              <a:t>Další země </a:t>
            </a:r>
            <a:r>
              <a:rPr lang="cs-CZ" sz="2000" smtClean="false">
                <a:solidFill>
                  <a:srgbClr val="002060"/>
                </a:solidFill>
                <a:latin typeface="Calibri" pitchFamily="34" charset="0"/>
              </a:rPr>
              <a:t>s ESF mikropůjčkami: Lombardie - půjčky „sociálním družstevníkům“, </a:t>
            </a:r>
            <a:r>
              <a:rPr lang="en-GB" sz="2000" smtClean="false">
                <a:solidFill>
                  <a:srgbClr val="002060"/>
                </a:solidFill>
                <a:latin typeface="Calibri" pitchFamily="34" charset="0"/>
              </a:rPr>
              <a:t>Calabri</a:t>
            </a:r>
            <a:r>
              <a:rPr lang="cs-CZ" sz="2000" smtClean="false">
                <a:solidFill>
                  <a:srgbClr val="002060"/>
                </a:solidFill>
                <a:latin typeface="Calibri" pitchFamily="34" charset="0"/>
              </a:rPr>
              <a:t>e, Sardinie, Lotyšsko – mikropůjčky OSVČ, mikropodnikům</a:t>
            </a:r>
            <a:endParaRPr lang="cs-CZ" sz="2000" smtClean="false"/>
          </a:p>
          <a:p>
            <a:pPr>
              <a:lnSpc>
                <a:spcPct val="80000"/>
              </a:lnSpc>
              <a:spcBef>
                <a:spcPts val="1400"/>
              </a:spcBef>
            </a:pPr>
            <a:r>
              <a:rPr lang="cs-CZ" sz="2000" b="true" smtClean="false">
                <a:solidFill>
                  <a:srgbClr val="14407E"/>
                </a:solidFill>
                <a:latin typeface="Calibri" pitchFamily="34" charset="0"/>
              </a:rPr>
              <a:t>ČR</a:t>
            </a:r>
            <a:r>
              <a:rPr lang="cs-CZ" sz="2000" smtClean="false">
                <a:solidFill>
                  <a:srgbClr val="14407E"/>
                </a:solidFill>
                <a:latin typeface="Calibri" pitchFamily="34" charset="0"/>
              </a:rPr>
              <a:t>:  příspěvky ÚP (ca 4000/rok), dříve START ČMRZB, bude PROGRESS MF ???, v SF 2014-2020?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true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r>
              <a:rPr lang="cs-CZ" sz="2800" b="true" smtClean="false">
                <a:solidFill>
                  <a:srgbClr val="A50021"/>
                </a:solidFill>
                <a:latin typeface="Calibri" pitchFamily="34" charset="0"/>
                <a:cs typeface="Arial" charset="0"/>
              </a:rPr>
              <a:t>Evropský nástroj mikrofinancování PROGRESS pro oblast zaměstnanosti a sociálního začleňování (EPMF)</a:t>
            </a:r>
          </a:p>
        </p:txBody>
      </p:sp>
      <p:sp>
        <p:nvSpPr>
          <p:cNvPr id="6147" name="Zástupný symbol pro obsah 2"/>
          <p:cNvSpPr>
            <a:spLocks noGrp="true"/>
          </p:cNvSpPr>
          <p:nvPr>
            <p:ph idx="1"/>
          </p:nvPr>
        </p:nvSpPr>
        <p:spPr>
          <a:xfrm>
            <a:off x="539750" y="1125538"/>
            <a:ext cx="8229600" cy="525621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sz="2000" b="true" smtClean="false">
                <a:solidFill>
                  <a:srgbClr val="14407E"/>
                </a:solidFill>
                <a:latin typeface="Calibri" pitchFamily="34" charset="0"/>
              </a:rPr>
              <a:t>CÍLE:</a:t>
            </a:r>
          </a:p>
          <a:p>
            <a:pPr marL="0" indent="0" algn="just"/>
            <a:r>
              <a:rPr lang="cs-CZ" sz="2000" smtClean="false">
                <a:solidFill>
                  <a:srgbClr val="002060"/>
                </a:solidFill>
                <a:latin typeface="Calibri" pitchFamily="34" charset="0"/>
              </a:rPr>
              <a:t>zvýšit přístup a dostupnost mikrofinancování zejména rizikovým skupinám obyvatel, kterými jsou nezaměstnané osoby, osoby ohrožené nezaměstnaností nebo sociálním vyloučením, zranitelné osoby se ztíženým přístupem na běžný úvěrový trh;</a:t>
            </a:r>
          </a:p>
          <a:p>
            <a:pPr marL="0" indent="0" algn="just"/>
            <a:r>
              <a:rPr lang="cs-CZ" sz="2000" smtClean="false">
                <a:solidFill>
                  <a:srgbClr val="002060"/>
                </a:solidFill>
                <a:latin typeface="Calibri" pitchFamily="34" charset="0"/>
              </a:rPr>
              <a:t>zvýšit rovné příležitosti pro ženy a muže;</a:t>
            </a:r>
          </a:p>
          <a:p>
            <a:pPr marL="0" indent="0" algn="just"/>
            <a:r>
              <a:rPr lang="cs-CZ" sz="2000" smtClean="false">
                <a:solidFill>
                  <a:srgbClr val="002060"/>
                </a:solidFill>
                <a:latin typeface="Calibri" pitchFamily="34" charset="0"/>
              </a:rPr>
              <a:t>podporovat rozvoj podnikatelských aktivit a mikropodniků, zvláště v sociální ekonomice, které zaměstnávají rizikové skupiny obyvatel uvedené výše.</a:t>
            </a:r>
          </a:p>
          <a:p>
            <a:pPr marL="0" indent="0">
              <a:buFontTx/>
              <a:buNone/>
            </a:pPr>
            <a:r>
              <a:rPr lang="cs-CZ" sz="2000" b="true" smtClean="false">
                <a:solidFill>
                  <a:srgbClr val="14407E"/>
                </a:solidFill>
                <a:latin typeface="Calibri" pitchFamily="34" charset="0"/>
              </a:rPr>
              <a:t>FORMA PODPORY:</a:t>
            </a:r>
          </a:p>
          <a:p>
            <a:pPr marL="0" indent="0" algn="just"/>
            <a:r>
              <a:rPr lang="cs-CZ" sz="2000" smtClean="false">
                <a:solidFill>
                  <a:srgbClr val="002060"/>
                </a:solidFill>
                <a:latin typeface="Calibri" pitchFamily="34" charset="0"/>
              </a:rPr>
              <a:t>BANKOVNÍ ZÁRUKY (přímé záruky nebo protizáruky) vybraným zprostředkovatelům na tyto mikroúvěry až do výše 75 % daného portfolia;</a:t>
            </a:r>
          </a:p>
          <a:p>
            <a:pPr marL="0" indent="0" algn="just"/>
            <a:r>
              <a:rPr lang="cs-CZ" sz="2000" smtClean="false">
                <a:solidFill>
                  <a:srgbClr val="002060"/>
                </a:solidFill>
                <a:latin typeface="Calibri" pitchFamily="34" charset="0"/>
              </a:rPr>
              <a:t>FINANČNÍ PROSTŘEDKY na mikroúvěry vybraným zprostředkovatelům formou různých typů půjček.</a:t>
            </a:r>
          </a:p>
          <a:p>
            <a:pPr marL="0" indent="0"/>
            <a:r>
              <a:rPr lang="cs-CZ" sz="2000" b="true" smtClean="false">
                <a:solidFill>
                  <a:srgbClr val="14407E"/>
                </a:solidFill>
                <a:latin typeface="Calibri" pitchFamily="34" charset="0"/>
              </a:rPr>
              <a:t>Podrobné informace: </a:t>
            </a:r>
            <a:r>
              <a:rPr lang="cs-CZ" sz="2000" u="sng" smtClean="false">
                <a:hlinkClick r:id="rId2"/>
              </a:rPr>
              <a:t>http://ec.europa.eu/social/main.jsp?catId=836&amp;langId=en</a:t>
            </a:r>
            <a:r>
              <a:rPr lang="cs-CZ" sz="2000" smtClean="false"/>
              <a:t> </a:t>
            </a:r>
            <a:endParaRPr lang="cs-CZ" sz="2000" b="true" smtClean="false">
              <a:solidFill>
                <a:srgbClr val="14407E"/>
              </a:solidFill>
              <a:latin typeface="Calibri" pitchFamily="34" charset="0"/>
            </a:endParaRPr>
          </a:p>
          <a:p>
            <a:pPr marL="0" indent="0"/>
            <a:endParaRPr lang="cs-CZ" sz="2000" smtClean="false"/>
          </a:p>
          <a:p>
            <a:pPr marL="0" indent="0"/>
            <a:endParaRPr lang="cs-CZ" sz="2000" b="true" smtClean="false">
              <a:solidFill>
                <a:srgbClr val="14407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750" y="115888"/>
            <a:ext cx="8229600" cy="1143000"/>
          </a:xfrm>
        </p:spPr>
        <p:txBody>
          <a:bodyPr/>
          <a:lstStyle/>
          <a:p>
            <a:r>
              <a:rPr lang="cs-CZ" sz="2800" b="true" smtClean="false">
                <a:solidFill>
                  <a:srgbClr val="A50021"/>
                </a:solidFill>
                <a:latin typeface="Calibri" pitchFamily="34" charset="0"/>
                <a:cs typeface="Arial" charset="0"/>
              </a:rPr>
              <a:t>Evropský nástroj mikrofinancování PROGRESS pro oblast zaměstnanosti a sociálního začleňování (EPMF)</a:t>
            </a:r>
          </a:p>
        </p:txBody>
      </p:sp>
      <p:sp>
        <p:nvSpPr>
          <p:cNvPr id="87043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04800" y="1268413"/>
            <a:ext cx="8534400" cy="50101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sz="2000" b="true" dirty="false" smtClean="false">
                <a:solidFill>
                  <a:srgbClr val="14407E"/>
                </a:solidFill>
                <a:latin typeface="Calibri" pitchFamily="34" charset="0"/>
              </a:rPr>
              <a:t>ZNAKY MIKROÚVĚRU:</a:t>
            </a:r>
            <a:endParaRPr lang="cs-CZ" sz="2000" b="true" dirty="false">
              <a:solidFill>
                <a:srgbClr val="14407E"/>
              </a:solidFill>
              <a:latin typeface="Calibri" pitchFamily="34" charset="0"/>
            </a:endParaRPr>
          </a:p>
          <a:p>
            <a:pPr>
              <a:defRPr/>
            </a:pPr>
            <a:r>
              <a:rPr lang="cs-CZ" sz="2000" dirty="false">
                <a:solidFill>
                  <a:srgbClr val="002060"/>
                </a:solidFill>
                <a:latin typeface="Calibri" pitchFamily="34" charset="0"/>
              </a:rPr>
              <a:t>Výše poskytnutého úvěru musí být nižší než 25.000 EUR;</a:t>
            </a:r>
          </a:p>
          <a:p>
            <a:pPr>
              <a:defRPr/>
            </a:pPr>
            <a:r>
              <a:rPr lang="cs-CZ" sz="2000" dirty="false">
                <a:solidFill>
                  <a:srgbClr val="002060"/>
                </a:solidFill>
                <a:latin typeface="Calibri" pitchFamily="34" charset="0"/>
              </a:rPr>
              <a:t>minimální lhůta splatnosti je 3 měsíce;</a:t>
            </a:r>
          </a:p>
          <a:p>
            <a:pPr>
              <a:defRPr/>
            </a:pPr>
            <a:r>
              <a:rPr lang="cs-CZ" sz="2000" dirty="false">
                <a:solidFill>
                  <a:srgbClr val="002060"/>
                </a:solidFill>
                <a:latin typeface="Calibri" pitchFamily="34" charset="0"/>
              </a:rPr>
              <a:t>je to termínovaná půjčka s fixně stanoveným splátkovým kalendářem;</a:t>
            </a:r>
          </a:p>
          <a:p>
            <a:pPr>
              <a:defRPr/>
            </a:pPr>
            <a:r>
              <a:rPr lang="cs-CZ" sz="2000" dirty="false">
                <a:solidFill>
                  <a:srgbClr val="002060"/>
                </a:solidFill>
                <a:latin typeface="Calibri" pitchFamily="34" charset="0"/>
              </a:rPr>
              <a:t>účelem půjčky je financování nákladů, které se vztahují k založení či rozvoji </a:t>
            </a:r>
            <a:r>
              <a:rPr lang="cs-CZ" sz="2000" dirty="false" err="true">
                <a:solidFill>
                  <a:srgbClr val="002060"/>
                </a:solidFill>
                <a:latin typeface="Calibri" pitchFamily="34" charset="0"/>
              </a:rPr>
              <a:t>mikropodniku</a:t>
            </a:r>
            <a:r>
              <a:rPr lang="cs-CZ" sz="2000" dirty="false">
                <a:solidFill>
                  <a:srgbClr val="002060"/>
                </a:solidFill>
                <a:latin typeface="Calibri" pitchFamily="34" charset="0"/>
              </a:rPr>
              <a:t> (např. investice, pracovní kapitál);</a:t>
            </a:r>
          </a:p>
          <a:p>
            <a:pPr>
              <a:defRPr/>
            </a:pPr>
            <a:r>
              <a:rPr lang="cs-CZ" sz="2000" dirty="false">
                <a:solidFill>
                  <a:srgbClr val="002060"/>
                </a:solidFill>
                <a:latin typeface="Calibri" pitchFamily="34" charset="0"/>
              </a:rPr>
              <a:t>mikroúvěr se ve vztahu k příjemci chová jako standardní komerční produkt, výše úrokové sazby, poplatky a sankce při nesplnění podmínek poskytnutého úvěru jsou plně v kompetenci banky, která mikroúvěr poskytuje. </a:t>
            </a:r>
          </a:p>
          <a:p>
            <a:pPr marL="0" indent="0">
              <a:buFontTx/>
              <a:buNone/>
              <a:defRPr/>
            </a:pPr>
            <a:r>
              <a:rPr lang="cs-CZ" sz="2000" b="true" dirty="false" smtClean="false">
                <a:solidFill>
                  <a:srgbClr val="14407E"/>
                </a:solidFill>
                <a:latin typeface="Calibri" pitchFamily="34" charset="0"/>
              </a:rPr>
              <a:t>VÝBĚR ZPROSTŘEDKOVATELŮ:</a:t>
            </a:r>
            <a:endParaRPr lang="cs-CZ" sz="2000" b="true" dirty="false">
              <a:solidFill>
                <a:srgbClr val="14407E"/>
              </a:solidFill>
              <a:latin typeface="Calibri" pitchFamily="34" charset="0"/>
            </a:endParaRPr>
          </a:p>
          <a:p>
            <a:pPr>
              <a:defRPr/>
            </a:pPr>
            <a:r>
              <a:rPr lang="cs-CZ" sz="2000" dirty="false">
                <a:solidFill>
                  <a:srgbClr val="002060"/>
                </a:solidFill>
                <a:latin typeface="Calibri" pitchFamily="34" charset="0"/>
              </a:rPr>
              <a:t>Předvýběr provádí Evropský investiční fond na základě vyjádření zájmu finanční či nefinanční instituce oprávněné poskytovat mikroúvěry.</a:t>
            </a:r>
          </a:p>
          <a:p>
            <a:pPr>
              <a:defRPr/>
            </a:pPr>
            <a:r>
              <a:rPr lang="cs-CZ" sz="2000" dirty="false">
                <a:solidFill>
                  <a:srgbClr val="002060"/>
                </a:solidFill>
                <a:latin typeface="Calibri" pitchFamily="34" charset="0"/>
              </a:rPr>
              <a:t>Konečné rozhodnutí vydává Evropská komise.</a:t>
            </a:r>
          </a:p>
          <a:p>
            <a:pPr>
              <a:defRPr/>
            </a:pPr>
            <a:r>
              <a:rPr lang="cs-CZ" sz="2000" dirty="false">
                <a:solidFill>
                  <a:srgbClr val="002060"/>
                </a:solidFill>
                <a:latin typeface="Calibri" pitchFamily="34" charset="0"/>
              </a:rPr>
              <a:t>V současné době funguje 20 zprostředkovatelů v 15 členských zemích EU.</a:t>
            </a:r>
          </a:p>
          <a:p>
            <a:pPr>
              <a:lnSpc>
                <a:spcPct val="80000"/>
              </a:lnSpc>
              <a:defRPr/>
            </a:pPr>
            <a:endParaRPr lang="cs-CZ" sz="2000" dirty="false" smtClean="false">
              <a:solidFill>
                <a:srgbClr val="14407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539750" y="115888"/>
            <a:ext cx="8229600" cy="1143000"/>
          </a:xfrm>
        </p:spPr>
        <p:txBody>
          <a:bodyPr/>
          <a:lstStyle/>
          <a:p>
            <a:r>
              <a:rPr lang="cs-CZ" sz="2800" b="true" smtClean="false">
                <a:solidFill>
                  <a:srgbClr val="A50021"/>
                </a:solidFill>
                <a:latin typeface="Calibri" pitchFamily="34" charset="0"/>
                <a:cs typeface="Arial" charset="0"/>
              </a:rPr>
              <a:t>Nástroje mikrofinancování v období 2014-2020</a:t>
            </a:r>
          </a:p>
        </p:txBody>
      </p:sp>
      <p:sp>
        <p:nvSpPr>
          <p:cNvPr id="8195" name="Rectangle 3"/>
          <p:cNvSpPr>
            <a:spLocks noGrp="true" noChangeArrowheads="true"/>
          </p:cNvSpPr>
          <p:nvPr>
            <p:ph type="body" idx="1"/>
          </p:nvPr>
        </p:nvSpPr>
        <p:spPr>
          <a:xfrm>
            <a:off x="323850" y="1916113"/>
            <a:ext cx="8534400" cy="4608512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1400"/>
              </a:spcBef>
            </a:pPr>
            <a:r>
              <a:rPr lang="cs-CZ" sz="2400" smtClean="false">
                <a:solidFill>
                  <a:srgbClr val="002060"/>
                </a:solidFill>
                <a:latin typeface="Calibri" pitchFamily="34" charset="0"/>
              </a:rPr>
              <a:t>Důraz na širší využití nástrojů finančního inženýrství, vč. mikropůjček</a:t>
            </a:r>
          </a:p>
          <a:p>
            <a:pPr>
              <a:lnSpc>
                <a:spcPct val="80000"/>
              </a:lnSpc>
              <a:spcBef>
                <a:spcPts val="1400"/>
              </a:spcBef>
            </a:pPr>
            <a:r>
              <a:rPr lang="cs-CZ" sz="2400" smtClean="false">
                <a:solidFill>
                  <a:srgbClr val="002060"/>
                </a:solidFill>
                <a:latin typeface="Calibri" pitchFamily="34" charset="0"/>
              </a:rPr>
              <a:t>Aplikovatelné u projektů (podnikání) generující příjmy</a:t>
            </a:r>
          </a:p>
          <a:p>
            <a:pPr>
              <a:lnSpc>
                <a:spcPct val="80000"/>
              </a:lnSpc>
              <a:spcBef>
                <a:spcPts val="1400"/>
              </a:spcBef>
            </a:pPr>
            <a:r>
              <a:rPr lang="cs-CZ" sz="2400" smtClean="false">
                <a:solidFill>
                  <a:srgbClr val="002060"/>
                </a:solidFill>
                <a:latin typeface="Calibri" pitchFamily="34" charset="0"/>
              </a:rPr>
              <a:t>Náročný proces výběru fondu a zprostředkovatele</a:t>
            </a:r>
          </a:p>
          <a:p>
            <a:pPr>
              <a:lnSpc>
                <a:spcPct val="80000"/>
              </a:lnSpc>
              <a:spcBef>
                <a:spcPts val="1400"/>
              </a:spcBef>
            </a:pPr>
            <a:r>
              <a:rPr lang="cs-CZ" sz="2400" smtClean="false">
                <a:solidFill>
                  <a:srgbClr val="002060"/>
                </a:solidFill>
                <a:latin typeface="Calibri" pitchFamily="34" charset="0"/>
              </a:rPr>
              <a:t>Sociálně znevýhodnění jsou jen jedna z cílových skupin (diverzifikace rizika) </a:t>
            </a:r>
          </a:p>
          <a:p>
            <a:pPr>
              <a:lnSpc>
                <a:spcPct val="80000"/>
              </a:lnSpc>
              <a:spcBef>
                <a:spcPts val="1400"/>
              </a:spcBef>
            </a:pPr>
            <a:r>
              <a:rPr lang="cs-CZ" sz="2400" smtClean="false">
                <a:solidFill>
                  <a:srgbClr val="002060"/>
                </a:solidFill>
                <a:latin typeface="Calibri" pitchFamily="34" charset="0"/>
              </a:rPr>
              <a:t>Riziko dalšího zadlužení, bankrotů sociálně vyloučených osob </a:t>
            </a:r>
          </a:p>
          <a:p>
            <a:pPr>
              <a:lnSpc>
                <a:spcPct val="80000"/>
              </a:lnSpc>
              <a:spcBef>
                <a:spcPts val="1400"/>
              </a:spcBef>
            </a:pPr>
            <a:r>
              <a:rPr lang="cs-CZ" sz="2400" smtClean="false">
                <a:solidFill>
                  <a:srgbClr val="002060"/>
                </a:solidFill>
                <a:latin typeface="Calibri" pitchFamily="34" charset="0"/>
              </a:rPr>
              <a:t>Dle analýzy PWC pro MMR (2012) odhadnuta poptávka po mikropůjčkách na 150 mil. Kč ročně </a:t>
            </a:r>
          </a:p>
          <a:p>
            <a:pPr>
              <a:lnSpc>
                <a:spcPct val="80000"/>
              </a:lnSpc>
              <a:spcBef>
                <a:spcPts val="1400"/>
              </a:spcBef>
            </a:pPr>
            <a:endParaRPr lang="cs-CZ" sz="2400" b="true" smtClean="false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blipFill dpi="0" rotWithShape="false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true" noChangeArrowheads="true"/>
          </p:cNvSpPr>
          <p:nvPr>
            <p:ph type="ctrTitle"/>
          </p:nvPr>
        </p:nvSpPr>
        <p:spPr>
          <a:xfrm>
            <a:off x="685800" y="2133600"/>
            <a:ext cx="7772400" cy="1471613"/>
          </a:xfrm>
        </p:spPr>
        <p:txBody>
          <a:bodyPr/>
          <a:lstStyle/>
          <a:p>
            <a:pPr eaLnBrk="true" hangingPunct="true"/>
            <a:r>
              <a:rPr lang="cs-CZ" sz="2000" b="true" smtClean="false"/>
              <a:t/>
            </a:r>
            <a:br>
              <a:rPr lang="cs-CZ" sz="2000" b="true" smtClean="false"/>
            </a:br>
            <a:r>
              <a:rPr lang="cs-CZ" sz="2000" b="true" smtClean="false"/>
              <a:t/>
            </a:r>
            <a:br>
              <a:rPr lang="cs-CZ" sz="2000" b="true" smtClean="false"/>
            </a:br>
            <a:r>
              <a:rPr lang="cs-CZ" sz="2000" b="true" smtClean="false"/>
              <a:t/>
            </a:r>
            <a:br>
              <a:rPr lang="cs-CZ" sz="2000" b="true" smtClean="false"/>
            </a:br>
            <a:r>
              <a:rPr lang="cs-CZ" sz="2000" b="true" smtClean="false"/>
              <a:t/>
            </a:r>
            <a:br>
              <a:rPr lang="cs-CZ" sz="2000" b="true" smtClean="false"/>
            </a:br>
            <a:r>
              <a:rPr lang="cs-CZ" sz="2000" b="true" smtClean="false"/>
              <a:t/>
            </a:r>
            <a:br>
              <a:rPr lang="cs-CZ" sz="2000" b="true" smtClean="false"/>
            </a:br>
            <a:r>
              <a:rPr lang="cs-CZ" sz="2000" b="true" smtClean="false"/>
              <a:t/>
            </a:r>
            <a:br>
              <a:rPr lang="cs-CZ" sz="2000" b="true" smtClean="false"/>
            </a:br>
            <a:r>
              <a:rPr lang="cs-CZ" sz="2000" b="true" smtClean="false"/>
              <a:t>Síť Pro lepší budoucnost sociální ekonomiky</a:t>
            </a:r>
            <a:br>
              <a:rPr lang="cs-CZ" sz="2000" b="true" smtClean="false"/>
            </a:br>
            <a:r>
              <a:rPr lang="cs-CZ" sz="2000" b="true" smtClean="false"/>
              <a:t/>
            </a:r>
            <a:br>
              <a:rPr lang="cs-CZ" sz="2000" b="true" smtClean="false"/>
            </a:br>
            <a:r>
              <a:rPr lang="cs-CZ" sz="2000" b="true" smtClean="false"/>
              <a:t>Část "Finanční nástroje a mechanismy alokace zdrojů</a:t>
            </a:r>
            <a:br>
              <a:rPr lang="cs-CZ" sz="2000" b="true" smtClean="false"/>
            </a:br>
            <a:r>
              <a:rPr lang="cs-CZ" sz="2000" b="true" smtClean="false"/>
              <a:t>pro potřeby sociální ekonomiky"</a:t>
            </a:r>
            <a:r>
              <a:rPr lang="cs-CZ" sz="3600" b="true" smtClean="false"/>
              <a:t/>
            </a:r>
            <a:br>
              <a:rPr lang="cs-CZ" sz="3600" b="true" smtClean="false"/>
            </a:br>
            <a:r>
              <a:rPr lang="cs-CZ" sz="3600" b="true" smtClean="false"/>
              <a:t/>
            </a:r>
            <a:br>
              <a:rPr lang="cs-CZ" sz="3600" b="true" smtClean="false"/>
            </a:br>
            <a:r>
              <a:rPr lang="cs-CZ" sz="3600" smtClean="false"/>
              <a:t/>
            </a:r>
            <a:br>
              <a:rPr lang="cs-CZ" sz="3600" smtClean="false"/>
            </a:br>
            <a:r>
              <a:rPr lang="cs-CZ" sz="3600" smtClean="false"/>
              <a:t/>
            </a:r>
            <a:br>
              <a:rPr lang="cs-CZ" sz="3600" smtClean="false"/>
            </a:br>
            <a:endParaRPr lang="en-US" sz="2400" smtClean="false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true" noChangeArrowheads="true"/>
          </p:cNvSpPr>
          <p:nvPr>
            <p:ph type="subTitle" idx="1"/>
          </p:nvPr>
        </p:nvSpPr>
        <p:spPr/>
        <p:txBody>
          <a:bodyPr/>
          <a:lstStyle/>
          <a:p>
            <a:pPr eaLnBrk="true" hangingPunct="true">
              <a:defRPr/>
            </a:pPr>
            <a:r>
              <a:rPr lang="cs-CZ" sz="2400" b="true" dirty="false" smtClean="false">
                <a:solidFill>
                  <a:srgbClr val="14407E"/>
                </a:solidFill>
                <a:latin typeface="+mj-lt"/>
                <a:ea typeface="+mj-ea"/>
                <a:cs typeface="+mj-cs"/>
              </a:rPr>
              <a:t>Ing. </a:t>
            </a:r>
            <a:r>
              <a:rPr lang="en-US" sz="2400" b="true" dirty="false" err="true" smtClean="false">
                <a:solidFill>
                  <a:srgbClr val="14407E"/>
                </a:solidFill>
                <a:latin typeface="+mj-lt"/>
                <a:ea typeface="+mj-ea"/>
                <a:cs typeface="+mj-cs"/>
              </a:rPr>
              <a:t>Marek</a:t>
            </a:r>
            <a:r>
              <a:rPr lang="en-US" sz="2400" b="true" dirty="false" smtClean="false">
                <a:solidFill>
                  <a:srgbClr val="14407E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b="true" dirty="false" err="true" smtClean="false">
                <a:solidFill>
                  <a:srgbClr val="14407E"/>
                </a:solidFill>
                <a:latin typeface="+mj-lt"/>
                <a:ea typeface="+mj-ea"/>
                <a:cs typeface="+mj-cs"/>
              </a:rPr>
              <a:t>Jetmar</a:t>
            </a:r>
            <a:r>
              <a:rPr lang="cs-CZ" sz="2400" b="true" dirty="false" smtClean="false">
                <a:solidFill>
                  <a:srgbClr val="14407E"/>
                </a:solidFill>
                <a:latin typeface="+mj-lt"/>
                <a:ea typeface="+mj-ea"/>
                <a:cs typeface="+mj-cs"/>
              </a:rPr>
              <a:t>, </a:t>
            </a:r>
            <a:r>
              <a:rPr lang="cs-CZ" sz="2400" b="true" dirty="false" err="true" smtClean="false">
                <a:solidFill>
                  <a:srgbClr val="14407E"/>
                </a:solidFill>
                <a:latin typeface="+mj-lt"/>
                <a:ea typeface="+mj-ea"/>
                <a:cs typeface="+mj-cs"/>
              </a:rPr>
              <a:t>Ph.D</a:t>
            </a:r>
            <a:r>
              <a:rPr lang="cs-CZ" sz="2400" b="true" dirty="false" smtClean="false">
                <a:solidFill>
                  <a:srgbClr val="14407E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eaLnBrk="true" hangingPunct="true">
              <a:defRPr/>
            </a:pPr>
            <a:endParaRPr lang="en-US" sz="1800" b="true" dirty="false" smtClean="false">
              <a:solidFill>
                <a:srgbClr val="14407E"/>
              </a:solidFill>
              <a:latin typeface="+mj-lt"/>
              <a:ea typeface="+mj-ea"/>
              <a:cs typeface="+mj-cs"/>
            </a:endParaRPr>
          </a:p>
          <a:p>
            <a:pPr eaLnBrk="true" hangingPunct="true">
              <a:defRPr/>
            </a:pPr>
            <a:endParaRPr lang="cs-CZ" sz="1800" dirty="false" smtClean="false"/>
          </a:p>
          <a:p>
            <a:pPr eaLnBrk="true" hangingPunct="true">
              <a:defRPr/>
            </a:pPr>
            <a:endParaRPr lang="cs-CZ" sz="1800" dirty="false" smtClean="fal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true" smtClean="false">
                <a:solidFill>
                  <a:srgbClr val="FF0000"/>
                </a:solidFill>
              </a:rPr>
              <a:t>Cíl pracovní skupiny</a:t>
            </a:r>
            <a:endParaRPr lang="en-US" smtClean="false"/>
          </a:p>
        </p:txBody>
      </p:sp>
      <p:sp>
        <p:nvSpPr>
          <p:cNvPr id="1024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000" smtClean="false"/>
              <a:t>Přispět k provádění účinnějších a komplexnějších postupů ve sféře finanční podpory sociálních podniků v novém programovacím období EU 2014+. </a:t>
            </a:r>
          </a:p>
          <a:p>
            <a:r>
              <a:rPr lang="cs-CZ" sz="2000" smtClean="false"/>
              <a:t>Dále se jednalo o zefektivnění stávající podpory, zvýšení dopadů podpory z veřejných zdrojů, posílení odborných znalostí pracovníků podílejících se na realizaci podpory spolufinancované z ESF nebo EFRR.</a:t>
            </a:r>
          </a:p>
          <a:p>
            <a:pPr>
              <a:buFontTx/>
              <a:buNone/>
            </a:pPr>
            <a:endParaRPr lang="cs-CZ" sz="2000" smtClean="false"/>
          </a:p>
          <a:p>
            <a:r>
              <a:rPr lang="cs-CZ" sz="2000" smtClean="false"/>
              <a:t>Pracovní skupina vedena ČR, MPSV – Ing. Filip Kučera</a:t>
            </a:r>
          </a:p>
          <a:p>
            <a:pPr>
              <a:buFontTx/>
              <a:buNone/>
            </a:pPr>
            <a:endParaRPr lang="cs-CZ" sz="2400" smtClean="fal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/>
  <properties:Words>1785</properties:Words>
  <properties:PresentationFormat>Předvádění na obrazovce (4:3)</properties:PresentationFormat>
  <properties:Paragraphs>219</properties:Paragraphs>
  <properties:Slides>37</properties:Slides>
  <properties:Notes>4</properties:Notes>
  <properties:TotalTime>7678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properties:HeadingPairs>
  <properties:TitlesOfParts>
    <vt:vector baseType="lpstr" size="41">
      <vt:lpstr>Arial</vt:lpstr>
      <vt:lpstr>Calibri</vt:lpstr>
      <vt:lpstr>Wingdings</vt:lpstr>
      <vt:lpstr>Výchozí návrh</vt:lpstr>
      <vt:lpstr>Seminář k výsledkům sítí ESF  COPIE a NBFSE Financování</vt:lpstr>
      <vt:lpstr>WORKSHOP B – Financování inkluzivního a sociálního podnikání</vt:lpstr>
      <vt:lpstr>Mikropůjčky pro znevýhodněné podnikatele a sociální podniky v EU</vt:lpstr>
      <vt:lpstr>Mikropůjčky pro znevýhodněné podnikatele a sociální podniky v EU podpořené z ESF</vt:lpstr>
      <vt:lpstr>Evropský nástroj mikrofinancování PROGRESS pro oblast zaměstnanosti a sociálního začleňování (EPMF)</vt:lpstr>
      <vt:lpstr>Evropský nástroj mikrofinancování PROGRESS pro oblast zaměstnanosti a sociálního začleňování (EPMF)</vt:lpstr>
      <vt:lpstr>Nástroje mikrofinancování v období 2014-2020</vt:lpstr>
      <vt:lpstr>      Síť Pro lepší budoucnost sociální ekonomiky  Část "Finanční nástroje a mechanismy alokace zdrojů pro potřeby sociální ekonomiky"    </vt:lpstr>
      <vt:lpstr>Cíl pracovní skupiny</vt:lpstr>
      <vt:lpstr> Činnost skupiny Finanční nástroje byla zaměřena na:</vt:lpstr>
      <vt:lpstr>Výstupy </vt:lpstr>
      <vt:lpstr>Příklady dobré praxe, sladění různých rozvojových opatření</vt:lpstr>
      <vt:lpstr>Příklady dobré praxe, sladění různých rozvojových opatření</vt:lpstr>
      <vt:lpstr>Příklady dobré praxe, sladění různých rozvojových opatření</vt:lpstr>
      <vt:lpstr>Příklady dobré praxe, rizikový kapitál</vt:lpstr>
      <vt:lpstr>Příklady dobré praxe, rizikový kapitál</vt:lpstr>
      <vt:lpstr>Příklady dobré praxe, podpora občanského sektoru</vt:lpstr>
      <vt:lpstr>Příklady dobré praxe, JEREMIE využívá zdroje ESF </vt:lpstr>
      <vt:lpstr>Příklady dobré praxe, JEREMIE využívá zdroje ESF </vt:lpstr>
      <vt:lpstr>Příklady dobré praxe, JEREMIE využívá zdroje ESF </vt:lpstr>
      <vt:lpstr>Příklady dobré praxe, řešení problémů finančních zprostředkovatelů</vt:lpstr>
      <vt:lpstr>Příklady dobré praxe, řešení problémů finančních zprostředkovatelů</vt:lpstr>
      <vt:lpstr>Hlavní doporučení</vt:lpstr>
      <vt:lpstr>Hlavní doporučení</vt:lpstr>
      <vt:lpstr>Hlavní doporučení</vt:lpstr>
      <vt:lpstr>Hlavní doporučení</vt:lpstr>
      <vt:lpstr>Hlavní doporučení</vt:lpstr>
      <vt:lpstr>Současnost a budoucnost financování SP Linda Maršíková – MPSV, odbor sociálních služeb</vt:lpstr>
      <vt:lpstr>Jaký je význam financování SP pro systém sociálních služeb</vt:lpstr>
      <vt:lpstr>Význam SP z pohledu MPSV</vt:lpstr>
      <vt:lpstr>Identifikované brzdy rozvoje sociálního podnikání</vt:lpstr>
      <vt:lpstr>Financování SP – jaká je současnost?</vt:lpstr>
      <vt:lpstr>Financování prostřednictvím ESF a ERDF - výsledky</vt:lpstr>
      <vt:lpstr>Financování SP a ostatní současné zdroje financování</vt:lpstr>
      <vt:lpstr>Budoucí trendy </vt:lpstr>
      <vt:lpstr>Možné vhodné způsoby podpory na národní úrovni</vt:lpstr>
      <vt:lpstr>Možné vhodné způsoby podpory na národní úrovni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2007-11-13T14:53:55Z</dcterms:created>
  <dc:creator/>
  <cp:lastModifiedBy/>
  <cp:lastPrinted>2011-11-07T09:59:52Z</cp:lastPrinted>
  <dcterms:modified xmlns:xsi="http://www.w3.org/2001/XMLSchema-instance" xsi:type="dcterms:W3CDTF">2013-01-08T08:17:30Z</dcterms:modified>
  <cp:revision>241</cp:revision>
  <dc:title>Snímek 1</dc:title>
</cp:coreProperties>
</file>