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ContentType="application/vnd.openxmlformats-officedocument.extended-properties+xml" PartName="/docProps/app.xml"/>
  <Override ContentType="application/vnd.openxmlformats-package.core-properties+xml" PartName="/docProps/core.xml"/>
  <Override ContentType="application/vnd.openxmlformats-officedocument.drawingml.diagramColors+xml" PartName="/ppt/diagrams/colors1.xml"/>
  <Override ContentType="application/vnd.openxmlformats-officedocument.drawingml.diagramColors+xml" PartName="/ppt/diagrams/colors2.xml"/>
  <Override ContentType="application/vnd.openxmlformats-officedocument.drawingml.diagramColors+xml" PartName="/ppt/diagrams/colors3.xml"/>
  <Override ContentType="application/vnd.openxmlformats-officedocument.drawingml.diagramColors+xml" PartName="/ppt/diagrams/colors4.xml"/>
  <Override ContentType="application/vnd.openxmlformats-officedocument.drawingml.diagramColors+xml" PartName="/ppt/diagrams/colors5.xml"/>
  <Override ContentType="application/vnd.openxmlformats-officedocument.drawingml.diagramData+xml" PartName="/ppt/diagrams/data1.xml"/>
  <Override ContentType="application/vnd.openxmlformats-officedocument.drawingml.diagramData+xml" PartName="/ppt/diagrams/data2.xml"/>
  <Override ContentType="application/vnd.openxmlformats-officedocument.drawingml.diagramData+xml" PartName="/ppt/diagrams/data3.xml"/>
  <Override ContentType="application/vnd.openxmlformats-officedocument.drawingml.diagramData+xml" PartName="/ppt/diagrams/data4.xml"/>
  <Override ContentType="application/vnd.openxmlformats-officedocument.drawingml.diagramData+xml" PartName="/ppt/diagrams/data5.xml"/>
  <Override ContentType="application/vnd.ms-office.drawingml.diagramDrawing+xml" PartName="/ppt/diagrams/drawing1.xml"/>
  <Override ContentType="application/vnd.ms-office.drawingml.diagramDrawing+xml" PartName="/ppt/diagrams/drawing2.xml"/>
  <Override ContentType="application/vnd.ms-office.drawingml.diagramDrawing+xml" PartName="/ppt/diagrams/drawing3.xml"/>
  <Override ContentType="application/vnd.ms-office.drawingml.diagramDrawing+xml" PartName="/ppt/diagrams/drawing4.xml"/>
  <Override ContentType="application/vnd.ms-office.drawingml.diagramDrawing+xml" PartName="/ppt/diagrams/drawing5.xml"/>
  <Override ContentType="application/vnd.openxmlformats-officedocument.drawingml.diagramLayout+xml" PartName="/ppt/diagrams/layout1.xml"/>
  <Override ContentType="application/vnd.openxmlformats-officedocument.drawingml.diagramLayout+xml" PartName="/ppt/diagrams/layout2.xml"/>
  <Override ContentType="application/vnd.openxmlformats-officedocument.drawingml.diagramLayout+xml" PartName="/ppt/diagrams/layout3.xml"/>
  <Override ContentType="application/vnd.openxmlformats-officedocument.drawingml.diagramLayout+xml" PartName="/ppt/diagrams/layout4.xml"/>
  <Override ContentType="application/vnd.openxmlformats-officedocument.drawingml.diagramLayout+xml" PartName="/ppt/diagrams/layout5.xml"/>
  <Override ContentType="application/vnd.openxmlformats-officedocument.drawingml.diagramStyle+xml" PartName="/ppt/diagrams/quickStyle1.xml"/>
  <Override ContentType="application/vnd.openxmlformats-officedocument.drawingml.diagramStyle+xml" PartName="/ppt/diagrams/quickStyle2.xml"/>
  <Override ContentType="application/vnd.openxmlformats-officedocument.drawingml.diagramStyle+xml" PartName="/ppt/diagrams/quickStyle3.xml"/>
  <Override ContentType="application/vnd.openxmlformats-officedocument.drawingml.diagramStyle+xml" PartName="/ppt/diagrams/quickStyle4.xml"/>
  <Override ContentType="application/vnd.openxmlformats-officedocument.drawingml.diagramStyle+xml" PartName="/ppt/diagrams/quickStyle5.xml"/>
  <Override ContentType="application/vnd.openxmlformats-officedocument.presentationml.handoutMaster+xml" PartName="/ppt/handoutMasters/handoutMaster1.xml"/>
  <Override ContentType="application/vnd.openxmlformats-officedocument.presentationml.notesMaster+xml" PartName="/ppt/notesMasters/notesMaster1.xml"/>
  <Override ContentType="application/vnd.openxmlformats-officedocument.presentationml.notesSlide+xml" PartName="/ppt/notesSlides/notesSlide1.xml"/>
  <Override ContentType="application/vnd.openxmlformats-officedocument.presentationml.notesSlide+xml" PartName="/ppt/notesSlides/notesSlide10.xml"/>
  <Override ContentType="application/vnd.openxmlformats-officedocument.presentationml.notesSlide+xml" PartName="/ppt/notesSlides/notesSlide10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officedocument.presentationml.notesSlide+xml" PartName="/ppt/notesSlides/notesSlide16.xml"/>
  <Override ContentType="application/vnd.openxmlformats-officedocument.presentationml.notesSlide+xml" PartName="/ppt/notesSlides/notesSlide17.xml"/>
  <Override ContentType="application/vnd.openxmlformats-officedocument.presentationml.notesSlide+xml" PartName="/ppt/notesSlides/notesSlide18.xml"/>
  <Override ContentType="application/vnd.openxmlformats-officedocument.presentationml.notesSlide+xml" PartName="/ppt/notesSlides/notesSlide19.xml"/>
  <Override ContentType="application/vnd.openxmlformats-officedocument.presentationml.notesSlide+xml" PartName="/ppt/notesSlides/notesSlide2.xml"/>
  <Override ContentType="application/vnd.openxmlformats-officedocument.presentationml.notesSlide+xml" PartName="/ppt/notesSlides/notesSlide20.xml"/>
  <Override ContentType="application/vnd.openxmlformats-officedocument.presentationml.notesSlide+xml" PartName="/ppt/notesSlides/notesSlide21.xml"/>
  <Override ContentType="application/vnd.openxmlformats-officedocument.presentationml.notesSlide+xml" PartName="/ppt/notesSlides/notesSlide22.xml"/>
  <Override ContentType="application/vnd.openxmlformats-officedocument.presentationml.notesSlide+xml" PartName="/ppt/notesSlides/notesSlide23.xml"/>
  <Override ContentType="application/vnd.openxmlformats-officedocument.presentationml.notesSlide+xml" PartName="/ppt/notesSlides/notesSlide24.xml"/>
  <Override ContentType="application/vnd.openxmlformats-officedocument.presentationml.notesSlide+xml" PartName="/ppt/notesSlides/notesSlide25.xml"/>
  <Override ContentType="application/vnd.openxmlformats-officedocument.presentationml.notesSlide+xml" PartName="/ppt/notesSlides/notesSlide26.xml"/>
  <Override ContentType="application/vnd.openxmlformats-officedocument.presentationml.notesSlide+xml" PartName="/ppt/notesSlides/notesSlide27.xml"/>
  <Override ContentType="application/vnd.openxmlformats-officedocument.presentationml.notesSlide+xml" PartName="/ppt/notesSlides/notesSlide28.xml"/>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30.xml"/>
  <Override ContentType="application/vnd.openxmlformats-officedocument.presentationml.notesSlide+xml" PartName="/ppt/notesSlides/notesSlide31.xml"/>
  <Override ContentType="application/vnd.openxmlformats-officedocument.presentationml.notesSlide+xml" PartName="/ppt/notesSlides/notesSlide32.xml"/>
  <Override ContentType="application/vnd.openxmlformats-officedocument.presentationml.notesSlide+xml" PartName="/ppt/notesSlides/notesSlide33.xml"/>
  <Override ContentType="application/vnd.openxmlformats-officedocument.presentationml.notesSlide+xml" PartName="/ppt/notesSlides/notesSlide34.xml"/>
  <Override ContentType="application/vnd.openxmlformats-officedocument.presentationml.notesSlide+xml" PartName="/ppt/notesSlides/notesSlide35.xml"/>
  <Override ContentType="application/vnd.openxmlformats-officedocument.presentationml.notesSlide+xml" PartName="/ppt/notesSlides/notesSlide36.xml"/>
  <Override ContentType="application/vnd.openxmlformats-officedocument.presentationml.notesSlide+xml" PartName="/ppt/notesSlides/notesSlide37.xml"/>
  <Override ContentType="application/vnd.openxmlformats-officedocument.presentationml.notesSlide+xml" PartName="/ppt/notesSlides/notesSlide38.xml"/>
  <Override ContentType="application/vnd.openxmlformats-officedocument.presentationml.notesSlide+xml" PartName="/ppt/notesSlides/notesSlide39.xml"/>
  <Override ContentType="application/vnd.openxmlformats-officedocument.presentationml.notesSlide+xml" PartName="/ppt/notesSlides/notesSlide4.xml"/>
  <Override ContentType="application/vnd.openxmlformats-officedocument.presentationml.notesSlide+xml" PartName="/ppt/notesSlides/notesSlide40.xml"/>
  <Override ContentType="application/vnd.openxmlformats-officedocument.presentationml.notesSlide+xml" PartName="/ppt/notesSlides/notesSlide41.xml"/>
  <Override ContentType="application/vnd.openxmlformats-officedocument.presentationml.notesSlide+xml" PartName="/ppt/notesSlides/notesSlide42.xml"/>
  <Override ContentType="application/vnd.openxmlformats-officedocument.presentationml.notesSlide+xml" PartName="/ppt/notesSlides/notesSlide43.xml"/>
  <Override ContentType="application/vnd.openxmlformats-officedocument.presentationml.notesSlide+xml" PartName="/ppt/notesSlides/notesSlide4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47.xml"/>
  <Override ContentType="application/vnd.openxmlformats-officedocument.presentationml.notesSlide+xml" PartName="/ppt/notesSlides/notesSlide48.xml"/>
  <Override ContentType="application/vnd.openxmlformats-officedocument.presentationml.notesSlide+xml" PartName="/ppt/notesSlides/notesSlide49.xml"/>
  <Override ContentType="application/vnd.openxmlformats-officedocument.presentationml.notesSlide+xml" PartName="/ppt/notesSlides/notesSlide5.xml"/>
  <Override ContentType="application/vnd.openxmlformats-officedocument.presentationml.notesSlide+xml" PartName="/ppt/notesSlides/notesSlide50.xml"/>
  <Override ContentType="application/vnd.openxmlformats-officedocument.presentationml.notesSlide+xml" PartName="/ppt/notesSlides/notesSlide51.xml"/>
  <Override ContentType="application/vnd.openxmlformats-officedocument.presentationml.notesSlide+xml" PartName="/ppt/notesSlides/notesSlide52.xml"/>
  <Override ContentType="application/vnd.openxmlformats-officedocument.presentationml.notesSlide+xml" PartName="/ppt/notesSlides/notesSlide53.xml"/>
  <Override ContentType="application/vnd.openxmlformats-officedocument.presentationml.notesSlide+xml" PartName="/ppt/notesSlides/notesSlide54.xml"/>
  <Override ContentType="application/vnd.openxmlformats-officedocument.presentationml.notesSlide+xml" PartName="/ppt/notesSlides/notesSlide55.xml"/>
  <Override ContentType="application/vnd.openxmlformats-officedocument.presentationml.notesSlide+xml" PartName="/ppt/notesSlides/notesSlide56.xml"/>
  <Override ContentType="application/vnd.openxmlformats-officedocument.presentationml.notesSlide+xml" PartName="/ppt/notesSlides/notesSlide57.xml"/>
  <Override ContentType="application/vnd.openxmlformats-officedocument.presentationml.notesSlide+xml" PartName="/ppt/notesSlides/notesSlide58.xml"/>
  <Override ContentType="application/vnd.openxmlformats-officedocument.presentationml.notesSlide+xml" PartName="/ppt/notesSlides/notesSlide59.xml"/>
  <Override ContentType="application/vnd.openxmlformats-officedocument.presentationml.notesSlide+xml" PartName="/ppt/notesSlides/notesSlide6.xml"/>
  <Override ContentType="application/vnd.openxmlformats-officedocument.presentationml.notesSlide+xml" PartName="/ppt/notesSlides/notesSlide60.xml"/>
  <Override ContentType="application/vnd.openxmlformats-officedocument.presentationml.notesSlide+xml" PartName="/ppt/notesSlides/notesSlide61.xml"/>
  <Override ContentType="application/vnd.openxmlformats-officedocument.presentationml.notesSlide+xml" PartName="/ppt/notesSlides/notesSlide62.xml"/>
  <Override ContentType="application/vnd.openxmlformats-officedocument.presentationml.notesSlide+xml" PartName="/ppt/notesSlides/notesSlide63.xml"/>
  <Override ContentType="application/vnd.openxmlformats-officedocument.presentationml.notesSlide+xml" PartName="/ppt/notesSlides/notesSlide64.xml"/>
  <Override ContentType="application/vnd.openxmlformats-officedocument.presentationml.notesSlide+xml" PartName="/ppt/notesSlides/notesSlide65.xml"/>
  <Override ContentType="application/vnd.openxmlformats-officedocument.presentationml.notesSlide+xml" PartName="/ppt/notesSlides/notesSlide66.xml"/>
  <Override ContentType="application/vnd.openxmlformats-officedocument.presentationml.notesSlide+xml" PartName="/ppt/notesSlides/notesSlide67.xml"/>
  <Override ContentType="application/vnd.openxmlformats-officedocument.presentationml.notesSlide+xml" PartName="/ppt/notesSlides/notesSlide68.xml"/>
  <Override ContentType="application/vnd.openxmlformats-officedocument.presentationml.notesSlide+xml" PartName="/ppt/notesSlides/notesSlide69.xml"/>
  <Override ContentType="application/vnd.openxmlformats-officedocument.presentationml.notesSlide+xml" PartName="/ppt/notesSlides/notesSlide7.xml"/>
  <Override ContentType="application/vnd.openxmlformats-officedocument.presentationml.notesSlide+xml" PartName="/ppt/notesSlides/notesSlide70.xml"/>
  <Override ContentType="application/vnd.openxmlformats-officedocument.presentationml.notesSlide+xml" PartName="/ppt/notesSlides/notesSlide71.xml"/>
  <Override ContentType="application/vnd.openxmlformats-officedocument.presentationml.notesSlide+xml" PartName="/ppt/notesSlides/notesSlide72.xml"/>
  <Override ContentType="application/vnd.openxmlformats-officedocument.presentationml.notesSlide+xml" PartName="/ppt/notesSlides/notesSlide73.xml"/>
  <Override ContentType="application/vnd.openxmlformats-officedocument.presentationml.notesSlide+xml" PartName="/ppt/notesSlides/notesSlide74.xml"/>
  <Override ContentType="application/vnd.openxmlformats-officedocument.presentationml.notesSlide+xml" PartName="/ppt/notesSlides/notesSlide75.xml"/>
  <Override ContentType="application/vnd.openxmlformats-officedocument.presentationml.notesSlide+xml" PartName="/ppt/notesSlides/notesSlide76.xml"/>
  <Override ContentType="application/vnd.openxmlformats-officedocument.presentationml.notesSlide+xml" PartName="/ppt/notesSlides/notesSlide77.xml"/>
  <Override ContentType="application/vnd.openxmlformats-officedocument.presentationml.notesSlide+xml" PartName="/ppt/notesSlides/notesSlide78.xml"/>
  <Override ContentType="application/vnd.openxmlformats-officedocument.presentationml.notesSlide+xml" PartName="/ppt/notesSlides/notesSlide79.xml"/>
  <Override ContentType="application/vnd.openxmlformats-officedocument.presentationml.notesSlide+xml" PartName="/ppt/notesSlides/notesSlide8.xml"/>
  <Override ContentType="application/vnd.openxmlformats-officedocument.presentationml.notesSlide+xml" PartName="/ppt/notesSlides/notesSlide80.xml"/>
  <Override ContentType="application/vnd.openxmlformats-officedocument.presentationml.notesSlide+xml" PartName="/ppt/notesSlides/notesSlide81.xml"/>
  <Override ContentType="application/vnd.openxmlformats-officedocument.presentationml.notesSlide+xml" PartName="/ppt/notesSlides/notesSlide82.xml"/>
  <Override ContentType="application/vnd.openxmlformats-officedocument.presentationml.notesSlide+xml" PartName="/ppt/notesSlides/notesSlide83.xml"/>
  <Override ContentType="application/vnd.openxmlformats-officedocument.presentationml.notesSlide+xml" PartName="/ppt/notesSlides/notesSlide84.xml"/>
  <Override ContentType="application/vnd.openxmlformats-officedocument.presentationml.notesSlide+xml" PartName="/ppt/notesSlides/notesSlide85.xml"/>
  <Override ContentType="application/vnd.openxmlformats-officedocument.presentationml.notesSlide+xml" PartName="/ppt/notesSlides/notesSlide86.xml"/>
  <Override ContentType="application/vnd.openxmlformats-officedocument.presentationml.notesSlide+xml" PartName="/ppt/notesSlides/notesSlide87.xml"/>
  <Override ContentType="application/vnd.openxmlformats-officedocument.presentationml.notesSlide+xml" PartName="/ppt/notesSlides/notesSlide88.xml"/>
  <Override ContentType="application/vnd.openxmlformats-officedocument.presentationml.notesSlide+xml" PartName="/ppt/notesSlides/notesSlide89.xml"/>
  <Override ContentType="application/vnd.openxmlformats-officedocument.presentationml.notesSlide+xml" PartName="/ppt/notesSlides/notesSlide9.xml"/>
  <Override ContentType="application/vnd.openxmlformats-officedocument.presentationml.notesSlide+xml" PartName="/ppt/notesSlides/notesSlide90.xml"/>
  <Override ContentType="application/vnd.openxmlformats-officedocument.presentationml.notesSlide+xml" PartName="/ppt/notesSlides/notesSlide91.xml"/>
  <Override ContentType="application/vnd.openxmlformats-officedocument.presentationml.notesSlide+xml" PartName="/ppt/notesSlides/notesSlide92.xml"/>
  <Override ContentType="application/vnd.openxmlformats-officedocument.presentationml.notesSlide+xml" PartName="/ppt/notesSlides/notesSlide93.xml"/>
  <Override ContentType="application/vnd.openxmlformats-officedocument.presentationml.notesSlide+xml" PartName="/ppt/notesSlides/notesSlide94.xml"/>
  <Override ContentType="application/vnd.openxmlformats-officedocument.presentationml.notesSlide+xml" PartName="/ppt/notesSlides/notesSlide95.xml"/>
  <Override ContentType="application/vnd.openxmlformats-officedocument.presentationml.notesSlide+xml" PartName="/ppt/notesSlides/notesSlide96.xml"/>
  <Override ContentType="application/vnd.openxmlformats-officedocument.presentationml.notesSlide+xml" PartName="/ppt/notesSlides/notesSlide97.xml"/>
  <Override ContentType="application/vnd.openxmlformats-officedocument.presentationml.notesSlide+xml" PartName="/ppt/notesSlides/notesSlide98.xml"/>
  <Override ContentType="application/vnd.openxmlformats-officedocument.presentationml.notesSlide+xml" PartName="/ppt/notesSlides/notesSlide99.xml"/>
  <Override ContentType="application/vnd.openxmlformats-officedocument.presentationml.presProps+xml" PartName="/ppt/presProps.xml"/>
  <Override ContentType="application/vnd.openxmlformats-officedocument.presentationml.presentation.main+xml" PartName="/ppt/presentation.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100.xml"/>
  <Override ContentType="application/vnd.openxmlformats-officedocument.presentationml.slide+xml" PartName="/ppt/slides/slide101.xml"/>
  <Override ContentType="application/vnd.openxmlformats-officedocument.presentationml.slide+xml" PartName="/ppt/slides/slide102.xml"/>
  <Override ContentType="application/vnd.openxmlformats-officedocument.presentationml.slide+xml" PartName="/ppt/slides/slide103.xml"/>
  <Override ContentType="application/vnd.openxmlformats-officedocument.presentationml.slide+xml" PartName="/ppt/slides/slide104.xml"/>
  <Override ContentType="application/vnd.openxmlformats-officedocument.presentationml.slide+xml" PartName="/ppt/slides/slide105.xml"/>
  <Override ContentType="application/vnd.openxmlformats-officedocument.presentationml.slide+xml" PartName="/ppt/slides/slide106.xml"/>
  <Override ContentType="application/vnd.openxmlformats-officedocument.presentationml.slide+xml" PartName="/ppt/slides/slide107.xml"/>
  <Override ContentType="application/vnd.openxmlformats-officedocument.presentationml.slide+xml" PartName="/ppt/slides/slide108.xml"/>
  <Override ContentType="application/vnd.openxmlformats-officedocument.presentationml.slide+xml" PartName="/ppt/slides/slide109.xml"/>
  <Override ContentType="application/vnd.openxmlformats-officedocument.presentationml.slide+xml" PartName="/ppt/slides/slide11.xml"/>
  <Override ContentType="application/vnd.openxmlformats-officedocument.presentationml.slide+xml" PartName="/ppt/slides/slide110.xml"/>
  <Override ContentType="application/vnd.openxmlformats-officedocument.presentationml.slide+xml" PartName="/ppt/slides/slide111.xml"/>
  <Override ContentType="application/vnd.openxmlformats-officedocument.presentationml.slide+xml" PartName="/ppt/slides/slide112.xml"/>
  <Override ContentType="application/vnd.openxmlformats-officedocument.presentationml.slide+xml" PartName="/ppt/slides/slide113.xml"/>
  <Override ContentType="application/vnd.openxmlformats-officedocument.presentationml.slide+xml" PartName="/ppt/slides/slide114.xml"/>
  <Override ContentType="application/vnd.openxmlformats-officedocument.presentationml.slide+xml" PartName="/ppt/slides/slide115.xml"/>
  <Override ContentType="application/vnd.openxmlformats-officedocument.presentationml.slide+xml" PartName="/ppt/slides/slide116.xml"/>
  <Override ContentType="application/vnd.openxmlformats-officedocument.presentationml.slide+xml" PartName="/ppt/slides/slide117.xml"/>
  <Override ContentType="application/vnd.openxmlformats-officedocument.presentationml.slide+xml" PartName="/ppt/slides/slide118.xml"/>
  <Override ContentType="application/vnd.openxmlformats-officedocument.presentationml.slide+xml" PartName="/ppt/slides/slide119.xml"/>
  <Override ContentType="application/vnd.openxmlformats-officedocument.presentationml.slide+xml" PartName="/ppt/slides/slide12.xml"/>
  <Override ContentType="application/vnd.openxmlformats-officedocument.presentationml.slide+xml" PartName="/ppt/slides/slide120.xml"/>
  <Override ContentType="application/vnd.openxmlformats-officedocument.presentationml.slide+xml" PartName="/ppt/slides/slide121.xml"/>
  <Override ContentType="application/vnd.openxmlformats-officedocument.presentationml.slide+xml" PartName="/ppt/slides/slide122.xml"/>
  <Override ContentType="application/vnd.openxmlformats-officedocument.presentationml.slide+xml" PartName="/ppt/slides/slide123.xml"/>
  <Override ContentType="application/vnd.openxmlformats-officedocument.presentationml.slide+xml" PartName="/ppt/slides/slide124.xml"/>
  <Override ContentType="application/vnd.openxmlformats-officedocument.presentationml.slide+xml" PartName="/ppt/slides/slide125.xml"/>
  <Override ContentType="application/vnd.openxmlformats-officedocument.presentationml.slide+xml" PartName="/ppt/slides/slide126.xml"/>
  <Override ContentType="application/vnd.openxmlformats-officedocument.presentationml.slide+xml" PartName="/ppt/slides/slide127.xml"/>
  <Override ContentType="application/vnd.openxmlformats-officedocument.presentationml.slide+xml" PartName="/ppt/slides/slide128.xml"/>
  <Override ContentType="application/vnd.openxmlformats-officedocument.presentationml.slide+xml" PartName="/ppt/slides/slide129.xml"/>
  <Override ContentType="application/vnd.openxmlformats-officedocument.presentationml.slide+xml" PartName="/ppt/slides/slide13.xml"/>
  <Override ContentType="application/vnd.openxmlformats-officedocument.presentationml.slide+xml" PartName="/ppt/slides/slide130.xml"/>
  <Override ContentType="application/vnd.openxmlformats-officedocument.presentationml.slide+xml" PartName="/ppt/slides/slide131.xml"/>
  <Override ContentType="application/vnd.openxmlformats-officedocument.presentationml.slide+xml" PartName="/ppt/slides/slide132.xml"/>
  <Override ContentType="application/vnd.openxmlformats-officedocument.presentationml.slide+xml" PartName="/ppt/slides/slide133.xml"/>
  <Override ContentType="application/vnd.openxmlformats-officedocument.presentationml.slide+xml" PartName="/ppt/slides/slide134.xml"/>
  <Override ContentType="application/vnd.openxmlformats-officedocument.presentationml.slide+xml" PartName="/ppt/slides/slide135.xml"/>
  <Override ContentType="application/vnd.openxmlformats-officedocument.presentationml.slide+xml" PartName="/ppt/slides/slide136.xml"/>
  <Override ContentType="application/vnd.openxmlformats-officedocument.presentationml.slide+xml" PartName="/ppt/slides/slide137.xml"/>
  <Override ContentType="application/vnd.openxmlformats-officedocument.presentationml.slide+xml" PartName="/ppt/slides/slide138.xml"/>
  <Override ContentType="application/vnd.openxmlformats-officedocument.presentationml.slide+xml" PartName="/ppt/slides/slide139.xml"/>
  <Override ContentType="application/vnd.openxmlformats-officedocument.presentationml.slide+xml" PartName="/ppt/slides/slide14.xml"/>
  <Override ContentType="application/vnd.openxmlformats-officedocument.presentationml.slide+xml" PartName="/ppt/slides/slide140.xml"/>
  <Override ContentType="application/vnd.openxmlformats-officedocument.presentationml.slide+xml" PartName="/ppt/slides/slide141.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slide+xml" PartName="/ppt/slides/slide42.xml"/>
  <Override ContentType="application/vnd.openxmlformats-officedocument.presentationml.slide+xml" PartName="/ppt/slides/slide43.xml"/>
  <Override ContentType="application/vnd.openxmlformats-officedocument.presentationml.slide+xml" PartName="/ppt/slides/slide44.xml"/>
  <Override ContentType="application/vnd.openxmlformats-officedocument.presentationml.slide+xml" PartName="/ppt/slides/slide45.xml"/>
  <Override ContentType="application/vnd.openxmlformats-officedocument.presentationml.slide+xml" PartName="/ppt/slides/slide46.xml"/>
  <Override ContentType="application/vnd.openxmlformats-officedocument.presentationml.slide+xml" PartName="/ppt/slides/slide47.xml"/>
  <Override ContentType="application/vnd.openxmlformats-officedocument.presentationml.slide+xml" PartName="/ppt/slides/slide48.xml"/>
  <Override ContentType="application/vnd.openxmlformats-officedocument.presentationml.slide+xml" PartName="/ppt/slides/slide49.xml"/>
  <Override ContentType="application/vnd.openxmlformats-officedocument.presentationml.slide+xml" PartName="/ppt/slides/slide5.xml"/>
  <Override ContentType="application/vnd.openxmlformats-officedocument.presentationml.slide+xml" PartName="/ppt/slides/slide50.xml"/>
  <Override ContentType="application/vnd.openxmlformats-officedocument.presentationml.slide+xml" PartName="/ppt/slides/slide51.xml"/>
  <Override ContentType="application/vnd.openxmlformats-officedocument.presentationml.slide+xml" PartName="/ppt/slides/slide52.xml"/>
  <Override ContentType="application/vnd.openxmlformats-officedocument.presentationml.slide+xml" PartName="/ppt/slides/slide53.xml"/>
  <Override ContentType="application/vnd.openxmlformats-officedocument.presentationml.slide+xml" PartName="/ppt/slides/slide54.xml"/>
  <Override ContentType="application/vnd.openxmlformats-officedocument.presentationml.slide+xml" PartName="/ppt/slides/slide55.xml"/>
  <Override ContentType="application/vnd.openxmlformats-officedocument.presentationml.slide+xml" PartName="/ppt/slides/slide56.xml"/>
  <Override ContentType="application/vnd.openxmlformats-officedocument.presentationml.slide+xml" PartName="/ppt/slides/slide57.xml"/>
  <Override ContentType="application/vnd.openxmlformats-officedocument.presentationml.slide+xml" PartName="/ppt/slides/slide58.xml"/>
  <Override ContentType="application/vnd.openxmlformats-officedocument.presentationml.slide+xml" PartName="/ppt/slides/slide59.xml"/>
  <Override ContentType="application/vnd.openxmlformats-officedocument.presentationml.slide+xml" PartName="/ppt/slides/slide6.xml"/>
  <Override ContentType="application/vnd.openxmlformats-officedocument.presentationml.slide+xml" PartName="/ppt/slides/slide60.xml"/>
  <Override ContentType="application/vnd.openxmlformats-officedocument.presentationml.slide+xml" PartName="/ppt/slides/slide61.xml"/>
  <Override ContentType="application/vnd.openxmlformats-officedocument.presentationml.slide+xml" PartName="/ppt/slides/slide62.xml"/>
  <Override ContentType="application/vnd.openxmlformats-officedocument.presentationml.slide+xml" PartName="/ppt/slides/slide63.xml"/>
  <Override ContentType="application/vnd.openxmlformats-officedocument.presentationml.slide+xml" PartName="/ppt/slides/slide64.xml"/>
  <Override ContentType="application/vnd.openxmlformats-officedocument.presentationml.slide+xml" PartName="/ppt/slides/slide65.xml"/>
  <Override ContentType="application/vnd.openxmlformats-officedocument.presentationml.slide+xml" PartName="/ppt/slides/slide66.xml"/>
  <Override ContentType="application/vnd.openxmlformats-officedocument.presentationml.slide+xml" PartName="/ppt/slides/slide67.xml"/>
  <Override ContentType="application/vnd.openxmlformats-officedocument.presentationml.slide+xml" PartName="/ppt/slides/slide68.xml"/>
  <Override ContentType="application/vnd.openxmlformats-officedocument.presentationml.slide+xml" PartName="/ppt/slides/slide69.xml"/>
  <Override ContentType="application/vnd.openxmlformats-officedocument.presentationml.slide+xml" PartName="/ppt/slides/slide7.xml"/>
  <Override ContentType="application/vnd.openxmlformats-officedocument.presentationml.slide+xml" PartName="/ppt/slides/slide70.xml"/>
  <Override ContentType="application/vnd.openxmlformats-officedocument.presentationml.slide+xml" PartName="/ppt/slides/slide71.xml"/>
  <Override ContentType="application/vnd.openxmlformats-officedocument.presentationml.slide+xml" PartName="/ppt/slides/slide72.xml"/>
  <Override ContentType="application/vnd.openxmlformats-officedocument.presentationml.slide+xml" PartName="/ppt/slides/slide73.xml"/>
  <Override ContentType="application/vnd.openxmlformats-officedocument.presentationml.slide+xml" PartName="/ppt/slides/slide74.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77.xml"/>
  <Override ContentType="application/vnd.openxmlformats-officedocument.presentationml.slide+xml" PartName="/ppt/slides/slide78.xml"/>
  <Override ContentType="application/vnd.openxmlformats-officedocument.presentationml.slide+xml" PartName="/ppt/slides/slide79.xml"/>
  <Override ContentType="application/vnd.openxmlformats-officedocument.presentationml.slide+xml" PartName="/ppt/slides/slide8.xml"/>
  <Override ContentType="application/vnd.openxmlformats-officedocument.presentationml.slide+xml" PartName="/ppt/slides/slide80.xml"/>
  <Override ContentType="application/vnd.openxmlformats-officedocument.presentationml.slide+xml" PartName="/ppt/slides/slide81.xml"/>
  <Override ContentType="application/vnd.openxmlformats-officedocument.presentationml.slide+xml" PartName="/ppt/slides/slide82.xml"/>
  <Override ContentType="application/vnd.openxmlformats-officedocument.presentationml.slide+xml" PartName="/ppt/slides/slide83.xml"/>
  <Override ContentType="application/vnd.openxmlformats-officedocument.presentationml.slide+xml" PartName="/ppt/slides/slide84.xml"/>
  <Override ContentType="application/vnd.openxmlformats-officedocument.presentationml.slide+xml" PartName="/ppt/slides/slide85.xml"/>
  <Override ContentType="application/vnd.openxmlformats-officedocument.presentationml.slide+xml" PartName="/ppt/slides/slide86.xml"/>
  <Override ContentType="application/vnd.openxmlformats-officedocument.presentationml.slide+xml" PartName="/ppt/slides/slide87.xml"/>
  <Override ContentType="application/vnd.openxmlformats-officedocument.presentationml.slide+xml" PartName="/ppt/slides/slide88.xml"/>
  <Override ContentType="application/vnd.openxmlformats-officedocument.presentationml.slide+xml" PartName="/ppt/slides/slide89.xml"/>
  <Override ContentType="application/vnd.openxmlformats-officedocument.presentationml.slide+xml" PartName="/ppt/slides/slide9.xml"/>
  <Override ContentType="application/vnd.openxmlformats-officedocument.presentationml.slide+xml" PartName="/ppt/slides/slide90.xml"/>
  <Override ContentType="application/vnd.openxmlformats-officedocument.presentationml.slide+xml" PartName="/ppt/slides/slide91.xml"/>
  <Override ContentType="application/vnd.openxmlformats-officedocument.presentationml.slide+xml" PartName="/ppt/slides/slide92.xml"/>
  <Override ContentType="application/vnd.openxmlformats-officedocument.presentationml.slide+xml" PartName="/ppt/slides/slide93.xml"/>
  <Override ContentType="application/vnd.openxmlformats-officedocument.presentationml.slide+xml" PartName="/ppt/slides/slide94.xml"/>
  <Override ContentType="application/vnd.openxmlformats-officedocument.presentationml.slide+xml" PartName="/ppt/slides/slide95.xml"/>
  <Override ContentType="application/vnd.openxmlformats-officedocument.presentationml.slide+xml" PartName="/ppt/slides/slide96.xml"/>
  <Override ContentType="application/vnd.openxmlformats-officedocument.presentationml.slide+xml" PartName="/ppt/slides/slide97.xml"/>
  <Override ContentType="application/vnd.openxmlformats-officedocument.presentationml.slide+xml" PartName="/ppt/slides/slide98.xml"/>
  <Override ContentType="application/vnd.openxmlformats-officedocument.presentationml.slide+xml" PartName="/ppt/slides/slide99.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
    <Relationship Target="docProps/core.xml" Type="http://schemas.openxmlformats.org/package/2006/relationships/metadata/core-properties" Id="rId3"/>
    <Relationship Target="docProps/thumbnail.jpeg" Type="http://schemas.openxmlformats.org/package/2006/relationships/metadata/thumbnail" Id="rId2"/>
    <Relationship Target="ppt/presentation.xml" Type="http://schemas.openxmlformats.org/officeDocument/2006/relationships/officeDocument" Id="rId1"/>
    <Relationship Target="docProps/app.xml" Type="http://schemas.openxmlformats.org/officeDocument/2006/relationships/extended-properties" Id="rId4"/>
</Relationships>

</file>

<file path=ppt/presentation.xml><?xml version="1.0" encoding="utf-8"?>
<p:presentation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showSpecialPlsOnTitleSld="false" saveSubsetFonts="true">
  <p:sldMasterIdLst>
    <p:sldMasterId id="2147483671" r:id="rId1"/>
  </p:sldMasterIdLst>
  <p:notesMasterIdLst>
    <p:notesMasterId r:id="rId143"/>
  </p:notesMasterIdLst>
  <p:handoutMasterIdLst>
    <p:handoutMasterId r:id="rId144"/>
  </p:handoutMasterIdLst>
  <p:sldIdLst>
    <p:sldId id="256" r:id="rId2"/>
    <p:sldId id="270" r:id="rId3"/>
    <p:sldId id="463" r:id="rId4"/>
    <p:sldId id="540" r:id="rId5"/>
    <p:sldId id="464" r:id="rId6"/>
    <p:sldId id="465" r:id="rId7"/>
    <p:sldId id="466" r:id="rId8"/>
    <p:sldId id="467" r:id="rId9"/>
    <p:sldId id="468" r:id="rId10"/>
    <p:sldId id="469" r:id="rId11"/>
    <p:sldId id="470" r:id="rId12"/>
    <p:sldId id="471" r:id="rId13"/>
    <p:sldId id="472" r:id="rId14"/>
    <p:sldId id="473" r:id="rId15"/>
    <p:sldId id="474" r:id="rId16"/>
    <p:sldId id="475" r:id="rId17"/>
    <p:sldId id="476" r:id="rId18"/>
    <p:sldId id="477" r:id="rId19"/>
    <p:sldId id="478" r:id="rId20"/>
    <p:sldId id="479" r:id="rId21"/>
    <p:sldId id="480" r:id="rId22"/>
    <p:sldId id="481" r:id="rId23"/>
    <p:sldId id="482" r:id="rId24"/>
    <p:sldId id="483" r:id="rId25"/>
    <p:sldId id="484" r:id="rId26"/>
    <p:sldId id="485" r:id="rId27"/>
    <p:sldId id="486" r:id="rId28"/>
    <p:sldId id="487" r:id="rId29"/>
    <p:sldId id="488" r:id="rId30"/>
    <p:sldId id="489" r:id="rId31"/>
    <p:sldId id="490" r:id="rId32"/>
    <p:sldId id="534" r:id="rId33"/>
    <p:sldId id="532" r:id="rId34"/>
    <p:sldId id="491" r:id="rId35"/>
    <p:sldId id="492" r:id="rId36"/>
    <p:sldId id="493" r:id="rId37"/>
    <p:sldId id="494" r:id="rId38"/>
    <p:sldId id="495" r:id="rId39"/>
    <p:sldId id="496" r:id="rId40"/>
    <p:sldId id="497" r:id="rId41"/>
    <p:sldId id="498" r:id="rId42"/>
    <p:sldId id="499" r:id="rId43"/>
    <p:sldId id="500" r:id="rId44"/>
    <p:sldId id="501" r:id="rId45"/>
    <p:sldId id="538" r:id="rId46"/>
    <p:sldId id="503" r:id="rId47"/>
    <p:sldId id="504" r:id="rId48"/>
    <p:sldId id="505" r:id="rId49"/>
    <p:sldId id="506" r:id="rId50"/>
    <p:sldId id="507" r:id="rId51"/>
    <p:sldId id="508" r:id="rId52"/>
    <p:sldId id="509" r:id="rId53"/>
    <p:sldId id="539" r:id="rId54"/>
    <p:sldId id="511" r:id="rId55"/>
    <p:sldId id="512" r:id="rId56"/>
    <p:sldId id="513" r:id="rId57"/>
    <p:sldId id="462" r:id="rId58"/>
    <p:sldId id="366" r:id="rId59"/>
    <p:sldId id="367" r:id="rId60"/>
    <p:sldId id="368" r:id="rId61"/>
    <p:sldId id="369" r:id="rId62"/>
    <p:sldId id="370" r:id="rId63"/>
    <p:sldId id="371" r:id="rId64"/>
    <p:sldId id="372" r:id="rId65"/>
    <p:sldId id="373" r:id="rId66"/>
    <p:sldId id="374" r:id="rId67"/>
    <p:sldId id="375" r:id="rId68"/>
    <p:sldId id="376" r:id="rId69"/>
    <p:sldId id="378" r:id="rId70"/>
    <p:sldId id="379" r:id="rId71"/>
    <p:sldId id="380" r:id="rId72"/>
    <p:sldId id="381" r:id="rId73"/>
    <p:sldId id="382" r:id="rId74"/>
    <p:sldId id="535" r:id="rId75"/>
    <p:sldId id="522" r:id="rId76"/>
    <p:sldId id="422" r:id="rId77"/>
    <p:sldId id="417" r:id="rId78"/>
    <p:sldId id="459" r:id="rId79"/>
    <p:sldId id="419" r:id="rId80"/>
    <p:sldId id="423" r:id="rId81"/>
    <p:sldId id="426" r:id="rId82"/>
    <p:sldId id="427" r:id="rId83"/>
    <p:sldId id="430" r:id="rId84"/>
    <p:sldId id="431" r:id="rId85"/>
    <p:sldId id="392" r:id="rId86"/>
    <p:sldId id="420" r:id="rId87"/>
    <p:sldId id="421" r:id="rId88"/>
    <p:sldId id="418" r:id="rId89"/>
    <p:sldId id="523" r:id="rId90"/>
    <p:sldId id="440" r:id="rId91"/>
    <p:sldId id="425" r:id="rId92"/>
    <p:sldId id="432" r:id="rId93"/>
    <p:sldId id="441" r:id="rId94"/>
    <p:sldId id="439" r:id="rId95"/>
    <p:sldId id="436" r:id="rId96"/>
    <p:sldId id="442" r:id="rId97"/>
    <p:sldId id="443" r:id="rId98"/>
    <p:sldId id="437" r:id="rId99"/>
    <p:sldId id="391" r:id="rId100"/>
    <p:sldId id="460" r:id="rId101"/>
    <p:sldId id="536" r:id="rId102"/>
    <p:sldId id="524" r:id="rId103"/>
    <p:sldId id="444" r:id="rId104"/>
    <p:sldId id="445" r:id="rId105"/>
    <p:sldId id="446" r:id="rId106"/>
    <p:sldId id="447" r:id="rId107"/>
    <p:sldId id="448" r:id="rId108"/>
    <p:sldId id="450" r:id="rId109"/>
    <p:sldId id="449" r:id="rId110"/>
    <p:sldId id="451" r:id="rId111"/>
    <p:sldId id="393" r:id="rId112"/>
    <p:sldId id="452" r:id="rId113"/>
    <p:sldId id="461" r:id="rId114"/>
    <p:sldId id="525" r:id="rId115"/>
    <p:sldId id="543" r:id="rId116"/>
    <p:sldId id="314" r:id="rId117"/>
    <p:sldId id="541" r:id="rId118"/>
    <p:sldId id="453" r:id="rId119"/>
    <p:sldId id="454" r:id="rId120"/>
    <p:sldId id="455" r:id="rId121"/>
    <p:sldId id="456" r:id="rId122"/>
    <p:sldId id="457" r:id="rId123"/>
    <p:sldId id="530" r:id="rId124"/>
    <p:sldId id="458" r:id="rId125"/>
    <p:sldId id="544" r:id="rId126"/>
    <p:sldId id="542" r:id="rId127"/>
    <p:sldId id="547" r:id="rId128"/>
    <p:sldId id="394" r:id="rId129"/>
    <p:sldId id="315" r:id="rId130"/>
    <p:sldId id="528" r:id="rId131"/>
    <p:sldId id="529" r:id="rId132"/>
    <p:sldId id="526" r:id="rId133"/>
    <p:sldId id="514" r:id="rId134"/>
    <p:sldId id="515" r:id="rId135"/>
    <p:sldId id="516" r:id="rId136"/>
    <p:sldId id="517" r:id="rId137"/>
    <p:sldId id="518" r:id="rId138"/>
    <p:sldId id="519" r:id="rId139"/>
    <p:sldId id="520" r:id="rId140"/>
    <p:sldId id="521" r:id="rId141"/>
    <p:sldId id="537" r:id="rId142"/>
  </p:sldIdLst>
  <p:sldSz cx="9144000" cy="6858000" type="screen4x3"/>
  <p:notesSz cx="6797675" cy="9926638"/>
  <p:defaultTextStyle>
    <a:defPPr>
      <a:defRPr lang="cs-CZ"/>
    </a:defPPr>
    <a:lvl1pPr marL="0" algn="l" defTabSz="914400" rtl="false" eaLnBrk="true" latinLnBrk="false" hangingPunct="true">
      <a:defRPr sz="1800" kern="1200">
        <a:solidFill>
          <a:schemeClr val="tx1"/>
        </a:solidFill>
        <a:latin typeface="+mn-lt"/>
        <a:ea typeface="+mn-ea"/>
        <a:cs typeface="+mn-cs"/>
      </a:defRPr>
    </a:lvl1pPr>
    <a:lvl2pPr marL="457200" algn="l" defTabSz="914400" rtl="false" eaLnBrk="true" latinLnBrk="false" hangingPunct="true">
      <a:defRPr sz="1800" kern="1200">
        <a:solidFill>
          <a:schemeClr val="tx1"/>
        </a:solidFill>
        <a:latin typeface="+mn-lt"/>
        <a:ea typeface="+mn-ea"/>
        <a:cs typeface="+mn-cs"/>
      </a:defRPr>
    </a:lvl2pPr>
    <a:lvl3pPr marL="914400" algn="l" defTabSz="914400" rtl="false" eaLnBrk="true" latinLnBrk="false" hangingPunct="true">
      <a:defRPr sz="1800" kern="1200">
        <a:solidFill>
          <a:schemeClr val="tx1"/>
        </a:solidFill>
        <a:latin typeface="+mn-lt"/>
        <a:ea typeface="+mn-ea"/>
        <a:cs typeface="+mn-cs"/>
      </a:defRPr>
    </a:lvl3pPr>
    <a:lvl4pPr marL="1371600" algn="l" defTabSz="914400" rtl="false" eaLnBrk="true" latinLnBrk="false" hangingPunct="true">
      <a:defRPr sz="1800" kern="1200">
        <a:solidFill>
          <a:schemeClr val="tx1"/>
        </a:solidFill>
        <a:latin typeface="+mn-lt"/>
        <a:ea typeface="+mn-ea"/>
        <a:cs typeface="+mn-cs"/>
      </a:defRPr>
    </a:lvl4pPr>
    <a:lvl5pPr marL="1828800" algn="l" defTabSz="914400" rtl="false" eaLnBrk="true" latinLnBrk="false" hangingPunct="true">
      <a:defRPr sz="1800" kern="1200">
        <a:solidFill>
          <a:schemeClr val="tx1"/>
        </a:solidFill>
        <a:latin typeface="+mn-lt"/>
        <a:ea typeface="+mn-ea"/>
        <a:cs typeface="+mn-cs"/>
      </a:defRPr>
    </a:lvl5pPr>
    <a:lvl6pPr marL="2286000" algn="l" defTabSz="914400" rtl="false" eaLnBrk="true" latinLnBrk="false" hangingPunct="true">
      <a:defRPr sz="1800" kern="1200">
        <a:solidFill>
          <a:schemeClr val="tx1"/>
        </a:solidFill>
        <a:latin typeface="+mn-lt"/>
        <a:ea typeface="+mn-ea"/>
        <a:cs typeface="+mn-cs"/>
      </a:defRPr>
    </a:lvl6pPr>
    <a:lvl7pPr marL="2743200" algn="l" defTabSz="914400" rtl="false" eaLnBrk="true" latinLnBrk="false" hangingPunct="true">
      <a:defRPr sz="1800" kern="1200">
        <a:solidFill>
          <a:schemeClr val="tx1"/>
        </a:solidFill>
        <a:latin typeface="+mn-lt"/>
        <a:ea typeface="+mn-ea"/>
        <a:cs typeface="+mn-cs"/>
      </a:defRPr>
    </a:lvl7pPr>
    <a:lvl8pPr marL="3200400" algn="l" defTabSz="914400" rtl="false" eaLnBrk="true" latinLnBrk="false" hangingPunct="true">
      <a:defRPr sz="1800" kern="1200">
        <a:solidFill>
          <a:schemeClr val="tx1"/>
        </a:solidFill>
        <a:latin typeface="+mn-lt"/>
        <a:ea typeface="+mn-ea"/>
        <a:cs typeface="+mn-cs"/>
      </a:defRPr>
    </a:lvl8pPr>
    <a:lvl9pPr marL="3657600" algn="l" defTabSz="914400" rtl="false" eaLnBrk="true" latinLnBrk="false" hangingPunct="true">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řední styl 2 – zvýraznění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7CE84F3-28C3-443E-9E96-99CF82512B78}" styleName="Tmavý styl 1 – zvýraznění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CAF9ED-07DC-4A11-8D7F-57B35C25682E}" styleName="Střední styl 1 – zvýraznění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lastView="sldThumbnailView">
  <p:normalViewPr>
    <p:restoredLeft sz="9039" autoAdjust="false"/>
    <p:restoredTop sz="76706" autoAdjust="false"/>
  </p:normalViewPr>
  <p:slideViewPr>
    <p:cSldViewPr showGuides="true">
      <p:cViewPr>
        <p:scale>
          <a:sx n="70" d="100"/>
          <a:sy n="70" d="100"/>
        </p:scale>
        <p:origin x="-2493" y="-194"/>
      </p:cViewPr>
      <p:guideLst>
        <p:guide orient="horz" pos="913"/>
        <p:guide orient="horz" pos="3884"/>
        <p:guide pos="5420"/>
        <p:guide pos="3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
    <Relationship Target="slides/slide25.xml" Type="http://schemas.openxmlformats.org/officeDocument/2006/relationships/slide" Id="rId26"/>
    <Relationship Target="slides/slide116.xml" Type="http://schemas.openxmlformats.org/officeDocument/2006/relationships/slide" Id="rId117"/>
    <Relationship Target="slides/slide20.xml" Type="http://schemas.openxmlformats.org/officeDocument/2006/relationships/slide" Id="rId21"/>
    <Relationship Target="slides/slide41.xml" Type="http://schemas.openxmlformats.org/officeDocument/2006/relationships/slide" Id="rId42"/>
    <Relationship Target="slides/slide46.xml" Type="http://schemas.openxmlformats.org/officeDocument/2006/relationships/slide" Id="rId47"/>
    <Relationship Target="slides/slide62.xml" Type="http://schemas.openxmlformats.org/officeDocument/2006/relationships/slide" Id="rId63"/>
    <Relationship Target="slides/slide67.xml" Type="http://schemas.openxmlformats.org/officeDocument/2006/relationships/slide" Id="rId68"/>
    <Relationship Target="slides/slide83.xml" Type="http://schemas.openxmlformats.org/officeDocument/2006/relationships/slide" Id="rId84"/>
    <Relationship Target="slides/slide88.xml" Type="http://schemas.openxmlformats.org/officeDocument/2006/relationships/slide" Id="rId89"/>
    <Relationship Target="slides/slide111.xml" Type="http://schemas.openxmlformats.org/officeDocument/2006/relationships/slide" Id="rId112"/>
    <Relationship Target="slides/slide132.xml" Type="http://schemas.openxmlformats.org/officeDocument/2006/relationships/slide" Id="rId133"/>
    <Relationship Target="slides/slide137.xml" Type="http://schemas.openxmlformats.org/officeDocument/2006/relationships/slide" Id="rId138"/>
    <Relationship Target="slides/slide15.xml" Type="http://schemas.openxmlformats.org/officeDocument/2006/relationships/slide" Id="rId16"/>
    <Relationship Target="slides/slide106.xml" Type="http://schemas.openxmlformats.org/officeDocument/2006/relationships/slide" Id="rId107"/>
    <Relationship Target="slides/slide10.xml" Type="http://schemas.openxmlformats.org/officeDocument/2006/relationships/slide" Id="rId11"/>
    <Relationship Target="slides/slide31.xml" Type="http://schemas.openxmlformats.org/officeDocument/2006/relationships/slide" Id="rId32"/>
    <Relationship Target="slides/slide36.xml" Type="http://schemas.openxmlformats.org/officeDocument/2006/relationships/slide" Id="rId37"/>
    <Relationship Target="slides/slide52.xml" Type="http://schemas.openxmlformats.org/officeDocument/2006/relationships/slide" Id="rId53"/>
    <Relationship Target="slides/slide57.xml" Type="http://schemas.openxmlformats.org/officeDocument/2006/relationships/slide" Id="rId58"/>
    <Relationship Target="slides/slide73.xml" Type="http://schemas.openxmlformats.org/officeDocument/2006/relationships/slide" Id="rId74"/>
    <Relationship Target="slides/slide78.xml" Type="http://schemas.openxmlformats.org/officeDocument/2006/relationships/slide" Id="rId79"/>
    <Relationship Target="slides/slide101.xml" Type="http://schemas.openxmlformats.org/officeDocument/2006/relationships/slide" Id="rId102"/>
    <Relationship Target="slides/slide122.xml" Type="http://schemas.openxmlformats.org/officeDocument/2006/relationships/slide" Id="rId123"/>
    <Relationship Target="slides/slide127.xml" Type="http://schemas.openxmlformats.org/officeDocument/2006/relationships/slide" Id="rId128"/>
    <Relationship Target="handoutMasters/handoutMaster1.xml" Type="http://schemas.openxmlformats.org/officeDocument/2006/relationships/handoutMaster" Id="rId144"/>
    <Relationship Target="slides/slide4.xml" Type="http://schemas.openxmlformats.org/officeDocument/2006/relationships/slide" Id="rId5"/>
    <Relationship Target="slides/slide89.xml" Type="http://schemas.openxmlformats.org/officeDocument/2006/relationships/slide" Id="rId90"/>
    <Relationship Target="slides/slide94.xml" Type="http://schemas.openxmlformats.org/officeDocument/2006/relationships/slide" Id="rId95"/>
    <Relationship Target="slides/slide21.xml" Type="http://schemas.openxmlformats.org/officeDocument/2006/relationships/slide" Id="rId22"/>
    <Relationship Target="slides/slide26.xml" Type="http://schemas.openxmlformats.org/officeDocument/2006/relationships/slide" Id="rId27"/>
    <Relationship Target="slides/slide42.xml" Type="http://schemas.openxmlformats.org/officeDocument/2006/relationships/slide" Id="rId43"/>
    <Relationship Target="slides/slide47.xml" Type="http://schemas.openxmlformats.org/officeDocument/2006/relationships/slide" Id="rId48"/>
    <Relationship Target="slides/slide63.xml" Type="http://schemas.openxmlformats.org/officeDocument/2006/relationships/slide" Id="rId64"/>
    <Relationship Target="slides/slide68.xml" Type="http://schemas.openxmlformats.org/officeDocument/2006/relationships/slide" Id="rId69"/>
    <Relationship Target="slides/slide112.xml" Type="http://schemas.openxmlformats.org/officeDocument/2006/relationships/slide" Id="rId113"/>
    <Relationship Target="slides/slide117.xml" Type="http://schemas.openxmlformats.org/officeDocument/2006/relationships/slide" Id="rId118"/>
    <Relationship Target="slides/slide133.xml" Type="http://schemas.openxmlformats.org/officeDocument/2006/relationships/slide" Id="rId134"/>
    <Relationship Target="slides/slide138.xml" Type="http://schemas.openxmlformats.org/officeDocument/2006/relationships/slide" Id="rId139"/>
    <Relationship Target="slides/slide79.xml" Type="http://schemas.openxmlformats.org/officeDocument/2006/relationships/slide" Id="rId80"/>
    <Relationship Target="slides/slide84.xml" Type="http://schemas.openxmlformats.org/officeDocument/2006/relationships/slide" Id="rId85"/>
    <Relationship Target="slides/slide2.xml" Type="http://schemas.openxmlformats.org/officeDocument/2006/relationships/slide" Id="rId3"/>
    <Relationship Target="slides/slide11.xml" Type="http://schemas.openxmlformats.org/officeDocument/2006/relationships/slide" Id="rId12"/>
    <Relationship Target="slides/slide16.xml" Type="http://schemas.openxmlformats.org/officeDocument/2006/relationships/slide" Id="rId17"/>
    <Relationship Target="slides/slide24.xml" Type="http://schemas.openxmlformats.org/officeDocument/2006/relationships/slide" Id="rId25"/>
    <Relationship Target="slides/slide32.xml" Type="http://schemas.openxmlformats.org/officeDocument/2006/relationships/slide" Id="rId33"/>
    <Relationship Target="slides/slide37.xml" Type="http://schemas.openxmlformats.org/officeDocument/2006/relationships/slide" Id="rId38"/>
    <Relationship Target="slides/slide45.xml" Type="http://schemas.openxmlformats.org/officeDocument/2006/relationships/slide" Id="rId46"/>
    <Relationship Target="slides/slide58.xml" Type="http://schemas.openxmlformats.org/officeDocument/2006/relationships/slide" Id="rId59"/>
    <Relationship Target="slides/slide66.xml" Type="http://schemas.openxmlformats.org/officeDocument/2006/relationships/slide" Id="rId67"/>
    <Relationship Target="slides/slide102.xml" Type="http://schemas.openxmlformats.org/officeDocument/2006/relationships/slide" Id="rId103"/>
    <Relationship Target="slides/slide107.xml" Type="http://schemas.openxmlformats.org/officeDocument/2006/relationships/slide" Id="rId108"/>
    <Relationship Target="slides/slide115.xml" Type="http://schemas.openxmlformats.org/officeDocument/2006/relationships/slide" Id="rId116"/>
    <Relationship Target="slides/slide123.xml" Type="http://schemas.openxmlformats.org/officeDocument/2006/relationships/slide" Id="rId124"/>
    <Relationship Target="slides/slide128.xml" Type="http://schemas.openxmlformats.org/officeDocument/2006/relationships/slide" Id="rId129"/>
    <Relationship Target="slides/slide136.xml" Type="http://schemas.openxmlformats.org/officeDocument/2006/relationships/slide" Id="rId137"/>
    <Relationship Target="slides/slide19.xml" Type="http://schemas.openxmlformats.org/officeDocument/2006/relationships/slide" Id="rId20"/>
    <Relationship Target="slides/slide40.xml" Type="http://schemas.openxmlformats.org/officeDocument/2006/relationships/slide" Id="rId41"/>
    <Relationship Target="slides/slide53.xml" Type="http://schemas.openxmlformats.org/officeDocument/2006/relationships/slide" Id="rId54"/>
    <Relationship Target="slides/slide61.xml" Type="http://schemas.openxmlformats.org/officeDocument/2006/relationships/slide" Id="rId62"/>
    <Relationship Target="slides/slide69.xml" Type="http://schemas.openxmlformats.org/officeDocument/2006/relationships/slide" Id="rId70"/>
    <Relationship Target="slides/slide74.xml" Type="http://schemas.openxmlformats.org/officeDocument/2006/relationships/slide" Id="rId75"/>
    <Relationship Target="slides/slide82.xml" Type="http://schemas.openxmlformats.org/officeDocument/2006/relationships/slide" Id="rId83"/>
    <Relationship Target="slides/slide87.xml" Type="http://schemas.openxmlformats.org/officeDocument/2006/relationships/slide" Id="rId88"/>
    <Relationship Target="slides/slide90.xml" Type="http://schemas.openxmlformats.org/officeDocument/2006/relationships/slide" Id="rId91"/>
    <Relationship Target="slides/slide95.xml" Type="http://schemas.openxmlformats.org/officeDocument/2006/relationships/slide" Id="rId96"/>
    <Relationship Target="slides/slide110.xml" Type="http://schemas.openxmlformats.org/officeDocument/2006/relationships/slide" Id="rId111"/>
    <Relationship Target="slides/slide131.xml" Type="http://schemas.openxmlformats.org/officeDocument/2006/relationships/slide" Id="rId132"/>
    <Relationship Target="slides/slide139.xml" Type="http://schemas.openxmlformats.org/officeDocument/2006/relationships/slide" Id="rId140"/>
    <Relationship Target="presProps.xml" Type="http://schemas.openxmlformats.org/officeDocument/2006/relationships/presProps" Id="rId145"/>
    <Relationship Target="slideMasters/slideMaster1.xml" Type="http://schemas.openxmlformats.org/officeDocument/2006/relationships/slideMaster" Id="rId1"/>
    <Relationship Target="slides/slide5.xml" Type="http://schemas.openxmlformats.org/officeDocument/2006/relationships/slide" Id="rId6"/>
    <Relationship Target="slides/slide14.xml" Type="http://schemas.openxmlformats.org/officeDocument/2006/relationships/slide" Id="rId15"/>
    <Relationship Target="slides/slide22.xml" Type="http://schemas.openxmlformats.org/officeDocument/2006/relationships/slide" Id="rId23"/>
    <Relationship Target="slides/slide27.xml" Type="http://schemas.openxmlformats.org/officeDocument/2006/relationships/slide" Id="rId28"/>
    <Relationship Target="slides/slide35.xml" Type="http://schemas.openxmlformats.org/officeDocument/2006/relationships/slide" Id="rId36"/>
    <Relationship Target="slides/slide48.xml" Type="http://schemas.openxmlformats.org/officeDocument/2006/relationships/slide" Id="rId49"/>
    <Relationship Target="slides/slide56.xml" Type="http://schemas.openxmlformats.org/officeDocument/2006/relationships/slide" Id="rId57"/>
    <Relationship Target="slides/slide105.xml" Type="http://schemas.openxmlformats.org/officeDocument/2006/relationships/slide" Id="rId106"/>
    <Relationship Target="slides/slide113.xml" Type="http://schemas.openxmlformats.org/officeDocument/2006/relationships/slide" Id="rId114"/>
    <Relationship Target="slides/slide118.xml" Type="http://schemas.openxmlformats.org/officeDocument/2006/relationships/slide" Id="rId119"/>
    <Relationship Target="slides/slide126.xml" Type="http://schemas.openxmlformats.org/officeDocument/2006/relationships/slide" Id="rId127"/>
    <Relationship Target="slides/slide9.xml" Type="http://schemas.openxmlformats.org/officeDocument/2006/relationships/slide" Id="rId10"/>
    <Relationship Target="slides/slide30.xml" Type="http://schemas.openxmlformats.org/officeDocument/2006/relationships/slide" Id="rId31"/>
    <Relationship Target="slides/slide43.xml" Type="http://schemas.openxmlformats.org/officeDocument/2006/relationships/slide" Id="rId44"/>
    <Relationship Target="slides/slide51.xml" Type="http://schemas.openxmlformats.org/officeDocument/2006/relationships/slide" Id="rId52"/>
    <Relationship Target="slides/slide59.xml" Type="http://schemas.openxmlformats.org/officeDocument/2006/relationships/slide" Id="rId60"/>
    <Relationship Target="slides/slide64.xml" Type="http://schemas.openxmlformats.org/officeDocument/2006/relationships/slide" Id="rId65"/>
    <Relationship Target="slides/slide72.xml" Type="http://schemas.openxmlformats.org/officeDocument/2006/relationships/slide" Id="rId73"/>
    <Relationship Target="slides/slide77.xml" Type="http://schemas.openxmlformats.org/officeDocument/2006/relationships/slide" Id="rId78"/>
    <Relationship Target="slides/slide80.xml" Type="http://schemas.openxmlformats.org/officeDocument/2006/relationships/slide" Id="rId81"/>
    <Relationship Target="slides/slide85.xml" Type="http://schemas.openxmlformats.org/officeDocument/2006/relationships/slide" Id="rId86"/>
    <Relationship Target="slides/slide93.xml" Type="http://schemas.openxmlformats.org/officeDocument/2006/relationships/slide" Id="rId94"/>
    <Relationship Target="slides/slide98.xml" Type="http://schemas.openxmlformats.org/officeDocument/2006/relationships/slide" Id="rId99"/>
    <Relationship Target="slides/slide100.xml" Type="http://schemas.openxmlformats.org/officeDocument/2006/relationships/slide" Id="rId101"/>
    <Relationship Target="slides/slide121.xml" Type="http://schemas.openxmlformats.org/officeDocument/2006/relationships/slide" Id="rId122"/>
    <Relationship Target="slides/slide129.xml" Type="http://schemas.openxmlformats.org/officeDocument/2006/relationships/slide" Id="rId130"/>
    <Relationship Target="slides/slide134.xml" Type="http://schemas.openxmlformats.org/officeDocument/2006/relationships/slide" Id="rId135"/>
    <Relationship Target="notesMasters/notesMaster1.xml" Type="http://schemas.openxmlformats.org/officeDocument/2006/relationships/notesMaster" Id="rId143"/>
    <Relationship Target="tableStyles.xml" Type="http://schemas.openxmlformats.org/officeDocument/2006/relationships/tableStyles" Id="rId148"/>
    <Relationship Target="slides/slide3.xml" Type="http://schemas.openxmlformats.org/officeDocument/2006/relationships/slide" Id="rId4"/>
    <Relationship Target="slides/slide8.xml" Type="http://schemas.openxmlformats.org/officeDocument/2006/relationships/slide" Id="rId9"/>
    <Relationship Target="slides/slide12.xml" Type="http://schemas.openxmlformats.org/officeDocument/2006/relationships/slide" Id="rId13"/>
    <Relationship Target="slides/slide17.xml" Type="http://schemas.openxmlformats.org/officeDocument/2006/relationships/slide" Id="rId18"/>
    <Relationship Target="slides/slide38.xml" Type="http://schemas.openxmlformats.org/officeDocument/2006/relationships/slide" Id="rId39"/>
    <Relationship Target="slides/slide108.xml" Type="http://schemas.openxmlformats.org/officeDocument/2006/relationships/slide" Id="rId109"/>
    <Relationship Target="slides/slide33.xml" Type="http://schemas.openxmlformats.org/officeDocument/2006/relationships/slide" Id="rId34"/>
    <Relationship Target="slides/slide49.xml" Type="http://schemas.openxmlformats.org/officeDocument/2006/relationships/slide" Id="rId50"/>
    <Relationship Target="slides/slide54.xml" Type="http://schemas.openxmlformats.org/officeDocument/2006/relationships/slide" Id="rId55"/>
    <Relationship Target="slides/slide75.xml" Type="http://schemas.openxmlformats.org/officeDocument/2006/relationships/slide" Id="rId76"/>
    <Relationship Target="slides/slide96.xml" Type="http://schemas.openxmlformats.org/officeDocument/2006/relationships/slide" Id="rId97"/>
    <Relationship Target="slides/slide103.xml" Type="http://schemas.openxmlformats.org/officeDocument/2006/relationships/slide" Id="rId104"/>
    <Relationship Target="slides/slide119.xml" Type="http://schemas.openxmlformats.org/officeDocument/2006/relationships/slide" Id="rId120"/>
    <Relationship Target="slides/slide124.xml" Type="http://schemas.openxmlformats.org/officeDocument/2006/relationships/slide" Id="rId125"/>
    <Relationship Target="slides/slide140.xml" Type="http://schemas.openxmlformats.org/officeDocument/2006/relationships/slide" Id="rId141"/>
    <Relationship Target="viewProps.xml" Type="http://schemas.openxmlformats.org/officeDocument/2006/relationships/viewProps" Id="rId146"/>
    <Relationship Target="slides/slide6.xml" Type="http://schemas.openxmlformats.org/officeDocument/2006/relationships/slide" Id="rId7"/>
    <Relationship Target="slides/slide70.xml" Type="http://schemas.openxmlformats.org/officeDocument/2006/relationships/slide" Id="rId71"/>
    <Relationship Target="slides/slide91.xml" Type="http://schemas.openxmlformats.org/officeDocument/2006/relationships/slide" Id="rId92"/>
    <Relationship Target="slides/slide1.xml" Type="http://schemas.openxmlformats.org/officeDocument/2006/relationships/slide" Id="rId2"/>
    <Relationship Target="slides/slide28.xml" Type="http://schemas.openxmlformats.org/officeDocument/2006/relationships/slide" Id="rId29"/>
    <Relationship Target="slides/slide23.xml" Type="http://schemas.openxmlformats.org/officeDocument/2006/relationships/slide" Id="rId24"/>
    <Relationship Target="slides/slide39.xml" Type="http://schemas.openxmlformats.org/officeDocument/2006/relationships/slide" Id="rId40"/>
    <Relationship Target="slides/slide44.xml" Type="http://schemas.openxmlformats.org/officeDocument/2006/relationships/slide" Id="rId45"/>
    <Relationship Target="slides/slide65.xml" Type="http://schemas.openxmlformats.org/officeDocument/2006/relationships/slide" Id="rId66"/>
    <Relationship Target="slides/slide86.xml" Type="http://schemas.openxmlformats.org/officeDocument/2006/relationships/slide" Id="rId87"/>
    <Relationship Target="slides/slide109.xml" Type="http://schemas.openxmlformats.org/officeDocument/2006/relationships/slide" Id="rId110"/>
    <Relationship Target="slides/slide114.xml" Type="http://schemas.openxmlformats.org/officeDocument/2006/relationships/slide" Id="rId115"/>
    <Relationship Target="slides/slide130.xml" Type="http://schemas.openxmlformats.org/officeDocument/2006/relationships/slide" Id="rId131"/>
    <Relationship Target="slides/slide135.xml" Type="http://schemas.openxmlformats.org/officeDocument/2006/relationships/slide" Id="rId136"/>
    <Relationship Target="slides/slide60.xml" Type="http://schemas.openxmlformats.org/officeDocument/2006/relationships/slide" Id="rId61"/>
    <Relationship Target="slides/slide81.xml" Type="http://schemas.openxmlformats.org/officeDocument/2006/relationships/slide" Id="rId82"/>
    <Relationship Target="slides/slide18.xml" Type="http://schemas.openxmlformats.org/officeDocument/2006/relationships/slide" Id="rId19"/>
    <Relationship Target="slides/slide13.xml" Type="http://schemas.openxmlformats.org/officeDocument/2006/relationships/slide" Id="rId14"/>
    <Relationship Target="slides/slide29.xml" Type="http://schemas.openxmlformats.org/officeDocument/2006/relationships/slide" Id="rId30"/>
    <Relationship Target="slides/slide34.xml" Type="http://schemas.openxmlformats.org/officeDocument/2006/relationships/slide" Id="rId35"/>
    <Relationship Target="slides/slide55.xml" Type="http://schemas.openxmlformats.org/officeDocument/2006/relationships/slide" Id="rId56"/>
    <Relationship Target="slides/slide76.xml" Type="http://schemas.openxmlformats.org/officeDocument/2006/relationships/slide" Id="rId77"/>
    <Relationship Target="slides/slide99.xml" Type="http://schemas.openxmlformats.org/officeDocument/2006/relationships/slide" Id="rId100"/>
    <Relationship Target="slides/slide104.xml" Type="http://schemas.openxmlformats.org/officeDocument/2006/relationships/slide" Id="rId105"/>
    <Relationship Target="slides/slide125.xml" Type="http://schemas.openxmlformats.org/officeDocument/2006/relationships/slide" Id="rId126"/>
    <Relationship Target="theme/theme1.xml" Type="http://schemas.openxmlformats.org/officeDocument/2006/relationships/theme" Id="rId147"/>
    <Relationship Target="slides/slide7.xml" Type="http://schemas.openxmlformats.org/officeDocument/2006/relationships/slide" Id="rId8"/>
    <Relationship Target="slides/slide50.xml" Type="http://schemas.openxmlformats.org/officeDocument/2006/relationships/slide" Id="rId51"/>
    <Relationship Target="slides/slide71.xml" Type="http://schemas.openxmlformats.org/officeDocument/2006/relationships/slide" Id="rId72"/>
    <Relationship Target="slides/slide92.xml" Type="http://schemas.openxmlformats.org/officeDocument/2006/relationships/slide" Id="rId93"/>
    <Relationship Target="slides/slide97.xml" Type="http://schemas.openxmlformats.org/officeDocument/2006/relationships/slide" Id="rId98"/>
    <Relationship Target="slides/slide120.xml" Type="http://schemas.openxmlformats.org/officeDocument/2006/relationships/slide" Id="rId121"/>
    <Relationship Target="slides/slide141.xml" Type="http://schemas.openxmlformats.org/officeDocument/2006/relationships/slide" Id="rId142"/>
</Relationships>

</file>

<file path=ppt/diagrams/_rels/data3.xml.rels><?xml version="1.0" encoding="UTF-8" standalone="yes"?>
<Relationships xmlns="http://schemas.openxmlformats.org/package/2006/relationships">
    <Relationship TargetMode="External" Target="http://www.cestapromlade.cz/" Type="http://schemas.openxmlformats.org/officeDocument/2006/relationships/hyperlink" Id="rId2"/>
    <Relationship TargetMode="External" Target="http://www.vzdelavanipraxi.cz/" Type="http://schemas.openxmlformats.org/officeDocument/2006/relationships/hyperlink" Id="rId1"/>
</Relationships>

</file>

<file path=ppt/diagrams/colors1.xml><?xml version="1.0" encoding="utf-8"?>
<dgm:colorsDef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dgm:ptLst>
    <dgm:pt modelId="{6BA5EB03-92C4-49B8-BC96-DDE8125A99AE}" type="doc">
      <dgm:prSet loTypeId="urn:microsoft.com/office/officeart/2005/8/layout/hierarchy2" loCatId="hierarchy" qsTypeId="urn:microsoft.com/office/officeart/2005/8/quickstyle/simple1" qsCatId="simple" csTypeId="urn:microsoft.com/office/officeart/2005/8/colors/accent0_1" csCatId="mainScheme" phldr="true"/>
      <dgm:spPr/>
      <dgm:t>
        <a:bodyPr/>
        <a:lstStyle/>
        <a:p>
          <a:endParaRPr lang="cs-CZ"/>
        </a:p>
      </dgm:t>
    </dgm:pt>
    <dgm:pt modelId="{37DF5922-659A-46B6-9E00-E965BADA577C}">
      <dgm:prSet phldrT="[Text]" custT="true"/>
      <dgm:spPr>
        <a:ln w="12700"/>
      </dgm:spPr>
      <dgm:t>
        <a:bodyPr/>
        <a:lstStyle/>
        <a:p>
          <a:r>
            <a:rPr lang="cs-CZ" sz="1400" b="true" dirty="false"/>
            <a:t>Prorodinná opatření </a:t>
          </a:r>
          <a:r>
            <a:rPr lang="cs-CZ" sz="1400" b="false" dirty="false"/>
            <a:t>(de </a:t>
          </a:r>
          <a:r>
            <a:rPr lang="cs-CZ" sz="1400" b="false" dirty="false" err="true"/>
            <a:t>minimis</a:t>
          </a:r>
          <a:r>
            <a:rPr lang="cs-CZ" sz="1400" b="false" dirty="false"/>
            <a:t>)</a:t>
          </a:r>
        </a:p>
      </dgm:t>
    </dgm:pt>
    <dgm:pt modelId="{48949690-2744-44FD-9073-F74D454C3B7F}" type="parTrans" cxnId="{D5152E0B-E7D3-4D96-8AEA-2FC07D257E9A}">
      <dgm:prSet/>
      <dgm:spPr/>
      <dgm:t>
        <a:bodyPr/>
        <a:lstStyle/>
        <a:p>
          <a:endParaRPr lang="cs-CZ"/>
        </a:p>
      </dgm:t>
    </dgm:pt>
    <dgm:pt modelId="{37940183-94F1-4F0F-8594-FE20D70A809F}" type="sibTrans" cxnId="{D5152E0B-E7D3-4D96-8AEA-2FC07D257E9A}">
      <dgm:prSet/>
      <dgm:spPr/>
      <dgm:t>
        <a:bodyPr/>
        <a:lstStyle/>
        <a:p>
          <a:endParaRPr lang="cs-CZ"/>
        </a:p>
      </dgm:t>
    </dgm:pt>
    <dgm:pt modelId="{57A7D69C-01C3-464B-A988-8B4749558832}">
      <dgm:prSet phldrT="[Text]" custT="true"/>
      <dgm:spPr>
        <a:ln w="12700"/>
      </dgm:spPr>
      <dgm:t>
        <a:bodyPr/>
        <a:lstStyle/>
        <a:p>
          <a:r>
            <a:rPr lang="cs-CZ" sz="1200" b="true"/>
            <a:t>Dětské skupiny</a:t>
          </a:r>
        </a:p>
      </dgm:t>
    </dgm:pt>
    <dgm:pt modelId="{AFD50763-9784-4D0A-8DEC-E3BF023E4CF1}" type="parTrans" cxnId="{2980FE73-45D6-4493-8494-273E03A85286}">
      <dgm:prSet/>
      <dgm:spPr>
        <a:ln w="19050"/>
      </dgm:spPr>
      <dgm:t>
        <a:bodyPr/>
        <a:lstStyle/>
        <a:p>
          <a:endParaRPr lang="cs-CZ"/>
        </a:p>
      </dgm:t>
    </dgm:pt>
    <dgm:pt modelId="{3D7E95A4-AD3B-4B69-8E03-63797ADBA904}" type="sibTrans" cxnId="{2980FE73-45D6-4493-8494-273E03A85286}">
      <dgm:prSet/>
      <dgm:spPr/>
      <dgm:t>
        <a:bodyPr/>
        <a:lstStyle/>
        <a:p>
          <a:endParaRPr lang="cs-CZ"/>
        </a:p>
      </dgm:t>
    </dgm:pt>
    <dgm:pt modelId="{EF44FA17-4DB8-4E2F-828A-7DF7B43829BB}">
      <dgm:prSet phldrT="[Text]" custT="true"/>
      <dgm:spPr>
        <a:ln w="12700"/>
      </dgm:spPr>
      <dgm:t>
        <a:bodyPr/>
        <a:lstStyle/>
        <a:p>
          <a:r>
            <a:rPr lang="cs-CZ" sz="1200" b="true" dirty="false"/>
            <a:t>ANO u podnikových DS</a:t>
          </a:r>
          <a:r>
            <a:rPr lang="cs-CZ" sz="900" dirty="false"/>
            <a:t> v případě podniku soutěžícího na trhu</a:t>
          </a:r>
        </a:p>
      </dgm:t>
    </dgm:pt>
    <dgm:pt modelId="{813DEC56-9354-41D8-8D54-583CF9564B6D}" type="parTrans" cxnId="{AE9AF6B6-807F-40E2-986E-9B2430FBE885}">
      <dgm:prSet/>
      <dgm:spPr>
        <a:ln w="19050"/>
      </dgm:spPr>
      <dgm:t>
        <a:bodyPr/>
        <a:lstStyle/>
        <a:p>
          <a:endParaRPr lang="cs-CZ"/>
        </a:p>
      </dgm:t>
    </dgm:pt>
    <dgm:pt modelId="{B6BFDFAB-FCE0-4D7D-9B5D-165190686706}" type="sibTrans" cxnId="{AE9AF6B6-807F-40E2-986E-9B2430FBE885}">
      <dgm:prSet/>
      <dgm:spPr/>
      <dgm:t>
        <a:bodyPr/>
        <a:lstStyle/>
        <a:p>
          <a:endParaRPr lang="cs-CZ"/>
        </a:p>
      </dgm:t>
    </dgm:pt>
    <dgm:pt modelId="{D6482D1C-D6FE-4DBE-9C74-0B84D97EA979}">
      <dgm:prSet phldrT="[Text]" custT="true"/>
      <dgm:spPr>
        <a:ln w="12700"/>
      </dgm:spPr>
      <dgm:t>
        <a:bodyPr/>
        <a:lstStyle/>
        <a:p>
          <a:r>
            <a:rPr lang="cs-CZ" sz="1200" b="true" dirty="false"/>
            <a:t>NE </a:t>
          </a:r>
          <a:r>
            <a:rPr lang="cs-CZ" sz="1200" b="false" dirty="false"/>
            <a:t>u DS pro veřejnost</a:t>
          </a:r>
          <a:endParaRPr lang="cs-CZ" sz="900" b="false" dirty="false"/>
        </a:p>
      </dgm:t>
    </dgm:pt>
    <dgm:pt modelId="{9AFD6632-34B1-4D59-B718-D258CB93230D}" type="parTrans" cxnId="{E6E57C8F-D8E3-41EC-AB2C-10593988FAA8}">
      <dgm:prSet/>
      <dgm:spPr>
        <a:ln w="19050"/>
      </dgm:spPr>
      <dgm:t>
        <a:bodyPr/>
        <a:lstStyle/>
        <a:p>
          <a:endParaRPr lang="cs-CZ"/>
        </a:p>
      </dgm:t>
    </dgm:pt>
    <dgm:pt modelId="{F5579B46-531F-4FFF-A7EC-45BBFAF1B9A5}" type="sibTrans" cxnId="{E6E57C8F-D8E3-41EC-AB2C-10593988FAA8}">
      <dgm:prSet/>
      <dgm:spPr/>
      <dgm:t>
        <a:bodyPr/>
        <a:lstStyle/>
        <a:p>
          <a:endParaRPr lang="cs-CZ"/>
        </a:p>
      </dgm:t>
    </dgm:pt>
    <dgm:pt modelId="{0AFC3635-1D80-4EF9-9AE8-98A7D4367750}">
      <dgm:prSet phldrT="[Text]" custT="true"/>
      <dgm:spPr>
        <a:ln w="12700"/>
      </dgm:spPr>
      <dgm:t>
        <a:bodyPr/>
        <a:lstStyle/>
        <a:p>
          <a:r>
            <a:rPr lang="cs-CZ" sz="1200" b="true"/>
            <a:t>Příměstské tábory</a:t>
          </a:r>
        </a:p>
      </dgm:t>
    </dgm:pt>
    <dgm:pt modelId="{1DFAEDCE-B2F5-43FD-B58F-87B01022E0DA}" type="parTrans" cxnId="{47000DA4-6C9A-4879-ACF7-0FA578944397}">
      <dgm:prSet/>
      <dgm:spPr>
        <a:ln w="19050"/>
      </dgm:spPr>
      <dgm:t>
        <a:bodyPr/>
        <a:lstStyle/>
        <a:p>
          <a:endParaRPr lang="cs-CZ"/>
        </a:p>
      </dgm:t>
    </dgm:pt>
    <dgm:pt modelId="{12C596F6-8537-4DE7-9DB0-06CA4B3A2B9C}" type="sibTrans" cxnId="{47000DA4-6C9A-4879-ACF7-0FA578944397}">
      <dgm:prSet/>
      <dgm:spPr/>
      <dgm:t>
        <a:bodyPr/>
        <a:lstStyle/>
        <a:p>
          <a:endParaRPr lang="cs-CZ"/>
        </a:p>
      </dgm:t>
    </dgm:pt>
    <dgm:pt modelId="{8B81DFF2-84C5-4194-AA9D-9BDF9C885471}">
      <dgm:prSet phldrT="[Text]" custT="true"/>
      <dgm:spPr>
        <a:ln w="12700"/>
      </dgm:spPr>
      <dgm:t>
        <a:bodyPr/>
        <a:lstStyle/>
        <a:p>
          <a:r>
            <a:rPr lang="cs-CZ" sz="1200" b="true" dirty="false"/>
            <a:t>ANO,  </a:t>
          </a:r>
          <a:r>
            <a:rPr lang="cs-CZ" sz="900" dirty="false"/>
            <a:t>v případě provozování na základě živnosti</a:t>
          </a:r>
        </a:p>
      </dgm:t>
    </dgm:pt>
    <dgm:pt modelId="{A1E5C0F1-8AF8-4DEB-A97F-80E8DECB7B3D}" type="parTrans" cxnId="{7643513D-E3EA-4D3C-A4D1-30F45E9693D9}">
      <dgm:prSet/>
      <dgm:spPr>
        <a:ln w="19050"/>
      </dgm:spPr>
      <dgm:t>
        <a:bodyPr/>
        <a:lstStyle/>
        <a:p>
          <a:endParaRPr lang="cs-CZ"/>
        </a:p>
      </dgm:t>
    </dgm:pt>
    <dgm:pt modelId="{5522D284-F522-4735-AB73-4E53F0BF2F21}" type="sibTrans" cxnId="{7643513D-E3EA-4D3C-A4D1-30F45E9693D9}">
      <dgm:prSet/>
      <dgm:spPr/>
      <dgm:t>
        <a:bodyPr/>
        <a:lstStyle/>
        <a:p>
          <a:endParaRPr lang="cs-CZ"/>
        </a:p>
      </dgm:t>
    </dgm:pt>
    <dgm:pt modelId="{08F3A974-F182-4D33-8CBD-214BC695C046}">
      <dgm:prSet custT="true"/>
      <dgm:spPr>
        <a:ln w="12700"/>
      </dgm:spPr>
      <dgm:t>
        <a:bodyPr/>
        <a:lstStyle/>
        <a:p>
          <a:r>
            <a:rPr lang="cs-CZ" sz="1200" b="true" dirty="false"/>
            <a:t>NE, </a:t>
          </a:r>
          <a:r>
            <a:rPr lang="cs-CZ" sz="900" dirty="false"/>
            <a:t>v případě provozování mimo živnost, např. NNO v rámci své hlavní činnosti</a:t>
          </a:r>
        </a:p>
      </dgm:t>
    </dgm:pt>
    <dgm:pt modelId="{D63DCDF3-B955-4432-A255-2979B3B00E64}" type="parTrans" cxnId="{D95F2683-C1D4-40BD-89B2-01F709D823AA}">
      <dgm:prSet/>
      <dgm:spPr>
        <a:ln w="19050"/>
      </dgm:spPr>
      <dgm:t>
        <a:bodyPr/>
        <a:lstStyle/>
        <a:p>
          <a:endParaRPr lang="cs-CZ"/>
        </a:p>
      </dgm:t>
    </dgm:pt>
    <dgm:pt modelId="{BBA31FD8-026B-41CF-9F2A-622BDD71671F}" type="sibTrans" cxnId="{D95F2683-C1D4-40BD-89B2-01F709D823AA}">
      <dgm:prSet/>
      <dgm:spPr/>
      <dgm:t>
        <a:bodyPr/>
        <a:lstStyle/>
        <a:p>
          <a:endParaRPr lang="cs-CZ"/>
        </a:p>
      </dgm:t>
    </dgm:pt>
    <dgm:pt modelId="{5804042A-659D-47CE-ADDA-A7633A1CD089}">
      <dgm:prSet custT="true"/>
      <dgm:spPr>
        <a:ln w="12700"/>
      </dgm:spPr>
      <dgm:t>
        <a:bodyPr/>
        <a:lstStyle/>
        <a:p>
          <a:r>
            <a:rPr lang="cs-CZ" sz="1200" b="true"/>
            <a:t>Zařízení péče o děti</a:t>
          </a:r>
        </a:p>
      </dgm:t>
    </dgm:pt>
    <dgm:pt modelId="{601D4E9C-5435-49A3-A075-0FCB25821A8A}" type="parTrans" cxnId="{BCE31DBF-95FB-44F8-935F-9E9CBA3C8F12}">
      <dgm:prSet/>
      <dgm:spPr>
        <a:ln w="19050"/>
      </dgm:spPr>
      <dgm:t>
        <a:bodyPr/>
        <a:lstStyle/>
        <a:p>
          <a:endParaRPr lang="cs-CZ"/>
        </a:p>
      </dgm:t>
    </dgm:pt>
    <dgm:pt modelId="{60B03AB7-9594-4A4F-9BB7-423E81E7B776}" type="sibTrans" cxnId="{BCE31DBF-95FB-44F8-935F-9E9CBA3C8F12}">
      <dgm:prSet/>
      <dgm:spPr/>
      <dgm:t>
        <a:bodyPr/>
        <a:lstStyle/>
        <a:p>
          <a:endParaRPr lang="cs-CZ"/>
        </a:p>
      </dgm:t>
    </dgm:pt>
    <dgm:pt modelId="{6098388D-B7F3-40E9-9A97-60428E140E16}">
      <dgm:prSet custT="true"/>
      <dgm:spPr>
        <a:ln w="12700"/>
      </dgm:spPr>
      <dgm:t>
        <a:bodyPr/>
        <a:lstStyle/>
        <a:p>
          <a:r>
            <a:rPr lang="cs-CZ" sz="1200" b="true"/>
            <a:t>ANO</a:t>
          </a:r>
          <a:r>
            <a:rPr lang="cs-CZ" sz="900"/>
            <a:t>, pokud je to podnikové zařízení</a:t>
          </a:r>
        </a:p>
      </dgm:t>
    </dgm:pt>
    <dgm:pt modelId="{DAAF92FE-E5DD-4A5C-9B07-0E2F184A6651}" type="parTrans" cxnId="{F96B5806-73A4-4890-BC6C-5DB8220358D9}">
      <dgm:prSet/>
      <dgm:spPr>
        <a:ln w="19050"/>
      </dgm:spPr>
      <dgm:t>
        <a:bodyPr/>
        <a:lstStyle/>
        <a:p>
          <a:endParaRPr lang="cs-CZ"/>
        </a:p>
      </dgm:t>
    </dgm:pt>
    <dgm:pt modelId="{30C5454C-73D4-4B1C-8EC3-A467B0C19309}" type="sibTrans" cxnId="{F96B5806-73A4-4890-BC6C-5DB8220358D9}">
      <dgm:prSet/>
      <dgm:spPr/>
      <dgm:t>
        <a:bodyPr/>
        <a:lstStyle/>
        <a:p>
          <a:endParaRPr lang="cs-CZ"/>
        </a:p>
      </dgm:t>
    </dgm:pt>
    <dgm:pt modelId="{77DCB3B7-EBEA-49AD-8B69-4E0D3453F69B}">
      <dgm:prSet custT="true"/>
      <dgm:spPr>
        <a:ln w="12700"/>
      </dgm:spPr>
      <dgm:t>
        <a:bodyPr/>
        <a:lstStyle/>
        <a:p>
          <a:r>
            <a:rPr lang="cs-CZ" sz="1200" b="true" dirty="false"/>
            <a:t>NE, </a:t>
          </a:r>
          <a:r>
            <a:rPr lang="cs-CZ" sz="900" dirty="false"/>
            <a:t>pokud zřizuje škola, případně i jakýkoliv jiný subjekt, který nebude konkurovat komerčním kroužkům </a:t>
          </a:r>
        </a:p>
      </dgm:t>
    </dgm:pt>
    <dgm:pt modelId="{26DCABE4-77F1-4D00-A300-AA91102A49FE}" type="parTrans" cxnId="{2D2B0876-6B4C-4789-AB12-F974ADFBAE9A}">
      <dgm:prSet/>
      <dgm:spPr>
        <a:ln w="19050"/>
      </dgm:spPr>
      <dgm:t>
        <a:bodyPr/>
        <a:lstStyle/>
        <a:p>
          <a:endParaRPr lang="cs-CZ"/>
        </a:p>
      </dgm:t>
    </dgm:pt>
    <dgm:pt modelId="{AE7DC91E-0558-4781-AA30-9D300B3261CD}" type="sibTrans" cxnId="{2D2B0876-6B4C-4789-AB12-F974ADFBAE9A}">
      <dgm:prSet/>
      <dgm:spPr/>
      <dgm:t>
        <a:bodyPr/>
        <a:lstStyle/>
        <a:p>
          <a:endParaRPr lang="cs-CZ"/>
        </a:p>
      </dgm:t>
    </dgm:pt>
    <dgm:pt modelId="{7CBBB047-3D3C-4FD7-A54B-C336F5DE13C4}" type="pres">
      <dgm:prSet presAssocID="{6BA5EB03-92C4-49B8-BC96-DDE8125A99AE}" presName="diagram" presStyleCnt="0">
        <dgm:presLayoutVars>
          <dgm:chPref val="1"/>
          <dgm:dir/>
          <dgm:animOne val="branch"/>
          <dgm:animLvl val="lvl"/>
          <dgm:resizeHandles val="exact"/>
        </dgm:presLayoutVars>
      </dgm:prSet>
      <dgm:spPr/>
      <dgm:t>
        <a:bodyPr/>
        <a:lstStyle/>
        <a:p>
          <a:endParaRPr lang="cs-CZ"/>
        </a:p>
      </dgm:t>
    </dgm:pt>
    <dgm:pt modelId="{C8B26567-7596-4A98-830A-D885C08F3DD1}" type="pres">
      <dgm:prSet presAssocID="{37DF5922-659A-46B6-9E00-E965BADA577C}" presName="root1" presStyleCnt="0"/>
      <dgm:spPr/>
    </dgm:pt>
    <dgm:pt modelId="{F6A7676B-B36F-4F35-9CE0-B16042A831F6}" type="pres">
      <dgm:prSet presAssocID="{37DF5922-659A-46B6-9E00-E965BADA577C}" presName="LevelOneTextNode" presStyleLbl="node0" presStyleIdx="0" presStyleCnt="1" custLinFactNeighborX="-63613" custLinFactNeighborY="5483">
        <dgm:presLayoutVars>
          <dgm:chPref val="3"/>
        </dgm:presLayoutVars>
      </dgm:prSet>
      <dgm:spPr/>
      <dgm:t>
        <a:bodyPr/>
        <a:lstStyle/>
        <a:p>
          <a:endParaRPr lang="cs-CZ"/>
        </a:p>
      </dgm:t>
    </dgm:pt>
    <dgm:pt modelId="{F60A37B2-9B76-4DC0-8C2C-022C98159728}" type="pres">
      <dgm:prSet presAssocID="{37DF5922-659A-46B6-9E00-E965BADA577C}" presName="level2hierChild" presStyleCnt="0"/>
      <dgm:spPr/>
    </dgm:pt>
    <dgm:pt modelId="{B0593153-BC72-4D12-BC03-56F7B7E69ACE}" type="pres">
      <dgm:prSet presAssocID="{AFD50763-9784-4D0A-8DEC-E3BF023E4CF1}" presName="conn2-1" presStyleLbl="parChTrans1D2" presStyleIdx="0" presStyleCnt="3"/>
      <dgm:spPr/>
      <dgm:t>
        <a:bodyPr/>
        <a:lstStyle/>
        <a:p>
          <a:endParaRPr lang="cs-CZ"/>
        </a:p>
      </dgm:t>
    </dgm:pt>
    <dgm:pt modelId="{95A86C31-BBC9-45A3-87C2-4F78EB5295BE}" type="pres">
      <dgm:prSet presAssocID="{AFD50763-9784-4D0A-8DEC-E3BF023E4CF1}" presName="connTx" presStyleLbl="parChTrans1D2" presStyleIdx="0" presStyleCnt="3"/>
      <dgm:spPr/>
      <dgm:t>
        <a:bodyPr/>
        <a:lstStyle/>
        <a:p>
          <a:endParaRPr lang="cs-CZ"/>
        </a:p>
      </dgm:t>
    </dgm:pt>
    <dgm:pt modelId="{271B8D01-4664-4012-8673-22BF669E0673}" type="pres">
      <dgm:prSet presAssocID="{57A7D69C-01C3-464B-A988-8B4749558832}" presName="root2" presStyleCnt="0"/>
      <dgm:spPr/>
    </dgm:pt>
    <dgm:pt modelId="{B19DDC04-39DF-4FE1-A127-7144C4F367B6}" type="pres">
      <dgm:prSet presAssocID="{57A7D69C-01C3-464B-A988-8B4749558832}" presName="LevelTwoTextNode" presStyleLbl="node2" presStyleIdx="0" presStyleCnt="3">
        <dgm:presLayoutVars>
          <dgm:chPref val="3"/>
        </dgm:presLayoutVars>
      </dgm:prSet>
      <dgm:spPr/>
      <dgm:t>
        <a:bodyPr/>
        <a:lstStyle/>
        <a:p>
          <a:endParaRPr lang="cs-CZ"/>
        </a:p>
      </dgm:t>
    </dgm:pt>
    <dgm:pt modelId="{751060FF-D75B-4513-AF20-153FAD68FB37}" type="pres">
      <dgm:prSet presAssocID="{57A7D69C-01C3-464B-A988-8B4749558832}" presName="level3hierChild" presStyleCnt="0"/>
      <dgm:spPr/>
    </dgm:pt>
    <dgm:pt modelId="{02250D6E-86AC-4F2F-8E12-E43A425298DB}" type="pres">
      <dgm:prSet presAssocID="{813DEC56-9354-41D8-8D54-583CF9564B6D}" presName="conn2-1" presStyleLbl="parChTrans1D3" presStyleIdx="0" presStyleCnt="6"/>
      <dgm:spPr/>
      <dgm:t>
        <a:bodyPr/>
        <a:lstStyle/>
        <a:p>
          <a:endParaRPr lang="cs-CZ"/>
        </a:p>
      </dgm:t>
    </dgm:pt>
    <dgm:pt modelId="{7EF713C3-9B8F-4527-A5C4-380A17A0324A}" type="pres">
      <dgm:prSet presAssocID="{813DEC56-9354-41D8-8D54-583CF9564B6D}" presName="connTx" presStyleLbl="parChTrans1D3" presStyleIdx="0" presStyleCnt="6"/>
      <dgm:spPr/>
      <dgm:t>
        <a:bodyPr/>
        <a:lstStyle/>
        <a:p>
          <a:endParaRPr lang="cs-CZ"/>
        </a:p>
      </dgm:t>
    </dgm:pt>
    <dgm:pt modelId="{C20E19BB-A6A6-4389-88C7-1B3810B0038C}" type="pres">
      <dgm:prSet presAssocID="{EF44FA17-4DB8-4E2F-828A-7DF7B43829BB}" presName="root2" presStyleCnt="0"/>
      <dgm:spPr/>
    </dgm:pt>
    <dgm:pt modelId="{FE8AE1F4-840B-4010-A832-17C97FB5C83C}" type="pres">
      <dgm:prSet presAssocID="{EF44FA17-4DB8-4E2F-828A-7DF7B43829BB}" presName="LevelTwoTextNode" presStyleLbl="node3" presStyleIdx="0" presStyleCnt="6">
        <dgm:presLayoutVars>
          <dgm:chPref val="3"/>
        </dgm:presLayoutVars>
      </dgm:prSet>
      <dgm:spPr/>
      <dgm:t>
        <a:bodyPr/>
        <a:lstStyle/>
        <a:p>
          <a:endParaRPr lang="cs-CZ"/>
        </a:p>
      </dgm:t>
    </dgm:pt>
    <dgm:pt modelId="{5E72A02D-C756-4422-8538-92C94AF534ED}" type="pres">
      <dgm:prSet presAssocID="{EF44FA17-4DB8-4E2F-828A-7DF7B43829BB}" presName="level3hierChild" presStyleCnt="0"/>
      <dgm:spPr/>
    </dgm:pt>
    <dgm:pt modelId="{900FACD9-555C-45AE-B925-256BD3559BD4}" type="pres">
      <dgm:prSet presAssocID="{9AFD6632-34B1-4D59-B718-D258CB93230D}" presName="conn2-1" presStyleLbl="parChTrans1D3" presStyleIdx="1" presStyleCnt="6"/>
      <dgm:spPr/>
      <dgm:t>
        <a:bodyPr/>
        <a:lstStyle/>
        <a:p>
          <a:endParaRPr lang="cs-CZ"/>
        </a:p>
      </dgm:t>
    </dgm:pt>
    <dgm:pt modelId="{F157E342-AFE8-4726-A47E-CB1B1EE14C88}" type="pres">
      <dgm:prSet presAssocID="{9AFD6632-34B1-4D59-B718-D258CB93230D}" presName="connTx" presStyleLbl="parChTrans1D3" presStyleIdx="1" presStyleCnt="6"/>
      <dgm:spPr/>
      <dgm:t>
        <a:bodyPr/>
        <a:lstStyle/>
        <a:p>
          <a:endParaRPr lang="cs-CZ"/>
        </a:p>
      </dgm:t>
    </dgm:pt>
    <dgm:pt modelId="{E268CB82-1744-410E-BDC6-B064E369F4E0}" type="pres">
      <dgm:prSet presAssocID="{D6482D1C-D6FE-4DBE-9C74-0B84D97EA979}" presName="root2" presStyleCnt="0"/>
      <dgm:spPr/>
    </dgm:pt>
    <dgm:pt modelId="{B137A3EC-1F3A-464A-875C-4478F38A44D8}" type="pres">
      <dgm:prSet presAssocID="{D6482D1C-D6FE-4DBE-9C74-0B84D97EA979}" presName="LevelTwoTextNode" presStyleLbl="node3" presStyleIdx="1" presStyleCnt="6">
        <dgm:presLayoutVars>
          <dgm:chPref val="3"/>
        </dgm:presLayoutVars>
      </dgm:prSet>
      <dgm:spPr/>
      <dgm:t>
        <a:bodyPr/>
        <a:lstStyle/>
        <a:p>
          <a:endParaRPr lang="cs-CZ"/>
        </a:p>
      </dgm:t>
    </dgm:pt>
    <dgm:pt modelId="{784E64D2-9C58-4469-A44B-55A0FFC5B717}" type="pres">
      <dgm:prSet presAssocID="{D6482D1C-D6FE-4DBE-9C74-0B84D97EA979}" presName="level3hierChild" presStyleCnt="0"/>
      <dgm:spPr/>
    </dgm:pt>
    <dgm:pt modelId="{3A872FA7-8F68-46B1-BF6B-11B74D09AC8B}" type="pres">
      <dgm:prSet presAssocID="{1DFAEDCE-B2F5-43FD-B58F-87B01022E0DA}" presName="conn2-1" presStyleLbl="parChTrans1D2" presStyleIdx="1" presStyleCnt="3"/>
      <dgm:spPr/>
      <dgm:t>
        <a:bodyPr/>
        <a:lstStyle/>
        <a:p>
          <a:endParaRPr lang="cs-CZ"/>
        </a:p>
      </dgm:t>
    </dgm:pt>
    <dgm:pt modelId="{BEBA9839-8C73-49E8-B827-6C71E8F59DEB}" type="pres">
      <dgm:prSet presAssocID="{1DFAEDCE-B2F5-43FD-B58F-87B01022E0DA}" presName="connTx" presStyleLbl="parChTrans1D2" presStyleIdx="1" presStyleCnt="3"/>
      <dgm:spPr/>
      <dgm:t>
        <a:bodyPr/>
        <a:lstStyle/>
        <a:p>
          <a:endParaRPr lang="cs-CZ"/>
        </a:p>
      </dgm:t>
    </dgm:pt>
    <dgm:pt modelId="{904D1120-FD06-4179-9F9E-ECAFB6FD798B}" type="pres">
      <dgm:prSet presAssocID="{0AFC3635-1D80-4EF9-9AE8-98A7D4367750}" presName="root2" presStyleCnt="0"/>
      <dgm:spPr/>
    </dgm:pt>
    <dgm:pt modelId="{5287EAB7-4087-42E4-9D41-FCF9EFB2AE9C}" type="pres">
      <dgm:prSet presAssocID="{0AFC3635-1D80-4EF9-9AE8-98A7D4367750}" presName="LevelTwoTextNode" presStyleLbl="node2" presStyleIdx="1" presStyleCnt="3">
        <dgm:presLayoutVars>
          <dgm:chPref val="3"/>
        </dgm:presLayoutVars>
      </dgm:prSet>
      <dgm:spPr/>
      <dgm:t>
        <a:bodyPr/>
        <a:lstStyle/>
        <a:p>
          <a:endParaRPr lang="cs-CZ"/>
        </a:p>
      </dgm:t>
    </dgm:pt>
    <dgm:pt modelId="{9EFEADC4-5768-4FD4-94EF-F9CB33469165}" type="pres">
      <dgm:prSet presAssocID="{0AFC3635-1D80-4EF9-9AE8-98A7D4367750}" presName="level3hierChild" presStyleCnt="0"/>
      <dgm:spPr/>
    </dgm:pt>
    <dgm:pt modelId="{175C6977-5CA8-433B-9E9B-7FA15D7CEB4E}" type="pres">
      <dgm:prSet presAssocID="{A1E5C0F1-8AF8-4DEB-A97F-80E8DECB7B3D}" presName="conn2-1" presStyleLbl="parChTrans1D3" presStyleIdx="2" presStyleCnt="6"/>
      <dgm:spPr/>
      <dgm:t>
        <a:bodyPr/>
        <a:lstStyle/>
        <a:p>
          <a:endParaRPr lang="cs-CZ"/>
        </a:p>
      </dgm:t>
    </dgm:pt>
    <dgm:pt modelId="{6F82B796-5A8B-4A66-AFCC-CCEE76F92894}" type="pres">
      <dgm:prSet presAssocID="{A1E5C0F1-8AF8-4DEB-A97F-80E8DECB7B3D}" presName="connTx" presStyleLbl="parChTrans1D3" presStyleIdx="2" presStyleCnt="6"/>
      <dgm:spPr/>
      <dgm:t>
        <a:bodyPr/>
        <a:lstStyle/>
        <a:p>
          <a:endParaRPr lang="cs-CZ"/>
        </a:p>
      </dgm:t>
    </dgm:pt>
    <dgm:pt modelId="{3589841E-5B36-423C-9CE6-6411AB150147}" type="pres">
      <dgm:prSet presAssocID="{8B81DFF2-84C5-4194-AA9D-9BDF9C885471}" presName="root2" presStyleCnt="0"/>
      <dgm:spPr/>
    </dgm:pt>
    <dgm:pt modelId="{CAC81C74-2E14-47D0-BF57-AEED61FF2F1B}" type="pres">
      <dgm:prSet presAssocID="{8B81DFF2-84C5-4194-AA9D-9BDF9C885471}" presName="LevelTwoTextNode" presStyleLbl="node3" presStyleIdx="2" presStyleCnt="6">
        <dgm:presLayoutVars>
          <dgm:chPref val="3"/>
        </dgm:presLayoutVars>
      </dgm:prSet>
      <dgm:spPr/>
      <dgm:t>
        <a:bodyPr/>
        <a:lstStyle/>
        <a:p>
          <a:endParaRPr lang="cs-CZ"/>
        </a:p>
      </dgm:t>
    </dgm:pt>
    <dgm:pt modelId="{EF22B176-45B1-4E6E-B8A7-518061B8BDDF}" type="pres">
      <dgm:prSet presAssocID="{8B81DFF2-84C5-4194-AA9D-9BDF9C885471}" presName="level3hierChild" presStyleCnt="0"/>
      <dgm:spPr/>
    </dgm:pt>
    <dgm:pt modelId="{41C9EF0D-CA74-4711-9AD5-EBC424F7F6E5}" type="pres">
      <dgm:prSet presAssocID="{D63DCDF3-B955-4432-A255-2979B3B00E64}" presName="conn2-1" presStyleLbl="parChTrans1D3" presStyleIdx="3" presStyleCnt="6"/>
      <dgm:spPr/>
      <dgm:t>
        <a:bodyPr/>
        <a:lstStyle/>
        <a:p>
          <a:endParaRPr lang="cs-CZ"/>
        </a:p>
      </dgm:t>
    </dgm:pt>
    <dgm:pt modelId="{58702DE3-02EA-4CA6-8A7B-022723F48E09}" type="pres">
      <dgm:prSet presAssocID="{D63DCDF3-B955-4432-A255-2979B3B00E64}" presName="connTx" presStyleLbl="parChTrans1D3" presStyleIdx="3" presStyleCnt="6"/>
      <dgm:spPr/>
      <dgm:t>
        <a:bodyPr/>
        <a:lstStyle/>
        <a:p>
          <a:endParaRPr lang="cs-CZ"/>
        </a:p>
      </dgm:t>
    </dgm:pt>
    <dgm:pt modelId="{C38B758A-5B0D-4F87-A584-CC8ABA825522}" type="pres">
      <dgm:prSet presAssocID="{08F3A974-F182-4D33-8CBD-214BC695C046}" presName="root2" presStyleCnt="0"/>
      <dgm:spPr/>
    </dgm:pt>
    <dgm:pt modelId="{611E1FA8-008F-4C0E-B773-FA30EC5F823B}" type="pres">
      <dgm:prSet presAssocID="{08F3A974-F182-4D33-8CBD-214BC695C046}" presName="LevelTwoTextNode" presStyleLbl="node3" presStyleIdx="3" presStyleCnt="6">
        <dgm:presLayoutVars>
          <dgm:chPref val="3"/>
        </dgm:presLayoutVars>
      </dgm:prSet>
      <dgm:spPr/>
      <dgm:t>
        <a:bodyPr/>
        <a:lstStyle/>
        <a:p>
          <a:endParaRPr lang="cs-CZ"/>
        </a:p>
      </dgm:t>
    </dgm:pt>
    <dgm:pt modelId="{6A15FEEC-240C-4156-80A6-2F5F628DA88B}" type="pres">
      <dgm:prSet presAssocID="{08F3A974-F182-4D33-8CBD-214BC695C046}" presName="level3hierChild" presStyleCnt="0"/>
      <dgm:spPr/>
    </dgm:pt>
    <dgm:pt modelId="{0703983B-475C-4A3B-A00D-3617A6EB6AA6}" type="pres">
      <dgm:prSet presAssocID="{601D4E9C-5435-49A3-A075-0FCB25821A8A}" presName="conn2-1" presStyleLbl="parChTrans1D2" presStyleIdx="2" presStyleCnt="3"/>
      <dgm:spPr/>
      <dgm:t>
        <a:bodyPr/>
        <a:lstStyle/>
        <a:p>
          <a:endParaRPr lang="cs-CZ"/>
        </a:p>
      </dgm:t>
    </dgm:pt>
    <dgm:pt modelId="{A60B6780-E42F-454C-8021-A33FC4847AC4}" type="pres">
      <dgm:prSet presAssocID="{601D4E9C-5435-49A3-A075-0FCB25821A8A}" presName="connTx" presStyleLbl="parChTrans1D2" presStyleIdx="2" presStyleCnt="3"/>
      <dgm:spPr/>
      <dgm:t>
        <a:bodyPr/>
        <a:lstStyle/>
        <a:p>
          <a:endParaRPr lang="cs-CZ"/>
        </a:p>
      </dgm:t>
    </dgm:pt>
    <dgm:pt modelId="{B7177C58-8DCA-4AE9-8511-BC8BDD22735F}" type="pres">
      <dgm:prSet presAssocID="{5804042A-659D-47CE-ADDA-A7633A1CD089}" presName="root2" presStyleCnt="0"/>
      <dgm:spPr/>
    </dgm:pt>
    <dgm:pt modelId="{F6AC3986-456B-4B51-BBB7-0EF8B1386893}" type="pres">
      <dgm:prSet presAssocID="{5804042A-659D-47CE-ADDA-A7633A1CD089}" presName="LevelTwoTextNode" presStyleLbl="node2" presStyleIdx="2" presStyleCnt="3">
        <dgm:presLayoutVars>
          <dgm:chPref val="3"/>
        </dgm:presLayoutVars>
      </dgm:prSet>
      <dgm:spPr/>
      <dgm:t>
        <a:bodyPr/>
        <a:lstStyle/>
        <a:p>
          <a:endParaRPr lang="cs-CZ"/>
        </a:p>
      </dgm:t>
    </dgm:pt>
    <dgm:pt modelId="{A266F34B-7C0F-4419-8E49-370C4D02E540}" type="pres">
      <dgm:prSet presAssocID="{5804042A-659D-47CE-ADDA-A7633A1CD089}" presName="level3hierChild" presStyleCnt="0"/>
      <dgm:spPr/>
    </dgm:pt>
    <dgm:pt modelId="{DF4ABD74-B6AF-48C6-B2BA-4B918AF2E801}" type="pres">
      <dgm:prSet presAssocID="{DAAF92FE-E5DD-4A5C-9B07-0E2F184A6651}" presName="conn2-1" presStyleLbl="parChTrans1D3" presStyleIdx="4" presStyleCnt="6"/>
      <dgm:spPr/>
      <dgm:t>
        <a:bodyPr/>
        <a:lstStyle/>
        <a:p>
          <a:endParaRPr lang="cs-CZ"/>
        </a:p>
      </dgm:t>
    </dgm:pt>
    <dgm:pt modelId="{D09994A6-63C4-4781-88BA-20BC3FC6787C}" type="pres">
      <dgm:prSet presAssocID="{DAAF92FE-E5DD-4A5C-9B07-0E2F184A6651}" presName="connTx" presStyleLbl="parChTrans1D3" presStyleIdx="4" presStyleCnt="6"/>
      <dgm:spPr/>
      <dgm:t>
        <a:bodyPr/>
        <a:lstStyle/>
        <a:p>
          <a:endParaRPr lang="cs-CZ"/>
        </a:p>
      </dgm:t>
    </dgm:pt>
    <dgm:pt modelId="{1DE37093-0D72-4909-BBE9-18DC7C539A5A}" type="pres">
      <dgm:prSet presAssocID="{6098388D-B7F3-40E9-9A97-60428E140E16}" presName="root2" presStyleCnt="0"/>
      <dgm:spPr/>
    </dgm:pt>
    <dgm:pt modelId="{6A02F217-E9F4-468E-B7EC-853657379366}" type="pres">
      <dgm:prSet presAssocID="{6098388D-B7F3-40E9-9A97-60428E140E16}" presName="LevelTwoTextNode" presStyleLbl="node3" presStyleIdx="4" presStyleCnt="6">
        <dgm:presLayoutVars>
          <dgm:chPref val="3"/>
        </dgm:presLayoutVars>
      </dgm:prSet>
      <dgm:spPr/>
      <dgm:t>
        <a:bodyPr/>
        <a:lstStyle/>
        <a:p>
          <a:endParaRPr lang="cs-CZ"/>
        </a:p>
      </dgm:t>
    </dgm:pt>
    <dgm:pt modelId="{28B833F8-AA91-4B2C-BF87-FFB1C68B3C32}" type="pres">
      <dgm:prSet presAssocID="{6098388D-B7F3-40E9-9A97-60428E140E16}" presName="level3hierChild" presStyleCnt="0"/>
      <dgm:spPr/>
    </dgm:pt>
    <dgm:pt modelId="{C0ECC8EE-2358-4025-9C00-32E75B509443}" type="pres">
      <dgm:prSet presAssocID="{26DCABE4-77F1-4D00-A300-AA91102A49FE}" presName="conn2-1" presStyleLbl="parChTrans1D3" presStyleIdx="5" presStyleCnt="6"/>
      <dgm:spPr/>
      <dgm:t>
        <a:bodyPr/>
        <a:lstStyle/>
        <a:p>
          <a:endParaRPr lang="cs-CZ"/>
        </a:p>
      </dgm:t>
    </dgm:pt>
    <dgm:pt modelId="{6AB4C87D-8104-4FBE-BD02-12FA41370E08}" type="pres">
      <dgm:prSet presAssocID="{26DCABE4-77F1-4D00-A300-AA91102A49FE}" presName="connTx" presStyleLbl="parChTrans1D3" presStyleIdx="5" presStyleCnt="6"/>
      <dgm:spPr/>
      <dgm:t>
        <a:bodyPr/>
        <a:lstStyle/>
        <a:p>
          <a:endParaRPr lang="cs-CZ"/>
        </a:p>
      </dgm:t>
    </dgm:pt>
    <dgm:pt modelId="{D73B17E6-1C56-4746-9228-BC8016907594}" type="pres">
      <dgm:prSet presAssocID="{77DCB3B7-EBEA-49AD-8B69-4E0D3453F69B}" presName="root2" presStyleCnt="0"/>
      <dgm:spPr/>
    </dgm:pt>
    <dgm:pt modelId="{F7065F38-F447-436B-BAB7-FEAC46851692}" type="pres">
      <dgm:prSet presAssocID="{77DCB3B7-EBEA-49AD-8B69-4E0D3453F69B}" presName="LevelTwoTextNode" presStyleLbl="node3" presStyleIdx="5" presStyleCnt="6">
        <dgm:presLayoutVars>
          <dgm:chPref val="3"/>
        </dgm:presLayoutVars>
      </dgm:prSet>
      <dgm:spPr/>
      <dgm:t>
        <a:bodyPr/>
        <a:lstStyle/>
        <a:p>
          <a:endParaRPr lang="cs-CZ"/>
        </a:p>
      </dgm:t>
    </dgm:pt>
    <dgm:pt modelId="{597CD20C-8D1D-4042-8958-876CF2BAD6A9}" type="pres">
      <dgm:prSet presAssocID="{77DCB3B7-EBEA-49AD-8B69-4E0D3453F69B}" presName="level3hierChild" presStyleCnt="0"/>
      <dgm:spPr/>
    </dgm:pt>
  </dgm:ptLst>
  <dgm:cxnLst>
    <dgm:cxn modelId="{ED8B435C-8A15-455A-BA64-8D04DD50DC34}" type="presOf" srcId="{AFD50763-9784-4D0A-8DEC-E3BF023E4CF1}" destId="{B0593153-BC72-4D12-BC03-56F7B7E69ACE}" srcOrd="0" destOrd="0" presId="urn:microsoft.com/office/officeart/2005/8/layout/hierarchy2"/>
    <dgm:cxn modelId="{7CFC2B16-1A33-424A-A417-812CB5113163}" type="presOf" srcId="{D6482D1C-D6FE-4DBE-9C74-0B84D97EA979}" destId="{B137A3EC-1F3A-464A-875C-4478F38A44D8}" srcOrd="0" destOrd="0" presId="urn:microsoft.com/office/officeart/2005/8/layout/hierarchy2"/>
    <dgm:cxn modelId="{029CB77B-57D0-4BF6-BBA4-B69A05625490}" type="presOf" srcId="{601D4E9C-5435-49A3-A075-0FCB25821A8A}" destId="{0703983B-475C-4A3B-A00D-3617A6EB6AA6}" srcOrd="0" destOrd="0" presId="urn:microsoft.com/office/officeart/2005/8/layout/hierarchy2"/>
    <dgm:cxn modelId="{6A8E28E9-5E9B-48F7-8F4A-DE3BBF9C91F8}" type="presOf" srcId="{AFD50763-9784-4D0A-8DEC-E3BF023E4CF1}" destId="{95A86C31-BBC9-45A3-87C2-4F78EB5295BE}" srcOrd="1" destOrd="0" presId="urn:microsoft.com/office/officeart/2005/8/layout/hierarchy2"/>
    <dgm:cxn modelId="{C907551A-47D2-447E-A866-8D5C75917C4B}" type="presOf" srcId="{26DCABE4-77F1-4D00-A300-AA91102A49FE}" destId="{C0ECC8EE-2358-4025-9C00-32E75B509443}" srcOrd="0" destOrd="0" presId="urn:microsoft.com/office/officeart/2005/8/layout/hierarchy2"/>
    <dgm:cxn modelId="{84CE6B12-E014-4648-ABD4-C6F4FB14A216}" type="presOf" srcId="{6BA5EB03-92C4-49B8-BC96-DDE8125A99AE}" destId="{7CBBB047-3D3C-4FD7-A54B-C336F5DE13C4}" srcOrd="0" destOrd="0" presId="urn:microsoft.com/office/officeart/2005/8/layout/hierarchy2"/>
    <dgm:cxn modelId="{62201556-E65A-4BEC-AA04-95666C7EA199}" type="presOf" srcId="{9AFD6632-34B1-4D59-B718-D258CB93230D}" destId="{F157E342-AFE8-4726-A47E-CB1B1EE14C88}" srcOrd="1" destOrd="0" presId="urn:microsoft.com/office/officeart/2005/8/layout/hierarchy2"/>
    <dgm:cxn modelId="{777530DC-FAD8-4DDB-83E7-0776ADD1C0E2}" type="presOf" srcId="{813DEC56-9354-41D8-8D54-583CF9564B6D}" destId="{7EF713C3-9B8F-4527-A5C4-380A17A0324A}" srcOrd="1" destOrd="0" presId="urn:microsoft.com/office/officeart/2005/8/layout/hierarchy2"/>
    <dgm:cxn modelId="{F96B5806-73A4-4890-BC6C-5DB8220358D9}" srcId="{5804042A-659D-47CE-ADDA-A7633A1CD089}" destId="{6098388D-B7F3-40E9-9A97-60428E140E16}" srcOrd="0" destOrd="0" parTransId="{DAAF92FE-E5DD-4A5C-9B07-0E2F184A6651}" sibTransId="{30C5454C-73D4-4B1C-8EC3-A467B0C19309}"/>
    <dgm:cxn modelId="{5C0A358D-DF81-453E-A9D2-3D50854E04B7}" type="presOf" srcId="{8B81DFF2-84C5-4194-AA9D-9BDF9C885471}" destId="{CAC81C74-2E14-47D0-BF57-AEED61FF2F1B}" srcOrd="0" destOrd="0" presId="urn:microsoft.com/office/officeart/2005/8/layout/hierarchy2"/>
    <dgm:cxn modelId="{B871B69B-3ACA-4E20-AFEE-AA23445B0B98}" type="presOf" srcId="{37DF5922-659A-46B6-9E00-E965BADA577C}" destId="{F6A7676B-B36F-4F35-9CE0-B16042A831F6}" srcOrd="0" destOrd="0" presId="urn:microsoft.com/office/officeart/2005/8/layout/hierarchy2"/>
    <dgm:cxn modelId="{9476330F-956E-449D-AA79-238163ADFC50}" type="presOf" srcId="{DAAF92FE-E5DD-4A5C-9B07-0E2F184A6651}" destId="{DF4ABD74-B6AF-48C6-B2BA-4B918AF2E801}" srcOrd="0" destOrd="0" presId="urn:microsoft.com/office/officeart/2005/8/layout/hierarchy2"/>
    <dgm:cxn modelId="{40C44E3B-2B9A-464D-A501-C263E5418E23}" type="presOf" srcId="{DAAF92FE-E5DD-4A5C-9B07-0E2F184A6651}" destId="{D09994A6-63C4-4781-88BA-20BC3FC6787C}" srcOrd="1" destOrd="0" presId="urn:microsoft.com/office/officeart/2005/8/layout/hierarchy2"/>
    <dgm:cxn modelId="{4336E30E-C18B-4D83-BB35-3C74AC1B39CF}" type="presOf" srcId="{D63DCDF3-B955-4432-A255-2979B3B00E64}" destId="{58702DE3-02EA-4CA6-8A7B-022723F48E09}" srcOrd="1" destOrd="0" presId="urn:microsoft.com/office/officeart/2005/8/layout/hierarchy2"/>
    <dgm:cxn modelId="{7643513D-E3EA-4D3C-A4D1-30F45E9693D9}" srcId="{0AFC3635-1D80-4EF9-9AE8-98A7D4367750}" destId="{8B81DFF2-84C5-4194-AA9D-9BDF9C885471}" srcOrd="0" destOrd="0" parTransId="{A1E5C0F1-8AF8-4DEB-A97F-80E8DECB7B3D}" sibTransId="{5522D284-F522-4735-AB73-4E53F0BF2F21}"/>
    <dgm:cxn modelId="{D5152E0B-E7D3-4D96-8AEA-2FC07D257E9A}" srcId="{6BA5EB03-92C4-49B8-BC96-DDE8125A99AE}" destId="{37DF5922-659A-46B6-9E00-E965BADA577C}" srcOrd="0" destOrd="0" parTransId="{48949690-2744-44FD-9073-F74D454C3B7F}" sibTransId="{37940183-94F1-4F0F-8594-FE20D70A809F}"/>
    <dgm:cxn modelId="{2980FE73-45D6-4493-8494-273E03A85286}" srcId="{37DF5922-659A-46B6-9E00-E965BADA577C}" destId="{57A7D69C-01C3-464B-A988-8B4749558832}" srcOrd="0" destOrd="0" parTransId="{AFD50763-9784-4D0A-8DEC-E3BF023E4CF1}" sibTransId="{3D7E95A4-AD3B-4B69-8E03-63797ADBA904}"/>
    <dgm:cxn modelId="{9B35E894-42F4-48F4-A91B-52753B658C12}" type="presOf" srcId="{601D4E9C-5435-49A3-A075-0FCB25821A8A}" destId="{A60B6780-E42F-454C-8021-A33FC4847AC4}" srcOrd="1" destOrd="0" presId="urn:microsoft.com/office/officeart/2005/8/layout/hierarchy2"/>
    <dgm:cxn modelId="{4A07EA81-3B3A-4E98-A7CB-4EDBB6131BC7}" type="presOf" srcId="{6098388D-B7F3-40E9-9A97-60428E140E16}" destId="{6A02F217-E9F4-468E-B7EC-853657379366}" srcOrd="0" destOrd="0" presId="urn:microsoft.com/office/officeart/2005/8/layout/hierarchy2"/>
    <dgm:cxn modelId="{D95F2683-C1D4-40BD-89B2-01F709D823AA}" srcId="{0AFC3635-1D80-4EF9-9AE8-98A7D4367750}" destId="{08F3A974-F182-4D33-8CBD-214BC695C046}" srcOrd="1" destOrd="0" parTransId="{D63DCDF3-B955-4432-A255-2979B3B00E64}" sibTransId="{BBA31FD8-026B-41CF-9F2A-622BDD71671F}"/>
    <dgm:cxn modelId="{536A7A6E-1D99-4484-8093-71ECC39F7120}" type="presOf" srcId="{1DFAEDCE-B2F5-43FD-B58F-87B01022E0DA}" destId="{3A872FA7-8F68-46B1-BF6B-11B74D09AC8B}" srcOrd="0" destOrd="0" presId="urn:microsoft.com/office/officeart/2005/8/layout/hierarchy2"/>
    <dgm:cxn modelId="{778286D5-263D-4630-86D8-A577B338A373}" type="presOf" srcId="{A1E5C0F1-8AF8-4DEB-A97F-80E8DECB7B3D}" destId="{6F82B796-5A8B-4A66-AFCC-CCEE76F92894}" srcOrd="1" destOrd="0" presId="urn:microsoft.com/office/officeart/2005/8/layout/hierarchy2"/>
    <dgm:cxn modelId="{47000DA4-6C9A-4879-ACF7-0FA578944397}" srcId="{37DF5922-659A-46B6-9E00-E965BADA577C}" destId="{0AFC3635-1D80-4EF9-9AE8-98A7D4367750}" srcOrd="1" destOrd="0" parTransId="{1DFAEDCE-B2F5-43FD-B58F-87B01022E0DA}" sibTransId="{12C596F6-8537-4DE7-9DB0-06CA4B3A2B9C}"/>
    <dgm:cxn modelId="{2BD70A16-9EBF-4E2A-9DBD-B6F4EFE54FF9}" type="presOf" srcId="{0AFC3635-1D80-4EF9-9AE8-98A7D4367750}" destId="{5287EAB7-4087-42E4-9D41-FCF9EFB2AE9C}" srcOrd="0" destOrd="0" presId="urn:microsoft.com/office/officeart/2005/8/layout/hierarchy2"/>
    <dgm:cxn modelId="{813CB472-59E7-410B-BA87-2839CB8CE228}" type="presOf" srcId="{08F3A974-F182-4D33-8CBD-214BC695C046}" destId="{611E1FA8-008F-4C0E-B773-FA30EC5F823B}" srcOrd="0" destOrd="0" presId="urn:microsoft.com/office/officeart/2005/8/layout/hierarchy2"/>
    <dgm:cxn modelId="{AE9AF6B6-807F-40E2-986E-9B2430FBE885}" srcId="{57A7D69C-01C3-464B-A988-8B4749558832}" destId="{EF44FA17-4DB8-4E2F-828A-7DF7B43829BB}" srcOrd="0" destOrd="0" parTransId="{813DEC56-9354-41D8-8D54-583CF9564B6D}" sibTransId="{B6BFDFAB-FCE0-4D7D-9B5D-165190686706}"/>
    <dgm:cxn modelId="{BCE31DBF-95FB-44F8-935F-9E9CBA3C8F12}" srcId="{37DF5922-659A-46B6-9E00-E965BADA577C}" destId="{5804042A-659D-47CE-ADDA-A7633A1CD089}" srcOrd="2" destOrd="0" parTransId="{601D4E9C-5435-49A3-A075-0FCB25821A8A}" sibTransId="{60B03AB7-9594-4A4F-9BB7-423E81E7B776}"/>
    <dgm:cxn modelId="{1214973A-5B98-4F22-938A-BCF9CDC2A2E4}" type="presOf" srcId="{A1E5C0F1-8AF8-4DEB-A97F-80E8DECB7B3D}" destId="{175C6977-5CA8-433B-9E9B-7FA15D7CEB4E}" srcOrd="0" destOrd="0" presId="urn:microsoft.com/office/officeart/2005/8/layout/hierarchy2"/>
    <dgm:cxn modelId="{FD134872-F905-42C6-BD37-CF810BB224E3}" type="presOf" srcId="{26DCABE4-77F1-4D00-A300-AA91102A49FE}" destId="{6AB4C87D-8104-4FBE-BD02-12FA41370E08}" srcOrd="1" destOrd="0" presId="urn:microsoft.com/office/officeart/2005/8/layout/hierarchy2"/>
    <dgm:cxn modelId="{641B560B-1557-4EB1-9D8E-7EA505AD7E17}" type="presOf" srcId="{57A7D69C-01C3-464B-A988-8B4749558832}" destId="{B19DDC04-39DF-4FE1-A127-7144C4F367B6}" srcOrd="0" destOrd="0" presId="urn:microsoft.com/office/officeart/2005/8/layout/hierarchy2"/>
    <dgm:cxn modelId="{04242C4B-62E6-45AE-BBA8-75CA0884465E}" type="presOf" srcId="{813DEC56-9354-41D8-8D54-583CF9564B6D}" destId="{02250D6E-86AC-4F2F-8E12-E43A425298DB}" srcOrd="0" destOrd="0" presId="urn:microsoft.com/office/officeart/2005/8/layout/hierarchy2"/>
    <dgm:cxn modelId="{E6E57C8F-D8E3-41EC-AB2C-10593988FAA8}" srcId="{57A7D69C-01C3-464B-A988-8B4749558832}" destId="{D6482D1C-D6FE-4DBE-9C74-0B84D97EA979}" srcOrd="1" destOrd="0" parTransId="{9AFD6632-34B1-4D59-B718-D258CB93230D}" sibTransId="{F5579B46-531F-4FFF-A7EC-45BBFAF1B9A5}"/>
    <dgm:cxn modelId="{838A4D2D-1C29-4B91-B4B3-BD6803EBBFB3}" type="presOf" srcId="{1DFAEDCE-B2F5-43FD-B58F-87B01022E0DA}" destId="{BEBA9839-8C73-49E8-B827-6C71E8F59DEB}" srcOrd="1" destOrd="0" presId="urn:microsoft.com/office/officeart/2005/8/layout/hierarchy2"/>
    <dgm:cxn modelId="{2D2B0876-6B4C-4789-AB12-F974ADFBAE9A}" srcId="{5804042A-659D-47CE-ADDA-A7633A1CD089}" destId="{77DCB3B7-EBEA-49AD-8B69-4E0D3453F69B}" srcOrd="1" destOrd="0" parTransId="{26DCABE4-77F1-4D00-A300-AA91102A49FE}" sibTransId="{AE7DC91E-0558-4781-AA30-9D300B3261CD}"/>
    <dgm:cxn modelId="{5BC3A1BD-AC4A-48A3-852E-E888B7EB0B54}" type="presOf" srcId="{D63DCDF3-B955-4432-A255-2979B3B00E64}" destId="{41C9EF0D-CA74-4711-9AD5-EBC424F7F6E5}" srcOrd="0" destOrd="0" presId="urn:microsoft.com/office/officeart/2005/8/layout/hierarchy2"/>
    <dgm:cxn modelId="{7065FEE0-9076-410F-8418-A4820559BB43}" type="presOf" srcId="{5804042A-659D-47CE-ADDA-A7633A1CD089}" destId="{F6AC3986-456B-4B51-BBB7-0EF8B1386893}" srcOrd="0" destOrd="0" presId="urn:microsoft.com/office/officeart/2005/8/layout/hierarchy2"/>
    <dgm:cxn modelId="{7911A273-06E7-4589-B24A-3126AB8EDB1B}" type="presOf" srcId="{EF44FA17-4DB8-4E2F-828A-7DF7B43829BB}" destId="{FE8AE1F4-840B-4010-A832-17C97FB5C83C}" srcOrd="0" destOrd="0" presId="urn:microsoft.com/office/officeart/2005/8/layout/hierarchy2"/>
    <dgm:cxn modelId="{C94FB82A-492F-4953-B618-DB1F532FE074}" type="presOf" srcId="{77DCB3B7-EBEA-49AD-8B69-4E0D3453F69B}" destId="{F7065F38-F447-436B-BAB7-FEAC46851692}" srcOrd="0" destOrd="0" presId="urn:microsoft.com/office/officeart/2005/8/layout/hierarchy2"/>
    <dgm:cxn modelId="{A16EEF2E-BD79-418C-92F9-A1ABE28F658C}" type="presOf" srcId="{9AFD6632-34B1-4D59-B718-D258CB93230D}" destId="{900FACD9-555C-45AE-B925-256BD3559BD4}" srcOrd="0" destOrd="0" presId="urn:microsoft.com/office/officeart/2005/8/layout/hierarchy2"/>
    <dgm:cxn modelId="{8755F273-7489-4F4B-A7E0-B657AD2AEB17}" type="presParOf" srcId="{7CBBB047-3D3C-4FD7-A54B-C336F5DE13C4}" destId="{C8B26567-7596-4A98-830A-D885C08F3DD1}" srcOrd="0" destOrd="0" presId="urn:microsoft.com/office/officeart/2005/8/layout/hierarchy2"/>
    <dgm:cxn modelId="{275F156E-442C-4EE0-AC5D-4D3792E7FFC0}" type="presParOf" srcId="{C8B26567-7596-4A98-830A-D885C08F3DD1}" destId="{F6A7676B-B36F-4F35-9CE0-B16042A831F6}" srcOrd="0" destOrd="0" presId="urn:microsoft.com/office/officeart/2005/8/layout/hierarchy2"/>
    <dgm:cxn modelId="{E45A26D1-9BBB-4DD1-B2A0-1FD15D066E49}" type="presParOf" srcId="{C8B26567-7596-4A98-830A-D885C08F3DD1}" destId="{F60A37B2-9B76-4DC0-8C2C-022C98159728}" srcOrd="1" destOrd="0" presId="urn:microsoft.com/office/officeart/2005/8/layout/hierarchy2"/>
    <dgm:cxn modelId="{E4538FBB-9F3C-47EB-B816-79706630CC93}" type="presParOf" srcId="{F60A37B2-9B76-4DC0-8C2C-022C98159728}" destId="{B0593153-BC72-4D12-BC03-56F7B7E69ACE}" srcOrd="0" destOrd="0" presId="urn:microsoft.com/office/officeart/2005/8/layout/hierarchy2"/>
    <dgm:cxn modelId="{D0F3032B-5F24-44D5-B9DA-819149402ECA}" type="presParOf" srcId="{B0593153-BC72-4D12-BC03-56F7B7E69ACE}" destId="{95A86C31-BBC9-45A3-87C2-4F78EB5295BE}" srcOrd="0" destOrd="0" presId="urn:microsoft.com/office/officeart/2005/8/layout/hierarchy2"/>
    <dgm:cxn modelId="{01DDA820-DB25-407B-9FB3-0534C2D01ED9}" type="presParOf" srcId="{F60A37B2-9B76-4DC0-8C2C-022C98159728}" destId="{271B8D01-4664-4012-8673-22BF669E0673}" srcOrd="1" destOrd="0" presId="urn:microsoft.com/office/officeart/2005/8/layout/hierarchy2"/>
    <dgm:cxn modelId="{3F9DBE70-BFB1-402A-8C49-4FD9DBB4472B}" type="presParOf" srcId="{271B8D01-4664-4012-8673-22BF669E0673}" destId="{B19DDC04-39DF-4FE1-A127-7144C4F367B6}" srcOrd="0" destOrd="0" presId="urn:microsoft.com/office/officeart/2005/8/layout/hierarchy2"/>
    <dgm:cxn modelId="{ECF1D35E-5730-4EA5-8110-9C812A512CF3}" type="presParOf" srcId="{271B8D01-4664-4012-8673-22BF669E0673}" destId="{751060FF-D75B-4513-AF20-153FAD68FB37}" srcOrd="1" destOrd="0" presId="urn:microsoft.com/office/officeart/2005/8/layout/hierarchy2"/>
    <dgm:cxn modelId="{ACE38CB8-91C3-4082-B291-30E6545F9762}" type="presParOf" srcId="{751060FF-D75B-4513-AF20-153FAD68FB37}" destId="{02250D6E-86AC-4F2F-8E12-E43A425298DB}" srcOrd="0" destOrd="0" presId="urn:microsoft.com/office/officeart/2005/8/layout/hierarchy2"/>
    <dgm:cxn modelId="{366D1585-AA21-4921-BC58-D78418DAD1B4}" type="presParOf" srcId="{02250D6E-86AC-4F2F-8E12-E43A425298DB}" destId="{7EF713C3-9B8F-4527-A5C4-380A17A0324A}" srcOrd="0" destOrd="0" presId="urn:microsoft.com/office/officeart/2005/8/layout/hierarchy2"/>
    <dgm:cxn modelId="{9231A765-0652-4EE6-AF54-80577B01C14B}" type="presParOf" srcId="{751060FF-D75B-4513-AF20-153FAD68FB37}" destId="{C20E19BB-A6A6-4389-88C7-1B3810B0038C}" srcOrd="1" destOrd="0" presId="urn:microsoft.com/office/officeart/2005/8/layout/hierarchy2"/>
    <dgm:cxn modelId="{56A530F6-A111-40D2-84E5-E6706DEBA8E5}" type="presParOf" srcId="{C20E19BB-A6A6-4389-88C7-1B3810B0038C}" destId="{FE8AE1F4-840B-4010-A832-17C97FB5C83C}" srcOrd="0" destOrd="0" presId="urn:microsoft.com/office/officeart/2005/8/layout/hierarchy2"/>
    <dgm:cxn modelId="{A31FDC7B-3A36-46EB-88D9-E094DE117F1E}" type="presParOf" srcId="{C20E19BB-A6A6-4389-88C7-1B3810B0038C}" destId="{5E72A02D-C756-4422-8538-92C94AF534ED}" srcOrd="1" destOrd="0" presId="urn:microsoft.com/office/officeart/2005/8/layout/hierarchy2"/>
    <dgm:cxn modelId="{814A1143-1F23-42B2-B867-62D7578EF257}" type="presParOf" srcId="{751060FF-D75B-4513-AF20-153FAD68FB37}" destId="{900FACD9-555C-45AE-B925-256BD3559BD4}" srcOrd="2" destOrd="0" presId="urn:microsoft.com/office/officeart/2005/8/layout/hierarchy2"/>
    <dgm:cxn modelId="{7546E115-89D8-4DC4-B510-9526339F4AD8}" type="presParOf" srcId="{900FACD9-555C-45AE-B925-256BD3559BD4}" destId="{F157E342-AFE8-4726-A47E-CB1B1EE14C88}" srcOrd="0" destOrd="0" presId="urn:microsoft.com/office/officeart/2005/8/layout/hierarchy2"/>
    <dgm:cxn modelId="{843DBC37-1B96-4A4F-AC5C-780BC1FA8C81}" type="presParOf" srcId="{751060FF-D75B-4513-AF20-153FAD68FB37}" destId="{E268CB82-1744-410E-BDC6-B064E369F4E0}" srcOrd="3" destOrd="0" presId="urn:microsoft.com/office/officeart/2005/8/layout/hierarchy2"/>
    <dgm:cxn modelId="{398490AD-A2B1-4BCD-9152-3803C9C68A11}" type="presParOf" srcId="{E268CB82-1744-410E-BDC6-B064E369F4E0}" destId="{B137A3EC-1F3A-464A-875C-4478F38A44D8}" srcOrd="0" destOrd="0" presId="urn:microsoft.com/office/officeart/2005/8/layout/hierarchy2"/>
    <dgm:cxn modelId="{7AAAB693-47F0-496A-9D8C-5AA139C9C4AF}" type="presParOf" srcId="{E268CB82-1744-410E-BDC6-B064E369F4E0}" destId="{784E64D2-9C58-4469-A44B-55A0FFC5B717}" srcOrd="1" destOrd="0" presId="urn:microsoft.com/office/officeart/2005/8/layout/hierarchy2"/>
    <dgm:cxn modelId="{593FB787-8755-4D81-B634-8B4ABE7E2B13}" type="presParOf" srcId="{F60A37B2-9B76-4DC0-8C2C-022C98159728}" destId="{3A872FA7-8F68-46B1-BF6B-11B74D09AC8B}" srcOrd="2" destOrd="0" presId="urn:microsoft.com/office/officeart/2005/8/layout/hierarchy2"/>
    <dgm:cxn modelId="{5D29A4B0-BCD1-44BA-8B22-76E3FE980D84}" type="presParOf" srcId="{3A872FA7-8F68-46B1-BF6B-11B74D09AC8B}" destId="{BEBA9839-8C73-49E8-B827-6C71E8F59DEB}" srcOrd="0" destOrd="0" presId="urn:microsoft.com/office/officeart/2005/8/layout/hierarchy2"/>
    <dgm:cxn modelId="{51F93870-5310-439E-84FA-B85AEF882F0D}" type="presParOf" srcId="{F60A37B2-9B76-4DC0-8C2C-022C98159728}" destId="{904D1120-FD06-4179-9F9E-ECAFB6FD798B}" srcOrd="3" destOrd="0" presId="urn:microsoft.com/office/officeart/2005/8/layout/hierarchy2"/>
    <dgm:cxn modelId="{05118BCA-9C6A-4586-9F84-381CB4247F9E}" type="presParOf" srcId="{904D1120-FD06-4179-9F9E-ECAFB6FD798B}" destId="{5287EAB7-4087-42E4-9D41-FCF9EFB2AE9C}" srcOrd="0" destOrd="0" presId="urn:microsoft.com/office/officeart/2005/8/layout/hierarchy2"/>
    <dgm:cxn modelId="{B26398A4-1EEA-42C6-828B-98DBF55CE06E}" type="presParOf" srcId="{904D1120-FD06-4179-9F9E-ECAFB6FD798B}" destId="{9EFEADC4-5768-4FD4-94EF-F9CB33469165}" srcOrd="1" destOrd="0" presId="urn:microsoft.com/office/officeart/2005/8/layout/hierarchy2"/>
    <dgm:cxn modelId="{2DD19978-821C-4BAB-B0D3-F3D4C5DDFDE8}" type="presParOf" srcId="{9EFEADC4-5768-4FD4-94EF-F9CB33469165}" destId="{175C6977-5CA8-433B-9E9B-7FA15D7CEB4E}" srcOrd="0" destOrd="0" presId="urn:microsoft.com/office/officeart/2005/8/layout/hierarchy2"/>
    <dgm:cxn modelId="{EE570853-CE19-4B09-9B2E-D7032D729C36}" type="presParOf" srcId="{175C6977-5CA8-433B-9E9B-7FA15D7CEB4E}" destId="{6F82B796-5A8B-4A66-AFCC-CCEE76F92894}" srcOrd="0" destOrd="0" presId="urn:microsoft.com/office/officeart/2005/8/layout/hierarchy2"/>
    <dgm:cxn modelId="{631F5481-F146-4EBE-BEAD-3205A99E363D}" type="presParOf" srcId="{9EFEADC4-5768-4FD4-94EF-F9CB33469165}" destId="{3589841E-5B36-423C-9CE6-6411AB150147}" srcOrd="1" destOrd="0" presId="urn:microsoft.com/office/officeart/2005/8/layout/hierarchy2"/>
    <dgm:cxn modelId="{5C5EA74F-F6E4-48CB-86F7-AFB68235481A}" type="presParOf" srcId="{3589841E-5B36-423C-9CE6-6411AB150147}" destId="{CAC81C74-2E14-47D0-BF57-AEED61FF2F1B}" srcOrd="0" destOrd="0" presId="urn:microsoft.com/office/officeart/2005/8/layout/hierarchy2"/>
    <dgm:cxn modelId="{55B7B20C-E5FB-49B7-9EE0-321D8E2AD89B}" type="presParOf" srcId="{3589841E-5B36-423C-9CE6-6411AB150147}" destId="{EF22B176-45B1-4E6E-B8A7-518061B8BDDF}" srcOrd="1" destOrd="0" presId="urn:microsoft.com/office/officeart/2005/8/layout/hierarchy2"/>
    <dgm:cxn modelId="{09F706E2-6E58-41C1-A47D-757B79BFFFEA}" type="presParOf" srcId="{9EFEADC4-5768-4FD4-94EF-F9CB33469165}" destId="{41C9EF0D-CA74-4711-9AD5-EBC424F7F6E5}" srcOrd="2" destOrd="0" presId="urn:microsoft.com/office/officeart/2005/8/layout/hierarchy2"/>
    <dgm:cxn modelId="{D12D865B-F7B2-4E10-AEA7-C529C180FF83}" type="presParOf" srcId="{41C9EF0D-CA74-4711-9AD5-EBC424F7F6E5}" destId="{58702DE3-02EA-4CA6-8A7B-022723F48E09}" srcOrd="0" destOrd="0" presId="urn:microsoft.com/office/officeart/2005/8/layout/hierarchy2"/>
    <dgm:cxn modelId="{78314DE0-8421-4035-9D96-C13ECCEDE4E9}" type="presParOf" srcId="{9EFEADC4-5768-4FD4-94EF-F9CB33469165}" destId="{C38B758A-5B0D-4F87-A584-CC8ABA825522}" srcOrd="3" destOrd="0" presId="urn:microsoft.com/office/officeart/2005/8/layout/hierarchy2"/>
    <dgm:cxn modelId="{EA5B7E3B-9A8E-4EA0-9F06-9C5C36947866}" type="presParOf" srcId="{C38B758A-5B0D-4F87-A584-CC8ABA825522}" destId="{611E1FA8-008F-4C0E-B773-FA30EC5F823B}" srcOrd="0" destOrd="0" presId="urn:microsoft.com/office/officeart/2005/8/layout/hierarchy2"/>
    <dgm:cxn modelId="{00E9A146-A582-4FD3-B81F-0FA87D7CF827}" type="presParOf" srcId="{C38B758A-5B0D-4F87-A584-CC8ABA825522}" destId="{6A15FEEC-240C-4156-80A6-2F5F628DA88B}" srcOrd="1" destOrd="0" presId="urn:microsoft.com/office/officeart/2005/8/layout/hierarchy2"/>
    <dgm:cxn modelId="{4BE6741A-4658-4072-AEDB-07B40369E9A2}" type="presParOf" srcId="{F60A37B2-9B76-4DC0-8C2C-022C98159728}" destId="{0703983B-475C-4A3B-A00D-3617A6EB6AA6}" srcOrd="4" destOrd="0" presId="urn:microsoft.com/office/officeart/2005/8/layout/hierarchy2"/>
    <dgm:cxn modelId="{9739797A-6874-4D5F-AC3E-1CF503FA49BA}" type="presParOf" srcId="{0703983B-475C-4A3B-A00D-3617A6EB6AA6}" destId="{A60B6780-E42F-454C-8021-A33FC4847AC4}" srcOrd="0" destOrd="0" presId="urn:microsoft.com/office/officeart/2005/8/layout/hierarchy2"/>
    <dgm:cxn modelId="{EF44775C-73DC-4985-8E1D-2771A0C08490}" type="presParOf" srcId="{F60A37B2-9B76-4DC0-8C2C-022C98159728}" destId="{B7177C58-8DCA-4AE9-8511-BC8BDD22735F}" srcOrd="5" destOrd="0" presId="urn:microsoft.com/office/officeart/2005/8/layout/hierarchy2"/>
    <dgm:cxn modelId="{A6C56C70-B9DA-43E2-984D-D049145742F4}" type="presParOf" srcId="{B7177C58-8DCA-4AE9-8511-BC8BDD22735F}" destId="{F6AC3986-456B-4B51-BBB7-0EF8B1386893}" srcOrd="0" destOrd="0" presId="urn:microsoft.com/office/officeart/2005/8/layout/hierarchy2"/>
    <dgm:cxn modelId="{6723CF00-024D-4ADF-9A40-75304BEB07A8}" type="presParOf" srcId="{B7177C58-8DCA-4AE9-8511-BC8BDD22735F}" destId="{A266F34B-7C0F-4419-8E49-370C4D02E540}" srcOrd="1" destOrd="0" presId="urn:microsoft.com/office/officeart/2005/8/layout/hierarchy2"/>
    <dgm:cxn modelId="{479BE9BF-8841-4A92-9A70-750F897D9D01}" type="presParOf" srcId="{A266F34B-7C0F-4419-8E49-370C4D02E540}" destId="{DF4ABD74-B6AF-48C6-B2BA-4B918AF2E801}" srcOrd="0" destOrd="0" presId="urn:microsoft.com/office/officeart/2005/8/layout/hierarchy2"/>
    <dgm:cxn modelId="{0A88960B-131F-40C3-BB1C-EE659B6B2ABE}" type="presParOf" srcId="{DF4ABD74-B6AF-48C6-B2BA-4B918AF2E801}" destId="{D09994A6-63C4-4781-88BA-20BC3FC6787C}" srcOrd="0" destOrd="0" presId="urn:microsoft.com/office/officeart/2005/8/layout/hierarchy2"/>
    <dgm:cxn modelId="{2ACE58A5-F7EE-43EF-B5BB-0E37B8BCBD32}" type="presParOf" srcId="{A266F34B-7C0F-4419-8E49-370C4D02E540}" destId="{1DE37093-0D72-4909-BBE9-18DC7C539A5A}" srcOrd="1" destOrd="0" presId="urn:microsoft.com/office/officeart/2005/8/layout/hierarchy2"/>
    <dgm:cxn modelId="{D0AF2CE7-1EE4-4071-80CF-2CD21C52F824}" type="presParOf" srcId="{1DE37093-0D72-4909-BBE9-18DC7C539A5A}" destId="{6A02F217-E9F4-468E-B7EC-853657379366}" srcOrd="0" destOrd="0" presId="urn:microsoft.com/office/officeart/2005/8/layout/hierarchy2"/>
    <dgm:cxn modelId="{315A2563-024F-4CA9-AB3A-FD949868F2E4}" type="presParOf" srcId="{1DE37093-0D72-4909-BBE9-18DC7C539A5A}" destId="{28B833F8-AA91-4B2C-BF87-FFB1C68B3C32}" srcOrd="1" destOrd="0" presId="urn:microsoft.com/office/officeart/2005/8/layout/hierarchy2"/>
    <dgm:cxn modelId="{C1CCE992-E235-4003-928E-DA45E97D6FC9}" type="presParOf" srcId="{A266F34B-7C0F-4419-8E49-370C4D02E540}" destId="{C0ECC8EE-2358-4025-9C00-32E75B509443}" srcOrd="2" destOrd="0" presId="urn:microsoft.com/office/officeart/2005/8/layout/hierarchy2"/>
    <dgm:cxn modelId="{5B406007-774F-42D1-BEB8-51AEBC080DCE}" type="presParOf" srcId="{C0ECC8EE-2358-4025-9C00-32E75B509443}" destId="{6AB4C87D-8104-4FBE-BD02-12FA41370E08}" srcOrd="0" destOrd="0" presId="urn:microsoft.com/office/officeart/2005/8/layout/hierarchy2"/>
    <dgm:cxn modelId="{64B9EC18-EA34-4D05-93AB-58D334496F9A}" type="presParOf" srcId="{A266F34B-7C0F-4419-8E49-370C4D02E540}" destId="{D73B17E6-1C56-4746-9228-BC8016907594}" srcOrd="3" destOrd="0" presId="urn:microsoft.com/office/officeart/2005/8/layout/hierarchy2"/>
    <dgm:cxn modelId="{C266B71D-EBFC-46AD-91A8-9848E98B0F5C}" type="presParOf" srcId="{D73B17E6-1C56-4746-9228-BC8016907594}" destId="{F7065F38-F447-436B-BAB7-FEAC46851692}" srcOrd="0" destOrd="0" presId="urn:microsoft.com/office/officeart/2005/8/layout/hierarchy2"/>
    <dgm:cxn modelId="{C47C4840-7353-495B-A9C6-BE293E14755C}" type="presParOf" srcId="{D73B17E6-1C56-4746-9228-BC8016907594}" destId="{597CD20C-8D1D-4042-8958-876CF2BAD6A9}" srcOrd="1" destOrd="0" presId="urn:microsoft.com/office/officeart/2005/8/layout/hierarchy2"/>
  </dgm:cxnLst>
  <dgm:bg/>
  <dgm:whole/>
  <dgm:extLst>
    <a:ext uri="http://schemas.microsoft.com/office/drawing/2008/diagram">
      <dsp:dataModelExt relId="rId7" minVer="http://schemas.openxmlformats.org/drawingml/2006/diagram"/>
    </a:ext>
  </dgm:extLst>
</dgm:dataModel>
</file>

<file path=ppt/diagrams/data2.xml><?xml version="1.0" encoding="utf-8"?>
<dgm:dataModel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dgm:ptLst>
    <dgm:pt modelId="{5CDD845A-72DA-4EEB-BE92-3FDA5ABBBD78}" type="doc">
      <dgm:prSet loTypeId="urn:microsoft.com/office/officeart/2005/8/layout/vList2" loCatId="list" qsTypeId="urn:microsoft.com/office/officeart/2005/8/quickstyle/3d1" qsCatId="3D" csTypeId="urn:microsoft.com/office/officeart/2005/8/colors/accent1_2" csCatId="accent1" phldr="true"/>
      <dgm:spPr/>
      <dgm:t>
        <a:bodyPr/>
        <a:lstStyle/>
        <a:p>
          <a:endParaRPr lang="cs-CZ"/>
        </a:p>
      </dgm:t>
    </dgm:pt>
    <dgm:pt modelId="{55259EE1-DC7C-439A-A40C-3F73D1F7102B}">
      <dgm:prSet/>
      <dgm:spPr/>
      <dgm:t>
        <a:bodyPr/>
        <a:lstStyle/>
        <a:p>
          <a:pPr rtl="false"/>
          <a:r>
            <a:rPr lang="cs-CZ" dirty="false" smtClean="false"/>
            <a:t>Úvodní kontakt s potenciálními žadateli</a:t>
          </a:r>
          <a:endParaRPr lang="cs-CZ" dirty="false"/>
        </a:p>
      </dgm:t>
    </dgm:pt>
    <dgm:pt modelId="{27995912-8BC2-4A31-B6B5-8B2F6A2060E1}" type="parTrans" cxnId="{FE1F1BC8-3D19-414E-8B6F-AC897BDCAF05}">
      <dgm:prSet/>
      <dgm:spPr/>
      <dgm:t>
        <a:bodyPr/>
        <a:lstStyle/>
        <a:p>
          <a:endParaRPr lang="cs-CZ"/>
        </a:p>
      </dgm:t>
    </dgm:pt>
    <dgm:pt modelId="{217B879D-9D13-4FD3-B826-2F5DC543BFB1}" type="sibTrans" cxnId="{FE1F1BC8-3D19-414E-8B6F-AC897BDCAF05}">
      <dgm:prSet/>
      <dgm:spPr/>
      <dgm:t>
        <a:bodyPr/>
        <a:lstStyle/>
        <a:p>
          <a:endParaRPr lang="cs-CZ"/>
        </a:p>
      </dgm:t>
    </dgm:pt>
    <dgm:pt modelId="{07CC813C-D364-4E9E-AADA-EFCC26D1D781}">
      <dgm:prSet/>
      <dgm:spPr/>
      <dgm:t>
        <a:bodyPr/>
        <a:lstStyle/>
        <a:p>
          <a:pPr algn="just" rtl="false"/>
          <a:r>
            <a:rPr lang="cs-CZ" dirty="false" smtClean="false"/>
            <a:t>Zjišťování aktuálních potřeb potencionálních žadatelů a cílových skupin</a:t>
          </a:r>
          <a:endParaRPr lang="cs-CZ" dirty="false"/>
        </a:p>
      </dgm:t>
    </dgm:pt>
    <dgm:pt modelId="{8F692DF6-4847-460A-838B-906272A8C335}" type="parTrans" cxnId="{58906C24-F3D9-4CF0-A60C-1E9FF1FBB990}">
      <dgm:prSet/>
      <dgm:spPr/>
      <dgm:t>
        <a:bodyPr/>
        <a:lstStyle/>
        <a:p>
          <a:endParaRPr lang="cs-CZ"/>
        </a:p>
      </dgm:t>
    </dgm:pt>
    <dgm:pt modelId="{53F5C41E-316F-4571-BE36-FF5F413C812D}" type="sibTrans" cxnId="{58906C24-F3D9-4CF0-A60C-1E9FF1FBB990}">
      <dgm:prSet/>
      <dgm:spPr/>
      <dgm:t>
        <a:bodyPr/>
        <a:lstStyle/>
        <a:p>
          <a:endParaRPr lang="cs-CZ"/>
        </a:p>
      </dgm:t>
    </dgm:pt>
    <dgm:pt modelId="{1D616733-3482-4BCD-8F3E-A7810E8E9889}">
      <dgm:prSet/>
      <dgm:spPr/>
      <dgm:t>
        <a:bodyPr/>
        <a:lstStyle/>
        <a:p>
          <a:pPr rtl="false"/>
          <a:r>
            <a:rPr lang="cs-CZ" dirty="false" smtClean="false"/>
            <a:t>Usnadnění orientace v oblasti projektů </a:t>
          </a:r>
          <a:r>
            <a:rPr lang="en-GB" dirty="false" smtClean="false"/>
            <a:t>ESF</a:t>
          </a:r>
          <a:endParaRPr lang="cs-CZ" dirty="false"/>
        </a:p>
      </dgm:t>
    </dgm:pt>
    <dgm:pt modelId="{F0A581EA-65ED-4563-A6F6-E0B1CDBC6096}" type="parTrans" cxnId="{E1ADE000-1B35-49AE-99DE-D0664407D07D}">
      <dgm:prSet/>
      <dgm:spPr/>
      <dgm:t>
        <a:bodyPr/>
        <a:lstStyle/>
        <a:p>
          <a:endParaRPr lang="cs-CZ"/>
        </a:p>
      </dgm:t>
    </dgm:pt>
    <dgm:pt modelId="{3611F975-680A-4D52-ADE6-7A234265BD1D}" type="sibTrans" cxnId="{E1ADE000-1B35-49AE-99DE-D0664407D07D}">
      <dgm:prSet/>
      <dgm:spPr/>
      <dgm:t>
        <a:bodyPr/>
        <a:lstStyle/>
        <a:p>
          <a:endParaRPr lang="cs-CZ"/>
        </a:p>
      </dgm:t>
    </dgm:pt>
    <dgm:pt modelId="{57AF44BD-27DB-46C2-8FDC-354EDA452FF4}">
      <dgm:prSet/>
      <dgm:spPr/>
      <dgm:t>
        <a:bodyPr/>
        <a:lstStyle/>
        <a:p>
          <a:pPr rtl="false"/>
          <a:r>
            <a:rPr lang="cs-CZ" dirty="false" smtClean="false"/>
            <a:t>Součinnost s konkrétními odbory MPSV v oblasti realizace, metodiky, evaluací a </a:t>
          </a:r>
          <a:r>
            <a:rPr lang="en-GB" dirty="false" smtClean="false"/>
            <a:t>p</a:t>
          </a:r>
          <a:r>
            <a:rPr lang="cs-CZ" dirty="false" smtClean="false"/>
            <a:t>ř</a:t>
          </a:r>
          <a:r>
            <a:rPr lang="en-GB" dirty="false" err="true" smtClean="false"/>
            <a:t>i</a:t>
          </a:r>
          <a:r>
            <a:rPr lang="en-GB" dirty="false" smtClean="false"/>
            <a:t> </a:t>
          </a:r>
          <a:r>
            <a:rPr lang="cs-CZ" dirty="false" smtClean="false"/>
            <a:t> zodpovídání dotazů</a:t>
          </a:r>
          <a:endParaRPr lang="cs-CZ" dirty="false"/>
        </a:p>
      </dgm:t>
    </dgm:pt>
    <dgm:pt modelId="{DA45C066-DE31-4045-A9D3-AF2E06AD36C7}" type="parTrans" cxnId="{37CAFF14-E844-4376-80E2-7BF9E95BEFFA}">
      <dgm:prSet/>
      <dgm:spPr/>
      <dgm:t>
        <a:bodyPr/>
        <a:lstStyle/>
        <a:p>
          <a:endParaRPr lang="cs-CZ"/>
        </a:p>
      </dgm:t>
    </dgm:pt>
    <dgm:pt modelId="{FFCAEC4F-184C-41DB-B6CD-98CE4C19430A}" type="sibTrans" cxnId="{37CAFF14-E844-4376-80E2-7BF9E95BEFFA}">
      <dgm:prSet/>
      <dgm:spPr/>
      <dgm:t>
        <a:bodyPr/>
        <a:lstStyle/>
        <a:p>
          <a:endParaRPr lang="cs-CZ"/>
        </a:p>
      </dgm:t>
    </dgm:pt>
    <dgm:pt modelId="{8AA0F3F4-7956-452B-A5EF-835903E8AB20}">
      <dgm:prSet custT="true"/>
      <dgm:spPr/>
      <dgm:t>
        <a:bodyPr/>
        <a:lstStyle/>
        <a:p>
          <a:r>
            <a:rPr lang="cs-CZ" sz="2000" dirty="false" smtClean="false">
              <a:solidFill>
                <a:srgbClr val="FFFF00"/>
              </a:solidFill>
            </a:rPr>
            <a:t>Ministerstvo práce a sociálních věcí – pracoviště Kartouzská 4, Praha 5 </a:t>
          </a:r>
        </a:p>
        <a:p>
          <a:r>
            <a:rPr lang="cs-CZ" sz="1600" dirty="false" smtClean="false">
              <a:solidFill>
                <a:srgbClr val="FFFF00"/>
              </a:solidFill>
            </a:rPr>
            <a:t>(u stanice metra B Anděl)</a:t>
          </a:r>
          <a:endParaRPr lang="cs-CZ" sz="1600" dirty="false">
            <a:solidFill>
              <a:srgbClr val="FFFF00"/>
            </a:solidFill>
          </a:endParaRPr>
        </a:p>
      </dgm:t>
    </dgm:pt>
    <dgm:pt modelId="{6EB2823A-B629-41C3-80B7-02556981AEEE}" type="parTrans" cxnId="{E167AA9A-445C-488C-91DF-D3028D9F69BC}">
      <dgm:prSet/>
      <dgm:spPr/>
      <dgm:t>
        <a:bodyPr/>
        <a:lstStyle/>
        <a:p>
          <a:endParaRPr lang="cs-CZ"/>
        </a:p>
      </dgm:t>
    </dgm:pt>
    <dgm:pt modelId="{FD5A87BB-E7D0-43E8-817B-F93F00F4F8A1}" type="sibTrans" cxnId="{E167AA9A-445C-488C-91DF-D3028D9F69BC}">
      <dgm:prSet/>
      <dgm:spPr/>
      <dgm:t>
        <a:bodyPr/>
        <a:lstStyle/>
        <a:p>
          <a:endParaRPr lang="cs-CZ"/>
        </a:p>
      </dgm:t>
    </dgm:pt>
    <dgm:pt modelId="{5E5A7564-5104-43D4-83AA-A33F9DE90951}">
      <dgm:prSet/>
      <dgm:spPr/>
      <dgm:t>
        <a:bodyPr/>
        <a:lstStyle/>
        <a:p>
          <a:r>
            <a:rPr lang="cs-CZ" dirty="false" smtClean="false"/>
            <a:t>Detašovaná pracoviště v území – Brno, Ostrava</a:t>
          </a:r>
          <a:endParaRPr lang="cs-CZ" dirty="false"/>
        </a:p>
      </dgm:t>
    </dgm:pt>
    <dgm:pt modelId="{4FC2BA79-1E9F-4248-AE9F-5B8E3F7BC04B}" type="parTrans" cxnId="{DFBCE699-8092-4128-8E50-225FD17DC4BC}">
      <dgm:prSet/>
      <dgm:spPr/>
      <dgm:t>
        <a:bodyPr/>
        <a:lstStyle/>
        <a:p>
          <a:endParaRPr lang="cs-CZ"/>
        </a:p>
      </dgm:t>
    </dgm:pt>
    <dgm:pt modelId="{8DCFE56F-BAED-42FE-AC21-CDABF59B4979}" type="sibTrans" cxnId="{DFBCE699-8092-4128-8E50-225FD17DC4BC}">
      <dgm:prSet/>
      <dgm:spPr/>
      <dgm:t>
        <a:bodyPr/>
        <a:lstStyle/>
        <a:p>
          <a:endParaRPr lang="cs-CZ"/>
        </a:p>
      </dgm:t>
    </dgm:pt>
    <dgm:pt modelId="{207A00B6-07F9-4911-B25E-8BE04B029E57}" type="pres">
      <dgm:prSet presAssocID="{5CDD845A-72DA-4EEB-BE92-3FDA5ABBBD78}" presName="linear" presStyleCnt="0">
        <dgm:presLayoutVars>
          <dgm:animLvl val="lvl"/>
          <dgm:resizeHandles val="exact"/>
        </dgm:presLayoutVars>
      </dgm:prSet>
      <dgm:spPr/>
      <dgm:t>
        <a:bodyPr/>
        <a:lstStyle/>
        <a:p>
          <a:endParaRPr lang="cs-CZ"/>
        </a:p>
      </dgm:t>
    </dgm:pt>
    <dgm:pt modelId="{A3D4ABF5-2E74-480D-AD79-E4632657A95B}" type="pres">
      <dgm:prSet presAssocID="{8AA0F3F4-7956-452B-A5EF-835903E8AB20}" presName="parentText" presStyleLbl="node1" presStyleIdx="0" presStyleCnt="6">
        <dgm:presLayoutVars>
          <dgm:chMax val="0"/>
          <dgm:bulletEnabled val="true"/>
        </dgm:presLayoutVars>
      </dgm:prSet>
      <dgm:spPr/>
      <dgm:t>
        <a:bodyPr/>
        <a:lstStyle/>
        <a:p>
          <a:endParaRPr lang="cs-CZ"/>
        </a:p>
      </dgm:t>
    </dgm:pt>
    <dgm:pt modelId="{CA79B620-3D7B-49BA-A7B6-FA7BC0E34BE1}" type="pres">
      <dgm:prSet presAssocID="{FD5A87BB-E7D0-43E8-817B-F93F00F4F8A1}" presName="spacer" presStyleCnt="0"/>
      <dgm:spPr/>
    </dgm:pt>
    <dgm:pt modelId="{FACD5E4F-2C38-4644-8CF0-EFF7A2E27490}" type="pres">
      <dgm:prSet presAssocID="{55259EE1-DC7C-439A-A40C-3F73D1F7102B}" presName="parentText" presStyleLbl="node1" presStyleIdx="1" presStyleCnt="6">
        <dgm:presLayoutVars>
          <dgm:chMax val="0"/>
          <dgm:bulletEnabled val="true"/>
        </dgm:presLayoutVars>
      </dgm:prSet>
      <dgm:spPr/>
      <dgm:t>
        <a:bodyPr/>
        <a:lstStyle/>
        <a:p>
          <a:endParaRPr lang="cs-CZ"/>
        </a:p>
      </dgm:t>
    </dgm:pt>
    <dgm:pt modelId="{41A561A2-DD65-4EFE-8E0A-D2E6F3644D2A}" type="pres">
      <dgm:prSet presAssocID="{217B879D-9D13-4FD3-B826-2F5DC543BFB1}" presName="spacer" presStyleCnt="0"/>
      <dgm:spPr/>
    </dgm:pt>
    <dgm:pt modelId="{CEE3D03E-A758-411B-8DAF-EE513D4FD18E}" type="pres">
      <dgm:prSet presAssocID="{07CC813C-D364-4E9E-AADA-EFCC26D1D781}" presName="parentText" presStyleLbl="node1" presStyleIdx="2" presStyleCnt="6">
        <dgm:presLayoutVars>
          <dgm:chMax val="0"/>
          <dgm:bulletEnabled val="true"/>
        </dgm:presLayoutVars>
      </dgm:prSet>
      <dgm:spPr/>
      <dgm:t>
        <a:bodyPr/>
        <a:lstStyle/>
        <a:p>
          <a:endParaRPr lang="cs-CZ"/>
        </a:p>
      </dgm:t>
    </dgm:pt>
    <dgm:pt modelId="{FE8F79FF-4BDB-4965-907E-8116F81BFD6A}" type="pres">
      <dgm:prSet presAssocID="{53F5C41E-316F-4571-BE36-FF5F413C812D}" presName="spacer" presStyleCnt="0"/>
      <dgm:spPr/>
    </dgm:pt>
    <dgm:pt modelId="{8A93BD38-4795-4E66-9BEE-F653C9EFFED0}" type="pres">
      <dgm:prSet presAssocID="{1D616733-3482-4BCD-8F3E-A7810E8E9889}" presName="parentText" presStyleLbl="node1" presStyleIdx="3" presStyleCnt="6">
        <dgm:presLayoutVars>
          <dgm:chMax val="0"/>
          <dgm:bulletEnabled val="true"/>
        </dgm:presLayoutVars>
      </dgm:prSet>
      <dgm:spPr/>
      <dgm:t>
        <a:bodyPr/>
        <a:lstStyle/>
        <a:p>
          <a:endParaRPr lang="cs-CZ"/>
        </a:p>
      </dgm:t>
    </dgm:pt>
    <dgm:pt modelId="{0185C7E0-924E-493A-BAAB-025768CB169F}" type="pres">
      <dgm:prSet presAssocID="{3611F975-680A-4D52-ADE6-7A234265BD1D}" presName="spacer" presStyleCnt="0"/>
      <dgm:spPr/>
    </dgm:pt>
    <dgm:pt modelId="{0600F964-DAD5-4964-91AF-BF1AFBACC55D}" type="pres">
      <dgm:prSet presAssocID="{57AF44BD-27DB-46C2-8FDC-354EDA452FF4}" presName="parentText" presStyleLbl="node1" presStyleIdx="4" presStyleCnt="6">
        <dgm:presLayoutVars>
          <dgm:chMax val="0"/>
          <dgm:bulletEnabled val="true"/>
        </dgm:presLayoutVars>
      </dgm:prSet>
      <dgm:spPr/>
      <dgm:t>
        <a:bodyPr/>
        <a:lstStyle/>
        <a:p>
          <a:endParaRPr lang="cs-CZ"/>
        </a:p>
      </dgm:t>
    </dgm:pt>
    <dgm:pt modelId="{A9DE17E6-FBC3-46C4-9E7D-06F2C6C48ACA}" type="pres">
      <dgm:prSet presAssocID="{FFCAEC4F-184C-41DB-B6CD-98CE4C19430A}" presName="spacer" presStyleCnt="0"/>
      <dgm:spPr/>
    </dgm:pt>
    <dgm:pt modelId="{26AAB9F0-3A33-4C07-BE2E-9563A57258C9}" type="pres">
      <dgm:prSet presAssocID="{5E5A7564-5104-43D4-83AA-A33F9DE90951}" presName="parentText" presStyleLbl="node1" presStyleIdx="5" presStyleCnt="6" custLinFactY="10373" custLinFactNeighborY="100000">
        <dgm:presLayoutVars>
          <dgm:chMax val="0"/>
          <dgm:bulletEnabled val="true"/>
        </dgm:presLayoutVars>
      </dgm:prSet>
      <dgm:spPr/>
      <dgm:t>
        <a:bodyPr/>
        <a:lstStyle/>
        <a:p>
          <a:endParaRPr lang="cs-CZ"/>
        </a:p>
      </dgm:t>
    </dgm:pt>
  </dgm:ptLst>
  <dgm:cxnLst>
    <dgm:cxn modelId="{FE1F1BC8-3D19-414E-8B6F-AC897BDCAF05}" srcId="{5CDD845A-72DA-4EEB-BE92-3FDA5ABBBD78}" destId="{55259EE1-DC7C-439A-A40C-3F73D1F7102B}" srcOrd="1" destOrd="0" parTransId="{27995912-8BC2-4A31-B6B5-8B2F6A2060E1}" sibTransId="{217B879D-9D13-4FD3-B826-2F5DC543BFB1}"/>
    <dgm:cxn modelId="{37CAFF14-E844-4376-80E2-7BF9E95BEFFA}" srcId="{5CDD845A-72DA-4EEB-BE92-3FDA5ABBBD78}" destId="{57AF44BD-27DB-46C2-8FDC-354EDA452FF4}" srcOrd="4" destOrd="0" parTransId="{DA45C066-DE31-4045-A9D3-AF2E06AD36C7}" sibTransId="{FFCAEC4F-184C-41DB-B6CD-98CE4C19430A}"/>
    <dgm:cxn modelId="{718BC6C1-C83F-4A8D-87E3-4D80C0D31867}" type="presOf" srcId="{5CDD845A-72DA-4EEB-BE92-3FDA5ABBBD78}" destId="{207A00B6-07F9-4911-B25E-8BE04B029E57}" srcOrd="0" destOrd="0" presId="urn:microsoft.com/office/officeart/2005/8/layout/vList2"/>
    <dgm:cxn modelId="{905A2464-477D-4B5A-A09A-76D097902F7E}" type="presOf" srcId="{8AA0F3F4-7956-452B-A5EF-835903E8AB20}" destId="{A3D4ABF5-2E74-480D-AD79-E4632657A95B}" srcOrd="0" destOrd="0" presId="urn:microsoft.com/office/officeart/2005/8/layout/vList2"/>
    <dgm:cxn modelId="{B7AFAAD4-5591-4DD0-B06E-D83715604D84}" type="presOf" srcId="{57AF44BD-27DB-46C2-8FDC-354EDA452FF4}" destId="{0600F964-DAD5-4964-91AF-BF1AFBACC55D}" srcOrd="0" destOrd="0" presId="urn:microsoft.com/office/officeart/2005/8/layout/vList2"/>
    <dgm:cxn modelId="{DBB4E92F-C630-4ACB-88C7-B7DE1A769F09}" type="presOf" srcId="{1D616733-3482-4BCD-8F3E-A7810E8E9889}" destId="{8A93BD38-4795-4E66-9BEE-F653C9EFFED0}" srcOrd="0" destOrd="0" presId="urn:microsoft.com/office/officeart/2005/8/layout/vList2"/>
    <dgm:cxn modelId="{E167AA9A-445C-488C-91DF-D3028D9F69BC}" srcId="{5CDD845A-72DA-4EEB-BE92-3FDA5ABBBD78}" destId="{8AA0F3F4-7956-452B-A5EF-835903E8AB20}" srcOrd="0" destOrd="0" parTransId="{6EB2823A-B629-41C3-80B7-02556981AEEE}" sibTransId="{FD5A87BB-E7D0-43E8-817B-F93F00F4F8A1}"/>
    <dgm:cxn modelId="{DDDDCCF4-6A80-43CE-BFC6-E42B8A428020}" type="presOf" srcId="{5E5A7564-5104-43D4-83AA-A33F9DE90951}" destId="{26AAB9F0-3A33-4C07-BE2E-9563A57258C9}" srcOrd="0" destOrd="0" presId="urn:microsoft.com/office/officeart/2005/8/layout/vList2"/>
    <dgm:cxn modelId="{B6CFBDD8-724D-4790-A8EF-F666036A07DA}" type="presOf" srcId="{07CC813C-D364-4E9E-AADA-EFCC26D1D781}" destId="{CEE3D03E-A758-411B-8DAF-EE513D4FD18E}" srcOrd="0" destOrd="0" presId="urn:microsoft.com/office/officeart/2005/8/layout/vList2"/>
    <dgm:cxn modelId="{22CB8008-2E82-4259-8FFA-DE8CC1D150A0}" type="presOf" srcId="{55259EE1-DC7C-439A-A40C-3F73D1F7102B}" destId="{FACD5E4F-2C38-4644-8CF0-EFF7A2E27490}" srcOrd="0" destOrd="0" presId="urn:microsoft.com/office/officeart/2005/8/layout/vList2"/>
    <dgm:cxn modelId="{E1ADE000-1B35-49AE-99DE-D0664407D07D}" srcId="{5CDD845A-72DA-4EEB-BE92-3FDA5ABBBD78}" destId="{1D616733-3482-4BCD-8F3E-A7810E8E9889}" srcOrd="3" destOrd="0" parTransId="{F0A581EA-65ED-4563-A6F6-E0B1CDBC6096}" sibTransId="{3611F975-680A-4D52-ADE6-7A234265BD1D}"/>
    <dgm:cxn modelId="{58906C24-F3D9-4CF0-A60C-1E9FF1FBB990}" srcId="{5CDD845A-72DA-4EEB-BE92-3FDA5ABBBD78}" destId="{07CC813C-D364-4E9E-AADA-EFCC26D1D781}" srcOrd="2" destOrd="0" parTransId="{8F692DF6-4847-460A-838B-906272A8C335}" sibTransId="{53F5C41E-316F-4571-BE36-FF5F413C812D}"/>
    <dgm:cxn modelId="{DFBCE699-8092-4128-8E50-225FD17DC4BC}" srcId="{5CDD845A-72DA-4EEB-BE92-3FDA5ABBBD78}" destId="{5E5A7564-5104-43D4-83AA-A33F9DE90951}" srcOrd="5" destOrd="0" parTransId="{4FC2BA79-1E9F-4248-AE9F-5B8E3F7BC04B}" sibTransId="{8DCFE56F-BAED-42FE-AC21-CDABF59B4979}"/>
    <dgm:cxn modelId="{D7131D19-F55F-4751-B91B-73F3297D408F}" type="presParOf" srcId="{207A00B6-07F9-4911-B25E-8BE04B029E57}" destId="{A3D4ABF5-2E74-480D-AD79-E4632657A95B}" srcOrd="0" destOrd="0" presId="urn:microsoft.com/office/officeart/2005/8/layout/vList2"/>
    <dgm:cxn modelId="{8380613B-84D8-46ED-B669-15550F25E5B0}" type="presParOf" srcId="{207A00B6-07F9-4911-B25E-8BE04B029E57}" destId="{CA79B620-3D7B-49BA-A7B6-FA7BC0E34BE1}" srcOrd="1" destOrd="0" presId="urn:microsoft.com/office/officeart/2005/8/layout/vList2"/>
    <dgm:cxn modelId="{9E6DE3C1-D68C-4C41-9F59-37D5FD5EA242}" type="presParOf" srcId="{207A00B6-07F9-4911-B25E-8BE04B029E57}" destId="{FACD5E4F-2C38-4644-8CF0-EFF7A2E27490}" srcOrd="2" destOrd="0" presId="urn:microsoft.com/office/officeart/2005/8/layout/vList2"/>
    <dgm:cxn modelId="{9042658D-DFC5-4E03-A487-C0373FE7CCFD}" type="presParOf" srcId="{207A00B6-07F9-4911-B25E-8BE04B029E57}" destId="{41A561A2-DD65-4EFE-8E0A-D2E6F3644D2A}" srcOrd="3" destOrd="0" presId="urn:microsoft.com/office/officeart/2005/8/layout/vList2"/>
    <dgm:cxn modelId="{E3095B13-36E9-4568-B7E2-F33914C38FCC}" type="presParOf" srcId="{207A00B6-07F9-4911-B25E-8BE04B029E57}" destId="{CEE3D03E-A758-411B-8DAF-EE513D4FD18E}" srcOrd="4" destOrd="0" presId="urn:microsoft.com/office/officeart/2005/8/layout/vList2"/>
    <dgm:cxn modelId="{D63364FF-1746-45D1-B3A5-D4240A523F5B}" type="presParOf" srcId="{207A00B6-07F9-4911-B25E-8BE04B029E57}" destId="{FE8F79FF-4BDB-4965-907E-8116F81BFD6A}" srcOrd="5" destOrd="0" presId="urn:microsoft.com/office/officeart/2005/8/layout/vList2"/>
    <dgm:cxn modelId="{5C12D80A-0038-454B-9FD7-B00887A9B070}" type="presParOf" srcId="{207A00B6-07F9-4911-B25E-8BE04B029E57}" destId="{8A93BD38-4795-4E66-9BEE-F653C9EFFED0}" srcOrd="6" destOrd="0" presId="urn:microsoft.com/office/officeart/2005/8/layout/vList2"/>
    <dgm:cxn modelId="{6F41BDE8-9314-4BD1-B49A-9522D0C178E4}" type="presParOf" srcId="{207A00B6-07F9-4911-B25E-8BE04B029E57}" destId="{0185C7E0-924E-493A-BAAB-025768CB169F}" srcOrd="7" destOrd="0" presId="urn:microsoft.com/office/officeart/2005/8/layout/vList2"/>
    <dgm:cxn modelId="{6350BAC3-1EFB-4723-9DDD-3F27AF93E9D7}" type="presParOf" srcId="{207A00B6-07F9-4911-B25E-8BE04B029E57}" destId="{0600F964-DAD5-4964-91AF-BF1AFBACC55D}" srcOrd="8" destOrd="0" presId="urn:microsoft.com/office/officeart/2005/8/layout/vList2"/>
    <dgm:cxn modelId="{55171E16-B8CB-4168-B722-21579B1407F6}" type="presParOf" srcId="{207A00B6-07F9-4911-B25E-8BE04B029E57}" destId="{A9DE17E6-FBC3-46C4-9E7D-06F2C6C48ACA}" srcOrd="9" destOrd="0" presId="urn:microsoft.com/office/officeart/2005/8/layout/vList2"/>
    <dgm:cxn modelId="{263CCA3B-477D-4CA4-A2C1-1245E35D9387}" type="presParOf" srcId="{207A00B6-07F9-4911-B25E-8BE04B029E57}" destId="{26AAB9F0-3A33-4C07-BE2E-9563A57258C9}" srcOrd="10" destOrd="0" presId="urn:microsoft.com/office/officeart/2005/8/layout/vList2"/>
  </dgm:cxnLst>
  <dgm:bg/>
  <dgm:whole/>
  <dgm:extLst>
    <a:ext uri="http://schemas.microsoft.com/office/drawing/2008/diagram">
      <dsp:dataModelExt relId="rId7" minVer="http://schemas.openxmlformats.org/drawingml/2006/diagram"/>
    </a:ext>
  </dgm:extLst>
</dgm:dataModel>
</file>

<file path=ppt/diagrams/data3.xml><?xml version="1.0" encoding="utf-8"?>
<dgm:dataModel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dgm:ptLst>
    <dgm:pt modelId="{45E8C2FB-CCDF-46A4-8874-8DB2DCC85430}" type="doc">
      <dgm:prSet loTypeId="urn:microsoft.com/office/officeart/2005/8/layout/list1" loCatId="list" qsTypeId="urn:microsoft.com/office/officeart/2005/8/quickstyle/simple1" qsCatId="simple" csTypeId="urn:microsoft.com/office/officeart/2005/8/colors/accent1_2" csCatId="accent1" phldr="true"/>
      <dgm:spPr/>
      <dgm:t>
        <a:bodyPr/>
        <a:lstStyle/>
        <a:p>
          <a:endParaRPr lang="cs-CZ"/>
        </a:p>
      </dgm:t>
    </dgm:pt>
    <dgm:pt modelId="{2AE44E3F-01B6-474D-9F6A-85C72AA24478}">
      <dgm:prSet phldrT="[Text]" custT="true"/>
      <dgm:spPr/>
      <dgm:t>
        <a:bodyPr/>
        <a:lstStyle/>
        <a:p>
          <a:pPr algn="just"/>
          <a:r>
            <a:rPr lang="cs-CZ" sz="1800" b="true" dirty="false" smtClean="false">
              <a:solidFill>
                <a:schemeClr val="bg1"/>
              </a:solidFill>
            </a:rPr>
            <a:t>Slaďování soukromého a pracovního života</a:t>
          </a:r>
          <a:endParaRPr lang="cs-CZ" sz="1800" b="true" dirty="false">
            <a:solidFill>
              <a:schemeClr val="bg1"/>
            </a:solidFill>
          </a:endParaRPr>
        </a:p>
      </dgm:t>
    </dgm:pt>
    <dgm:pt modelId="{D4064F7F-B575-411E-92F0-3D43088F15FE}" type="parTrans" cxnId="{9C06B51E-2961-46E8-9F1E-7448DD65EC0A}">
      <dgm:prSet/>
      <dgm:spPr/>
      <dgm:t>
        <a:bodyPr/>
        <a:lstStyle/>
        <a:p>
          <a:endParaRPr lang="cs-CZ"/>
        </a:p>
      </dgm:t>
    </dgm:pt>
    <dgm:pt modelId="{4015BE1E-5C24-456B-8F2C-994886E5A4B0}" type="sibTrans" cxnId="{9C06B51E-2961-46E8-9F1E-7448DD65EC0A}">
      <dgm:prSet/>
      <dgm:spPr/>
      <dgm:t>
        <a:bodyPr/>
        <a:lstStyle/>
        <a:p>
          <a:endParaRPr lang="cs-CZ"/>
        </a:p>
      </dgm:t>
    </dgm:pt>
    <dgm:pt modelId="{977C5D7E-ADEA-44A8-BAD2-E737DA7D33FA}">
      <dgm:prSet phldrT="[Text]" custT="true"/>
      <dgm:spPr/>
      <dgm:t>
        <a:bodyPr/>
        <a:lstStyle/>
        <a:p>
          <a:pPr algn="just"/>
          <a:r>
            <a:rPr lang="cs-CZ" sz="1800" b="true" dirty="false" smtClean="false">
              <a:solidFill>
                <a:schemeClr val="bg1"/>
              </a:solidFill>
            </a:rPr>
            <a:t>Projekty realizované ostatními organizacemi</a:t>
          </a:r>
          <a:endParaRPr lang="cs-CZ" sz="1800" b="true" dirty="false">
            <a:solidFill>
              <a:schemeClr val="bg1"/>
            </a:solidFill>
          </a:endParaRPr>
        </a:p>
      </dgm:t>
    </dgm:pt>
    <dgm:pt modelId="{ED44312B-03EE-4DFA-AFB9-790898BE8081}" type="parTrans" cxnId="{D3AA8BE2-3163-4E5E-A3E7-F0A38B98C4BC}">
      <dgm:prSet/>
      <dgm:spPr/>
      <dgm:t>
        <a:bodyPr/>
        <a:lstStyle/>
        <a:p>
          <a:endParaRPr lang="cs-CZ"/>
        </a:p>
      </dgm:t>
    </dgm:pt>
    <dgm:pt modelId="{C334A04A-49CF-405E-A0B0-D964FEEF834A}" type="sibTrans" cxnId="{D3AA8BE2-3163-4E5E-A3E7-F0A38B98C4BC}">
      <dgm:prSet/>
      <dgm:spPr/>
      <dgm:t>
        <a:bodyPr/>
        <a:lstStyle/>
        <a:p>
          <a:endParaRPr lang="cs-CZ"/>
        </a:p>
      </dgm:t>
    </dgm:pt>
    <dgm:pt modelId="{BBD957D8-CC74-48F3-8D52-CA954E2F7E47}">
      <dgm:prSet phldrT="[Text]" custT="true"/>
      <dgm:spPr/>
      <dgm:t>
        <a:bodyPr/>
        <a:lstStyle/>
        <a:p>
          <a:pPr algn="just"/>
          <a:r>
            <a:rPr lang="cs-CZ" sz="1600" b="false" dirty="false" smtClean="false"/>
            <a:t>09/2017 </a:t>
          </a:r>
          <a:r>
            <a:rPr lang="cs-CZ" sz="1600" b="true" dirty="false" smtClean="false">
              <a:solidFill>
                <a:srgbClr val="C00000"/>
              </a:solidFill>
            </a:rPr>
            <a:t>Výzva na podporu zaměstnanosti vybraných cílových skupin </a:t>
          </a:r>
          <a:r>
            <a:rPr lang="cs-CZ" sz="1600" b="false" dirty="false" smtClean="false"/>
            <a:t>(výzva č.75)</a:t>
          </a:r>
          <a:endParaRPr lang="cs-CZ" sz="1600" b="false" dirty="false"/>
        </a:p>
      </dgm:t>
    </dgm:pt>
    <dgm:pt modelId="{2E2D1147-399B-4EEE-82C1-ED984A0FD7D7}" type="parTrans" cxnId="{B8974F84-56CE-4000-9347-D42C115D4890}">
      <dgm:prSet/>
      <dgm:spPr/>
      <dgm:t>
        <a:bodyPr/>
        <a:lstStyle/>
        <a:p>
          <a:endParaRPr lang="cs-CZ"/>
        </a:p>
      </dgm:t>
    </dgm:pt>
    <dgm:pt modelId="{62FC05B1-D982-4111-9B64-AD49C1EE423C}" type="sibTrans" cxnId="{B8974F84-56CE-4000-9347-D42C115D4890}">
      <dgm:prSet/>
      <dgm:spPr/>
      <dgm:t>
        <a:bodyPr/>
        <a:lstStyle/>
        <a:p>
          <a:endParaRPr lang="cs-CZ"/>
        </a:p>
      </dgm:t>
    </dgm:pt>
    <dgm:pt modelId="{374C609B-537E-49E4-81F2-E9314A667154}">
      <dgm:prSet phldrT="[Text]" custT="true"/>
      <dgm:spPr/>
      <dgm:t>
        <a:bodyPr/>
        <a:lstStyle/>
        <a:p>
          <a:pPr algn="just"/>
          <a:r>
            <a:rPr lang="cs-CZ" sz="1600" b="false" i="false" dirty="false" smtClean="false"/>
            <a:t>05/2017</a:t>
          </a:r>
          <a:r>
            <a:rPr lang="cs-CZ" sz="1600" b="true" dirty="false" smtClean="false"/>
            <a:t> Podpora </a:t>
          </a:r>
          <a:r>
            <a:rPr lang="cs-CZ" sz="1600" b="true" dirty="false" smtClean="false">
              <a:solidFill>
                <a:schemeClr val="accent6"/>
              </a:solidFill>
            </a:rPr>
            <a:t>dětských klubů </a:t>
          </a:r>
          <a:r>
            <a:rPr lang="cs-CZ" sz="1600" b="true" dirty="false" smtClean="false"/>
            <a:t>při ZŠ s možností podpory letních   		    příměstských táborů </a:t>
          </a:r>
          <a:r>
            <a:rPr lang="cs-CZ" sz="1600" b="false" dirty="false" smtClean="false"/>
            <a:t>(výzva č. 77/78)</a:t>
          </a:r>
          <a:endParaRPr lang="cs-CZ" sz="1600" b="false" dirty="false"/>
        </a:p>
      </dgm:t>
    </dgm:pt>
    <dgm:pt modelId="{B6ED7334-801B-44B6-856B-B25177CCE883}" type="parTrans" cxnId="{E41ABF75-E7E8-464F-A4BF-D4041B300727}">
      <dgm:prSet/>
      <dgm:spPr/>
      <dgm:t>
        <a:bodyPr/>
        <a:lstStyle/>
        <a:p>
          <a:endParaRPr lang="cs-CZ"/>
        </a:p>
      </dgm:t>
    </dgm:pt>
    <dgm:pt modelId="{881BD8E7-549C-40AB-B5BA-980882CF76D3}" type="sibTrans" cxnId="{E41ABF75-E7E8-464F-A4BF-D4041B300727}">
      <dgm:prSet/>
      <dgm:spPr/>
      <dgm:t>
        <a:bodyPr/>
        <a:lstStyle/>
        <a:p>
          <a:endParaRPr lang="cs-CZ"/>
        </a:p>
      </dgm:t>
    </dgm:pt>
    <dgm:pt modelId="{20F4B1AC-4605-4B77-9387-E632BD8C61AC}">
      <dgm:prSet phldrT="[Text]" custT="true"/>
      <dgm:spPr/>
      <dgm:t>
        <a:bodyPr/>
        <a:lstStyle/>
        <a:p>
          <a:pPr algn="just"/>
          <a:r>
            <a:rPr lang="cs-CZ" sz="1600" b="true" dirty="false" smtClean="false">
              <a:solidFill>
                <a:schemeClr val="tx1"/>
              </a:solidFill>
            </a:rPr>
            <a:t>Úřad práce: </a:t>
          </a:r>
          <a:r>
            <a:rPr lang="cs-CZ" altLang="cs-CZ" sz="1600" dirty="false" smtClean="false"/>
            <a:t>SÚPM / VPP, Podpora odborného vzdělávání II. (POVEZ II)</a:t>
          </a:r>
          <a:endParaRPr lang="cs-CZ" sz="1600" b="true" dirty="false">
            <a:solidFill>
              <a:schemeClr val="tx1"/>
            </a:solidFill>
          </a:endParaRPr>
        </a:p>
      </dgm:t>
    </dgm:pt>
    <dgm:pt modelId="{DF8BFCE1-F175-4949-9EA7-90FDFC8BC4D9}" type="parTrans" cxnId="{9C3CECF8-5B8C-4AAC-8EFF-0704D4A2AC26}">
      <dgm:prSet/>
      <dgm:spPr/>
      <dgm:t>
        <a:bodyPr/>
        <a:lstStyle/>
        <a:p>
          <a:endParaRPr lang="cs-CZ"/>
        </a:p>
      </dgm:t>
    </dgm:pt>
    <dgm:pt modelId="{BEDB5535-6FE2-4FAB-9C36-BC0873BA5A96}" type="sibTrans" cxnId="{9C3CECF8-5B8C-4AAC-8EFF-0704D4A2AC26}">
      <dgm:prSet/>
      <dgm:spPr/>
      <dgm:t>
        <a:bodyPr/>
        <a:lstStyle/>
        <a:p>
          <a:endParaRPr lang="cs-CZ"/>
        </a:p>
      </dgm:t>
    </dgm:pt>
    <dgm:pt modelId="{C9DAFAD0-0B78-456A-9918-008B51EFABAD}">
      <dgm:prSet phldrT="[Text]" custT="true"/>
      <dgm:spPr/>
      <dgm:t>
        <a:bodyPr/>
        <a:lstStyle/>
        <a:p>
          <a:pPr algn="just"/>
          <a:r>
            <a:rPr lang="cs-CZ" sz="1800" b="true" dirty="false" smtClean="false">
              <a:solidFill>
                <a:schemeClr val="bg1"/>
              </a:solidFill>
            </a:rPr>
            <a:t>Přístup k zaměstnanosti</a:t>
          </a:r>
          <a:endParaRPr lang="cs-CZ" sz="1800" b="true" dirty="false">
            <a:solidFill>
              <a:schemeClr val="bg1"/>
            </a:solidFill>
          </a:endParaRPr>
        </a:p>
      </dgm:t>
    </dgm:pt>
    <dgm:pt modelId="{51DE6F7F-6869-43C5-B3D9-B8C6938B0B45}" type="sibTrans" cxnId="{66E15841-0333-4EB4-B0F6-462361D78B68}">
      <dgm:prSet/>
      <dgm:spPr/>
      <dgm:t>
        <a:bodyPr/>
        <a:lstStyle/>
        <a:p>
          <a:endParaRPr lang="cs-CZ"/>
        </a:p>
      </dgm:t>
    </dgm:pt>
    <dgm:pt modelId="{DC889D0B-C667-4B51-AE7F-CA4120EA922B}" type="parTrans" cxnId="{66E15841-0333-4EB4-B0F6-462361D78B68}">
      <dgm:prSet/>
      <dgm:spPr/>
      <dgm:t>
        <a:bodyPr/>
        <a:lstStyle/>
        <a:p>
          <a:endParaRPr lang="cs-CZ"/>
        </a:p>
      </dgm:t>
    </dgm:pt>
    <dgm:pt modelId="{CDB9C05E-A55C-4E3A-8CC6-BABCD2E96399}">
      <dgm:prSet phldrT="[Text]" custT="true"/>
      <dgm:spPr/>
      <dgm:t>
        <a:bodyPr/>
        <a:lstStyle/>
        <a:p>
          <a:pPr algn="just"/>
          <a:r>
            <a:rPr lang="cs-CZ" altLang="cs-CZ" sz="1600" b="false" i="false" dirty="false" smtClean="false"/>
            <a:t>04/2017</a:t>
          </a:r>
          <a:r>
            <a:rPr lang="cs-CZ" altLang="cs-CZ" sz="1600" b="true" i="false" dirty="false" smtClean="false"/>
            <a:t> </a:t>
          </a:r>
          <a:r>
            <a:rPr lang="cs-CZ" altLang="cs-CZ" sz="1600" b="true" dirty="false" smtClean="false"/>
            <a:t>Implementace doporučení genderového auditu u zaměstnavatelů </a:t>
          </a:r>
          <a:r>
            <a:rPr lang="cs-CZ" altLang="cs-CZ" sz="1600" b="true" dirty="false" smtClean="false">
              <a:solidFill>
                <a:schemeClr val="accent6"/>
              </a:solidFill>
            </a:rPr>
            <a:t>	    </a:t>
          </a:r>
          <a:r>
            <a:rPr lang="cs-CZ" altLang="cs-CZ" sz="1600" b="false" dirty="false" smtClean="false"/>
            <a:t>(výzva č.130/131)</a:t>
          </a:r>
          <a:endParaRPr lang="cs-CZ" sz="1600" b="false" dirty="false"/>
        </a:p>
      </dgm:t>
    </dgm:pt>
    <dgm:pt modelId="{5C5043F6-527D-44C8-9B85-8E10FF185ABD}" type="parTrans" cxnId="{65917C81-BF0C-416C-834E-AA8E39854F39}">
      <dgm:prSet/>
      <dgm:spPr/>
      <dgm:t>
        <a:bodyPr/>
        <a:lstStyle/>
        <a:p>
          <a:endParaRPr lang="cs-CZ"/>
        </a:p>
      </dgm:t>
    </dgm:pt>
    <dgm:pt modelId="{DEFF6A85-C83D-4B0E-A299-C8EB53C548F9}" type="sibTrans" cxnId="{65917C81-BF0C-416C-834E-AA8E39854F39}">
      <dgm:prSet/>
      <dgm:spPr/>
      <dgm:t>
        <a:bodyPr/>
        <a:lstStyle/>
        <a:p>
          <a:endParaRPr lang="cs-CZ"/>
        </a:p>
      </dgm:t>
    </dgm:pt>
    <dgm:pt modelId="{435DC79D-39D9-495C-AB32-BB5D2F1DB9C1}">
      <dgm:prSet phldrT="[Text]" custT="true"/>
      <dgm:spPr/>
      <dgm:t>
        <a:bodyPr/>
        <a:lstStyle/>
        <a:p>
          <a:pPr algn="just"/>
          <a:r>
            <a:rPr lang="cs-CZ" sz="1600" b="false" i="false" dirty="false" smtClean="false"/>
            <a:t>09/2017</a:t>
          </a:r>
          <a:r>
            <a:rPr lang="cs-CZ" sz="1600" b="true" dirty="false" smtClean="false"/>
            <a:t> Podpora </a:t>
          </a:r>
          <a:r>
            <a:rPr lang="cs-CZ" sz="1600" b="true" dirty="false" smtClean="false">
              <a:solidFill>
                <a:schemeClr val="accent6"/>
              </a:solidFill>
            </a:rPr>
            <a:t>dětských skupin </a:t>
          </a:r>
          <a:r>
            <a:rPr lang="cs-CZ" sz="1600" b="true" dirty="false" smtClean="false"/>
            <a:t>pro podniky i veřejnost </a:t>
          </a:r>
          <a:r>
            <a:rPr lang="cs-CZ" sz="1600" b="false" dirty="false" smtClean="false"/>
            <a:t>(výzva č. 73/74)</a:t>
          </a:r>
          <a:endParaRPr lang="cs-CZ" sz="1600" b="false" dirty="false"/>
        </a:p>
      </dgm:t>
    </dgm:pt>
    <dgm:pt modelId="{948F1FC0-9316-4E56-BBC4-5F4AE0985A29}" type="parTrans" cxnId="{96038BAB-F641-4C93-9B26-17C30F0C4225}">
      <dgm:prSet/>
      <dgm:spPr/>
      <dgm:t>
        <a:bodyPr/>
        <a:lstStyle/>
        <a:p>
          <a:endParaRPr lang="cs-CZ"/>
        </a:p>
      </dgm:t>
    </dgm:pt>
    <dgm:pt modelId="{CB8806BD-7312-4810-AE88-F13AF99862F9}" type="sibTrans" cxnId="{96038BAB-F641-4C93-9B26-17C30F0C4225}">
      <dgm:prSet/>
      <dgm:spPr/>
      <dgm:t>
        <a:bodyPr/>
        <a:lstStyle/>
        <a:p>
          <a:endParaRPr lang="cs-CZ"/>
        </a:p>
      </dgm:t>
    </dgm:pt>
    <dgm:pt modelId="{30563C77-C236-4E97-8E01-93A6C8F8D7C8}">
      <dgm:prSet phldrT="[Text]" custT="true"/>
      <dgm:spPr/>
      <dgm:t>
        <a:bodyPr/>
        <a:lstStyle/>
        <a:p>
          <a:pPr algn="just"/>
          <a:r>
            <a:rPr lang="cs-CZ" sz="1600" b="true" dirty="false" smtClean="false">
              <a:solidFill>
                <a:schemeClr val="tx1"/>
              </a:solidFill>
            </a:rPr>
            <a:t>Fond dalšího vzdělávání: </a:t>
          </a:r>
          <a:r>
            <a:rPr lang="pl-PL" altLang="cs-CZ" sz="1600" dirty="false" smtClean="false"/>
            <a:t>Projekty zaměřené na praxe u zaměstnavatelů </a:t>
          </a:r>
          <a:r>
            <a:rPr lang="cs-CZ" altLang="cs-CZ" sz="1600" dirty="false" smtClean="false"/>
            <a:t>(</a:t>
          </a:r>
          <a:r>
            <a:rPr lang="cs-CZ" altLang="cs-CZ" sz="1600" b="true" u="sng" dirty="false" smtClean="false">
              <a:hlinkClick r:id="rId1"/>
            </a:rPr>
            <a:t>www.vzdelavanipraxi.cz</a:t>
          </a:r>
          <a:r>
            <a:rPr lang="cs-CZ" altLang="cs-CZ" sz="1600" dirty="false" smtClean="false"/>
            <a:t>, </a:t>
          </a:r>
          <a:r>
            <a:rPr lang="cs-CZ" altLang="cs-CZ" sz="1600" b="true" dirty="false" smtClean="false">
              <a:latin typeface="Arial" panose="020B0604020202020204" pitchFamily="34" charset="0"/>
              <a:cs typeface="Arial" panose="020B0604020202020204" pitchFamily="34" charset="0"/>
              <a:hlinkClick r:id="rId2"/>
            </a:rPr>
            <a:t>www.cestapromlade.cz</a:t>
          </a:r>
          <a:r>
            <a:rPr lang="cs-CZ" altLang="cs-CZ" sz="1600" b="true" dirty="false" smtClean="false">
              <a:latin typeface="Arial" panose="020B0604020202020204" pitchFamily="34" charset="0"/>
              <a:cs typeface="Arial" panose="020B0604020202020204" pitchFamily="34" charset="0"/>
            </a:rPr>
            <a:t>)</a:t>
          </a:r>
          <a:r>
            <a:rPr lang="cs-CZ" altLang="cs-CZ" sz="1600" dirty="false" smtClean="false"/>
            <a:t> </a:t>
          </a:r>
          <a:r>
            <a:rPr lang="pl-PL" altLang="cs-CZ" sz="1600" dirty="false" smtClean="false"/>
            <a:t> </a:t>
          </a:r>
          <a:r>
            <a:rPr lang="cs-CZ" sz="1600" b="true" dirty="false" smtClean="false">
              <a:solidFill>
                <a:schemeClr val="tx1"/>
              </a:solidFill>
            </a:rPr>
            <a:t> </a:t>
          </a:r>
          <a:endParaRPr lang="cs-CZ" sz="1600" b="true" dirty="false">
            <a:solidFill>
              <a:schemeClr val="tx1"/>
            </a:solidFill>
          </a:endParaRPr>
        </a:p>
      </dgm:t>
    </dgm:pt>
    <dgm:pt modelId="{49B00A62-9A80-44EB-8999-EDC6125888DD}" type="parTrans" cxnId="{682ED63B-26AF-44B7-9482-D08FF3E4333D}">
      <dgm:prSet/>
      <dgm:spPr/>
      <dgm:t>
        <a:bodyPr/>
        <a:lstStyle/>
        <a:p>
          <a:endParaRPr lang="cs-CZ"/>
        </a:p>
      </dgm:t>
    </dgm:pt>
    <dgm:pt modelId="{6366D96E-4E95-46EE-9706-12931DFEF005}" type="sibTrans" cxnId="{682ED63B-26AF-44B7-9482-D08FF3E4333D}">
      <dgm:prSet/>
      <dgm:spPr/>
      <dgm:t>
        <a:bodyPr/>
        <a:lstStyle/>
        <a:p>
          <a:endParaRPr lang="cs-CZ"/>
        </a:p>
      </dgm:t>
    </dgm:pt>
    <dgm:pt modelId="{6CA85F29-7322-4CE0-B9CE-7CA52044D596}">
      <dgm:prSet phldrT="[Text]" custT="true"/>
      <dgm:spPr/>
      <dgm:t>
        <a:bodyPr/>
        <a:lstStyle/>
        <a:p>
          <a:pPr algn="just"/>
          <a:r>
            <a:rPr lang="cs-CZ" sz="1600" b="false" dirty="false" smtClean="false"/>
            <a:t>03/2016</a:t>
          </a:r>
          <a:r>
            <a:rPr lang="cs-CZ" sz="1600" b="true" dirty="false" smtClean="false"/>
            <a:t> </a:t>
          </a:r>
          <a:r>
            <a:rPr lang="cs-CZ" sz="1600" b="false" dirty="false" smtClean="false"/>
            <a:t>Integrované územní investice (ITI, výzva č.45)</a:t>
          </a:r>
          <a:endParaRPr lang="cs-CZ" sz="1600" b="false" dirty="false"/>
        </a:p>
      </dgm:t>
    </dgm:pt>
    <dgm:pt modelId="{3F6B13D5-56D5-4DC9-BCE6-2810FCC318FC}" type="parTrans" cxnId="{081C25C2-111F-4CC0-B242-A10B7D305104}">
      <dgm:prSet/>
      <dgm:spPr/>
      <dgm:t>
        <a:bodyPr/>
        <a:lstStyle/>
        <a:p>
          <a:endParaRPr lang="cs-CZ"/>
        </a:p>
      </dgm:t>
    </dgm:pt>
    <dgm:pt modelId="{4F71BEB4-C00E-413B-B424-CD298516FB88}" type="sibTrans" cxnId="{081C25C2-111F-4CC0-B242-A10B7D305104}">
      <dgm:prSet/>
      <dgm:spPr/>
      <dgm:t>
        <a:bodyPr/>
        <a:lstStyle/>
        <a:p>
          <a:endParaRPr lang="cs-CZ"/>
        </a:p>
      </dgm:t>
    </dgm:pt>
    <dgm:pt modelId="{D874470B-7A20-4B3F-9EAB-7BE017D43899}">
      <dgm:prSet phldrT="[Text]" custT="true"/>
      <dgm:spPr/>
      <dgm:t>
        <a:bodyPr/>
        <a:lstStyle/>
        <a:p>
          <a:pPr algn="just"/>
          <a:r>
            <a:rPr lang="cs-CZ" sz="1600" b="false" dirty="false" smtClean="false"/>
            <a:t>03/2016 Integrovaný plán rozvoje území (IPRÚ, výzva č.46)</a:t>
          </a:r>
          <a:endParaRPr lang="cs-CZ" sz="1600" b="false" dirty="false"/>
        </a:p>
      </dgm:t>
    </dgm:pt>
    <dgm:pt modelId="{F82434FB-3D63-4620-B5CA-CE5A93130EA1}" type="parTrans" cxnId="{3FD110EA-E834-4E2A-B63A-F43390DE9023}">
      <dgm:prSet/>
      <dgm:spPr/>
      <dgm:t>
        <a:bodyPr/>
        <a:lstStyle/>
        <a:p>
          <a:endParaRPr lang="cs-CZ"/>
        </a:p>
      </dgm:t>
    </dgm:pt>
    <dgm:pt modelId="{78E76C85-7337-45A4-87FB-FD09780DDCE1}" type="sibTrans" cxnId="{3FD110EA-E834-4E2A-B63A-F43390DE9023}">
      <dgm:prSet/>
      <dgm:spPr/>
      <dgm:t>
        <a:bodyPr/>
        <a:lstStyle/>
        <a:p>
          <a:endParaRPr lang="cs-CZ"/>
        </a:p>
      </dgm:t>
    </dgm:pt>
    <dgm:pt modelId="{8749574E-A91F-4855-A531-61327F171CA0}">
      <dgm:prSet phldrT="[Text]" custT="true"/>
      <dgm:spPr/>
      <dgm:t>
        <a:bodyPr/>
        <a:lstStyle/>
        <a:p>
          <a:pPr algn="just"/>
          <a:r>
            <a:rPr lang="cs-CZ" sz="1600" b="false" dirty="false" smtClean="false"/>
            <a:t>06/2017 </a:t>
          </a:r>
          <a:r>
            <a:rPr lang="cs-CZ" altLang="cs-CZ" sz="1600" b="true" dirty="false" smtClean="false"/>
            <a:t>Podpora podnikání mimo Prahu </a:t>
          </a:r>
          <a:r>
            <a:rPr lang="cs-CZ" altLang="cs-CZ" sz="1600" b="false" dirty="false" smtClean="false"/>
            <a:t>(výzva č. 56) </a:t>
          </a:r>
          <a:endParaRPr lang="cs-CZ" sz="1600" b="false" dirty="false"/>
        </a:p>
      </dgm:t>
    </dgm:pt>
    <dgm:pt modelId="{32029A15-5AAC-426F-81B5-6AA63F7667DF}" type="parTrans" cxnId="{D6B7CB7D-AE6A-432A-AEC4-00378004096F}">
      <dgm:prSet/>
      <dgm:spPr/>
      <dgm:t>
        <a:bodyPr/>
        <a:lstStyle/>
        <a:p>
          <a:endParaRPr lang="cs-CZ"/>
        </a:p>
      </dgm:t>
    </dgm:pt>
    <dgm:pt modelId="{CBE8BA2B-44B9-46FC-A84C-C83463F6C631}" type="sibTrans" cxnId="{D6B7CB7D-AE6A-432A-AEC4-00378004096F}">
      <dgm:prSet/>
      <dgm:spPr/>
      <dgm:t>
        <a:bodyPr/>
        <a:lstStyle/>
        <a:p>
          <a:endParaRPr lang="cs-CZ"/>
        </a:p>
      </dgm:t>
    </dgm:pt>
    <dgm:pt modelId="{F400C4B1-DC9E-4220-8865-83D00A483C95}">
      <dgm:prSet phldrT="[Text]" custT="true"/>
      <dgm:spPr/>
      <dgm:t>
        <a:bodyPr/>
        <a:lstStyle/>
        <a:p>
          <a:pPr algn="just"/>
          <a:endParaRPr lang="cs-CZ" sz="1600" b="true" dirty="false"/>
        </a:p>
      </dgm:t>
    </dgm:pt>
    <dgm:pt modelId="{52E12A54-5CA5-4C12-8482-895B523C7321}" type="sibTrans" cxnId="{0598725A-D7C2-4694-B94D-DA8AEC7CBDE1}">
      <dgm:prSet/>
      <dgm:spPr/>
      <dgm:t>
        <a:bodyPr/>
        <a:lstStyle/>
        <a:p>
          <a:endParaRPr lang="cs-CZ"/>
        </a:p>
      </dgm:t>
    </dgm:pt>
    <dgm:pt modelId="{089759DE-76DF-4AC8-A9B9-8BBE23B4F26A}" type="parTrans" cxnId="{0598725A-D7C2-4694-B94D-DA8AEC7CBDE1}">
      <dgm:prSet/>
      <dgm:spPr/>
      <dgm:t>
        <a:bodyPr/>
        <a:lstStyle/>
        <a:p>
          <a:endParaRPr lang="cs-CZ"/>
        </a:p>
      </dgm:t>
    </dgm:pt>
    <dgm:pt modelId="{EEC1C409-F29D-4B17-9634-8C9E5B11E531}">
      <dgm:prSet phldrT="[Text]" custT="true"/>
      <dgm:spPr/>
      <dgm:t>
        <a:bodyPr/>
        <a:lstStyle/>
        <a:p>
          <a:pPr algn="just"/>
          <a:r>
            <a:rPr lang="cs-CZ" sz="1600" b="true" dirty="false" smtClean="false"/>
            <a:t>10/2017 Chytrá změna v řízení, příležitost k růstu </a:t>
          </a:r>
          <a:r>
            <a:rPr lang="cs-CZ" sz="1600" b="false" dirty="false" smtClean="false"/>
            <a:t>(výzva č. 79) </a:t>
          </a:r>
          <a:endParaRPr lang="cs-CZ" sz="1600" b="true" dirty="false">
            <a:solidFill>
              <a:schemeClr val="tx1"/>
            </a:solidFill>
          </a:endParaRPr>
        </a:p>
      </dgm:t>
    </dgm:pt>
    <dgm:pt modelId="{3A65F984-9060-4642-80E0-077B7EDC0857}" type="parTrans" cxnId="{5659D563-5B98-4315-83B9-1781992F453C}">
      <dgm:prSet/>
      <dgm:spPr/>
      <dgm:t>
        <a:bodyPr/>
        <a:lstStyle/>
        <a:p>
          <a:endParaRPr lang="cs-CZ"/>
        </a:p>
      </dgm:t>
    </dgm:pt>
    <dgm:pt modelId="{0FAF506A-E918-408C-A376-2EDCFCC59D52}" type="sibTrans" cxnId="{5659D563-5B98-4315-83B9-1781992F453C}">
      <dgm:prSet/>
      <dgm:spPr/>
      <dgm:t>
        <a:bodyPr/>
        <a:lstStyle/>
        <a:p>
          <a:endParaRPr lang="cs-CZ"/>
        </a:p>
      </dgm:t>
    </dgm:pt>
    <dgm:pt modelId="{B84F3048-AFD8-474E-887F-9F725C49DBBB}" type="pres">
      <dgm:prSet presAssocID="{45E8C2FB-CCDF-46A4-8874-8DB2DCC85430}" presName="linear" presStyleCnt="0">
        <dgm:presLayoutVars>
          <dgm:dir/>
          <dgm:animLvl val="lvl"/>
          <dgm:resizeHandles val="exact"/>
        </dgm:presLayoutVars>
      </dgm:prSet>
      <dgm:spPr/>
      <dgm:t>
        <a:bodyPr/>
        <a:lstStyle/>
        <a:p>
          <a:endParaRPr lang="cs-CZ"/>
        </a:p>
      </dgm:t>
    </dgm:pt>
    <dgm:pt modelId="{E09977C6-C3D2-4EE2-BCDB-C8085E60F1CB}" type="pres">
      <dgm:prSet presAssocID="{C9DAFAD0-0B78-456A-9918-008B51EFABAD}" presName="parentLin" presStyleCnt="0"/>
      <dgm:spPr/>
    </dgm:pt>
    <dgm:pt modelId="{3EC80499-ADB2-4CF0-8AEE-8786415E3409}" type="pres">
      <dgm:prSet presAssocID="{C9DAFAD0-0B78-456A-9918-008B51EFABAD}" presName="parentLeftMargin" presStyleLbl="node1" presStyleIdx="0" presStyleCnt="3"/>
      <dgm:spPr/>
      <dgm:t>
        <a:bodyPr/>
        <a:lstStyle/>
        <a:p>
          <a:endParaRPr lang="cs-CZ"/>
        </a:p>
      </dgm:t>
    </dgm:pt>
    <dgm:pt modelId="{A81BECAD-BE9A-435C-B822-412FE946480D}" type="pres">
      <dgm:prSet presAssocID="{C9DAFAD0-0B78-456A-9918-008B51EFABAD}" presName="parentText" presStyleLbl="node1" presStyleIdx="0" presStyleCnt="3" custScaleX="107026" custScaleY="268642" custLinFactNeighborX="-83607" custLinFactNeighborY="-29264">
        <dgm:presLayoutVars>
          <dgm:chMax val="0"/>
          <dgm:bulletEnabled val="true"/>
        </dgm:presLayoutVars>
      </dgm:prSet>
      <dgm:spPr/>
      <dgm:t>
        <a:bodyPr/>
        <a:lstStyle/>
        <a:p>
          <a:endParaRPr lang="cs-CZ"/>
        </a:p>
      </dgm:t>
    </dgm:pt>
    <dgm:pt modelId="{C3B16EB6-7032-4386-B981-00A231DC360E}" type="pres">
      <dgm:prSet presAssocID="{C9DAFAD0-0B78-456A-9918-008B51EFABAD}" presName="negativeSpace" presStyleCnt="0"/>
      <dgm:spPr/>
    </dgm:pt>
    <dgm:pt modelId="{1726CF8A-6D2D-4EF0-9314-6E182CE90A7C}" type="pres">
      <dgm:prSet presAssocID="{C9DAFAD0-0B78-456A-9918-008B51EFABAD}" presName="childText" presStyleLbl="conFgAcc1" presStyleIdx="0" presStyleCnt="3" custLinFactY="-2946" custLinFactNeighborX="664" custLinFactNeighborY="-100000">
        <dgm:presLayoutVars>
          <dgm:bulletEnabled val="true"/>
        </dgm:presLayoutVars>
      </dgm:prSet>
      <dgm:spPr/>
      <dgm:t>
        <a:bodyPr/>
        <a:lstStyle/>
        <a:p>
          <a:endParaRPr lang="cs-CZ"/>
        </a:p>
      </dgm:t>
    </dgm:pt>
    <dgm:pt modelId="{816FCB92-0EAD-43C6-AD44-8973A2FD5A2A}" type="pres">
      <dgm:prSet presAssocID="{51DE6F7F-6869-43C5-B3D9-B8C6938B0B45}" presName="spaceBetweenRectangles" presStyleCnt="0"/>
      <dgm:spPr/>
    </dgm:pt>
    <dgm:pt modelId="{E010ED2E-51DF-45B6-9C7B-B08F25797E9E}" type="pres">
      <dgm:prSet presAssocID="{2AE44E3F-01B6-474D-9F6A-85C72AA24478}" presName="parentLin" presStyleCnt="0"/>
      <dgm:spPr/>
    </dgm:pt>
    <dgm:pt modelId="{C87054FB-B292-4BDA-9380-7A922BD4229D}" type="pres">
      <dgm:prSet presAssocID="{2AE44E3F-01B6-474D-9F6A-85C72AA24478}" presName="parentLeftMargin" presStyleLbl="node1" presStyleIdx="0" presStyleCnt="3"/>
      <dgm:spPr/>
      <dgm:t>
        <a:bodyPr/>
        <a:lstStyle/>
        <a:p>
          <a:endParaRPr lang="cs-CZ"/>
        </a:p>
      </dgm:t>
    </dgm:pt>
    <dgm:pt modelId="{B9B54CC5-8F06-4B37-9C9D-AA7F5294AE27}" type="pres">
      <dgm:prSet presAssocID="{2AE44E3F-01B6-474D-9F6A-85C72AA24478}" presName="parentText" presStyleLbl="node1" presStyleIdx="1" presStyleCnt="3" custScaleX="88499" custScaleY="226875" custLinFactNeighborX="-67213" custLinFactNeighborY="-6627">
        <dgm:presLayoutVars>
          <dgm:chMax val="0"/>
          <dgm:bulletEnabled val="true"/>
        </dgm:presLayoutVars>
      </dgm:prSet>
      <dgm:spPr/>
      <dgm:t>
        <a:bodyPr/>
        <a:lstStyle/>
        <a:p>
          <a:endParaRPr lang="cs-CZ"/>
        </a:p>
      </dgm:t>
    </dgm:pt>
    <dgm:pt modelId="{08E77C91-5005-4C2E-AB59-A3C4407B81E3}" type="pres">
      <dgm:prSet presAssocID="{2AE44E3F-01B6-474D-9F6A-85C72AA24478}" presName="negativeSpace" presStyleCnt="0"/>
      <dgm:spPr/>
    </dgm:pt>
    <dgm:pt modelId="{A7ED7281-7380-4E1E-8C9B-675445D8AAE4}" type="pres">
      <dgm:prSet presAssocID="{2AE44E3F-01B6-474D-9F6A-85C72AA24478}" presName="childText" presStyleLbl="conFgAcc1" presStyleIdx="1" presStyleCnt="3" custScaleY="86371">
        <dgm:presLayoutVars>
          <dgm:bulletEnabled val="true"/>
        </dgm:presLayoutVars>
      </dgm:prSet>
      <dgm:spPr/>
      <dgm:t>
        <a:bodyPr/>
        <a:lstStyle/>
        <a:p>
          <a:endParaRPr lang="cs-CZ"/>
        </a:p>
      </dgm:t>
    </dgm:pt>
    <dgm:pt modelId="{05F5C7CC-0E95-4AB9-B89A-FEDA66B936BC}" type="pres">
      <dgm:prSet presAssocID="{4015BE1E-5C24-456B-8F2C-994886E5A4B0}" presName="spaceBetweenRectangles" presStyleCnt="0"/>
      <dgm:spPr/>
    </dgm:pt>
    <dgm:pt modelId="{E5D83879-81AD-4790-B783-405555CEC0B9}" type="pres">
      <dgm:prSet presAssocID="{977C5D7E-ADEA-44A8-BAD2-E737DA7D33FA}" presName="parentLin" presStyleCnt="0"/>
      <dgm:spPr/>
    </dgm:pt>
    <dgm:pt modelId="{72967590-D921-431C-BB07-C577B1A8B247}" type="pres">
      <dgm:prSet presAssocID="{977C5D7E-ADEA-44A8-BAD2-E737DA7D33FA}" presName="parentLeftMargin" presStyleLbl="node1" presStyleIdx="1" presStyleCnt="3"/>
      <dgm:spPr/>
      <dgm:t>
        <a:bodyPr/>
        <a:lstStyle/>
        <a:p>
          <a:endParaRPr lang="cs-CZ"/>
        </a:p>
      </dgm:t>
    </dgm:pt>
    <dgm:pt modelId="{A5019916-D66B-4219-9C26-0BAEFAFE9703}" type="pres">
      <dgm:prSet presAssocID="{977C5D7E-ADEA-44A8-BAD2-E737DA7D33FA}" presName="parentText" presStyleLbl="node1" presStyleIdx="2" presStyleCnt="3" custScaleX="122248" custScaleY="216567" custLinFactNeighborX="-67213" custLinFactNeighborY="11584">
        <dgm:presLayoutVars>
          <dgm:chMax val="0"/>
          <dgm:bulletEnabled val="true"/>
        </dgm:presLayoutVars>
      </dgm:prSet>
      <dgm:spPr/>
      <dgm:t>
        <a:bodyPr/>
        <a:lstStyle/>
        <a:p>
          <a:endParaRPr lang="cs-CZ"/>
        </a:p>
      </dgm:t>
    </dgm:pt>
    <dgm:pt modelId="{F98DFDB6-8B27-467A-9964-C754DC90C422}" type="pres">
      <dgm:prSet presAssocID="{977C5D7E-ADEA-44A8-BAD2-E737DA7D33FA}" presName="negativeSpace" presStyleCnt="0"/>
      <dgm:spPr/>
    </dgm:pt>
    <dgm:pt modelId="{FF6ADFC2-2FF1-4F76-B305-56EE613122C8}" type="pres">
      <dgm:prSet presAssocID="{977C5D7E-ADEA-44A8-BAD2-E737DA7D33FA}" presName="childText" presStyleLbl="conFgAcc1" presStyleIdx="2" presStyleCnt="3" custLinFactNeighborX="-820" custLinFactNeighborY="56286">
        <dgm:presLayoutVars>
          <dgm:bulletEnabled val="true"/>
        </dgm:presLayoutVars>
      </dgm:prSet>
      <dgm:spPr/>
      <dgm:t>
        <a:bodyPr/>
        <a:lstStyle/>
        <a:p>
          <a:endParaRPr lang="cs-CZ"/>
        </a:p>
      </dgm:t>
    </dgm:pt>
  </dgm:ptLst>
  <dgm:cxnLst>
    <dgm:cxn modelId="{5DE50C06-DD4F-438B-B9EC-E0118339E8AC}" type="presOf" srcId="{2AE44E3F-01B6-474D-9F6A-85C72AA24478}" destId="{B9B54CC5-8F06-4B37-9C9D-AA7F5294AE27}" srcOrd="1" destOrd="0" presId="urn:microsoft.com/office/officeart/2005/8/layout/list1"/>
    <dgm:cxn modelId="{66E15841-0333-4EB4-B0F6-462361D78B68}" srcId="{45E8C2FB-CCDF-46A4-8874-8DB2DCC85430}" destId="{C9DAFAD0-0B78-456A-9918-008B51EFABAD}" srcOrd="0" destOrd="0" parTransId="{DC889D0B-C667-4B51-AE7F-CA4120EA922B}" sibTransId="{51DE6F7F-6869-43C5-B3D9-B8C6938B0B45}"/>
    <dgm:cxn modelId="{3E248D76-C1DB-4322-B7B0-0D46C010BF92}" type="presOf" srcId="{2AE44E3F-01B6-474D-9F6A-85C72AA24478}" destId="{C87054FB-B292-4BDA-9380-7A922BD4229D}" srcOrd="0" destOrd="0" presId="urn:microsoft.com/office/officeart/2005/8/layout/list1"/>
    <dgm:cxn modelId="{D6B7CB7D-AE6A-432A-AEC4-00378004096F}" srcId="{2AE44E3F-01B6-474D-9F6A-85C72AA24478}" destId="{8749574E-A91F-4855-A531-61327F171CA0}" srcOrd="2" destOrd="0" parTransId="{32029A15-5AAC-426F-81B5-6AA63F7667DF}" sibTransId="{CBE8BA2B-44B9-46FC-A84C-C83463F6C631}"/>
    <dgm:cxn modelId="{96038BAB-F641-4C93-9B26-17C30F0C4225}" srcId="{2AE44E3F-01B6-474D-9F6A-85C72AA24478}" destId="{435DC79D-39D9-495C-AB32-BB5D2F1DB9C1}" srcOrd="3" destOrd="0" parTransId="{948F1FC0-9316-4E56-BBC4-5F4AE0985A29}" sibTransId="{CB8806BD-7312-4810-AE88-F13AF99862F9}"/>
    <dgm:cxn modelId="{3FD110EA-E834-4E2A-B63A-F43390DE9023}" srcId="{C9DAFAD0-0B78-456A-9918-008B51EFABAD}" destId="{D874470B-7A20-4B3F-9EAB-7BE017D43899}" srcOrd="2" destOrd="0" parTransId="{F82434FB-3D63-4620-B5CA-CE5A93130EA1}" sibTransId="{78E76C85-7337-45A4-87FB-FD09780DDCE1}"/>
    <dgm:cxn modelId="{682ED63B-26AF-44B7-9482-D08FF3E4333D}" srcId="{977C5D7E-ADEA-44A8-BAD2-E737DA7D33FA}" destId="{30563C77-C236-4E97-8E01-93A6C8F8D7C8}" srcOrd="1" destOrd="0" parTransId="{49B00A62-9A80-44EB-8999-EDC6125888DD}" sibTransId="{6366D96E-4E95-46EE-9706-12931DFEF005}"/>
    <dgm:cxn modelId="{15C61D5A-C0BA-46C7-A0A1-F30AF51ED636}" type="presOf" srcId="{F400C4B1-DC9E-4220-8865-83D00A483C95}" destId="{A7ED7281-7380-4E1E-8C9B-675445D8AAE4}" srcOrd="0" destOrd="4" presId="urn:microsoft.com/office/officeart/2005/8/layout/list1"/>
    <dgm:cxn modelId="{BFC2113C-4DF9-45DF-9411-F50F8D29B0D4}" type="presOf" srcId="{45E8C2FB-CCDF-46A4-8874-8DB2DCC85430}" destId="{B84F3048-AFD8-474E-887F-9F725C49DBBB}" srcOrd="0" destOrd="0" presId="urn:microsoft.com/office/officeart/2005/8/layout/list1"/>
    <dgm:cxn modelId="{E60F598B-05F3-41CB-B0C9-CC48D5AB2739}" type="presOf" srcId="{D874470B-7A20-4B3F-9EAB-7BE017D43899}" destId="{1726CF8A-6D2D-4EF0-9314-6E182CE90A7C}" srcOrd="0" destOrd="2" presId="urn:microsoft.com/office/officeart/2005/8/layout/list1"/>
    <dgm:cxn modelId="{B8974F84-56CE-4000-9347-D42C115D4890}" srcId="{C9DAFAD0-0B78-456A-9918-008B51EFABAD}" destId="{BBD957D8-CC74-48F3-8D52-CA954E2F7E47}" srcOrd="0" destOrd="0" parTransId="{2E2D1147-399B-4EEE-82C1-ED984A0FD7D7}" sibTransId="{62FC05B1-D982-4111-9B64-AD49C1EE423C}"/>
    <dgm:cxn modelId="{9C3CECF8-5B8C-4AAC-8EFF-0704D4A2AC26}" srcId="{977C5D7E-ADEA-44A8-BAD2-E737DA7D33FA}" destId="{20F4B1AC-4605-4B77-9387-E632BD8C61AC}" srcOrd="0" destOrd="0" parTransId="{DF8BFCE1-F175-4949-9EA7-90FDFC8BC4D9}" sibTransId="{BEDB5535-6FE2-4FAB-9C36-BC0873BA5A96}"/>
    <dgm:cxn modelId="{5659D563-5B98-4315-83B9-1781992F453C}" srcId="{977C5D7E-ADEA-44A8-BAD2-E737DA7D33FA}" destId="{EEC1C409-F29D-4B17-9634-8C9E5B11E531}" srcOrd="2" destOrd="0" parTransId="{3A65F984-9060-4642-80E0-077B7EDC0857}" sibTransId="{0FAF506A-E918-408C-A376-2EDCFCC59D52}"/>
    <dgm:cxn modelId="{2C16D220-4D9E-428A-BFED-5C06CE0DE4E1}" type="presOf" srcId="{435DC79D-39D9-495C-AB32-BB5D2F1DB9C1}" destId="{A7ED7281-7380-4E1E-8C9B-675445D8AAE4}" srcOrd="0" destOrd="3" presId="urn:microsoft.com/office/officeart/2005/8/layout/list1"/>
    <dgm:cxn modelId="{05B2B987-ED59-4FD1-9B30-9207911B42D5}" type="presOf" srcId="{977C5D7E-ADEA-44A8-BAD2-E737DA7D33FA}" destId="{72967590-D921-431C-BB07-C577B1A8B247}" srcOrd="0" destOrd="0" presId="urn:microsoft.com/office/officeart/2005/8/layout/list1"/>
    <dgm:cxn modelId="{65917C81-BF0C-416C-834E-AA8E39854F39}" srcId="{2AE44E3F-01B6-474D-9F6A-85C72AA24478}" destId="{CDB9C05E-A55C-4E3A-8CC6-BABCD2E96399}" srcOrd="0" destOrd="0" parTransId="{5C5043F6-527D-44C8-9B85-8E10FF185ABD}" sibTransId="{DEFF6A85-C83D-4B0E-A299-C8EB53C548F9}"/>
    <dgm:cxn modelId="{31B33FC8-4C2F-42C9-86A1-CAA39739581D}" type="presOf" srcId="{CDB9C05E-A55C-4E3A-8CC6-BABCD2E96399}" destId="{A7ED7281-7380-4E1E-8C9B-675445D8AAE4}" srcOrd="0" destOrd="0" presId="urn:microsoft.com/office/officeart/2005/8/layout/list1"/>
    <dgm:cxn modelId="{AD77A17B-B7FB-481E-AA06-9C3F18688648}" type="presOf" srcId="{C9DAFAD0-0B78-456A-9918-008B51EFABAD}" destId="{A81BECAD-BE9A-435C-B822-412FE946480D}" srcOrd="1" destOrd="0" presId="urn:microsoft.com/office/officeart/2005/8/layout/list1"/>
    <dgm:cxn modelId="{5E1775D9-11FA-4957-9D13-4C6CC1116379}" type="presOf" srcId="{C9DAFAD0-0B78-456A-9918-008B51EFABAD}" destId="{3EC80499-ADB2-4CF0-8AEE-8786415E3409}" srcOrd="0" destOrd="0" presId="urn:microsoft.com/office/officeart/2005/8/layout/list1"/>
    <dgm:cxn modelId="{E41ABF75-E7E8-464F-A4BF-D4041B300727}" srcId="{2AE44E3F-01B6-474D-9F6A-85C72AA24478}" destId="{374C609B-537E-49E4-81F2-E9314A667154}" srcOrd="1" destOrd="0" parTransId="{B6ED7334-801B-44B6-856B-B25177CCE883}" sibTransId="{881BD8E7-549C-40AB-B5BA-980882CF76D3}"/>
    <dgm:cxn modelId="{A0DCAA35-226D-4A61-AEE8-FAE5B838BE44}" type="presOf" srcId="{8749574E-A91F-4855-A531-61327F171CA0}" destId="{A7ED7281-7380-4E1E-8C9B-675445D8AAE4}" srcOrd="0" destOrd="2" presId="urn:microsoft.com/office/officeart/2005/8/layout/list1"/>
    <dgm:cxn modelId="{F45C73CA-D46C-4632-BFAD-A25E3BB557E1}" type="presOf" srcId="{374C609B-537E-49E4-81F2-E9314A667154}" destId="{A7ED7281-7380-4E1E-8C9B-675445D8AAE4}" srcOrd="0" destOrd="1" presId="urn:microsoft.com/office/officeart/2005/8/layout/list1"/>
    <dgm:cxn modelId="{8F939E8E-BDA3-41A3-A922-B49BAFAAAF5C}" type="presOf" srcId="{977C5D7E-ADEA-44A8-BAD2-E737DA7D33FA}" destId="{A5019916-D66B-4219-9C26-0BAEFAFE9703}" srcOrd="1" destOrd="0" presId="urn:microsoft.com/office/officeart/2005/8/layout/list1"/>
    <dgm:cxn modelId="{9C06B51E-2961-46E8-9F1E-7448DD65EC0A}" srcId="{45E8C2FB-CCDF-46A4-8874-8DB2DCC85430}" destId="{2AE44E3F-01B6-474D-9F6A-85C72AA24478}" srcOrd="1" destOrd="0" parTransId="{D4064F7F-B575-411E-92F0-3D43088F15FE}" sibTransId="{4015BE1E-5C24-456B-8F2C-994886E5A4B0}"/>
    <dgm:cxn modelId="{76EECE6F-BFE7-41C9-8D82-99A0EEC1D796}" type="presOf" srcId="{30563C77-C236-4E97-8E01-93A6C8F8D7C8}" destId="{FF6ADFC2-2FF1-4F76-B305-56EE613122C8}" srcOrd="0" destOrd="1" presId="urn:microsoft.com/office/officeart/2005/8/layout/list1"/>
    <dgm:cxn modelId="{10049AEA-5B71-428E-AF97-00078A5566C1}" type="presOf" srcId="{EEC1C409-F29D-4B17-9634-8C9E5B11E531}" destId="{FF6ADFC2-2FF1-4F76-B305-56EE613122C8}" srcOrd="0" destOrd="2" presId="urn:microsoft.com/office/officeart/2005/8/layout/list1"/>
    <dgm:cxn modelId="{0598725A-D7C2-4694-B94D-DA8AEC7CBDE1}" srcId="{2AE44E3F-01B6-474D-9F6A-85C72AA24478}" destId="{F400C4B1-DC9E-4220-8865-83D00A483C95}" srcOrd="4" destOrd="0" parTransId="{089759DE-76DF-4AC8-A9B9-8BBE23B4F26A}" sibTransId="{52E12A54-5CA5-4C12-8482-895B523C7321}"/>
    <dgm:cxn modelId="{081C25C2-111F-4CC0-B242-A10B7D305104}" srcId="{C9DAFAD0-0B78-456A-9918-008B51EFABAD}" destId="{6CA85F29-7322-4CE0-B9CE-7CA52044D596}" srcOrd="1" destOrd="0" parTransId="{3F6B13D5-56D5-4DC9-BCE6-2810FCC318FC}" sibTransId="{4F71BEB4-C00E-413B-B424-CD298516FB88}"/>
    <dgm:cxn modelId="{9DF9E901-BF03-4F47-B77A-9348FD017EB4}" type="presOf" srcId="{20F4B1AC-4605-4B77-9387-E632BD8C61AC}" destId="{FF6ADFC2-2FF1-4F76-B305-56EE613122C8}" srcOrd="0" destOrd="0" presId="urn:microsoft.com/office/officeart/2005/8/layout/list1"/>
    <dgm:cxn modelId="{09BBF9CA-9008-451A-89B2-AC22971B7E39}" type="presOf" srcId="{BBD957D8-CC74-48F3-8D52-CA954E2F7E47}" destId="{1726CF8A-6D2D-4EF0-9314-6E182CE90A7C}" srcOrd="0" destOrd="0" presId="urn:microsoft.com/office/officeart/2005/8/layout/list1"/>
    <dgm:cxn modelId="{D3AA8BE2-3163-4E5E-A3E7-F0A38B98C4BC}" srcId="{45E8C2FB-CCDF-46A4-8874-8DB2DCC85430}" destId="{977C5D7E-ADEA-44A8-BAD2-E737DA7D33FA}" srcOrd="2" destOrd="0" parTransId="{ED44312B-03EE-4DFA-AFB9-790898BE8081}" sibTransId="{C334A04A-49CF-405E-A0B0-D964FEEF834A}"/>
    <dgm:cxn modelId="{E7B4913D-5D0E-46E4-8CBF-8978149DCFFB}" type="presOf" srcId="{6CA85F29-7322-4CE0-B9CE-7CA52044D596}" destId="{1726CF8A-6D2D-4EF0-9314-6E182CE90A7C}" srcOrd="0" destOrd="1" presId="urn:microsoft.com/office/officeart/2005/8/layout/list1"/>
    <dgm:cxn modelId="{8C0B833E-C01F-4085-8B23-10C097783AE1}" type="presParOf" srcId="{B84F3048-AFD8-474E-887F-9F725C49DBBB}" destId="{E09977C6-C3D2-4EE2-BCDB-C8085E60F1CB}" srcOrd="0" destOrd="0" presId="urn:microsoft.com/office/officeart/2005/8/layout/list1"/>
    <dgm:cxn modelId="{EED24AE6-25B8-4040-B7DD-F550C4E6CFF9}" type="presParOf" srcId="{E09977C6-C3D2-4EE2-BCDB-C8085E60F1CB}" destId="{3EC80499-ADB2-4CF0-8AEE-8786415E3409}" srcOrd="0" destOrd="0" presId="urn:microsoft.com/office/officeart/2005/8/layout/list1"/>
    <dgm:cxn modelId="{FCF07E6A-3D24-45A6-9AE6-7C50DF0F6A44}" type="presParOf" srcId="{E09977C6-C3D2-4EE2-BCDB-C8085E60F1CB}" destId="{A81BECAD-BE9A-435C-B822-412FE946480D}" srcOrd="1" destOrd="0" presId="urn:microsoft.com/office/officeart/2005/8/layout/list1"/>
    <dgm:cxn modelId="{BA392F0D-DC55-4270-8BC5-BAC99F761E8A}" type="presParOf" srcId="{B84F3048-AFD8-474E-887F-9F725C49DBBB}" destId="{C3B16EB6-7032-4386-B981-00A231DC360E}" srcOrd="1" destOrd="0" presId="urn:microsoft.com/office/officeart/2005/8/layout/list1"/>
    <dgm:cxn modelId="{6AD20357-AA7E-4632-9881-6E0A57703062}" type="presParOf" srcId="{B84F3048-AFD8-474E-887F-9F725C49DBBB}" destId="{1726CF8A-6D2D-4EF0-9314-6E182CE90A7C}" srcOrd="2" destOrd="0" presId="urn:microsoft.com/office/officeart/2005/8/layout/list1"/>
    <dgm:cxn modelId="{90E2F3DC-7203-4353-8844-A0CB200A5384}" type="presParOf" srcId="{B84F3048-AFD8-474E-887F-9F725C49DBBB}" destId="{816FCB92-0EAD-43C6-AD44-8973A2FD5A2A}" srcOrd="3" destOrd="0" presId="urn:microsoft.com/office/officeart/2005/8/layout/list1"/>
    <dgm:cxn modelId="{B75A7F14-194C-423B-BCF8-C79DE4145005}" type="presParOf" srcId="{B84F3048-AFD8-474E-887F-9F725C49DBBB}" destId="{E010ED2E-51DF-45B6-9C7B-B08F25797E9E}" srcOrd="4" destOrd="0" presId="urn:microsoft.com/office/officeart/2005/8/layout/list1"/>
    <dgm:cxn modelId="{5F8CAC7F-2FBC-42DA-8EC0-D9A288085E0F}" type="presParOf" srcId="{E010ED2E-51DF-45B6-9C7B-B08F25797E9E}" destId="{C87054FB-B292-4BDA-9380-7A922BD4229D}" srcOrd="0" destOrd="0" presId="urn:microsoft.com/office/officeart/2005/8/layout/list1"/>
    <dgm:cxn modelId="{4A33ED6E-5A3B-4415-A772-50ECAFDA92AA}" type="presParOf" srcId="{E010ED2E-51DF-45B6-9C7B-B08F25797E9E}" destId="{B9B54CC5-8F06-4B37-9C9D-AA7F5294AE27}" srcOrd="1" destOrd="0" presId="urn:microsoft.com/office/officeart/2005/8/layout/list1"/>
    <dgm:cxn modelId="{49989A8E-E774-4A50-BCB8-CD23EF9F7880}" type="presParOf" srcId="{B84F3048-AFD8-474E-887F-9F725C49DBBB}" destId="{08E77C91-5005-4C2E-AB59-A3C4407B81E3}" srcOrd="5" destOrd="0" presId="urn:microsoft.com/office/officeart/2005/8/layout/list1"/>
    <dgm:cxn modelId="{E5872C89-93EA-4FED-9AB6-22EDF700BEA7}" type="presParOf" srcId="{B84F3048-AFD8-474E-887F-9F725C49DBBB}" destId="{A7ED7281-7380-4E1E-8C9B-675445D8AAE4}" srcOrd="6" destOrd="0" presId="urn:microsoft.com/office/officeart/2005/8/layout/list1"/>
    <dgm:cxn modelId="{08249C39-2315-44E7-A683-010AEB982073}" type="presParOf" srcId="{B84F3048-AFD8-474E-887F-9F725C49DBBB}" destId="{05F5C7CC-0E95-4AB9-B89A-FEDA66B936BC}" srcOrd="7" destOrd="0" presId="urn:microsoft.com/office/officeart/2005/8/layout/list1"/>
    <dgm:cxn modelId="{4640527F-80AE-4C17-B4A6-A4EAE74C6C59}" type="presParOf" srcId="{B84F3048-AFD8-474E-887F-9F725C49DBBB}" destId="{E5D83879-81AD-4790-B783-405555CEC0B9}" srcOrd="8" destOrd="0" presId="urn:microsoft.com/office/officeart/2005/8/layout/list1"/>
    <dgm:cxn modelId="{851F870B-128D-4129-B21E-6D50A46909B6}" type="presParOf" srcId="{E5D83879-81AD-4790-B783-405555CEC0B9}" destId="{72967590-D921-431C-BB07-C577B1A8B247}" srcOrd="0" destOrd="0" presId="urn:microsoft.com/office/officeart/2005/8/layout/list1"/>
    <dgm:cxn modelId="{6B7BD477-FB0A-4461-B404-03D988C4D4D0}" type="presParOf" srcId="{E5D83879-81AD-4790-B783-405555CEC0B9}" destId="{A5019916-D66B-4219-9C26-0BAEFAFE9703}" srcOrd="1" destOrd="0" presId="urn:microsoft.com/office/officeart/2005/8/layout/list1"/>
    <dgm:cxn modelId="{26DA4C02-83E0-412F-93A0-5D59A0EB8D00}" type="presParOf" srcId="{B84F3048-AFD8-474E-887F-9F725C49DBBB}" destId="{F98DFDB6-8B27-467A-9964-C754DC90C422}" srcOrd="9" destOrd="0" presId="urn:microsoft.com/office/officeart/2005/8/layout/list1"/>
    <dgm:cxn modelId="{6EFE1DAC-89A4-4B12-90FF-7AD2852B16ED}" type="presParOf" srcId="{B84F3048-AFD8-474E-887F-9F725C49DBBB}" destId="{FF6ADFC2-2FF1-4F76-B305-56EE613122C8}" srcOrd="10" destOrd="0" presId="urn:microsoft.com/office/officeart/2005/8/layout/list1"/>
  </dgm:cxnLst>
  <dgm:bg/>
  <dgm:whole/>
  <dgm:extLst>
    <a:ext uri="http://schemas.microsoft.com/office/drawing/2008/diagram">
      <dsp:dataModelExt relId="rId7" minVer="http://schemas.openxmlformats.org/drawingml/2006/diagram"/>
    </a:ext>
  </dgm:extLst>
</dgm:dataModel>
</file>

<file path=ppt/diagrams/data4.xml><?xml version="1.0" encoding="utf-8"?>
<dgm:dataModel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dgm:ptLst>
    <dgm:pt modelId="{45E8C2FB-CCDF-46A4-8874-8DB2DCC85430}" type="doc">
      <dgm:prSet loTypeId="urn:microsoft.com/office/officeart/2005/8/layout/list1" loCatId="list" qsTypeId="urn:microsoft.com/office/officeart/2005/8/quickstyle/simple1" qsCatId="simple" csTypeId="urn:microsoft.com/office/officeart/2005/8/colors/accent1_2" csCatId="accent1" phldr="true"/>
      <dgm:spPr/>
      <dgm:t>
        <a:bodyPr/>
        <a:lstStyle/>
        <a:p>
          <a:endParaRPr lang="cs-CZ"/>
        </a:p>
      </dgm:t>
    </dgm:pt>
    <dgm:pt modelId="{C9DAFAD0-0B78-456A-9918-008B51EFABAD}">
      <dgm:prSet phldrT="[Text]" custT="true"/>
      <dgm:spPr/>
      <dgm:t>
        <a:bodyPr/>
        <a:lstStyle/>
        <a:p>
          <a:pPr algn="just"/>
          <a:r>
            <a:rPr lang="cs-CZ" sz="1800" b="true" dirty="false" smtClean="false">
              <a:solidFill>
                <a:schemeClr val="bg1"/>
              </a:solidFill>
            </a:rPr>
            <a:t>Aktivní začleňování </a:t>
          </a:r>
          <a:endParaRPr lang="cs-CZ" sz="1800" b="true" dirty="false">
            <a:solidFill>
              <a:schemeClr val="bg1"/>
            </a:solidFill>
          </a:endParaRPr>
        </a:p>
      </dgm:t>
    </dgm:pt>
    <dgm:pt modelId="{51DE6F7F-6869-43C5-B3D9-B8C6938B0B45}" type="sibTrans" cxnId="{66E15841-0333-4EB4-B0F6-462361D78B68}">
      <dgm:prSet/>
      <dgm:spPr/>
      <dgm:t>
        <a:bodyPr/>
        <a:lstStyle/>
        <a:p>
          <a:endParaRPr lang="cs-CZ"/>
        </a:p>
      </dgm:t>
    </dgm:pt>
    <dgm:pt modelId="{DC889D0B-C667-4B51-AE7F-CA4120EA922B}" type="parTrans" cxnId="{66E15841-0333-4EB4-B0F6-462361D78B68}">
      <dgm:prSet/>
      <dgm:spPr/>
      <dgm:t>
        <a:bodyPr/>
        <a:lstStyle/>
        <a:p>
          <a:endParaRPr lang="cs-CZ"/>
        </a:p>
      </dgm:t>
    </dgm:pt>
    <dgm:pt modelId="{6D0749FE-1CAA-4CAF-AE0C-84CA6C5C0DC7}">
      <dgm:prSet phldrT="[Text]" custT="true"/>
      <dgm:spPr/>
      <dgm:t>
        <a:bodyPr/>
        <a:lstStyle/>
        <a:p>
          <a:pPr algn="just"/>
          <a:r>
            <a:rPr lang="cs-CZ" altLang="cs-CZ" sz="1600" dirty="false" smtClean="false">
              <a:solidFill>
                <a:schemeClr val="tx1"/>
              </a:solidFill>
            </a:rPr>
            <a:t>06/2015 Podpora vybraných sociálních služeb v návaznosti na krajské střednědobé plány rozvoje sociálních služeb – (výzva č. 5)</a:t>
          </a:r>
          <a:endParaRPr lang="cs-CZ" sz="1600" b="true" dirty="false">
            <a:solidFill>
              <a:schemeClr val="tx1"/>
            </a:solidFill>
          </a:endParaRPr>
        </a:p>
      </dgm:t>
    </dgm:pt>
    <dgm:pt modelId="{2D72451B-1E26-4FE4-AFE2-CB9734B78648}" type="parTrans" cxnId="{60338DFF-9118-45E7-A2CB-D9B8E68CE35A}">
      <dgm:prSet/>
      <dgm:spPr/>
      <dgm:t>
        <a:bodyPr/>
        <a:lstStyle/>
        <a:p>
          <a:endParaRPr lang="cs-CZ"/>
        </a:p>
      </dgm:t>
    </dgm:pt>
    <dgm:pt modelId="{93F388DA-1008-4317-85CC-AD1DB8C48291}" type="sibTrans" cxnId="{60338DFF-9118-45E7-A2CB-D9B8E68CE35A}">
      <dgm:prSet/>
      <dgm:spPr/>
      <dgm:t>
        <a:bodyPr/>
        <a:lstStyle/>
        <a:p>
          <a:endParaRPr lang="cs-CZ"/>
        </a:p>
      </dgm:t>
    </dgm:pt>
    <dgm:pt modelId="{C5AF602B-C985-48A2-807D-7952858B151A}">
      <dgm:prSet phldrT="[Text]" custT="true"/>
      <dgm:spPr/>
      <dgm:t>
        <a:bodyPr/>
        <a:lstStyle/>
        <a:p>
          <a:pPr algn="just"/>
          <a:r>
            <a:rPr lang="cs-CZ" sz="1800" b="true" dirty="false" smtClean="false"/>
            <a:t>Zlepšování přístupu k dostupným, udržitelným a vysoce kvalitním službám</a:t>
          </a:r>
          <a:endParaRPr lang="cs-CZ" sz="1800" b="true" dirty="false"/>
        </a:p>
      </dgm:t>
    </dgm:pt>
    <dgm:pt modelId="{D422D3FA-F992-4A63-ACA8-5629A62EEFCA}" type="sibTrans" cxnId="{AC607D0E-62A5-4EE8-A388-71E4C4165B7C}">
      <dgm:prSet/>
      <dgm:spPr/>
      <dgm:t>
        <a:bodyPr/>
        <a:lstStyle/>
        <a:p>
          <a:endParaRPr lang="cs-CZ"/>
        </a:p>
      </dgm:t>
    </dgm:pt>
    <dgm:pt modelId="{9D4FCEB5-2378-4CBC-901F-DD70673B4BF1}" type="parTrans" cxnId="{AC607D0E-62A5-4EE8-A388-71E4C4165B7C}">
      <dgm:prSet/>
      <dgm:spPr/>
      <dgm:t>
        <a:bodyPr/>
        <a:lstStyle/>
        <a:p>
          <a:endParaRPr lang="cs-CZ"/>
        </a:p>
      </dgm:t>
    </dgm:pt>
    <dgm:pt modelId="{CDB9C05E-A55C-4E3A-8CC6-BABCD2E96399}">
      <dgm:prSet phldrT="[Text]" custT="true"/>
      <dgm:spPr/>
      <dgm:t>
        <a:bodyPr/>
        <a:lstStyle/>
        <a:p>
          <a:pPr algn="just"/>
          <a:r>
            <a:rPr lang="cs-CZ" altLang="cs-CZ" sz="1400" smtClean="false">
              <a:solidFill>
                <a:schemeClr val="tx1"/>
              </a:solidFill>
            </a:rPr>
            <a:t> </a:t>
          </a:r>
          <a:r>
            <a:rPr lang="cs-CZ" altLang="cs-CZ" sz="1600" smtClean="false">
              <a:solidFill>
                <a:schemeClr val="tx1"/>
              </a:solidFill>
            </a:rPr>
            <a:t>06/2015 </a:t>
          </a:r>
          <a:r>
            <a:rPr lang="cs-CZ" altLang="cs-CZ" sz="1600" dirty="false" smtClean="false">
              <a:solidFill>
                <a:schemeClr val="tx1"/>
              </a:solidFill>
            </a:rPr>
            <a:t>Podpora procesů ve službách (průběžná výzva pro kraje) – (výzva č. 7)</a:t>
          </a:r>
          <a:endParaRPr lang="cs-CZ" sz="1600" b="false" baseline="0" dirty="false">
            <a:solidFill>
              <a:schemeClr val="tx1"/>
            </a:solidFill>
          </a:endParaRPr>
        </a:p>
      </dgm:t>
    </dgm:pt>
    <dgm:pt modelId="{DEFF6A85-C83D-4B0E-A299-C8EB53C548F9}" type="sibTrans" cxnId="{65917C81-BF0C-416C-834E-AA8E39854F39}">
      <dgm:prSet/>
      <dgm:spPr/>
      <dgm:t>
        <a:bodyPr/>
        <a:lstStyle/>
        <a:p>
          <a:endParaRPr lang="cs-CZ"/>
        </a:p>
      </dgm:t>
    </dgm:pt>
    <dgm:pt modelId="{5C5043F6-527D-44C8-9B85-8E10FF185ABD}" type="parTrans" cxnId="{65917C81-BF0C-416C-834E-AA8E39854F39}">
      <dgm:prSet/>
      <dgm:spPr/>
      <dgm:t>
        <a:bodyPr/>
        <a:lstStyle/>
        <a:p>
          <a:endParaRPr lang="cs-CZ"/>
        </a:p>
      </dgm:t>
    </dgm:pt>
    <dgm:pt modelId="{595260C0-D207-485F-AE86-934F5CF7F83D}">
      <dgm:prSet phldrT="[Text]" custT="true"/>
      <dgm:spPr/>
      <dgm:t>
        <a:bodyPr/>
        <a:lstStyle/>
        <a:p>
          <a:pPr algn="just"/>
          <a:r>
            <a:rPr lang="cs-CZ" sz="1600" b="false" baseline="0" dirty="false" smtClean="false">
              <a:solidFill>
                <a:schemeClr val="tx1"/>
              </a:solidFill>
            </a:rPr>
            <a:t>03/2017 </a:t>
          </a:r>
          <a:r>
            <a:rPr lang="cs-CZ" sz="1600" b="true" baseline="0" dirty="false" smtClean="false">
              <a:solidFill>
                <a:schemeClr val="accent6"/>
              </a:solidFill>
            </a:rPr>
            <a:t>Podpora procesu transformace pobytových služeb</a:t>
          </a:r>
          <a:r>
            <a:rPr lang="cs-CZ" sz="1600" b="false" baseline="0" dirty="false" smtClean="false">
              <a:solidFill>
                <a:schemeClr val="tx1"/>
              </a:solidFill>
            </a:rPr>
            <a:t> a podpora služeb komunitního typu vzniklých po transformaci (2.výzva) – (výzva č.66)</a:t>
          </a:r>
          <a:endParaRPr lang="cs-CZ" sz="1600" b="false" baseline="0" dirty="false">
            <a:solidFill>
              <a:schemeClr val="tx1"/>
            </a:solidFill>
          </a:endParaRPr>
        </a:p>
      </dgm:t>
    </dgm:pt>
    <dgm:pt modelId="{6CF600BC-8D18-47AB-BFE1-236E517FB243}" type="parTrans" cxnId="{9D310652-314B-4C21-8992-C0D754C58C76}">
      <dgm:prSet/>
      <dgm:spPr/>
      <dgm:t>
        <a:bodyPr/>
        <a:lstStyle/>
        <a:p>
          <a:endParaRPr lang="cs-CZ"/>
        </a:p>
      </dgm:t>
    </dgm:pt>
    <dgm:pt modelId="{FB9A36A4-BC7A-42F2-BCB7-14210F056B53}" type="sibTrans" cxnId="{9D310652-314B-4C21-8992-C0D754C58C76}">
      <dgm:prSet/>
      <dgm:spPr/>
      <dgm:t>
        <a:bodyPr/>
        <a:lstStyle/>
        <a:p>
          <a:endParaRPr lang="cs-CZ"/>
        </a:p>
      </dgm:t>
    </dgm:pt>
    <dgm:pt modelId="{F033AD67-4258-4AD7-AAF4-5FA4A12F163F}">
      <dgm:prSet phldrT="[Text]" custT="true"/>
      <dgm:spPr/>
      <dgm:t>
        <a:bodyPr/>
        <a:lstStyle/>
        <a:p>
          <a:pPr algn="just"/>
          <a:endParaRPr lang="cs-CZ" sz="1400" b="false" baseline="0" dirty="false">
            <a:solidFill>
              <a:schemeClr val="tx1"/>
            </a:solidFill>
          </a:endParaRPr>
        </a:p>
      </dgm:t>
    </dgm:pt>
    <dgm:pt modelId="{BE4F166E-EBC5-459F-A7B9-894EB21E0284}" type="parTrans" cxnId="{C967AFEE-91A7-4D0C-A42C-CB1AF693CA93}">
      <dgm:prSet/>
      <dgm:spPr/>
      <dgm:t>
        <a:bodyPr/>
        <a:lstStyle/>
        <a:p>
          <a:endParaRPr lang="cs-CZ"/>
        </a:p>
      </dgm:t>
    </dgm:pt>
    <dgm:pt modelId="{8506C09E-6053-4B87-8069-690F8918CC80}" type="sibTrans" cxnId="{C967AFEE-91A7-4D0C-A42C-CB1AF693CA93}">
      <dgm:prSet/>
      <dgm:spPr/>
      <dgm:t>
        <a:bodyPr/>
        <a:lstStyle/>
        <a:p>
          <a:endParaRPr lang="cs-CZ"/>
        </a:p>
      </dgm:t>
    </dgm:pt>
    <dgm:pt modelId="{0E128FFE-783A-40BD-8BE4-A172975FC269}">
      <dgm:prSet phldrT="[Text]" custT="true"/>
      <dgm:spPr/>
      <dgm:t>
        <a:bodyPr/>
        <a:lstStyle/>
        <a:p>
          <a:pPr algn="just"/>
          <a:r>
            <a:rPr lang="cs-CZ" sz="1600" b="false" baseline="0" dirty="false" smtClean="false">
              <a:solidFill>
                <a:schemeClr val="tx1"/>
              </a:solidFill>
            </a:rPr>
            <a:t>04/2017 </a:t>
          </a:r>
          <a:r>
            <a:rPr lang="cs-CZ" sz="1600" b="true" baseline="0" dirty="false" smtClean="false">
              <a:solidFill>
                <a:srgbClr val="C00000"/>
              </a:solidFill>
            </a:rPr>
            <a:t>Podpora procesů ve službách a podpora rozvoje sociální práce </a:t>
          </a:r>
          <a:r>
            <a:rPr lang="cs-CZ" sz="1600" b="false" baseline="0" dirty="false" smtClean="false">
              <a:solidFill>
                <a:schemeClr val="tx1"/>
              </a:solidFill>
            </a:rPr>
            <a:t>– (výzva č.71)</a:t>
          </a:r>
          <a:endParaRPr lang="cs-CZ" sz="1600" b="false" baseline="0" dirty="false">
            <a:solidFill>
              <a:schemeClr val="tx1"/>
            </a:solidFill>
          </a:endParaRPr>
        </a:p>
      </dgm:t>
    </dgm:pt>
    <dgm:pt modelId="{C22CC3A7-5787-407B-B5AF-F5FC47BB8D41}" type="parTrans" cxnId="{5AC597AD-C38B-4416-9EF1-D89BA0CECC19}">
      <dgm:prSet/>
      <dgm:spPr/>
      <dgm:t>
        <a:bodyPr/>
        <a:lstStyle/>
        <a:p>
          <a:endParaRPr lang="cs-CZ"/>
        </a:p>
      </dgm:t>
    </dgm:pt>
    <dgm:pt modelId="{32A87B69-6932-4637-8454-BBE858A488C6}" type="sibTrans" cxnId="{5AC597AD-C38B-4416-9EF1-D89BA0CECC19}">
      <dgm:prSet/>
      <dgm:spPr/>
      <dgm:t>
        <a:bodyPr/>
        <a:lstStyle/>
        <a:p>
          <a:endParaRPr lang="cs-CZ"/>
        </a:p>
      </dgm:t>
    </dgm:pt>
    <dgm:pt modelId="{5940D98B-D3F3-423D-B6A4-428AEE59A071}">
      <dgm:prSet custT="true"/>
      <dgm:spPr/>
      <dgm:t>
        <a:bodyPr/>
        <a:lstStyle/>
        <a:p>
          <a:r>
            <a:rPr lang="cs-CZ" sz="1600" b="false" dirty="false" smtClean="false">
              <a:solidFill>
                <a:schemeClr val="tx1"/>
              </a:solidFill>
            </a:rPr>
            <a:t>01/2017</a:t>
          </a:r>
          <a:r>
            <a:rPr lang="cs-CZ" sz="1600" b="true" dirty="false" smtClean="false">
              <a:solidFill>
                <a:schemeClr val="tx1"/>
              </a:solidFill>
            </a:rPr>
            <a:t> </a:t>
          </a:r>
          <a:r>
            <a:rPr lang="cs-CZ" sz="1600" b="true" dirty="false" smtClean="false">
              <a:solidFill>
                <a:schemeClr val="accent6"/>
              </a:solidFill>
            </a:rPr>
            <a:t>Podpora Sociálního začleňování v SVL 3. výzva </a:t>
          </a:r>
          <a:r>
            <a:rPr lang="cs-CZ" sz="1600" b="false" dirty="false" smtClean="false">
              <a:solidFill>
                <a:schemeClr val="tx1"/>
              </a:solidFill>
            </a:rPr>
            <a:t>(výzva č.52)</a:t>
          </a:r>
          <a:endParaRPr lang="cs-CZ" sz="1600" b="false" dirty="false">
            <a:solidFill>
              <a:schemeClr val="tx1"/>
            </a:solidFill>
          </a:endParaRPr>
        </a:p>
      </dgm:t>
    </dgm:pt>
    <dgm:pt modelId="{96B92F01-1CE4-47A7-9070-7F4361FB600A}" type="parTrans" cxnId="{E0786D42-8B2A-4F42-B931-4E3018B1749B}">
      <dgm:prSet/>
      <dgm:spPr/>
      <dgm:t>
        <a:bodyPr/>
        <a:lstStyle/>
        <a:p>
          <a:endParaRPr lang="cs-CZ"/>
        </a:p>
      </dgm:t>
    </dgm:pt>
    <dgm:pt modelId="{48555558-0D9C-4E21-B4CB-8024900D8683}" type="sibTrans" cxnId="{E0786D42-8B2A-4F42-B931-4E3018B1749B}">
      <dgm:prSet/>
      <dgm:spPr/>
      <dgm:t>
        <a:bodyPr/>
        <a:lstStyle/>
        <a:p>
          <a:endParaRPr lang="cs-CZ"/>
        </a:p>
      </dgm:t>
    </dgm:pt>
    <dgm:pt modelId="{25610F65-8D8C-4AB9-ACC8-B64604C88DE4}">
      <dgm:prSet custT="true"/>
      <dgm:spPr/>
      <dgm:t>
        <a:bodyPr/>
        <a:lstStyle/>
        <a:p>
          <a:r>
            <a:rPr lang="cs-CZ" sz="1600" b="false" dirty="false" smtClean="false">
              <a:solidFill>
                <a:schemeClr val="tx1"/>
              </a:solidFill>
            </a:rPr>
            <a:t>06/2017</a:t>
          </a:r>
          <a:r>
            <a:rPr lang="cs-CZ" sz="1600" b="true" dirty="false" smtClean="false">
              <a:solidFill>
                <a:schemeClr val="tx1"/>
              </a:solidFill>
            </a:rPr>
            <a:t> </a:t>
          </a:r>
          <a:r>
            <a:rPr lang="cs-CZ" sz="1600" b="true" dirty="false" smtClean="false">
              <a:solidFill>
                <a:schemeClr val="accent6"/>
              </a:solidFill>
            </a:rPr>
            <a:t>Podpora sociálního podnikání </a:t>
          </a:r>
          <a:r>
            <a:rPr lang="cs-CZ" sz="1600" b="false" dirty="false" smtClean="false">
              <a:solidFill>
                <a:schemeClr val="tx1"/>
              </a:solidFill>
            </a:rPr>
            <a:t>(výzva č.129)</a:t>
          </a:r>
          <a:endParaRPr lang="cs-CZ" sz="1600" b="false" dirty="false">
            <a:solidFill>
              <a:schemeClr val="tx1"/>
            </a:solidFill>
          </a:endParaRPr>
        </a:p>
      </dgm:t>
    </dgm:pt>
    <dgm:pt modelId="{2030AC3A-A40C-43FC-BB39-5D7EDD744E69}" type="parTrans" cxnId="{D3E07894-E700-4A9D-8229-2F6D3B9CEA30}">
      <dgm:prSet/>
      <dgm:spPr/>
      <dgm:t>
        <a:bodyPr/>
        <a:lstStyle/>
        <a:p>
          <a:endParaRPr lang="cs-CZ"/>
        </a:p>
      </dgm:t>
    </dgm:pt>
    <dgm:pt modelId="{CD49C401-6A4F-46F4-9D3E-41C71146E162}" type="sibTrans" cxnId="{D3E07894-E700-4A9D-8229-2F6D3B9CEA30}">
      <dgm:prSet/>
      <dgm:spPr/>
      <dgm:t>
        <a:bodyPr/>
        <a:lstStyle/>
        <a:p>
          <a:endParaRPr lang="cs-CZ"/>
        </a:p>
      </dgm:t>
    </dgm:pt>
    <dgm:pt modelId="{9A29F656-88DC-4758-B14E-52BE0DB0DF88}">
      <dgm:prSet custT="true"/>
      <dgm:spPr/>
      <dgm:t>
        <a:bodyPr/>
        <a:lstStyle/>
        <a:p>
          <a:r>
            <a:rPr lang="cs-CZ" sz="1600" b="false" dirty="false" smtClean="false">
              <a:solidFill>
                <a:schemeClr val="tx1"/>
              </a:solidFill>
            </a:rPr>
            <a:t>03/2016</a:t>
          </a:r>
          <a:r>
            <a:rPr lang="cs-CZ" sz="1600" b="true" dirty="false" smtClean="false">
              <a:solidFill>
                <a:schemeClr val="tx1"/>
              </a:solidFill>
            </a:rPr>
            <a:t> </a:t>
          </a:r>
          <a:r>
            <a:rPr lang="cs-CZ" sz="1600" b="false" dirty="false" smtClean="false">
              <a:solidFill>
                <a:schemeClr val="tx1"/>
              </a:solidFill>
            </a:rPr>
            <a:t>Integrované územní investice (ITI) – průběžná výzva (výzva č.48)</a:t>
          </a:r>
          <a:endParaRPr lang="cs-CZ" sz="1600" b="false" dirty="false">
            <a:solidFill>
              <a:schemeClr val="tx1"/>
            </a:solidFill>
          </a:endParaRPr>
        </a:p>
      </dgm:t>
    </dgm:pt>
    <dgm:pt modelId="{6EA8B2FB-8A23-4C0B-B3A3-91569920B91A}" type="parTrans" cxnId="{3043E29A-21BD-4616-B39A-5F047C27A7EA}">
      <dgm:prSet/>
      <dgm:spPr/>
      <dgm:t>
        <a:bodyPr/>
        <a:lstStyle/>
        <a:p>
          <a:endParaRPr lang="cs-CZ"/>
        </a:p>
      </dgm:t>
    </dgm:pt>
    <dgm:pt modelId="{C5A11B7D-67AC-4956-A2E7-181FA7401EDE}" type="sibTrans" cxnId="{3043E29A-21BD-4616-B39A-5F047C27A7EA}">
      <dgm:prSet/>
      <dgm:spPr/>
      <dgm:t>
        <a:bodyPr/>
        <a:lstStyle/>
        <a:p>
          <a:endParaRPr lang="cs-CZ"/>
        </a:p>
      </dgm:t>
    </dgm:pt>
    <dgm:pt modelId="{2BD98EFB-A075-4933-B406-756A2847DD7A}">
      <dgm:prSet custT="true"/>
      <dgm:spPr/>
      <dgm:t>
        <a:bodyPr/>
        <a:lstStyle/>
        <a:p>
          <a:r>
            <a:rPr lang="cs-CZ" sz="1600" b="false" dirty="false" smtClean="false">
              <a:solidFill>
                <a:schemeClr val="tx1"/>
              </a:solidFill>
            </a:rPr>
            <a:t>03/2016 Integrované plány rozvoje území (IPRÚ) – průběžná výzva (výzva č.49)</a:t>
          </a:r>
          <a:endParaRPr lang="cs-CZ" sz="1600" b="false" dirty="false">
            <a:solidFill>
              <a:schemeClr val="tx1"/>
            </a:solidFill>
          </a:endParaRPr>
        </a:p>
      </dgm:t>
    </dgm:pt>
    <dgm:pt modelId="{30F6074E-5E6F-47D7-9821-DCE170D12CE8}" type="parTrans" cxnId="{CE6E6ED1-6680-429A-AE33-3FB9F2083AE5}">
      <dgm:prSet/>
      <dgm:spPr/>
      <dgm:t>
        <a:bodyPr/>
        <a:lstStyle/>
        <a:p>
          <a:endParaRPr lang="cs-CZ"/>
        </a:p>
      </dgm:t>
    </dgm:pt>
    <dgm:pt modelId="{CA7C90D7-B1AF-48FD-8E83-4DD90D11C550}" type="sibTrans" cxnId="{CE6E6ED1-6680-429A-AE33-3FB9F2083AE5}">
      <dgm:prSet/>
      <dgm:spPr/>
      <dgm:t>
        <a:bodyPr/>
        <a:lstStyle/>
        <a:p>
          <a:endParaRPr lang="cs-CZ"/>
        </a:p>
      </dgm:t>
    </dgm:pt>
    <dgm:pt modelId="{70F03FC1-1050-4F81-998F-61BCF338F07E}">
      <dgm:prSet phldrT="[Text]" custT="true"/>
      <dgm:spPr/>
      <dgm:t>
        <a:bodyPr/>
        <a:lstStyle/>
        <a:p>
          <a:pPr algn="just"/>
          <a:endParaRPr lang="cs-CZ" sz="1600" b="true" dirty="false">
            <a:solidFill>
              <a:schemeClr val="tx1"/>
            </a:solidFill>
          </a:endParaRPr>
        </a:p>
      </dgm:t>
    </dgm:pt>
    <dgm:pt modelId="{892BA646-F1CE-4FAB-88B6-A8152E97C3D9}" type="parTrans" cxnId="{D3C6AA35-743B-42F5-B8EB-6F47F123890A}">
      <dgm:prSet/>
      <dgm:spPr/>
      <dgm:t>
        <a:bodyPr/>
        <a:lstStyle/>
        <a:p>
          <a:endParaRPr lang="cs-CZ"/>
        </a:p>
      </dgm:t>
    </dgm:pt>
    <dgm:pt modelId="{41F94B3B-1568-4D5E-BD32-89D355F32E76}" type="sibTrans" cxnId="{D3C6AA35-743B-42F5-B8EB-6F47F123890A}">
      <dgm:prSet/>
      <dgm:spPr/>
      <dgm:t>
        <a:bodyPr/>
        <a:lstStyle/>
        <a:p>
          <a:endParaRPr lang="cs-CZ"/>
        </a:p>
      </dgm:t>
    </dgm:pt>
    <dgm:pt modelId="{B84F3048-AFD8-474E-887F-9F725C49DBBB}" type="pres">
      <dgm:prSet presAssocID="{45E8C2FB-CCDF-46A4-8874-8DB2DCC85430}" presName="linear" presStyleCnt="0">
        <dgm:presLayoutVars>
          <dgm:dir/>
          <dgm:animLvl val="lvl"/>
          <dgm:resizeHandles val="exact"/>
        </dgm:presLayoutVars>
      </dgm:prSet>
      <dgm:spPr/>
      <dgm:t>
        <a:bodyPr/>
        <a:lstStyle/>
        <a:p>
          <a:endParaRPr lang="cs-CZ"/>
        </a:p>
      </dgm:t>
    </dgm:pt>
    <dgm:pt modelId="{E09977C6-C3D2-4EE2-BCDB-C8085E60F1CB}" type="pres">
      <dgm:prSet presAssocID="{C9DAFAD0-0B78-456A-9918-008B51EFABAD}" presName="parentLin" presStyleCnt="0"/>
      <dgm:spPr/>
    </dgm:pt>
    <dgm:pt modelId="{3EC80499-ADB2-4CF0-8AEE-8786415E3409}" type="pres">
      <dgm:prSet presAssocID="{C9DAFAD0-0B78-456A-9918-008B51EFABAD}" presName="parentLeftMargin" presStyleLbl="node1" presStyleIdx="0" presStyleCnt="2"/>
      <dgm:spPr/>
      <dgm:t>
        <a:bodyPr/>
        <a:lstStyle/>
        <a:p>
          <a:endParaRPr lang="cs-CZ"/>
        </a:p>
      </dgm:t>
    </dgm:pt>
    <dgm:pt modelId="{A81BECAD-BE9A-435C-B822-412FE946480D}" type="pres">
      <dgm:prSet presAssocID="{C9DAFAD0-0B78-456A-9918-008B51EFABAD}" presName="parentText" presStyleLbl="node1" presStyleIdx="0" presStyleCnt="2" custScaleX="84358" custScaleY="26791" custLinFactNeighborX="-83916" custLinFactNeighborY="-56417">
        <dgm:presLayoutVars>
          <dgm:chMax val="0"/>
          <dgm:bulletEnabled val="true"/>
        </dgm:presLayoutVars>
      </dgm:prSet>
      <dgm:spPr/>
      <dgm:t>
        <a:bodyPr/>
        <a:lstStyle/>
        <a:p>
          <a:endParaRPr lang="cs-CZ"/>
        </a:p>
      </dgm:t>
    </dgm:pt>
    <dgm:pt modelId="{C3B16EB6-7032-4386-B981-00A231DC360E}" type="pres">
      <dgm:prSet presAssocID="{C9DAFAD0-0B78-456A-9918-008B51EFABAD}" presName="negativeSpace" presStyleCnt="0"/>
      <dgm:spPr/>
    </dgm:pt>
    <dgm:pt modelId="{1726CF8A-6D2D-4EF0-9314-6E182CE90A7C}" type="pres">
      <dgm:prSet presAssocID="{C9DAFAD0-0B78-456A-9918-008B51EFABAD}" presName="childText" presStyleLbl="conFgAcc1" presStyleIdx="0" presStyleCnt="2" custScaleX="100000" custScaleY="62082" custLinFactY="-1968" custLinFactNeighborX="-1796" custLinFactNeighborY="-100000">
        <dgm:presLayoutVars>
          <dgm:bulletEnabled val="true"/>
        </dgm:presLayoutVars>
      </dgm:prSet>
      <dgm:spPr/>
      <dgm:t>
        <a:bodyPr/>
        <a:lstStyle/>
        <a:p>
          <a:endParaRPr lang="cs-CZ"/>
        </a:p>
      </dgm:t>
    </dgm:pt>
    <dgm:pt modelId="{816FCB92-0EAD-43C6-AD44-8973A2FD5A2A}" type="pres">
      <dgm:prSet presAssocID="{51DE6F7F-6869-43C5-B3D9-B8C6938B0B45}" presName="spaceBetweenRectangles" presStyleCnt="0"/>
      <dgm:spPr/>
    </dgm:pt>
    <dgm:pt modelId="{22654A73-FEE8-4DEB-BC30-F664F38C2273}" type="pres">
      <dgm:prSet presAssocID="{C5AF602B-C985-48A2-807D-7952858B151A}" presName="parentLin" presStyleCnt="0"/>
      <dgm:spPr/>
    </dgm:pt>
    <dgm:pt modelId="{362B267C-371B-421A-A4FE-D1B9C60415CE}" type="pres">
      <dgm:prSet presAssocID="{C5AF602B-C985-48A2-807D-7952858B151A}" presName="parentLeftMargin" presStyleLbl="node1" presStyleIdx="0" presStyleCnt="2"/>
      <dgm:spPr/>
      <dgm:t>
        <a:bodyPr/>
        <a:lstStyle/>
        <a:p>
          <a:endParaRPr lang="cs-CZ"/>
        </a:p>
      </dgm:t>
    </dgm:pt>
    <dgm:pt modelId="{8DECE90C-7F03-40EC-9A67-7A3A9D93BBE9}" type="pres">
      <dgm:prSet presAssocID="{C5AF602B-C985-48A2-807D-7952858B151A}" presName="parentText" presStyleLbl="node1" presStyleIdx="1" presStyleCnt="2" custScaleX="142857" custScaleY="37111" custLinFactNeighborX="-66215" custLinFactNeighborY="-32218">
        <dgm:presLayoutVars>
          <dgm:chMax val="0"/>
          <dgm:bulletEnabled val="true"/>
        </dgm:presLayoutVars>
      </dgm:prSet>
      <dgm:spPr/>
      <dgm:t>
        <a:bodyPr/>
        <a:lstStyle/>
        <a:p>
          <a:endParaRPr lang="cs-CZ"/>
        </a:p>
      </dgm:t>
    </dgm:pt>
    <dgm:pt modelId="{23B7F051-E42A-4CC5-93D2-DB160C5FB421}" type="pres">
      <dgm:prSet presAssocID="{C5AF602B-C985-48A2-807D-7952858B151A}" presName="negativeSpace" presStyleCnt="0"/>
      <dgm:spPr/>
    </dgm:pt>
    <dgm:pt modelId="{7444721E-4BA5-4C8B-8A75-4A420611A9A2}" type="pres">
      <dgm:prSet presAssocID="{C5AF602B-C985-48A2-807D-7952858B151A}" presName="childText" presStyleLbl="conFgAcc1" presStyleIdx="1" presStyleCnt="2" custScaleX="98627" custScaleY="66686" custLinFactNeighborX="804" custLinFactNeighborY="29948">
        <dgm:presLayoutVars>
          <dgm:bulletEnabled val="true"/>
        </dgm:presLayoutVars>
      </dgm:prSet>
      <dgm:spPr/>
      <dgm:t>
        <a:bodyPr/>
        <a:lstStyle/>
        <a:p>
          <a:endParaRPr lang="cs-CZ"/>
        </a:p>
      </dgm:t>
    </dgm:pt>
  </dgm:ptLst>
  <dgm:cxnLst>
    <dgm:cxn modelId="{A6FAEDF6-58B6-407C-ADEA-DAC15749CFB1}" type="presOf" srcId="{595260C0-D207-485F-AE86-934F5CF7F83D}" destId="{7444721E-4BA5-4C8B-8A75-4A420611A9A2}" srcOrd="0" destOrd="1" presId="urn:microsoft.com/office/officeart/2005/8/layout/list1"/>
    <dgm:cxn modelId="{16BCC9DC-7E86-40AA-83BE-C0BF6EDE9F1A}" type="presOf" srcId="{2BD98EFB-A075-4933-B406-756A2847DD7A}" destId="{1726CF8A-6D2D-4EF0-9314-6E182CE90A7C}" srcOrd="0" destOrd="5" presId="urn:microsoft.com/office/officeart/2005/8/layout/list1"/>
    <dgm:cxn modelId="{60338DFF-9118-45E7-A2CB-D9B8E68CE35A}" srcId="{C9DAFAD0-0B78-456A-9918-008B51EFABAD}" destId="{6D0749FE-1CAA-4CAF-AE0C-84CA6C5C0DC7}" srcOrd="1" destOrd="0" parTransId="{2D72451B-1E26-4FE4-AFE2-CB9734B78648}" sibTransId="{93F388DA-1008-4317-85CC-AD1DB8C48291}"/>
    <dgm:cxn modelId="{3B887252-2433-4AC6-AB0C-E92DCB05CF2E}" type="presOf" srcId="{6D0749FE-1CAA-4CAF-AE0C-84CA6C5C0DC7}" destId="{1726CF8A-6D2D-4EF0-9314-6E182CE90A7C}" srcOrd="0" destOrd="1" presId="urn:microsoft.com/office/officeart/2005/8/layout/list1"/>
    <dgm:cxn modelId="{04392365-E927-4E67-AFA2-6303C5A5C611}" type="presOf" srcId="{45E8C2FB-CCDF-46A4-8874-8DB2DCC85430}" destId="{B84F3048-AFD8-474E-887F-9F725C49DBBB}" srcOrd="0" destOrd="0" presId="urn:microsoft.com/office/officeart/2005/8/layout/list1"/>
    <dgm:cxn modelId="{D80C9084-6374-4FB7-BDB3-FF743FE311CF}" type="presOf" srcId="{C5AF602B-C985-48A2-807D-7952858B151A}" destId="{8DECE90C-7F03-40EC-9A67-7A3A9D93BBE9}" srcOrd="1" destOrd="0" presId="urn:microsoft.com/office/officeart/2005/8/layout/list1"/>
    <dgm:cxn modelId="{3043E29A-21BD-4616-B39A-5F047C27A7EA}" srcId="{C9DAFAD0-0B78-456A-9918-008B51EFABAD}" destId="{9A29F656-88DC-4758-B14E-52BE0DB0DF88}" srcOrd="4" destOrd="0" parTransId="{6EA8B2FB-8A23-4C0B-B3A3-91569920B91A}" sibTransId="{C5A11B7D-67AC-4956-A2E7-181FA7401EDE}"/>
    <dgm:cxn modelId="{66E15841-0333-4EB4-B0F6-462361D78B68}" srcId="{45E8C2FB-CCDF-46A4-8874-8DB2DCC85430}" destId="{C9DAFAD0-0B78-456A-9918-008B51EFABAD}" srcOrd="0" destOrd="0" parTransId="{DC889D0B-C667-4B51-AE7F-CA4120EA922B}" sibTransId="{51DE6F7F-6869-43C5-B3D9-B8C6938B0B45}"/>
    <dgm:cxn modelId="{4CF316D6-6015-4115-BDDD-8927CC608BF6}" type="presOf" srcId="{5940D98B-D3F3-423D-B6A4-428AEE59A071}" destId="{1726CF8A-6D2D-4EF0-9314-6E182CE90A7C}" srcOrd="0" destOrd="2" presId="urn:microsoft.com/office/officeart/2005/8/layout/list1"/>
    <dgm:cxn modelId="{FE7E9B88-B1CA-4526-B191-ABC1A2A0DFCB}" type="presOf" srcId="{C5AF602B-C985-48A2-807D-7952858B151A}" destId="{362B267C-371B-421A-A4FE-D1B9C60415CE}" srcOrd="0" destOrd="0" presId="urn:microsoft.com/office/officeart/2005/8/layout/list1"/>
    <dgm:cxn modelId="{D3E07894-E700-4A9D-8229-2F6D3B9CEA30}" srcId="{C9DAFAD0-0B78-456A-9918-008B51EFABAD}" destId="{25610F65-8D8C-4AB9-ACC8-B64604C88DE4}" srcOrd="3" destOrd="0" parTransId="{2030AC3A-A40C-43FC-BB39-5D7EDD744E69}" sibTransId="{CD49C401-6A4F-46F4-9D3E-41C71146E162}"/>
    <dgm:cxn modelId="{AC607D0E-62A5-4EE8-A388-71E4C4165B7C}" srcId="{45E8C2FB-CCDF-46A4-8874-8DB2DCC85430}" destId="{C5AF602B-C985-48A2-807D-7952858B151A}" srcOrd="1" destOrd="0" parTransId="{9D4FCEB5-2378-4CBC-901F-DD70673B4BF1}" sibTransId="{D422D3FA-F992-4A63-ACA8-5629A62EEFCA}"/>
    <dgm:cxn modelId="{D3C6AA35-743B-42F5-B8EB-6F47F123890A}" srcId="{C9DAFAD0-0B78-456A-9918-008B51EFABAD}" destId="{70F03FC1-1050-4F81-998F-61BCF338F07E}" srcOrd="0" destOrd="0" parTransId="{892BA646-F1CE-4FAB-88B6-A8152E97C3D9}" sibTransId="{41F94B3B-1568-4D5E-BD32-89D355F32E76}"/>
    <dgm:cxn modelId="{ED546FD5-1C8B-4D7F-828D-605B18E3390D}" type="presOf" srcId="{C9DAFAD0-0B78-456A-9918-008B51EFABAD}" destId="{A81BECAD-BE9A-435C-B822-412FE946480D}" srcOrd="1" destOrd="0" presId="urn:microsoft.com/office/officeart/2005/8/layout/list1"/>
    <dgm:cxn modelId="{A48B7671-9A0B-46A2-B86C-34D42D0F26DA}" type="presOf" srcId="{25610F65-8D8C-4AB9-ACC8-B64604C88DE4}" destId="{1726CF8A-6D2D-4EF0-9314-6E182CE90A7C}" srcOrd="0" destOrd="3" presId="urn:microsoft.com/office/officeart/2005/8/layout/list1"/>
    <dgm:cxn modelId="{0762266C-101B-46BE-B4F1-85181FE084A7}" type="presOf" srcId="{CDB9C05E-A55C-4E3A-8CC6-BABCD2E96399}" destId="{7444721E-4BA5-4C8B-8A75-4A420611A9A2}" srcOrd="0" destOrd="0" presId="urn:microsoft.com/office/officeart/2005/8/layout/list1"/>
    <dgm:cxn modelId="{BFE0DFC8-ADA6-4769-AE96-A5221C9688B2}" type="presOf" srcId="{F033AD67-4258-4AD7-AAF4-5FA4A12F163F}" destId="{7444721E-4BA5-4C8B-8A75-4A420611A9A2}" srcOrd="0" destOrd="3" presId="urn:microsoft.com/office/officeart/2005/8/layout/list1"/>
    <dgm:cxn modelId="{5AC597AD-C38B-4416-9EF1-D89BA0CECC19}" srcId="{C5AF602B-C985-48A2-807D-7952858B151A}" destId="{0E128FFE-783A-40BD-8BE4-A172975FC269}" srcOrd="2" destOrd="0" parTransId="{C22CC3A7-5787-407B-B5AF-F5FC47BB8D41}" sibTransId="{32A87B69-6932-4637-8454-BBE858A488C6}"/>
    <dgm:cxn modelId="{C967AFEE-91A7-4D0C-A42C-CB1AF693CA93}" srcId="{C5AF602B-C985-48A2-807D-7952858B151A}" destId="{F033AD67-4258-4AD7-AAF4-5FA4A12F163F}" srcOrd="3" destOrd="0" parTransId="{BE4F166E-EBC5-459F-A7B9-894EB21E0284}" sibTransId="{8506C09E-6053-4B87-8069-690F8918CC80}"/>
    <dgm:cxn modelId="{0B610275-3E22-4FE0-8A1B-D68DEF20C2AF}" type="presOf" srcId="{9A29F656-88DC-4758-B14E-52BE0DB0DF88}" destId="{1726CF8A-6D2D-4EF0-9314-6E182CE90A7C}" srcOrd="0" destOrd="4" presId="urn:microsoft.com/office/officeart/2005/8/layout/list1"/>
    <dgm:cxn modelId="{096E927B-302E-42D8-B3AA-24F2F5EAEEFE}" type="presOf" srcId="{70F03FC1-1050-4F81-998F-61BCF338F07E}" destId="{1726CF8A-6D2D-4EF0-9314-6E182CE90A7C}" srcOrd="0" destOrd="0" presId="urn:microsoft.com/office/officeart/2005/8/layout/list1"/>
    <dgm:cxn modelId="{CE6E6ED1-6680-429A-AE33-3FB9F2083AE5}" srcId="{C9DAFAD0-0B78-456A-9918-008B51EFABAD}" destId="{2BD98EFB-A075-4933-B406-756A2847DD7A}" srcOrd="5" destOrd="0" parTransId="{30F6074E-5E6F-47D7-9821-DCE170D12CE8}" sibTransId="{CA7C90D7-B1AF-48FD-8E83-4DD90D11C550}"/>
    <dgm:cxn modelId="{27C3F4B2-8DAF-4705-A3A6-4BF66430B0B4}" type="presOf" srcId="{C9DAFAD0-0B78-456A-9918-008B51EFABAD}" destId="{3EC80499-ADB2-4CF0-8AEE-8786415E3409}" srcOrd="0" destOrd="0" presId="urn:microsoft.com/office/officeart/2005/8/layout/list1"/>
    <dgm:cxn modelId="{4E8B1945-B7D0-4B51-9FAD-B9E2EAFC80B1}" type="presOf" srcId="{0E128FFE-783A-40BD-8BE4-A172975FC269}" destId="{7444721E-4BA5-4C8B-8A75-4A420611A9A2}" srcOrd="0" destOrd="2" presId="urn:microsoft.com/office/officeart/2005/8/layout/list1"/>
    <dgm:cxn modelId="{65917C81-BF0C-416C-834E-AA8E39854F39}" srcId="{C5AF602B-C985-48A2-807D-7952858B151A}" destId="{CDB9C05E-A55C-4E3A-8CC6-BABCD2E96399}" srcOrd="0" destOrd="0" parTransId="{5C5043F6-527D-44C8-9B85-8E10FF185ABD}" sibTransId="{DEFF6A85-C83D-4B0E-A299-C8EB53C548F9}"/>
    <dgm:cxn modelId="{E0786D42-8B2A-4F42-B931-4E3018B1749B}" srcId="{C9DAFAD0-0B78-456A-9918-008B51EFABAD}" destId="{5940D98B-D3F3-423D-B6A4-428AEE59A071}" srcOrd="2" destOrd="0" parTransId="{96B92F01-1CE4-47A7-9070-7F4361FB600A}" sibTransId="{48555558-0D9C-4E21-B4CB-8024900D8683}"/>
    <dgm:cxn modelId="{9D310652-314B-4C21-8992-C0D754C58C76}" srcId="{C5AF602B-C985-48A2-807D-7952858B151A}" destId="{595260C0-D207-485F-AE86-934F5CF7F83D}" srcOrd="1" destOrd="0" parTransId="{6CF600BC-8D18-47AB-BFE1-236E517FB243}" sibTransId="{FB9A36A4-BC7A-42F2-BCB7-14210F056B53}"/>
    <dgm:cxn modelId="{F8F0040F-F720-4C6E-AE94-729022BF5221}" type="presParOf" srcId="{B84F3048-AFD8-474E-887F-9F725C49DBBB}" destId="{E09977C6-C3D2-4EE2-BCDB-C8085E60F1CB}" srcOrd="0" destOrd="0" presId="urn:microsoft.com/office/officeart/2005/8/layout/list1"/>
    <dgm:cxn modelId="{16E41D91-F2F3-4C64-8C6F-38453A9A9532}" type="presParOf" srcId="{E09977C6-C3D2-4EE2-BCDB-C8085E60F1CB}" destId="{3EC80499-ADB2-4CF0-8AEE-8786415E3409}" srcOrd="0" destOrd="0" presId="urn:microsoft.com/office/officeart/2005/8/layout/list1"/>
    <dgm:cxn modelId="{15075252-943E-418C-8233-7922CAC071AA}" type="presParOf" srcId="{E09977C6-C3D2-4EE2-BCDB-C8085E60F1CB}" destId="{A81BECAD-BE9A-435C-B822-412FE946480D}" srcOrd="1" destOrd="0" presId="urn:microsoft.com/office/officeart/2005/8/layout/list1"/>
    <dgm:cxn modelId="{143A4D05-F096-4231-BF8A-2470C3CAD8D1}" type="presParOf" srcId="{B84F3048-AFD8-474E-887F-9F725C49DBBB}" destId="{C3B16EB6-7032-4386-B981-00A231DC360E}" srcOrd="1" destOrd="0" presId="urn:microsoft.com/office/officeart/2005/8/layout/list1"/>
    <dgm:cxn modelId="{9F000A1C-655F-49FB-B17A-E57373E4B0E6}" type="presParOf" srcId="{B84F3048-AFD8-474E-887F-9F725C49DBBB}" destId="{1726CF8A-6D2D-4EF0-9314-6E182CE90A7C}" srcOrd="2" destOrd="0" presId="urn:microsoft.com/office/officeart/2005/8/layout/list1"/>
    <dgm:cxn modelId="{6DAFDD77-CFC0-4CC5-96A9-3D8D3A30C6D8}" type="presParOf" srcId="{B84F3048-AFD8-474E-887F-9F725C49DBBB}" destId="{816FCB92-0EAD-43C6-AD44-8973A2FD5A2A}" srcOrd="3" destOrd="0" presId="urn:microsoft.com/office/officeart/2005/8/layout/list1"/>
    <dgm:cxn modelId="{6E050566-B763-40CB-B940-9AC75D888EF6}" type="presParOf" srcId="{B84F3048-AFD8-474E-887F-9F725C49DBBB}" destId="{22654A73-FEE8-4DEB-BC30-F664F38C2273}" srcOrd="4" destOrd="0" presId="urn:microsoft.com/office/officeart/2005/8/layout/list1"/>
    <dgm:cxn modelId="{951747C3-FCB2-4FB1-9C14-66EEC7FE0810}" type="presParOf" srcId="{22654A73-FEE8-4DEB-BC30-F664F38C2273}" destId="{362B267C-371B-421A-A4FE-D1B9C60415CE}" srcOrd="0" destOrd="0" presId="urn:microsoft.com/office/officeart/2005/8/layout/list1"/>
    <dgm:cxn modelId="{29FD6886-3D7D-463A-9169-00A03BF62BBF}" type="presParOf" srcId="{22654A73-FEE8-4DEB-BC30-F664F38C2273}" destId="{8DECE90C-7F03-40EC-9A67-7A3A9D93BBE9}" srcOrd="1" destOrd="0" presId="urn:microsoft.com/office/officeart/2005/8/layout/list1"/>
    <dgm:cxn modelId="{91F4A0EE-FB21-4DDD-BA95-1D78DE43A656}" type="presParOf" srcId="{B84F3048-AFD8-474E-887F-9F725C49DBBB}" destId="{23B7F051-E42A-4CC5-93D2-DB160C5FB421}" srcOrd="5" destOrd="0" presId="urn:microsoft.com/office/officeart/2005/8/layout/list1"/>
    <dgm:cxn modelId="{B9E71637-7DC9-4D37-AD39-0AA2368962E2}" type="presParOf" srcId="{B84F3048-AFD8-474E-887F-9F725C49DBBB}" destId="{7444721E-4BA5-4C8B-8A75-4A420611A9A2}" srcOrd="6" destOrd="0" presId="urn:microsoft.com/office/officeart/2005/8/layout/list1"/>
  </dgm:cxnLst>
  <dgm:bg/>
  <dgm:whole/>
  <dgm:extLst>
    <a:ext uri="http://schemas.microsoft.com/office/drawing/2008/diagram">
      <dsp:dataModelExt relId="rId7" minVer="http://schemas.openxmlformats.org/drawingml/2006/diagram"/>
    </a:ext>
  </dgm:extLst>
</dgm:dataModel>
</file>

<file path=ppt/diagrams/data5.xml><?xml version="1.0" encoding="utf-8"?>
<dgm:dataModel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dgm:ptLst>
    <dgm:pt modelId="{45E8C2FB-CCDF-46A4-8874-8DB2DCC85430}" type="doc">
      <dgm:prSet loTypeId="urn:microsoft.com/office/officeart/2005/8/layout/list1" loCatId="list" qsTypeId="urn:microsoft.com/office/officeart/2005/8/quickstyle/simple1" qsCatId="simple" csTypeId="urn:microsoft.com/office/officeart/2005/8/colors/accent1_2" csCatId="accent1" phldr="true"/>
      <dgm:spPr/>
      <dgm:t>
        <a:bodyPr/>
        <a:lstStyle/>
        <a:p>
          <a:endParaRPr lang="cs-CZ"/>
        </a:p>
      </dgm:t>
    </dgm:pt>
    <dgm:pt modelId="{C9DAFAD0-0B78-456A-9918-008B51EFABAD}">
      <dgm:prSet phldrT="[Text]" custT="true"/>
      <dgm:spPr/>
      <dgm:t>
        <a:bodyPr/>
        <a:lstStyle/>
        <a:p>
          <a:pPr algn="just"/>
          <a:r>
            <a:rPr lang="cs-CZ" sz="1800" b="true" dirty="false" smtClean="false">
              <a:solidFill>
                <a:schemeClr val="bg1"/>
              </a:solidFill>
            </a:rPr>
            <a:t>PRIORITNÍ OSA 3  </a:t>
          </a:r>
          <a:r>
            <a:rPr lang="cs-CZ" sz="1800" b="true" dirty="false" smtClean="false"/>
            <a:t>Sociální inovace a mezinárodní spolupráce</a:t>
          </a:r>
          <a:endParaRPr lang="cs-CZ" sz="1800" b="true" dirty="false">
            <a:solidFill>
              <a:schemeClr val="bg1"/>
            </a:solidFill>
          </a:endParaRPr>
        </a:p>
      </dgm:t>
    </dgm:pt>
    <dgm:pt modelId="{51DE6F7F-6869-43C5-B3D9-B8C6938B0B45}" type="sibTrans" cxnId="{66E15841-0333-4EB4-B0F6-462361D78B68}">
      <dgm:prSet/>
      <dgm:spPr/>
      <dgm:t>
        <a:bodyPr/>
        <a:lstStyle/>
        <a:p>
          <a:endParaRPr lang="cs-CZ"/>
        </a:p>
      </dgm:t>
    </dgm:pt>
    <dgm:pt modelId="{DC889D0B-C667-4B51-AE7F-CA4120EA922B}" type="parTrans" cxnId="{66E15841-0333-4EB4-B0F6-462361D78B68}">
      <dgm:prSet/>
      <dgm:spPr/>
      <dgm:t>
        <a:bodyPr/>
        <a:lstStyle/>
        <a:p>
          <a:endParaRPr lang="cs-CZ"/>
        </a:p>
      </dgm:t>
    </dgm:pt>
    <dgm:pt modelId="{C5AF602B-C985-48A2-807D-7952858B151A}">
      <dgm:prSet phldrT="[Text]" custT="true"/>
      <dgm:spPr/>
      <dgm:t>
        <a:bodyPr/>
        <a:lstStyle/>
        <a:p>
          <a:pPr algn="just"/>
          <a:r>
            <a:rPr lang="cs-CZ" sz="1800" b="true" dirty="false" smtClean="false"/>
            <a:t>PRIORITNÍ OSA 4 Efektivní veřejná správa </a:t>
          </a:r>
          <a:endParaRPr lang="cs-CZ" sz="1800" b="true" dirty="false"/>
        </a:p>
      </dgm:t>
    </dgm:pt>
    <dgm:pt modelId="{D422D3FA-F992-4A63-ACA8-5629A62EEFCA}" type="sibTrans" cxnId="{AC607D0E-62A5-4EE8-A388-71E4C4165B7C}">
      <dgm:prSet/>
      <dgm:spPr/>
      <dgm:t>
        <a:bodyPr/>
        <a:lstStyle/>
        <a:p>
          <a:endParaRPr lang="cs-CZ"/>
        </a:p>
      </dgm:t>
    </dgm:pt>
    <dgm:pt modelId="{9D4FCEB5-2378-4CBC-901F-DD70673B4BF1}" type="parTrans" cxnId="{AC607D0E-62A5-4EE8-A388-71E4C4165B7C}">
      <dgm:prSet/>
      <dgm:spPr/>
      <dgm:t>
        <a:bodyPr/>
        <a:lstStyle/>
        <a:p>
          <a:endParaRPr lang="cs-CZ"/>
        </a:p>
      </dgm:t>
    </dgm:pt>
    <dgm:pt modelId="{CDB9C05E-A55C-4E3A-8CC6-BABCD2E96399}">
      <dgm:prSet phldrT="[Text]" custT="true"/>
      <dgm:spPr/>
      <dgm:t>
        <a:bodyPr/>
        <a:lstStyle/>
        <a:p>
          <a:pPr algn="just"/>
          <a:r>
            <a:rPr lang="cs-CZ" altLang="cs-CZ" sz="1400" dirty="false" smtClean="false">
              <a:solidFill>
                <a:schemeClr val="tx1"/>
              </a:solidFill>
            </a:rPr>
            <a:t> </a:t>
          </a:r>
          <a:r>
            <a:rPr lang="cs-CZ" altLang="cs-CZ" sz="1600" dirty="false" smtClean="false">
              <a:solidFill>
                <a:schemeClr val="tx1"/>
              </a:solidFill>
            </a:rPr>
            <a:t>03/2017 </a:t>
          </a:r>
          <a:r>
            <a:rPr lang="cs-CZ" altLang="cs-CZ" sz="1600" b="true" dirty="false" smtClean="false">
              <a:solidFill>
                <a:schemeClr val="accent6"/>
              </a:solidFill>
            </a:rPr>
            <a:t>Výzva pro územně samosprávné celky</a:t>
          </a:r>
          <a:r>
            <a:rPr lang="cs-CZ" altLang="cs-CZ" sz="1600" dirty="false" smtClean="false">
              <a:solidFill>
                <a:schemeClr val="tx1"/>
              </a:solidFill>
            </a:rPr>
            <a:t> (kraje, obce, sdružení, asociace a svazy, výzva č.58 a 117) </a:t>
          </a:r>
          <a:endParaRPr lang="cs-CZ" sz="1600" b="false" baseline="0" dirty="false">
            <a:solidFill>
              <a:schemeClr val="tx1"/>
            </a:solidFill>
          </a:endParaRPr>
        </a:p>
      </dgm:t>
    </dgm:pt>
    <dgm:pt modelId="{DEFF6A85-C83D-4B0E-A299-C8EB53C548F9}" type="sibTrans" cxnId="{65917C81-BF0C-416C-834E-AA8E39854F39}">
      <dgm:prSet/>
      <dgm:spPr/>
      <dgm:t>
        <a:bodyPr/>
        <a:lstStyle/>
        <a:p>
          <a:endParaRPr lang="cs-CZ"/>
        </a:p>
      </dgm:t>
    </dgm:pt>
    <dgm:pt modelId="{5C5043F6-527D-44C8-9B85-8E10FF185ABD}" type="parTrans" cxnId="{65917C81-BF0C-416C-834E-AA8E39854F39}">
      <dgm:prSet/>
      <dgm:spPr/>
      <dgm:t>
        <a:bodyPr/>
        <a:lstStyle/>
        <a:p>
          <a:endParaRPr lang="cs-CZ"/>
        </a:p>
      </dgm:t>
    </dgm:pt>
    <dgm:pt modelId="{F033AD67-4258-4AD7-AAF4-5FA4A12F163F}">
      <dgm:prSet phldrT="[Text]" custT="true"/>
      <dgm:spPr/>
      <dgm:t>
        <a:bodyPr/>
        <a:lstStyle/>
        <a:p>
          <a:pPr algn="just"/>
          <a:endParaRPr lang="cs-CZ" sz="1400" b="false" baseline="0" dirty="false">
            <a:solidFill>
              <a:schemeClr val="tx1"/>
            </a:solidFill>
          </a:endParaRPr>
        </a:p>
      </dgm:t>
    </dgm:pt>
    <dgm:pt modelId="{BE4F166E-EBC5-459F-A7B9-894EB21E0284}" type="parTrans" cxnId="{C967AFEE-91A7-4D0C-A42C-CB1AF693CA93}">
      <dgm:prSet/>
      <dgm:spPr/>
      <dgm:t>
        <a:bodyPr/>
        <a:lstStyle/>
        <a:p>
          <a:endParaRPr lang="cs-CZ"/>
        </a:p>
      </dgm:t>
    </dgm:pt>
    <dgm:pt modelId="{8506C09E-6053-4B87-8069-690F8918CC80}" type="sibTrans" cxnId="{C967AFEE-91A7-4D0C-A42C-CB1AF693CA93}">
      <dgm:prSet/>
      <dgm:spPr/>
      <dgm:t>
        <a:bodyPr/>
        <a:lstStyle/>
        <a:p>
          <a:endParaRPr lang="cs-CZ"/>
        </a:p>
      </dgm:t>
    </dgm:pt>
    <dgm:pt modelId="{70F03FC1-1050-4F81-998F-61BCF338F07E}">
      <dgm:prSet phldrT="[Text]" custT="true"/>
      <dgm:spPr/>
      <dgm:t>
        <a:bodyPr/>
        <a:lstStyle/>
        <a:p>
          <a:pPr algn="just"/>
          <a:r>
            <a:rPr lang="cs-CZ" altLang="cs-CZ" sz="1600" dirty="false" smtClean="false">
              <a:solidFill>
                <a:schemeClr val="tx1"/>
              </a:solidFill>
            </a:rPr>
            <a:t>11/2015 </a:t>
          </a:r>
          <a:r>
            <a:rPr lang="cs-CZ" sz="1600" b="true" dirty="false" smtClean="false"/>
            <a:t>Sociální inovace v oblasti sociálního začleňování a přístupu na trh práce pro nejohroženější skupiny</a:t>
          </a:r>
          <a:r>
            <a:rPr lang="cs-CZ" sz="1600" b="false" dirty="false" smtClean="false"/>
            <a:t> (výzva č.24), další výzva č. 82 v červenci 2017</a:t>
          </a:r>
          <a:endParaRPr lang="cs-CZ" sz="1600" b="true" dirty="false">
            <a:solidFill>
              <a:schemeClr val="tx1"/>
            </a:solidFill>
          </a:endParaRPr>
        </a:p>
      </dgm:t>
    </dgm:pt>
    <dgm:pt modelId="{892BA646-F1CE-4FAB-88B6-A8152E97C3D9}" type="parTrans" cxnId="{D3C6AA35-743B-42F5-B8EB-6F47F123890A}">
      <dgm:prSet/>
      <dgm:spPr/>
      <dgm:t>
        <a:bodyPr/>
        <a:lstStyle/>
        <a:p>
          <a:endParaRPr lang="cs-CZ"/>
        </a:p>
      </dgm:t>
    </dgm:pt>
    <dgm:pt modelId="{41F94B3B-1568-4D5E-BD32-89D355F32E76}" type="sibTrans" cxnId="{D3C6AA35-743B-42F5-B8EB-6F47F123890A}">
      <dgm:prSet/>
      <dgm:spPr/>
      <dgm:t>
        <a:bodyPr/>
        <a:lstStyle/>
        <a:p>
          <a:endParaRPr lang="cs-CZ"/>
        </a:p>
      </dgm:t>
    </dgm:pt>
    <dgm:pt modelId="{06598BD1-2FD4-4EEF-A1FE-C4FADC2976E2}">
      <dgm:prSet phldrT="[Text]" custT="true"/>
      <dgm:spPr/>
      <dgm:t>
        <a:bodyPr/>
        <a:lstStyle/>
        <a:p>
          <a:pPr algn="just"/>
          <a:r>
            <a:rPr lang="cs-CZ" sz="1600" b="false" dirty="false" smtClean="false">
              <a:solidFill>
                <a:schemeClr val="tx1"/>
              </a:solidFill>
            </a:rPr>
            <a:t>06/2017</a:t>
          </a:r>
          <a:r>
            <a:rPr lang="cs-CZ" sz="1600" b="true" dirty="false" smtClean="false">
              <a:solidFill>
                <a:schemeClr val="tx1"/>
              </a:solidFill>
            </a:rPr>
            <a:t> Využití technologických inovací v oblasti zaměstnanosti, sociální integrace a veřejné správy </a:t>
          </a:r>
          <a:r>
            <a:rPr lang="cs-CZ" sz="1600" b="false" dirty="false" smtClean="false">
              <a:solidFill>
                <a:schemeClr val="tx1"/>
              </a:solidFill>
            </a:rPr>
            <a:t>(výzva č.125)</a:t>
          </a:r>
          <a:endParaRPr lang="cs-CZ" sz="1600" b="false" dirty="false">
            <a:solidFill>
              <a:schemeClr val="tx1"/>
            </a:solidFill>
          </a:endParaRPr>
        </a:p>
      </dgm:t>
    </dgm:pt>
    <dgm:pt modelId="{E73A4B2A-B9FA-446D-A1E7-D70D7E388F88}" type="parTrans" cxnId="{99CC8E6D-AAE1-47DD-9653-1276072A77D3}">
      <dgm:prSet/>
      <dgm:spPr/>
      <dgm:t>
        <a:bodyPr/>
        <a:lstStyle/>
        <a:p>
          <a:endParaRPr lang="cs-CZ"/>
        </a:p>
      </dgm:t>
    </dgm:pt>
    <dgm:pt modelId="{6AA7DC6A-282C-4D98-B8A3-92B1F8557D33}" type="sibTrans" cxnId="{99CC8E6D-AAE1-47DD-9653-1276072A77D3}">
      <dgm:prSet/>
      <dgm:spPr/>
      <dgm:t>
        <a:bodyPr/>
        <a:lstStyle/>
        <a:p>
          <a:endParaRPr lang="cs-CZ"/>
        </a:p>
      </dgm:t>
    </dgm:pt>
    <dgm:pt modelId="{B84F3048-AFD8-474E-887F-9F725C49DBBB}" type="pres">
      <dgm:prSet presAssocID="{45E8C2FB-CCDF-46A4-8874-8DB2DCC85430}" presName="linear" presStyleCnt="0">
        <dgm:presLayoutVars>
          <dgm:dir/>
          <dgm:animLvl val="lvl"/>
          <dgm:resizeHandles val="exact"/>
        </dgm:presLayoutVars>
      </dgm:prSet>
      <dgm:spPr/>
      <dgm:t>
        <a:bodyPr/>
        <a:lstStyle/>
        <a:p>
          <a:endParaRPr lang="cs-CZ"/>
        </a:p>
      </dgm:t>
    </dgm:pt>
    <dgm:pt modelId="{E09977C6-C3D2-4EE2-BCDB-C8085E60F1CB}" type="pres">
      <dgm:prSet presAssocID="{C9DAFAD0-0B78-456A-9918-008B51EFABAD}" presName="parentLin" presStyleCnt="0"/>
      <dgm:spPr/>
    </dgm:pt>
    <dgm:pt modelId="{3EC80499-ADB2-4CF0-8AEE-8786415E3409}" type="pres">
      <dgm:prSet presAssocID="{C9DAFAD0-0B78-456A-9918-008B51EFABAD}" presName="parentLeftMargin" presStyleLbl="node1" presStyleIdx="0" presStyleCnt="2"/>
      <dgm:spPr/>
      <dgm:t>
        <a:bodyPr/>
        <a:lstStyle/>
        <a:p>
          <a:endParaRPr lang="cs-CZ"/>
        </a:p>
      </dgm:t>
    </dgm:pt>
    <dgm:pt modelId="{A81BECAD-BE9A-435C-B822-412FE946480D}" type="pres">
      <dgm:prSet presAssocID="{C9DAFAD0-0B78-456A-9918-008B51EFABAD}" presName="parentText" presStyleLbl="node1" presStyleIdx="0" presStyleCnt="2" custScaleX="125717" custScaleY="26791" custLinFactNeighborX="-83916" custLinFactNeighborY="-45799">
        <dgm:presLayoutVars>
          <dgm:chMax val="0"/>
          <dgm:bulletEnabled val="true"/>
        </dgm:presLayoutVars>
      </dgm:prSet>
      <dgm:spPr/>
      <dgm:t>
        <a:bodyPr/>
        <a:lstStyle/>
        <a:p>
          <a:endParaRPr lang="cs-CZ"/>
        </a:p>
      </dgm:t>
    </dgm:pt>
    <dgm:pt modelId="{C3B16EB6-7032-4386-B981-00A231DC360E}" type="pres">
      <dgm:prSet presAssocID="{C9DAFAD0-0B78-456A-9918-008B51EFABAD}" presName="negativeSpace" presStyleCnt="0"/>
      <dgm:spPr/>
    </dgm:pt>
    <dgm:pt modelId="{1726CF8A-6D2D-4EF0-9314-6E182CE90A7C}" type="pres">
      <dgm:prSet presAssocID="{C9DAFAD0-0B78-456A-9918-008B51EFABAD}" presName="childText" presStyleLbl="conFgAcc1" presStyleIdx="0" presStyleCnt="2" custScaleX="100000" custScaleY="71539" custLinFactNeighborX="-284" custLinFactNeighborY="-60984">
        <dgm:presLayoutVars>
          <dgm:bulletEnabled val="true"/>
        </dgm:presLayoutVars>
      </dgm:prSet>
      <dgm:spPr/>
      <dgm:t>
        <a:bodyPr/>
        <a:lstStyle/>
        <a:p>
          <a:endParaRPr lang="cs-CZ"/>
        </a:p>
      </dgm:t>
    </dgm:pt>
    <dgm:pt modelId="{816FCB92-0EAD-43C6-AD44-8973A2FD5A2A}" type="pres">
      <dgm:prSet presAssocID="{51DE6F7F-6869-43C5-B3D9-B8C6938B0B45}" presName="spaceBetweenRectangles" presStyleCnt="0"/>
      <dgm:spPr/>
    </dgm:pt>
    <dgm:pt modelId="{22654A73-FEE8-4DEB-BC30-F664F38C2273}" type="pres">
      <dgm:prSet presAssocID="{C5AF602B-C985-48A2-807D-7952858B151A}" presName="parentLin" presStyleCnt="0"/>
      <dgm:spPr/>
    </dgm:pt>
    <dgm:pt modelId="{362B267C-371B-421A-A4FE-D1B9C60415CE}" type="pres">
      <dgm:prSet presAssocID="{C5AF602B-C985-48A2-807D-7952858B151A}" presName="parentLeftMargin" presStyleLbl="node1" presStyleIdx="0" presStyleCnt="2"/>
      <dgm:spPr/>
      <dgm:t>
        <a:bodyPr/>
        <a:lstStyle/>
        <a:p>
          <a:endParaRPr lang="cs-CZ"/>
        </a:p>
      </dgm:t>
    </dgm:pt>
    <dgm:pt modelId="{8DECE90C-7F03-40EC-9A67-7A3A9D93BBE9}" type="pres">
      <dgm:prSet presAssocID="{C5AF602B-C985-48A2-807D-7952858B151A}" presName="parentText" presStyleLbl="node1" presStyleIdx="1" presStyleCnt="2" custScaleX="142857" custScaleY="29487" custLinFactNeighborX="-66215" custLinFactNeighborY="-18195">
        <dgm:presLayoutVars>
          <dgm:chMax val="0"/>
          <dgm:bulletEnabled val="true"/>
        </dgm:presLayoutVars>
      </dgm:prSet>
      <dgm:spPr/>
      <dgm:t>
        <a:bodyPr/>
        <a:lstStyle/>
        <a:p>
          <a:endParaRPr lang="cs-CZ"/>
        </a:p>
      </dgm:t>
    </dgm:pt>
    <dgm:pt modelId="{23B7F051-E42A-4CC5-93D2-DB160C5FB421}" type="pres">
      <dgm:prSet presAssocID="{C5AF602B-C985-48A2-807D-7952858B151A}" presName="negativeSpace" presStyleCnt="0"/>
      <dgm:spPr/>
    </dgm:pt>
    <dgm:pt modelId="{7444721E-4BA5-4C8B-8A75-4A420611A9A2}" type="pres">
      <dgm:prSet presAssocID="{C5AF602B-C985-48A2-807D-7952858B151A}" presName="childText" presStyleLbl="conFgAcc1" presStyleIdx="1" presStyleCnt="2" custScaleX="98627" custScaleY="66686" custLinFactNeighborX="924" custLinFactNeighborY="42751">
        <dgm:presLayoutVars>
          <dgm:bulletEnabled val="true"/>
        </dgm:presLayoutVars>
      </dgm:prSet>
      <dgm:spPr/>
      <dgm:t>
        <a:bodyPr/>
        <a:lstStyle/>
        <a:p>
          <a:endParaRPr lang="cs-CZ"/>
        </a:p>
      </dgm:t>
    </dgm:pt>
  </dgm:ptLst>
  <dgm:cxnLst>
    <dgm:cxn modelId="{637F5090-22DD-4526-8912-9F366D4BB14A}" type="presOf" srcId="{CDB9C05E-A55C-4E3A-8CC6-BABCD2E96399}" destId="{7444721E-4BA5-4C8B-8A75-4A420611A9A2}" srcOrd="0" destOrd="0" presId="urn:microsoft.com/office/officeart/2005/8/layout/list1"/>
    <dgm:cxn modelId="{19FF0D19-0289-4BF8-8373-C9C9C0DBBF9C}" type="presOf" srcId="{F033AD67-4258-4AD7-AAF4-5FA4A12F163F}" destId="{7444721E-4BA5-4C8B-8A75-4A420611A9A2}" srcOrd="0" destOrd="1" presId="urn:microsoft.com/office/officeart/2005/8/layout/list1"/>
    <dgm:cxn modelId="{66E15841-0333-4EB4-B0F6-462361D78B68}" srcId="{45E8C2FB-CCDF-46A4-8874-8DB2DCC85430}" destId="{C9DAFAD0-0B78-456A-9918-008B51EFABAD}" srcOrd="0" destOrd="0" parTransId="{DC889D0B-C667-4B51-AE7F-CA4120EA922B}" sibTransId="{51DE6F7F-6869-43C5-B3D9-B8C6938B0B45}"/>
    <dgm:cxn modelId="{2D602B79-BBB2-475D-8B83-FCA9007A8EBF}" type="presOf" srcId="{C5AF602B-C985-48A2-807D-7952858B151A}" destId="{8DECE90C-7F03-40EC-9A67-7A3A9D93BBE9}" srcOrd="1" destOrd="0" presId="urn:microsoft.com/office/officeart/2005/8/layout/list1"/>
    <dgm:cxn modelId="{AC607D0E-62A5-4EE8-A388-71E4C4165B7C}" srcId="{45E8C2FB-CCDF-46A4-8874-8DB2DCC85430}" destId="{C5AF602B-C985-48A2-807D-7952858B151A}" srcOrd="1" destOrd="0" parTransId="{9D4FCEB5-2378-4CBC-901F-DD70673B4BF1}" sibTransId="{D422D3FA-F992-4A63-ACA8-5629A62EEFCA}"/>
    <dgm:cxn modelId="{99CC8E6D-AAE1-47DD-9653-1276072A77D3}" srcId="{C9DAFAD0-0B78-456A-9918-008B51EFABAD}" destId="{06598BD1-2FD4-4EEF-A1FE-C4FADC2976E2}" srcOrd="1" destOrd="0" parTransId="{E73A4B2A-B9FA-446D-A1E7-D70D7E388F88}" sibTransId="{6AA7DC6A-282C-4D98-B8A3-92B1F8557D33}"/>
    <dgm:cxn modelId="{2BCE8745-268F-4B6F-9D35-32418B810E5A}" type="presOf" srcId="{C5AF602B-C985-48A2-807D-7952858B151A}" destId="{362B267C-371B-421A-A4FE-D1B9C60415CE}" srcOrd="0" destOrd="0" presId="urn:microsoft.com/office/officeart/2005/8/layout/list1"/>
    <dgm:cxn modelId="{D3C6AA35-743B-42F5-B8EB-6F47F123890A}" srcId="{C9DAFAD0-0B78-456A-9918-008B51EFABAD}" destId="{70F03FC1-1050-4F81-998F-61BCF338F07E}" srcOrd="0" destOrd="0" parTransId="{892BA646-F1CE-4FAB-88B6-A8152E97C3D9}" sibTransId="{41F94B3B-1568-4D5E-BD32-89D355F32E76}"/>
    <dgm:cxn modelId="{17AD84A7-6232-41E8-9FA8-C639AED4A550}" type="presOf" srcId="{C9DAFAD0-0B78-456A-9918-008B51EFABAD}" destId="{A81BECAD-BE9A-435C-B822-412FE946480D}" srcOrd="1" destOrd="0" presId="urn:microsoft.com/office/officeart/2005/8/layout/list1"/>
    <dgm:cxn modelId="{DA216AAB-7685-4A9E-BBF6-725A38BAE72A}" type="presOf" srcId="{06598BD1-2FD4-4EEF-A1FE-C4FADC2976E2}" destId="{1726CF8A-6D2D-4EF0-9314-6E182CE90A7C}" srcOrd="0" destOrd="1" presId="urn:microsoft.com/office/officeart/2005/8/layout/list1"/>
    <dgm:cxn modelId="{C967AFEE-91A7-4D0C-A42C-CB1AF693CA93}" srcId="{C5AF602B-C985-48A2-807D-7952858B151A}" destId="{F033AD67-4258-4AD7-AAF4-5FA4A12F163F}" srcOrd="1" destOrd="0" parTransId="{BE4F166E-EBC5-459F-A7B9-894EB21E0284}" sibTransId="{8506C09E-6053-4B87-8069-690F8918CC80}"/>
    <dgm:cxn modelId="{ED5B357B-17FA-44DE-9AE4-240B982DB5B6}" type="presOf" srcId="{45E8C2FB-CCDF-46A4-8874-8DB2DCC85430}" destId="{B84F3048-AFD8-474E-887F-9F725C49DBBB}" srcOrd="0" destOrd="0" presId="urn:microsoft.com/office/officeart/2005/8/layout/list1"/>
    <dgm:cxn modelId="{7CD11393-344B-41C6-A4F2-8AF53E0BAD09}" type="presOf" srcId="{C9DAFAD0-0B78-456A-9918-008B51EFABAD}" destId="{3EC80499-ADB2-4CF0-8AEE-8786415E3409}" srcOrd="0" destOrd="0" presId="urn:microsoft.com/office/officeart/2005/8/layout/list1"/>
    <dgm:cxn modelId="{65EB939F-33E9-47B1-9087-937F955CEDE2}" type="presOf" srcId="{70F03FC1-1050-4F81-998F-61BCF338F07E}" destId="{1726CF8A-6D2D-4EF0-9314-6E182CE90A7C}" srcOrd="0" destOrd="0" presId="urn:microsoft.com/office/officeart/2005/8/layout/list1"/>
    <dgm:cxn modelId="{65917C81-BF0C-416C-834E-AA8E39854F39}" srcId="{C5AF602B-C985-48A2-807D-7952858B151A}" destId="{CDB9C05E-A55C-4E3A-8CC6-BABCD2E96399}" srcOrd="0" destOrd="0" parTransId="{5C5043F6-527D-44C8-9B85-8E10FF185ABD}" sibTransId="{DEFF6A85-C83D-4B0E-A299-C8EB53C548F9}"/>
    <dgm:cxn modelId="{D7735576-A168-45E0-92F6-778F26E98FE2}" type="presParOf" srcId="{B84F3048-AFD8-474E-887F-9F725C49DBBB}" destId="{E09977C6-C3D2-4EE2-BCDB-C8085E60F1CB}" srcOrd="0" destOrd="0" presId="urn:microsoft.com/office/officeart/2005/8/layout/list1"/>
    <dgm:cxn modelId="{DED8982F-3C17-44B7-A78A-1C21AF64C904}" type="presParOf" srcId="{E09977C6-C3D2-4EE2-BCDB-C8085E60F1CB}" destId="{3EC80499-ADB2-4CF0-8AEE-8786415E3409}" srcOrd="0" destOrd="0" presId="urn:microsoft.com/office/officeart/2005/8/layout/list1"/>
    <dgm:cxn modelId="{B8A25FF2-89E5-425D-AC4E-4F1A79BB8CDE}" type="presParOf" srcId="{E09977C6-C3D2-4EE2-BCDB-C8085E60F1CB}" destId="{A81BECAD-BE9A-435C-B822-412FE946480D}" srcOrd="1" destOrd="0" presId="urn:microsoft.com/office/officeart/2005/8/layout/list1"/>
    <dgm:cxn modelId="{3B71C189-FD83-456A-9467-6BAAF466018E}" type="presParOf" srcId="{B84F3048-AFD8-474E-887F-9F725C49DBBB}" destId="{C3B16EB6-7032-4386-B981-00A231DC360E}" srcOrd="1" destOrd="0" presId="urn:microsoft.com/office/officeart/2005/8/layout/list1"/>
    <dgm:cxn modelId="{D88B20E8-AE59-42C7-87A0-CF6F147588A4}" type="presParOf" srcId="{B84F3048-AFD8-474E-887F-9F725C49DBBB}" destId="{1726CF8A-6D2D-4EF0-9314-6E182CE90A7C}" srcOrd="2" destOrd="0" presId="urn:microsoft.com/office/officeart/2005/8/layout/list1"/>
    <dgm:cxn modelId="{5EC85A88-8529-4AD2-B55E-B99572CB8B72}" type="presParOf" srcId="{B84F3048-AFD8-474E-887F-9F725C49DBBB}" destId="{816FCB92-0EAD-43C6-AD44-8973A2FD5A2A}" srcOrd="3" destOrd="0" presId="urn:microsoft.com/office/officeart/2005/8/layout/list1"/>
    <dgm:cxn modelId="{56115344-4CAB-4A3D-B557-EDEF6BD8F572}" type="presParOf" srcId="{B84F3048-AFD8-474E-887F-9F725C49DBBB}" destId="{22654A73-FEE8-4DEB-BC30-F664F38C2273}" srcOrd="4" destOrd="0" presId="urn:microsoft.com/office/officeart/2005/8/layout/list1"/>
    <dgm:cxn modelId="{9121EFEE-66C4-457B-B89E-0A1CDA6C297F}" type="presParOf" srcId="{22654A73-FEE8-4DEB-BC30-F664F38C2273}" destId="{362B267C-371B-421A-A4FE-D1B9C60415CE}" srcOrd="0" destOrd="0" presId="urn:microsoft.com/office/officeart/2005/8/layout/list1"/>
    <dgm:cxn modelId="{86BFAFE5-CD6F-4DAE-92EE-45D76146509B}" type="presParOf" srcId="{22654A73-FEE8-4DEB-BC30-F664F38C2273}" destId="{8DECE90C-7F03-40EC-9A67-7A3A9D93BBE9}" srcOrd="1" destOrd="0" presId="urn:microsoft.com/office/officeart/2005/8/layout/list1"/>
    <dgm:cxn modelId="{80A26E6E-86E5-451A-92CE-7D1C02D5DC2D}" type="presParOf" srcId="{B84F3048-AFD8-474E-887F-9F725C49DBBB}" destId="{23B7F051-E42A-4CC5-93D2-DB160C5FB421}" srcOrd="5" destOrd="0" presId="urn:microsoft.com/office/officeart/2005/8/layout/list1"/>
    <dgm:cxn modelId="{1E2F4F82-F944-4775-B87E-4C54EBA45740}" type="presParOf" srcId="{B84F3048-AFD8-474E-887F-9F725C49DBBB}" destId="{7444721E-4BA5-4C8B-8A75-4A420611A9A2}" srcOrd="6" destOrd="0" presId="urn:microsoft.com/office/officeart/2005/8/layout/list1"/>
  </dgm:cxnLst>
  <dgm:bg/>
  <dgm:whole/>
  <dgm:extLst>
    <a:ext uri="http://schemas.microsoft.com/office/drawing/2008/diagram">
      <dsp:dataModelExt relId="rId7" minVer="http://schemas.openxmlformats.org/drawingml/2006/diagram"/>
    </a:ext>
  </dgm:extLst>
</dgm:dataModel>
</file>

<file path=ppt/diagrams/drawing1.xml><?xml version="1.0" encoding="utf-8"?>
<dsp:drawing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dsp:spTree>
    <dsp:nvGrpSpPr>
      <dsp:cNvPr id="0" name=""/>
      <dsp:cNvGrpSpPr/>
    </dsp:nvGrpSpPr>
    <dsp:grpSpPr/>
    <dsp:sp modelId="{F6A7676B-B36F-4F35-9CE0-B16042A831F6}">
      <dsp:nvSpPr>
        <dsp:cNvPr id="0" name=""/>
        <dsp:cNvSpPr/>
      </dsp:nvSpPr>
      <dsp:spPr>
        <a:xfrm>
          <a:off x="393778" y="2250818"/>
          <a:ext cx="1534107" cy="767053"/>
        </a:xfrm>
        <a:prstGeom prst="roundRect">
          <a:avLst>
            <a:gd name="adj" fmla="val 10000"/>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false" vert="horz" wrap="square" lIns="8890" tIns="8890" rIns="8890" bIns="8890" numCol="1" spcCol="1270" anchor="ctr" anchorCtr="false">
          <a:noAutofit/>
        </a:bodyPr>
        <a:lstStyle/>
        <a:p>
          <a:pPr lvl="0" algn="ctr" defTabSz="622300">
            <a:lnSpc>
              <a:spcPct val="90000"/>
            </a:lnSpc>
            <a:spcBef>
              <a:spcPct val="0"/>
            </a:spcBef>
            <a:spcAft>
              <a:spcPct val="35000"/>
            </a:spcAft>
          </a:pPr>
          <a:r>
            <a:rPr lang="cs-CZ" sz="1400" b="true" kern="1200" dirty="false"/>
            <a:t>Prorodinná opatření </a:t>
          </a:r>
          <a:r>
            <a:rPr lang="cs-CZ" sz="1400" b="false" kern="1200" dirty="false"/>
            <a:t>(de </a:t>
          </a:r>
          <a:r>
            <a:rPr lang="cs-CZ" sz="1400" b="false" kern="1200" dirty="false" err="true"/>
            <a:t>minimis</a:t>
          </a:r>
          <a:r>
            <a:rPr lang="cs-CZ" sz="1400" b="false" kern="1200" dirty="false"/>
            <a:t>)</a:t>
          </a:r>
        </a:p>
      </dsp:txBody>
      <dsp:txXfrm>
        <a:off x="416244" y="2273284"/>
        <a:ext cx="1489175" cy="722121"/>
      </dsp:txXfrm>
    </dsp:sp>
    <dsp:sp modelId="{B0593153-BC72-4D12-BC03-56F7B7E69ACE}">
      <dsp:nvSpPr>
        <dsp:cNvPr id="0" name=""/>
        <dsp:cNvSpPr/>
      </dsp:nvSpPr>
      <dsp:spPr>
        <a:xfrm rot="18680875">
          <a:off x="1519608" y="1717889"/>
          <a:ext cx="2406091" cy="26630"/>
        </a:xfrm>
        <a:custGeom>
          <a:avLst/>
          <a:gdLst/>
          <a:ahLst/>
          <a:cxnLst/>
          <a:rect l="0" t="0" r="0" b="0"/>
          <a:pathLst>
            <a:path>
              <a:moveTo>
                <a:pt x="0" y="13315"/>
              </a:moveTo>
              <a:lnTo>
                <a:pt x="2406091" y="13315"/>
              </a:lnTo>
            </a:path>
          </a:pathLst>
        </a:custGeom>
        <a:noFill/>
        <a:ln w="19050" cap="flat" cmpd="sng" algn="ctr">
          <a:solidFill>
            <a:scrgbClr r="0" g="0" b="0"/>
          </a:solidFill>
          <a:prstDash val="solid"/>
        </a:ln>
        <a:effectLst/>
      </dsp:spPr>
      <dsp:style>
        <a:lnRef idx="2">
          <a:scrgbClr r="0" g="0" b="0"/>
        </a:lnRef>
        <a:fillRef idx="0">
          <a:scrgbClr r="0" g="0" b="0"/>
        </a:fillRef>
        <a:effectRef idx="0">
          <a:scrgbClr r="0" g="0" b="0"/>
        </a:effectRef>
        <a:fontRef idx="minor"/>
      </dsp:style>
      <dsp:txBody>
        <a:bodyPr spcFirstLastPara="false" vert="horz" wrap="square" lIns="12700" tIns="0" rIns="12700" bIns="0" numCol="1" spcCol="1270" anchor="ctr" anchorCtr="false">
          <a:noAutofit/>
        </a:bodyPr>
        <a:lstStyle/>
        <a:p>
          <a:pPr lvl="0" algn="ctr" defTabSz="400050">
            <a:lnSpc>
              <a:spcPct val="90000"/>
            </a:lnSpc>
            <a:spcBef>
              <a:spcPct val="0"/>
            </a:spcBef>
            <a:spcAft>
              <a:spcPct val="35000"/>
            </a:spcAft>
          </a:pPr>
          <a:endParaRPr lang="cs-CZ" sz="900" kern="1200"/>
        </a:p>
      </dsp:txBody>
      <dsp:txXfrm>
        <a:off x="2662502" y="1671052"/>
        <a:ext cx="120304" cy="120304"/>
      </dsp:txXfrm>
    </dsp:sp>
    <dsp:sp modelId="{B19DDC04-39DF-4FE1-A127-7144C4F367B6}">
      <dsp:nvSpPr>
        <dsp:cNvPr id="0" name=""/>
        <dsp:cNvSpPr/>
      </dsp:nvSpPr>
      <dsp:spPr>
        <a:xfrm>
          <a:off x="3517422" y="444536"/>
          <a:ext cx="1534107" cy="767053"/>
        </a:xfrm>
        <a:prstGeom prst="roundRect">
          <a:avLst>
            <a:gd name="adj" fmla="val 10000"/>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false" vert="horz" wrap="square" lIns="7620" tIns="7620" rIns="7620" bIns="7620" numCol="1" spcCol="1270" anchor="ctr" anchorCtr="false">
          <a:noAutofit/>
        </a:bodyPr>
        <a:lstStyle/>
        <a:p>
          <a:pPr lvl="0" algn="ctr" defTabSz="533400">
            <a:lnSpc>
              <a:spcPct val="90000"/>
            </a:lnSpc>
            <a:spcBef>
              <a:spcPct val="0"/>
            </a:spcBef>
            <a:spcAft>
              <a:spcPct val="35000"/>
            </a:spcAft>
          </a:pPr>
          <a:r>
            <a:rPr lang="cs-CZ" sz="1200" b="true" kern="1200"/>
            <a:t>Dětské skupiny</a:t>
          </a:r>
        </a:p>
      </dsp:txBody>
      <dsp:txXfrm>
        <a:off x="3539888" y="467002"/>
        <a:ext cx="1489175" cy="722121"/>
      </dsp:txXfrm>
    </dsp:sp>
    <dsp:sp modelId="{02250D6E-86AC-4F2F-8E12-E43A425298DB}">
      <dsp:nvSpPr>
        <dsp:cNvPr id="0" name=""/>
        <dsp:cNvSpPr/>
      </dsp:nvSpPr>
      <dsp:spPr>
        <a:xfrm rot="19457599">
          <a:off x="4980499" y="594220"/>
          <a:ext cx="755703" cy="26630"/>
        </a:xfrm>
        <a:custGeom>
          <a:avLst/>
          <a:gdLst/>
          <a:ahLst/>
          <a:cxnLst/>
          <a:rect l="0" t="0" r="0" b="0"/>
          <a:pathLst>
            <a:path>
              <a:moveTo>
                <a:pt x="0" y="13315"/>
              </a:moveTo>
              <a:lnTo>
                <a:pt x="755703" y="13315"/>
              </a:lnTo>
            </a:path>
          </a:pathLst>
        </a:custGeom>
        <a:noFill/>
        <a:ln w="19050" cap="flat" cmpd="sng" algn="ctr">
          <a:solidFill>
            <a:scrgbClr r="0" g="0" b="0"/>
          </a:solidFill>
          <a:prstDash val="solid"/>
        </a:ln>
        <a:effectLst/>
      </dsp:spPr>
      <dsp:style>
        <a:lnRef idx="2">
          <a:scrgbClr r="0" g="0" b="0"/>
        </a:lnRef>
        <a:fillRef idx="0">
          <a:scrgbClr r="0" g="0" b="0"/>
        </a:fillRef>
        <a:effectRef idx="0">
          <a:scrgbClr r="0" g="0" b="0"/>
        </a:effectRef>
        <a:fontRef idx="minor"/>
      </dsp:style>
      <dsp:txBody>
        <a:bodyPr spcFirstLastPara="false" vert="horz" wrap="square" lIns="12700" tIns="0" rIns="12700" bIns="0" numCol="1" spcCol="1270" anchor="ctr" anchorCtr="false">
          <a:noAutofit/>
        </a:bodyPr>
        <a:lstStyle/>
        <a:p>
          <a:pPr lvl="0" algn="ctr" defTabSz="222250">
            <a:lnSpc>
              <a:spcPct val="90000"/>
            </a:lnSpc>
            <a:spcBef>
              <a:spcPct val="0"/>
            </a:spcBef>
            <a:spcAft>
              <a:spcPct val="35000"/>
            </a:spcAft>
          </a:pPr>
          <a:endParaRPr lang="cs-CZ" sz="500" kern="1200"/>
        </a:p>
      </dsp:txBody>
      <dsp:txXfrm>
        <a:off x="5339458" y="588643"/>
        <a:ext cx="37785" cy="37785"/>
      </dsp:txXfrm>
    </dsp:sp>
    <dsp:sp modelId="{FE8AE1F4-840B-4010-A832-17C97FB5C83C}">
      <dsp:nvSpPr>
        <dsp:cNvPr id="0" name=""/>
        <dsp:cNvSpPr/>
      </dsp:nvSpPr>
      <dsp:spPr>
        <a:xfrm>
          <a:off x="5665173" y="3480"/>
          <a:ext cx="1534107" cy="767053"/>
        </a:xfrm>
        <a:prstGeom prst="roundRect">
          <a:avLst>
            <a:gd name="adj" fmla="val 10000"/>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false" vert="horz" wrap="square" lIns="7620" tIns="7620" rIns="7620" bIns="7620" numCol="1" spcCol="1270" anchor="ctr" anchorCtr="false">
          <a:noAutofit/>
        </a:bodyPr>
        <a:lstStyle/>
        <a:p>
          <a:pPr lvl="0" algn="ctr" defTabSz="533400">
            <a:lnSpc>
              <a:spcPct val="90000"/>
            </a:lnSpc>
            <a:spcBef>
              <a:spcPct val="0"/>
            </a:spcBef>
            <a:spcAft>
              <a:spcPct val="35000"/>
            </a:spcAft>
          </a:pPr>
          <a:r>
            <a:rPr lang="cs-CZ" sz="1200" b="true" kern="1200" dirty="false"/>
            <a:t>ANO u podnikových DS</a:t>
          </a:r>
          <a:r>
            <a:rPr lang="cs-CZ" sz="900" kern="1200" dirty="false"/>
            <a:t> v případě podniku soutěžícího na trhu</a:t>
          </a:r>
        </a:p>
      </dsp:txBody>
      <dsp:txXfrm>
        <a:off x="5687639" y="25946"/>
        <a:ext cx="1489175" cy="722121"/>
      </dsp:txXfrm>
    </dsp:sp>
    <dsp:sp modelId="{900FACD9-555C-45AE-B925-256BD3559BD4}">
      <dsp:nvSpPr>
        <dsp:cNvPr id="0" name=""/>
        <dsp:cNvSpPr/>
      </dsp:nvSpPr>
      <dsp:spPr>
        <a:xfrm rot="2142401">
          <a:off x="4980499" y="1035276"/>
          <a:ext cx="755703" cy="26630"/>
        </a:xfrm>
        <a:custGeom>
          <a:avLst/>
          <a:gdLst/>
          <a:ahLst/>
          <a:cxnLst/>
          <a:rect l="0" t="0" r="0" b="0"/>
          <a:pathLst>
            <a:path>
              <a:moveTo>
                <a:pt x="0" y="13315"/>
              </a:moveTo>
              <a:lnTo>
                <a:pt x="755703" y="13315"/>
              </a:lnTo>
            </a:path>
          </a:pathLst>
        </a:custGeom>
        <a:noFill/>
        <a:ln w="19050" cap="flat" cmpd="sng" algn="ctr">
          <a:solidFill>
            <a:scrgbClr r="0" g="0" b="0"/>
          </a:solidFill>
          <a:prstDash val="solid"/>
        </a:ln>
        <a:effectLst/>
      </dsp:spPr>
      <dsp:style>
        <a:lnRef idx="2">
          <a:scrgbClr r="0" g="0" b="0"/>
        </a:lnRef>
        <a:fillRef idx="0">
          <a:scrgbClr r="0" g="0" b="0"/>
        </a:fillRef>
        <a:effectRef idx="0">
          <a:scrgbClr r="0" g="0" b="0"/>
        </a:effectRef>
        <a:fontRef idx="minor"/>
      </dsp:style>
      <dsp:txBody>
        <a:bodyPr spcFirstLastPara="false" vert="horz" wrap="square" lIns="12700" tIns="0" rIns="12700" bIns="0" numCol="1" spcCol="1270" anchor="ctr" anchorCtr="false">
          <a:noAutofit/>
        </a:bodyPr>
        <a:lstStyle/>
        <a:p>
          <a:pPr lvl="0" algn="ctr" defTabSz="222250">
            <a:lnSpc>
              <a:spcPct val="90000"/>
            </a:lnSpc>
            <a:spcBef>
              <a:spcPct val="0"/>
            </a:spcBef>
            <a:spcAft>
              <a:spcPct val="35000"/>
            </a:spcAft>
          </a:pPr>
          <a:endParaRPr lang="cs-CZ" sz="500" kern="1200"/>
        </a:p>
      </dsp:txBody>
      <dsp:txXfrm>
        <a:off x="5339458" y="1029699"/>
        <a:ext cx="37785" cy="37785"/>
      </dsp:txXfrm>
    </dsp:sp>
    <dsp:sp modelId="{B137A3EC-1F3A-464A-875C-4478F38A44D8}">
      <dsp:nvSpPr>
        <dsp:cNvPr id="0" name=""/>
        <dsp:cNvSpPr/>
      </dsp:nvSpPr>
      <dsp:spPr>
        <a:xfrm>
          <a:off x="5665173" y="885592"/>
          <a:ext cx="1534107" cy="767053"/>
        </a:xfrm>
        <a:prstGeom prst="roundRect">
          <a:avLst>
            <a:gd name="adj" fmla="val 10000"/>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false" vert="horz" wrap="square" lIns="7620" tIns="7620" rIns="7620" bIns="7620" numCol="1" spcCol="1270" anchor="ctr" anchorCtr="false">
          <a:noAutofit/>
        </a:bodyPr>
        <a:lstStyle/>
        <a:p>
          <a:pPr lvl="0" algn="ctr" defTabSz="533400">
            <a:lnSpc>
              <a:spcPct val="90000"/>
            </a:lnSpc>
            <a:spcBef>
              <a:spcPct val="0"/>
            </a:spcBef>
            <a:spcAft>
              <a:spcPct val="35000"/>
            </a:spcAft>
          </a:pPr>
          <a:r>
            <a:rPr lang="cs-CZ" sz="1200" b="true" kern="1200" dirty="false"/>
            <a:t>NE </a:t>
          </a:r>
          <a:r>
            <a:rPr lang="cs-CZ" sz="1200" b="false" kern="1200" dirty="false"/>
            <a:t>u DS pro veřejnost</a:t>
          </a:r>
          <a:endParaRPr lang="cs-CZ" sz="900" b="false" kern="1200" dirty="false"/>
        </a:p>
      </dsp:txBody>
      <dsp:txXfrm>
        <a:off x="5687639" y="908058"/>
        <a:ext cx="1489175" cy="722121"/>
      </dsp:txXfrm>
    </dsp:sp>
    <dsp:sp modelId="{3A872FA7-8F68-46B1-BF6B-11B74D09AC8B}">
      <dsp:nvSpPr>
        <dsp:cNvPr id="0" name=""/>
        <dsp:cNvSpPr/>
      </dsp:nvSpPr>
      <dsp:spPr>
        <a:xfrm rot="21509062">
          <a:off x="1927608" y="2600001"/>
          <a:ext cx="1590091" cy="26630"/>
        </a:xfrm>
        <a:custGeom>
          <a:avLst/>
          <a:gdLst/>
          <a:ahLst/>
          <a:cxnLst/>
          <a:rect l="0" t="0" r="0" b="0"/>
          <a:pathLst>
            <a:path>
              <a:moveTo>
                <a:pt x="0" y="13315"/>
              </a:moveTo>
              <a:lnTo>
                <a:pt x="1590091" y="13315"/>
              </a:lnTo>
            </a:path>
          </a:pathLst>
        </a:custGeom>
        <a:noFill/>
        <a:ln w="19050" cap="flat" cmpd="sng" algn="ctr">
          <a:solidFill>
            <a:scrgbClr r="0" g="0" b="0"/>
          </a:solidFill>
          <a:prstDash val="solid"/>
        </a:ln>
        <a:effectLst/>
      </dsp:spPr>
      <dsp:style>
        <a:lnRef idx="2">
          <a:scrgbClr r="0" g="0" b="0"/>
        </a:lnRef>
        <a:fillRef idx="0">
          <a:scrgbClr r="0" g="0" b="0"/>
        </a:fillRef>
        <a:effectRef idx="0">
          <a:scrgbClr r="0" g="0" b="0"/>
        </a:effectRef>
        <a:fontRef idx="minor"/>
      </dsp:style>
      <dsp:txBody>
        <a:bodyPr spcFirstLastPara="false" vert="horz" wrap="square" lIns="12700" tIns="0" rIns="12700" bIns="0" numCol="1" spcCol="1270" anchor="ctr" anchorCtr="false">
          <a:noAutofit/>
        </a:bodyPr>
        <a:lstStyle/>
        <a:p>
          <a:pPr lvl="0" algn="ctr" defTabSz="266700">
            <a:lnSpc>
              <a:spcPct val="90000"/>
            </a:lnSpc>
            <a:spcBef>
              <a:spcPct val="0"/>
            </a:spcBef>
            <a:spcAft>
              <a:spcPct val="35000"/>
            </a:spcAft>
          </a:pPr>
          <a:endParaRPr lang="cs-CZ" sz="600" kern="1200"/>
        </a:p>
      </dsp:txBody>
      <dsp:txXfrm>
        <a:off x="2682902" y="2573564"/>
        <a:ext cx="79504" cy="79504"/>
      </dsp:txXfrm>
    </dsp:sp>
    <dsp:sp modelId="{5287EAB7-4087-42E4-9D41-FCF9EFB2AE9C}">
      <dsp:nvSpPr>
        <dsp:cNvPr id="0" name=""/>
        <dsp:cNvSpPr/>
      </dsp:nvSpPr>
      <dsp:spPr>
        <a:xfrm>
          <a:off x="3517422" y="2208761"/>
          <a:ext cx="1534107" cy="767053"/>
        </a:xfrm>
        <a:prstGeom prst="roundRect">
          <a:avLst>
            <a:gd name="adj" fmla="val 10000"/>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false" vert="horz" wrap="square" lIns="7620" tIns="7620" rIns="7620" bIns="7620" numCol="1" spcCol="1270" anchor="ctr" anchorCtr="false">
          <a:noAutofit/>
        </a:bodyPr>
        <a:lstStyle/>
        <a:p>
          <a:pPr lvl="0" algn="ctr" defTabSz="533400">
            <a:lnSpc>
              <a:spcPct val="90000"/>
            </a:lnSpc>
            <a:spcBef>
              <a:spcPct val="0"/>
            </a:spcBef>
            <a:spcAft>
              <a:spcPct val="35000"/>
            </a:spcAft>
          </a:pPr>
          <a:r>
            <a:rPr lang="cs-CZ" sz="1200" b="true" kern="1200"/>
            <a:t>Příměstské tábory</a:t>
          </a:r>
        </a:p>
      </dsp:txBody>
      <dsp:txXfrm>
        <a:off x="3539888" y="2231227"/>
        <a:ext cx="1489175" cy="722121"/>
      </dsp:txXfrm>
    </dsp:sp>
    <dsp:sp modelId="{175C6977-5CA8-433B-9E9B-7FA15D7CEB4E}">
      <dsp:nvSpPr>
        <dsp:cNvPr id="0" name=""/>
        <dsp:cNvSpPr/>
      </dsp:nvSpPr>
      <dsp:spPr>
        <a:xfrm rot="19457599">
          <a:off x="4980499" y="2358444"/>
          <a:ext cx="755703" cy="26630"/>
        </a:xfrm>
        <a:custGeom>
          <a:avLst/>
          <a:gdLst/>
          <a:ahLst/>
          <a:cxnLst/>
          <a:rect l="0" t="0" r="0" b="0"/>
          <a:pathLst>
            <a:path>
              <a:moveTo>
                <a:pt x="0" y="13315"/>
              </a:moveTo>
              <a:lnTo>
                <a:pt x="755703" y="13315"/>
              </a:lnTo>
            </a:path>
          </a:pathLst>
        </a:custGeom>
        <a:noFill/>
        <a:ln w="19050" cap="flat" cmpd="sng" algn="ctr">
          <a:solidFill>
            <a:scrgbClr r="0" g="0" b="0"/>
          </a:solidFill>
          <a:prstDash val="solid"/>
        </a:ln>
        <a:effectLst/>
      </dsp:spPr>
      <dsp:style>
        <a:lnRef idx="2">
          <a:scrgbClr r="0" g="0" b="0"/>
        </a:lnRef>
        <a:fillRef idx="0">
          <a:scrgbClr r="0" g="0" b="0"/>
        </a:fillRef>
        <a:effectRef idx="0">
          <a:scrgbClr r="0" g="0" b="0"/>
        </a:effectRef>
        <a:fontRef idx="minor"/>
      </dsp:style>
      <dsp:txBody>
        <a:bodyPr spcFirstLastPara="false" vert="horz" wrap="square" lIns="12700" tIns="0" rIns="12700" bIns="0" numCol="1" spcCol="1270" anchor="ctr" anchorCtr="false">
          <a:noAutofit/>
        </a:bodyPr>
        <a:lstStyle/>
        <a:p>
          <a:pPr lvl="0" algn="ctr" defTabSz="222250">
            <a:lnSpc>
              <a:spcPct val="90000"/>
            </a:lnSpc>
            <a:spcBef>
              <a:spcPct val="0"/>
            </a:spcBef>
            <a:spcAft>
              <a:spcPct val="35000"/>
            </a:spcAft>
          </a:pPr>
          <a:endParaRPr lang="cs-CZ" sz="500" kern="1200"/>
        </a:p>
      </dsp:txBody>
      <dsp:txXfrm>
        <a:off x="5339458" y="2352867"/>
        <a:ext cx="37785" cy="37785"/>
      </dsp:txXfrm>
    </dsp:sp>
    <dsp:sp modelId="{CAC81C74-2E14-47D0-BF57-AEED61FF2F1B}">
      <dsp:nvSpPr>
        <dsp:cNvPr id="0" name=""/>
        <dsp:cNvSpPr/>
      </dsp:nvSpPr>
      <dsp:spPr>
        <a:xfrm>
          <a:off x="5665173" y="1767704"/>
          <a:ext cx="1534107" cy="767053"/>
        </a:xfrm>
        <a:prstGeom prst="roundRect">
          <a:avLst>
            <a:gd name="adj" fmla="val 10000"/>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false" vert="horz" wrap="square" lIns="7620" tIns="7620" rIns="7620" bIns="7620" numCol="1" spcCol="1270" anchor="ctr" anchorCtr="false">
          <a:noAutofit/>
        </a:bodyPr>
        <a:lstStyle/>
        <a:p>
          <a:pPr lvl="0" algn="ctr" defTabSz="533400">
            <a:lnSpc>
              <a:spcPct val="90000"/>
            </a:lnSpc>
            <a:spcBef>
              <a:spcPct val="0"/>
            </a:spcBef>
            <a:spcAft>
              <a:spcPct val="35000"/>
            </a:spcAft>
          </a:pPr>
          <a:r>
            <a:rPr lang="cs-CZ" sz="1200" b="true" kern="1200" dirty="false"/>
            <a:t>ANO,  </a:t>
          </a:r>
          <a:r>
            <a:rPr lang="cs-CZ" sz="900" kern="1200" dirty="false"/>
            <a:t>v případě provozování na základě živnosti</a:t>
          </a:r>
        </a:p>
      </dsp:txBody>
      <dsp:txXfrm>
        <a:off x="5687639" y="1790170"/>
        <a:ext cx="1489175" cy="722121"/>
      </dsp:txXfrm>
    </dsp:sp>
    <dsp:sp modelId="{41C9EF0D-CA74-4711-9AD5-EBC424F7F6E5}">
      <dsp:nvSpPr>
        <dsp:cNvPr id="0" name=""/>
        <dsp:cNvSpPr/>
      </dsp:nvSpPr>
      <dsp:spPr>
        <a:xfrm rot="2142401">
          <a:off x="4980499" y="2799500"/>
          <a:ext cx="755703" cy="26630"/>
        </a:xfrm>
        <a:custGeom>
          <a:avLst/>
          <a:gdLst/>
          <a:ahLst/>
          <a:cxnLst/>
          <a:rect l="0" t="0" r="0" b="0"/>
          <a:pathLst>
            <a:path>
              <a:moveTo>
                <a:pt x="0" y="13315"/>
              </a:moveTo>
              <a:lnTo>
                <a:pt x="755703" y="13315"/>
              </a:lnTo>
            </a:path>
          </a:pathLst>
        </a:custGeom>
        <a:noFill/>
        <a:ln w="19050" cap="flat" cmpd="sng" algn="ctr">
          <a:solidFill>
            <a:scrgbClr r="0" g="0" b="0"/>
          </a:solidFill>
          <a:prstDash val="solid"/>
        </a:ln>
        <a:effectLst/>
      </dsp:spPr>
      <dsp:style>
        <a:lnRef idx="2">
          <a:scrgbClr r="0" g="0" b="0"/>
        </a:lnRef>
        <a:fillRef idx="0">
          <a:scrgbClr r="0" g="0" b="0"/>
        </a:fillRef>
        <a:effectRef idx="0">
          <a:scrgbClr r="0" g="0" b="0"/>
        </a:effectRef>
        <a:fontRef idx="minor"/>
      </dsp:style>
      <dsp:txBody>
        <a:bodyPr spcFirstLastPara="false" vert="horz" wrap="square" lIns="12700" tIns="0" rIns="12700" bIns="0" numCol="1" spcCol="1270" anchor="ctr" anchorCtr="false">
          <a:noAutofit/>
        </a:bodyPr>
        <a:lstStyle/>
        <a:p>
          <a:pPr lvl="0" algn="ctr" defTabSz="222250">
            <a:lnSpc>
              <a:spcPct val="90000"/>
            </a:lnSpc>
            <a:spcBef>
              <a:spcPct val="0"/>
            </a:spcBef>
            <a:spcAft>
              <a:spcPct val="35000"/>
            </a:spcAft>
          </a:pPr>
          <a:endParaRPr lang="cs-CZ" sz="500" kern="1200"/>
        </a:p>
      </dsp:txBody>
      <dsp:txXfrm>
        <a:off x="5339458" y="2793923"/>
        <a:ext cx="37785" cy="37785"/>
      </dsp:txXfrm>
    </dsp:sp>
    <dsp:sp modelId="{611E1FA8-008F-4C0E-B773-FA30EC5F823B}">
      <dsp:nvSpPr>
        <dsp:cNvPr id="0" name=""/>
        <dsp:cNvSpPr/>
      </dsp:nvSpPr>
      <dsp:spPr>
        <a:xfrm>
          <a:off x="5665173" y="2649817"/>
          <a:ext cx="1534107" cy="767053"/>
        </a:xfrm>
        <a:prstGeom prst="roundRect">
          <a:avLst>
            <a:gd name="adj" fmla="val 10000"/>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false" vert="horz" wrap="square" lIns="7620" tIns="7620" rIns="7620" bIns="7620" numCol="1" spcCol="1270" anchor="ctr" anchorCtr="false">
          <a:noAutofit/>
        </a:bodyPr>
        <a:lstStyle/>
        <a:p>
          <a:pPr lvl="0" algn="ctr" defTabSz="533400">
            <a:lnSpc>
              <a:spcPct val="90000"/>
            </a:lnSpc>
            <a:spcBef>
              <a:spcPct val="0"/>
            </a:spcBef>
            <a:spcAft>
              <a:spcPct val="35000"/>
            </a:spcAft>
          </a:pPr>
          <a:r>
            <a:rPr lang="cs-CZ" sz="1200" b="true" kern="1200" dirty="false"/>
            <a:t>NE, </a:t>
          </a:r>
          <a:r>
            <a:rPr lang="cs-CZ" sz="900" kern="1200" dirty="false"/>
            <a:t>v případě provozování mimo živnost, např. NNO v rámci své hlavní činnosti</a:t>
          </a:r>
        </a:p>
      </dsp:txBody>
      <dsp:txXfrm>
        <a:off x="5687639" y="2672283"/>
        <a:ext cx="1489175" cy="722121"/>
      </dsp:txXfrm>
    </dsp:sp>
    <dsp:sp modelId="{0703983B-475C-4A3B-A00D-3617A6EB6AA6}">
      <dsp:nvSpPr>
        <dsp:cNvPr id="0" name=""/>
        <dsp:cNvSpPr/>
      </dsp:nvSpPr>
      <dsp:spPr>
        <a:xfrm rot="2837606">
          <a:off x="1550852" y="3482113"/>
          <a:ext cx="2343604" cy="26630"/>
        </a:xfrm>
        <a:custGeom>
          <a:avLst/>
          <a:gdLst/>
          <a:ahLst/>
          <a:cxnLst/>
          <a:rect l="0" t="0" r="0" b="0"/>
          <a:pathLst>
            <a:path>
              <a:moveTo>
                <a:pt x="0" y="13315"/>
              </a:moveTo>
              <a:lnTo>
                <a:pt x="2343604" y="13315"/>
              </a:lnTo>
            </a:path>
          </a:pathLst>
        </a:custGeom>
        <a:noFill/>
        <a:ln w="19050" cap="flat" cmpd="sng" algn="ctr">
          <a:solidFill>
            <a:scrgbClr r="0" g="0" b="0"/>
          </a:solidFill>
          <a:prstDash val="solid"/>
        </a:ln>
        <a:effectLst/>
      </dsp:spPr>
      <dsp:style>
        <a:lnRef idx="2">
          <a:scrgbClr r="0" g="0" b="0"/>
        </a:lnRef>
        <a:fillRef idx="0">
          <a:scrgbClr r="0" g="0" b="0"/>
        </a:fillRef>
        <a:effectRef idx="0">
          <a:scrgbClr r="0" g="0" b="0"/>
        </a:effectRef>
        <a:fontRef idx="minor"/>
      </dsp:style>
      <dsp:txBody>
        <a:bodyPr spcFirstLastPara="false" vert="horz" wrap="square" lIns="12700" tIns="0" rIns="12700" bIns="0" numCol="1" spcCol="1270" anchor="ctr" anchorCtr="false">
          <a:noAutofit/>
        </a:bodyPr>
        <a:lstStyle/>
        <a:p>
          <a:pPr lvl="0" algn="ctr" defTabSz="355600">
            <a:lnSpc>
              <a:spcPct val="90000"/>
            </a:lnSpc>
            <a:spcBef>
              <a:spcPct val="0"/>
            </a:spcBef>
            <a:spcAft>
              <a:spcPct val="35000"/>
            </a:spcAft>
          </a:pPr>
          <a:endParaRPr lang="cs-CZ" sz="800" kern="1200"/>
        </a:p>
      </dsp:txBody>
      <dsp:txXfrm>
        <a:off x="2664064" y="3436838"/>
        <a:ext cx="117180" cy="117180"/>
      </dsp:txXfrm>
    </dsp:sp>
    <dsp:sp modelId="{F6AC3986-456B-4B51-BBB7-0EF8B1386893}">
      <dsp:nvSpPr>
        <dsp:cNvPr id="0" name=""/>
        <dsp:cNvSpPr/>
      </dsp:nvSpPr>
      <dsp:spPr>
        <a:xfrm>
          <a:off x="3517422" y="3972985"/>
          <a:ext cx="1534107" cy="767053"/>
        </a:xfrm>
        <a:prstGeom prst="roundRect">
          <a:avLst>
            <a:gd name="adj" fmla="val 10000"/>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false" vert="horz" wrap="square" lIns="7620" tIns="7620" rIns="7620" bIns="7620" numCol="1" spcCol="1270" anchor="ctr" anchorCtr="false">
          <a:noAutofit/>
        </a:bodyPr>
        <a:lstStyle/>
        <a:p>
          <a:pPr lvl="0" algn="ctr" defTabSz="533400">
            <a:lnSpc>
              <a:spcPct val="90000"/>
            </a:lnSpc>
            <a:spcBef>
              <a:spcPct val="0"/>
            </a:spcBef>
            <a:spcAft>
              <a:spcPct val="35000"/>
            </a:spcAft>
          </a:pPr>
          <a:r>
            <a:rPr lang="cs-CZ" sz="1200" b="true" kern="1200"/>
            <a:t>Zařízení péče o děti</a:t>
          </a:r>
        </a:p>
      </dsp:txBody>
      <dsp:txXfrm>
        <a:off x="3539888" y="3995451"/>
        <a:ext cx="1489175" cy="722121"/>
      </dsp:txXfrm>
    </dsp:sp>
    <dsp:sp modelId="{DF4ABD74-B6AF-48C6-B2BA-4B918AF2E801}">
      <dsp:nvSpPr>
        <dsp:cNvPr id="0" name=""/>
        <dsp:cNvSpPr/>
      </dsp:nvSpPr>
      <dsp:spPr>
        <a:xfrm rot="19457599">
          <a:off x="4980499" y="4122668"/>
          <a:ext cx="755703" cy="26630"/>
        </a:xfrm>
        <a:custGeom>
          <a:avLst/>
          <a:gdLst/>
          <a:ahLst/>
          <a:cxnLst/>
          <a:rect l="0" t="0" r="0" b="0"/>
          <a:pathLst>
            <a:path>
              <a:moveTo>
                <a:pt x="0" y="13315"/>
              </a:moveTo>
              <a:lnTo>
                <a:pt x="755703" y="13315"/>
              </a:lnTo>
            </a:path>
          </a:pathLst>
        </a:custGeom>
        <a:noFill/>
        <a:ln w="19050" cap="flat" cmpd="sng" algn="ctr">
          <a:solidFill>
            <a:scrgbClr r="0" g="0" b="0"/>
          </a:solidFill>
          <a:prstDash val="solid"/>
        </a:ln>
        <a:effectLst/>
      </dsp:spPr>
      <dsp:style>
        <a:lnRef idx="2">
          <a:scrgbClr r="0" g="0" b="0"/>
        </a:lnRef>
        <a:fillRef idx="0">
          <a:scrgbClr r="0" g="0" b="0"/>
        </a:fillRef>
        <a:effectRef idx="0">
          <a:scrgbClr r="0" g="0" b="0"/>
        </a:effectRef>
        <a:fontRef idx="minor"/>
      </dsp:style>
      <dsp:txBody>
        <a:bodyPr spcFirstLastPara="false" vert="horz" wrap="square" lIns="12700" tIns="0" rIns="12700" bIns="0" numCol="1" spcCol="1270" anchor="ctr" anchorCtr="false">
          <a:noAutofit/>
        </a:bodyPr>
        <a:lstStyle/>
        <a:p>
          <a:pPr lvl="0" algn="ctr" defTabSz="222250">
            <a:lnSpc>
              <a:spcPct val="90000"/>
            </a:lnSpc>
            <a:spcBef>
              <a:spcPct val="0"/>
            </a:spcBef>
            <a:spcAft>
              <a:spcPct val="35000"/>
            </a:spcAft>
          </a:pPr>
          <a:endParaRPr lang="cs-CZ" sz="500" kern="1200"/>
        </a:p>
      </dsp:txBody>
      <dsp:txXfrm>
        <a:off x="5339458" y="4117091"/>
        <a:ext cx="37785" cy="37785"/>
      </dsp:txXfrm>
    </dsp:sp>
    <dsp:sp modelId="{6A02F217-E9F4-468E-B7EC-853657379366}">
      <dsp:nvSpPr>
        <dsp:cNvPr id="0" name=""/>
        <dsp:cNvSpPr/>
      </dsp:nvSpPr>
      <dsp:spPr>
        <a:xfrm>
          <a:off x="5665173" y="3531929"/>
          <a:ext cx="1534107" cy="767053"/>
        </a:xfrm>
        <a:prstGeom prst="roundRect">
          <a:avLst>
            <a:gd name="adj" fmla="val 10000"/>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false" vert="horz" wrap="square" lIns="7620" tIns="7620" rIns="7620" bIns="7620" numCol="1" spcCol="1270" anchor="ctr" anchorCtr="false">
          <a:noAutofit/>
        </a:bodyPr>
        <a:lstStyle/>
        <a:p>
          <a:pPr lvl="0" algn="ctr" defTabSz="533400">
            <a:lnSpc>
              <a:spcPct val="90000"/>
            </a:lnSpc>
            <a:spcBef>
              <a:spcPct val="0"/>
            </a:spcBef>
            <a:spcAft>
              <a:spcPct val="35000"/>
            </a:spcAft>
          </a:pPr>
          <a:r>
            <a:rPr lang="cs-CZ" sz="1200" b="true" kern="1200"/>
            <a:t>ANO</a:t>
          </a:r>
          <a:r>
            <a:rPr lang="cs-CZ" sz="900" kern="1200"/>
            <a:t>, pokud je to podnikové zařízení</a:t>
          </a:r>
        </a:p>
      </dsp:txBody>
      <dsp:txXfrm>
        <a:off x="5687639" y="3554395"/>
        <a:ext cx="1489175" cy="722121"/>
      </dsp:txXfrm>
    </dsp:sp>
    <dsp:sp modelId="{C0ECC8EE-2358-4025-9C00-32E75B509443}">
      <dsp:nvSpPr>
        <dsp:cNvPr id="0" name=""/>
        <dsp:cNvSpPr/>
      </dsp:nvSpPr>
      <dsp:spPr>
        <a:xfrm rot="2142401">
          <a:off x="4980499" y="4563724"/>
          <a:ext cx="755703" cy="26630"/>
        </a:xfrm>
        <a:custGeom>
          <a:avLst/>
          <a:gdLst/>
          <a:ahLst/>
          <a:cxnLst/>
          <a:rect l="0" t="0" r="0" b="0"/>
          <a:pathLst>
            <a:path>
              <a:moveTo>
                <a:pt x="0" y="13315"/>
              </a:moveTo>
              <a:lnTo>
                <a:pt x="755703" y="13315"/>
              </a:lnTo>
            </a:path>
          </a:pathLst>
        </a:custGeom>
        <a:noFill/>
        <a:ln w="19050" cap="flat" cmpd="sng" algn="ctr">
          <a:solidFill>
            <a:scrgbClr r="0" g="0" b="0"/>
          </a:solidFill>
          <a:prstDash val="solid"/>
        </a:ln>
        <a:effectLst/>
      </dsp:spPr>
      <dsp:style>
        <a:lnRef idx="2">
          <a:scrgbClr r="0" g="0" b="0"/>
        </a:lnRef>
        <a:fillRef idx="0">
          <a:scrgbClr r="0" g="0" b="0"/>
        </a:fillRef>
        <a:effectRef idx="0">
          <a:scrgbClr r="0" g="0" b="0"/>
        </a:effectRef>
        <a:fontRef idx="minor"/>
      </dsp:style>
      <dsp:txBody>
        <a:bodyPr spcFirstLastPara="false" vert="horz" wrap="square" lIns="12700" tIns="0" rIns="12700" bIns="0" numCol="1" spcCol="1270" anchor="ctr" anchorCtr="false">
          <a:noAutofit/>
        </a:bodyPr>
        <a:lstStyle/>
        <a:p>
          <a:pPr lvl="0" algn="ctr" defTabSz="222250">
            <a:lnSpc>
              <a:spcPct val="90000"/>
            </a:lnSpc>
            <a:spcBef>
              <a:spcPct val="0"/>
            </a:spcBef>
            <a:spcAft>
              <a:spcPct val="35000"/>
            </a:spcAft>
          </a:pPr>
          <a:endParaRPr lang="cs-CZ" sz="500" kern="1200"/>
        </a:p>
      </dsp:txBody>
      <dsp:txXfrm>
        <a:off x="5339458" y="4558147"/>
        <a:ext cx="37785" cy="37785"/>
      </dsp:txXfrm>
    </dsp:sp>
    <dsp:sp modelId="{F7065F38-F447-436B-BAB7-FEAC46851692}">
      <dsp:nvSpPr>
        <dsp:cNvPr id="0" name=""/>
        <dsp:cNvSpPr/>
      </dsp:nvSpPr>
      <dsp:spPr>
        <a:xfrm>
          <a:off x="5665173" y="4414041"/>
          <a:ext cx="1534107" cy="767053"/>
        </a:xfrm>
        <a:prstGeom prst="roundRect">
          <a:avLst>
            <a:gd name="adj" fmla="val 10000"/>
          </a:avLst>
        </a:prstGeom>
        <a:solidFill>
          <a:schemeClr val="lt1">
            <a:hueOff val="0"/>
            <a:satOff val="0"/>
            <a:lumOff val="0"/>
            <a:alphaOff val="0"/>
          </a:schemeClr>
        </a:solidFill>
        <a:ln w="12700" cap="flat" cmpd="sng" algn="ctr">
          <a:solidFill>
            <a:scrgbClr r="0" g="0" b="0"/>
          </a:solidFill>
          <a:prstDash val="solid"/>
        </a:ln>
        <a:effectLst/>
      </dsp:spPr>
      <dsp:style>
        <a:lnRef idx="2">
          <a:scrgbClr r="0" g="0" b="0"/>
        </a:lnRef>
        <a:fillRef idx="1">
          <a:scrgbClr r="0" g="0" b="0"/>
        </a:fillRef>
        <a:effectRef idx="0">
          <a:scrgbClr r="0" g="0" b="0"/>
        </a:effectRef>
        <a:fontRef idx="minor">
          <a:schemeClr val="lt1"/>
        </a:fontRef>
      </dsp:style>
      <dsp:txBody>
        <a:bodyPr spcFirstLastPara="false" vert="horz" wrap="square" lIns="7620" tIns="7620" rIns="7620" bIns="7620" numCol="1" spcCol="1270" anchor="ctr" anchorCtr="false">
          <a:noAutofit/>
        </a:bodyPr>
        <a:lstStyle/>
        <a:p>
          <a:pPr lvl="0" algn="ctr" defTabSz="533400">
            <a:lnSpc>
              <a:spcPct val="90000"/>
            </a:lnSpc>
            <a:spcBef>
              <a:spcPct val="0"/>
            </a:spcBef>
            <a:spcAft>
              <a:spcPct val="35000"/>
            </a:spcAft>
          </a:pPr>
          <a:r>
            <a:rPr lang="cs-CZ" sz="1200" b="true" kern="1200" dirty="false"/>
            <a:t>NE, </a:t>
          </a:r>
          <a:r>
            <a:rPr lang="cs-CZ" sz="900" kern="1200" dirty="false"/>
            <a:t>pokud zřizuje škola, případně i jakýkoliv jiný subjekt, který nebude konkurovat komerčním kroužkům </a:t>
          </a:r>
        </a:p>
      </dsp:txBody>
      <dsp:txXfrm>
        <a:off x="5687639" y="4436507"/>
        <a:ext cx="1489175" cy="722121"/>
      </dsp:txXfrm>
    </dsp:sp>
  </dsp:spTree>
</dsp:drawing>
</file>

<file path=ppt/diagrams/drawing2.xml><?xml version="1.0" encoding="utf-8"?>
<dsp:drawing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dsp:spTree>
    <dsp:nvGrpSpPr>
      <dsp:cNvPr id="0" name=""/>
      <dsp:cNvGrpSpPr/>
    </dsp:nvGrpSpPr>
    <dsp:grpSpPr/>
  </dsp:spTree>
</dsp:drawing>
</file>

<file path=ppt/diagrams/drawing3.xml><?xml version="1.0" encoding="utf-8"?>
<dsp:drawing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dsp:spTree>
    <dsp:nvGrpSpPr>
      <dsp:cNvPr id="0" name=""/>
      <dsp:cNvGrpSpPr/>
    </dsp:nvGrpSpPr>
    <dsp:grpSpPr/>
  </dsp:spTree>
</dsp:drawing>
</file>

<file path=ppt/diagrams/drawing4.xml><?xml version="1.0" encoding="utf-8"?>
<dsp:drawing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dsp:spTree>
    <dsp:nvGrpSpPr>
      <dsp:cNvPr id="0" name=""/>
      <dsp:cNvGrpSpPr/>
    </dsp:nvGrpSpPr>
    <dsp:grpSpPr/>
  </dsp:spTree>
</dsp:drawing>
</file>

<file path=ppt/diagrams/drawing5.xml><?xml version="1.0" encoding="utf-8"?>
<dsp:drawing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dsp:spTree>
    <dsp:nvGrpSpPr>
      <dsp:cNvPr id="0" name=""/>
      <dsp:cNvGrpSpPr/>
    </dsp:nvGrpSpPr>
    <dsp:grpSpPr/>
  </dsp:spTree>
</dsp:drawing>
</file>

<file path=ppt/diagrams/layout1.xml><?xml version="1.0" encoding="utf-8"?>
<dgm:layoutDef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uniqueId="urn:microsoft.com/office/officeart/2005/8/layout/hierarchy2">
  <dgm:title val=""/>
  <dgm:desc val=""/>
  <dgm:catLst>
    <dgm:cat type="hierarchy" pri="5000"/>
  </dgm:catLst>
  <dgm:sampData>
    <dgm:dataModel>
      <dgm:ptLst>
        <dgm:pt modelId="0" type="doc"/>
        <dgm:pt modelId="1">
          <dgm:prSet phldr="true"/>
        </dgm:pt>
        <dgm:pt modelId="2">
          <dgm:prSet phldr="true"/>
        </dgm:pt>
        <dgm:pt modelId="21">
          <dgm:prSet phldr="true"/>
        </dgm:pt>
        <dgm:pt modelId="22">
          <dgm:prSet phldr="true"/>
        </dgm:pt>
        <dgm:pt modelId="3">
          <dgm:prSet phldr="true"/>
        </dgm:pt>
        <dgm:pt modelId="31">
          <dgm:prSet phldr="true"/>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axis="" ptType="" hideLastTrans="" st="" cnt="" step="">
        <dgm:alg type="hierChild">
          <dgm:param type="linDir" val="fromT"/>
          <dgm:param type="chAlign" val="l"/>
        </dgm:alg>
      </dgm:if>
      <dgm:else name="Name2">
        <dgm:alg type="hierChild">
          <dgm:param type="linDir" val="fromT"/>
          <dgm:param type="chAlign" val="r"/>
        </dgm:alg>
      </dgm:else>
    </dgm:choose>
    <dgm:shape r:blip="">
      <dgm:adjLst/>
    </dgm:shape>
    <dgm:presOf axis="" ptType="" hideLastTrans="" st="" cnt="" step=""/>
    <dgm:constrLst>
      <dgm:constr type="h" for="des" ptType="node" refType="h"/>
      <dgm:constr fact="2.0" type="w" for="des" ptType="node" refType="h" refFor="des" refPtType="node"/>
      <dgm:constr op="equ" fact="0.15" type="sibSp" refType="h" refFor="des" refPtType="node"/>
      <dgm:constr op="equ" fact="0.15" type="sibSp" for="des" forName="level2hierChild" refType="h" refFor="des" refPtType="node"/>
      <dgm:constr op="equ" fact="0.15" type="sibSp" for="des" forName="level3hierChild" refType="h" refFor="des" refPtType="node"/>
      <dgm:constr fact="0.4" type="sp" for="des" forName="root1" refType="w" refFor="des" refPtType="node"/>
      <dgm:constr op="equ" type="sp" for="des" forName="root2" refType="sp" refFor="des" refForName="root1"/>
      <dgm:constr op="equ" val="65.0" type="primFontSz" for="des" ptType="node"/>
      <dgm:constr op="equ" val="55.0" type="primFontSz" for="des" forName="connTx"/>
      <dgm:constr op="lte" fact="0.8" type="primFontSz" for="des" forName="connTx" refType="primFontSz" refFor="des" refPtType="node"/>
    </dgm:constrLst>
    <dgm:ruleLst/>
    <dgm:forEach name="Name3" axis="ch" ptType="" hideLastTrans="" st="" cnt="" step="">
      <dgm:forEach name="Name4" axis="self" ptType="node" hideLastTrans="" st="" cnt="" step="">
        <dgm:layoutNode name="root1">
          <dgm:choose name="Name5">
            <dgm:if name="Name6" func="var" arg="dir" op="equ" val="norm" axis="" ptType="" hideLastTrans="" st="" cnt="" step="">
              <dgm:alg type="hierRoot">
                <dgm:param type="hierAlign" val="lCtrCh"/>
              </dgm:alg>
            </dgm:if>
            <dgm:else name="Name7">
              <dgm:alg type="hierRoot">
                <dgm:param type="hierAlign" val="rCtrCh"/>
              </dgm:alg>
            </dgm:else>
          </dgm:choose>
          <dgm:shape r:blip="">
            <dgm:adjLst/>
          </dgm:shape>
          <dgm:presOf axis="" ptType="" hideLastTrans="" st="" cnt="" step=""/>
          <dgm:constrLst/>
          <dgm:ruleLst/>
          <dgm:layoutNode name="LevelOneTextNode" styleLbl="node0">
            <dgm:varLst>
              <dgm:chPref val="3"/>
            </dgm:varLst>
            <dgm:alg type="tx"/>
            <dgm:shape type="roundRect" r:blip="">
              <dgm:adjLst>
                <dgm:adj idx="1" val="0.1"/>
              </dgm:adjLst>
            </dgm:shape>
            <dgm:presOf axis="self" ptType="" hideLastTrans="" st="" cnt="" step=""/>
            <dgm:constrLst>
              <dgm:constr fact="0.05" type="tMarg" refType="primFontSz"/>
              <dgm:constr fact="0.05" type="bMarg" refType="primFontSz"/>
              <dgm:constr fact="0.05" type="lMarg" refType="primFontSz"/>
              <dgm:constr fact="0.05" type="rMarg" refType="primFontSz"/>
            </dgm:constrLst>
            <dgm:ruleLst>
              <dgm:rule val="5.0" fact="NaN" max="NaN" type="primFontSz"/>
            </dgm:ruleLst>
          </dgm:layoutNode>
          <dgm:layoutNode name="level2hierChild">
            <dgm:choose name="Name8">
              <dgm:if name="Name9" func="var" arg="dir" op="equ" val="norm" axis="" ptType="" hideLastTrans="" st="" cnt="" step="">
                <dgm:alg type="hierChild">
                  <dgm:param type="linDir" val="fromT"/>
                  <dgm:param type="chAlign" val="l"/>
                </dgm:alg>
              </dgm:if>
              <dgm:else name="Name10">
                <dgm:alg type="hierChild">
                  <dgm:param type="linDir" val="fromT"/>
                  <dgm:param type="chAlign" val="r"/>
                </dgm:alg>
              </dgm:else>
            </dgm:choose>
            <dgm:shape r:blip="">
              <dgm:adjLst/>
            </dgm:shape>
            <dgm:presOf axis="" ptType="" hideLastTrans="" st="" cnt="" step=""/>
            <dgm:constrLst/>
            <dgm:ruleLst/>
            <dgm:forEach name="repeat" axis="ch" ptType="" hideLastTrans="" st="" cnt="" step="">
              <dgm:forEach name="Name11" axis="self" ptType="parTrans" hideLastTrans="" st="" cnt="1" step="">
                <dgm:layoutNode name="conn2-1">
                  <dgm:choose name="Name12">
                    <dgm:if name="Name13" func="var" arg="dir" op="equ" val="norm" axis="" ptType="" hideLastTrans="" st="" cnt="" step="">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type="conn" r:blip="">
                    <dgm:adjLst/>
                  </dgm:shape>
                  <dgm:presOf axis="self" ptType="" hideLastTrans="" st="" cnt="" step=""/>
                  <dgm:constrLst>
                    <dgm:constr val="1.0" type="w"/>
                    <dgm:constr val="5.0" type="h"/>
                    <dgm:constr type="connDist"/>
                    <dgm:constr type="begPad"/>
                    <dgm:constr type="endPad"/>
                    <dgm:constr type="userA" for="ch" refType="connDist"/>
                  </dgm:constrLst>
                  <dgm:ruleLst/>
                  <dgm:layoutNode name="connTx">
                    <dgm:alg type="tx">
                      <dgm:param type="autoTxRot" val="grav"/>
                    </dgm:alg>
                    <dgm:shape type="rect" r:blip="" hideGeom="true">
                      <dgm:adjLst/>
                    </dgm:shape>
                    <dgm:presOf axis="self" ptType="" hideLastTrans="" st="" cnt="" step=""/>
                    <dgm:constrLst>
                      <dgm:constr type="userA"/>
                      <dgm:constr fact="0.05" type="w" refType="userA"/>
                      <dgm:constr fact="0.05" type="h" refType="userA"/>
                      <dgm:constr val="1.0" type="lMarg"/>
                      <dgm:constr val="1.0" type="rMarg"/>
                      <dgm:constr type="tMarg"/>
                      <dgm:constr type="bMarg"/>
                    </dgm:constrLst>
                    <dgm:ruleLst>
                      <dgm:rule val="NaN" fact="0.25" max="NaN" type="h"/>
                      <dgm:rule val="NaN" fact="0.8" max="NaN" type="w"/>
                      <dgm:rule val="5.0" fact="NaN" max="NaN" type="primFontSz"/>
                    </dgm:ruleLst>
                  </dgm:layoutNode>
                </dgm:layoutNode>
              </dgm:forEach>
              <dgm:forEach name="Name15" axis="self" ptType="node" hideLastTrans="" st="" cnt="" step="">
                <dgm:layoutNode name="root2">
                  <dgm:choose name="Name16">
                    <dgm:if name="Name17" func="var" arg="dir" op="equ" val="norm" axis="" ptType="" hideLastTrans="" st="" cnt="" step="">
                      <dgm:alg type="hierRoot">
                        <dgm:param type="hierAlign" val="lCtrCh"/>
                      </dgm:alg>
                    </dgm:if>
                    <dgm:else name="Name18">
                      <dgm:alg type="hierRoot">
                        <dgm:param type="hierAlign" val="rCtrCh"/>
                      </dgm:alg>
                    </dgm:else>
                  </dgm:choose>
                  <dgm:shape r:blip="">
                    <dgm:adjLst/>
                  </dgm:shape>
                  <dgm:presOf axis="" ptType="" hideLastTrans="" st="" cnt="" step=""/>
                  <dgm:constrLst/>
                  <dgm:ruleLst/>
                  <dgm:layoutNode name="LevelTwoTextNode">
                    <dgm:varLst>
                      <dgm:chPref val="3"/>
                    </dgm:varLst>
                    <dgm:alg type="tx"/>
                    <dgm:shape type="roundRect" r:blip="">
                      <dgm:adjLst>
                        <dgm:adj idx="1" val="0.1"/>
                      </dgm:adjLst>
                    </dgm:shape>
                    <dgm:presOf axis="self" ptType="" hideLastTrans="" st="" cnt="" step=""/>
                    <dgm:constrLst>
                      <dgm:constr fact="0.05" type="tMarg" refType="primFontSz"/>
                      <dgm:constr fact="0.05" type="bMarg" refType="primFontSz"/>
                      <dgm:constr fact="0.05" type="lMarg" refType="primFontSz"/>
                      <dgm:constr fact="0.05" type="rMarg" refType="primFontSz"/>
                    </dgm:constrLst>
                    <dgm:ruleLst>
                      <dgm:rule val="5.0" fact="NaN" max="NaN" type="primFontSz"/>
                    </dgm:ruleLst>
                  </dgm:layoutNode>
                  <dgm:layoutNode name="level3hierChild">
                    <dgm:choose name="Name19">
                      <dgm:if name="Name20" func="var" arg="dir" op="equ" val="norm" axis="" ptType="" hideLastTrans="" st="" cnt="" step="">
                        <dgm:alg type="hierChild">
                          <dgm:param type="linDir" val="fromT"/>
                          <dgm:param type="chAlign" val="l"/>
                        </dgm:alg>
                      </dgm:if>
                      <dgm:else name="Name21">
                        <dgm:alg type="hierChild">
                          <dgm:param type="linDir" val="fromT"/>
                          <dgm:param type="chAlign" val="r"/>
                        </dgm:alg>
                      </dgm:else>
                    </dgm:choose>
                    <dgm:shape r:blip="">
                      <dgm:adjLst/>
                    </dgm:shape>
                    <dgm:presOf axis="" ptType="" hideLastTrans="" st="" cnt="" step=""/>
                    <dgm:constrLst/>
                    <dgm:ruleLst/>
                    <dgm:forEach name="Name22" ref="repeat" axis="" ptType="" hideLastTrans="" st="" cnt="" step=""/>
                  </dgm:layoutNode>
                </dgm:layoutNode>
              </dgm:forEach>
            </dgm:forEach>
          </dgm:layoutNode>
        </dgm:layoutNode>
      </dgm:forEach>
    </dgm:forEach>
  </dgm:layoutNode>
</dgm:layoutDef>
</file>

<file path=ppt/diagrams/layout2.xml><?xml version="1.0" encoding="utf-8"?>
<dgm:layoutDef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uniqueId="urn:microsoft.com/office/officeart/2005/8/layout/vList2">
  <dgm:title val=""/>
  <dgm:desc val=""/>
  <dgm:catLst>
    <dgm:cat type="list" pri="3000"/>
    <dgm:cat type="convert" pri="1000"/>
  </dgm:catLst>
  <dgm:sampData>
    <dgm:dataModel>
      <dgm:ptLst>
        <dgm:pt modelId="0" type="doc"/>
        <dgm:pt modelId="1">
          <dgm:prSet phldr="true"/>
        </dgm:pt>
        <dgm:pt modelId="11">
          <dgm:prSet phldr="true"/>
        </dgm:pt>
        <dgm:pt modelId="2">
          <dgm:prSet phldr="true"/>
        </dgm:pt>
        <dgm:pt modelId="21">
          <dgm:prSet phldr="true"/>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r:blip="">
      <dgm:adjLst/>
    </dgm:shape>
    <dgm:presOf axis="" ptType="" hideLastTrans="" st="" cnt="" step=""/>
    <dgm:constrLst>
      <dgm:constr type="w" for="ch" forName="parentText" refType="w"/>
      <dgm:constr fact="0.52" type="h" for="ch" forName="parentText" refType="primFontSz" refFor="ch" refForName="parentText"/>
      <dgm:constr type="w" for="ch" forName="childText" refType="w"/>
      <dgm:constr fact="0.46" type="h" for="ch" forName="childText" refType="primFontSz" refFor="ch" refForName="parentText"/>
      <dgm:constr op="equ" type="h" for="ch" forName="parentText"/>
      <dgm:constr op="equ" val="65.0" type="primFontSz" for="ch" forName="parentText"/>
      <dgm:constr op="equ" type="primFontSz" for="ch" forName="childText" refType="primFontSz" refFor="ch" refForName="parentText"/>
      <dgm:constr fact="0.08" type="h" for="ch" forName="spacer" refType="primFontSz" refFor="ch" refForName="parentText"/>
    </dgm:constrLst>
    <dgm:ruleLst>
      <dgm:rule val="5.0" fact="NaN" max="NaN" type="primFontSz" for="ch" forName="parentText"/>
    </dgm:ruleLst>
    <dgm:forEach name="Name0" axis="ch" ptType="node" hideLastTrans="" st="" cnt="" step="">
      <dgm:layoutNode name="parentText" styleLbl="node1">
        <dgm:varLst>
          <dgm:chMax val="0"/>
          <dgm:bulletEnabled val="true"/>
        </dgm:varLst>
        <dgm:alg type="tx">
          <dgm:param type="parTxLTRAlign" val="l"/>
          <dgm:param type="parTxRTLAlign" val="r"/>
        </dgm:alg>
        <dgm:shape type="roundRect" r:blip="">
          <dgm:adjLst/>
        </dgm:shape>
        <dgm:presOf axis="self" ptType="" hideLastTrans="" st="" cnt="" step=""/>
        <dgm:constrLst>
          <dgm:constr fact="0.3" type="tMarg" refType="primFontSz"/>
          <dgm:constr fact="0.3" type="bMarg" refType="primFontSz"/>
          <dgm:constr fact="0.3" type="lMarg" refType="primFontSz"/>
          <dgm:constr fact="0.3" type="rMarg" refType="primFontSz"/>
        </dgm:constrLst>
        <dgm:ruleLst>
          <dgm:rule val="INF" fact="NaN" max="NaN" type="h"/>
        </dgm:ruleLst>
      </dgm:layoutNode>
      <dgm:choose name="Name1">
        <dgm:if name="Name2" func="cnt" op="gte" val="1" axis="ch" ptType="node" hideLastTrans="" st="" cnt="" step="">
          <dgm:layoutNode name="childText" styleLbl="revTx">
            <dgm:varLst>
              <dgm:bulletEnabled val="true"/>
            </dgm:varLst>
            <dgm:alg type="tx">
              <dgm:param type="stBulletLvl" val="1"/>
              <dgm:param type="lnSpAfChP" val="20"/>
            </dgm:alg>
            <dgm:shape type="rect" r:blip="">
              <dgm:adjLst/>
            </dgm:shape>
            <dgm:presOf axis="des" ptType="node" hideLastTrans="" st="" cnt="" step=""/>
            <dgm:constrLst>
              <dgm:constr fact="0.1" type="tMarg" refType="primFontSz"/>
              <dgm:constr fact="0.1" type="bMarg" refType="primFontSz"/>
              <dgm:constr fact="0.09" type="lMarg" refType="w"/>
            </dgm:constrLst>
            <dgm:ruleLst>
              <dgm:rule val="INF" fact="NaN" max="NaN" type="h"/>
            </dgm:ruleLst>
          </dgm:layoutNode>
        </dgm:if>
        <dgm:else name="Name3">
          <dgm:choose name="Name4">
            <dgm:if name="Name5" func="cnt" op="gte" val="2" axis="par ch" ptType="doc node" hideLastTrans="" st="" cnt="" step="">
              <dgm:forEach name="Name6" axis="followSib" ptType="sibTrans" hideLastTrans="" st="" cnt="1" step="">
                <dgm:layoutNode name="spacer">
                  <dgm:alg type="sp"/>
                  <dgm:shape r:blip="">
                    <dgm:adjLst/>
                  </dgm:shape>
                  <dgm:presOf axis="" ptType="" hideLastTrans="" st="" cnt="" step=""/>
                  <dgm:constrLst/>
                  <dgm:ruleLst/>
                </dgm:layoutNode>
              </dgm:forEach>
            </dgm:if>
            <dgm:else name="Name7"/>
          </dgm:choose>
        </dgm:else>
      </dgm:choose>
    </dgm:forEach>
  </dgm:layoutNode>
</dgm:layoutDef>
</file>

<file path=ppt/diagrams/layout3.xml><?xml version="1.0" encoding="utf-8"?>
<dgm:layoutDef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uniqueId="urn:microsoft.com/office/officeart/2005/8/layout/list1">
  <dgm:title val=""/>
  <dgm:desc val=""/>
  <dgm:catLst>
    <dgm:cat type="list" pri="4000"/>
  </dgm:catLst>
  <dgm:sampData>
    <dgm:dataModel>
      <dgm:ptLst>
        <dgm:pt modelId="0" type="doc"/>
        <dgm:pt modelId="1">
          <dgm:prSet phldr="true"/>
        </dgm:pt>
        <dgm:pt modelId="2">
          <dgm:prSet phldr="true"/>
        </dgm:pt>
        <dgm:pt modelId="3">
          <dgm:prSet phldr="true"/>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axis="" ptType="" hideLastTrans="" st="" cnt="" step="">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r:blip="">
      <dgm:adjLst/>
    </dgm:shape>
    <dgm:presOf axis="" ptType="" hideLastTrans="" st="" cnt="" step=""/>
    <dgm:constrLst>
      <dgm:constr type="w" for="ch" forName="parentLin" refType="w"/>
      <dgm:constr val="INF" type="h" for="ch" forName="parentLin"/>
      <dgm:constr fact="0.05" type="w" for="des" forName="parentLeftMargin" refType="w"/>
      <dgm:constr fact="0.7" type="w" for="des" forName="parentText" refType="w"/>
      <dgm:constr fact="0.82" type="h" for="des" forName="parentText" refType="primFontSz" refFor="des" refForName="parentText"/>
      <dgm:constr fact="-0.41" type="h" for="ch" forName="negativeSpace" refType="primFontSz" refFor="des" refForName="parentText"/>
      <dgm:constr op="lte" fact="-0.82" type="h" for="ch" forName="negativeSpace" refType="h" refFor="des" refForName="parentText"/>
      <dgm:constr op="gte" fact="-0.82" type="h" for="ch" forName="negativeSpace" refType="h" refFor="des" refForName="parentText"/>
      <dgm:constr type="w" for="ch" forName="childText" refType="w"/>
      <dgm:constr fact="0.7" type="h" for="ch" forName="childText" refType="primFontSz" refFor="des" refForName="parentText"/>
      <dgm:constr val="65.0" type="primFontSz" for="des" forName="parentText"/>
      <dgm:constr type="primFontSz" for="ch" forName="childText" refType="primFontSz" refFor="des" refForName="parentText"/>
      <dgm:constr fact="1.64" type="tMarg" for="ch" forName="childText" refType="primFontSz" refFor="des" refForName="parentText"/>
      <dgm:constr op="lte" fact="3.28" type="tMarg" for="ch" forName="childText" refType="h" refFor="des" refForName="parentText"/>
      <dgm:constr op="gte" fact="3.28" type="tMarg" for="ch" forName="childText" refType="h" refFor="des" refForName="parentText"/>
      <dgm:constr fact="0.22" type="lMarg" for="ch" forName="childText" refType="w"/>
      <dgm:constr type="rMarg" for="ch" forName="childText" refType="lMarg" refFor="ch" refForName="childText"/>
      <dgm:constr fact="0.075" type="lMarg" for="des" forName="parentText" refType="w"/>
      <dgm:constr type="rMarg" for="des" forName="parentText" refType="lMarg" refFor="des" refForName="parentText"/>
      <dgm:constr fact="0.15" type="h" for="ch" forName="spaceBetweenRectangles" refType="primFontSz" refFor="des" refForName="parentText"/>
    </dgm:constrLst>
    <dgm:ruleLst>
      <dgm:rule val="5.0" fact="NaN" max="NaN" type="primFontSz" for="des" forName="parentText"/>
    </dgm:ruleLst>
    <dgm:forEach name="Name3" axis="ch" ptType="node" hideLastTrans="" st="" cnt="" step="">
      <dgm:layoutNode name="parentLin">
        <dgm:choose name="Name4">
          <dgm:if name="Name5" func="var" arg="dir" op="equ" val="norm" axis="" ptType="" hideLastTrans="" st="" cnt="" step="">
            <dgm:alg type="lin">
              <dgm:param type="linDir" val="fromL"/>
              <dgm:param type="horzAlign" val="l"/>
              <dgm:param type="nodeHorzAlign" val="l"/>
            </dgm:alg>
          </dgm:if>
          <dgm:else name="Name6">
            <dgm:alg type="lin">
              <dgm:param type="linDir" val="fromR"/>
              <dgm:param type="horzAlign" val="r"/>
              <dgm:param type="nodeHorzAlign" val="r"/>
            </dgm:alg>
          </dgm:else>
        </dgm:choose>
        <dgm:shape r:blip="">
          <dgm:adjLst/>
        </dgm:shape>
        <dgm:presOf axis="" ptType="" hideLastTrans="" st="" cnt="" step=""/>
        <dgm:constrLst/>
        <dgm:ruleLst/>
        <dgm:layoutNode name="parentLeftMargin">
          <dgm:alg type="sp"/>
          <dgm:shape type="rect" r:blip="" hideGeom="true">
            <dgm:adjLst/>
          </dgm:shape>
          <dgm:presOf axis="self" ptType="" hideLastTrans="" st="" cnt="" step=""/>
          <dgm:constrLst>
            <dgm:constr type="h"/>
          </dgm:constrLst>
          <dgm:ruleLst/>
        </dgm:layoutNode>
        <dgm:layoutNode name="parentText" styleLbl="node1">
          <dgm:varLst>
            <dgm:chMax val="0"/>
            <dgm:bulletEnabled val="true"/>
          </dgm:varLst>
          <dgm:choose name="Name7">
            <dgm:if name="Name8" func="var" arg="dir" op="equ" val="norm" axis="" ptType="" hideLastTrans="" st="" cnt="" step="">
              <dgm:alg type="tx">
                <dgm:param type="parTxLTRAlign" val="l"/>
                <dgm:param type="parTxRTLAlign" val="l"/>
              </dgm:alg>
            </dgm:if>
            <dgm:else name="Name9">
              <dgm:alg type="tx">
                <dgm:param type="parTxLTRAlign" val="r"/>
                <dgm:param type="parTxRTLAlign" val="r"/>
              </dgm:alg>
            </dgm:else>
          </dgm:choose>
          <dgm:shape type="roundRect" r:blip="">
            <dgm:adjLst/>
          </dgm:shape>
          <dgm:presOf axis="self" ptType="node" hideLastTrans="" st="" cnt="" step=""/>
          <dgm:constrLst>
            <dgm:constr type="tMarg"/>
            <dgm:constr type="bMarg"/>
          </dgm:constrLst>
          <dgm:ruleLst/>
        </dgm:layoutNode>
      </dgm:layoutNode>
      <dgm:layoutNode name="negativeSpace">
        <dgm:alg type="sp"/>
        <dgm:shape r:blip="">
          <dgm:adjLst/>
        </dgm:shape>
        <dgm:presOf axis="" ptType="" hideLastTrans="" st="" cnt="" step=""/>
        <dgm:constrLst/>
        <dgm:ruleLst/>
      </dgm:layoutNode>
      <dgm:layoutNode name="childText" styleLbl="conFgAcc1">
        <dgm:varLst>
          <dgm:bulletEnabled val="true"/>
        </dgm:varLst>
        <dgm:alg type="tx">
          <dgm:param type="stBulletLvl" val="1"/>
        </dgm:alg>
        <dgm:shape type="rect" r:blip="" zOrderOff="-2">
          <dgm:adjLst/>
        </dgm:shape>
        <dgm:presOf axis="des" ptType="node" hideLastTrans="" st="" cnt="" step=""/>
        <dgm:constrLst>
          <dgm:constr type="secFontSz" refType="primFontSz"/>
        </dgm:constrLst>
        <dgm:ruleLst>
          <dgm:rule val="INF" fact="NaN" max="NaN" type="h"/>
        </dgm:ruleLst>
      </dgm:layoutNode>
      <dgm:forEach name="Name10" axis="followSib" ptType="sibTrans" hideLastTrans="" st="" cnt="1" step="">
        <dgm:layoutNode name="spaceBetweenRectangles">
          <dgm:alg type="sp"/>
          <dgm:shape r:blip="">
            <dgm:adjLst/>
          </dgm:shape>
          <dgm:presOf axis="" ptType="" hideLastTrans="" st="" cnt="" step=""/>
          <dgm:constrLst/>
          <dgm:ruleLst/>
        </dgm:layoutNode>
      </dgm:forEach>
    </dgm:forEach>
  </dgm:layoutNode>
</dgm:layoutDef>
</file>

<file path=ppt/diagrams/layout4.xml><?xml version="1.0" encoding="utf-8"?>
<dgm:layoutDef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uniqueId="urn:microsoft.com/office/officeart/2005/8/layout/list1">
  <dgm:title val=""/>
  <dgm:desc val=""/>
  <dgm:catLst>
    <dgm:cat type="list" pri="4000"/>
  </dgm:catLst>
  <dgm:sampData>
    <dgm:dataModel>
      <dgm:ptLst>
        <dgm:pt modelId="0" type="doc"/>
        <dgm:pt modelId="1">
          <dgm:prSet phldr="true"/>
        </dgm:pt>
        <dgm:pt modelId="2">
          <dgm:prSet phldr="true"/>
        </dgm:pt>
        <dgm:pt modelId="3">
          <dgm:prSet phldr="true"/>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axis="" ptType="" hideLastTrans="" st="" cnt="" step="">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r:blip="">
      <dgm:adjLst/>
    </dgm:shape>
    <dgm:presOf axis="" ptType="" hideLastTrans="" st="" cnt="" step=""/>
    <dgm:constrLst>
      <dgm:constr type="w" for="ch" forName="parentLin" refType="w"/>
      <dgm:constr val="INF" type="h" for="ch" forName="parentLin"/>
      <dgm:constr fact="0.05" type="w" for="des" forName="parentLeftMargin" refType="w"/>
      <dgm:constr fact="0.7" type="w" for="des" forName="parentText" refType="w"/>
      <dgm:constr fact="0.82" type="h" for="des" forName="parentText" refType="primFontSz" refFor="des" refForName="parentText"/>
      <dgm:constr fact="-0.41" type="h" for="ch" forName="negativeSpace" refType="primFontSz" refFor="des" refForName="parentText"/>
      <dgm:constr op="lte" fact="-0.82" type="h" for="ch" forName="negativeSpace" refType="h" refFor="des" refForName="parentText"/>
      <dgm:constr op="gte" fact="-0.82" type="h" for="ch" forName="negativeSpace" refType="h" refFor="des" refForName="parentText"/>
      <dgm:constr type="w" for="ch" forName="childText" refType="w"/>
      <dgm:constr fact="0.7" type="h" for="ch" forName="childText" refType="primFontSz" refFor="des" refForName="parentText"/>
      <dgm:constr val="65.0" type="primFontSz" for="des" forName="parentText"/>
      <dgm:constr type="primFontSz" for="ch" forName="childText" refType="primFontSz" refFor="des" refForName="parentText"/>
      <dgm:constr fact="1.64" type="tMarg" for="ch" forName="childText" refType="primFontSz" refFor="des" refForName="parentText"/>
      <dgm:constr op="lte" fact="3.28" type="tMarg" for="ch" forName="childText" refType="h" refFor="des" refForName="parentText"/>
      <dgm:constr op="gte" fact="3.28" type="tMarg" for="ch" forName="childText" refType="h" refFor="des" refForName="parentText"/>
      <dgm:constr fact="0.22" type="lMarg" for="ch" forName="childText" refType="w"/>
      <dgm:constr type="rMarg" for="ch" forName="childText" refType="lMarg" refFor="ch" refForName="childText"/>
      <dgm:constr fact="0.075" type="lMarg" for="des" forName="parentText" refType="w"/>
      <dgm:constr type="rMarg" for="des" forName="parentText" refType="lMarg" refFor="des" refForName="parentText"/>
      <dgm:constr fact="0.15" type="h" for="ch" forName="spaceBetweenRectangles" refType="primFontSz" refFor="des" refForName="parentText"/>
    </dgm:constrLst>
    <dgm:ruleLst>
      <dgm:rule val="5.0" fact="NaN" max="NaN" type="primFontSz" for="des" forName="parentText"/>
    </dgm:ruleLst>
    <dgm:forEach name="Name3" axis="ch" ptType="node" hideLastTrans="" st="" cnt="" step="">
      <dgm:layoutNode name="parentLin">
        <dgm:choose name="Name4">
          <dgm:if name="Name5" func="var" arg="dir" op="equ" val="norm" axis="" ptType="" hideLastTrans="" st="" cnt="" step="">
            <dgm:alg type="lin">
              <dgm:param type="linDir" val="fromL"/>
              <dgm:param type="horzAlign" val="l"/>
              <dgm:param type="nodeHorzAlign" val="l"/>
            </dgm:alg>
          </dgm:if>
          <dgm:else name="Name6">
            <dgm:alg type="lin">
              <dgm:param type="linDir" val="fromR"/>
              <dgm:param type="horzAlign" val="r"/>
              <dgm:param type="nodeHorzAlign" val="r"/>
            </dgm:alg>
          </dgm:else>
        </dgm:choose>
        <dgm:shape r:blip="">
          <dgm:adjLst/>
        </dgm:shape>
        <dgm:presOf axis="" ptType="" hideLastTrans="" st="" cnt="" step=""/>
        <dgm:constrLst/>
        <dgm:ruleLst/>
        <dgm:layoutNode name="parentLeftMargin">
          <dgm:alg type="sp"/>
          <dgm:shape type="rect" r:blip="" hideGeom="true">
            <dgm:adjLst/>
          </dgm:shape>
          <dgm:presOf axis="self" ptType="" hideLastTrans="" st="" cnt="" step=""/>
          <dgm:constrLst>
            <dgm:constr type="h"/>
          </dgm:constrLst>
          <dgm:ruleLst/>
        </dgm:layoutNode>
        <dgm:layoutNode name="parentText" styleLbl="node1">
          <dgm:varLst>
            <dgm:chMax val="0"/>
            <dgm:bulletEnabled val="true"/>
          </dgm:varLst>
          <dgm:choose name="Name7">
            <dgm:if name="Name8" func="var" arg="dir" op="equ" val="norm" axis="" ptType="" hideLastTrans="" st="" cnt="" step="">
              <dgm:alg type="tx">
                <dgm:param type="parTxLTRAlign" val="l"/>
                <dgm:param type="parTxRTLAlign" val="l"/>
              </dgm:alg>
            </dgm:if>
            <dgm:else name="Name9">
              <dgm:alg type="tx">
                <dgm:param type="parTxLTRAlign" val="r"/>
                <dgm:param type="parTxRTLAlign" val="r"/>
              </dgm:alg>
            </dgm:else>
          </dgm:choose>
          <dgm:shape type="roundRect" r:blip="">
            <dgm:adjLst/>
          </dgm:shape>
          <dgm:presOf axis="self" ptType="node" hideLastTrans="" st="" cnt="" step=""/>
          <dgm:constrLst>
            <dgm:constr type="tMarg"/>
            <dgm:constr type="bMarg"/>
          </dgm:constrLst>
          <dgm:ruleLst/>
        </dgm:layoutNode>
      </dgm:layoutNode>
      <dgm:layoutNode name="negativeSpace">
        <dgm:alg type="sp"/>
        <dgm:shape r:blip="">
          <dgm:adjLst/>
        </dgm:shape>
        <dgm:presOf axis="" ptType="" hideLastTrans="" st="" cnt="" step=""/>
        <dgm:constrLst/>
        <dgm:ruleLst/>
      </dgm:layoutNode>
      <dgm:layoutNode name="childText" styleLbl="conFgAcc1">
        <dgm:varLst>
          <dgm:bulletEnabled val="true"/>
        </dgm:varLst>
        <dgm:alg type="tx">
          <dgm:param type="stBulletLvl" val="1"/>
        </dgm:alg>
        <dgm:shape type="rect" r:blip="" zOrderOff="-2">
          <dgm:adjLst/>
        </dgm:shape>
        <dgm:presOf axis="des" ptType="node" hideLastTrans="" st="" cnt="" step=""/>
        <dgm:constrLst>
          <dgm:constr type="secFontSz" refType="primFontSz"/>
        </dgm:constrLst>
        <dgm:ruleLst>
          <dgm:rule val="INF" fact="NaN" max="NaN" type="h"/>
        </dgm:ruleLst>
      </dgm:layoutNode>
      <dgm:forEach name="Name10" axis="followSib" ptType="sibTrans" hideLastTrans="" st="" cnt="1" step="">
        <dgm:layoutNode name="spaceBetweenRectangles">
          <dgm:alg type="sp"/>
          <dgm:shape r:blip="">
            <dgm:adjLst/>
          </dgm:shape>
          <dgm:presOf axis="" ptType="" hideLastTrans="" st="" cnt="" step=""/>
          <dgm:constrLst/>
          <dgm:ruleLst/>
        </dgm:layoutNode>
      </dgm:forEach>
    </dgm:forEach>
  </dgm:layoutNode>
</dgm:layoutDef>
</file>

<file path=ppt/diagrams/layout5.xml><?xml version="1.0" encoding="utf-8"?>
<dgm:layoutDef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uniqueId="urn:microsoft.com/office/officeart/2005/8/layout/list1">
  <dgm:title val=""/>
  <dgm:desc val=""/>
  <dgm:catLst>
    <dgm:cat type="list" pri="4000"/>
  </dgm:catLst>
  <dgm:sampData>
    <dgm:dataModel>
      <dgm:ptLst>
        <dgm:pt modelId="0" type="doc"/>
        <dgm:pt modelId="1">
          <dgm:prSet phldr="true"/>
        </dgm:pt>
        <dgm:pt modelId="2">
          <dgm:prSet phldr="true"/>
        </dgm:pt>
        <dgm:pt modelId="3">
          <dgm:prSet phldr="true"/>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axis="" ptType="" hideLastTrans="" st="" cnt="" step="">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r:blip="">
      <dgm:adjLst/>
    </dgm:shape>
    <dgm:presOf axis="" ptType="" hideLastTrans="" st="" cnt="" step=""/>
    <dgm:constrLst>
      <dgm:constr type="w" for="ch" forName="parentLin" refType="w"/>
      <dgm:constr val="INF" type="h" for="ch" forName="parentLin"/>
      <dgm:constr fact="0.05" type="w" for="des" forName="parentLeftMargin" refType="w"/>
      <dgm:constr fact="0.7" type="w" for="des" forName="parentText" refType="w"/>
      <dgm:constr fact="0.82" type="h" for="des" forName="parentText" refType="primFontSz" refFor="des" refForName="parentText"/>
      <dgm:constr fact="-0.41" type="h" for="ch" forName="negativeSpace" refType="primFontSz" refFor="des" refForName="parentText"/>
      <dgm:constr op="lte" fact="-0.82" type="h" for="ch" forName="negativeSpace" refType="h" refFor="des" refForName="parentText"/>
      <dgm:constr op="gte" fact="-0.82" type="h" for="ch" forName="negativeSpace" refType="h" refFor="des" refForName="parentText"/>
      <dgm:constr type="w" for="ch" forName="childText" refType="w"/>
      <dgm:constr fact="0.7" type="h" for="ch" forName="childText" refType="primFontSz" refFor="des" refForName="parentText"/>
      <dgm:constr val="65.0" type="primFontSz" for="des" forName="parentText"/>
      <dgm:constr type="primFontSz" for="ch" forName="childText" refType="primFontSz" refFor="des" refForName="parentText"/>
      <dgm:constr fact="1.64" type="tMarg" for="ch" forName="childText" refType="primFontSz" refFor="des" refForName="parentText"/>
      <dgm:constr op="lte" fact="3.28" type="tMarg" for="ch" forName="childText" refType="h" refFor="des" refForName="parentText"/>
      <dgm:constr op="gte" fact="3.28" type="tMarg" for="ch" forName="childText" refType="h" refFor="des" refForName="parentText"/>
      <dgm:constr fact="0.22" type="lMarg" for="ch" forName="childText" refType="w"/>
      <dgm:constr type="rMarg" for="ch" forName="childText" refType="lMarg" refFor="ch" refForName="childText"/>
      <dgm:constr fact="0.075" type="lMarg" for="des" forName="parentText" refType="w"/>
      <dgm:constr type="rMarg" for="des" forName="parentText" refType="lMarg" refFor="des" refForName="parentText"/>
      <dgm:constr fact="0.15" type="h" for="ch" forName="spaceBetweenRectangles" refType="primFontSz" refFor="des" refForName="parentText"/>
    </dgm:constrLst>
    <dgm:ruleLst>
      <dgm:rule val="5.0" fact="NaN" max="NaN" type="primFontSz" for="des" forName="parentText"/>
    </dgm:ruleLst>
    <dgm:forEach name="Name3" axis="ch" ptType="node" hideLastTrans="" st="" cnt="" step="">
      <dgm:layoutNode name="parentLin">
        <dgm:choose name="Name4">
          <dgm:if name="Name5" func="var" arg="dir" op="equ" val="norm" axis="" ptType="" hideLastTrans="" st="" cnt="" step="">
            <dgm:alg type="lin">
              <dgm:param type="linDir" val="fromL"/>
              <dgm:param type="horzAlign" val="l"/>
              <dgm:param type="nodeHorzAlign" val="l"/>
            </dgm:alg>
          </dgm:if>
          <dgm:else name="Name6">
            <dgm:alg type="lin">
              <dgm:param type="linDir" val="fromR"/>
              <dgm:param type="horzAlign" val="r"/>
              <dgm:param type="nodeHorzAlign" val="r"/>
            </dgm:alg>
          </dgm:else>
        </dgm:choose>
        <dgm:shape r:blip="">
          <dgm:adjLst/>
        </dgm:shape>
        <dgm:presOf axis="" ptType="" hideLastTrans="" st="" cnt="" step=""/>
        <dgm:constrLst/>
        <dgm:ruleLst/>
        <dgm:layoutNode name="parentLeftMargin">
          <dgm:alg type="sp"/>
          <dgm:shape type="rect" r:blip="" hideGeom="true">
            <dgm:adjLst/>
          </dgm:shape>
          <dgm:presOf axis="self" ptType="" hideLastTrans="" st="" cnt="" step=""/>
          <dgm:constrLst>
            <dgm:constr type="h"/>
          </dgm:constrLst>
          <dgm:ruleLst/>
        </dgm:layoutNode>
        <dgm:layoutNode name="parentText" styleLbl="node1">
          <dgm:varLst>
            <dgm:chMax val="0"/>
            <dgm:bulletEnabled val="true"/>
          </dgm:varLst>
          <dgm:choose name="Name7">
            <dgm:if name="Name8" func="var" arg="dir" op="equ" val="norm" axis="" ptType="" hideLastTrans="" st="" cnt="" step="">
              <dgm:alg type="tx">
                <dgm:param type="parTxLTRAlign" val="l"/>
                <dgm:param type="parTxRTLAlign" val="l"/>
              </dgm:alg>
            </dgm:if>
            <dgm:else name="Name9">
              <dgm:alg type="tx">
                <dgm:param type="parTxLTRAlign" val="r"/>
                <dgm:param type="parTxRTLAlign" val="r"/>
              </dgm:alg>
            </dgm:else>
          </dgm:choose>
          <dgm:shape type="roundRect" r:blip="">
            <dgm:adjLst/>
          </dgm:shape>
          <dgm:presOf axis="self" ptType="node" hideLastTrans="" st="" cnt="" step=""/>
          <dgm:constrLst>
            <dgm:constr type="tMarg"/>
            <dgm:constr type="bMarg"/>
          </dgm:constrLst>
          <dgm:ruleLst/>
        </dgm:layoutNode>
      </dgm:layoutNode>
      <dgm:layoutNode name="negativeSpace">
        <dgm:alg type="sp"/>
        <dgm:shape r:blip="">
          <dgm:adjLst/>
        </dgm:shape>
        <dgm:presOf axis="" ptType="" hideLastTrans="" st="" cnt="" step=""/>
        <dgm:constrLst/>
        <dgm:ruleLst/>
      </dgm:layoutNode>
      <dgm:layoutNode name="childText" styleLbl="conFgAcc1">
        <dgm:varLst>
          <dgm:bulletEnabled val="true"/>
        </dgm:varLst>
        <dgm:alg type="tx">
          <dgm:param type="stBulletLvl" val="1"/>
        </dgm:alg>
        <dgm:shape type="rect" r:blip="" zOrderOff="-2">
          <dgm:adjLst/>
        </dgm:shape>
        <dgm:presOf axis="des" ptType="node" hideLastTrans="" st="" cnt="" step=""/>
        <dgm:constrLst>
          <dgm:constr type="secFontSz" refType="primFontSz"/>
        </dgm:constrLst>
        <dgm:ruleLst>
          <dgm:rule val="INF" fact="NaN" max="NaN" type="h"/>
        </dgm:ruleLst>
      </dgm:layoutNode>
      <dgm:forEach name="Name10" axis="followSib" ptType="sibTrans" hideLastTrans="" st="" cnt="1" step="">
        <dgm:layoutNode name="spaceBetweenRectangles">
          <dgm:alg type="sp"/>
          <dgm:shape r:blip="">
            <dgm:adjLst/>
          </dgm:shape>
          <dgm:presOf axis="" ptType="" hideLastTrans="" st="" cnt="" step=""/>
          <dgm:constrLst/>
          <dgm:ruleLst/>
        </dgm:layoutNode>
      </dgm:forEach>
    </dgm:forEach>
  </dgm:layoutNode>
</dgm:layoutDef>
</file>

<file path=ppt/diagrams/quickStyle1.xml><?xml version="1.0" encoding="utf-8"?>
<dgm:styleDef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
    <Relationship Target="../theme/theme3.xml" Type="http://schemas.openxmlformats.org/officeDocument/2006/relationships/theme" Id="rId1"/>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true"/>
          </p:cNvSpPr>
          <p:nvPr>
            <p:ph type="hdr" sz="quarter"/>
          </p:nvPr>
        </p:nvSpPr>
        <p:spPr>
          <a:xfrm>
            <a:off x="0" y="0"/>
            <a:ext cx="2945659" cy="496332"/>
          </a:xfrm>
          <a:prstGeom prst="rect">
            <a:avLst/>
          </a:prstGeom>
        </p:spPr>
        <p:txBody>
          <a:bodyPr vert="horz" lIns="91440" tIns="45720" rIns="91440" bIns="45720" rtlCol="false"/>
          <a:lstStyle>
            <a:lvl1pPr algn="l">
              <a:defRPr sz="1200"/>
            </a:lvl1pPr>
          </a:lstStyle>
          <a:p>
            <a:endParaRPr lang="cs-CZ"/>
          </a:p>
        </p:txBody>
      </p:sp>
      <p:sp>
        <p:nvSpPr>
          <p:cNvPr id="3" name="Zástupný symbol pro datum 2"/>
          <p:cNvSpPr>
            <a:spLocks noGrp="true"/>
          </p:cNvSpPr>
          <p:nvPr>
            <p:ph type="dt" sz="quarter" idx="1"/>
          </p:nvPr>
        </p:nvSpPr>
        <p:spPr>
          <a:xfrm>
            <a:off x="3850443" y="0"/>
            <a:ext cx="2945659" cy="496332"/>
          </a:xfrm>
          <a:prstGeom prst="rect">
            <a:avLst/>
          </a:prstGeom>
        </p:spPr>
        <p:txBody>
          <a:bodyPr vert="horz" lIns="91440" tIns="45720" rIns="91440" bIns="45720" rtlCol="false"/>
          <a:lstStyle>
            <a:lvl1pPr algn="r">
              <a:defRPr sz="1200"/>
            </a:lvl1pPr>
          </a:lstStyle>
          <a:p>
            <a:fld id="{E0F838C8-DDE3-416C-8D96-B17DB27981F3}" type="datetimeFigureOut">
              <a:rPr lang="cs-CZ" smtClean="false"/>
              <a:t>8.6.2017</a:t>
            </a:fld>
            <a:endParaRPr lang="cs-CZ"/>
          </a:p>
        </p:txBody>
      </p:sp>
      <p:sp>
        <p:nvSpPr>
          <p:cNvPr id="4" name="Zástupný symbol pro zápatí 3"/>
          <p:cNvSpPr>
            <a:spLocks noGrp="true"/>
          </p:cNvSpPr>
          <p:nvPr>
            <p:ph type="ftr" sz="quarter" idx="2"/>
          </p:nvPr>
        </p:nvSpPr>
        <p:spPr>
          <a:xfrm>
            <a:off x="0" y="9428583"/>
            <a:ext cx="2945659" cy="496332"/>
          </a:xfrm>
          <a:prstGeom prst="rect">
            <a:avLst/>
          </a:prstGeom>
        </p:spPr>
        <p:txBody>
          <a:bodyPr vert="horz" lIns="91440" tIns="45720" rIns="91440" bIns="45720" rtlCol="false" anchor="b"/>
          <a:lstStyle>
            <a:lvl1pPr algn="l">
              <a:defRPr sz="1200"/>
            </a:lvl1pPr>
          </a:lstStyle>
          <a:p>
            <a:endParaRPr lang="cs-CZ"/>
          </a:p>
        </p:txBody>
      </p:sp>
      <p:sp>
        <p:nvSpPr>
          <p:cNvPr id="5" name="Zástupný symbol pro číslo snímku 4"/>
          <p:cNvSpPr>
            <a:spLocks noGrp="true"/>
          </p:cNvSpPr>
          <p:nvPr>
            <p:ph type="sldNum" sz="quarter" idx="3"/>
          </p:nvPr>
        </p:nvSpPr>
        <p:spPr>
          <a:xfrm>
            <a:off x="3850443" y="9428583"/>
            <a:ext cx="2945659" cy="496332"/>
          </a:xfrm>
          <a:prstGeom prst="rect">
            <a:avLst/>
          </a:prstGeom>
        </p:spPr>
        <p:txBody>
          <a:bodyPr vert="horz" lIns="91440" tIns="45720" rIns="91440" bIns="45720" rtlCol="false" anchor="b"/>
          <a:lstStyle>
            <a:lvl1pPr algn="r">
              <a:defRPr sz="1200"/>
            </a:lvl1pPr>
          </a:lstStyle>
          <a:p>
            <a:fld id="{40BB40A2-CA55-434D-AC0F-0AE141699B4D}" type="slidenum">
              <a:rPr lang="cs-CZ" smtClean="false"/>
              <a:t>‹#›</a:t>
            </a:fld>
            <a:endParaRPr lang="cs-CZ"/>
          </a:p>
        </p:txBody>
      </p:sp>
    </p:spTree>
    <p:extLst>
      <p:ext uri="{BB962C8B-B14F-4D97-AF65-F5344CB8AC3E}">
        <p14:creationId xmlns:p14="http://schemas.microsoft.com/office/powerpoint/2010/main" val="4349247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
    <Relationship Target="../theme/theme2.xml" Type="http://schemas.openxmlformats.org/officeDocument/2006/relationships/theme" Id="rId1"/>
</Relationships>

</file>

<file path=ppt/notesMasters/notesMaster1.xml><?xml version="1.0" encoding="utf-8"?>
<p:notesMaster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true"/>
          </p:cNvSpPr>
          <p:nvPr>
            <p:ph type="hdr" sz="quarter"/>
          </p:nvPr>
        </p:nvSpPr>
        <p:spPr>
          <a:xfrm>
            <a:off x="0" y="0"/>
            <a:ext cx="2945659" cy="496332"/>
          </a:xfrm>
          <a:prstGeom prst="rect">
            <a:avLst/>
          </a:prstGeom>
        </p:spPr>
        <p:txBody>
          <a:bodyPr vert="horz" lIns="91440" tIns="45720" rIns="91440" bIns="45720" rtlCol="false"/>
          <a:lstStyle>
            <a:lvl1pPr algn="l">
              <a:defRPr sz="1200"/>
            </a:lvl1pPr>
          </a:lstStyle>
          <a:p>
            <a:endParaRPr lang="cs-CZ" dirty="false"/>
          </a:p>
        </p:txBody>
      </p:sp>
      <p:sp>
        <p:nvSpPr>
          <p:cNvPr id="3" name="Zástupný symbol pro datum 2"/>
          <p:cNvSpPr>
            <a:spLocks noGrp="true"/>
          </p:cNvSpPr>
          <p:nvPr>
            <p:ph type="dt" idx="1"/>
          </p:nvPr>
        </p:nvSpPr>
        <p:spPr>
          <a:xfrm>
            <a:off x="3850443" y="0"/>
            <a:ext cx="2945659" cy="496332"/>
          </a:xfrm>
          <a:prstGeom prst="rect">
            <a:avLst/>
          </a:prstGeom>
        </p:spPr>
        <p:txBody>
          <a:bodyPr vert="horz" lIns="91440" tIns="45720" rIns="91440" bIns="45720" rtlCol="false"/>
          <a:lstStyle>
            <a:lvl1pPr algn="r">
              <a:defRPr sz="1200"/>
            </a:lvl1pPr>
          </a:lstStyle>
          <a:p>
            <a:fld id="{703916EA-B297-4F0B-851D-BD5704B201B7}" type="datetimeFigureOut">
              <a:rPr lang="cs-CZ" smtClean="false"/>
              <a:t>8.6.2017</a:t>
            </a:fld>
            <a:endParaRPr lang="cs-CZ" dirty="false"/>
          </a:p>
        </p:txBody>
      </p:sp>
      <p:sp>
        <p:nvSpPr>
          <p:cNvPr id="4" name="Zástupný symbol pro obrázek snímku 3"/>
          <p:cNvSpPr>
            <a:spLocks noGrp="true" noRot="true" noChangeAspect="true"/>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false" anchor="ctr"/>
          <a:lstStyle/>
          <a:p>
            <a:endParaRPr lang="cs-CZ" dirty="false"/>
          </a:p>
        </p:txBody>
      </p:sp>
      <p:sp>
        <p:nvSpPr>
          <p:cNvPr id="5" name="Zástupný symbol pro poznámky 4"/>
          <p:cNvSpPr>
            <a:spLocks noGrp="true"/>
          </p:cNvSpPr>
          <p:nvPr>
            <p:ph type="body" sz="quarter" idx="3"/>
          </p:nvPr>
        </p:nvSpPr>
        <p:spPr>
          <a:xfrm>
            <a:off x="679768" y="4715153"/>
            <a:ext cx="5438140" cy="4466987"/>
          </a:xfrm>
          <a:prstGeom prst="rect">
            <a:avLst/>
          </a:prstGeom>
        </p:spPr>
        <p:txBody>
          <a:bodyPr vert="horz" lIns="91440" tIns="45720" rIns="91440" bIns="45720" rtlCol="false"/>
          <a:lstStyle/>
          <a:p>
            <a:pPr lvl="0"/>
            <a:r>
              <a:rPr lang="cs-CZ" smtClean="false"/>
              <a:t>Kliknutím lze upravit styly předlohy textu.</a:t>
            </a:r>
          </a:p>
          <a:p>
            <a:pPr lvl="1"/>
            <a:r>
              <a:rPr lang="cs-CZ" smtClean="false"/>
              <a:t>Druhá úroveň</a:t>
            </a:r>
          </a:p>
          <a:p>
            <a:pPr lvl="2"/>
            <a:r>
              <a:rPr lang="cs-CZ" smtClean="false"/>
              <a:t>Třetí úroveň</a:t>
            </a:r>
          </a:p>
          <a:p>
            <a:pPr lvl="3"/>
            <a:r>
              <a:rPr lang="cs-CZ" smtClean="false"/>
              <a:t>Čtvrtá úroveň</a:t>
            </a:r>
          </a:p>
          <a:p>
            <a:pPr lvl="4"/>
            <a:r>
              <a:rPr lang="cs-CZ" smtClean="false"/>
              <a:t>Pátá úroveň</a:t>
            </a:r>
            <a:endParaRPr lang="cs-CZ"/>
          </a:p>
        </p:txBody>
      </p:sp>
      <p:sp>
        <p:nvSpPr>
          <p:cNvPr id="6" name="Zástupný symbol pro zápatí 5"/>
          <p:cNvSpPr>
            <a:spLocks noGrp="true"/>
          </p:cNvSpPr>
          <p:nvPr>
            <p:ph type="ftr" sz="quarter" idx="4"/>
          </p:nvPr>
        </p:nvSpPr>
        <p:spPr>
          <a:xfrm>
            <a:off x="0" y="9428583"/>
            <a:ext cx="2945659" cy="496332"/>
          </a:xfrm>
          <a:prstGeom prst="rect">
            <a:avLst/>
          </a:prstGeom>
        </p:spPr>
        <p:txBody>
          <a:bodyPr vert="horz" lIns="91440" tIns="45720" rIns="91440" bIns="45720" rtlCol="false" anchor="b"/>
          <a:lstStyle>
            <a:lvl1pPr algn="l">
              <a:defRPr sz="1200"/>
            </a:lvl1pPr>
          </a:lstStyle>
          <a:p>
            <a:endParaRPr lang="cs-CZ" dirty="false"/>
          </a:p>
        </p:txBody>
      </p:sp>
      <p:sp>
        <p:nvSpPr>
          <p:cNvPr id="7" name="Zástupný symbol pro číslo snímku 6"/>
          <p:cNvSpPr>
            <a:spLocks noGrp="true"/>
          </p:cNvSpPr>
          <p:nvPr>
            <p:ph type="sldNum" sz="quarter" idx="5"/>
          </p:nvPr>
        </p:nvSpPr>
        <p:spPr>
          <a:xfrm>
            <a:off x="3850443" y="9428583"/>
            <a:ext cx="2945659" cy="496332"/>
          </a:xfrm>
          <a:prstGeom prst="rect">
            <a:avLst/>
          </a:prstGeom>
        </p:spPr>
        <p:txBody>
          <a:bodyPr vert="horz" lIns="91440" tIns="45720" rIns="91440" bIns="45720" rtlCol="false" anchor="b"/>
          <a:lstStyle>
            <a:lvl1pPr algn="r">
              <a:defRPr sz="1200"/>
            </a:lvl1pPr>
          </a:lstStyle>
          <a:p>
            <a:fld id="{53FB31FA-E905-4016-9D4B-970DF0C7EE08}" type="slidenum">
              <a:rPr lang="cs-CZ" smtClean="false"/>
              <a:t>‹#›</a:t>
            </a:fld>
            <a:endParaRPr lang="cs-CZ" dirty="false"/>
          </a:p>
        </p:txBody>
      </p:sp>
    </p:spTree>
    <p:extLst>
      <p:ext uri="{BB962C8B-B14F-4D97-AF65-F5344CB8AC3E}">
        <p14:creationId xmlns:p14="http://schemas.microsoft.com/office/powerpoint/2010/main" val="2861834568"/>
      </p:ext>
    </p:extLst>
  </p:cSld>
  <p:clrMap bg1="lt1" tx1="dk1" bg2="lt2" tx2="dk2" accent1="accent1" accent2="accent2" accent3="accent3" accent4="accent4" accent5="accent5" accent6="accent6" hlink="hlink" folHlink="folHlink"/>
  <p:notesStyle>
    <a:lvl1pPr marL="0" algn="l" defTabSz="914400" rtl="false" eaLnBrk="true" latinLnBrk="false" hangingPunct="true">
      <a:defRPr sz="1200" kern="1200">
        <a:solidFill>
          <a:schemeClr val="tx1"/>
        </a:solidFill>
        <a:latin typeface="+mn-lt"/>
        <a:ea typeface="+mn-ea"/>
        <a:cs typeface="+mn-cs"/>
      </a:defRPr>
    </a:lvl1pPr>
    <a:lvl2pPr marL="457200" algn="l" defTabSz="914400" rtl="false" eaLnBrk="true" latinLnBrk="false" hangingPunct="true">
      <a:defRPr sz="1200" kern="1200">
        <a:solidFill>
          <a:schemeClr val="tx1"/>
        </a:solidFill>
        <a:latin typeface="+mn-lt"/>
        <a:ea typeface="+mn-ea"/>
        <a:cs typeface="+mn-cs"/>
      </a:defRPr>
    </a:lvl2pPr>
    <a:lvl3pPr marL="914400" algn="l" defTabSz="914400" rtl="false" eaLnBrk="true" latinLnBrk="false" hangingPunct="true">
      <a:defRPr sz="1200" kern="1200">
        <a:solidFill>
          <a:schemeClr val="tx1"/>
        </a:solidFill>
        <a:latin typeface="+mn-lt"/>
        <a:ea typeface="+mn-ea"/>
        <a:cs typeface="+mn-cs"/>
      </a:defRPr>
    </a:lvl3pPr>
    <a:lvl4pPr marL="1371600" algn="l" defTabSz="914400" rtl="false" eaLnBrk="true" latinLnBrk="false" hangingPunct="true">
      <a:defRPr sz="1200" kern="1200">
        <a:solidFill>
          <a:schemeClr val="tx1"/>
        </a:solidFill>
        <a:latin typeface="+mn-lt"/>
        <a:ea typeface="+mn-ea"/>
        <a:cs typeface="+mn-cs"/>
      </a:defRPr>
    </a:lvl4pPr>
    <a:lvl5pPr marL="1828800" algn="l" defTabSz="914400" rtl="false" eaLnBrk="true" latinLnBrk="false" hangingPunct="true">
      <a:defRPr sz="1200" kern="1200">
        <a:solidFill>
          <a:schemeClr val="tx1"/>
        </a:solidFill>
        <a:latin typeface="+mn-lt"/>
        <a:ea typeface="+mn-ea"/>
        <a:cs typeface="+mn-cs"/>
      </a:defRPr>
    </a:lvl5pPr>
    <a:lvl6pPr marL="2286000" algn="l" defTabSz="914400" rtl="false" eaLnBrk="true" latinLnBrk="false" hangingPunct="true">
      <a:defRPr sz="1200" kern="1200">
        <a:solidFill>
          <a:schemeClr val="tx1"/>
        </a:solidFill>
        <a:latin typeface="+mn-lt"/>
        <a:ea typeface="+mn-ea"/>
        <a:cs typeface="+mn-cs"/>
      </a:defRPr>
    </a:lvl6pPr>
    <a:lvl7pPr marL="2743200" algn="l" defTabSz="914400" rtl="false" eaLnBrk="true" latinLnBrk="false" hangingPunct="true">
      <a:defRPr sz="1200" kern="1200">
        <a:solidFill>
          <a:schemeClr val="tx1"/>
        </a:solidFill>
        <a:latin typeface="+mn-lt"/>
        <a:ea typeface="+mn-ea"/>
        <a:cs typeface="+mn-cs"/>
      </a:defRPr>
    </a:lvl7pPr>
    <a:lvl8pPr marL="3200400" algn="l" defTabSz="914400" rtl="false" eaLnBrk="true" latinLnBrk="false" hangingPunct="true">
      <a:defRPr sz="1200" kern="1200">
        <a:solidFill>
          <a:schemeClr val="tx1"/>
        </a:solidFill>
        <a:latin typeface="+mn-lt"/>
        <a:ea typeface="+mn-ea"/>
        <a:cs typeface="+mn-cs"/>
      </a:defRPr>
    </a:lvl8pPr>
    <a:lvl9pPr marL="3657600" algn="l" defTabSz="914400" rtl="false" eaLnBrk="true" latinLnBrk="false" hangingPunct="true">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
    <Relationship Target="../slides/slide1.xml" Type="http://schemas.openxmlformats.org/officeDocument/2006/relationships/slide" Id="rId2"/>
    <Relationship Target="../notesMasters/notesMaster1.xml" Type="http://schemas.openxmlformats.org/officeDocument/2006/relationships/notesMaster" Id="rId1"/>
</Relationships>

</file>

<file path=ppt/notesSlides/_rels/notesSlide10.xml.rels><?xml version="1.0" encoding="UTF-8" standalone="yes"?>
<Relationships xmlns="http://schemas.openxmlformats.org/package/2006/relationships">
    <Relationship Target="../slides/slide11.xml" Type="http://schemas.openxmlformats.org/officeDocument/2006/relationships/slide" Id="rId2"/>
    <Relationship Target="../notesMasters/notesMaster1.xml" Type="http://schemas.openxmlformats.org/officeDocument/2006/relationships/notesMaster" Id="rId1"/>
</Relationships>

</file>

<file path=ppt/notesSlides/_rels/notesSlide100.xml.rels><?xml version="1.0" encoding="UTF-8" standalone="yes"?>
<Relationships xmlns="http://schemas.openxmlformats.org/package/2006/relationships">
    <Relationship Target="../slides/slide140.xml" Type="http://schemas.openxmlformats.org/officeDocument/2006/relationships/slide" Id="rId2"/>
    <Relationship Target="../notesMasters/notesMaster1.xml" Type="http://schemas.openxmlformats.org/officeDocument/2006/relationships/notesMaster" Id="rId1"/>
</Relationships>

</file>

<file path=ppt/notesSlides/_rels/notesSlide11.xml.rels><?xml version="1.0" encoding="UTF-8" standalone="yes"?>
<Relationships xmlns="http://schemas.openxmlformats.org/package/2006/relationships">
    <Relationship Target="../slides/slide13.xml" Type="http://schemas.openxmlformats.org/officeDocument/2006/relationships/slide" Id="rId2"/>
    <Relationship Target="../notesMasters/notesMaster1.xml" Type="http://schemas.openxmlformats.org/officeDocument/2006/relationships/notesMaster" Id="rId1"/>
</Relationships>

</file>

<file path=ppt/notesSlides/_rels/notesSlide12.xml.rels><?xml version="1.0" encoding="UTF-8" standalone="yes"?>
<Relationships xmlns="http://schemas.openxmlformats.org/package/2006/relationships">
    <Relationship Target="../slides/slide14.xml" Type="http://schemas.openxmlformats.org/officeDocument/2006/relationships/slide" Id="rId2"/>
    <Relationship Target="../notesMasters/notesMaster1.xml" Type="http://schemas.openxmlformats.org/officeDocument/2006/relationships/notesMaster" Id="rId1"/>
</Relationships>

</file>

<file path=ppt/notesSlides/_rels/notesSlide13.xml.rels><?xml version="1.0" encoding="UTF-8" standalone="yes"?>
<Relationships xmlns="http://schemas.openxmlformats.org/package/2006/relationships">
    <Relationship Target="../slides/slide15.xml" Type="http://schemas.openxmlformats.org/officeDocument/2006/relationships/slide" Id="rId2"/>
    <Relationship Target="../notesMasters/notesMaster1.xml" Type="http://schemas.openxmlformats.org/officeDocument/2006/relationships/notesMaster" Id="rId1"/>
</Relationships>

</file>

<file path=ppt/notesSlides/_rels/notesSlide14.xml.rels><?xml version="1.0" encoding="UTF-8" standalone="yes"?>
<Relationships xmlns="http://schemas.openxmlformats.org/package/2006/relationships">
    <Relationship Target="../slides/slide16.xml" Type="http://schemas.openxmlformats.org/officeDocument/2006/relationships/slide" Id="rId2"/>
    <Relationship Target="../notesMasters/notesMaster1.xml" Type="http://schemas.openxmlformats.org/officeDocument/2006/relationships/notesMaster" Id="rId1"/>
</Relationships>

</file>

<file path=ppt/notesSlides/_rels/notesSlide15.xml.rels><?xml version="1.0" encoding="UTF-8" standalone="yes"?>
<Relationships xmlns="http://schemas.openxmlformats.org/package/2006/relationships">
    <Relationship Target="../slides/slide17.xml" Type="http://schemas.openxmlformats.org/officeDocument/2006/relationships/slide" Id="rId2"/>
    <Relationship Target="../notesMasters/notesMaster1.xml" Type="http://schemas.openxmlformats.org/officeDocument/2006/relationships/notesMaster" Id="rId1"/>
</Relationships>

</file>

<file path=ppt/notesSlides/_rels/notesSlide16.xml.rels><?xml version="1.0" encoding="UTF-8" standalone="yes"?>
<Relationships xmlns="http://schemas.openxmlformats.org/package/2006/relationships">
    <Relationship Target="../slides/slide18.xml" Type="http://schemas.openxmlformats.org/officeDocument/2006/relationships/slide" Id="rId2"/>
    <Relationship Target="../notesMasters/notesMaster1.xml" Type="http://schemas.openxmlformats.org/officeDocument/2006/relationships/notesMaster" Id="rId1"/>
</Relationships>

</file>

<file path=ppt/notesSlides/_rels/notesSlide17.xml.rels><?xml version="1.0" encoding="UTF-8" standalone="yes"?>
<Relationships xmlns="http://schemas.openxmlformats.org/package/2006/relationships">
    <Relationship Target="../slides/slide19.xml" Type="http://schemas.openxmlformats.org/officeDocument/2006/relationships/slide" Id="rId2"/>
    <Relationship Target="../notesMasters/notesMaster1.xml" Type="http://schemas.openxmlformats.org/officeDocument/2006/relationships/notesMaster" Id="rId1"/>
</Relationships>

</file>

<file path=ppt/notesSlides/_rels/notesSlide18.xml.rels><?xml version="1.0" encoding="UTF-8" standalone="yes"?>
<Relationships xmlns="http://schemas.openxmlformats.org/package/2006/relationships">
    <Relationship Target="../slides/slide20.xml" Type="http://schemas.openxmlformats.org/officeDocument/2006/relationships/slide" Id="rId2"/>
    <Relationship Target="../notesMasters/notesMaster1.xml" Type="http://schemas.openxmlformats.org/officeDocument/2006/relationships/notesMaster" Id="rId1"/>
</Relationships>

</file>

<file path=ppt/notesSlides/_rels/notesSlide19.xml.rels><?xml version="1.0" encoding="UTF-8" standalone="yes"?>
<Relationships xmlns="http://schemas.openxmlformats.org/package/2006/relationships">
    <Relationship Target="../slides/slide21.xml" Type="http://schemas.openxmlformats.org/officeDocument/2006/relationships/slide" Id="rId2"/>
    <Relationship Target="../notesMasters/notesMaster1.xml" Type="http://schemas.openxmlformats.org/officeDocument/2006/relationships/notesMaster" Id="rId1"/>
</Relationships>

</file>

<file path=ppt/notesSlides/_rels/notesSlide2.xml.rels><?xml version="1.0" encoding="UTF-8" standalone="yes"?>
<Relationships xmlns="http://schemas.openxmlformats.org/package/2006/relationships">
    <Relationship Target="../slides/slide2.xml" Type="http://schemas.openxmlformats.org/officeDocument/2006/relationships/slide" Id="rId2"/>
    <Relationship Target="../notesMasters/notesMaster1.xml" Type="http://schemas.openxmlformats.org/officeDocument/2006/relationships/notesMaster" Id="rId1"/>
</Relationships>

</file>

<file path=ppt/notesSlides/_rels/notesSlide20.xml.rels><?xml version="1.0" encoding="UTF-8" standalone="yes"?>
<Relationships xmlns="http://schemas.openxmlformats.org/package/2006/relationships">
    <Relationship Target="../slides/slide22.xml" Type="http://schemas.openxmlformats.org/officeDocument/2006/relationships/slide" Id="rId2"/>
    <Relationship Target="../notesMasters/notesMaster1.xml" Type="http://schemas.openxmlformats.org/officeDocument/2006/relationships/notesMaster" Id="rId1"/>
</Relationships>

</file>

<file path=ppt/notesSlides/_rels/notesSlide21.xml.rels><?xml version="1.0" encoding="UTF-8" standalone="yes"?>
<Relationships xmlns="http://schemas.openxmlformats.org/package/2006/relationships">
    <Relationship Target="../slides/slide23.xml" Type="http://schemas.openxmlformats.org/officeDocument/2006/relationships/slide" Id="rId2"/>
    <Relationship Target="../notesMasters/notesMaster1.xml" Type="http://schemas.openxmlformats.org/officeDocument/2006/relationships/notesMaster" Id="rId1"/>
</Relationships>

</file>

<file path=ppt/notesSlides/_rels/notesSlide22.xml.rels><?xml version="1.0" encoding="UTF-8" standalone="yes"?>
<Relationships xmlns="http://schemas.openxmlformats.org/package/2006/relationships">
    <Relationship Target="../slides/slide24.xml" Type="http://schemas.openxmlformats.org/officeDocument/2006/relationships/slide" Id="rId2"/>
    <Relationship Target="../notesMasters/notesMaster1.xml" Type="http://schemas.openxmlformats.org/officeDocument/2006/relationships/notesMaster" Id="rId1"/>
</Relationships>

</file>

<file path=ppt/notesSlides/_rels/notesSlide23.xml.rels><?xml version="1.0" encoding="UTF-8" standalone="yes"?>
<Relationships xmlns="http://schemas.openxmlformats.org/package/2006/relationships">
    <Relationship TargetMode="External" Target="http://www.esfcr.cz/" Type="http://schemas.openxmlformats.org/officeDocument/2006/relationships/hyperlink" Id="rId3"/>
    <Relationship Target="../slides/slide25.xml" Type="http://schemas.openxmlformats.org/officeDocument/2006/relationships/slide" Id="rId2"/>
    <Relationship Target="../notesMasters/notesMaster1.xml" Type="http://schemas.openxmlformats.org/officeDocument/2006/relationships/notesMaster" Id="rId1"/>
</Relationships>

</file>

<file path=ppt/notesSlides/_rels/notesSlide24.xml.rels><?xml version="1.0" encoding="UTF-8" standalone="yes"?>
<Relationships xmlns="http://schemas.openxmlformats.org/package/2006/relationships">
    <Relationship Target="../slides/slide26.xml" Type="http://schemas.openxmlformats.org/officeDocument/2006/relationships/slide" Id="rId2"/>
    <Relationship Target="../notesMasters/notesMaster1.xml" Type="http://schemas.openxmlformats.org/officeDocument/2006/relationships/notesMaster" Id="rId1"/>
</Relationships>

</file>

<file path=ppt/notesSlides/_rels/notesSlide25.xml.rels><?xml version="1.0" encoding="UTF-8" standalone="yes"?>
<Relationships xmlns="http://schemas.openxmlformats.org/package/2006/relationships">
    <Relationship Target="../slides/slide28.xml" Type="http://schemas.openxmlformats.org/officeDocument/2006/relationships/slide" Id="rId2"/>
    <Relationship Target="../notesMasters/notesMaster1.xml" Type="http://schemas.openxmlformats.org/officeDocument/2006/relationships/notesMaster" Id="rId1"/>
</Relationships>

</file>

<file path=ppt/notesSlides/_rels/notesSlide26.xml.rels><?xml version="1.0" encoding="UTF-8" standalone="yes"?>
<Relationships xmlns="http://schemas.openxmlformats.org/package/2006/relationships">
    <Relationship Target="../slides/slide29.xml" Type="http://schemas.openxmlformats.org/officeDocument/2006/relationships/slide" Id="rId2"/>
    <Relationship Target="../notesMasters/notesMaster1.xml" Type="http://schemas.openxmlformats.org/officeDocument/2006/relationships/notesMaster" Id="rId1"/>
</Relationships>

</file>

<file path=ppt/notesSlides/_rels/notesSlide27.xml.rels><?xml version="1.0" encoding="UTF-8" standalone="yes"?>
<Relationships xmlns="http://schemas.openxmlformats.org/package/2006/relationships">
    <Relationship Target="../slides/slide30.xml" Type="http://schemas.openxmlformats.org/officeDocument/2006/relationships/slide" Id="rId2"/>
    <Relationship Target="../notesMasters/notesMaster1.xml" Type="http://schemas.openxmlformats.org/officeDocument/2006/relationships/notesMaster" Id="rId1"/>
</Relationships>

</file>

<file path=ppt/notesSlides/_rels/notesSlide28.xml.rels><?xml version="1.0" encoding="UTF-8" standalone="yes"?>
<Relationships xmlns="http://schemas.openxmlformats.org/package/2006/relationships">
    <Relationship Target="../slides/slide31.xml" Type="http://schemas.openxmlformats.org/officeDocument/2006/relationships/slide" Id="rId2"/>
    <Relationship Target="../notesMasters/notesMaster1.xml" Type="http://schemas.openxmlformats.org/officeDocument/2006/relationships/notesMaster" Id="rId1"/>
</Relationships>

</file>

<file path=ppt/notesSlides/_rels/notesSlide29.xml.rels><?xml version="1.0" encoding="UTF-8" standalone="yes"?>
<Relationships xmlns="http://schemas.openxmlformats.org/package/2006/relationships">
    <Relationship Target="../slides/slide34.xml" Type="http://schemas.openxmlformats.org/officeDocument/2006/relationships/slide" Id="rId2"/>
    <Relationship Target="../notesMasters/notesMaster1.xml" Type="http://schemas.openxmlformats.org/officeDocument/2006/relationships/notesMaster" Id="rId1"/>
</Relationships>

</file>

<file path=ppt/notesSlides/_rels/notesSlide3.xml.rels><?xml version="1.0" encoding="UTF-8" standalone="yes"?>
<Relationships xmlns="http://schemas.openxmlformats.org/package/2006/relationships">
    <Relationship Target="../slides/slide3.xml" Type="http://schemas.openxmlformats.org/officeDocument/2006/relationships/slide" Id="rId2"/>
    <Relationship Target="../notesMasters/notesMaster1.xml" Type="http://schemas.openxmlformats.org/officeDocument/2006/relationships/notesMaster" Id="rId1"/>
</Relationships>

</file>

<file path=ppt/notesSlides/_rels/notesSlide30.xml.rels><?xml version="1.0" encoding="UTF-8" standalone="yes"?>
<Relationships xmlns="http://schemas.openxmlformats.org/package/2006/relationships">
    <Relationship Target="../slides/slide35.xml" Type="http://schemas.openxmlformats.org/officeDocument/2006/relationships/slide" Id="rId2"/>
    <Relationship Target="../notesMasters/notesMaster1.xml" Type="http://schemas.openxmlformats.org/officeDocument/2006/relationships/notesMaster" Id="rId1"/>
</Relationships>

</file>

<file path=ppt/notesSlides/_rels/notesSlide31.xml.rels><?xml version="1.0" encoding="UTF-8" standalone="yes"?>
<Relationships xmlns="http://schemas.openxmlformats.org/package/2006/relationships">
    <Relationship Target="../slides/slide36.xml" Type="http://schemas.openxmlformats.org/officeDocument/2006/relationships/slide" Id="rId2"/>
    <Relationship Target="../notesMasters/notesMaster1.xml" Type="http://schemas.openxmlformats.org/officeDocument/2006/relationships/notesMaster" Id="rId1"/>
</Relationships>

</file>

<file path=ppt/notesSlides/_rels/notesSlide32.xml.rels><?xml version="1.0" encoding="UTF-8" standalone="yes"?>
<Relationships xmlns="http://schemas.openxmlformats.org/package/2006/relationships">
    <Relationship Target="../slides/slide37.xml" Type="http://schemas.openxmlformats.org/officeDocument/2006/relationships/slide" Id="rId2"/>
    <Relationship Target="../notesMasters/notesMaster1.xml" Type="http://schemas.openxmlformats.org/officeDocument/2006/relationships/notesMaster" Id="rId1"/>
</Relationships>

</file>

<file path=ppt/notesSlides/_rels/notesSlide33.xml.rels><?xml version="1.0" encoding="UTF-8" standalone="yes"?>
<Relationships xmlns="http://schemas.openxmlformats.org/package/2006/relationships">
    <Relationship Target="../slides/slide38.xml" Type="http://schemas.openxmlformats.org/officeDocument/2006/relationships/slide" Id="rId2"/>
    <Relationship Target="../notesMasters/notesMaster1.xml" Type="http://schemas.openxmlformats.org/officeDocument/2006/relationships/notesMaster" Id="rId1"/>
</Relationships>

</file>

<file path=ppt/notesSlides/_rels/notesSlide34.xml.rels><?xml version="1.0" encoding="UTF-8" standalone="yes"?>
<Relationships xmlns="http://schemas.openxmlformats.org/package/2006/relationships">
    <Relationship Target="../slides/slide39.xml" Type="http://schemas.openxmlformats.org/officeDocument/2006/relationships/slide" Id="rId2"/>
    <Relationship Target="../notesMasters/notesMaster1.xml" Type="http://schemas.openxmlformats.org/officeDocument/2006/relationships/notesMaster" Id="rId1"/>
</Relationships>

</file>

<file path=ppt/notesSlides/_rels/notesSlide35.xml.rels><?xml version="1.0" encoding="UTF-8" standalone="yes"?>
<Relationships xmlns="http://schemas.openxmlformats.org/package/2006/relationships">
    <Relationship Target="../slides/slide40.xml" Type="http://schemas.openxmlformats.org/officeDocument/2006/relationships/slide" Id="rId2"/>
    <Relationship Target="../notesMasters/notesMaster1.xml" Type="http://schemas.openxmlformats.org/officeDocument/2006/relationships/notesMaster" Id="rId1"/>
</Relationships>

</file>

<file path=ppt/notesSlides/_rels/notesSlide36.xml.rels><?xml version="1.0" encoding="UTF-8" standalone="yes"?>
<Relationships xmlns="http://schemas.openxmlformats.org/package/2006/relationships">
    <Relationship Target="../slides/slide41.xml" Type="http://schemas.openxmlformats.org/officeDocument/2006/relationships/slide" Id="rId2"/>
    <Relationship Target="../notesMasters/notesMaster1.xml" Type="http://schemas.openxmlformats.org/officeDocument/2006/relationships/notesMaster" Id="rId1"/>
</Relationships>

</file>

<file path=ppt/notesSlides/_rels/notesSlide37.xml.rels><?xml version="1.0" encoding="UTF-8" standalone="yes"?>
<Relationships xmlns="http://schemas.openxmlformats.org/package/2006/relationships">
    <Relationship Target="../slides/slide42.xml" Type="http://schemas.openxmlformats.org/officeDocument/2006/relationships/slide" Id="rId2"/>
    <Relationship Target="../notesMasters/notesMaster1.xml" Type="http://schemas.openxmlformats.org/officeDocument/2006/relationships/notesMaster" Id="rId1"/>
</Relationships>

</file>

<file path=ppt/notesSlides/_rels/notesSlide38.xml.rels><?xml version="1.0" encoding="UTF-8" standalone="yes"?>
<Relationships xmlns="http://schemas.openxmlformats.org/package/2006/relationships">
    <Relationship Target="../slides/slide43.xml" Type="http://schemas.openxmlformats.org/officeDocument/2006/relationships/slide" Id="rId2"/>
    <Relationship Target="../notesMasters/notesMaster1.xml" Type="http://schemas.openxmlformats.org/officeDocument/2006/relationships/notesMaster" Id="rId1"/>
</Relationships>

</file>

<file path=ppt/notesSlides/_rels/notesSlide39.xml.rels><?xml version="1.0" encoding="UTF-8" standalone="yes"?>
<Relationships xmlns="http://schemas.openxmlformats.org/package/2006/relationships">
    <Relationship Target="../slides/slide44.xml" Type="http://schemas.openxmlformats.org/officeDocument/2006/relationships/slide" Id="rId2"/>
    <Relationship Target="../notesMasters/notesMaster1.xml" Type="http://schemas.openxmlformats.org/officeDocument/2006/relationships/notesMaster" Id="rId1"/>
</Relationships>

</file>

<file path=ppt/notesSlides/_rels/notesSlide4.xml.rels><?xml version="1.0" encoding="UTF-8" standalone="yes"?>
<Relationships xmlns="http://schemas.openxmlformats.org/package/2006/relationships">
    <Relationship Target="../slides/slide4.xml" Type="http://schemas.openxmlformats.org/officeDocument/2006/relationships/slide" Id="rId2"/>
    <Relationship Target="../notesMasters/notesMaster1.xml" Type="http://schemas.openxmlformats.org/officeDocument/2006/relationships/notesMaster" Id="rId1"/>
</Relationships>

</file>

<file path=ppt/notesSlides/_rels/notesSlide40.xml.rels><?xml version="1.0" encoding="UTF-8" standalone="yes"?>
<Relationships xmlns="http://schemas.openxmlformats.org/package/2006/relationships">
    <Relationship Target="../slides/slide45.xml" Type="http://schemas.openxmlformats.org/officeDocument/2006/relationships/slide" Id="rId2"/>
    <Relationship Target="../notesMasters/notesMaster1.xml" Type="http://schemas.openxmlformats.org/officeDocument/2006/relationships/notesMaster" Id="rId1"/>
</Relationships>

</file>

<file path=ppt/notesSlides/_rels/notesSlide41.xml.rels><?xml version="1.0" encoding="UTF-8" standalone="yes"?>
<Relationships xmlns="http://schemas.openxmlformats.org/package/2006/relationships">
    <Relationship Target="../slides/slide47.xml" Type="http://schemas.openxmlformats.org/officeDocument/2006/relationships/slide" Id="rId2"/>
    <Relationship Target="../notesMasters/notesMaster1.xml" Type="http://schemas.openxmlformats.org/officeDocument/2006/relationships/notesMaster" Id="rId1"/>
</Relationships>

</file>

<file path=ppt/notesSlides/_rels/notesSlide42.xml.rels><?xml version="1.0" encoding="UTF-8" standalone="yes"?>
<Relationships xmlns="http://schemas.openxmlformats.org/package/2006/relationships">
    <Relationship Target="../slides/slide48.xml" Type="http://schemas.openxmlformats.org/officeDocument/2006/relationships/slide" Id="rId2"/>
    <Relationship Target="../notesMasters/notesMaster1.xml" Type="http://schemas.openxmlformats.org/officeDocument/2006/relationships/notesMaster" Id="rId1"/>
</Relationships>

</file>

<file path=ppt/notesSlides/_rels/notesSlide43.xml.rels><?xml version="1.0" encoding="UTF-8" standalone="yes"?>
<Relationships xmlns="http://schemas.openxmlformats.org/package/2006/relationships">
    <Relationship Target="../slides/slide50.xml" Type="http://schemas.openxmlformats.org/officeDocument/2006/relationships/slide" Id="rId2"/>
    <Relationship Target="../notesMasters/notesMaster1.xml" Type="http://schemas.openxmlformats.org/officeDocument/2006/relationships/notesMaster" Id="rId1"/>
</Relationships>

</file>

<file path=ppt/notesSlides/_rels/notesSlide44.xml.rels><?xml version="1.0" encoding="UTF-8" standalone="yes"?>
<Relationships xmlns="http://schemas.openxmlformats.org/package/2006/relationships">
    <Relationship Target="../slides/slide51.xml" Type="http://schemas.openxmlformats.org/officeDocument/2006/relationships/slide" Id="rId2"/>
    <Relationship Target="../notesMasters/notesMaster1.xml" Type="http://schemas.openxmlformats.org/officeDocument/2006/relationships/notesMaster" Id="rId1"/>
</Relationships>

</file>

<file path=ppt/notesSlides/_rels/notesSlide45.xml.rels><?xml version="1.0" encoding="UTF-8" standalone="yes"?>
<Relationships xmlns="http://schemas.openxmlformats.org/package/2006/relationships">
    <Relationship Target="../slides/slide52.xml" Type="http://schemas.openxmlformats.org/officeDocument/2006/relationships/slide" Id="rId2"/>
    <Relationship Target="../notesMasters/notesMaster1.xml" Type="http://schemas.openxmlformats.org/officeDocument/2006/relationships/notesMaster" Id="rId1"/>
</Relationships>

</file>

<file path=ppt/notesSlides/_rels/notesSlide46.xml.rels><?xml version="1.0" encoding="UTF-8" standalone="yes"?>
<Relationships xmlns="http://schemas.openxmlformats.org/package/2006/relationships">
    <Relationship Target="../slides/slide53.xml" Type="http://schemas.openxmlformats.org/officeDocument/2006/relationships/slide" Id="rId2"/>
    <Relationship Target="../notesMasters/notesMaster1.xml" Type="http://schemas.openxmlformats.org/officeDocument/2006/relationships/notesMaster" Id="rId1"/>
</Relationships>

</file>

<file path=ppt/notesSlides/_rels/notesSlide47.xml.rels><?xml version="1.0" encoding="UTF-8" standalone="yes"?>
<Relationships xmlns="http://schemas.openxmlformats.org/package/2006/relationships">
    <Relationship Target="../slides/slide54.xml" Type="http://schemas.openxmlformats.org/officeDocument/2006/relationships/slide" Id="rId2"/>
    <Relationship Target="../notesMasters/notesMaster1.xml" Type="http://schemas.openxmlformats.org/officeDocument/2006/relationships/notesMaster" Id="rId1"/>
</Relationships>

</file>

<file path=ppt/notesSlides/_rels/notesSlide48.xml.rels><?xml version="1.0" encoding="UTF-8" standalone="yes"?>
<Relationships xmlns="http://schemas.openxmlformats.org/package/2006/relationships">
    <Relationship Target="../slides/slide55.xml" Type="http://schemas.openxmlformats.org/officeDocument/2006/relationships/slide" Id="rId2"/>
    <Relationship Target="../notesMasters/notesMaster1.xml" Type="http://schemas.openxmlformats.org/officeDocument/2006/relationships/notesMaster" Id="rId1"/>
</Relationships>

</file>

<file path=ppt/notesSlides/_rels/notesSlide49.xml.rels><?xml version="1.0" encoding="UTF-8" standalone="yes"?>
<Relationships xmlns="http://schemas.openxmlformats.org/package/2006/relationships">
    <Relationship Target="../slides/slide58.xml" Type="http://schemas.openxmlformats.org/officeDocument/2006/relationships/slide" Id="rId2"/>
    <Relationship Target="../notesMasters/notesMaster1.xml" Type="http://schemas.openxmlformats.org/officeDocument/2006/relationships/notesMaster" Id="rId1"/>
</Relationships>

</file>

<file path=ppt/notesSlides/_rels/notesSlide5.xml.rels><?xml version="1.0" encoding="UTF-8" standalone="yes"?>
<Relationships xmlns="http://schemas.openxmlformats.org/package/2006/relationships">
    <Relationship Target="../slides/slide6.xml" Type="http://schemas.openxmlformats.org/officeDocument/2006/relationships/slide" Id="rId2"/>
    <Relationship Target="../notesMasters/notesMaster1.xml" Type="http://schemas.openxmlformats.org/officeDocument/2006/relationships/notesMaster" Id="rId1"/>
</Relationships>

</file>

<file path=ppt/notesSlides/_rels/notesSlide50.xml.rels><?xml version="1.0" encoding="UTF-8" standalone="yes"?>
<Relationships xmlns="http://schemas.openxmlformats.org/package/2006/relationships">
    <Relationship Target="../slides/slide59.xml" Type="http://schemas.openxmlformats.org/officeDocument/2006/relationships/slide" Id="rId2"/>
    <Relationship Target="../notesMasters/notesMaster1.xml" Type="http://schemas.openxmlformats.org/officeDocument/2006/relationships/notesMaster" Id="rId1"/>
</Relationships>

</file>

<file path=ppt/notesSlides/_rels/notesSlide51.xml.rels><?xml version="1.0" encoding="UTF-8" standalone="yes"?>
<Relationships xmlns="http://schemas.openxmlformats.org/package/2006/relationships">
    <Relationship Target="../slides/slide60.xml" Type="http://schemas.openxmlformats.org/officeDocument/2006/relationships/slide" Id="rId2"/>
    <Relationship Target="../notesMasters/notesMaster1.xml" Type="http://schemas.openxmlformats.org/officeDocument/2006/relationships/notesMaster" Id="rId1"/>
</Relationships>

</file>

<file path=ppt/notesSlides/_rels/notesSlide52.xml.rels><?xml version="1.0" encoding="UTF-8" standalone="yes"?>
<Relationships xmlns="http://schemas.openxmlformats.org/package/2006/relationships">
    <Relationship Target="../slides/slide61.xml" Type="http://schemas.openxmlformats.org/officeDocument/2006/relationships/slide" Id="rId2"/>
    <Relationship Target="../notesMasters/notesMaster1.xml" Type="http://schemas.openxmlformats.org/officeDocument/2006/relationships/notesMaster" Id="rId1"/>
</Relationships>

</file>

<file path=ppt/notesSlides/_rels/notesSlide53.xml.rels><?xml version="1.0" encoding="UTF-8" standalone="yes"?>
<Relationships xmlns="http://schemas.openxmlformats.org/package/2006/relationships">
    <Relationship Target="../slides/slide62.xml" Type="http://schemas.openxmlformats.org/officeDocument/2006/relationships/slide" Id="rId2"/>
    <Relationship Target="../notesMasters/notesMaster1.xml" Type="http://schemas.openxmlformats.org/officeDocument/2006/relationships/notesMaster" Id="rId1"/>
</Relationships>

</file>

<file path=ppt/notesSlides/_rels/notesSlide54.xml.rels><?xml version="1.0" encoding="UTF-8" standalone="yes"?>
<Relationships xmlns="http://schemas.openxmlformats.org/package/2006/relationships">
    <Relationship Target="../slides/slide63.xml" Type="http://schemas.openxmlformats.org/officeDocument/2006/relationships/slide" Id="rId2"/>
    <Relationship Target="../notesMasters/notesMaster1.xml" Type="http://schemas.openxmlformats.org/officeDocument/2006/relationships/notesMaster" Id="rId1"/>
</Relationships>

</file>

<file path=ppt/notesSlides/_rels/notesSlide55.xml.rels><?xml version="1.0" encoding="UTF-8" standalone="yes"?>
<Relationships xmlns="http://schemas.openxmlformats.org/package/2006/relationships">
    <Relationship Target="../slides/slide64.xml" Type="http://schemas.openxmlformats.org/officeDocument/2006/relationships/slide" Id="rId2"/>
    <Relationship Target="../notesMasters/notesMaster1.xml" Type="http://schemas.openxmlformats.org/officeDocument/2006/relationships/notesMaster" Id="rId1"/>
</Relationships>

</file>

<file path=ppt/notesSlides/_rels/notesSlide56.xml.rels><?xml version="1.0" encoding="UTF-8" standalone="yes"?>
<Relationships xmlns="http://schemas.openxmlformats.org/package/2006/relationships">
    <Relationship Target="../slides/slide65.xml" Type="http://schemas.openxmlformats.org/officeDocument/2006/relationships/slide" Id="rId2"/>
    <Relationship Target="../notesMasters/notesMaster1.xml" Type="http://schemas.openxmlformats.org/officeDocument/2006/relationships/notesMaster" Id="rId1"/>
</Relationships>

</file>

<file path=ppt/notesSlides/_rels/notesSlide57.xml.rels><?xml version="1.0" encoding="UTF-8" standalone="yes"?>
<Relationships xmlns="http://schemas.openxmlformats.org/package/2006/relationships">
    <Relationship Target="../slides/slide66.xml" Type="http://schemas.openxmlformats.org/officeDocument/2006/relationships/slide" Id="rId2"/>
    <Relationship Target="../notesMasters/notesMaster1.xml" Type="http://schemas.openxmlformats.org/officeDocument/2006/relationships/notesMaster" Id="rId1"/>
</Relationships>

</file>

<file path=ppt/notesSlides/_rels/notesSlide58.xml.rels><?xml version="1.0" encoding="UTF-8" standalone="yes"?>
<Relationships xmlns="http://schemas.openxmlformats.org/package/2006/relationships">
    <Relationship Target="../slides/slide67.xml" Type="http://schemas.openxmlformats.org/officeDocument/2006/relationships/slide" Id="rId2"/>
    <Relationship Target="../notesMasters/notesMaster1.xml" Type="http://schemas.openxmlformats.org/officeDocument/2006/relationships/notesMaster" Id="rId1"/>
</Relationships>

</file>

<file path=ppt/notesSlides/_rels/notesSlide59.xml.rels><?xml version="1.0" encoding="UTF-8" standalone="yes"?>
<Relationships xmlns="http://schemas.openxmlformats.org/package/2006/relationships">
    <Relationship Target="../slides/slide68.xml" Type="http://schemas.openxmlformats.org/officeDocument/2006/relationships/slide" Id="rId2"/>
    <Relationship Target="../notesMasters/notesMaster1.xml" Type="http://schemas.openxmlformats.org/officeDocument/2006/relationships/notesMaster" Id="rId1"/>
</Relationships>

</file>

<file path=ppt/notesSlides/_rels/notesSlide6.xml.rels><?xml version="1.0" encoding="UTF-8" standalone="yes"?>
<Relationships xmlns="http://schemas.openxmlformats.org/package/2006/relationships">
    <Relationship Target="../slides/slide7.xml" Type="http://schemas.openxmlformats.org/officeDocument/2006/relationships/slide" Id="rId2"/>
    <Relationship Target="../notesMasters/notesMaster1.xml" Type="http://schemas.openxmlformats.org/officeDocument/2006/relationships/notesMaster" Id="rId1"/>
</Relationships>

</file>

<file path=ppt/notesSlides/_rels/notesSlide60.xml.rels><?xml version="1.0" encoding="UTF-8" standalone="yes"?>
<Relationships xmlns="http://schemas.openxmlformats.org/package/2006/relationships">
    <Relationship Target="../slides/slide69.xml" Type="http://schemas.openxmlformats.org/officeDocument/2006/relationships/slide" Id="rId2"/>
    <Relationship Target="../notesMasters/notesMaster1.xml" Type="http://schemas.openxmlformats.org/officeDocument/2006/relationships/notesMaster" Id="rId1"/>
</Relationships>

</file>

<file path=ppt/notesSlides/_rels/notesSlide61.xml.rels><?xml version="1.0" encoding="UTF-8" standalone="yes"?>
<Relationships xmlns="http://schemas.openxmlformats.org/package/2006/relationships">
    <Relationship Target="../slides/slide70.xml" Type="http://schemas.openxmlformats.org/officeDocument/2006/relationships/slide" Id="rId2"/>
    <Relationship Target="../notesMasters/notesMaster1.xml" Type="http://schemas.openxmlformats.org/officeDocument/2006/relationships/notesMaster" Id="rId1"/>
</Relationships>

</file>

<file path=ppt/notesSlides/_rels/notesSlide62.xml.rels><?xml version="1.0" encoding="UTF-8" standalone="yes"?>
<Relationships xmlns="http://schemas.openxmlformats.org/package/2006/relationships">
    <Relationship Target="../slides/slide71.xml" Type="http://schemas.openxmlformats.org/officeDocument/2006/relationships/slide" Id="rId2"/>
    <Relationship Target="../notesMasters/notesMaster1.xml" Type="http://schemas.openxmlformats.org/officeDocument/2006/relationships/notesMaster" Id="rId1"/>
</Relationships>

</file>

<file path=ppt/notesSlides/_rels/notesSlide63.xml.rels><?xml version="1.0" encoding="UTF-8" standalone="yes"?>
<Relationships xmlns="http://schemas.openxmlformats.org/package/2006/relationships">
    <Relationship Target="../slides/slide72.xml" Type="http://schemas.openxmlformats.org/officeDocument/2006/relationships/slide" Id="rId2"/>
    <Relationship Target="../notesMasters/notesMaster1.xml" Type="http://schemas.openxmlformats.org/officeDocument/2006/relationships/notesMaster" Id="rId1"/>
</Relationships>

</file>

<file path=ppt/notesSlides/_rels/notesSlide64.xml.rels><?xml version="1.0" encoding="UTF-8" standalone="yes"?>
<Relationships xmlns="http://schemas.openxmlformats.org/package/2006/relationships">
    <Relationship Target="../slides/slide73.xml" Type="http://schemas.openxmlformats.org/officeDocument/2006/relationships/slide" Id="rId2"/>
    <Relationship Target="../notesMasters/notesMaster1.xml" Type="http://schemas.openxmlformats.org/officeDocument/2006/relationships/notesMaster" Id="rId1"/>
</Relationships>

</file>

<file path=ppt/notesSlides/_rels/notesSlide65.xml.rels><?xml version="1.0" encoding="UTF-8" standalone="yes"?>
<Relationships xmlns="http://schemas.openxmlformats.org/package/2006/relationships">
    <Relationship Target="../slides/slide80.xml" Type="http://schemas.openxmlformats.org/officeDocument/2006/relationships/slide" Id="rId2"/>
    <Relationship Target="../notesMasters/notesMaster1.xml" Type="http://schemas.openxmlformats.org/officeDocument/2006/relationships/notesMaster" Id="rId1"/>
</Relationships>

</file>

<file path=ppt/notesSlides/_rels/notesSlide66.xml.rels><?xml version="1.0" encoding="UTF-8" standalone="yes"?>
<Relationships xmlns="http://schemas.openxmlformats.org/package/2006/relationships">
    <Relationship Target="../slides/slide81.xml" Type="http://schemas.openxmlformats.org/officeDocument/2006/relationships/slide" Id="rId2"/>
    <Relationship Target="../notesMasters/notesMaster1.xml" Type="http://schemas.openxmlformats.org/officeDocument/2006/relationships/notesMaster" Id="rId1"/>
</Relationships>

</file>

<file path=ppt/notesSlides/_rels/notesSlide67.xml.rels><?xml version="1.0" encoding="UTF-8" standalone="yes"?>
<Relationships xmlns="http://schemas.openxmlformats.org/package/2006/relationships">
    <Relationship Target="../slides/slide82.xml" Type="http://schemas.openxmlformats.org/officeDocument/2006/relationships/slide" Id="rId2"/>
    <Relationship Target="../notesMasters/notesMaster1.xml" Type="http://schemas.openxmlformats.org/officeDocument/2006/relationships/notesMaster" Id="rId1"/>
</Relationships>

</file>

<file path=ppt/notesSlides/_rels/notesSlide68.xml.rels><?xml version="1.0" encoding="UTF-8" standalone="yes"?>
<Relationships xmlns="http://schemas.openxmlformats.org/package/2006/relationships">
    <Relationship Target="../slides/slide83.xml" Type="http://schemas.openxmlformats.org/officeDocument/2006/relationships/slide" Id="rId2"/>
    <Relationship Target="../notesMasters/notesMaster1.xml" Type="http://schemas.openxmlformats.org/officeDocument/2006/relationships/notesMaster" Id="rId1"/>
</Relationships>

</file>

<file path=ppt/notesSlides/_rels/notesSlide69.xml.rels><?xml version="1.0" encoding="UTF-8" standalone="yes"?>
<Relationships xmlns="http://schemas.openxmlformats.org/package/2006/relationships">
    <Relationship Target="../slides/slide89.xml" Type="http://schemas.openxmlformats.org/officeDocument/2006/relationships/slide" Id="rId2"/>
    <Relationship Target="../notesMasters/notesMaster1.xml" Type="http://schemas.openxmlformats.org/officeDocument/2006/relationships/notesMaster" Id="rId1"/>
</Relationships>

</file>

<file path=ppt/notesSlides/_rels/notesSlide7.xml.rels><?xml version="1.0" encoding="UTF-8" standalone="yes"?>
<Relationships xmlns="http://schemas.openxmlformats.org/package/2006/relationships">
    <Relationship Target="../slides/slide8.xml" Type="http://schemas.openxmlformats.org/officeDocument/2006/relationships/slide" Id="rId2"/>
    <Relationship Target="../notesMasters/notesMaster1.xml" Type="http://schemas.openxmlformats.org/officeDocument/2006/relationships/notesMaster" Id="rId1"/>
</Relationships>

</file>

<file path=ppt/notesSlides/_rels/notesSlide70.xml.rels><?xml version="1.0" encoding="UTF-8" standalone="yes"?>
<Relationships xmlns="http://schemas.openxmlformats.org/package/2006/relationships">
    <Relationship Target="../slides/slide90.xml" Type="http://schemas.openxmlformats.org/officeDocument/2006/relationships/slide" Id="rId2"/>
    <Relationship Target="../notesMasters/notesMaster1.xml" Type="http://schemas.openxmlformats.org/officeDocument/2006/relationships/notesMaster" Id="rId1"/>
</Relationships>

</file>

<file path=ppt/notesSlides/_rels/notesSlide71.xml.rels><?xml version="1.0" encoding="UTF-8" standalone="yes"?>
<Relationships xmlns="http://schemas.openxmlformats.org/package/2006/relationships">
    <Relationship Target="../slides/slide91.xml" Type="http://schemas.openxmlformats.org/officeDocument/2006/relationships/slide" Id="rId2"/>
    <Relationship Target="../notesMasters/notesMaster1.xml" Type="http://schemas.openxmlformats.org/officeDocument/2006/relationships/notesMaster" Id="rId1"/>
</Relationships>

</file>

<file path=ppt/notesSlides/_rels/notesSlide72.xml.rels><?xml version="1.0" encoding="UTF-8" standalone="yes"?>
<Relationships xmlns="http://schemas.openxmlformats.org/package/2006/relationships">
    <Relationship Target="../slides/slide95.xml" Type="http://schemas.openxmlformats.org/officeDocument/2006/relationships/slide" Id="rId2"/>
    <Relationship Target="../notesMasters/notesMaster1.xml" Type="http://schemas.openxmlformats.org/officeDocument/2006/relationships/notesMaster" Id="rId1"/>
</Relationships>

</file>

<file path=ppt/notesSlides/_rels/notesSlide73.xml.rels><?xml version="1.0" encoding="UTF-8" standalone="yes"?>
<Relationships xmlns="http://schemas.openxmlformats.org/package/2006/relationships">
    <Relationship Target="../slides/slide103.xml" Type="http://schemas.openxmlformats.org/officeDocument/2006/relationships/slide" Id="rId2"/>
    <Relationship Target="../notesMasters/notesMaster1.xml" Type="http://schemas.openxmlformats.org/officeDocument/2006/relationships/notesMaster" Id="rId1"/>
</Relationships>

</file>

<file path=ppt/notesSlides/_rels/notesSlide74.xml.rels><?xml version="1.0" encoding="UTF-8" standalone="yes"?>
<Relationships xmlns="http://schemas.openxmlformats.org/package/2006/relationships">
    <Relationship Target="../slides/slide104.xml" Type="http://schemas.openxmlformats.org/officeDocument/2006/relationships/slide" Id="rId2"/>
    <Relationship Target="../notesMasters/notesMaster1.xml" Type="http://schemas.openxmlformats.org/officeDocument/2006/relationships/notesMaster" Id="rId1"/>
</Relationships>

</file>

<file path=ppt/notesSlides/_rels/notesSlide75.xml.rels><?xml version="1.0" encoding="UTF-8" standalone="yes"?>
<Relationships xmlns="http://schemas.openxmlformats.org/package/2006/relationships">
    <Relationship Target="../slides/slide105.xml" Type="http://schemas.openxmlformats.org/officeDocument/2006/relationships/slide" Id="rId2"/>
    <Relationship Target="../notesMasters/notesMaster1.xml" Type="http://schemas.openxmlformats.org/officeDocument/2006/relationships/notesMaster" Id="rId1"/>
</Relationships>

</file>

<file path=ppt/notesSlides/_rels/notesSlide76.xml.rels><?xml version="1.0" encoding="UTF-8" standalone="yes"?>
<Relationships xmlns="http://schemas.openxmlformats.org/package/2006/relationships">
    <Relationship Target="../slides/slide106.xml" Type="http://schemas.openxmlformats.org/officeDocument/2006/relationships/slide" Id="rId2"/>
    <Relationship Target="../notesMasters/notesMaster1.xml" Type="http://schemas.openxmlformats.org/officeDocument/2006/relationships/notesMaster" Id="rId1"/>
</Relationships>

</file>

<file path=ppt/notesSlides/_rels/notesSlide77.xml.rels><?xml version="1.0" encoding="UTF-8" standalone="yes"?>
<Relationships xmlns="http://schemas.openxmlformats.org/package/2006/relationships">
    <Relationship Target="../slides/slide107.xml" Type="http://schemas.openxmlformats.org/officeDocument/2006/relationships/slide" Id="rId2"/>
    <Relationship Target="../notesMasters/notesMaster1.xml" Type="http://schemas.openxmlformats.org/officeDocument/2006/relationships/notesMaster" Id="rId1"/>
</Relationships>

</file>

<file path=ppt/notesSlides/_rels/notesSlide78.xml.rels><?xml version="1.0" encoding="UTF-8" standalone="yes"?>
<Relationships xmlns="http://schemas.openxmlformats.org/package/2006/relationships">
    <Relationship Target="../slides/slide108.xml" Type="http://schemas.openxmlformats.org/officeDocument/2006/relationships/slide" Id="rId2"/>
    <Relationship Target="../notesMasters/notesMaster1.xml" Type="http://schemas.openxmlformats.org/officeDocument/2006/relationships/notesMaster" Id="rId1"/>
</Relationships>

</file>

<file path=ppt/notesSlides/_rels/notesSlide79.xml.rels><?xml version="1.0" encoding="UTF-8" standalone="yes"?>
<Relationships xmlns="http://schemas.openxmlformats.org/package/2006/relationships">
    <Relationship Target="../slides/slide109.xml" Type="http://schemas.openxmlformats.org/officeDocument/2006/relationships/slide" Id="rId2"/>
    <Relationship Target="../notesMasters/notesMaster1.xml" Type="http://schemas.openxmlformats.org/officeDocument/2006/relationships/notesMaster" Id="rId1"/>
</Relationships>

</file>

<file path=ppt/notesSlides/_rels/notesSlide8.xml.rels><?xml version="1.0" encoding="UTF-8" standalone="yes"?>
<Relationships xmlns="http://schemas.openxmlformats.org/package/2006/relationships">
    <Relationship Target="../slides/slide9.xml" Type="http://schemas.openxmlformats.org/officeDocument/2006/relationships/slide" Id="rId2"/>
    <Relationship Target="../notesMasters/notesMaster1.xml" Type="http://schemas.openxmlformats.org/officeDocument/2006/relationships/notesMaster" Id="rId1"/>
</Relationships>

</file>

<file path=ppt/notesSlides/_rels/notesSlide80.xml.rels><?xml version="1.0" encoding="UTF-8" standalone="yes"?>
<Relationships xmlns="http://schemas.openxmlformats.org/package/2006/relationships">
    <Relationship Target="../slides/slide112.xml" Type="http://schemas.openxmlformats.org/officeDocument/2006/relationships/slide" Id="rId2"/>
    <Relationship Target="../notesMasters/notesMaster1.xml" Type="http://schemas.openxmlformats.org/officeDocument/2006/relationships/notesMaster" Id="rId1"/>
</Relationships>

</file>

<file path=ppt/notesSlides/_rels/notesSlide81.xml.rels><?xml version="1.0" encoding="UTF-8" standalone="yes"?>
<Relationships xmlns="http://schemas.openxmlformats.org/package/2006/relationships">
    <Relationship Target="../slides/slide113.xml" Type="http://schemas.openxmlformats.org/officeDocument/2006/relationships/slide" Id="rId2"/>
    <Relationship Target="../notesMasters/notesMaster1.xml" Type="http://schemas.openxmlformats.org/officeDocument/2006/relationships/notesMaster" Id="rId1"/>
</Relationships>

</file>

<file path=ppt/notesSlides/_rels/notesSlide82.xml.rels><?xml version="1.0" encoding="UTF-8" standalone="yes"?>
<Relationships xmlns="http://schemas.openxmlformats.org/package/2006/relationships">
    <Relationship Target="../slides/slide115.xml" Type="http://schemas.openxmlformats.org/officeDocument/2006/relationships/slide" Id="rId2"/>
    <Relationship Target="../notesMasters/notesMaster1.xml" Type="http://schemas.openxmlformats.org/officeDocument/2006/relationships/notesMaster" Id="rId1"/>
</Relationships>

</file>

<file path=ppt/notesSlides/_rels/notesSlide83.xml.rels><?xml version="1.0" encoding="UTF-8" standalone="yes"?>
<Relationships xmlns="http://schemas.openxmlformats.org/package/2006/relationships">
    <Relationship Target="../slides/slide116.xml" Type="http://schemas.openxmlformats.org/officeDocument/2006/relationships/slide" Id="rId2"/>
    <Relationship Target="../notesMasters/notesMaster1.xml" Type="http://schemas.openxmlformats.org/officeDocument/2006/relationships/notesMaster" Id="rId1"/>
</Relationships>

</file>

<file path=ppt/notesSlides/_rels/notesSlide84.xml.rels><?xml version="1.0" encoding="UTF-8" standalone="yes"?>
<Relationships xmlns="http://schemas.openxmlformats.org/package/2006/relationships">
    <Relationship Target="../slides/slide117.xml" Type="http://schemas.openxmlformats.org/officeDocument/2006/relationships/slide" Id="rId2"/>
    <Relationship Target="../notesMasters/notesMaster1.xml" Type="http://schemas.openxmlformats.org/officeDocument/2006/relationships/notesMaster" Id="rId1"/>
</Relationships>

</file>

<file path=ppt/notesSlides/_rels/notesSlide85.xml.rels><?xml version="1.0" encoding="UTF-8" standalone="yes"?>
<Relationships xmlns="http://schemas.openxmlformats.org/package/2006/relationships">
    <Relationship TargetMode="External" Target="http://www.justice.cz/" Type="http://schemas.openxmlformats.org/officeDocument/2006/relationships/hyperlink" Id="rId3"/>
    <Relationship Target="../slides/slide118.xml" Type="http://schemas.openxmlformats.org/officeDocument/2006/relationships/slide" Id="rId2"/>
    <Relationship Target="../notesMasters/notesMaster1.xml" Type="http://schemas.openxmlformats.org/officeDocument/2006/relationships/notesMaster" Id="rId1"/>
    <Relationship TargetMode="External" Target="http://www3.mkcr.cz/cns_internet/" Type="http://schemas.openxmlformats.org/officeDocument/2006/relationships/hyperlink" Id="rId4"/>
</Relationships>

</file>

<file path=ppt/notesSlides/_rels/notesSlide86.xml.rels><?xml version="1.0" encoding="UTF-8" standalone="yes"?>
<Relationships xmlns="http://schemas.openxmlformats.org/package/2006/relationships">
    <Relationship Target="../slides/slide120.xml" Type="http://schemas.openxmlformats.org/officeDocument/2006/relationships/slide" Id="rId2"/>
    <Relationship Target="../notesMasters/notesMaster1.xml" Type="http://schemas.openxmlformats.org/officeDocument/2006/relationships/notesMaster" Id="rId1"/>
</Relationships>

</file>

<file path=ppt/notesSlides/_rels/notesSlide87.xml.rels><?xml version="1.0" encoding="UTF-8" standalone="yes"?>
<Relationships xmlns="http://schemas.openxmlformats.org/package/2006/relationships">
    <Relationship Target="../slides/slide121.xml" Type="http://schemas.openxmlformats.org/officeDocument/2006/relationships/slide" Id="rId2"/>
    <Relationship Target="../notesMasters/notesMaster1.xml" Type="http://schemas.openxmlformats.org/officeDocument/2006/relationships/notesMaster" Id="rId1"/>
</Relationships>

</file>

<file path=ppt/notesSlides/_rels/notesSlide88.xml.rels><?xml version="1.0" encoding="UTF-8" standalone="yes"?>
<Relationships xmlns="http://schemas.openxmlformats.org/package/2006/relationships">
    <Relationship Target="../slides/slide122.xml" Type="http://schemas.openxmlformats.org/officeDocument/2006/relationships/slide" Id="rId2"/>
    <Relationship Target="../notesMasters/notesMaster1.xml" Type="http://schemas.openxmlformats.org/officeDocument/2006/relationships/notesMaster" Id="rId1"/>
</Relationships>

</file>

<file path=ppt/notesSlides/_rels/notesSlide89.xml.rels><?xml version="1.0" encoding="UTF-8" standalone="yes"?>
<Relationships xmlns="http://schemas.openxmlformats.org/package/2006/relationships">
    <Relationship Target="../slides/slide123.xml" Type="http://schemas.openxmlformats.org/officeDocument/2006/relationships/slide" Id="rId2"/>
    <Relationship Target="../notesMasters/notesMaster1.xml" Type="http://schemas.openxmlformats.org/officeDocument/2006/relationships/notesMaster" Id="rId1"/>
</Relationships>

</file>

<file path=ppt/notesSlides/_rels/notesSlide9.xml.rels><?xml version="1.0" encoding="UTF-8" standalone="yes"?>
<Relationships xmlns="http://schemas.openxmlformats.org/package/2006/relationships">
    <Relationship Target="../slides/slide10.xml" Type="http://schemas.openxmlformats.org/officeDocument/2006/relationships/slide" Id="rId2"/>
    <Relationship Target="../notesMasters/notesMaster1.xml" Type="http://schemas.openxmlformats.org/officeDocument/2006/relationships/notesMaster" Id="rId1"/>
</Relationships>

</file>

<file path=ppt/notesSlides/_rels/notesSlide90.xml.rels><?xml version="1.0" encoding="UTF-8" standalone="yes"?>
<Relationships xmlns="http://schemas.openxmlformats.org/package/2006/relationships">
    <Relationship Target="../slides/slide124.xml" Type="http://schemas.openxmlformats.org/officeDocument/2006/relationships/slide" Id="rId2"/>
    <Relationship Target="../notesMasters/notesMaster1.xml" Type="http://schemas.openxmlformats.org/officeDocument/2006/relationships/notesMaster" Id="rId1"/>
</Relationships>

</file>

<file path=ppt/notesSlides/_rels/notesSlide91.xml.rels><?xml version="1.0" encoding="UTF-8" standalone="yes"?>
<Relationships xmlns="http://schemas.openxmlformats.org/package/2006/relationships">
    <Relationship Target="../slides/slide125.xml" Type="http://schemas.openxmlformats.org/officeDocument/2006/relationships/slide" Id="rId2"/>
    <Relationship Target="../notesMasters/notesMaster1.xml" Type="http://schemas.openxmlformats.org/officeDocument/2006/relationships/notesMaster" Id="rId1"/>
</Relationships>

</file>

<file path=ppt/notesSlides/_rels/notesSlide92.xml.rels><?xml version="1.0" encoding="UTF-8" standalone="yes"?>
<Relationships xmlns="http://schemas.openxmlformats.org/package/2006/relationships">
    <Relationship Target="../slides/slide126.xml" Type="http://schemas.openxmlformats.org/officeDocument/2006/relationships/slide" Id="rId2"/>
    <Relationship Target="../notesMasters/notesMaster1.xml" Type="http://schemas.openxmlformats.org/officeDocument/2006/relationships/notesMaster" Id="rId1"/>
</Relationships>

</file>

<file path=ppt/notesSlides/_rels/notesSlide93.xml.rels><?xml version="1.0" encoding="UTF-8" standalone="yes"?>
<Relationships xmlns="http://schemas.openxmlformats.org/package/2006/relationships">
    <Relationship Target="../slides/slide127.xml" Type="http://schemas.openxmlformats.org/officeDocument/2006/relationships/slide" Id="rId2"/>
    <Relationship Target="../notesMasters/notesMaster1.xml" Type="http://schemas.openxmlformats.org/officeDocument/2006/relationships/notesMaster" Id="rId1"/>
</Relationships>

</file>

<file path=ppt/notesSlides/_rels/notesSlide94.xml.rels><?xml version="1.0" encoding="UTF-8" standalone="yes"?>
<Relationships xmlns="http://schemas.openxmlformats.org/package/2006/relationships">
    <Relationship Target="../slides/slide130.xml" Type="http://schemas.openxmlformats.org/officeDocument/2006/relationships/slide" Id="rId2"/>
    <Relationship Target="../notesMasters/notesMaster1.xml" Type="http://schemas.openxmlformats.org/officeDocument/2006/relationships/notesMaster" Id="rId1"/>
</Relationships>

</file>

<file path=ppt/notesSlides/_rels/notesSlide95.xml.rels><?xml version="1.0" encoding="UTF-8" standalone="yes"?>
<Relationships xmlns="http://schemas.openxmlformats.org/package/2006/relationships">
    <Relationship Target="../slides/slide133.xml" Type="http://schemas.openxmlformats.org/officeDocument/2006/relationships/slide" Id="rId2"/>
    <Relationship Target="../notesMasters/notesMaster1.xml" Type="http://schemas.openxmlformats.org/officeDocument/2006/relationships/notesMaster" Id="rId1"/>
</Relationships>

</file>

<file path=ppt/notesSlides/_rels/notesSlide96.xml.rels><?xml version="1.0" encoding="UTF-8" standalone="yes"?>
<Relationships xmlns="http://schemas.openxmlformats.org/package/2006/relationships">
    <Relationship Target="../slides/slide134.xml" Type="http://schemas.openxmlformats.org/officeDocument/2006/relationships/slide" Id="rId2"/>
    <Relationship Target="../notesMasters/notesMaster1.xml" Type="http://schemas.openxmlformats.org/officeDocument/2006/relationships/notesMaster" Id="rId1"/>
</Relationships>

</file>

<file path=ppt/notesSlides/_rels/notesSlide97.xml.rels><?xml version="1.0" encoding="UTF-8" standalone="yes"?>
<Relationships xmlns="http://schemas.openxmlformats.org/package/2006/relationships">
    <Relationship Target="../slides/slide137.xml" Type="http://schemas.openxmlformats.org/officeDocument/2006/relationships/slide" Id="rId2"/>
    <Relationship Target="../notesMasters/notesMaster1.xml" Type="http://schemas.openxmlformats.org/officeDocument/2006/relationships/notesMaster" Id="rId1"/>
</Relationships>

</file>

<file path=ppt/notesSlides/_rels/notesSlide98.xml.rels><?xml version="1.0" encoding="UTF-8" standalone="yes"?>
<Relationships xmlns="http://schemas.openxmlformats.org/package/2006/relationships">
    <Relationship Target="../slides/slide138.xml" Type="http://schemas.openxmlformats.org/officeDocument/2006/relationships/slide" Id="rId2"/>
    <Relationship Target="../notesMasters/notesMaster1.xml" Type="http://schemas.openxmlformats.org/officeDocument/2006/relationships/notesMaster" Id="rId1"/>
</Relationships>

</file>

<file path=ppt/notesSlides/_rels/notesSlide99.xml.rels><?xml version="1.0" encoding="UTF-8" standalone="yes"?>
<Relationships xmlns="http://schemas.openxmlformats.org/package/2006/relationships">
    <Relationship Target="../slides/slide139.xml" Type="http://schemas.openxmlformats.org/officeDocument/2006/relationships/slide" Id="rId2"/>
    <Relationship Target="../notesMasters/notesMaster1.xml" Type="http://schemas.openxmlformats.org/officeDocument/2006/relationships/notesMaster" Id="rId1"/>
</Relationships>

</file>

<file path=ppt/notesSlides/notesSlide1.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a:t>
            </a:fld>
            <a:endParaRPr lang="cs-CZ" dirty="false"/>
          </a:p>
        </p:txBody>
      </p:sp>
    </p:spTree>
    <p:extLst>
      <p:ext uri="{BB962C8B-B14F-4D97-AF65-F5344CB8AC3E}">
        <p14:creationId xmlns:p14="http://schemas.microsoft.com/office/powerpoint/2010/main" val="26711341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sz="1200" kern="1200" dirty="false" smtClean="false">
                <a:solidFill>
                  <a:schemeClr val="tx1"/>
                </a:solidFill>
                <a:effectLst/>
                <a:latin typeface="+mn-lt"/>
                <a:ea typeface="+mn-ea"/>
                <a:cs typeface="+mn-cs"/>
              </a:rPr>
              <a:t>Obecně platí, že žádost o podporu bude hodnocena podle kvality jejího obsahu, nikoli podle počtu stránek. Ve všech částech formuláře žádosti o podporu je vhodnější uvádět jasné a stručné informace, uvádět konkrétní údaje a nikoliv všeobecné fráze.</a:t>
            </a:r>
            <a:endParaRPr lang="cs-CZ" sz="1050" kern="1200" dirty="false" smtClean="false">
              <a:solidFill>
                <a:schemeClr val="tx1"/>
              </a:solidFill>
              <a:effectLst/>
              <a:latin typeface="+mn-lt"/>
              <a:ea typeface="+mn-ea"/>
              <a:cs typeface="+mn-cs"/>
            </a:endParaRPr>
          </a:p>
          <a:p>
            <a:pPr hangingPunct="false"/>
            <a:endParaRPr lang="cs-CZ" sz="1200" kern="1200" dirty="false" smtClean="false">
              <a:solidFill>
                <a:schemeClr val="tx1"/>
              </a:solidFill>
              <a:effectLst/>
              <a:latin typeface="+mn-lt"/>
              <a:ea typeface="+mn-ea"/>
              <a:cs typeface="+mn-cs"/>
            </a:endParaRPr>
          </a:p>
          <a:p>
            <a:pPr hangingPunct="false"/>
            <a:r>
              <a:rPr lang="cs-CZ" sz="1200" kern="1200" dirty="false" smtClean="false">
                <a:solidFill>
                  <a:schemeClr val="tx1"/>
                </a:solidFill>
                <a:effectLst/>
                <a:latin typeface="+mn-lt"/>
                <a:ea typeface="+mn-ea"/>
                <a:cs typeface="+mn-cs"/>
              </a:rPr>
              <a:t>Při vytváření a následném ověření vnitřní logiky projektu a sladění jeho jednotlivých částí jsou používány různé projektové techniky. Nejčastější je logický rámec.</a:t>
            </a:r>
          </a:p>
          <a:p>
            <a:pPr hangingPunct="false"/>
            <a:r>
              <a:rPr lang="cs-CZ" sz="1200" kern="1200" dirty="false" smtClean="false">
                <a:solidFill>
                  <a:schemeClr val="tx1"/>
                </a:solidFill>
                <a:effectLst/>
                <a:latin typeface="+mn-lt"/>
                <a:ea typeface="+mn-ea"/>
                <a:cs typeface="+mn-cs"/>
              </a:rPr>
              <a:t>Je to postup, s jehož pomocí jsme schopni stručně, přehledně a srozumitelně popsat projekt na jednom listu A4. </a:t>
            </a:r>
          </a:p>
          <a:p>
            <a:r>
              <a:rPr lang="cs-CZ" sz="1200" kern="1200" dirty="false" smtClean="false">
                <a:solidFill>
                  <a:schemeClr val="tx1"/>
                </a:solidFill>
                <a:effectLst/>
                <a:latin typeface="+mn-lt"/>
                <a:ea typeface="+mn-ea"/>
                <a:cs typeface="+mn-cs"/>
              </a:rPr>
              <a:t> </a:t>
            </a:r>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11</a:t>
            </a:fld>
            <a:endParaRPr lang="cs-CZ"/>
          </a:p>
        </p:txBody>
      </p:sp>
    </p:spTree>
    <p:extLst>
      <p:ext uri="{BB962C8B-B14F-4D97-AF65-F5344CB8AC3E}">
        <p14:creationId xmlns:p14="http://schemas.microsoft.com/office/powerpoint/2010/main" val="2929037282"/>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51202" name="Zástupný symbol pro obrázek snímku 1"/>
          <p:cNvSpPr>
            <a:spLocks noTextEdit="true" noGrp="true" noRot="true" noChangeAspect="true"/>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Zástupný symbol pro poznámky 2"/>
          <p:cNvSpPr>
            <a:spLocks noGrp="true"/>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false" compatLnSpc="true">
            <a:prstTxWarp prst="textNoShape">
              <a:avLst/>
            </a:prstTxWarp>
          </a:bodyPr>
          <a:lstStyle/>
          <a:p>
            <a:endParaRPr lang="cs-CZ" altLang="cs-CZ" smtClean="false"/>
          </a:p>
        </p:txBody>
      </p:sp>
      <p:sp>
        <p:nvSpPr>
          <p:cNvPr id="4" name="Zástupný symbol pro číslo snímku 3"/>
          <p:cNvSpPr>
            <a:spLocks noGrp="true"/>
          </p:cNvSpPr>
          <p:nvPr>
            <p:ph type="sldNum" sz="quarter" idx="5"/>
          </p:nvPr>
        </p:nvSpPr>
        <p:spPr/>
        <p:txBody>
          <a:bodyPr/>
          <a:lstStyle/>
          <a:p>
            <a:pPr>
              <a:defRPr/>
            </a:pPr>
            <a:fld id="{E7262D87-6FE8-4B50-8691-E4941F8BE07F}" type="slidenum">
              <a:rPr lang="cs-CZ">
                <a:solidFill>
                  <a:prstClr val="black"/>
                </a:solidFill>
              </a:rPr>
              <a:pPr>
                <a:defRPr/>
              </a:pPr>
              <a:t>140</a:t>
            </a:fld>
            <a:endParaRPr lang="cs-CZ">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sz="1200" b="false" i="false" u="none" strike="noStrike" kern="1200" baseline="0" dirty="false" smtClean="false">
                <a:solidFill>
                  <a:schemeClr val="tx1"/>
                </a:solidFill>
                <a:latin typeface="+mn-lt"/>
                <a:ea typeface="+mn-ea"/>
                <a:cs typeface="+mn-cs"/>
              </a:rPr>
              <a:t>Nutné mít kvalifikovaný elektronický podpis (např. </a:t>
            </a:r>
            <a:r>
              <a:rPr lang="cs-CZ" sz="1200" b="false" i="false" u="none" strike="noStrike" kern="1200" baseline="0" dirty="false" err="true" smtClean="false">
                <a:solidFill>
                  <a:schemeClr val="tx1"/>
                </a:solidFill>
                <a:latin typeface="+mn-lt"/>
                <a:ea typeface="+mn-ea"/>
                <a:cs typeface="+mn-cs"/>
              </a:rPr>
              <a:t>PostSignum</a:t>
            </a:r>
            <a:r>
              <a:rPr lang="cs-CZ" sz="1200" b="false" i="false" u="none" strike="noStrike" kern="1200" baseline="0" dirty="false" smtClean="false">
                <a:solidFill>
                  <a:schemeClr val="tx1"/>
                </a:solidFill>
                <a:latin typeface="+mn-lt"/>
                <a:ea typeface="+mn-ea"/>
                <a:cs typeface="+mn-cs"/>
              </a:rPr>
              <a:t> České pošty) </a:t>
            </a:r>
            <a:r>
              <a:rPr lang="pl-PL" sz="1200" b="false" i="false" u="none" strike="noStrike" kern="1200" baseline="0" dirty="false" smtClean="false">
                <a:solidFill>
                  <a:schemeClr val="tx1"/>
                </a:solidFill>
                <a:latin typeface="+mn-lt"/>
                <a:ea typeface="+mn-ea"/>
                <a:cs typeface="+mn-cs"/>
              </a:rPr>
              <a:t>- platnost certifikátu je 1 rok.</a:t>
            </a:r>
          </a:p>
          <a:p>
            <a:r>
              <a:rPr lang="cs-CZ" sz="1200" b="false" i="false" u="none" strike="noStrike" kern="1200" baseline="0" dirty="false" smtClean="false">
                <a:solidFill>
                  <a:schemeClr val="tx1"/>
                </a:solidFill>
                <a:latin typeface="+mn-lt"/>
                <a:ea typeface="+mn-ea"/>
                <a:cs typeface="+mn-cs"/>
              </a:rPr>
              <a:t>Nutnost mít aktivní datovou schránku.</a:t>
            </a:r>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13</a:t>
            </a:fld>
            <a:endParaRPr lang="cs-CZ"/>
          </a:p>
        </p:txBody>
      </p:sp>
    </p:spTree>
    <p:extLst>
      <p:ext uri="{BB962C8B-B14F-4D97-AF65-F5344CB8AC3E}">
        <p14:creationId xmlns:p14="http://schemas.microsoft.com/office/powerpoint/2010/main" val="33042119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sz="1200" b="false" i="false" u="none" strike="noStrike" kern="1200" baseline="0" dirty="false" smtClean="false">
                <a:solidFill>
                  <a:schemeClr val="tx1"/>
                </a:solidFill>
                <a:latin typeface="+mn-lt"/>
                <a:ea typeface="+mn-ea"/>
                <a:cs typeface="+mn-cs"/>
              </a:rPr>
              <a:t>Veškeré žádosti se zasílají jen v elektronické podobě prostřednictvím aplikace IS KP14+.</a:t>
            </a:r>
          </a:p>
          <a:p>
            <a:r>
              <a:rPr lang="cs-CZ" sz="1200" b="false" i="false" u="none" strike="noStrike" kern="1200" baseline="0" dirty="false" smtClean="false">
                <a:solidFill>
                  <a:schemeClr val="tx1"/>
                </a:solidFill>
                <a:latin typeface="+mn-lt"/>
                <a:ea typeface="+mn-ea"/>
                <a:cs typeface="+mn-cs"/>
              </a:rPr>
              <a:t>Nevyžaduje instalaci do PC</a:t>
            </a:r>
          </a:p>
          <a:p>
            <a:r>
              <a:rPr lang="cs-CZ" sz="1200" b="false" i="false" u="none" strike="noStrike" kern="1200" baseline="0" dirty="false" smtClean="false">
                <a:solidFill>
                  <a:schemeClr val="tx1"/>
                </a:solidFill>
                <a:latin typeface="+mn-lt"/>
                <a:ea typeface="+mn-ea"/>
                <a:cs typeface="+mn-cs"/>
              </a:rPr>
              <a:t>Postupovat podle Pokynů k vyplnění Žádosti o podporu </a:t>
            </a:r>
          </a:p>
          <a:p>
            <a:r>
              <a:rPr lang="cs-CZ" sz="1200" b="false" i="false" u="none" strike="noStrike" kern="1200" baseline="0" dirty="false" smtClean="false">
                <a:solidFill>
                  <a:schemeClr val="tx1"/>
                </a:solidFill>
                <a:latin typeface="+mn-lt"/>
                <a:ea typeface="+mn-ea"/>
                <a:cs typeface="+mn-cs"/>
              </a:rPr>
              <a:t>Prostřednictvím IS KP14+ se předkládají také Zprávy o realizaci projektu</a:t>
            </a:r>
          </a:p>
          <a:p>
            <a:r>
              <a:rPr lang="cs-CZ" sz="1200" b="false" i="false" u="none" strike="noStrike" kern="1200" baseline="0" dirty="false" smtClean="false">
                <a:solidFill>
                  <a:schemeClr val="tx1"/>
                </a:solidFill>
                <a:latin typeface="+mn-lt"/>
                <a:ea typeface="+mn-ea"/>
                <a:cs typeface="+mn-cs"/>
              </a:rPr>
              <a:t>  - do 30 pracovních dnů po ukončení každého monitorovacího období (zpravidla 6 měsíců)</a:t>
            </a:r>
          </a:p>
          <a:p>
            <a:endParaRPr lang="cs-CZ" sz="1200" b="false" i="false" u="none" strike="noStrike" kern="1200" baseline="0" dirty="false" smtClean="false">
              <a:solidFill>
                <a:schemeClr val="tx1"/>
              </a:solidFill>
              <a:latin typeface="+mn-lt"/>
              <a:ea typeface="+mn-ea"/>
              <a:cs typeface="+mn-cs"/>
            </a:endParaRPr>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14</a:t>
            </a:fld>
            <a:endParaRPr lang="cs-CZ"/>
          </a:p>
        </p:txBody>
      </p:sp>
    </p:spTree>
    <p:extLst>
      <p:ext uri="{BB962C8B-B14F-4D97-AF65-F5344CB8AC3E}">
        <p14:creationId xmlns:p14="http://schemas.microsoft.com/office/powerpoint/2010/main" val="42803959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dirty="false" smtClean="false"/>
              <a:t>Prostředí</a:t>
            </a:r>
            <a:r>
              <a:rPr lang="cs-CZ" baseline="0" dirty="false" smtClean="false"/>
              <a:t> </a:t>
            </a:r>
            <a:r>
              <a:rPr lang="cs-CZ" dirty="false" smtClean="false"/>
              <a:t>MS2014+ má 2 části:</a:t>
            </a:r>
          </a:p>
          <a:p>
            <a:pPr lvl="1"/>
            <a:r>
              <a:rPr lang="cs-CZ" dirty="false" smtClean="false"/>
              <a:t>1. Pro externí uživatele: IS KP14+ (do externích patří žadatelé/příjemci, externí hodnotitelé)</a:t>
            </a:r>
          </a:p>
          <a:p>
            <a:pPr lvl="1"/>
            <a:r>
              <a:rPr lang="cs-CZ" dirty="false" smtClean="false"/>
              <a:t>2.</a:t>
            </a:r>
            <a:r>
              <a:rPr lang="cs-CZ" baseline="0" dirty="false" smtClean="false"/>
              <a:t> </a:t>
            </a:r>
            <a:r>
              <a:rPr lang="cs-CZ" dirty="false" smtClean="false"/>
              <a:t>Pro interní uživatele: CSSF14+ </a:t>
            </a:r>
          </a:p>
          <a:p>
            <a:r>
              <a:rPr lang="cs-CZ" dirty="false" smtClean="false"/>
              <a:t>Do IS KP14+ se lze registrovat bez překážek, CSSF14+ je pouze pro absolventy školení - před přidělením přístupu MMR ověřuje vazbu osoby na daný OP</a:t>
            </a:r>
          </a:p>
          <a:p>
            <a:endParaRPr lang="cs-CZ" dirty="false" smtClean="false"/>
          </a:p>
          <a:p>
            <a:r>
              <a:rPr lang="cs-CZ" dirty="false" smtClean="false"/>
              <a:t>Pro oboje existují vždy:</a:t>
            </a:r>
          </a:p>
          <a:p>
            <a:pPr lvl="1"/>
            <a:r>
              <a:rPr lang="cs-CZ" dirty="false" smtClean="false"/>
              <a:t>1. Ostré prostředí</a:t>
            </a:r>
          </a:p>
          <a:p>
            <a:pPr lvl="1"/>
            <a:r>
              <a:rPr lang="cs-CZ" dirty="false" smtClean="false"/>
              <a:t>2. Referenční (mělo by kopírovat ostrou verzi, slouží pro simulaci ze strany ŘO aj.)</a:t>
            </a:r>
          </a:p>
          <a:p>
            <a:pPr lvl="1"/>
            <a:r>
              <a:rPr lang="cs-CZ" dirty="false" smtClean="false"/>
              <a:t>3. Testovací (slouží k přípravě rozvoje – před nasazením na referenční a ostrou)</a:t>
            </a:r>
          </a:p>
          <a:p>
            <a:pPr lvl="1"/>
            <a:endParaRPr lang="cs-CZ" dirty="false" smtClean="false"/>
          </a:p>
          <a:p>
            <a:pPr lvl="1"/>
            <a:r>
              <a:rPr lang="cs-CZ" dirty="false" smtClean="false"/>
              <a:t>Registrace uživatelů IS KP14+</a:t>
            </a:r>
          </a:p>
          <a:p>
            <a:r>
              <a:rPr lang="cs-CZ" dirty="false" smtClean="false"/>
              <a:t>Vyplnění: Jméno, Příjmení, Datum narození, E-mail, Telefon, Heslo </a:t>
            </a:r>
          </a:p>
          <a:p>
            <a:r>
              <a:rPr lang="cs-CZ" dirty="false" smtClean="false"/>
              <a:t>Systém zašle kód na zadané telefonní číslo</a:t>
            </a:r>
          </a:p>
          <a:p>
            <a:r>
              <a:rPr lang="cs-CZ" dirty="false" smtClean="false"/>
              <a:t>Po zadání kódu z SMS zprávy do registračního formuláře v IS KP14+ dochází k zaslání aktivačního linku na e-mail</a:t>
            </a:r>
          </a:p>
          <a:p>
            <a:r>
              <a:rPr lang="cs-CZ" dirty="false" smtClean="false"/>
              <a:t>Po kliknutí na aktivační link zasílá systém na email uživatelské jméno (vychází z jména a příjmení)</a:t>
            </a:r>
          </a:p>
          <a:p>
            <a:pPr lvl="1"/>
            <a:endParaRPr lang="cs-CZ" dirty="false" smtClean="false"/>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15</a:t>
            </a:fld>
            <a:endParaRPr lang="cs-CZ"/>
          </a:p>
        </p:txBody>
      </p:sp>
    </p:spTree>
    <p:extLst>
      <p:ext uri="{BB962C8B-B14F-4D97-AF65-F5344CB8AC3E}">
        <p14:creationId xmlns:p14="http://schemas.microsoft.com/office/powerpoint/2010/main" val="72991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marL="0" marR="0" indent="0" algn="l" defTabSz="914400" rtl="false" eaLnBrk="true" fontAlgn="auto" latinLnBrk="false" hangingPunct="true">
              <a:lnSpc>
                <a:spcPct val="100000"/>
              </a:lnSpc>
              <a:spcBef>
                <a:spcPts val="0"/>
              </a:spcBef>
              <a:spcAft>
                <a:spcPts val="0"/>
              </a:spcAft>
              <a:buClrTx/>
              <a:buSzTx/>
              <a:buFontTx/>
              <a:buNone/>
              <a:tabLst/>
              <a:defRPr/>
            </a:pPr>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16</a:t>
            </a:fld>
            <a:endParaRPr lang="cs-CZ"/>
          </a:p>
        </p:txBody>
      </p:sp>
    </p:spTree>
    <p:extLst>
      <p:ext uri="{BB962C8B-B14F-4D97-AF65-F5344CB8AC3E}">
        <p14:creationId xmlns:p14="http://schemas.microsoft.com/office/powerpoint/2010/main" val="35871945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baseline="0" dirty="false" smtClean="false"/>
              <a:t>Žadatel musí jít vždy přes výzvu ŘO a konkrétní výzvu MAS volí až na žádosti.</a:t>
            </a:r>
          </a:p>
          <a:p>
            <a:r>
              <a:rPr lang="cs-CZ" baseline="0" dirty="false" smtClean="false"/>
              <a:t>Žadatel – Operační program – Výzva ŘO – otevře se nová žádost – a zde na záložce výzvy MAS vyberete konkrétní výzvu MAS</a:t>
            </a:r>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17</a:t>
            </a:fld>
            <a:endParaRPr lang="cs-CZ"/>
          </a:p>
        </p:txBody>
      </p:sp>
    </p:spTree>
    <p:extLst>
      <p:ext uri="{BB962C8B-B14F-4D97-AF65-F5344CB8AC3E}">
        <p14:creationId xmlns:p14="http://schemas.microsoft.com/office/powerpoint/2010/main" val="34486261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18</a:t>
            </a:fld>
            <a:endParaRPr lang="cs-CZ"/>
          </a:p>
        </p:txBody>
      </p:sp>
    </p:spTree>
    <p:extLst>
      <p:ext uri="{BB962C8B-B14F-4D97-AF65-F5344CB8AC3E}">
        <p14:creationId xmlns:p14="http://schemas.microsoft.com/office/powerpoint/2010/main" val="40851771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Pořadí vyplňování záložek není zcela individuální, u některých je nejprve nutné vyplnit nadřazený údaj v jiné části žádosti o podporu (do té doby je záložka šedě podbarvená). </a:t>
            </a:r>
          </a:p>
          <a:p>
            <a:r>
              <a:rPr lang="cs-CZ" dirty="false" smtClean="false"/>
              <a:t>Role uživatelů IS KP14+ ve vztahu k projektu:</a:t>
            </a:r>
            <a:r>
              <a:rPr lang="cs-CZ" baseline="0" dirty="false" smtClean="false"/>
              <a:t> </a:t>
            </a:r>
            <a:r>
              <a:rPr lang="cs-CZ" dirty="false" smtClean="false"/>
              <a:t>Editor,</a:t>
            </a:r>
            <a:r>
              <a:rPr lang="cs-CZ" baseline="0" dirty="false" smtClean="false"/>
              <a:t> </a:t>
            </a:r>
            <a:r>
              <a:rPr lang="cs-CZ" dirty="false" smtClean="false"/>
              <a:t>Čtenář,</a:t>
            </a:r>
            <a:r>
              <a:rPr lang="cs-CZ" baseline="0" dirty="false" smtClean="false"/>
              <a:t> </a:t>
            </a:r>
            <a:r>
              <a:rPr lang="cs-CZ" dirty="false" smtClean="false"/>
              <a:t>Signatář</a:t>
            </a:r>
            <a:r>
              <a:rPr lang="cs-CZ" baseline="0" dirty="false" smtClean="false"/>
              <a:t> </a:t>
            </a:r>
            <a:r>
              <a:rPr lang="cs-CZ" dirty="false" smtClean="false"/>
              <a:t>(vždy minimálně 1 osoba s touto rolí; pořadí signatářů se specifikuje v datech žádosti).</a:t>
            </a:r>
          </a:p>
          <a:p>
            <a:pPr marL="0" lvl="1" indent="0">
              <a:lnSpc>
                <a:spcPts val="2880"/>
              </a:lnSpc>
              <a:spcBef>
                <a:spcPts val="600"/>
              </a:spcBef>
              <a:spcAft>
                <a:spcPts val="600"/>
              </a:spcAft>
              <a:buSzPct val="100000"/>
              <a:buFont typeface="Wingdings" panose="05000000000000000000" pitchFamily="2" charset="2"/>
              <a:buNone/>
            </a:pPr>
            <a:r>
              <a:rPr lang="cs-CZ" sz="2400" dirty="false" smtClean="false"/>
              <a:t>Není možné přidělit přístup někomu, kdo pro IS KP14+ neexistuje.</a:t>
            </a:r>
          </a:p>
          <a:p>
            <a:r>
              <a:rPr lang="cs-CZ" dirty="false" smtClean="false"/>
              <a:t>Správce přístupů je vždy jedním z editorů.</a:t>
            </a:r>
          </a:p>
          <a:p>
            <a:pPr marL="0" marR="0" indent="0" algn="l" defTabSz="914400" rtl="false" eaLnBrk="true" fontAlgn="auto" latinLnBrk="false" hangingPunct="true">
              <a:lnSpc>
                <a:spcPct val="100000"/>
              </a:lnSpc>
              <a:spcBef>
                <a:spcPts val="0"/>
              </a:spcBef>
              <a:spcAft>
                <a:spcPts val="0"/>
              </a:spcAft>
              <a:buClrTx/>
              <a:buSzTx/>
              <a:buFontTx/>
              <a:buNone/>
              <a:tabLst/>
              <a:defRPr/>
            </a:pPr>
            <a:endParaRPr lang="cs-CZ" dirty="false" smtClean="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19</a:t>
            </a:fld>
            <a:endParaRPr lang="cs-CZ"/>
          </a:p>
        </p:txBody>
      </p:sp>
    </p:spTree>
    <p:extLst>
      <p:ext uri="{BB962C8B-B14F-4D97-AF65-F5344CB8AC3E}">
        <p14:creationId xmlns:p14="http://schemas.microsoft.com/office/powerpoint/2010/main" val="24273351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b="true" dirty="false" smtClean="false"/>
              <a:t>Zkrácený název projektu </a:t>
            </a:r>
            <a:r>
              <a:rPr lang="cs-CZ" dirty="false" smtClean="false"/>
              <a:t>– Identifikační údaj sloužící k základní orientaci v systému</a:t>
            </a:r>
          </a:p>
          <a:p>
            <a:r>
              <a:rPr lang="cs-CZ" b="true" dirty="false" smtClean="false"/>
              <a:t>Typ podání </a:t>
            </a:r>
            <a:r>
              <a:rPr lang="cs-CZ" dirty="false" smtClean="false"/>
              <a:t>– Automatické x Ruční</a:t>
            </a:r>
          </a:p>
          <a:p>
            <a:pPr lvl="1"/>
            <a:r>
              <a:rPr lang="cs-CZ" dirty="false" smtClean="false"/>
              <a:t>Automatické – automaticky po podpisu signatáře/ů</a:t>
            </a:r>
          </a:p>
          <a:p>
            <a:pPr lvl="1"/>
            <a:r>
              <a:rPr lang="cs-CZ" dirty="false" smtClean="false"/>
              <a:t>Ruční – aktivní účast žadatele přes tlačítko </a:t>
            </a:r>
            <a:r>
              <a:rPr lang="pl-PL" dirty="false" smtClean="false"/>
              <a:t>Podat žádost, které se vygeneruje po podpisu žádosti </a:t>
            </a:r>
          </a:p>
          <a:p>
            <a:r>
              <a:rPr lang="cs-CZ" b="true" dirty="false" smtClean="false"/>
              <a:t>Způsob jednání</a:t>
            </a:r>
            <a:r>
              <a:rPr lang="cs-CZ" dirty="false" smtClean="false"/>
              <a:t> – nastavení pravidla pro podpis žádosti, provazba se záložkou Přístup k projektu (určení rolí)</a:t>
            </a:r>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20</a:t>
            </a:fld>
            <a:endParaRPr lang="cs-CZ"/>
          </a:p>
        </p:txBody>
      </p:sp>
    </p:spTree>
    <p:extLst>
      <p:ext uri="{BB962C8B-B14F-4D97-AF65-F5344CB8AC3E}">
        <p14:creationId xmlns:p14="http://schemas.microsoft.com/office/powerpoint/2010/main" val="29634366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b="true" u="none" dirty="false" smtClean="false"/>
              <a:t>Název projektu </a:t>
            </a:r>
          </a:p>
          <a:p>
            <a:r>
              <a:rPr lang="cs-CZ" b="true" dirty="false" smtClean="false"/>
              <a:t>Anotace projektu </a:t>
            </a:r>
            <a:r>
              <a:rPr lang="cs-CZ" dirty="false" smtClean="false"/>
              <a:t>– Stručné shrnutí projektu – bude zveřejněno v seznamu podpořených projektů</a:t>
            </a:r>
          </a:p>
          <a:p>
            <a:pPr>
              <a:spcBef>
                <a:spcPts val="375"/>
              </a:spcBef>
              <a:buClr>
                <a:srgbClr val="000000"/>
              </a:buClr>
              <a:buSzPct val="100000"/>
              <a:buFont typeface="Wingdings" panose="05000000000000000000" pitchFamily="2" charset="2"/>
              <a:buChar char=""/>
              <a:defRPr/>
            </a:pPr>
            <a:r>
              <a:rPr lang="cs-CZ" altLang="cs-CZ" dirty="false" smtClean="false"/>
              <a:t> zobrazuje se na začátku žádosti</a:t>
            </a:r>
          </a:p>
          <a:p>
            <a:pPr>
              <a:spcBef>
                <a:spcPts val="375"/>
              </a:spcBef>
              <a:buClr>
                <a:srgbClr val="000000"/>
              </a:buClr>
              <a:buSzPct val="100000"/>
              <a:buFont typeface="Wingdings" panose="05000000000000000000" pitchFamily="2" charset="2"/>
              <a:buChar char=""/>
              <a:defRPr/>
            </a:pPr>
            <a:r>
              <a:rPr lang="cs-CZ" altLang="cs-CZ" dirty="false" smtClean="false"/>
              <a:t> projekt v kostce, souhrnný obraz</a:t>
            </a:r>
          </a:p>
          <a:p>
            <a:pPr>
              <a:spcBef>
                <a:spcPts val="375"/>
              </a:spcBef>
              <a:buClr>
                <a:srgbClr val="000000"/>
              </a:buClr>
              <a:buSzPct val="100000"/>
              <a:buFont typeface="Wingdings" panose="05000000000000000000" pitchFamily="2" charset="2"/>
              <a:buChar char=""/>
              <a:defRPr/>
            </a:pPr>
            <a:r>
              <a:rPr lang="cs-CZ" altLang="cs-CZ" dirty="false" smtClean="false"/>
              <a:t> jednoduše a výstižně (představte si, že píšete odstavec do novin pro projektem a tématem nedotčenou veřejnost)</a:t>
            </a:r>
          </a:p>
          <a:p>
            <a:pPr>
              <a:spcBef>
                <a:spcPts val="375"/>
              </a:spcBef>
              <a:buClr>
                <a:srgbClr val="000000"/>
              </a:buClr>
              <a:buSzPct val="100000"/>
              <a:buFont typeface="Wingdings" panose="05000000000000000000" pitchFamily="2" charset="2"/>
              <a:buChar char=""/>
              <a:defRPr/>
            </a:pPr>
            <a:r>
              <a:rPr lang="cs-CZ" altLang="cs-CZ" dirty="false" smtClean="false"/>
              <a:t> úvodní informace pro hodnotitele</a:t>
            </a:r>
          </a:p>
          <a:p>
            <a:pPr>
              <a:spcBef>
                <a:spcPts val="375"/>
              </a:spcBef>
              <a:buClr>
                <a:srgbClr val="000000"/>
              </a:buClr>
              <a:buSzPct val="100000"/>
              <a:buFont typeface="Wingdings" panose="05000000000000000000" pitchFamily="2" charset="2"/>
              <a:buChar char=""/>
              <a:defRPr/>
            </a:pPr>
            <a:r>
              <a:rPr lang="cs-CZ" altLang="cs-CZ" dirty="false" smtClean="false"/>
              <a:t> co, kdo, jak, proč, jak dlouho, za kolik</a:t>
            </a:r>
          </a:p>
          <a:p>
            <a:endParaRPr lang="cs-CZ" dirty="false" smtClean="false"/>
          </a:p>
          <a:p>
            <a:r>
              <a:rPr lang="cs-CZ" b="true" dirty="false" smtClean="false"/>
              <a:t>Datum zahájení a ukončení</a:t>
            </a:r>
            <a:r>
              <a:rPr lang="cs-CZ" dirty="false" smtClean="false"/>
              <a:t> – předpokládané/skutečné</a:t>
            </a:r>
          </a:p>
          <a:p>
            <a:pPr lvl="1"/>
            <a:r>
              <a:rPr lang="cs-CZ" dirty="false" smtClean="false"/>
              <a:t>generuje se délka projektu</a:t>
            </a:r>
          </a:p>
          <a:p>
            <a:pPr lvl="1"/>
            <a:r>
              <a:rPr lang="cs-CZ" dirty="false" smtClean="false"/>
              <a:t>nutno respektovat limity nastavené výzvou</a:t>
            </a:r>
          </a:p>
          <a:p>
            <a:pPr marL="432000" lvl="1" indent="-432000">
              <a:lnSpc>
                <a:spcPts val="2880"/>
              </a:lnSpc>
              <a:spcBef>
                <a:spcPts val="600"/>
              </a:spcBef>
              <a:spcAft>
                <a:spcPts val="600"/>
              </a:spcAft>
              <a:buSzPct val="100000"/>
              <a:buFont typeface="Wingdings" panose="05000000000000000000" pitchFamily="2" charset="2"/>
              <a:buChar char=""/>
            </a:pPr>
            <a:r>
              <a:rPr lang="cs-CZ" sz="2400" b="true" dirty="false" smtClean="false"/>
              <a:t>Jiné finanční příjmy</a:t>
            </a:r>
            <a:r>
              <a:rPr lang="cs-CZ" sz="2400" dirty="false" smtClean="false"/>
              <a:t> – Vytváří x Nevytváří. Provazba s záložkou Rozpad financování</a:t>
            </a:r>
          </a:p>
          <a:p>
            <a:pPr marL="432000" lvl="1" indent="-432000">
              <a:lnSpc>
                <a:spcPts val="2880"/>
              </a:lnSpc>
              <a:spcBef>
                <a:spcPts val="600"/>
              </a:spcBef>
              <a:spcAft>
                <a:spcPts val="600"/>
              </a:spcAft>
              <a:buSzPct val="100000"/>
              <a:buFont typeface="Wingdings" panose="05000000000000000000" pitchFamily="2" charset="2"/>
              <a:buChar char=""/>
            </a:pPr>
            <a:r>
              <a:rPr lang="cs-CZ" sz="2400" b="true" dirty="false" smtClean="false"/>
              <a:t>Příjmy dle čl. 61 obecného nařízení </a:t>
            </a:r>
            <a:r>
              <a:rPr lang="cs-CZ" sz="2400" dirty="false" smtClean="false"/>
              <a:t>- Projekt nevytváří příjmy dle článku 61</a:t>
            </a:r>
            <a:endParaRPr lang="cs-CZ" sz="2400" b="true" dirty="false" smtClean="false"/>
          </a:p>
          <a:p>
            <a:endParaRPr lang="cs-CZ" b="true" dirty="false" smtClean="false"/>
          </a:p>
          <a:p>
            <a:r>
              <a:rPr lang="cs-CZ" b="true" dirty="false" smtClean="false"/>
              <a:t>Doplňkové informace – </a:t>
            </a:r>
            <a:r>
              <a:rPr lang="cs-CZ" b="true" dirty="false" err="true" smtClean="false"/>
              <a:t>checkboxy</a:t>
            </a:r>
            <a:endParaRPr lang="cs-CZ" b="true" dirty="false" smtClean="false"/>
          </a:p>
          <a:p>
            <a:r>
              <a:rPr lang="pl-PL" dirty="false" smtClean="false"/>
              <a:t>Realizace zadávacích řízení na projektu</a:t>
            </a:r>
          </a:p>
          <a:p>
            <a:r>
              <a:rPr lang="cs-CZ" dirty="false" smtClean="false"/>
              <a:t>Režim financování – nastaveno na výzvě</a:t>
            </a:r>
          </a:p>
          <a:p>
            <a:r>
              <a:rPr lang="cs-CZ" dirty="false" smtClean="false"/>
              <a:t>Veřejná podpora – orientační, není provázáno s další záložkou. Bude řešeno až před podpisem právního aktu</a:t>
            </a:r>
          </a:p>
          <a:p>
            <a:r>
              <a:rPr lang="cs-CZ" dirty="false" smtClean="false"/>
              <a:t>Projekt je zcela nebo zčásti prováděn sociálními partnery nebo NNO – </a:t>
            </a:r>
            <a:r>
              <a:rPr lang="cs-CZ" dirty="false" err="true" smtClean="false"/>
              <a:t>checkbox</a:t>
            </a:r>
            <a:r>
              <a:rPr lang="cs-CZ" dirty="false" smtClean="false"/>
              <a:t> s </a:t>
            </a:r>
            <a:r>
              <a:rPr lang="cs-CZ" dirty="false" err="true" smtClean="false"/>
              <a:t>provazbou</a:t>
            </a:r>
            <a:r>
              <a:rPr lang="cs-CZ" dirty="false" smtClean="false"/>
              <a:t> na indikátor – relevantní v případě, že žadatel je NNO nebo sociální partner</a:t>
            </a:r>
            <a:endParaRPr lang="cs-CZ" b="true" dirty="false" smtClean="false"/>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21</a:t>
            </a:fld>
            <a:endParaRPr lang="cs-CZ"/>
          </a:p>
        </p:txBody>
      </p:sp>
    </p:spTree>
    <p:extLst>
      <p:ext uri="{BB962C8B-B14F-4D97-AF65-F5344CB8AC3E}">
        <p14:creationId xmlns:p14="http://schemas.microsoft.com/office/powerpoint/2010/main" val="1523919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lvl="0" hangingPunct="false"/>
            <a:endParaRPr lang="cs-CZ" sz="1200" kern="1200" dirty="false" smtClean="false">
              <a:solidFill>
                <a:schemeClr val="tx1"/>
              </a:solidFill>
              <a:effectLst/>
              <a:latin typeface="+mn-lt"/>
              <a:ea typeface="+mn-ea"/>
              <a:cs typeface="+mn-cs"/>
            </a:endParaRPr>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2</a:t>
            </a:fld>
            <a:endParaRPr lang="cs-CZ" dirty="false"/>
          </a:p>
        </p:txBody>
      </p:sp>
    </p:spTree>
    <p:extLst>
      <p:ext uri="{BB962C8B-B14F-4D97-AF65-F5344CB8AC3E}">
        <p14:creationId xmlns:p14="http://schemas.microsoft.com/office/powerpoint/2010/main" val="35136118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dirty="false" smtClean="false"/>
              <a:t>Základní identifikace specifických cílů je nastavena na úrovni výzvy.</a:t>
            </a:r>
          </a:p>
          <a:p>
            <a:r>
              <a:rPr lang="cs-CZ" b="true" dirty="false" smtClean="false"/>
              <a:t>Název</a:t>
            </a:r>
            <a:r>
              <a:rPr lang="cs-CZ" dirty="false" smtClean="false"/>
              <a:t> – žadatel vybírá z číselníku</a:t>
            </a:r>
          </a:p>
          <a:p>
            <a:r>
              <a:rPr lang="cs-CZ" b="true" dirty="false" smtClean="false"/>
              <a:t>Procentní podíl </a:t>
            </a:r>
            <a:r>
              <a:rPr lang="cs-CZ" dirty="false" smtClean="false"/>
              <a:t>– míra aktivit projektu pod specifickým cílem</a:t>
            </a:r>
          </a:p>
          <a:p>
            <a:pPr lvl="1"/>
            <a:r>
              <a:rPr lang="cs-CZ" dirty="false" smtClean="false"/>
              <a:t>- zadané hodnoty nejsou pro příjemce závazné</a:t>
            </a:r>
          </a:p>
          <a:p>
            <a:pPr lvl="1"/>
            <a:r>
              <a:rPr lang="cs-CZ" dirty="false" smtClean="false"/>
              <a:t>- systém provádí kontrolu součtu procentních podílů jednotlivých cílů</a:t>
            </a:r>
          </a:p>
          <a:p>
            <a:pPr lvl="1"/>
            <a:r>
              <a:rPr lang="cs-CZ" dirty="false" smtClean="false"/>
              <a:t>- určený poměr je využit při automatických rozpadech v oblasti finančního plánu, indikátorů a kategorie intervencí</a:t>
            </a:r>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22</a:t>
            </a:fld>
            <a:endParaRPr lang="cs-CZ"/>
          </a:p>
        </p:txBody>
      </p:sp>
    </p:spTree>
    <p:extLst>
      <p:ext uri="{BB962C8B-B14F-4D97-AF65-F5344CB8AC3E}">
        <p14:creationId xmlns:p14="http://schemas.microsoft.com/office/powerpoint/2010/main" val="22481951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b="true" dirty="false" smtClean="false"/>
              <a:t>Jaký problém projekt řeší? </a:t>
            </a:r>
            <a:r>
              <a:rPr lang="cs-CZ" dirty="false" smtClean="false"/>
              <a:t>– popis problému, proč ho řeší, koho se týká, důsledky neřešení</a:t>
            </a:r>
          </a:p>
          <a:p>
            <a:r>
              <a:rPr lang="cs-CZ" b="true" dirty="false" smtClean="false"/>
              <a:t>Jaké jsou příčiny problému?</a:t>
            </a:r>
            <a:r>
              <a:rPr lang="cs-CZ" dirty="false" smtClean="false"/>
              <a:t> – popis příčin problému, doklady existence problému, zda byl již v minulosti řešen a s jakým výsledkem</a:t>
            </a:r>
          </a:p>
          <a:p>
            <a:r>
              <a:rPr lang="cs-CZ" b="true" dirty="false" smtClean="false"/>
              <a:t>Co je cílem projektu? </a:t>
            </a:r>
            <a:r>
              <a:rPr lang="cs-CZ" dirty="false" smtClean="false"/>
              <a:t>– cíl/e projektu, provázanost cílů, měřitelnost, jak dosažení cíle řeší problém, jak ověřit dosažení cíle </a:t>
            </a:r>
          </a:p>
          <a:p>
            <a:endParaRPr lang="cs-CZ" b="true" dirty="false" smtClean="false"/>
          </a:p>
          <a:p>
            <a:r>
              <a:rPr lang="cs-CZ" b="true" dirty="false" smtClean="false"/>
              <a:t>Jaká/é změna/y je/jsou v důsledku projektu očekávána/y? </a:t>
            </a:r>
            <a:r>
              <a:rPr lang="cs-CZ" dirty="false" smtClean="false"/>
              <a:t>– co se změní, obecnější než cíl, dopad na cílovou skupinu</a:t>
            </a:r>
          </a:p>
          <a:p>
            <a:pPr>
              <a:buNone/>
            </a:pPr>
            <a:r>
              <a:rPr lang="cs-CZ" altLang="cs-CZ" sz="1200" dirty="false" smtClean="false">
                <a:solidFill>
                  <a:srgbClr val="000000"/>
                </a:solidFill>
              </a:rPr>
              <a:t>- nová kolonka v žádosti, která rozvíjí kolonku „cíle“</a:t>
            </a:r>
          </a:p>
          <a:p>
            <a:pPr>
              <a:buNone/>
            </a:pPr>
            <a:r>
              <a:rPr lang="cs-CZ" altLang="cs-CZ" sz="1200" dirty="false" smtClean="false">
                <a:solidFill>
                  <a:srgbClr val="000000"/>
                </a:solidFill>
              </a:rPr>
              <a:t>- nutí žadatele popsat kvalitativní dopady projektu</a:t>
            </a:r>
          </a:p>
          <a:p>
            <a:pPr>
              <a:buNone/>
            </a:pPr>
            <a:r>
              <a:rPr lang="cs-CZ" altLang="cs-CZ" sz="1200" dirty="false" smtClean="false">
                <a:solidFill>
                  <a:srgbClr val="000000"/>
                </a:solidFill>
              </a:rPr>
              <a:t>- od instrumentálních cílů (cílem je usnadnit přístup rodičům po mateřské dovolené</a:t>
            </a:r>
            <a:r>
              <a:rPr lang="cs-CZ" altLang="cs-CZ" sz="1200" baseline="0" dirty="false" smtClean="false">
                <a:solidFill>
                  <a:srgbClr val="000000"/>
                </a:solidFill>
              </a:rPr>
              <a:t> zpět do pracovního procesu</a:t>
            </a:r>
            <a:r>
              <a:rPr lang="cs-CZ" altLang="cs-CZ" sz="1200" dirty="false" smtClean="false">
                <a:solidFill>
                  <a:srgbClr val="000000"/>
                </a:solidFill>
              </a:rPr>
              <a:t>) k efektům</a:t>
            </a:r>
          </a:p>
          <a:p>
            <a:pPr>
              <a:buNone/>
            </a:pPr>
            <a:r>
              <a:rPr lang="cs-CZ" altLang="cs-CZ" sz="1200" baseline="0" dirty="false" smtClean="false">
                <a:solidFill>
                  <a:srgbClr val="000000"/>
                </a:solidFill>
              </a:rPr>
              <a:t>  </a:t>
            </a:r>
            <a:r>
              <a:rPr lang="cs-CZ" altLang="cs-CZ" sz="1200" dirty="false" smtClean="false">
                <a:solidFill>
                  <a:srgbClr val="000000"/>
                </a:solidFill>
              </a:rPr>
              <a:t>(změnou bude získání pracovního uplatnění</a:t>
            </a:r>
            <a:r>
              <a:rPr lang="cs-CZ" altLang="cs-CZ" sz="1200" baseline="0" dirty="false" smtClean="false">
                <a:solidFill>
                  <a:srgbClr val="000000"/>
                </a:solidFill>
              </a:rPr>
              <a:t> pro rodiče po mateřské dovolené </a:t>
            </a:r>
            <a:r>
              <a:rPr lang="cs-CZ" altLang="cs-CZ" sz="1200" dirty="false" smtClean="false">
                <a:solidFill>
                  <a:srgbClr val="000000"/>
                </a:solidFill>
              </a:rPr>
              <a:t>a sladění rodinného a pracovního života)</a:t>
            </a:r>
          </a:p>
          <a:p>
            <a:pPr>
              <a:buNone/>
            </a:pPr>
            <a:r>
              <a:rPr lang="cs-CZ" altLang="cs-CZ" sz="1200" dirty="false" smtClean="false">
                <a:solidFill>
                  <a:srgbClr val="000000"/>
                </a:solidFill>
              </a:rPr>
              <a:t>- kvantifikovat tu změnu</a:t>
            </a:r>
          </a:p>
          <a:p>
            <a:endParaRPr lang="cs-CZ" b="true" dirty="false" smtClean="false"/>
          </a:p>
          <a:p>
            <a:r>
              <a:rPr lang="cs-CZ" b="true" dirty="false" smtClean="false"/>
              <a:t>Jaké aktivity v projektu budou realizovány? (N) </a:t>
            </a:r>
            <a:r>
              <a:rPr lang="cs-CZ" dirty="false" smtClean="false"/>
              <a:t>– KA jsou dále řešeny na samostatné záložce – lze uvést odkaz na tuto záložku nebo stručný popis. </a:t>
            </a:r>
            <a:r>
              <a:rPr lang="cs-CZ" b="true" dirty="false" smtClean="false"/>
              <a:t>Údaje zde uvedené nesmí být v rozporu s údaji na záložce KA.</a:t>
            </a:r>
          </a:p>
          <a:p>
            <a:r>
              <a:rPr lang="cs-CZ" b="true" dirty="false" smtClean="false"/>
              <a:t>Popis realizačního týmu projektu – </a:t>
            </a:r>
            <a:r>
              <a:rPr lang="cs-CZ" dirty="false" smtClean="false"/>
              <a:t>všechny pozice v RT</a:t>
            </a:r>
            <a:r>
              <a:rPr lang="cs-CZ" b="true" dirty="false" smtClean="false"/>
              <a:t> </a:t>
            </a:r>
            <a:r>
              <a:rPr lang="cs-CZ" dirty="false" smtClean="false"/>
              <a:t>(NN i PN, příjemce i partner)</a:t>
            </a:r>
          </a:p>
          <a:p>
            <a:pPr lvl="1"/>
            <a:r>
              <a:rPr lang="cs-CZ" dirty="false" smtClean="false"/>
              <a:t>- hlavní činnosti</a:t>
            </a:r>
          </a:p>
          <a:p>
            <a:pPr lvl="1"/>
            <a:r>
              <a:rPr lang="cs-CZ" dirty="false" smtClean="false"/>
              <a:t>- rozsah zapojení</a:t>
            </a:r>
          </a:p>
          <a:p>
            <a:pPr lvl="1"/>
            <a:r>
              <a:rPr lang="cs-CZ" dirty="false" smtClean="false"/>
              <a:t>- odborná kapacita (ne konkrétní jména)</a:t>
            </a:r>
          </a:p>
          <a:p>
            <a:pPr marL="457200" lvl="1" indent="0">
              <a:spcAft>
                <a:spcPts val="600"/>
              </a:spcAft>
              <a:buFontTx/>
              <a:buNone/>
            </a:pPr>
            <a:r>
              <a:rPr lang="cs-CZ" dirty="false" smtClean="false"/>
              <a:t>- omezený rozsah pole - samostatná příloha s odkazem</a:t>
            </a:r>
          </a:p>
          <a:p>
            <a:pPr marL="628650" lvl="1" indent="-171450">
              <a:spcAft>
                <a:spcPts val="600"/>
              </a:spcAft>
              <a:buFontTx/>
              <a:buChar char="-"/>
            </a:pPr>
            <a:endParaRPr lang="cs-CZ" dirty="false" smtClean="false"/>
          </a:p>
          <a:p>
            <a:r>
              <a:rPr lang="cs-CZ" b="true" dirty="false" smtClean="false"/>
              <a:t>Jak bude zajištěno šíření výstupů projektu? (N) </a:t>
            </a:r>
            <a:r>
              <a:rPr lang="cs-CZ" dirty="false" smtClean="false"/>
              <a:t>– produkty, povědomí cílové skupiny apod.</a:t>
            </a:r>
          </a:p>
          <a:p>
            <a:r>
              <a:rPr lang="cs-CZ" b="true" dirty="false" smtClean="false"/>
              <a:t>V čem je navržené řešení inovativní? (N) </a:t>
            </a:r>
            <a:r>
              <a:rPr lang="cs-CZ" dirty="false" smtClean="false"/>
              <a:t>- osa 3 OPZ, výzvy zaměřené na sociální inovace.</a:t>
            </a:r>
          </a:p>
          <a:p>
            <a:pPr>
              <a:spcBef>
                <a:spcPts val="450"/>
              </a:spcBef>
              <a:buNone/>
            </a:pPr>
            <a:r>
              <a:rPr lang="cs-CZ" altLang="cs-CZ" sz="1200" dirty="false" smtClean="false">
                <a:solidFill>
                  <a:srgbClr val="000000"/>
                </a:solidFill>
              </a:rPr>
              <a:t>- některé výzvy vyžadují popis toho, v čem je projekt inovativní, v čem je nový, neokoukaný</a:t>
            </a:r>
          </a:p>
          <a:p>
            <a:pPr>
              <a:spcBef>
                <a:spcPts val="450"/>
              </a:spcBef>
              <a:buNone/>
            </a:pPr>
            <a:r>
              <a:rPr lang="cs-CZ" altLang="cs-CZ" sz="1200" dirty="false" smtClean="false">
                <a:solidFill>
                  <a:srgbClr val="000000"/>
                </a:solidFill>
              </a:rPr>
              <a:t>- </a:t>
            </a:r>
            <a:r>
              <a:rPr lang="cs-CZ" altLang="cs-CZ" sz="1200" u="sng" dirty="false" smtClean="false">
                <a:solidFill>
                  <a:srgbClr val="000000"/>
                </a:solidFill>
              </a:rPr>
              <a:t>tři základní roviny inovace:</a:t>
            </a:r>
          </a:p>
          <a:p>
            <a:pPr>
              <a:spcBef>
                <a:spcPts val="450"/>
              </a:spcBef>
              <a:buFont typeface="Wingdings" panose="05000000000000000000" pitchFamily="2" charset="2"/>
              <a:buChar char=""/>
            </a:pPr>
            <a:r>
              <a:rPr lang="cs-CZ" altLang="cs-CZ" sz="1200" dirty="false" smtClean="false">
                <a:solidFill>
                  <a:srgbClr val="000000"/>
                </a:solidFill>
              </a:rPr>
              <a:t> buď zavádíte projektem zcela </a:t>
            </a:r>
            <a:r>
              <a:rPr lang="cs-CZ" altLang="cs-CZ" sz="1200" b="true" dirty="false" smtClean="false">
                <a:solidFill>
                  <a:srgbClr val="000000"/>
                </a:solidFill>
              </a:rPr>
              <a:t>nové služby</a:t>
            </a:r>
            <a:r>
              <a:rPr lang="cs-CZ" altLang="cs-CZ" sz="1200" dirty="false" smtClean="false">
                <a:solidFill>
                  <a:srgbClr val="000000"/>
                </a:solidFill>
              </a:rPr>
              <a:t>, zaplňujete mezeru na trhu</a:t>
            </a:r>
          </a:p>
          <a:p>
            <a:pPr>
              <a:spcBef>
                <a:spcPts val="450"/>
              </a:spcBef>
              <a:buFont typeface="Wingdings" panose="05000000000000000000" pitchFamily="2" charset="2"/>
              <a:buChar char=""/>
            </a:pPr>
            <a:r>
              <a:rPr lang="cs-CZ" altLang="cs-CZ" sz="1200" dirty="false" smtClean="false">
                <a:solidFill>
                  <a:srgbClr val="000000"/>
                </a:solidFill>
              </a:rPr>
              <a:t> nebo existující služby </a:t>
            </a:r>
            <a:r>
              <a:rPr lang="cs-CZ" altLang="cs-CZ" sz="1200" b="true" dirty="false" smtClean="false">
                <a:solidFill>
                  <a:srgbClr val="000000"/>
                </a:solidFill>
              </a:rPr>
              <a:t>modifikujete, rozšiřujete, posouváte, zkvalitňujete</a:t>
            </a:r>
          </a:p>
          <a:p>
            <a:pPr>
              <a:spcBef>
                <a:spcPts val="450"/>
              </a:spcBef>
              <a:buFont typeface="Wingdings" panose="05000000000000000000" pitchFamily="2" charset="2"/>
              <a:buChar char=""/>
            </a:pPr>
            <a:r>
              <a:rPr lang="cs-CZ" altLang="cs-CZ" sz="1200" dirty="false" smtClean="false">
                <a:solidFill>
                  <a:srgbClr val="000000"/>
                </a:solidFill>
              </a:rPr>
              <a:t> nebo vytváříte </a:t>
            </a:r>
            <a:r>
              <a:rPr lang="cs-CZ" altLang="cs-CZ" sz="1200" b="true" dirty="false" smtClean="false">
                <a:solidFill>
                  <a:srgbClr val="000000"/>
                </a:solidFill>
              </a:rPr>
              <a:t>komplex</a:t>
            </a:r>
            <a:r>
              <a:rPr lang="cs-CZ" altLang="cs-CZ" sz="1200" dirty="false" smtClean="false">
                <a:solidFill>
                  <a:srgbClr val="000000"/>
                </a:solidFill>
              </a:rPr>
              <a:t> vzájemně provázaných nebo se doplňujících služeb, který násobí efekt každé jedné služby v takovém komplexu zařazené a mění situaci v místě celkově</a:t>
            </a:r>
          </a:p>
          <a:p>
            <a:endParaRPr lang="cs-CZ" dirty="false" smtClean="false"/>
          </a:p>
          <a:p>
            <a:r>
              <a:rPr lang="cs-CZ" b="true" dirty="false" smtClean="false"/>
              <a:t>Jaká existují rizika projektu? </a:t>
            </a:r>
            <a:r>
              <a:rPr lang="cs-CZ" dirty="false" smtClean="false"/>
              <a:t>– rizika spojená s realizací projektu a návrh jejich řešení. Ta rizika, jejichž vzniku může příjemce předcházet (kapacita cílové skupiny, personální obsazení projektu, finanční zdroje apod.).</a:t>
            </a:r>
          </a:p>
          <a:p>
            <a:pPr marL="457200" lvl="1" indent="0">
              <a:spcAft>
                <a:spcPts val="600"/>
              </a:spcAft>
              <a:buFontTx/>
              <a:buNone/>
            </a:pPr>
            <a:endParaRPr lang="cs-CZ" dirty="false" smtClean="false"/>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23</a:t>
            </a:fld>
            <a:endParaRPr lang="cs-CZ"/>
          </a:p>
        </p:txBody>
      </p:sp>
    </p:spTree>
    <p:extLst>
      <p:ext uri="{BB962C8B-B14F-4D97-AF65-F5344CB8AC3E}">
        <p14:creationId xmlns:p14="http://schemas.microsoft.com/office/powerpoint/2010/main" val="1138741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marL="0" marR="0" lvl="1" indent="0" algn="l" defTabSz="914400" rtl="false" eaLnBrk="true" fontAlgn="auto" latinLnBrk="false" hangingPunct="true">
              <a:lnSpc>
                <a:spcPct val="100000"/>
              </a:lnSpc>
              <a:spcBef>
                <a:spcPts val="0"/>
              </a:spcBef>
              <a:spcAft>
                <a:spcPts val="0"/>
              </a:spcAft>
              <a:buClrTx/>
              <a:buSzTx/>
              <a:buFontTx/>
              <a:buNone/>
              <a:tabLst/>
              <a:defRPr/>
            </a:pPr>
            <a:r>
              <a:rPr lang="cs-CZ" sz="1200" b="false" u="none" dirty="false" smtClean="false"/>
              <a:t>Při vyplňování</a:t>
            </a:r>
            <a:r>
              <a:rPr lang="cs-CZ" sz="1200" b="false" u="none" baseline="0" dirty="false" smtClean="false"/>
              <a:t> indikátorů musí žadatel uvést cílovou hodnotu a popis hodnoty u všech indikátorů v Žádosti o podporu (jedná se o povinná pole). Do Žádosti o podporu se načítají všechny indikátory z Výzvy ŘO OPZ č. 047. U nerelevantních indikátorů ve vztahu k zaměření Výzvy MAS uvede žadatel do pole cílová hodnota nulu a do pole popis hodnoty uvede, že indikátor je ve vztahu k zaměření Výzvy MAS nerelevantní (např. u Výzvy MAS vyhlášené na prorodinná opatření budou indikátory týkající se podpory sociálního podniku nerelevantní). Stejně tak bude žadatel postupovat i v případě, že indikátor bude relevantní ve vztahu k zaměření Výzvy MAS, ale žadatel neplánuje tuto aktivitu realizovat v rámci projektu (např. u Výzvy MAS na prorodinná opatření, která je vyhlášená na podporu dětských skupin a příměstských táborů, ale žadatel plánuje realizovat projekt pouze na příměstské tábory, budou indikátory vztahující se k podpoře dětských skupin s nulovými hodnotami a s popisem nerelevantní ve vztahu k aktivitám projektu).</a:t>
            </a:r>
            <a:endParaRPr lang="cs-CZ" sz="1200" b="false" u="none" dirty="false" smtClean="false"/>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24</a:t>
            </a:fld>
            <a:endParaRPr lang="cs-CZ" dirty="false"/>
          </a:p>
        </p:txBody>
      </p:sp>
    </p:spTree>
    <p:extLst>
      <p:ext uri="{BB962C8B-B14F-4D97-AF65-F5344CB8AC3E}">
        <p14:creationId xmlns:p14="http://schemas.microsoft.com/office/powerpoint/2010/main" val="10224408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marL="0" lvl="1" indent="0">
              <a:lnSpc>
                <a:spcPts val="2880"/>
              </a:lnSpc>
              <a:spcBef>
                <a:spcPts val="600"/>
              </a:spcBef>
              <a:spcAft>
                <a:spcPts val="600"/>
              </a:spcAft>
              <a:buSzPct val="100000"/>
              <a:buFont typeface="Wingdings" panose="05000000000000000000" pitchFamily="2" charset="2"/>
              <a:buNone/>
            </a:pPr>
            <a:r>
              <a:rPr lang="cs-CZ" sz="1200" b="true" u="sng" dirty="false" smtClean="false"/>
              <a:t>Indikátory povinné k naplnění</a:t>
            </a:r>
            <a:r>
              <a:rPr lang="cs-CZ" sz="1200" b="true" u="none" dirty="false" smtClean="false"/>
              <a:t> </a:t>
            </a:r>
            <a:r>
              <a:rPr lang="cs-CZ" sz="1200" dirty="false" smtClean="false"/>
              <a:t>(výstupové či výsledkové):</a:t>
            </a:r>
          </a:p>
          <a:p>
            <a:pPr marL="0" marR="0" lvl="1" indent="0" algn="l" defTabSz="914400" rtl="false" eaLnBrk="true" fontAlgn="auto" latinLnBrk="false" hangingPunct="true">
              <a:lnSpc>
                <a:spcPts val="2880"/>
              </a:lnSpc>
              <a:spcBef>
                <a:spcPts val="600"/>
              </a:spcBef>
              <a:spcAft>
                <a:spcPts val="600"/>
              </a:spcAft>
              <a:buClrTx/>
              <a:buSzPct val="100000"/>
              <a:buFont typeface="Wingdings" panose="05000000000000000000" pitchFamily="2" charset="2"/>
              <a:buNone/>
              <a:tabLst/>
              <a:defRPr/>
            </a:pPr>
            <a:r>
              <a:rPr lang="cs-CZ" sz="1200" dirty="false" smtClean="false">
                <a:solidFill>
                  <a:srgbClr val="FF0000"/>
                </a:solidFill>
              </a:rPr>
              <a:t>Každý projekt musí mít povinně stanovenou nenulovou hodnotu </a:t>
            </a:r>
            <a:r>
              <a:rPr lang="cs-CZ" sz="1200" b="true" dirty="false" smtClean="false">
                <a:solidFill>
                  <a:srgbClr val="FF0000"/>
                </a:solidFill>
              </a:rPr>
              <a:t>minimálně</a:t>
            </a:r>
            <a:r>
              <a:rPr lang="cs-CZ" sz="1200" dirty="false" smtClean="false">
                <a:solidFill>
                  <a:srgbClr val="FF0000"/>
                </a:solidFill>
              </a:rPr>
              <a:t> buď pro indikátor </a:t>
            </a:r>
            <a:r>
              <a:rPr lang="cs-CZ" sz="1200" b="true" dirty="false" smtClean="false">
                <a:solidFill>
                  <a:srgbClr val="FF0000"/>
                </a:solidFill>
              </a:rPr>
              <a:t>6 00 00 - Celkový počet účastníků</a:t>
            </a:r>
            <a:r>
              <a:rPr lang="cs-CZ" sz="1200" dirty="false" smtClean="false">
                <a:solidFill>
                  <a:srgbClr val="FF0000"/>
                </a:solidFill>
              </a:rPr>
              <a:t> nebo </a:t>
            </a:r>
            <a:br>
              <a:rPr lang="cs-CZ" sz="1200" dirty="false" smtClean="false">
                <a:solidFill>
                  <a:srgbClr val="FF0000"/>
                </a:solidFill>
              </a:rPr>
            </a:br>
            <a:r>
              <a:rPr lang="cs-CZ" sz="1200" b="true" dirty="false" smtClean="false">
                <a:solidFill>
                  <a:srgbClr val="FF0000"/>
                </a:solidFill>
              </a:rPr>
              <a:t>6 70 01 - Kapacita podpořených služeb!!!</a:t>
            </a:r>
          </a:p>
          <a:p>
            <a:pPr marL="432000" marR="0" lvl="1" indent="-432000" algn="l" defTabSz="914400" rtl="false" eaLnBrk="true" fontAlgn="auto" latinLnBrk="false" hangingPunct="true">
              <a:lnSpc>
                <a:spcPts val="2880"/>
              </a:lnSpc>
              <a:spcBef>
                <a:spcPts val="600"/>
              </a:spcBef>
              <a:spcAft>
                <a:spcPts val="600"/>
              </a:spcAft>
              <a:buClrTx/>
              <a:buSzPct val="100000"/>
              <a:buFont typeface="Wingdings" panose="05000000000000000000" pitchFamily="2" charset="2"/>
              <a:buChar char=""/>
              <a:tabLst/>
              <a:defRPr/>
            </a:pPr>
            <a:endParaRPr lang="cs-CZ" sz="1200" b="true" dirty="false" smtClean="false">
              <a:solidFill>
                <a:srgbClr val="FF0000"/>
              </a:solidFill>
            </a:endParaRPr>
          </a:p>
          <a:p>
            <a:pPr marL="0" marR="0" lvl="1" indent="0" algn="l" defTabSz="914400" rtl="false" eaLnBrk="true" fontAlgn="auto" latinLnBrk="false" hangingPunct="true">
              <a:lnSpc>
                <a:spcPts val="2880"/>
              </a:lnSpc>
              <a:spcBef>
                <a:spcPts val="600"/>
              </a:spcBef>
              <a:spcAft>
                <a:spcPts val="600"/>
              </a:spcAft>
              <a:buClrTx/>
              <a:buSzPct val="100000"/>
              <a:buFont typeface="Wingdings" panose="05000000000000000000" pitchFamily="2" charset="2"/>
              <a:buNone/>
              <a:tabLst/>
              <a:defRPr/>
            </a:pPr>
            <a:r>
              <a:rPr lang="cs-CZ" sz="1200" kern="1200" dirty="false" smtClean="false">
                <a:solidFill>
                  <a:schemeClr val="tx1"/>
                </a:solidFill>
                <a:effectLst/>
                <a:latin typeface="+mn-lt"/>
                <a:ea typeface="+mn-ea"/>
                <a:cs typeface="+mn-cs"/>
              </a:rPr>
              <a:t>Sledování parametrů týkajících se podpořených osob a související indikátory jsou detailně popsány </a:t>
            </a:r>
            <a:r>
              <a:rPr lang="cs-CZ" sz="1200" b="true" kern="1200" dirty="false" smtClean="false">
                <a:solidFill>
                  <a:schemeClr val="tx1"/>
                </a:solidFill>
                <a:effectLst/>
                <a:latin typeface="+mn-lt"/>
                <a:ea typeface="+mn-ea"/>
                <a:cs typeface="+mn-cs"/>
              </a:rPr>
              <a:t>v</a:t>
            </a:r>
            <a:r>
              <a:rPr lang="cs-CZ" sz="1200" kern="1200" dirty="false" smtClean="false">
                <a:solidFill>
                  <a:schemeClr val="tx1"/>
                </a:solidFill>
                <a:effectLst/>
                <a:latin typeface="+mn-lt"/>
                <a:ea typeface="+mn-ea"/>
                <a:cs typeface="+mn-cs"/>
              </a:rPr>
              <a:t> </a:t>
            </a:r>
            <a:r>
              <a:rPr lang="cs-CZ" sz="1200" b="true" kern="1200" dirty="false" smtClean="false">
                <a:solidFill>
                  <a:schemeClr val="tx1"/>
                </a:solidFill>
                <a:effectLst/>
                <a:latin typeface="+mn-lt"/>
                <a:ea typeface="+mn-ea"/>
                <a:cs typeface="+mn-cs"/>
              </a:rPr>
              <a:t>Obecné části pravidel pro žadatele a příjemce v rámci Operačního programu zaměstnanost v kapitole 18.</a:t>
            </a:r>
          </a:p>
          <a:p>
            <a:pPr marL="432000" marR="0" lvl="1" indent="-432000" algn="l" defTabSz="914400" rtl="false" eaLnBrk="true" fontAlgn="auto" latinLnBrk="false" hangingPunct="true">
              <a:lnSpc>
                <a:spcPts val="2880"/>
              </a:lnSpc>
              <a:spcBef>
                <a:spcPts val="600"/>
              </a:spcBef>
              <a:spcAft>
                <a:spcPts val="600"/>
              </a:spcAft>
              <a:buClrTx/>
              <a:buSzPct val="100000"/>
              <a:buFont typeface="Wingdings" panose="05000000000000000000" pitchFamily="2" charset="2"/>
              <a:buChar char=""/>
              <a:tabLst/>
              <a:defRPr/>
            </a:pPr>
            <a:endParaRPr lang="cs-CZ" sz="1200" kern="1200" dirty="false" smtClean="false">
              <a:solidFill>
                <a:schemeClr val="tx1"/>
              </a:solidFill>
              <a:effectLst/>
              <a:latin typeface="+mn-lt"/>
              <a:ea typeface="+mn-ea"/>
              <a:cs typeface="+mn-cs"/>
            </a:endParaRPr>
          </a:p>
          <a:p>
            <a:r>
              <a:rPr lang="cs-CZ" sz="1200" dirty="false" smtClean="false">
                <a:latin typeface="+mn-lt"/>
              </a:rPr>
              <a:t>Žadatel není nucen k tomu, aby všechny osoby byly „účastníky“ a čerpaly povinně podporu nad stanovený limit.</a:t>
            </a:r>
          </a:p>
          <a:p>
            <a:r>
              <a:rPr lang="cs-CZ" sz="1200" dirty="false" smtClean="false">
                <a:latin typeface="+mn-lt"/>
              </a:rPr>
              <a:t>Žadatel nebude znevýhodněn oproti projektům s vyššími cílovými hodnotami indikátorů za předpokladu, že zapojení osob, které nelze vykazovat v indikátoru, řádně odůvodní a popíše zamýšlené efekty.</a:t>
            </a:r>
          </a:p>
          <a:p>
            <a:r>
              <a:rPr lang="cs-CZ" sz="1200" dirty="false" smtClean="false">
                <a:latin typeface="+mn-lt"/>
              </a:rPr>
              <a:t>Hodnotitel hodnotí žádost jako celek, nikoli jen s ohledem na plánované hodnoty indikátorů.</a:t>
            </a:r>
          </a:p>
          <a:p>
            <a:r>
              <a:rPr lang="cs-CZ" sz="1200" dirty="false" smtClean="false">
                <a:latin typeface="+mn-lt"/>
              </a:rPr>
              <a:t>Vždy záleží na charakteru projektu, cílové skupiny a plánovaných efektech projektu.</a:t>
            </a:r>
          </a:p>
          <a:p>
            <a:endParaRPr lang="cs-CZ" sz="1200" dirty="false" smtClean="false">
              <a:latin typeface="+mn-lt"/>
            </a:endParaRPr>
          </a:p>
          <a:p>
            <a:pPr marL="432000" lvl="2" indent="-432000">
              <a:lnSpc>
                <a:spcPct val="100000"/>
              </a:lnSpc>
              <a:spcBef>
                <a:spcPts val="600"/>
              </a:spcBef>
              <a:spcAft>
                <a:spcPts val="600"/>
              </a:spcAft>
              <a:buSzPct val="100000"/>
              <a:buFont typeface="Courier New" panose="02070309020205020404" pitchFamily="49" charset="0"/>
              <a:buChar char="o"/>
            </a:pPr>
            <a:r>
              <a:rPr lang="cs-CZ" sz="1200" u="sng" dirty="false" smtClean="false">
                <a:latin typeface="+mn-lt"/>
                <a:cs typeface="Arial" panose="020B0604020202020204" pitchFamily="34" charset="0"/>
              </a:rPr>
              <a:t>6 00 00 - Celkový počet účastníků  + indikátory </a:t>
            </a:r>
            <a:r>
              <a:rPr lang="cs-CZ" sz="1200" u="sng" dirty="false" smtClean="false">
                <a:latin typeface="+mn-lt"/>
              </a:rPr>
              <a:t>týkající se „účastníků“</a:t>
            </a:r>
          </a:p>
          <a:p>
            <a:pPr marL="504000" lvl="4" indent="0">
              <a:lnSpc>
                <a:spcPct val="100000"/>
              </a:lnSpc>
              <a:spcBef>
                <a:spcPts val="600"/>
              </a:spcBef>
              <a:spcAft>
                <a:spcPts val="600"/>
              </a:spcAft>
              <a:buSzPct val="100000"/>
              <a:buNone/>
            </a:pPr>
            <a:r>
              <a:rPr lang="cs-CZ" sz="1200" dirty="false" smtClean="false">
                <a:latin typeface="+mn-lt"/>
                <a:cs typeface="Arial" panose="020B0604020202020204" pitchFamily="34" charset="0"/>
              </a:rPr>
              <a:t>= </a:t>
            </a:r>
            <a:r>
              <a:rPr lang="cs-CZ" sz="1200" dirty="false" smtClean="false">
                <a:latin typeface="+mn-lt"/>
              </a:rPr>
              <a:t>osoby jednoznačně identifikované, které zároveň překročí hranici pro bagatelní podporu </a:t>
            </a:r>
            <a:r>
              <a:rPr lang="cs-CZ" sz="1200" dirty="false" smtClean="false">
                <a:latin typeface="+mn-lt"/>
                <a:cs typeface="Arial" panose="020B0604020202020204" pitchFamily="34" charset="0"/>
              </a:rPr>
              <a:t>(tj. min. 40 hod., </a:t>
            </a:r>
            <a:r>
              <a:rPr lang="cs-CZ" sz="1200" dirty="false" smtClean="false">
                <a:latin typeface="+mn-lt"/>
              </a:rPr>
              <a:t>z toho min 20 hod. jinou formou než elektronickou</a:t>
            </a:r>
            <a:r>
              <a:rPr lang="cs-CZ" sz="1200" dirty="false" smtClean="false">
                <a:latin typeface="+mn-lt"/>
                <a:cs typeface="Arial" panose="020B0604020202020204" pitchFamily="34" charset="0"/>
              </a:rPr>
              <a:t>)</a:t>
            </a:r>
          </a:p>
          <a:p>
            <a:pPr marL="432000" lvl="2" indent="-432000">
              <a:lnSpc>
                <a:spcPct val="100000"/>
              </a:lnSpc>
              <a:spcBef>
                <a:spcPts val="600"/>
              </a:spcBef>
              <a:spcAft>
                <a:spcPts val="600"/>
              </a:spcAft>
              <a:buSzPct val="100000"/>
              <a:buFont typeface="Courier New" panose="02070309020205020404" pitchFamily="49" charset="0"/>
              <a:buChar char="o"/>
            </a:pPr>
            <a:r>
              <a:rPr lang="cs-CZ" sz="1200" dirty="false" smtClean="false">
                <a:latin typeface="+mn-lt"/>
                <a:cs typeface="Arial" panose="020B0604020202020204" pitchFamily="34" charset="0"/>
              </a:rPr>
              <a:t>Účastník započítán pouze jednou za projekt, bez ohledu na počet získaných podpor (víckrát ve více projektech).</a:t>
            </a:r>
          </a:p>
          <a:p>
            <a:pPr marL="432000" lvl="2" indent="-432000">
              <a:lnSpc>
                <a:spcPct val="100000"/>
              </a:lnSpc>
              <a:spcBef>
                <a:spcPts val="600"/>
              </a:spcBef>
              <a:spcAft>
                <a:spcPts val="600"/>
              </a:spcAft>
              <a:buSzPct val="100000"/>
              <a:buFont typeface="Courier New" panose="02070309020205020404" pitchFamily="49" charset="0"/>
              <a:buChar char="o"/>
            </a:pPr>
            <a:r>
              <a:rPr lang="cs-CZ" sz="1200" dirty="false" smtClean="false">
                <a:latin typeface="+mn-lt"/>
                <a:cs typeface="Arial" panose="020B0604020202020204" pitchFamily="34" charset="0"/>
              </a:rPr>
              <a:t>Vykazování příjemcem skrze Monitorovací list podpořené osoby v IS ESF </a:t>
            </a:r>
            <a:r>
              <a:rPr lang="cs-CZ" sz="1200" dirty="false" smtClean="false">
                <a:latin typeface="+mn-lt"/>
              </a:rPr>
              <a:t>2014+ (</a:t>
            </a:r>
            <a:r>
              <a:rPr lang="cs-CZ" sz="1200" cap="none" baseline="0" dirty="false" smtClean="false">
                <a:latin typeface="+mn-lt"/>
              </a:rPr>
              <a:t>Pokyny pro evidenci podpory poskytnuté účastníkům projektu).</a:t>
            </a:r>
          </a:p>
          <a:p>
            <a:pPr marL="432000" lvl="2" indent="-432000">
              <a:lnSpc>
                <a:spcPct val="100000"/>
              </a:lnSpc>
              <a:spcBef>
                <a:spcPts val="600"/>
              </a:spcBef>
              <a:spcAft>
                <a:spcPts val="600"/>
              </a:spcAft>
              <a:buSzPct val="100000"/>
              <a:buFont typeface="Courier New" panose="02070309020205020404" pitchFamily="49" charset="0"/>
              <a:buChar char="o"/>
            </a:pPr>
            <a:r>
              <a:rPr lang="cs-CZ" sz="1200" dirty="false" smtClean="false">
                <a:solidFill>
                  <a:srgbClr val="FF0000"/>
                </a:solidFill>
                <a:latin typeface="+mn-lt"/>
                <a:cs typeface="Arial" panose="020B0604020202020204" pitchFamily="34" charset="0"/>
              </a:rPr>
              <a:t>Celkový počet podpořených osob </a:t>
            </a:r>
            <a:r>
              <a:rPr lang="cs-CZ" sz="1200" strike="sngStrike" dirty="false" smtClean="false">
                <a:solidFill>
                  <a:srgbClr val="FF0000"/>
                </a:solidFill>
                <a:latin typeface="+mn-lt"/>
                <a:cs typeface="Arial" panose="020B0604020202020204" pitchFamily="34" charset="0"/>
              </a:rPr>
              <a:t>≠</a:t>
            </a:r>
            <a:r>
              <a:rPr lang="cs-CZ" sz="1200" dirty="false" smtClean="false">
                <a:solidFill>
                  <a:srgbClr val="FF0000"/>
                </a:solidFill>
                <a:latin typeface="+mn-lt"/>
                <a:cs typeface="Arial" panose="020B0604020202020204" pitchFamily="34" charset="0"/>
              </a:rPr>
              <a:t> celkový počet účastníků!! </a:t>
            </a:r>
            <a:r>
              <a:rPr lang="cs-CZ" sz="1200" dirty="false" smtClean="false">
                <a:latin typeface="+mn-lt"/>
              </a:rPr>
              <a:t>(Žadatel předem popíše rozsah skupiny osob, kterou plánuje podpořit, ale která nebude pravděpodobně moci být zahrnuta do dosažených hodnot indikátorů).</a:t>
            </a:r>
            <a:endParaRPr lang="cs-CZ" sz="1200" dirty="false" smtClean="false">
              <a:solidFill>
                <a:srgbClr val="FF0000"/>
              </a:solidFill>
              <a:latin typeface="+mn-lt"/>
              <a:cs typeface="Arial" panose="020B0604020202020204" pitchFamily="34" charset="0"/>
            </a:endParaRPr>
          </a:p>
          <a:p>
            <a:pPr>
              <a:lnSpc>
                <a:spcPct val="100000"/>
              </a:lnSpc>
              <a:buFont typeface="Courier New" panose="02070309020205020404" pitchFamily="49" charset="0"/>
              <a:buChar char="o"/>
            </a:pPr>
            <a:r>
              <a:rPr lang="cs-CZ" sz="1200" dirty="false" smtClean="false">
                <a:latin typeface="+mn-lt"/>
                <a:cs typeface="Arial" panose="020B0604020202020204" pitchFamily="34" charset="0"/>
              </a:rPr>
              <a:t>       Podpora by měla směřovat výhradně k osobám překračujícím bagatelní podporu a osobám, u kterých je jejich totožnost známá v potřebném rozsahu!!!</a:t>
            </a:r>
          </a:p>
          <a:p>
            <a:pPr>
              <a:lnSpc>
                <a:spcPct val="100000"/>
              </a:lnSpc>
              <a:buFont typeface="Courier New" panose="02070309020205020404" pitchFamily="49" charset="0"/>
              <a:buChar char="o"/>
            </a:pPr>
            <a:r>
              <a:rPr lang="cs-CZ" sz="1200" dirty="false" smtClean="false">
                <a:latin typeface="+mn-lt"/>
                <a:cs typeface="Arial" panose="020B0604020202020204" pitchFamily="34" charset="0"/>
              </a:rPr>
              <a:t>       Podpora by měla směřovat výhradně k osobám z území MAS, pokud není zdůvodněno!!!</a:t>
            </a:r>
          </a:p>
          <a:p>
            <a:pPr>
              <a:lnSpc>
                <a:spcPct val="100000"/>
              </a:lnSpc>
              <a:buFont typeface="Courier New" panose="02070309020205020404" pitchFamily="49" charset="0"/>
              <a:buChar char="o"/>
            </a:pPr>
            <a:endParaRPr lang="cs-CZ" sz="1200" dirty="false" smtClean="false">
              <a:latin typeface="+mn-lt"/>
              <a:cs typeface="Arial" panose="020B0604020202020204" pitchFamily="34" charset="0"/>
            </a:endParaRPr>
          </a:p>
          <a:p>
            <a:endParaRPr lang="cs-CZ" sz="1200" b="true" dirty="false" smtClean="false"/>
          </a:p>
          <a:p>
            <a:r>
              <a:rPr lang="cs-CZ" sz="1200" b="true" u="sng" dirty="false" smtClean="false"/>
              <a:t>Indikátory povinné k vykazování</a:t>
            </a:r>
            <a:endParaRPr lang="cs-CZ" sz="1200" b="true" dirty="false" smtClean="false"/>
          </a:p>
          <a:p>
            <a:pPr lvl="1"/>
            <a:r>
              <a:rPr lang="cs-CZ" sz="1200" b="false" dirty="false" smtClean="false"/>
              <a:t>U projektů, které nebudou sledovat žádný výsledkový indikátor, musí být ze strany žadatele v žádosti o podporu povinně vyplněno textové pole popisující konkrétní cíle projektu včetně popisu očekávaných výsledků a změny, které má být prostřednictvím projektu dosaženo. </a:t>
            </a:r>
          </a:p>
          <a:p>
            <a:pPr marL="457200" marR="0" lvl="1" indent="0" algn="l" defTabSz="914400" rtl="false" eaLnBrk="true" fontAlgn="auto" latinLnBrk="false" hangingPunct="true">
              <a:lnSpc>
                <a:spcPct val="100000"/>
              </a:lnSpc>
              <a:spcBef>
                <a:spcPts val="0"/>
              </a:spcBef>
              <a:spcAft>
                <a:spcPts val="0"/>
              </a:spcAft>
              <a:buClrTx/>
              <a:buSzTx/>
              <a:buFontTx/>
              <a:buNone/>
              <a:tabLst/>
              <a:defRPr/>
            </a:pPr>
            <a:endParaRPr lang="cs-CZ" sz="1200" b="true" dirty="false" smtClean="false">
              <a:solidFill>
                <a:schemeClr val="tx1"/>
              </a:solidFill>
            </a:endParaRPr>
          </a:p>
          <a:p>
            <a:pPr marL="457200" marR="0" lvl="1" indent="0" algn="l" defTabSz="914400" rtl="false" eaLnBrk="true" fontAlgn="auto" latinLnBrk="false" hangingPunct="true">
              <a:lnSpc>
                <a:spcPct val="100000"/>
              </a:lnSpc>
              <a:spcBef>
                <a:spcPts val="0"/>
              </a:spcBef>
              <a:spcAft>
                <a:spcPts val="0"/>
              </a:spcAft>
              <a:buClrTx/>
              <a:buSzTx/>
              <a:buFontTx/>
              <a:buNone/>
              <a:tabLst/>
              <a:defRPr/>
            </a:pPr>
            <a:r>
              <a:rPr lang="cs-CZ" sz="1200" b="true" dirty="false" smtClean="false">
                <a:solidFill>
                  <a:srgbClr val="FF0000"/>
                </a:solidFill>
              </a:rPr>
              <a:t>U indikátoru týkajícího</a:t>
            </a:r>
            <a:r>
              <a:rPr lang="cs-CZ" sz="1200" b="true" baseline="0" dirty="false" smtClean="false">
                <a:solidFill>
                  <a:srgbClr val="FF0000"/>
                </a:solidFill>
              </a:rPr>
              <a:t> se účastníků (6 73 15, 6 73 10, 6 25 00, 6 26 00, 6 28 0)  je cílová hodnota vždy 0, protože se dosažené hodnoty načítají automaticky z IS ESF!!!</a:t>
            </a:r>
          </a:p>
          <a:p>
            <a:pPr marL="457200" marR="0" lvl="1" indent="0" algn="l" defTabSz="914400" rtl="false" eaLnBrk="true" fontAlgn="auto" latinLnBrk="false" hangingPunct="true">
              <a:lnSpc>
                <a:spcPct val="100000"/>
              </a:lnSpc>
              <a:spcBef>
                <a:spcPts val="0"/>
              </a:spcBef>
              <a:spcAft>
                <a:spcPts val="0"/>
              </a:spcAft>
              <a:buClrTx/>
              <a:buSzTx/>
              <a:buFontTx/>
              <a:buNone/>
              <a:tabLst/>
              <a:defRPr/>
            </a:pPr>
            <a:r>
              <a:rPr lang="cs-CZ" sz="1200" b="true" baseline="0" dirty="false" smtClean="false">
                <a:solidFill>
                  <a:srgbClr val="FF0000"/>
                </a:solidFill>
              </a:rPr>
              <a:t>Indikátory, které se netýkají účastníků, příjemce vykazuje prostřednictvím Zpráv o realizaci projektu skrze ISKP14+ (8 05 00, 5 01 30, 5 01 10, 5 01 20, 5 01 05, 6 74 01).</a:t>
            </a:r>
          </a:p>
          <a:p>
            <a:pPr marL="0" lvl="1" indent="0">
              <a:lnSpc>
                <a:spcPct val="100000"/>
              </a:lnSpc>
              <a:spcBef>
                <a:spcPts val="600"/>
              </a:spcBef>
              <a:spcAft>
                <a:spcPts val="600"/>
              </a:spcAft>
              <a:buSzPct val="100000"/>
              <a:buFont typeface="Wingdings" panose="05000000000000000000" pitchFamily="2" charset="2"/>
              <a:buNone/>
            </a:pPr>
            <a:endParaRPr lang="cs-CZ" sz="800" dirty="false" smtClean="false"/>
          </a:p>
          <a:p>
            <a:pPr marL="0" lvl="1" indent="0">
              <a:lnSpc>
                <a:spcPct val="100000"/>
              </a:lnSpc>
              <a:spcBef>
                <a:spcPts val="600"/>
              </a:spcBef>
              <a:spcAft>
                <a:spcPts val="600"/>
              </a:spcAft>
              <a:buSzPct val="100000"/>
              <a:buFont typeface="Wingdings" panose="05000000000000000000" pitchFamily="2" charset="2"/>
              <a:buNone/>
            </a:pPr>
            <a:r>
              <a:rPr lang="cs-CZ" sz="1800" u="sng" dirty="false" smtClean="false"/>
              <a:t>Podrobné informace včetně definic jednotlivých indikátorů viz:</a:t>
            </a:r>
          </a:p>
          <a:p>
            <a:pPr marL="936000" lvl="3" indent="-432000">
              <a:lnSpc>
                <a:spcPct val="100000"/>
              </a:lnSpc>
              <a:spcBef>
                <a:spcPts val="600"/>
              </a:spcBef>
              <a:spcAft>
                <a:spcPts val="600"/>
              </a:spcAft>
              <a:buSzPct val="100000"/>
              <a:buFont typeface="Wingdings" panose="05000000000000000000" pitchFamily="2" charset="2"/>
              <a:buChar char=""/>
            </a:pPr>
            <a:r>
              <a:rPr lang="cs-CZ" sz="1800" dirty="false" smtClean="false"/>
              <a:t>Obecná část pravidel pro žadatele a příjemce v rámci OPZ, kpt. 18</a:t>
            </a:r>
          </a:p>
          <a:p>
            <a:pPr marL="936000" lvl="3" indent="-432000">
              <a:lnSpc>
                <a:spcPct val="100000"/>
              </a:lnSpc>
              <a:spcBef>
                <a:spcPts val="600"/>
              </a:spcBef>
              <a:spcAft>
                <a:spcPts val="600"/>
              </a:spcAft>
              <a:buSzPct val="100000"/>
              <a:buFont typeface="Wingdings" panose="05000000000000000000" pitchFamily="2" charset="2"/>
              <a:buChar char=""/>
            </a:pPr>
            <a:r>
              <a:rPr lang="cs-CZ" sz="1800" dirty="false" smtClean="false"/>
              <a:t>Systém záznamu rozsahu a typu podpory poskytnuté cílovým skupinám projektů</a:t>
            </a:r>
            <a:endParaRPr lang="cs-CZ" dirty="false" smtClean="false"/>
          </a:p>
          <a:p>
            <a:pPr>
              <a:lnSpc>
                <a:spcPct val="100000"/>
              </a:lnSpc>
              <a:buFont typeface="Courier New" panose="02070309020205020404" pitchFamily="49" charset="0"/>
              <a:buNone/>
            </a:pPr>
            <a:endParaRPr lang="cs-CZ" sz="1200" dirty="false" smtClean="false">
              <a:latin typeface="+mn-lt"/>
            </a:endParaRPr>
          </a:p>
          <a:p>
            <a:pPr hangingPunct="false"/>
            <a:r>
              <a:rPr lang="cs-CZ" sz="1200" b="true" kern="1200" dirty="false" smtClean="false">
                <a:solidFill>
                  <a:schemeClr val="tx1"/>
                </a:solidFill>
                <a:effectLst/>
                <a:latin typeface="+mn-lt"/>
                <a:ea typeface="+mn-ea"/>
                <a:cs typeface="+mn-cs"/>
              </a:rPr>
              <a:t>Bagatelní podpora:</a:t>
            </a:r>
            <a:endParaRPr lang="cs-CZ" sz="1200" kern="1200" dirty="false" smtClean="false">
              <a:solidFill>
                <a:schemeClr val="tx1"/>
              </a:solidFill>
              <a:effectLst/>
              <a:latin typeface="+mn-lt"/>
              <a:ea typeface="+mn-ea"/>
              <a:cs typeface="+mn-cs"/>
            </a:endParaRPr>
          </a:p>
          <a:p>
            <a:pPr hangingPunct="false"/>
            <a:r>
              <a:rPr lang="cs-CZ" sz="1200" kern="1200" dirty="false" smtClean="false">
                <a:solidFill>
                  <a:schemeClr val="tx1"/>
                </a:solidFill>
                <a:effectLst/>
                <a:latin typeface="+mn-lt"/>
                <a:ea typeface="+mn-ea"/>
                <a:cs typeface="+mn-cs"/>
              </a:rPr>
              <a:t>Je stanoven limit, že účastníkem/podpořenou osobou z hlediska indikátorů, je pouze osoba, která:</a:t>
            </a:r>
          </a:p>
          <a:p>
            <a:pPr hangingPunct="false"/>
            <a:r>
              <a:rPr lang="cs-CZ" sz="1200" kern="1200" dirty="false" smtClean="false">
                <a:solidFill>
                  <a:schemeClr val="tx1"/>
                </a:solidFill>
                <a:effectLst/>
                <a:latin typeface="+mn-lt"/>
                <a:ea typeface="+mn-ea"/>
                <a:cs typeface="+mn-cs"/>
              </a:rPr>
              <a:t>a) získala v daném projektu podporu v rozsahu minimálně </a:t>
            </a:r>
            <a:r>
              <a:rPr lang="cs-CZ" sz="1200" b="true" kern="1200" dirty="false" smtClean="false">
                <a:solidFill>
                  <a:schemeClr val="tx1"/>
                </a:solidFill>
                <a:effectLst/>
                <a:latin typeface="+mn-lt"/>
                <a:ea typeface="+mn-ea"/>
                <a:cs typeface="+mn-cs"/>
              </a:rPr>
              <a:t>40 hodin </a:t>
            </a:r>
            <a:r>
              <a:rPr lang="cs-CZ" sz="1200" kern="1200" dirty="false" smtClean="false">
                <a:solidFill>
                  <a:schemeClr val="tx1"/>
                </a:solidFill>
                <a:effectLst/>
                <a:latin typeface="+mn-lt"/>
                <a:ea typeface="+mn-ea"/>
                <a:cs typeface="+mn-cs"/>
              </a:rPr>
              <a:t>(bez ohledu na počet dílčích podpor, tj. počet dílčích zapojení do projektu) a zároveň</a:t>
            </a:r>
          </a:p>
          <a:p>
            <a:pPr hangingPunct="false"/>
            <a:r>
              <a:rPr lang="cs-CZ" sz="1200" kern="1200" dirty="false" smtClean="false">
                <a:solidFill>
                  <a:schemeClr val="tx1"/>
                </a:solidFill>
                <a:effectLst/>
                <a:latin typeface="+mn-lt"/>
                <a:ea typeface="+mn-ea"/>
                <a:cs typeface="+mn-cs"/>
              </a:rPr>
              <a:t>b) alespoň 20 hodin z podpory, kterou osoba v daném projektu získala, nemá charakter elektronického vzdělávání.</a:t>
            </a:r>
          </a:p>
          <a:p>
            <a:pPr hangingPunct="false"/>
            <a:r>
              <a:rPr lang="cs-CZ" sz="1200" b="true" kern="1200" dirty="false" smtClean="false">
                <a:solidFill>
                  <a:schemeClr val="tx1"/>
                </a:solidFill>
                <a:effectLst/>
                <a:latin typeface="+mn-lt"/>
                <a:ea typeface="+mn-ea"/>
                <a:cs typeface="+mn-cs"/>
              </a:rPr>
              <a:t> </a:t>
            </a:r>
            <a:endParaRPr lang="cs-CZ" sz="1200" kern="1200" dirty="false" smtClean="false">
              <a:solidFill>
                <a:schemeClr val="tx1"/>
              </a:solidFill>
              <a:effectLst/>
              <a:latin typeface="+mn-lt"/>
              <a:ea typeface="+mn-ea"/>
              <a:cs typeface="+mn-cs"/>
            </a:endParaRPr>
          </a:p>
          <a:p>
            <a:pPr hangingPunct="false"/>
            <a:r>
              <a:rPr lang="cs-CZ" sz="1200" b="true" kern="1200" dirty="false" smtClean="false">
                <a:solidFill>
                  <a:schemeClr val="tx1"/>
                </a:solidFill>
                <a:effectLst/>
                <a:latin typeface="+mn-lt"/>
                <a:ea typeface="+mn-ea"/>
                <a:cs typeface="+mn-cs"/>
              </a:rPr>
              <a:t>Evidence podpořené osoby:</a:t>
            </a:r>
            <a:endParaRPr lang="cs-CZ" sz="1200" kern="1200" dirty="false" smtClean="false">
              <a:solidFill>
                <a:schemeClr val="tx1"/>
              </a:solidFill>
              <a:effectLst/>
              <a:latin typeface="+mn-lt"/>
              <a:ea typeface="+mn-ea"/>
              <a:cs typeface="+mn-cs"/>
            </a:endParaRPr>
          </a:p>
          <a:p>
            <a:pPr hangingPunct="false"/>
            <a:r>
              <a:rPr lang="cs-CZ" sz="1200" kern="1200" dirty="false" smtClean="false">
                <a:solidFill>
                  <a:schemeClr val="tx1"/>
                </a:solidFill>
                <a:effectLst/>
                <a:latin typeface="+mn-lt"/>
                <a:ea typeface="+mn-ea"/>
                <a:cs typeface="+mn-cs"/>
              </a:rPr>
              <a:t>U každé osoby je třeba znát jméno, příjmení, adresu bydliště a datum narození -monitorovací list podpořené osoby (na portálu </a:t>
            </a:r>
            <a:r>
              <a:rPr lang="cs-CZ" sz="1200" u="sng" kern="1200" dirty="false" smtClean="false">
                <a:solidFill>
                  <a:schemeClr val="tx1"/>
                </a:solidFill>
                <a:effectLst/>
                <a:latin typeface="+mn-lt"/>
                <a:ea typeface="+mn-ea"/>
                <a:cs typeface="+mn-cs"/>
                <a:hlinkClick r:id="rId3"/>
              </a:rPr>
              <a:t>www.esfcr.cz</a:t>
            </a:r>
            <a:endParaRPr lang="cs-CZ" sz="1200" kern="1200" dirty="false" smtClean="false">
              <a:solidFill>
                <a:schemeClr val="tx1"/>
              </a:solidFill>
              <a:effectLst/>
              <a:latin typeface="+mn-lt"/>
              <a:ea typeface="+mn-ea"/>
              <a:cs typeface="+mn-cs"/>
            </a:endParaRPr>
          </a:p>
          <a:p>
            <a:pPr hangingPunct="false"/>
            <a:r>
              <a:rPr lang="cs-CZ" sz="1200" u="sng" kern="1200" dirty="false" smtClean="false">
                <a:solidFill>
                  <a:schemeClr val="tx1"/>
                </a:solidFill>
                <a:effectLst/>
                <a:latin typeface="+mn-lt"/>
                <a:ea typeface="+mn-ea"/>
                <a:cs typeface="+mn-cs"/>
              </a:rPr>
              <a:t>https://www.esfcr.cz/</a:t>
            </a:r>
            <a:r>
              <a:rPr lang="cs-CZ" sz="1200" u="sng" kern="1200" dirty="false" err="true" smtClean="false">
                <a:solidFill>
                  <a:schemeClr val="tx1"/>
                </a:solidFill>
                <a:effectLst/>
                <a:latin typeface="+mn-lt"/>
                <a:ea typeface="+mn-ea"/>
                <a:cs typeface="+mn-cs"/>
              </a:rPr>
              <a:t>monitorovani</a:t>
            </a:r>
            <a:r>
              <a:rPr lang="cs-CZ" sz="1200" u="sng" kern="1200" dirty="false" smtClean="false">
                <a:solidFill>
                  <a:schemeClr val="tx1"/>
                </a:solidFill>
                <a:effectLst/>
                <a:latin typeface="+mn-lt"/>
                <a:ea typeface="+mn-ea"/>
                <a:cs typeface="+mn-cs"/>
              </a:rPr>
              <a:t>-</a:t>
            </a:r>
            <a:r>
              <a:rPr lang="cs-CZ" sz="1200" u="sng" kern="1200" dirty="false" err="true" smtClean="false">
                <a:solidFill>
                  <a:schemeClr val="tx1"/>
                </a:solidFill>
                <a:effectLst/>
                <a:latin typeface="+mn-lt"/>
                <a:ea typeface="+mn-ea"/>
                <a:cs typeface="+mn-cs"/>
              </a:rPr>
              <a:t>podporenych</a:t>
            </a:r>
            <a:r>
              <a:rPr lang="cs-CZ" sz="1200" u="sng" kern="1200" dirty="false" smtClean="false">
                <a:solidFill>
                  <a:schemeClr val="tx1"/>
                </a:solidFill>
                <a:effectLst/>
                <a:latin typeface="+mn-lt"/>
                <a:ea typeface="+mn-ea"/>
                <a:cs typeface="+mn-cs"/>
              </a:rPr>
              <a:t>-osob-</a:t>
            </a:r>
            <a:r>
              <a:rPr lang="cs-CZ" sz="1200" u="sng" kern="1200" dirty="false" err="true" smtClean="false">
                <a:solidFill>
                  <a:schemeClr val="tx1"/>
                </a:solidFill>
                <a:effectLst/>
                <a:latin typeface="+mn-lt"/>
                <a:ea typeface="+mn-ea"/>
                <a:cs typeface="+mn-cs"/>
              </a:rPr>
              <a:t>opz</a:t>
            </a:r>
            <a:r>
              <a:rPr lang="cs-CZ" sz="1200" kern="1200" dirty="false" smtClean="false">
                <a:solidFill>
                  <a:schemeClr val="tx1"/>
                </a:solidFill>
                <a:effectLst/>
                <a:latin typeface="+mn-lt"/>
                <a:ea typeface="+mn-ea"/>
                <a:cs typeface="+mn-cs"/>
              </a:rPr>
              <a:t>).</a:t>
            </a:r>
          </a:p>
          <a:p>
            <a:pPr hangingPunct="false"/>
            <a:endParaRPr lang="cs-CZ" sz="1200" kern="1200" dirty="false" smtClean="false">
              <a:solidFill>
                <a:schemeClr val="tx1"/>
              </a:solidFill>
              <a:effectLst/>
              <a:latin typeface="+mn-lt"/>
              <a:ea typeface="+mn-ea"/>
              <a:cs typeface="+mn-cs"/>
            </a:endParaRPr>
          </a:p>
          <a:p>
            <a:pPr hangingPunct="false"/>
            <a:r>
              <a:rPr lang="cs-CZ" sz="1200" b="true" kern="1200" dirty="false" smtClean="false">
                <a:solidFill>
                  <a:schemeClr val="tx1"/>
                </a:solidFill>
                <a:effectLst/>
                <a:latin typeface="+mn-lt"/>
                <a:ea typeface="+mn-ea"/>
                <a:cs typeface="+mn-cs"/>
              </a:rPr>
              <a:t>Monitorovací list podpořené osoby </a:t>
            </a:r>
            <a:r>
              <a:rPr lang="cs-CZ" sz="1200" kern="1200" dirty="false" smtClean="false">
                <a:solidFill>
                  <a:schemeClr val="tx1"/>
                </a:solidFill>
                <a:effectLst/>
                <a:latin typeface="+mn-lt"/>
                <a:ea typeface="+mn-ea"/>
                <a:cs typeface="+mn-cs"/>
              </a:rPr>
              <a:t>je nezávazný formulář, který je možné využít při sběru údajů od jednotlivých osob podpořených v projektu. Pokud může příjemce (či partner) data potřebná pro sledování monitorovacích indikátorů podložit jinou průkaznou evidencí, není nutné formulář používat. Příjemce (či partner) je také oprávněn si obsah Monitorovacího listu podpořené osoby upravit (např. v něm nezjišťovat něco, co už je mu známo a eviduje to v podobě nějakého jiného dokumentu/databáze).</a:t>
            </a:r>
          </a:p>
          <a:p>
            <a:pPr hangingPunct="false"/>
            <a:r>
              <a:rPr lang="cs-CZ" sz="1200" kern="1200" dirty="false" smtClean="false">
                <a:solidFill>
                  <a:schemeClr val="tx1"/>
                </a:solidFill>
                <a:effectLst/>
                <a:latin typeface="+mn-lt"/>
                <a:ea typeface="+mn-ea"/>
                <a:cs typeface="+mn-cs"/>
              </a:rPr>
              <a:t>Díky sledování vymezených parametrů u podpořených osob bude příjemce schopen vykazovat dosažené hodnoty monitorovacích indikátorů týkajících se účastníků projektu.</a:t>
            </a:r>
          </a:p>
          <a:p>
            <a:pPr hangingPunct="false"/>
            <a:endParaRPr lang="cs-CZ" sz="1200" b="true" u="sng" kern="1200" dirty="false" smtClean="false">
              <a:solidFill>
                <a:schemeClr val="tx1"/>
              </a:solidFill>
              <a:effectLst/>
              <a:latin typeface="+mn-lt"/>
              <a:ea typeface="+mn-ea"/>
              <a:cs typeface="+mn-cs"/>
            </a:endParaRPr>
          </a:p>
          <a:p>
            <a:pPr hangingPunct="false"/>
            <a:r>
              <a:rPr lang="cs-CZ" sz="1200" b="true" u="sng" kern="1200" dirty="false" smtClean="false">
                <a:solidFill>
                  <a:schemeClr val="tx1"/>
                </a:solidFill>
                <a:effectLst/>
                <a:latin typeface="+mn-lt"/>
                <a:ea typeface="+mn-ea"/>
                <a:cs typeface="+mn-cs"/>
              </a:rPr>
              <a:t>Pokyny pro evidenci podpory poskytnuté účastníkům projektů: </a:t>
            </a:r>
            <a:endParaRPr lang="cs-CZ" sz="1200" kern="1200" dirty="false" smtClean="false">
              <a:solidFill>
                <a:schemeClr val="tx1"/>
              </a:solidFill>
              <a:effectLst/>
              <a:latin typeface="+mn-lt"/>
              <a:ea typeface="+mn-ea"/>
              <a:cs typeface="+mn-cs"/>
            </a:endParaRPr>
          </a:p>
          <a:p>
            <a:pPr hangingPunct="false"/>
            <a:r>
              <a:rPr lang="cs-CZ" sz="1200" kern="1200" dirty="false" smtClean="false">
                <a:solidFill>
                  <a:schemeClr val="tx1"/>
                </a:solidFill>
                <a:effectLst/>
                <a:latin typeface="+mn-lt"/>
                <a:ea typeface="+mn-ea"/>
                <a:cs typeface="+mn-cs"/>
              </a:rPr>
              <a:t>Dosažené hodnoty u indikátorů týkajících se podpořených osob se do zprávy o realizaci projektu, kterou mají příjemci povinnost předkládat, dostanou prostřednictvím informačního systému IS ESF 2014+. Tento systém umožňuje zejména:</a:t>
            </a:r>
          </a:p>
          <a:p>
            <a:pPr hangingPunct="false"/>
            <a:r>
              <a:rPr lang="cs-CZ" sz="1200" kern="1200" dirty="false" smtClean="false">
                <a:solidFill>
                  <a:schemeClr val="tx1"/>
                </a:solidFill>
                <a:effectLst/>
                <a:latin typeface="+mn-lt"/>
                <a:ea typeface="+mn-ea"/>
                <a:cs typeface="+mn-cs"/>
              </a:rPr>
              <a:t>- monitoring osob podpořených projekty OPZ s maximálním využitím existujících dat evidovaných v </a:t>
            </a:r>
            <a:r>
              <a:rPr lang="cs-CZ" sz="1200" kern="1200" dirty="false" err="true" smtClean="false">
                <a:solidFill>
                  <a:schemeClr val="tx1"/>
                </a:solidFill>
                <a:effectLst/>
                <a:latin typeface="+mn-lt"/>
                <a:ea typeface="+mn-ea"/>
                <a:cs typeface="+mn-cs"/>
              </a:rPr>
              <a:t>agendových</a:t>
            </a:r>
            <a:r>
              <a:rPr lang="cs-CZ" sz="1200" kern="1200" dirty="false" smtClean="false">
                <a:solidFill>
                  <a:schemeClr val="tx1"/>
                </a:solidFill>
                <a:effectLst/>
                <a:latin typeface="+mn-lt"/>
                <a:ea typeface="+mn-ea"/>
                <a:cs typeface="+mn-cs"/>
              </a:rPr>
              <a:t> systémech MPSV, které jsou doplňovány sběrem dat od realizátorů jednotlivých projektů;</a:t>
            </a:r>
          </a:p>
          <a:p>
            <a:pPr hangingPunct="false"/>
            <a:r>
              <a:rPr lang="cs-CZ" sz="1200" kern="1200" dirty="false" smtClean="false">
                <a:solidFill>
                  <a:schemeClr val="tx1"/>
                </a:solidFill>
                <a:effectLst/>
                <a:latin typeface="+mn-lt"/>
                <a:ea typeface="+mn-ea"/>
                <a:cs typeface="+mn-cs"/>
              </a:rPr>
              <a:t>- monitoring akcí projektů ESF pro potřeby zájemců o účast na projektech prostřednictvím propojení s modulem Akce na portálu www.esfcr.cz;</a:t>
            </a:r>
          </a:p>
          <a:p>
            <a:pPr hangingPunct="false"/>
            <a:r>
              <a:rPr lang="cs-CZ" sz="1200" kern="1200" dirty="false" smtClean="false">
                <a:solidFill>
                  <a:schemeClr val="tx1"/>
                </a:solidFill>
                <a:effectLst/>
                <a:latin typeface="+mn-lt"/>
                <a:ea typeface="+mn-ea"/>
                <a:cs typeface="+mn-cs"/>
              </a:rPr>
              <a:t>- automatizovaný výpočet indikátorů týkajících se osob pro jednotlivé projekty a přenos dosažených hodnot indikátorů týkajících se podpořených osob do IS KP14+.</a:t>
            </a:r>
            <a:endParaRPr lang="cs-CZ" dirty="false" smtClean="false"/>
          </a:p>
          <a:p>
            <a:pPr lvl="1"/>
            <a:endParaRPr lang="cs-CZ" dirty="false" smtClean="false"/>
          </a:p>
          <a:p>
            <a:r>
              <a:rPr lang="cs-CZ" b="true" u="sng" dirty="false" smtClean="false"/>
              <a:t>VAZBA IS KP14+ a IS ESF 2014+ </a:t>
            </a:r>
          </a:p>
          <a:p>
            <a:endParaRPr lang="cs-CZ" b="true" u="sng" dirty="false" smtClean="false"/>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b="true" dirty="false" smtClean="false"/>
              <a:t>IS ESF 2014+ </a:t>
            </a:r>
          </a:p>
          <a:p>
            <a:r>
              <a:rPr lang="cs-CZ" dirty="false" smtClean="false"/>
              <a:t>Pro každého účastníka projektu veden záznam.</a:t>
            </a:r>
          </a:p>
          <a:p>
            <a:r>
              <a:rPr lang="cs-CZ" dirty="false" smtClean="false"/>
              <a:t>Rozsah sledovaných údajů (viz Obecná pravidla pro žadatele a příjemce).</a:t>
            </a:r>
          </a:p>
          <a:p>
            <a:r>
              <a:rPr lang="cs-CZ" dirty="false" smtClean="false"/>
              <a:t>Evidence poskytnutých podpor (typ podpory a rozsah podpory - k dispozici výběr z číselníku - bude zveřejněn na webu OPZ).</a:t>
            </a:r>
          </a:p>
          <a:p>
            <a:r>
              <a:rPr lang="cs-CZ" dirty="false" smtClean="false"/>
              <a:t>IS automaticky hlídá u jednotlivých osob limit bagatelní podpory.</a:t>
            </a:r>
          </a:p>
          <a:p>
            <a:r>
              <a:rPr lang="cs-CZ" dirty="false" smtClean="false"/>
              <a:t>IS z vyplněných údajů generuje hodnoty pro všechny indikátory týkající se účastníků a přenáší hodnoty do IS KP14+.</a:t>
            </a:r>
          </a:p>
          <a:p>
            <a:r>
              <a:rPr lang="cs-CZ" dirty="false" smtClean="false"/>
              <a:t>Přímá vazba na externí registry ÚP a ČSSZ.</a:t>
            </a:r>
          </a:p>
          <a:p>
            <a:endParaRPr lang="cs-CZ" dirty="false" smtClean="false"/>
          </a:p>
          <a:p>
            <a:r>
              <a:rPr lang="cs-CZ" b="true" dirty="false" smtClean="false"/>
              <a:t>IS KP14+</a:t>
            </a:r>
          </a:p>
          <a:p>
            <a:r>
              <a:rPr lang="cs-CZ" dirty="false" smtClean="false"/>
              <a:t>Editace pouze hodnot indikátorů netýkajících se účastníků.</a:t>
            </a:r>
          </a:p>
          <a:p>
            <a:r>
              <a:rPr lang="cs-CZ" dirty="false" smtClean="false"/>
              <a:t>Indikátory týkající se účastníků přebírány z IS ESF 2014+ bez možnosti editace.</a:t>
            </a:r>
          </a:p>
          <a:p>
            <a:endParaRPr lang="cs-CZ" dirty="false" smtClean="false"/>
          </a:p>
          <a:p>
            <a:pPr marL="0" lvl="1" indent="0">
              <a:lnSpc>
                <a:spcPts val="2880"/>
              </a:lnSpc>
              <a:spcBef>
                <a:spcPts val="600"/>
              </a:spcBef>
              <a:spcAft>
                <a:spcPts val="600"/>
              </a:spcAft>
              <a:buSzPct val="100000"/>
              <a:buFont typeface="Wingdings" panose="05000000000000000000" pitchFamily="2" charset="2"/>
              <a:buNone/>
            </a:pPr>
            <a:r>
              <a:rPr lang="cs-CZ" sz="2400" b="true" dirty="false" smtClean="false"/>
              <a:t>MS2014+</a:t>
            </a:r>
          </a:p>
          <a:p>
            <a:pPr marL="0" lvl="1" indent="0">
              <a:lnSpc>
                <a:spcPts val="2880"/>
              </a:lnSpc>
              <a:spcBef>
                <a:spcPts val="600"/>
              </a:spcBef>
              <a:spcAft>
                <a:spcPts val="600"/>
              </a:spcAft>
              <a:buSzPct val="100000"/>
              <a:buFont typeface="Wingdings" panose="05000000000000000000" pitchFamily="2" charset="2"/>
              <a:buNone/>
            </a:pPr>
            <a:r>
              <a:rPr lang="cs-CZ" dirty="false" smtClean="false"/>
              <a:t>Všechny indikátory sledované na úrovni dané výzvy, tj.:</a:t>
            </a:r>
          </a:p>
          <a:p>
            <a:pPr marL="0" lvl="1" indent="0">
              <a:lnSpc>
                <a:spcPts val="2880"/>
              </a:lnSpc>
              <a:spcBef>
                <a:spcPts val="600"/>
              </a:spcBef>
              <a:spcAft>
                <a:spcPts val="600"/>
              </a:spcAft>
              <a:buSzPct val="100000"/>
              <a:buFont typeface="Wingdings" panose="05000000000000000000" pitchFamily="2" charset="2"/>
              <a:buNone/>
            </a:pPr>
            <a:r>
              <a:rPr lang="cs-CZ" dirty="false" smtClean="false"/>
              <a:t>Indikátory vykazované v rámci </a:t>
            </a:r>
            <a:r>
              <a:rPr lang="cs-CZ" dirty="false" err="true" smtClean="false"/>
              <a:t>ZoR</a:t>
            </a:r>
            <a:endParaRPr lang="cs-CZ" dirty="false" smtClean="false"/>
          </a:p>
          <a:p>
            <a:pPr marL="0" lvl="1" indent="0">
              <a:lnSpc>
                <a:spcPts val="2880"/>
              </a:lnSpc>
              <a:spcBef>
                <a:spcPts val="600"/>
              </a:spcBef>
              <a:spcAft>
                <a:spcPts val="600"/>
              </a:spcAft>
              <a:buSzPct val="100000"/>
              <a:buFont typeface="Wingdings" panose="05000000000000000000" pitchFamily="2" charset="2"/>
              <a:buNone/>
            </a:pPr>
            <a:r>
              <a:rPr lang="cs-CZ" dirty="false" smtClean="false"/>
              <a:t>Indikátory sledované po 6 a více měsících po ukončení účasti v projektu</a:t>
            </a:r>
          </a:p>
          <a:p>
            <a:pPr marL="0" lvl="1" indent="0">
              <a:lnSpc>
                <a:spcPts val="2880"/>
              </a:lnSpc>
              <a:spcBef>
                <a:spcPts val="600"/>
              </a:spcBef>
              <a:spcAft>
                <a:spcPts val="600"/>
              </a:spcAft>
              <a:buSzPct val="100000"/>
              <a:buFont typeface="Wingdings" panose="05000000000000000000" pitchFamily="2" charset="2"/>
              <a:buNone/>
            </a:pPr>
            <a:r>
              <a:rPr lang="cs-CZ" dirty="false" smtClean="false"/>
              <a:t>Indikátory sledované z úrovně ŘO</a:t>
            </a:r>
          </a:p>
          <a:p>
            <a:pPr marL="0" lvl="1" indent="0">
              <a:lnSpc>
                <a:spcPts val="2880"/>
              </a:lnSpc>
              <a:spcBef>
                <a:spcPts val="600"/>
              </a:spcBef>
              <a:spcAft>
                <a:spcPts val="600"/>
              </a:spcAft>
              <a:buSzPct val="100000"/>
              <a:buFont typeface="Wingdings" panose="05000000000000000000" pitchFamily="2" charset="2"/>
              <a:buNone/>
            </a:pPr>
            <a:r>
              <a:rPr lang="cs-CZ" dirty="false" smtClean="false"/>
              <a:t>Indikátory typu „počet projektů“ (žadatel zaškrtne </a:t>
            </a:r>
            <a:r>
              <a:rPr lang="cs-CZ" dirty="false" err="true" smtClean="false"/>
              <a:t>checkbox</a:t>
            </a:r>
            <a:r>
              <a:rPr lang="cs-CZ" dirty="false" smtClean="false"/>
              <a:t> na žádosti o podporu a systém toto propojí s příslušným indikátorem)</a:t>
            </a:r>
          </a:p>
          <a:p>
            <a:endParaRPr lang="cs-CZ" dirty="false" smtClean="false"/>
          </a:p>
          <a:p>
            <a:pPr lvl="1"/>
            <a:endParaRPr lang="cs-CZ" dirty="false" smtClean="false"/>
          </a:p>
          <a:p>
            <a:pPr marL="0" marR="0" lvl="1" indent="0" algn="l" defTabSz="914400" rtl="false" eaLnBrk="true" fontAlgn="auto" latinLnBrk="false" hangingPunct="true">
              <a:lnSpc>
                <a:spcPts val="2880"/>
              </a:lnSpc>
              <a:spcBef>
                <a:spcPts val="600"/>
              </a:spcBef>
              <a:spcAft>
                <a:spcPts val="600"/>
              </a:spcAft>
              <a:buClrTx/>
              <a:buSzPct val="100000"/>
              <a:buFont typeface="Wingdings" panose="05000000000000000000" pitchFamily="2" charset="2"/>
              <a:buNone/>
              <a:tabLst/>
              <a:defRPr/>
            </a:pPr>
            <a:endParaRPr lang="cs-CZ" sz="1200" dirty="false" smtClean="false"/>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25</a:t>
            </a:fld>
            <a:endParaRPr lang="cs-CZ"/>
          </a:p>
        </p:txBody>
      </p:sp>
    </p:spTree>
    <p:extLst>
      <p:ext uri="{BB962C8B-B14F-4D97-AF65-F5344CB8AC3E}">
        <p14:creationId xmlns:p14="http://schemas.microsoft.com/office/powerpoint/2010/main" val="33782388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defTabSz="914308">
              <a:defRPr/>
            </a:pPr>
            <a:endParaRPr lang="cs-CZ" baseline="0" dirty="false" smtClean="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26</a:t>
            </a:fld>
            <a:endParaRPr lang="cs-CZ"/>
          </a:p>
        </p:txBody>
      </p:sp>
    </p:spTree>
    <p:extLst>
      <p:ext uri="{BB962C8B-B14F-4D97-AF65-F5344CB8AC3E}">
        <p14:creationId xmlns:p14="http://schemas.microsoft.com/office/powerpoint/2010/main" val="10095105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defTabSz="914308">
              <a:defRPr/>
            </a:pPr>
            <a:endParaRPr lang="cs-CZ" baseline="0" dirty="false" smtClean="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28</a:t>
            </a:fld>
            <a:endParaRPr lang="cs-CZ"/>
          </a:p>
        </p:txBody>
      </p:sp>
    </p:spTree>
    <p:extLst>
      <p:ext uri="{BB962C8B-B14F-4D97-AF65-F5344CB8AC3E}">
        <p14:creationId xmlns:p14="http://schemas.microsoft.com/office/powerpoint/2010/main" val="10095105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b="true" dirty="false" smtClean="false"/>
              <a:t>Rovné příležitosti a nediskriminace, Udržitelný rozvoj (environmentální indikátory), Rovné příležitosti mužů a žen</a:t>
            </a:r>
            <a:r>
              <a:rPr lang="cs-CZ" dirty="false" smtClean="false"/>
              <a:t> </a:t>
            </a:r>
            <a:r>
              <a:rPr lang="cs-CZ" b="true" dirty="false" smtClean="false"/>
              <a:t>– </a:t>
            </a:r>
            <a:r>
              <a:rPr lang="cs-CZ" dirty="false" smtClean="false"/>
              <a:t>určení vlivu na princip</a:t>
            </a:r>
          </a:p>
          <a:p>
            <a:pPr lvl="1">
              <a:spcAft>
                <a:spcPts val="600"/>
              </a:spcAft>
            </a:pPr>
            <a:r>
              <a:rPr lang="cs-CZ" dirty="false" smtClean="false"/>
              <a:t>Cílené zaměření na horizontální princip - nutno uvést podrobnosti</a:t>
            </a:r>
          </a:p>
          <a:p>
            <a:pPr lvl="1">
              <a:spcAft>
                <a:spcPts val="600"/>
              </a:spcAft>
            </a:pPr>
            <a:r>
              <a:rPr lang="cs-CZ" dirty="false" smtClean="false"/>
              <a:t>Pozitivní vliv na horizontální princip – nutno uvést podrobnosti</a:t>
            </a:r>
          </a:p>
          <a:p>
            <a:pPr lvl="1">
              <a:spcAft>
                <a:spcPts val="600"/>
              </a:spcAft>
            </a:pPr>
            <a:r>
              <a:rPr lang="cs-CZ" dirty="false" smtClean="false"/>
              <a:t>Neutrální k horizontálnímu principu (vždy u udržitelného rozvoje)</a:t>
            </a:r>
          </a:p>
          <a:p>
            <a:pPr marL="0" lvl="1" indent="0">
              <a:lnSpc>
                <a:spcPts val="2880"/>
              </a:lnSpc>
              <a:spcBef>
                <a:spcPts val="600"/>
              </a:spcBef>
              <a:spcAft>
                <a:spcPts val="600"/>
              </a:spcAft>
              <a:buSzPct val="100000"/>
              <a:buFont typeface="Wingdings" panose="05000000000000000000" pitchFamily="2" charset="2"/>
              <a:buNone/>
            </a:pPr>
            <a:r>
              <a:rPr lang="cs-CZ" sz="2400" b="true" dirty="false" smtClean="false"/>
              <a:t>Projekt  zaměřen na udržitelnou zaměstnanost žen a udržitelný postup žen v zaměstnání </a:t>
            </a:r>
            <a:r>
              <a:rPr lang="cs-CZ" sz="2400" dirty="false" smtClean="false"/>
              <a:t>-  </a:t>
            </a:r>
            <a:r>
              <a:rPr lang="cs-CZ" sz="2400" dirty="false" err="true" smtClean="false"/>
              <a:t>Checkbox</a:t>
            </a:r>
            <a:r>
              <a:rPr lang="cs-CZ" sz="2400" dirty="false" smtClean="false"/>
              <a:t> se zaškrtává pouze u projektů, jejichž cílem je udržitelná zaměstnanost žen a udržitelný postup žen v zaměstnání.</a:t>
            </a:r>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29</a:t>
            </a:fld>
            <a:endParaRPr lang="cs-CZ"/>
          </a:p>
        </p:txBody>
      </p:sp>
    </p:spTree>
    <p:extLst>
      <p:ext uri="{BB962C8B-B14F-4D97-AF65-F5344CB8AC3E}">
        <p14:creationId xmlns:p14="http://schemas.microsoft.com/office/powerpoint/2010/main" val="6585606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sz="1200" b="false" i="false" u="none" strike="noStrike" kern="1200" baseline="0" dirty="false" smtClean="false">
                <a:solidFill>
                  <a:schemeClr val="tx1"/>
                </a:solidFill>
                <a:latin typeface="+mn-lt"/>
                <a:ea typeface="+mn-ea"/>
                <a:cs typeface="+mn-cs"/>
              </a:rPr>
              <a:t>Okno zobrazuje nahoře všechny dosud zapsané klíčové aktivity na projektu. V dolní části obrazovky je prostor, v němž uživatel zakládá nový záznam nebo edituje záznam, který si vybral k editaci z tabulky v horní části obrazovky. </a:t>
            </a:r>
          </a:p>
          <a:p>
            <a:r>
              <a:rPr lang="cs-CZ" sz="1200" b="false" i="false" u="none" strike="noStrike" kern="1200" baseline="0" dirty="false" smtClean="false">
                <a:solidFill>
                  <a:schemeClr val="tx1"/>
                </a:solidFill>
                <a:latin typeface="+mn-lt"/>
                <a:ea typeface="+mn-ea"/>
                <a:cs typeface="+mn-cs"/>
              </a:rPr>
              <a:t>Jednotlivé klíčové aktivity musí být v přímé vazbě na podporované aktivity uvedené v příslušné výzvě. </a:t>
            </a:r>
          </a:p>
          <a:p>
            <a:r>
              <a:rPr lang="cs-CZ" sz="1200" b="false" i="false" u="none" strike="noStrike" kern="1200" baseline="0" dirty="false" smtClean="false">
                <a:solidFill>
                  <a:schemeClr val="tx1"/>
                </a:solidFill>
                <a:latin typeface="+mn-lt"/>
                <a:ea typeface="+mn-ea"/>
                <a:cs typeface="+mn-cs"/>
              </a:rPr>
              <a:t>Každou další klíčovou aktivitu lze zadat přes tlačítko </a:t>
            </a:r>
            <a:r>
              <a:rPr lang="cs-CZ" sz="1200" b="true" i="false" u="none" strike="noStrike" kern="1200" baseline="0" dirty="false" smtClean="false">
                <a:solidFill>
                  <a:schemeClr val="tx1"/>
                </a:solidFill>
                <a:latin typeface="+mn-lt"/>
                <a:ea typeface="+mn-ea"/>
                <a:cs typeface="+mn-cs"/>
              </a:rPr>
              <a:t>Nový záznam</a:t>
            </a:r>
            <a:r>
              <a:rPr lang="cs-CZ" sz="1200" b="false" i="false" u="none" strike="noStrike" kern="1200" baseline="0" dirty="false" smtClean="false">
                <a:solidFill>
                  <a:schemeClr val="tx1"/>
                </a:solidFill>
                <a:latin typeface="+mn-lt"/>
                <a:ea typeface="+mn-ea"/>
                <a:cs typeface="+mn-cs"/>
              </a:rPr>
              <a:t>. </a:t>
            </a:r>
            <a:endParaRPr lang="cs-CZ" dirty="false" smtClean="false"/>
          </a:p>
          <a:p>
            <a:endParaRPr lang="cs-CZ" dirty="false" smtClean="false"/>
          </a:p>
          <a:p>
            <a:r>
              <a:rPr lang="cs-CZ" dirty="false" smtClean="false"/>
              <a:t>Pole na záložce sice nejsou označena jako povinná pole, přesto byla pro OPZ nastavena kontrola v tom smyslu, že nelze finalizovat projektovou žádost, u které by nebyla vyplněna alespoň 1 klíčová aktivita.</a:t>
            </a:r>
          </a:p>
          <a:p>
            <a:r>
              <a:rPr lang="cs-CZ" sz="2400" dirty="false" smtClean="false"/>
              <a:t>Zadává se každá aktivita zvlášť, po zadání je nutno záznam uložit.</a:t>
            </a:r>
          </a:p>
          <a:p>
            <a:pPr marL="171450" indent="-171450">
              <a:buFontTx/>
              <a:buChar char="-"/>
            </a:pPr>
            <a:r>
              <a:rPr lang="cs-CZ" b="true" dirty="false" smtClean="false"/>
              <a:t>Název</a:t>
            </a:r>
          </a:p>
          <a:p>
            <a:pPr marL="171450" indent="-171450">
              <a:buFontTx/>
              <a:buChar char="-"/>
            </a:pPr>
            <a:r>
              <a:rPr lang="cs-CZ" b="true" dirty="false" smtClean="false"/>
              <a:t>Popis</a:t>
            </a:r>
            <a:r>
              <a:rPr lang="cs-CZ" dirty="false" smtClean="false"/>
              <a:t> – činnosti, způsob provádění, výstupy, časová dotace, provázanost s dalšími KA, apod.</a:t>
            </a:r>
            <a:r>
              <a:rPr lang="cs-CZ" sz="1200" b="false" i="false" u="none" strike="noStrike" kern="1200" baseline="0" dirty="false" smtClean="false">
                <a:solidFill>
                  <a:schemeClr val="tx1"/>
                </a:solidFill>
                <a:latin typeface="+mn-lt"/>
                <a:ea typeface="+mn-ea"/>
                <a:cs typeface="+mn-cs"/>
              </a:rPr>
              <a:t> Podrobně popište plánovanou realizaci klíčové aktivity. Aktivity projektu by měly být logicky strukturovány a provázány. </a:t>
            </a:r>
          </a:p>
          <a:p>
            <a:pPr marL="171450" indent="-171450">
              <a:buFontTx/>
              <a:buChar char="-"/>
            </a:pPr>
            <a:r>
              <a:rPr lang="cs-CZ" b="true" dirty="false" smtClean="false"/>
              <a:t>Přehled nákladů </a:t>
            </a:r>
            <a:r>
              <a:rPr lang="cs-CZ" dirty="false" smtClean="false"/>
              <a:t>– přímé náklady, vazba na rozpočet a hodnocení efektivity projektu. </a:t>
            </a:r>
            <a:r>
              <a:rPr lang="cs-CZ" sz="1200" b="false" i="false" u="none" strike="noStrike" kern="1200" baseline="0" dirty="false" smtClean="false">
                <a:solidFill>
                  <a:schemeClr val="tx1"/>
                </a:solidFill>
                <a:latin typeface="+mn-lt"/>
                <a:ea typeface="+mn-ea"/>
                <a:cs typeface="+mn-cs"/>
              </a:rPr>
              <a:t>Uveďte, jaké náklady z přímých způsobilých výdajů, které jsou v rozpočtu projektu (na samostatné záložce) se vztahují k plnění dané klíčové aktivity. POZOR: Provazba popisu klíčové aktivity s rozpočtem je důležitá pro posouzení efektivity projektu. </a:t>
            </a:r>
            <a:endParaRPr lang="cs-CZ" dirty="false" smtClean="false"/>
          </a:p>
          <a:p>
            <a:pPr marL="628650" lvl="1" indent="-171450">
              <a:spcAft>
                <a:spcPts val="600"/>
              </a:spcAft>
              <a:buFontTx/>
              <a:buChar char="-"/>
            </a:pPr>
            <a:endParaRPr lang="cs-CZ" dirty="false" smtClean="false"/>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30</a:t>
            </a:fld>
            <a:endParaRPr lang="cs-CZ"/>
          </a:p>
        </p:txBody>
      </p:sp>
    </p:spTree>
    <p:extLst>
      <p:ext uri="{BB962C8B-B14F-4D97-AF65-F5344CB8AC3E}">
        <p14:creationId xmlns:p14="http://schemas.microsoft.com/office/powerpoint/2010/main" val="38222195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dirty="false" smtClean="false"/>
              <a:t>Obsah číselníku nastaven na výzvě.</a:t>
            </a:r>
          </a:p>
          <a:p>
            <a:r>
              <a:rPr lang="cs-CZ" b="true" dirty="false" smtClean="false"/>
              <a:t>Cílová skupina </a:t>
            </a:r>
            <a:r>
              <a:rPr lang="cs-CZ" dirty="false" smtClean="false"/>
              <a:t>– výběr z číselníku</a:t>
            </a:r>
          </a:p>
          <a:p>
            <a:r>
              <a:rPr lang="cs-CZ" b="true" dirty="false" smtClean="false"/>
              <a:t>Popis cílové skupiny </a:t>
            </a:r>
            <a:r>
              <a:rPr lang="cs-CZ" dirty="false" smtClean="false"/>
              <a:t>– identifikace, velikost, struktura, potřeby, zapojení cílové skupiny v průběhu projektu.</a:t>
            </a:r>
          </a:p>
          <a:p>
            <a:r>
              <a:rPr lang="cs-CZ" dirty="false" smtClean="false"/>
              <a:t>Podstatná změna projektu - zahrnutí nové cílové skupiny, tj. rozšíření projektu i na osoby, na které projekt původně zaměřen nebyl.</a:t>
            </a:r>
          </a:p>
          <a:p>
            <a:r>
              <a:rPr lang="cs-CZ" sz="1200" b="false" i="false" u="none" strike="noStrike" kern="1200" baseline="0" dirty="false" smtClean="false">
                <a:solidFill>
                  <a:schemeClr val="tx1"/>
                </a:solidFill>
                <a:latin typeface="+mn-lt"/>
                <a:ea typeface="+mn-ea"/>
                <a:cs typeface="+mn-cs"/>
              </a:rPr>
              <a:t>Ke každé zvolené cílové skupině doplňte bližší popis, který by měl obsahovat zejména informace o identifikaci cílové skupiny, její velikosti a struktuře, popis potřeb cílové skupiny, posouzení potenciálu cílové skupiny uplatnit se na trhu práce a popis zapojení cílové skupiny v průběhu projektu. </a:t>
            </a:r>
          </a:p>
          <a:p>
            <a:r>
              <a:rPr lang="cs-CZ" sz="1200" b="false" i="false" u="none" strike="noStrike" kern="1200" baseline="0" dirty="false" smtClean="false">
                <a:solidFill>
                  <a:schemeClr val="tx1"/>
                </a:solidFill>
                <a:latin typeface="+mn-lt"/>
                <a:ea typeface="+mn-ea"/>
                <a:cs typeface="+mn-cs"/>
              </a:rPr>
              <a:t>Po zadání každé cílové skupiny je nutné záložku uložit pomocí tlačítka </a:t>
            </a:r>
            <a:r>
              <a:rPr lang="cs-CZ" sz="1200" b="true" i="false" u="none" strike="noStrike" kern="1200" baseline="0" dirty="false" smtClean="false">
                <a:solidFill>
                  <a:schemeClr val="tx1"/>
                </a:solidFill>
                <a:latin typeface="+mn-lt"/>
                <a:ea typeface="+mn-ea"/>
                <a:cs typeface="+mn-cs"/>
              </a:rPr>
              <a:t>Uložit</a:t>
            </a:r>
            <a:r>
              <a:rPr lang="cs-CZ" sz="1200" b="false" i="false" u="none" strike="noStrike" kern="1200" baseline="0" dirty="false" smtClean="false">
                <a:solidFill>
                  <a:schemeClr val="tx1"/>
                </a:solidFill>
                <a:latin typeface="+mn-lt"/>
                <a:ea typeface="+mn-ea"/>
                <a:cs typeface="+mn-cs"/>
              </a:rPr>
              <a:t>. Uložené údaje se zobrazí v souhrnné tabulce. </a:t>
            </a:r>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31</a:t>
            </a:fld>
            <a:endParaRPr lang="cs-CZ"/>
          </a:p>
        </p:txBody>
      </p:sp>
    </p:spTree>
    <p:extLst>
      <p:ext uri="{BB962C8B-B14F-4D97-AF65-F5344CB8AC3E}">
        <p14:creationId xmlns:p14="http://schemas.microsoft.com/office/powerpoint/2010/main" val="1899572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dirty="false" smtClean="false"/>
              <a:t>Povolené místo realizace a povolené místo dopadu projektu jsou stanovena ve výzvě.</a:t>
            </a:r>
          </a:p>
          <a:p>
            <a:r>
              <a:rPr lang="cs-CZ" b="true" dirty="false" smtClean="false"/>
              <a:t>Místo realizace</a:t>
            </a:r>
            <a:r>
              <a:rPr lang="cs-CZ" dirty="false" smtClean="false"/>
              <a:t> - realizace aktivit projektu ve prospěch cílových skupin, příp. lokalita, kde vznikají výstupy či výsledky projektu. </a:t>
            </a:r>
            <a:r>
              <a:rPr lang="cs-CZ" b="true" dirty="false" smtClean="false"/>
              <a:t>Detail kraje v ČR. </a:t>
            </a:r>
          </a:p>
          <a:p>
            <a:r>
              <a:rPr lang="cs-CZ" b="true" dirty="false" smtClean="false"/>
              <a:t>Místo dopadu -</a:t>
            </a:r>
            <a:r>
              <a:rPr lang="cs-CZ" dirty="false" smtClean="false"/>
              <a:t> </a:t>
            </a:r>
            <a:r>
              <a:rPr lang="pl-PL" dirty="false" smtClean="false"/>
              <a:t>území, které má z realizace projektu prospěch. Může zahrnovat pouze území, z jehož alokace je daná výzva financována. </a:t>
            </a:r>
            <a:r>
              <a:rPr lang="cs-CZ" b="true" dirty="false" smtClean="false"/>
              <a:t>Detail kraje v ČR. Pouze ČR.</a:t>
            </a:r>
          </a:p>
          <a:p>
            <a:r>
              <a:rPr lang="cs-CZ" dirty="false" smtClean="false"/>
              <a:t>Změna místa realizace nebo území dopadu, které nemají dopad na způsobilost výdajů – nepodstatná změna.</a:t>
            </a:r>
          </a:p>
          <a:p>
            <a:r>
              <a:rPr lang="cs-CZ" sz="1200" b="false" i="false" u="none" strike="noStrike" kern="1200" baseline="0" dirty="false" smtClean="false">
                <a:solidFill>
                  <a:schemeClr val="tx1"/>
                </a:solidFill>
                <a:latin typeface="+mn-lt"/>
                <a:ea typeface="+mn-ea"/>
                <a:cs typeface="+mn-cs"/>
              </a:rPr>
              <a:t>V rámci záložky Umístění vyplní žadatel údaje o tom, kde bude projekt realizován (</a:t>
            </a:r>
            <a:r>
              <a:rPr lang="cs-CZ" sz="1200" b="true" i="false" u="none" strike="noStrike" kern="1200" baseline="0" dirty="false" smtClean="false">
                <a:solidFill>
                  <a:schemeClr val="tx1"/>
                </a:solidFill>
                <a:latin typeface="+mn-lt"/>
                <a:ea typeface="+mn-ea"/>
                <a:cs typeface="+mn-cs"/>
              </a:rPr>
              <a:t>Místo realizace</a:t>
            </a:r>
            <a:r>
              <a:rPr lang="cs-CZ" sz="1200" b="false" i="false" u="none" strike="noStrike" kern="1200" baseline="0" dirty="false" smtClean="false">
                <a:solidFill>
                  <a:schemeClr val="tx1"/>
                </a:solidFill>
                <a:latin typeface="+mn-lt"/>
                <a:ea typeface="+mn-ea"/>
                <a:cs typeface="+mn-cs"/>
              </a:rPr>
              <a:t>) a na jaké území bude mít realizace projektu dopad (</a:t>
            </a:r>
            <a:r>
              <a:rPr lang="cs-CZ" sz="1200" b="true" i="false" u="none" strike="noStrike" kern="1200" baseline="0" dirty="false" smtClean="false">
                <a:solidFill>
                  <a:schemeClr val="tx1"/>
                </a:solidFill>
                <a:latin typeface="+mn-lt"/>
                <a:ea typeface="+mn-ea"/>
                <a:cs typeface="+mn-cs"/>
              </a:rPr>
              <a:t>Dopad projektu</a:t>
            </a:r>
            <a:r>
              <a:rPr lang="cs-CZ" sz="1200" b="false" i="false" u="none" strike="noStrike" kern="1200" baseline="0" dirty="false" smtClean="false">
                <a:solidFill>
                  <a:schemeClr val="tx1"/>
                </a:solidFill>
                <a:latin typeface="+mn-lt"/>
                <a:ea typeface="+mn-ea"/>
                <a:cs typeface="+mn-cs"/>
              </a:rPr>
              <a:t>). </a:t>
            </a:r>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34</a:t>
            </a:fld>
            <a:endParaRPr lang="cs-CZ"/>
          </a:p>
        </p:txBody>
      </p:sp>
    </p:spTree>
    <p:extLst>
      <p:ext uri="{BB962C8B-B14F-4D97-AF65-F5344CB8AC3E}">
        <p14:creationId xmlns:p14="http://schemas.microsoft.com/office/powerpoint/2010/main" val="13654622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hangingPunct="false"/>
            <a:r>
              <a:rPr lang="cs-CZ" sz="1200" b="true" kern="1200" dirty="false" smtClean="false">
                <a:solidFill>
                  <a:schemeClr val="tx1"/>
                </a:solidFill>
                <a:effectLst/>
                <a:latin typeface="+mn-lt"/>
                <a:ea typeface="+mn-ea"/>
                <a:cs typeface="+mn-cs"/>
              </a:rPr>
              <a:t>Koncept semináře „Seminář pro žadatele MAS“:</a:t>
            </a:r>
            <a:endParaRPr lang="cs-CZ" sz="1200" kern="1200" dirty="false" smtClean="false">
              <a:solidFill>
                <a:schemeClr val="tx1"/>
              </a:solidFill>
              <a:effectLst/>
              <a:latin typeface="+mn-lt"/>
              <a:ea typeface="+mn-ea"/>
              <a:cs typeface="+mn-cs"/>
            </a:endParaRPr>
          </a:p>
          <a:p>
            <a:pPr hangingPunct="false"/>
            <a:r>
              <a:rPr lang="cs-CZ" sz="1200" kern="1200" dirty="false" smtClean="false">
                <a:solidFill>
                  <a:schemeClr val="tx1"/>
                </a:solidFill>
                <a:effectLst/>
                <a:latin typeface="+mn-lt"/>
                <a:ea typeface="+mn-ea"/>
                <a:cs typeface="+mn-cs"/>
              </a:rPr>
              <a:t>Je koncipován jako příprava MAS na semináře pro jejich žadatele, jelikož jednou z povinností MAS je zrealizovat ke každé vyhlášené výzvě MAS alespoň jeden seminář pro žadatele a jeden seminář pro příjemce v rámci svých animačních aktivit.</a:t>
            </a:r>
            <a:r>
              <a:rPr lang="cs-CZ" sz="1200" kern="1200" baseline="0" dirty="false" smtClean="false">
                <a:solidFill>
                  <a:schemeClr val="tx1"/>
                </a:solidFill>
                <a:effectLst/>
                <a:latin typeface="+mn-lt"/>
                <a:ea typeface="+mn-ea"/>
                <a:cs typeface="+mn-cs"/>
              </a:rPr>
              <a:t> </a:t>
            </a:r>
            <a:r>
              <a:rPr lang="cs-CZ" sz="1200" kern="1200" dirty="false" smtClean="false">
                <a:solidFill>
                  <a:schemeClr val="tx1"/>
                </a:solidFill>
                <a:effectLst/>
                <a:latin typeface="+mn-lt"/>
                <a:ea typeface="+mn-ea"/>
                <a:cs typeface="+mn-cs"/>
              </a:rPr>
              <a:t>Seminář</a:t>
            </a:r>
            <a:r>
              <a:rPr lang="cs-CZ" sz="1200" kern="1200" baseline="0" dirty="false" smtClean="false">
                <a:solidFill>
                  <a:schemeClr val="tx1"/>
                </a:solidFill>
                <a:effectLst/>
                <a:latin typeface="+mn-lt"/>
                <a:ea typeface="+mn-ea"/>
                <a:cs typeface="+mn-cs"/>
              </a:rPr>
              <a:t> pro žadatele povinnost vyhlásit n</a:t>
            </a:r>
            <a:r>
              <a:rPr lang="cs-CZ" sz="1200" kern="1200" dirty="false" smtClean="false">
                <a:solidFill>
                  <a:schemeClr val="tx1"/>
                </a:solidFill>
                <a:effectLst/>
                <a:latin typeface="+mn-lt"/>
                <a:ea typeface="+mn-ea"/>
                <a:cs typeface="+mn-cs"/>
              </a:rPr>
              <a:t>ejpozději 2 týdny před ukončením příjmu žádostí.</a:t>
            </a:r>
          </a:p>
          <a:p>
            <a:pPr hangingPunct="false"/>
            <a:r>
              <a:rPr lang="cs-CZ" sz="1200" kern="1200" smtClean="false">
                <a:solidFill>
                  <a:schemeClr val="tx1"/>
                </a:solidFill>
                <a:effectLst/>
                <a:latin typeface="+mn-lt"/>
                <a:ea typeface="+mn-ea"/>
                <a:cs typeface="+mn-cs"/>
              </a:rPr>
              <a:t>Za </a:t>
            </a:r>
            <a:r>
              <a:rPr lang="cs-CZ" sz="1200" kern="1200" dirty="false" smtClean="false">
                <a:solidFill>
                  <a:schemeClr val="tx1"/>
                </a:solidFill>
                <a:effectLst/>
                <a:latin typeface="+mn-lt"/>
                <a:ea typeface="+mn-ea"/>
                <a:cs typeface="+mn-cs"/>
              </a:rPr>
              <a:t>přípravu podkladů a lektorské vedení seminářů (ať už pro žadatele nebo pro příjemce MAS) jsou zodpovědní pracovníci MAS. </a:t>
            </a:r>
          </a:p>
          <a:p>
            <a:pPr hangingPunct="false"/>
            <a:endParaRPr lang="cs-CZ" sz="1200" kern="1200" dirty="false" smtClean="false">
              <a:solidFill>
                <a:schemeClr val="tx1"/>
              </a:solidFill>
              <a:effectLst/>
              <a:latin typeface="+mn-lt"/>
              <a:ea typeface="+mn-ea"/>
              <a:cs typeface="+mn-cs"/>
            </a:endParaRPr>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3</a:t>
            </a:fld>
            <a:endParaRPr lang="cs-CZ"/>
          </a:p>
        </p:txBody>
      </p:sp>
    </p:spTree>
    <p:extLst>
      <p:ext uri="{BB962C8B-B14F-4D97-AF65-F5344CB8AC3E}">
        <p14:creationId xmlns:p14="http://schemas.microsoft.com/office/powerpoint/2010/main" val="34144938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Údaje o subjektech, které se k projektu vztahují. </a:t>
            </a: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Přičemž v rámci této skupiny se rozlišují (a pokud jsou relevantní, musí být na této záložce vyplněny subjekty):</a:t>
            </a: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 Žadatel/příjemce</a:t>
            </a: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 Osoba s podílem v právnické osobě žadatele/příjemce</a:t>
            </a: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 Osoby, v nichž má žadatel/příjemce podíl</a:t>
            </a: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 Partner s finančním příspěvkem</a:t>
            </a: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 Partner bez finančního příspěvku</a:t>
            </a: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 Zřizovatel Obec</a:t>
            </a: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 Zřizovatel / Nadřízený kraj</a:t>
            </a: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 Zřizovatel OSS</a:t>
            </a: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 Financující kapitola SR</a:t>
            </a: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 Financující OSS</a:t>
            </a: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 Dodavatel</a:t>
            </a: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Viz Pokyny pro vyplnění formuláře žádosti o podporu z OPZ, kapitola 6.2.10 Záložka Subjekty projektu.</a:t>
            </a:r>
          </a:p>
          <a:p>
            <a:pPr marL="0" marR="0" indent="0" algn="l" defTabSz="914400" rtl="false" eaLnBrk="true" fontAlgn="auto" latinLnBrk="false" hangingPunct="true">
              <a:lnSpc>
                <a:spcPct val="100000"/>
              </a:lnSpc>
              <a:spcBef>
                <a:spcPts val="0"/>
              </a:spcBef>
              <a:spcAft>
                <a:spcPts val="0"/>
              </a:spcAft>
              <a:buClrTx/>
              <a:buSzTx/>
              <a:buFontTx/>
              <a:buNone/>
              <a:tabLst/>
              <a:defRPr/>
            </a:pPr>
            <a:endParaRPr lang="cs-CZ" b="true" dirty="false" smtClean="false"/>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b="true" dirty="false" smtClean="false"/>
              <a:t>Na</a:t>
            </a:r>
            <a:r>
              <a:rPr lang="cs-CZ" b="true" baseline="0" dirty="false" smtClean="false"/>
              <a:t> záložce </a:t>
            </a:r>
            <a:r>
              <a:rPr lang="cs-CZ" b="true" dirty="false" smtClean="false"/>
              <a:t>se uvádí údaje za poslední uzavřené účetní období. Relevantní jsou údaje za poslední schválené účetní období. Pokud se údaje týkají nově založené společnosti, uveďte nuly.</a:t>
            </a:r>
            <a:endParaRPr lang="cs-CZ" sz="1200" b="false" i="false" u="none" strike="noStrike" kern="1200" baseline="0" dirty="false" smtClean="false">
              <a:solidFill>
                <a:schemeClr val="tx1"/>
              </a:solidFill>
              <a:latin typeface="+mn-lt"/>
              <a:ea typeface="+mn-ea"/>
              <a:cs typeface="+mn-cs"/>
            </a:endParaRPr>
          </a:p>
          <a:p>
            <a:endParaRPr lang="cs-CZ" sz="1200" b="false" i="false" u="none" strike="noStrike" kern="1200" baseline="0" dirty="false" smtClean="false">
              <a:solidFill>
                <a:schemeClr val="tx1"/>
              </a:solidFill>
              <a:latin typeface="+mn-lt"/>
              <a:ea typeface="+mn-ea"/>
              <a:cs typeface="+mn-cs"/>
            </a:endParaRPr>
          </a:p>
          <a:p>
            <a:r>
              <a:rPr lang="cs-CZ" sz="1200" b="false" i="false" u="none" strike="noStrike" kern="1200" baseline="0" dirty="false" smtClean="false">
                <a:solidFill>
                  <a:schemeClr val="tx1"/>
                </a:solidFill>
                <a:latin typeface="+mn-lt"/>
                <a:ea typeface="+mn-ea"/>
                <a:cs typeface="+mn-cs"/>
              </a:rPr>
              <a:t>Pole</a:t>
            </a:r>
            <a:r>
              <a:rPr lang="cs-CZ" sz="1200" b="true" i="false" u="none" strike="noStrike" kern="1200" baseline="0" dirty="false" smtClean="false">
                <a:solidFill>
                  <a:schemeClr val="tx1"/>
                </a:solidFill>
                <a:latin typeface="+mn-lt"/>
                <a:ea typeface="+mn-ea"/>
                <a:cs typeface="+mn-cs"/>
              </a:rPr>
              <a:t> Roční obrat (EUR):</a:t>
            </a:r>
          </a:p>
          <a:p>
            <a:r>
              <a:rPr lang="cs-CZ" sz="1200" b="false" i="false" u="none" strike="noStrike" kern="1200" baseline="0" dirty="false" smtClean="false">
                <a:solidFill>
                  <a:schemeClr val="tx1"/>
                </a:solidFill>
                <a:latin typeface="+mn-lt"/>
                <a:ea typeface="+mn-ea"/>
                <a:cs typeface="+mn-cs"/>
              </a:rPr>
              <a:t>Jaké kurzy pro převod měn se používají?</a:t>
            </a:r>
          </a:p>
          <a:p>
            <a:r>
              <a:rPr lang="cs-CZ" sz="1200" b="false" i="false" u="none" strike="noStrike" kern="1200" baseline="0" dirty="false" smtClean="false">
                <a:solidFill>
                  <a:schemeClr val="tx1"/>
                </a:solidFill>
                <a:latin typeface="+mn-lt"/>
                <a:ea typeface="+mn-ea"/>
                <a:cs typeface="+mn-cs"/>
              </a:rPr>
              <a:t>Pro převod na EUR se použije kurz Evropské centrální banky ke dni účetní závěrky. Kurz je k dispozici na webových stránkách banky https://www.ecb.europa.eu/</a:t>
            </a:r>
            <a:r>
              <a:rPr lang="cs-CZ" sz="1200" b="false" i="false" u="none" strike="noStrike" kern="1200" baseline="0" dirty="false" err="true" smtClean="false">
                <a:solidFill>
                  <a:schemeClr val="tx1"/>
                </a:solidFill>
                <a:latin typeface="+mn-lt"/>
                <a:ea typeface="+mn-ea"/>
                <a:cs typeface="+mn-cs"/>
              </a:rPr>
              <a:t>ecb</a:t>
            </a:r>
            <a:r>
              <a:rPr lang="cs-CZ" sz="1200" b="false" i="false" u="none" strike="noStrike" kern="1200" baseline="0" dirty="false" smtClean="false">
                <a:solidFill>
                  <a:schemeClr val="tx1"/>
                </a:solidFill>
                <a:latin typeface="+mn-lt"/>
                <a:ea typeface="+mn-ea"/>
                <a:cs typeface="+mn-cs"/>
              </a:rPr>
              <a:t>/</a:t>
            </a:r>
            <a:r>
              <a:rPr lang="cs-CZ" sz="1200" b="false" i="false" u="none" strike="noStrike" kern="1200" baseline="0" dirty="false" err="true" smtClean="false">
                <a:solidFill>
                  <a:schemeClr val="tx1"/>
                </a:solidFill>
                <a:latin typeface="+mn-lt"/>
                <a:ea typeface="+mn-ea"/>
                <a:cs typeface="+mn-cs"/>
              </a:rPr>
              <a:t>html</a:t>
            </a:r>
            <a:r>
              <a:rPr lang="cs-CZ" sz="1200" b="false" i="false" u="none" strike="noStrike" kern="1200" baseline="0" dirty="false" smtClean="false">
                <a:solidFill>
                  <a:schemeClr val="tx1"/>
                </a:solidFill>
                <a:latin typeface="+mn-lt"/>
                <a:ea typeface="+mn-ea"/>
                <a:cs typeface="+mn-cs"/>
              </a:rPr>
              <a:t>/index.en.html. </a:t>
            </a:r>
          </a:p>
          <a:p>
            <a:endParaRPr lang="cs-CZ" sz="1200" b="false" i="false" u="none" strike="noStrike" kern="1200" baseline="0" dirty="false" smtClean="false">
              <a:solidFill>
                <a:schemeClr val="tx1"/>
              </a:solidFill>
              <a:latin typeface="+mn-lt"/>
              <a:ea typeface="+mn-ea"/>
              <a:cs typeface="+mn-cs"/>
            </a:endParaRPr>
          </a:p>
          <a:p>
            <a:r>
              <a:rPr lang="cs-CZ" sz="1200" b="false" i="false" u="none" strike="noStrike" kern="1200" baseline="0" dirty="false" smtClean="false">
                <a:solidFill>
                  <a:schemeClr val="tx1"/>
                </a:solidFill>
                <a:latin typeface="+mn-lt"/>
                <a:ea typeface="+mn-ea"/>
                <a:cs typeface="+mn-cs"/>
              </a:rPr>
              <a:t>V poli </a:t>
            </a:r>
            <a:r>
              <a:rPr lang="cs-CZ" sz="1200" b="true" i="false" u="none" strike="noStrike" kern="1200" baseline="0" dirty="false" smtClean="false">
                <a:solidFill>
                  <a:schemeClr val="tx1"/>
                </a:solidFill>
                <a:latin typeface="+mn-lt"/>
                <a:ea typeface="+mn-ea"/>
                <a:cs typeface="+mn-cs"/>
              </a:rPr>
              <a:t>Typ plátce DPH </a:t>
            </a:r>
            <a:r>
              <a:rPr lang="cs-CZ" sz="1200" b="false" i="false" u="none" strike="noStrike" kern="1200" baseline="0" dirty="false" smtClean="false">
                <a:solidFill>
                  <a:schemeClr val="tx1"/>
                </a:solidFill>
                <a:latin typeface="+mn-lt"/>
                <a:ea typeface="+mn-ea"/>
                <a:cs typeface="+mn-cs"/>
              </a:rPr>
              <a:t>se vybírá z číselníku: </a:t>
            </a:r>
          </a:p>
          <a:p>
            <a:r>
              <a:rPr lang="cs-CZ" sz="1200" b="false" i="false" u="none" strike="noStrike" kern="1200" baseline="0" dirty="false" smtClean="false">
                <a:solidFill>
                  <a:schemeClr val="tx1"/>
                </a:solidFill>
                <a:latin typeface="+mn-lt"/>
                <a:ea typeface="+mn-ea"/>
                <a:cs typeface="+mn-cs"/>
              </a:rPr>
              <a:t> Nejsem plátce DPH </a:t>
            </a:r>
          </a:p>
          <a:p>
            <a:r>
              <a:rPr lang="cs-CZ" sz="1200" b="false" i="false" u="none" strike="noStrike" kern="1200" baseline="0" dirty="false" smtClean="false">
                <a:solidFill>
                  <a:schemeClr val="tx1"/>
                </a:solidFill>
                <a:latin typeface="+mn-lt"/>
                <a:ea typeface="+mn-ea"/>
                <a:cs typeface="+mn-cs"/>
              </a:rPr>
              <a:t> Jsem plátce DPH a nemám zákonný nárok na odpočet DPH ve vztahu k aktivitám projektu </a:t>
            </a:r>
          </a:p>
          <a:p>
            <a:r>
              <a:rPr lang="cs-CZ" sz="1200" b="false" i="false" u="none" strike="noStrike" kern="1200" baseline="0" dirty="false" smtClean="false">
                <a:solidFill>
                  <a:schemeClr val="tx1"/>
                </a:solidFill>
                <a:latin typeface="+mn-lt"/>
                <a:ea typeface="+mn-ea"/>
                <a:cs typeface="+mn-cs"/>
              </a:rPr>
              <a:t> Jsem plátce DPH a mám nárok na odpočet DPH ve vztahu k aktivitám projektu - tuto variantu zvolte i pro případy, kdy má subjekt nárok pouze na částečný odpočet DPH ve vztahu k aktivitám projektu</a:t>
            </a:r>
          </a:p>
          <a:p>
            <a:endParaRPr lang="cs-CZ" sz="1200" b="true" i="false" u="none" strike="noStrike" kern="1200" baseline="0" dirty="false" smtClean="false">
              <a:solidFill>
                <a:schemeClr val="tx1"/>
              </a:solidFill>
              <a:latin typeface="+mn-lt"/>
              <a:ea typeface="+mn-ea"/>
              <a:cs typeface="+mn-cs"/>
            </a:endParaRPr>
          </a:p>
          <a:p>
            <a:r>
              <a:rPr lang="cs-CZ" sz="1200" b="true" i="false" u="none" strike="noStrike" kern="1200" baseline="0" dirty="false" smtClean="false">
                <a:solidFill>
                  <a:schemeClr val="tx1"/>
                </a:solidFill>
                <a:latin typeface="+mn-lt"/>
                <a:ea typeface="+mn-ea"/>
                <a:cs typeface="+mn-cs"/>
              </a:rPr>
              <a:t>POZOR: </a:t>
            </a:r>
            <a:r>
              <a:rPr lang="cs-CZ" sz="1200" b="false" i="false" u="none" strike="noStrike" kern="1200" baseline="0" dirty="false" smtClean="false">
                <a:solidFill>
                  <a:schemeClr val="tx1"/>
                </a:solidFill>
                <a:latin typeface="+mn-lt"/>
                <a:ea typeface="+mn-ea"/>
                <a:cs typeface="+mn-cs"/>
              </a:rPr>
              <a:t>Toto pole je povinné k vyplnění u všech typů subjektů. Relevantní je ovšem pouze pro ty subjekty, u kterých je předpokládáno, že podporu využijí na úhradu výdajů, které jim v souvislosti s realizací projektu vzniknou, tj. </a:t>
            </a:r>
            <a:r>
              <a:rPr lang="cs-CZ" sz="1200" b="true" i="false" u="none" strike="noStrike" kern="1200" baseline="0" dirty="false" smtClean="false">
                <a:solidFill>
                  <a:schemeClr val="tx1"/>
                </a:solidFill>
                <a:latin typeface="+mn-lt"/>
                <a:ea typeface="+mn-ea"/>
                <a:cs typeface="+mn-cs"/>
              </a:rPr>
              <a:t>relevantní je pouze pro žadatele/příjemce a partnera s finančním příspěvkem</a:t>
            </a:r>
            <a:r>
              <a:rPr lang="cs-CZ" sz="1200" b="false" i="false" u="none" strike="noStrike" kern="1200" baseline="0" dirty="false" smtClean="false">
                <a:solidFill>
                  <a:schemeClr val="tx1"/>
                </a:solidFill>
                <a:latin typeface="+mn-lt"/>
                <a:ea typeface="+mn-ea"/>
                <a:cs typeface="+mn-cs"/>
              </a:rPr>
              <a:t>.</a:t>
            </a:r>
          </a:p>
          <a:p>
            <a:pPr marL="0" marR="0" indent="0" algn="l" defTabSz="914400" rtl="false" eaLnBrk="true" fontAlgn="auto" latinLnBrk="false" hangingPunct="true">
              <a:lnSpc>
                <a:spcPct val="100000"/>
              </a:lnSpc>
              <a:spcBef>
                <a:spcPts val="0"/>
              </a:spcBef>
              <a:spcAft>
                <a:spcPts val="0"/>
              </a:spcAft>
              <a:buClrTx/>
              <a:buSzTx/>
              <a:buFontTx/>
              <a:buNone/>
              <a:tabLst/>
              <a:defRPr/>
            </a:pPr>
            <a:endParaRPr lang="cs-CZ" dirty="false" smtClean="false"/>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Systém IS KP14+ je napojený na Základní registry. Systém základních registrů obsahuje tyto čtyři registry:</a:t>
            </a: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 Registr osob – ROS (gestorem je Český statistický úřad)</a:t>
            </a: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 Registr obyvatel – ROB (gestorem je Ministerstvo vnitra)</a:t>
            </a: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 Registr územní identifikace, adres a nemovitostí – RÚIAN (gestorem je Český úřad zeměměřický a katastrální)</a:t>
            </a: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 Registr práv a povinností – RPP (gestorem je Ministerstvo vnitra)</a:t>
            </a:r>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35</a:t>
            </a:fld>
            <a:endParaRPr lang="cs-CZ"/>
          </a:p>
        </p:txBody>
      </p:sp>
    </p:spTree>
    <p:extLst>
      <p:ext uri="{BB962C8B-B14F-4D97-AF65-F5344CB8AC3E}">
        <p14:creationId xmlns:p14="http://schemas.microsoft.com/office/powerpoint/2010/main" val="40295974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b="true" dirty="false" smtClean="false"/>
              <a:t>Osoby subjektu </a:t>
            </a:r>
            <a:r>
              <a:rPr lang="cs-CZ" dirty="false" smtClean="false"/>
              <a:t>–</a:t>
            </a:r>
            <a:r>
              <a:rPr lang="cs-CZ" baseline="0" dirty="false" smtClean="false"/>
              <a:t> </a:t>
            </a:r>
            <a:r>
              <a:rPr lang="cs-CZ" dirty="false" smtClean="false"/>
              <a:t>musí být zadán statutární zástupce a hlavní kontaktní osoba – jméno, příjmení, telefon, e-mail </a:t>
            </a:r>
          </a:p>
          <a:p>
            <a:endParaRPr lang="cs-CZ" dirty="false" smtClean="false"/>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36</a:t>
            </a:fld>
            <a:endParaRPr lang="cs-CZ"/>
          </a:p>
        </p:txBody>
      </p:sp>
    </p:spTree>
    <p:extLst>
      <p:ext uri="{BB962C8B-B14F-4D97-AF65-F5344CB8AC3E}">
        <p14:creationId xmlns:p14="http://schemas.microsoft.com/office/powerpoint/2010/main" val="2461928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dirty="false" smtClean="false"/>
              <a:t>Účty subjektu – až při tvorbě právního aktu.</a:t>
            </a:r>
          </a:p>
          <a:p>
            <a:r>
              <a:rPr lang="cs-CZ" dirty="false" smtClean="false"/>
              <a:t>Účetní období – až při tvorbě právního aktu, při veřejné podpoře.</a:t>
            </a:r>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37</a:t>
            </a:fld>
            <a:endParaRPr lang="cs-CZ"/>
          </a:p>
        </p:txBody>
      </p:sp>
    </p:spTree>
    <p:extLst>
      <p:ext uri="{BB962C8B-B14F-4D97-AF65-F5344CB8AC3E}">
        <p14:creationId xmlns:p14="http://schemas.microsoft.com/office/powerpoint/2010/main" val="10933694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b="true" dirty="false" smtClean="false"/>
              <a:t>Základní struktura rozpočtu </a:t>
            </a:r>
            <a:r>
              <a:rPr lang="cs-CZ" dirty="false" smtClean="false"/>
              <a:t>je stanovená (viz </a:t>
            </a:r>
            <a:r>
              <a:rPr lang="cs-CZ" i="true" dirty="false" smtClean="false"/>
              <a:t>Pokyny k vyplnění</a:t>
            </a:r>
            <a:r>
              <a:rPr lang="cs-CZ" dirty="false" smtClean="false"/>
              <a:t>), žadatel rozpočet specifikuje řádky v nižší úrovni struktury.</a:t>
            </a:r>
          </a:p>
          <a:p>
            <a:r>
              <a:rPr lang="cs-CZ" dirty="false" smtClean="false"/>
              <a:t>Potřebné být konkrétní (posouzení efektivity a hospodárnosti).</a:t>
            </a:r>
          </a:p>
          <a:p>
            <a:r>
              <a:rPr lang="cs-CZ" dirty="false" smtClean="false"/>
              <a:t>Zpracovává se jeden rozpočet (nedělá se detail po subjektech, ani detail na kalendářní roky).</a:t>
            </a:r>
          </a:p>
          <a:p>
            <a:r>
              <a:rPr lang="cs-CZ" dirty="false" smtClean="false"/>
              <a:t>Řádek Celkové nezpůsobilé výdaje OPZ nepoužívá, ale systém jej zobrazuje; NN se vypočtou automaticky.</a:t>
            </a:r>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38</a:t>
            </a:fld>
            <a:endParaRPr lang="cs-CZ"/>
          </a:p>
        </p:txBody>
      </p:sp>
    </p:spTree>
    <p:extLst>
      <p:ext uri="{BB962C8B-B14F-4D97-AF65-F5344CB8AC3E}">
        <p14:creationId xmlns:p14="http://schemas.microsoft.com/office/powerpoint/2010/main" val="32032721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Pro zadání řádku nižší úrovně je nutné kliknout na položku úrovně, do které má být řádek založen; poté Nový záznam a vyplnit Název nákladu, Měrnou jednotku, Cenu jednotky a Počet jednotek. </a:t>
            </a:r>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39</a:t>
            </a:fld>
            <a:endParaRPr lang="cs-CZ"/>
          </a:p>
        </p:txBody>
      </p:sp>
    </p:spTree>
    <p:extLst>
      <p:ext uri="{BB962C8B-B14F-4D97-AF65-F5344CB8AC3E}">
        <p14:creationId xmlns:p14="http://schemas.microsoft.com/office/powerpoint/2010/main" val="16157924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sz="1200" b="false" i="false" u="none" strike="noStrike" kern="1200" baseline="0" dirty="false" smtClean="false">
                <a:solidFill>
                  <a:schemeClr val="tx1"/>
                </a:solidFill>
                <a:latin typeface="+mn-lt"/>
                <a:ea typeface="+mn-ea"/>
                <a:cs typeface="+mn-cs"/>
              </a:rPr>
              <a:t>Vyplněný rozpočet na žádosti o podporu je podkladem pro Přehled zdrojů financování. Rozpad na jednotlivé zdroje financování provádí systém na pokyn uživatele. </a:t>
            </a:r>
            <a:r>
              <a:rPr lang="cs-CZ" sz="1200" b="false" i="false" u="none" strike="noStrike" kern="1200" baseline="0" smtClean="false">
                <a:solidFill>
                  <a:schemeClr val="tx1"/>
                </a:solidFill>
                <a:latin typeface="+mn-lt"/>
                <a:ea typeface="+mn-ea"/>
                <a:cs typeface="+mn-cs"/>
              </a:rPr>
              <a:t>Vyplnění je nutné tam, kde na základě textu výzvy k předkládání žádostí o podporu musí žadatel výdaje spolufinancovat z vlastního rozpočtu a současně nebylo možné toto procento v IS KP14+ navázat na právní formu žadatele. </a:t>
            </a:r>
            <a:endParaRPr lang="cs-CZ" smtClean="false"/>
          </a:p>
          <a:p>
            <a:endParaRPr lang="cs-CZ" sz="1200" b="false" i="false" u="none" strike="noStrike" kern="1200" baseline="0" dirty="false" smtClean="false">
              <a:solidFill>
                <a:schemeClr val="tx1"/>
              </a:solidFill>
              <a:latin typeface="+mn-lt"/>
              <a:ea typeface="+mn-ea"/>
              <a:cs typeface="+mn-cs"/>
            </a:endParaRPr>
          </a:p>
          <a:p>
            <a:r>
              <a:rPr lang="cs-CZ" dirty="false" smtClean="false"/>
              <a:t>Žadatel uvádí </a:t>
            </a:r>
            <a:r>
              <a:rPr lang="cs-CZ" b="true" dirty="false" smtClean="false"/>
              <a:t>% spolufinancování</a:t>
            </a:r>
            <a:r>
              <a:rPr lang="cs-CZ" dirty="false" smtClean="false"/>
              <a:t> ze svých zdrojů a typ zdrojů</a:t>
            </a:r>
            <a:r>
              <a:rPr lang="cs-CZ" baseline="0" dirty="false" smtClean="false"/>
              <a:t> - </a:t>
            </a:r>
            <a:r>
              <a:rPr lang="cs-CZ" dirty="false" smtClean="false"/>
              <a:t>% pro vlastní zdroj.</a:t>
            </a:r>
          </a:p>
          <a:p>
            <a:r>
              <a:rPr lang="cs-CZ" dirty="false" smtClean="false"/>
              <a:t>U některých právních forem je automaticky doplněno, z jaké kategorie financí je vlastní zdroj (např. rozpočet obce, jiné národní zdroje), u některých právních forem to nebylo možné stanovit (žadatel to musí upřesnit sám).</a:t>
            </a:r>
          </a:p>
          <a:p>
            <a:endParaRPr lang="cs-CZ" dirty="false" smtClean="false"/>
          </a:p>
          <a:p>
            <a:r>
              <a:rPr lang="cs-CZ" sz="1200" b="false" i="false" u="none" strike="noStrike" kern="1200" baseline="0" dirty="false" smtClean="false">
                <a:solidFill>
                  <a:schemeClr val="tx1"/>
                </a:solidFill>
                <a:latin typeface="+mn-lt"/>
                <a:ea typeface="+mn-ea"/>
                <a:cs typeface="+mn-cs"/>
              </a:rPr>
              <a:t>Pokud žadatel počítá s tím, že realizace projektu vygeneruje čisté příjmy (a to žadateli/příjemci či partnerům), je nutné je vyčíslit v poli </a:t>
            </a:r>
            <a:r>
              <a:rPr lang="cs-CZ" sz="1200" b="true" i="false" u="none" strike="noStrike" kern="1200" baseline="0" dirty="false" smtClean="false">
                <a:solidFill>
                  <a:schemeClr val="tx1"/>
                </a:solidFill>
                <a:latin typeface="+mn-lt"/>
                <a:ea typeface="+mn-ea"/>
                <a:cs typeface="+mn-cs"/>
              </a:rPr>
              <a:t>Jiné peněžní příjmy</a:t>
            </a:r>
            <a:r>
              <a:rPr lang="cs-CZ" sz="1200" b="false" i="false" u="none" strike="noStrike" kern="1200" baseline="0" dirty="false" smtClean="false">
                <a:solidFill>
                  <a:schemeClr val="tx1"/>
                </a:solidFill>
                <a:latin typeface="+mn-lt"/>
                <a:ea typeface="+mn-ea"/>
                <a:cs typeface="+mn-cs"/>
              </a:rPr>
              <a:t>. </a:t>
            </a:r>
            <a:endParaRPr lang="cs-CZ" dirty="false" smtClean="false"/>
          </a:p>
          <a:p>
            <a:r>
              <a:rPr lang="cs-CZ" dirty="false" smtClean="false"/>
              <a:t>Žadatel uvádí </a:t>
            </a:r>
            <a:r>
              <a:rPr lang="cs-CZ" b="true" dirty="false" smtClean="false"/>
              <a:t>Jiné peněžní příjmy </a:t>
            </a:r>
            <a:r>
              <a:rPr lang="cs-CZ" dirty="false" smtClean="false"/>
              <a:t>(JPP).</a:t>
            </a:r>
          </a:p>
          <a:p>
            <a:r>
              <a:rPr lang="cs-CZ" dirty="false" smtClean="false"/>
              <a:t>Uvádí se ČISTÉ příjmy, tj. ty, které jsou nad rámec výdajů za zdroje příjemce.</a:t>
            </a:r>
          </a:p>
          <a:p>
            <a:r>
              <a:rPr lang="cs-CZ" dirty="false" smtClean="false"/>
              <a:t>Kategorie </a:t>
            </a:r>
            <a:r>
              <a:rPr lang="cs-CZ" b="true" dirty="false" smtClean="false"/>
              <a:t>Příjmy podle čl. 61 </a:t>
            </a:r>
            <a:r>
              <a:rPr lang="cs-CZ" dirty="false" smtClean="false"/>
              <a:t>nejsou pro ESF projekty relevantní.</a:t>
            </a:r>
          </a:p>
          <a:p>
            <a:r>
              <a:rPr lang="cs-CZ" dirty="false" smtClean="false"/>
              <a:t>Na základě % vlastního zdroje a JPP se provede rozpad celkových způsobilých výdajů (z rozpočtu) na jednotlivé zdroje financování.</a:t>
            </a:r>
          </a:p>
          <a:p>
            <a:r>
              <a:rPr lang="cs-CZ" dirty="false" smtClean="false"/>
              <a:t>Při změně celkových způsobilých výdajů v rozpočtu je nutné znovu provést rozpad (hlídá finalizační kontrola).</a:t>
            </a:r>
          </a:p>
          <a:p>
            <a:endParaRPr lang="cs-CZ" dirty="false" smtClean="false"/>
          </a:p>
          <a:p>
            <a:r>
              <a:rPr lang="cs-CZ" sz="1200" b="true" i="false" u="none" strike="noStrike" kern="1200" baseline="0" dirty="false" smtClean="false">
                <a:solidFill>
                  <a:schemeClr val="tx1"/>
                </a:solidFill>
                <a:latin typeface="+mn-lt"/>
                <a:ea typeface="+mn-ea"/>
                <a:cs typeface="+mn-cs"/>
              </a:rPr>
              <a:t>Pro projekty, které budou spolufinancovány z vlastních zdrojů žadatele (případně partnera) platí pro vyplnění pole Jiné peněžní příjmy následující: </a:t>
            </a:r>
          </a:p>
          <a:p>
            <a:r>
              <a:rPr lang="cs-CZ" sz="1200" b="false" i="false" u="none" strike="noStrike" kern="1200" baseline="0" dirty="false" smtClean="false">
                <a:solidFill>
                  <a:schemeClr val="tx1"/>
                </a:solidFill>
                <a:latin typeface="+mn-lt"/>
                <a:ea typeface="+mn-ea"/>
                <a:cs typeface="+mn-cs"/>
              </a:rPr>
              <a:t>Do tohoto pole uvádějte jen tu část očekávaných příjmů, která převyšuje objem vlastního financování projektu. Příjmy nižší nebo rovnající se částce vlastního spolufinancování do tohoto pole nepište. (Podle pravidel příjmy nepřesahující částku, kterou do financování projektu vkládá příjemce podpory, nejsou čistými příjmy a nesnižují tak podporu projektu ze zdrojů ŘO.) Více informací o tom, jaké příjmy vygenerované projektem patří do čistých příjmů, je uvedeno ve Specifické části pravidel pro žadatele a příjemce v rámci OPZ pro projekty se skutečně vzniklými výdaji a případně také s nepřímými náklady. </a:t>
            </a:r>
          </a:p>
          <a:p>
            <a:endParaRPr lang="cs-CZ" sz="1200" b="false" i="false" u="none" strike="noStrike" kern="1200" baseline="0" dirty="false" smtClean="false">
              <a:solidFill>
                <a:schemeClr val="tx1"/>
              </a:solidFill>
              <a:latin typeface="+mn-lt"/>
              <a:ea typeface="+mn-ea"/>
              <a:cs typeface="+mn-cs"/>
            </a:endParaRPr>
          </a:p>
          <a:p>
            <a:r>
              <a:rPr lang="cs-CZ" sz="1200" b="false" i="false" u="none" strike="noStrike" kern="1200" baseline="0" dirty="false" smtClean="false">
                <a:solidFill>
                  <a:schemeClr val="tx1"/>
                </a:solidFill>
                <a:latin typeface="+mn-lt"/>
                <a:ea typeface="+mn-ea"/>
                <a:cs typeface="+mn-cs"/>
              </a:rPr>
              <a:t>Číselník může kromě „Národní soukromé zdroje“ nabízet položku „Soukromé zdroje“. Tuto položku ovšem v případě OPZ nikdy nevybírejte. Protože v případě OPZ se soukromé zdroje započítávají do národního spolufinancování (tj. prostředky, které musí doplňovat zdroje Evropského sociálního fondu, mohou pocházet jak z veřejných, tak ze soukromých zdrojů), je pro OPZ pro prostředky z privátního sektoru vždy používáno značení </a:t>
            </a:r>
            <a:r>
              <a:rPr lang="cs-CZ" sz="1200" b="true" i="false" u="none" strike="noStrike" kern="1200" baseline="0" dirty="false" smtClean="false">
                <a:solidFill>
                  <a:schemeClr val="tx1"/>
                </a:solidFill>
                <a:latin typeface="+mn-lt"/>
                <a:ea typeface="+mn-ea"/>
                <a:cs typeface="+mn-cs"/>
              </a:rPr>
              <a:t>Národní soukromé zdroje. </a:t>
            </a:r>
            <a:endParaRPr lang="cs-CZ" dirty="false" smtClean="false"/>
          </a:p>
          <a:p>
            <a:endParaRPr lang="cs-CZ" dirty="false" smtClean="false"/>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40</a:t>
            </a:fld>
            <a:endParaRPr lang="cs-CZ"/>
          </a:p>
        </p:txBody>
      </p:sp>
    </p:spTree>
    <p:extLst>
      <p:ext uri="{BB962C8B-B14F-4D97-AF65-F5344CB8AC3E}">
        <p14:creationId xmlns:p14="http://schemas.microsoft.com/office/powerpoint/2010/main" val="40699326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dirty="false" smtClean="false"/>
              <a:t>Finanční</a:t>
            </a:r>
            <a:r>
              <a:rPr lang="cs-CZ" baseline="0" dirty="false" smtClean="false"/>
              <a:t> plán se generuje </a:t>
            </a:r>
            <a:r>
              <a:rPr lang="cs-CZ" dirty="false" smtClean="false"/>
              <a:t>automaticky, ale žadatel ho může ručně upravit. Automatické generování</a:t>
            </a:r>
            <a:r>
              <a:rPr lang="cs-CZ" baseline="0" dirty="false" smtClean="false"/>
              <a:t> FP je převzato z nastavení Výzvy ŘO do výzev MAS</a:t>
            </a:r>
            <a:r>
              <a:rPr lang="cs-CZ" dirty="false" smtClean="false"/>
              <a:t>.</a:t>
            </a:r>
          </a:p>
          <a:p>
            <a:r>
              <a:rPr lang="cs-CZ" dirty="false" smtClean="false"/>
              <a:t>Obsahuje tolik řádků, kolik žádostí o platbu se na projektu dá předpokládat (obecně 1x za 6 měsíců); případně se upraví před vydáním právního aktu či následně.</a:t>
            </a:r>
          </a:p>
          <a:p>
            <a:endParaRPr lang="cs-CZ" dirty="false" smtClean="false"/>
          </a:p>
          <a:p>
            <a:r>
              <a:rPr lang="cs-CZ" dirty="false" smtClean="false"/>
              <a:t>EX ANTE: pole </a:t>
            </a:r>
            <a:r>
              <a:rPr lang="cs-CZ" b="true" dirty="false" smtClean="false"/>
              <a:t>Záloha – plán pro zálohu </a:t>
            </a:r>
            <a:r>
              <a:rPr lang="cs-CZ" dirty="false" smtClean="false"/>
              <a:t>a </a:t>
            </a:r>
            <a:r>
              <a:rPr lang="cs-CZ" b="true" dirty="false" smtClean="false"/>
              <a:t>Vyúčtování – plán pro vyúčtování zálohy</a:t>
            </a:r>
          </a:p>
          <a:p>
            <a:r>
              <a:rPr lang="cs-CZ" dirty="false" smtClean="false"/>
              <a:t>EX POST:  pole </a:t>
            </a:r>
            <a:r>
              <a:rPr lang="cs-CZ" b="true" dirty="false" smtClean="false"/>
              <a:t>Vyúčtování – plán</a:t>
            </a:r>
            <a:endParaRPr lang="cs-CZ" dirty="false" smtClean="false"/>
          </a:p>
          <a:p>
            <a:r>
              <a:rPr lang="cs-CZ" dirty="false" smtClean="false"/>
              <a:t>Uvádí se částky za všechny zdroje financování projektu (včetně případných vlastních zdrojů žadatele).</a:t>
            </a:r>
          </a:p>
          <a:p>
            <a:endParaRPr lang="cs-CZ" dirty="false" smtClean="false"/>
          </a:p>
          <a:p>
            <a:r>
              <a:rPr lang="cs-CZ" b="true" dirty="false" smtClean="false"/>
              <a:t>Uvádí se datum předložení žádosti o platbu:</a:t>
            </a:r>
          </a:p>
          <a:p>
            <a:pPr lvl="1"/>
            <a:r>
              <a:rPr lang="cs-CZ" dirty="false" smtClean="false"/>
              <a:t>- předkládané v průběhu realizace projektu 1 měsíc od konce monitorovacího období</a:t>
            </a:r>
          </a:p>
          <a:p>
            <a:pPr lvl="1"/>
            <a:r>
              <a:rPr lang="cs-CZ" dirty="false" smtClean="false"/>
              <a:t>- u závěrečné žádosti o platbu pak 2 měsíce od ukončení posledního monitorovacího období, tj. od ukončení realizace projektu</a:t>
            </a:r>
          </a:p>
          <a:p>
            <a:pPr marL="0" lvl="1" indent="0">
              <a:lnSpc>
                <a:spcPts val="2880"/>
              </a:lnSpc>
              <a:spcBef>
                <a:spcPts val="600"/>
              </a:spcBef>
              <a:spcAft>
                <a:spcPts val="600"/>
              </a:spcAft>
              <a:buSzPct val="100000"/>
              <a:buFont typeface="Wingdings" panose="05000000000000000000" pitchFamily="2" charset="2"/>
              <a:buNone/>
            </a:pPr>
            <a:r>
              <a:rPr lang="cs-CZ" sz="2400" dirty="false" smtClean="false"/>
              <a:t>Finanční plán musí odpovídat celkovým způsobilým výdajům v rozpočtu (hlídá finalizační kontrola).</a:t>
            </a:r>
          </a:p>
          <a:p>
            <a:endParaRPr lang="cs-CZ" dirty="false" smtClean="false"/>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41</a:t>
            </a:fld>
            <a:endParaRPr lang="cs-CZ"/>
          </a:p>
        </p:txBody>
      </p:sp>
    </p:spTree>
    <p:extLst>
      <p:ext uri="{BB962C8B-B14F-4D97-AF65-F5344CB8AC3E}">
        <p14:creationId xmlns:p14="http://schemas.microsoft.com/office/powerpoint/2010/main" val="38545316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sz="1200" b="false" i="false" u="none" strike="noStrike" kern="1200" baseline="0" dirty="false" smtClean="false">
                <a:solidFill>
                  <a:schemeClr val="tx1"/>
                </a:solidFill>
                <a:latin typeface="+mn-lt"/>
                <a:ea typeface="+mn-ea"/>
                <a:cs typeface="+mn-cs"/>
              </a:rPr>
              <a:t>Oblast Veřejných zakázek se zaktivuje po zaškrtnutí </a:t>
            </a:r>
            <a:r>
              <a:rPr lang="cs-CZ" sz="1200" b="false" i="false" u="none" strike="noStrike" kern="1200" baseline="0" dirty="false" err="true" smtClean="false">
                <a:solidFill>
                  <a:schemeClr val="tx1"/>
                </a:solidFill>
                <a:latin typeface="+mn-lt"/>
                <a:ea typeface="+mn-ea"/>
                <a:cs typeface="+mn-cs"/>
              </a:rPr>
              <a:t>checkboxu</a:t>
            </a:r>
            <a:r>
              <a:rPr lang="cs-CZ" sz="1200" b="false" i="false" u="none" strike="noStrike" kern="1200" baseline="0" dirty="false" smtClean="false">
                <a:solidFill>
                  <a:schemeClr val="tx1"/>
                </a:solidFill>
                <a:latin typeface="+mn-lt"/>
                <a:ea typeface="+mn-ea"/>
                <a:cs typeface="+mn-cs"/>
              </a:rPr>
              <a:t> Realizace zadávacích řízení na projektu na záložce Projekt (sekce Identifikace projektu) a uložení této změny. </a:t>
            </a:r>
          </a:p>
          <a:p>
            <a:r>
              <a:rPr lang="cs-CZ" sz="1200" b="false" i="false" u="none" strike="noStrike" kern="1200" baseline="0" dirty="false" smtClean="false">
                <a:solidFill>
                  <a:schemeClr val="tx1"/>
                </a:solidFill>
                <a:latin typeface="+mn-lt"/>
                <a:ea typeface="+mn-ea"/>
                <a:cs typeface="+mn-cs"/>
              </a:rPr>
              <a:t>IS KP14+ používá pro zadávací řízení i pro výběrová řízení pojem veřejné zakázky. </a:t>
            </a:r>
          </a:p>
          <a:p>
            <a:r>
              <a:rPr lang="cs-CZ" sz="1200" b="false" i="false" u="none" strike="noStrike" kern="1200" baseline="0" dirty="false" smtClean="false">
                <a:solidFill>
                  <a:schemeClr val="tx1"/>
                </a:solidFill>
                <a:latin typeface="+mn-lt"/>
                <a:ea typeface="+mn-ea"/>
                <a:cs typeface="+mn-cs"/>
              </a:rPr>
              <a:t>Jakmile je změna uložena, jsou zpřístupněny datové oblasti k zadání údajů o plánovaných (či už zrealizovaných) výběrových/zadávacích řízeních. Jedná se o zaktivnění následujících záložek: </a:t>
            </a:r>
          </a:p>
          <a:p>
            <a:r>
              <a:rPr lang="cs-CZ" sz="1200" b="false" i="false" u="none" strike="noStrike" kern="1200" baseline="0" dirty="false" smtClean="false">
                <a:solidFill>
                  <a:schemeClr val="tx1"/>
                </a:solidFill>
                <a:latin typeface="+mn-lt"/>
                <a:ea typeface="+mn-ea"/>
                <a:cs typeface="+mn-cs"/>
              </a:rPr>
              <a:t> Veřejné zakázky </a:t>
            </a:r>
          </a:p>
          <a:p>
            <a:r>
              <a:rPr lang="cs-CZ" sz="1200" b="false" i="false" u="none" strike="noStrike" kern="1200" baseline="0" dirty="false" smtClean="false">
                <a:solidFill>
                  <a:schemeClr val="tx1"/>
                </a:solidFill>
                <a:latin typeface="+mn-lt"/>
                <a:ea typeface="+mn-ea"/>
                <a:cs typeface="+mn-cs"/>
              </a:rPr>
              <a:t> Hodnocení a odvolání </a:t>
            </a:r>
          </a:p>
          <a:p>
            <a:r>
              <a:rPr lang="cs-CZ" sz="1200" b="false" i="false" u="none" strike="noStrike" kern="1200" baseline="0" dirty="false" smtClean="false">
                <a:solidFill>
                  <a:schemeClr val="tx1"/>
                </a:solidFill>
                <a:latin typeface="+mn-lt"/>
                <a:ea typeface="+mn-ea"/>
                <a:cs typeface="+mn-cs"/>
              </a:rPr>
              <a:t> Návrh/podnět na ÚOHS </a:t>
            </a:r>
          </a:p>
          <a:p>
            <a:r>
              <a:rPr lang="cs-CZ" sz="1200" b="false" i="false" u="none" strike="noStrike" kern="1200" baseline="0" dirty="false" smtClean="false">
                <a:solidFill>
                  <a:schemeClr val="tx1"/>
                </a:solidFill>
                <a:latin typeface="+mn-lt"/>
                <a:ea typeface="+mn-ea"/>
                <a:cs typeface="+mn-cs"/>
              </a:rPr>
              <a:t> Údaje o smlouvě/dodatku </a:t>
            </a:r>
          </a:p>
          <a:p>
            <a:r>
              <a:rPr lang="cs-CZ" sz="1200" b="false" i="false" u="none" strike="noStrike" kern="1200" baseline="0" dirty="false" smtClean="false">
                <a:solidFill>
                  <a:schemeClr val="tx1"/>
                </a:solidFill>
                <a:latin typeface="+mn-lt"/>
                <a:ea typeface="+mn-ea"/>
                <a:cs typeface="+mn-cs"/>
              </a:rPr>
              <a:t> Přílohy k VZ </a:t>
            </a:r>
            <a:endParaRPr lang="cs-CZ" sz="1200" b="true" i="false" u="none" strike="noStrike" kern="1200" baseline="0" dirty="false" smtClean="false">
              <a:solidFill>
                <a:schemeClr val="tx1"/>
              </a:solidFill>
              <a:latin typeface="+mn-lt"/>
              <a:ea typeface="+mn-ea"/>
              <a:cs typeface="+mn-cs"/>
            </a:endParaRPr>
          </a:p>
          <a:p>
            <a:endParaRPr lang="cs-CZ" sz="2200" dirty="false" smtClean="false"/>
          </a:p>
          <a:p>
            <a:r>
              <a:rPr lang="cs-CZ" sz="2200" b="true" dirty="false" smtClean="false"/>
              <a:t>V IS KP14+ se k zakázkám vyplňují záložky</a:t>
            </a:r>
          </a:p>
          <a:p>
            <a:pPr lvl="1"/>
            <a:r>
              <a:rPr lang="cs-CZ" dirty="false" smtClean="false"/>
              <a:t>1) Veřejné zakázky, 2) Údaje o smlouvě/dodatku, 3) Hodnocení a odvolání, 4) Návrh/podnět na ÚOHS, 5) Přílohy k VZ </a:t>
            </a:r>
          </a:p>
          <a:p>
            <a:r>
              <a:rPr lang="cs-CZ" sz="2200" dirty="false" smtClean="false"/>
              <a:t>Záložka</a:t>
            </a:r>
            <a:r>
              <a:rPr lang="cs-CZ" sz="2200" b="true" dirty="false" smtClean="false"/>
              <a:t> Údaje o smlouvě/dodatku </a:t>
            </a:r>
          </a:p>
          <a:p>
            <a:pPr lvl="1"/>
            <a:r>
              <a:rPr lang="cs-CZ" dirty="false" smtClean="false"/>
              <a:t>Zakládá se každá podepsaná smlouva i dodatek</a:t>
            </a:r>
          </a:p>
          <a:p>
            <a:r>
              <a:rPr lang="cs-CZ" sz="2200" dirty="false" smtClean="false"/>
              <a:t>Záložka </a:t>
            </a:r>
            <a:r>
              <a:rPr lang="cs-CZ" sz="2200" b="true" dirty="false" smtClean="false"/>
              <a:t>Hodnocení a odvolání </a:t>
            </a:r>
          </a:p>
          <a:p>
            <a:pPr lvl="1"/>
            <a:r>
              <a:rPr lang="cs-CZ" dirty="false" smtClean="false"/>
              <a:t>Údaje o procesu zadávání a také o vybraném dodavateli</a:t>
            </a:r>
          </a:p>
          <a:p>
            <a:pPr lvl="1"/>
            <a:r>
              <a:rPr lang="cs-CZ" dirty="false" smtClean="false"/>
              <a:t>Dodavatel musí být nejprve zaevidován mezi SUBJEKTY  projektu</a:t>
            </a:r>
          </a:p>
          <a:p>
            <a:pPr lvl="1"/>
            <a:r>
              <a:rPr lang="cs-CZ" dirty="false" smtClean="false"/>
              <a:t>Lze vyplnit údaje k případným námitkám vzneseným k zadavateli </a:t>
            </a:r>
          </a:p>
          <a:p>
            <a:r>
              <a:rPr lang="cs-CZ" sz="2200" dirty="false" smtClean="false"/>
              <a:t>Záložka</a:t>
            </a:r>
            <a:r>
              <a:rPr lang="cs-CZ" sz="2200" b="true" dirty="false" smtClean="false"/>
              <a:t> Návrh/podnět na ÚOHS </a:t>
            </a:r>
          </a:p>
          <a:p>
            <a:pPr lvl="1"/>
            <a:r>
              <a:rPr lang="cs-CZ" dirty="false" smtClean="false"/>
              <a:t>Eviduje se agenda týkající se řízení ze strany ÚOHS</a:t>
            </a:r>
          </a:p>
          <a:p>
            <a:r>
              <a:rPr lang="cs-CZ" sz="2200" dirty="false" smtClean="false"/>
              <a:t>Záložka </a:t>
            </a:r>
            <a:r>
              <a:rPr lang="cs-CZ" sz="2200" b="true" dirty="false" smtClean="false"/>
              <a:t>Přílohy k VZ </a:t>
            </a:r>
            <a:endParaRPr lang="cs-CZ" sz="2200" dirty="false" smtClean="false"/>
          </a:p>
          <a:p>
            <a:pPr lvl="1"/>
            <a:r>
              <a:rPr lang="cs-CZ" dirty="false" smtClean="false"/>
              <a:t>Záložka Přílohy k VZ slouží k předání dokumentace k zakázce na ŘO</a:t>
            </a:r>
          </a:p>
          <a:p>
            <a:endParaRPr lang="cs-CZ" sz="1200" b="true" i="false" u="none" strike="noStrike" kern="1200" baseline="0" dirty="false" smtClean="false">
              <a:solidFill>
                <a:schemeClr val="tx1"/>
              </a:solidFill>
              <a:latin typeface="+mn-lt"/>
              <a:ea typeface="+mn-ea"/>
              <a:cs typeface="+mn-cs"/>
            </a:endParaRPr>
          </a:p>
          <a:p>
            <a:r>
              <a:rPr lang="cs-CZ" sz="1200" b="true" i="false" u="none" strike="noStrike" kern="1200" baseline="0" dirty="false" smtClean="false">
                <a:solidFill>
                  <a:schemeClr val="tx1"/>
                </a:solidFill>
                <a:latin typeface="+mn-lt"/>
                <a:ea typeface="+mn-ea"/>
                <a:cs typeface="+mn-cs"/>
              </a:rPr>
              <a:t>Záložka Veřejné zakázky</a:t>
            </a: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sz="1200" b="false" i="false" u="none" strike="noStrike" kern="1200" baseline="0" dirty="false" smtClean="false">
                <a:solidFill>
                  <a:schemeClr val="tx1"/>
                </a:solidFill>
                <a:latin typeface="+mn-lt"/>
                <a:ea typeface="+mn-ea"/>
                <a:cs typeface="+mn-cs"/>
              </a:rPr>
              <a:t>Uživatel eviduje všechny zakázky s vazbou na projekt (včetně těch plánovaných), které musí na základě pravidel OPZ nebo právních předpisů zadat prostřednictvím zadávacího/výběrového řízení, více viz Obecná část pravidel pro žadatele a příjemce v rámci OPZ. </a:t>
            </a:r>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42</a:t>
            </a:fld>
            <a:endParaRPr lang="cs-CZ"/>
          </a:p>
        </p:txBody>
      </p:sp>
    </p:spTree>
    <p:extLst>
      <p:ext uri="{BB962C8B-B14F-4D97-AF65-F5344CB8AC3E}">
        <p14:creationId xmlns:p14="http://schemas.microsoft.com/office/powerpoint/2010/main" val="37743490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sz="1200" b="true" kern="1200" dirty="false" smtClean="false">
                <a:solidFill>
                  <a:schemeClr val="tx1"/>
                </a:solidFill>
                <a:effectLst/>
                <a:latin typeface="+mn-lt"/>
                <a:ea typeface="+mn-ea"/>
                <a:cs typeface="+mn-cs"/>
              </a:rPr>
              <a:t>Veřejným zadavatelem</a:t>
            </a:r>
            <a:r>
              <a:rPr lang="cs-CZ" sz="1200" kern="1200" dirty="false" smtClean="false">
                <a:solidFill>
                  <a:schemeClr val="tx1"/>
                </a:solidFill>
                <a:effectLst/>
                <a:latin typeface="+mn-lt"/>
                <a:ea typeface="+mn-ea"/>
                <a:cs typeface="+mn-cs"/>
              </a:rPr>
              <a:t> podle § 2 odst. 1 zákona je ČR, státní příspěvková organizace, územní samosprávný celek nebo příspěvková organizace, u níž funkci zřizovatele vykonává územní samosprávný celek.</a:t>
            </a:r>
          </a:p>
          <a:p>
            <a:r>
              <a:rPr lang="cs-CZ" sz="1200" b="true" kern="1200" dirty="false" smtClean="false">
                <a:solidFill>
                  <a:schemeClr val="tx1"/>
                </a:solidFill>
                <a:effectLst/>
                <a:latin typeface="+mn-lt"/>
                <a:ea typeface="+mn-ea"/>
                <a:cs typeface="+mn-cs"/>
              </a:rPr>
              <a:t>Dotovaným zadavatelem</a:t>
            </a:r>
            <a:r>
              <a:rPr lang="cs-CZ" sz="1200" kern="1200" dirty="false" smtClean="false">
                <a:solidFill>
                  <a:schemeClr val="tx1"/>
                </a:solidFill>
                <a:effectLst/>
                <a:latin typeface="+mn-lt"/>
                <a:ea typeface="+mn-ea"/>
                <a:cs typeface="+mn-cs"/>
              </a:rPr>
              <a:t> je právnická nebo fyzická osoba, která zadává veřejnou zakázku hrazenou </a:t>
            </a:r>
            <a:r>
              <a:rPr lang="cs-CZ" sz="1200" b="true" kern="1200" dirty="false" smtClean="false">
                <a:solidFill>
                  <a:schemeClr val="tx1"/>
                </a:solidFill>
                <a:effectLst/>
                <a:latin typeface="+mn-lt"/>
                <a:ea typeface="+mn-ea"/>
                <a:cs typeface="+mn-cs"/>
              </a:rPr>
              <a:t>z více než 50 % z peněžních prostředků z veřejných zdrojů,</a:t>
            </a:r>
            <a:r>
              <a:rPr lang="cs-CZ" sz="1200" kern="1200" dirty="false" smtClean="false">
                <a:solidFill>
                  <a:schemeClr val="tx1"/>
                </a:solidFill>
                <a:effectLst/>
                <a:latin typeface="+mn-lt"/>
                <a:ea typeface="+mn-ea"/>
                <a:cs typeface="+mn-cs"/>
              </a:rPr>
              <a:t> nebo pokud peněžní prostředky poskytnuté na veřejnou zakázku z těchto zdrojů přesahují 200.000.000 Kč, přičemž se může jednat i o peněžní prostředky poskytované prostřednictvím jiné osoby (např. partnerovi prostřednictvím příjemce).</a:t>
            </a:r>
          </a:p>
          <a:p>
            <a:r>
              <a:rPr lang="cs-CZ" sz="1200" b="true" kern="1200" dirty="false" smtClean="false">
                <a:solidFill>
                  <a:schemeClr val="tx1"/>
                </a:solidFill>
                <a:effectLst/>
                <a:latin typeface="+mn-lt"/>
                <a:ea typeface="+mn-ea"/>
                <a:cs typeface="+mn-cs"/>
              </a:rPr>
              <a:t>Sektorovým zadavatelem</a:t>
            </a:r>
            <a:r>
              <a:rPr lang="cs-CZ" sz="1200" kern="1200" dirty="false" smtClean="false">
                <a:solidFill>
                  <a:schemeClr val="tx1"/>
                </a:solidFill>
                <a:effectLst/>
                <a:latin typeface="+mn-lt"/>
                <a:ea typeface="+mn-ea"/>
                <a:cs typeface="+mn-cs"/>
              </a:rPr>
              <a:t> je osoba vykonávající některou z relevantních činností podle § 4 zákona (např. v odvětvích teplárenství, plynárenství, elektroenergetiky, vodárenství aj.) za zákonem blíže specifikovaných podmínek.</a:t>
            </a:r>
          </a:p>
          <a:p>
            <a:r>
              <a:rPr lang="cs-CZ" sz="1200" b="true" kern="1200" dirty="false" smtClean="false">
                <a:solidFill>
                  <a:schemeClr val="tx1"/>
                </a:solidFill>
                <a:effectLst/>
                <a:latin typeface="+mn-lt"/>
                <a:ea typeface="+mn-ea"/>
                <a:cs typeface="+mn-cs"/>
              </a:rPr>
              <a:t>Veřejnými zakázkami malého rozsahu</a:t>
            </a:r>
            <a:r>
              <a:rPr lang="cs-CZ" sz="1200" kern="1200" dirty="false" smtClean="false">
                <a:solidFill>
                  <a:schemeClr val="tx1"/>
                </a:solidFill>
                <a:effectLst/>
                <a:latin typeface="+mn-lt"/>
                <a:ea typeface="+mn-ea"/>
                <a:cs typeface="+mn-cs"/>
              </a:rPr>
              <a:t> jsou veřejné zakázky na dodávku či nákup služeb, jejichž předpokládaná hodnota nedosahuje 2.000.000 Kč bez DPH, a zakázky na stavební práce, jejichž předpokládaná hodnota nedosahuje 6.000.000 Kč bez DPH. </a:t>
            </a:r>
            <a:r>
              <a:rPr lang="cs-CZ" sz="1200" b="true" kern="1200" dirty="false" smtClean="false">
                <a:solidFill>
                  <a:schemeClr val="tx1"/>
                </a:solidFill>
                <a:effectLst/>
                <a:latin typeface="+mn-lt"/>
                <a:ea typeface="+mn-ea"/>
                <a:cs typeface="+mn-cs"/>
              </a:rPr>
              <a:t>Podlimitními a nadlimitními veřejnými zakázkami jsou veřejné zakázky s předpokládanou hodnotou vyšší, než je uvedeno v předchozí větě.</a:t>
            </a:r>
          </a:p>
          <a:p>
            <a:r>
              <a:rPr lang="cs-CZ" sz="1200" b="false" kern="1200" dirty="false" smtClean="false">
                <a:solidFill>
                  <a:schemeClr val="tx1"/>
                </a:solidFill>
                <a:effectLst/>
                <a:latin typeface="+mn-lt"/>
                <a:ea typeface="+mn-ea"/>
                <a:cs typeface="+mn-cs"/>
              </a:rPr>
              <a:t>Obchodní společnosti, družstva, neziskové organizace, fyzické osoby a další neveřejní zadavatelé zadávají zakázky na dodávky či služby s předpokládanou hodnotou nejméně 2.000.000 Kč bez DPH a vyšší (resp. zakázky na stavební práce s předpokládanou hodnotou nejméně 6.000.000 Kč bez DPH a vyšší) podle kap. 20.5 (tj. kapitoly pro zadávání zakázek, na které se nevztahují postupy upravené zákonem č. 137/2006 Sb.)</a:t>
            </a:r>
            <a:r>
              <a:rPr lang="cs-CZ" sz="1200" b="true" kern="1200" dirty="false" smtClean="false">
                <a:solidFill>
                  <a:schemeClr val="tx1"/>
                </a:solidFill>
                <a:effectLst/>
                <a:latin typeface="+mn-lt"/>
                <a:ea typeface="+mn-ea"/>
                <a:cs typeface="+mn-cs"/>
              </a:rPr>
              <a:t> </a:t>
            </a:r>
            <a:r>
              <a:rPr lang="cs-CZ" sz="1200" b="false" kern="1200" dirty="false" smtClean="false">
                <a:solidFill>
                  <a:schemeClr val="tx1"/>
                </a:solidFill>
                <a:effectLst/>
                <a:latin typeface="+mn-lt"/>
                <a:ea typeface="+mn-ea"/>
                <a:cs typeface="+mn-cs"/>
              </a:rPr>
              <a:t>pouze v případech, kdy bude jejich zakázka hrazena nejvýše z 50 % z veřejných zdrojů. Bude-li zakázka takových zadavatelů hrazena z více než 50 % z veřejných zdrojů, zadávají zakázky přesahující hodnotu 2.000.000 Kč bez DPH v režimu zákona č. 137/2006 Sb.</a:t>
            </a:r>
            <a:endParaRPr lang="cs-CZ" sz="1200" b="true" kern="1200" dirty="false" smtClean="false">
              <a:solidFill>
                <a:schemeClr val="tx1"/>
              </a:solidFill>
              <a:effectLst/>
              <a:latin typeface="+mn-lt"/>
              <a:ea typeface="+mn-ea"/>
              <a:cs typeface="+mn-cs"/>
            </a:endParaRPr>
          </a:p>
          <a:p>
            <a:r>
              <a:rPr lang="cs-CZ" sz="1200" kern="1200" dirty="false" smtClean="false">
                <a:solidFill>
                  <a:schemeClr val="tx1"/>
                </a:solidFill>
                <a:effectLst/>
                <a:latin typeface="+mn-lt"/>
                <a:ea typeface="+mn-ea"/>
                <a:cs typeface="+mn-cs"/>
              </a:rPr>
              <a:t>Veřejným zadavatelem je také jiná právnická osoba, pokud byla založena či zřízena za účelem uspokojování potřeb veřejného zájmu, které nemají průmyslovou nebo obchodní povahu, a pokud je financována převážně státem či jiným veřejným zadavatelem nebo je státem či jiným veřejným zadavatelem ovládána nebo stát či jiný veřejný zadavatel jmenuje či volí více než polovinu členů v jejím statutárním, správním, dozorčím či kontrolním orgánu.</a:t>
            </a:r>
          </a:p>
          <a:p>
            <a:r>
              <a:rPr lang="cs-CZ" sz="1200" kern="1200" dirty="false" smtClean="false">
                <a:solidFill>
                  <a:schemeClr val="tx1"/>
                </a:solidFill>
                <a:effectLst/>
                <a:latin typeface="+mn-lt"/>
                <a:ea typeface="+mn-ea"/>
                <a:cs typeface="+mn-cs"/>
              </a:rPr>
              <a:t>Pokud tito zadavatelé nepatří jako tzv. jiná právnická osoba mezi veřejné zadavatele, kteří jsou povinni zadávat podlimitní a nadlimitní zakázky postupy podle zákona, resp. mezi sektorové zadavatele, kteří postupy podle zákona zadávají své nadlimitní zakázky. </a:t>
            </a:r>
          </a:p>
          <a:p>
            <a:endParaRPr lang="cs-CZ" sz="1200" kern="1200" dirty="false" smtClean="false">
              <a:solidFill>
                <a:schemeClr val="tx1"/>
              </a:solidFill>
              <a:effectLst/>
              <a:latin typeface="+mn-lt"/>
              <a:ea typeface="+mn-ea"/>
              <a:cs typeface="+mn-cs"/>
            </a:endParaRPr>
          </a:p>
          <a:p>
            <a:r>
              <a:rPr lang="cs-CZ" sz="1200" dirty="false" smtClean="false"/>
              <a:t>MAS (resp. Příjemci) se řídí podmínkami stanovenými v Obecné části pravidel pro žadatele a příjemce v rámci OPZ, kapitola 20 Pravidla pro zadávání zakázek.</a:t>
            </a:r>
          </a:p>
          <a:p>
            <a:r>
              <a:rPr lang="cs-CZ" sz="1200" dirty="false" smtClean="false"/>
              <a:t>Kontrolu administrace VZ provádí ŘO.</a:t>
            </a:r>
          </a:p>
          <a:p>
            <a:r>
              <a:rPr lang="cs-CZ" sz="1200" dirty="false" smtClean="false"/>
              <a:t>Od přepokládané hodnoty VZ </a:t>
            </a:r>
            <a:r>
              <a:rPr lang="cs-CZ" sz="1200" b="true" dirty="false" smtClean="false"/>
              <a:t>2 mil. Kč </a:t>
            </a:r>
            <a:r>
              <a:rPr lang="cs-CZ" sz="1200" dirty="false" smtClean="false"/>
              <a:t>bez DPH se musí veřejný a dotovaný zadavatel řídit zákonem č.137/2006 Sb., o veřejných zakázkách.</a:t>
            </a:r>
          </a:p>
          <a:p>
            <a:r>
              <a:rPr lang="cs-CZ" sz="1200" dirty="false" smtClean="false"/>
              <a:t>Výdaje na pořízení plnění musí i v OPZ splňovat </a:t>
            </a:r>
            <a:r>
              <a:rPr lang="cs-CZ" sz="1200" b="true" dirty="false" smtClean="false"/>
              <a:t>pravidla hospodárnosti, efektivnosti a účelnosti.</a:t>
            </a:r>
          </a:p>
          <a:p>
            <a:r>
              <a:rPr lang="cs-CZ" sz="1200" dirty="false" smtClean="false"/>
              <a:t>Dále je zadavatel povinen dodržet </a:t>
            </a:r>
            <a:r>
              <a:rPr lang="cs-CZ" sz="1200" b="true" dirty="false" smtClean="false"/>
              <a:t>zásady transparentnosti, rovného zacházení a nediskriminace.</a:t>
            </a:r>
          </a:p>
          <a:p>
            <a:endParaRPr lang="cs-CZ" sz="1200" b="true" dirty="false" smtClean="false"/>
          </a:p>
          <a:p>
            <a:endParaRPr lang="cs-CZ" sz="1200" dirty="false" smtClean="false"/>
          </a:p>
          <a:p>
            <a:endParaRPr lang="cs-CZ" sz="1200" kern="1200" dirty="false" smtClean="false">
              <a:solidFill>
                <a:schemeClr val="tx1"/>
              </a:solidFill>
              <a:effectLst/>
              <a:latin typeface="+mn-lt"/>
              <a:ea typeface="+mn-ea"/>
              <a:cs typeface="+mn-cs"/>
            </a:endParaRPr>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43</a:t>
            </a:fld>
            <a:endParaRPr lang="cs-CZ"/>
          </a:p>
        </p:txBody>
      </p:sp>
    </p:spTree>
    <p:extLst>
      <p:ext uri="{BB962C8B-B14F-4D97-AF65-F5344CB8AC3E}">
        <p14:creationId xmlns:p14="http://schemas.microsoft.com/office/powerpoint/2010/main" val="38246793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dirty="false" smtClean="false"/>
              <a:t>Žadatel nemůže editovat, musí potvrdit soulad s obsahem předpřipraveného prohlášení.</a:t>
            </a:r>
          </a:p>
          <a:p>
            <a:r>
              <a:rPr lang="cs-CZ" dirty="false" smtClean="false"/>
              <a:t>Potvrzuje např. pravdivost údajů, bezdlužnost, absenci citlivých údajů v žádosti, souhlasí s uváděním v seznamu příjemců, vylučuje dvojí financování, akceptuje, že neumožnění ex ante kontroly je důvod pro vyloučení z hodnocení, bere na vědomí závazek mít aktivní datovou schránku.</a:t>
            </a:r>
          </a:p>
          <a:p>
            <a:endParaRPr lang="cs-CZ" dirty="false" smtClean="false"/>
          </a:p>
          <a:p>
            <a:r>
              <a:rPr lang="cs-CZ" dirty="false" smtClean="false"/>
              <a:t>Z technických důvodů je čestné prohlášení v IS KP14+ evidováno ve dvou částech; žadatel musí </a:t>
            </a:r>
            <a:r>
              <a:rPr lang="cs-CZ" b="true" dirty="false" smtClean="false"/>
              <a:t>na každou část kliknout </a:t>
            </a:r>
            <a:r>
              <a:rPr lang="cs-CZ" dirty="false" smtClean="false"/>
              <a:t>(tj. otevřít jej pro editaci) a </a:t>
            </a:r>
            <a:r>
              <a:rPr lang="cs-CZ" b="true" dirty="false" smtClean="false"/>
              <a:t>potvrdit, že s čestným prohlášením souhlasí </a:t>
            </a:r>
            <a:r>
              <a:rPr lang="cs-CZ" dirty="false" smtClean="false"/>
              <a:t>(zaškrtnutím </a:t>
            </a:r>
            <a:r>
              <a:rPr lang="cs-CZ" dirty="false" err="true" smtClean="false"/>
              <a:t>checkboxu</a:t>
            </a:r>
            <a:r>
              <a:rPr lang="cs-CZ" dirty="false" smtClean="false"/>
              <a:t> „Souhlasím s čestným prohlášením“).</a:t>
            </a:r>
          </a:p>
          <a:p>
            <a:r>
              <a:rPr lang="cs-CZ" sz="1200" b="false" i="false" u="none" strike="noStrike" kern="1200" baseline="0" dirty="false" smtClean="false">
                <a:solidFill>
                  <a:schemeClr val="tx1"/>
                </a:solidFill>
                <a:latin typeface="+mn-lt"/>
                <a:ea typeface="+mn-ea"/>
                <a:cs typeface="+mn-cs"/>
              </a:rPr>
              <a:t> </a:t>
            </a:r>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44</a:t>
            </a:fld>
            <a:endParaRPr lang="cs-CZ"/>
          </a:p>
        </p:txBody>
      </p:sp>
    </p:spTree>
    <p:extLst>
      <p:ext uri="{BB962C8B-B14F-4D97-AF65-F5344CB8AC3E}">
        <p14:creationId xmlns:p14="http://schemas.microsoft.com/office/powerpoint/2010/main" val="581509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b="true" dirty="false" smtClean="false"/>
              <a:t>Jedná</a:t>
            </a:r>
            <a:r>
              <a:rPr lang="cs-CZ" b="true" baseline="0" dirty="false" smtClean="false"/>
              <a:t> se pouze o vzor vizuální identity.</a:t>
            </a:r>
          </a:p>
          <a:p>
            <a:r>
              <a:rPr lang="cs-CZ" b="true" baseline="0" dirty="false" smtClean="false"/>
              <a:t>Vzory a loga OPZ: </a:t>
            </a:r>
            <a:r>
              <a:rPr lang="cs-CZ" baseline="0" dirty="false" smtClean="false"/>
              <a:t>https://www.esfcr.cz/sablony-a-vzory-pro-vizualni-identitu-opz</a:t>
            </a:r>
          </a:p>
          <a:p>
            <a:r>
              <a:rPr lang="cs-CZ" dirty="false" smtClean="false"/>
              <a:t>Pravidla týkající se informování, komunikace a vizuální identity OPZ naleznete </a:t>
            </a:r>
            <a:r>
              <a:rPr lang="cs-CZ" b="true" i="false" dirty="false" smtClean="false"/>
              <a:t>v kapitole 19 Obecné části pravidel pro příjemce</a:t>
            </a:r>
            <a:r>
              <a:rPr lang="cs-CZ" dirty="false" smtClean="false"/>
              <a:t>.</a:t>
            </a:r>
          </a:p>
          <a:p>
            <a:r>
              <a:rPr lang="cs-CZ" b="true" dirty="false" smtClean="false"/>
              <a:t>VÝZVY MAS V</a:t>
            </a:r>
            <a:r>
              <a:rPr lang="cs-CZ" b="true" baseline="0" dirty="false" smtClean="false"/>
              <a:t> OPZ NESMÍ OBSAHOVAT LOGO IROP!!! </a:t>
            </a:r>
            <a:r>
              <a:rPr lang="cs-CZ" baseline="0" dirty="false" smtClean="false"/>
              <a:t>MAS přebírají do svých výzev logo OPZ ze Šablony výzvy MAS (</a:t>
            </a:r>
            <a:r>
              <a:rPr lang="de-DE" baseline="0" dirty="false" err="true" smtClean="false"/>
              <a:t>Verze</a:t>
            </a:r>
            <a:r>
              <a:rPr lang="de-DE" baseline="0" dirty="false" smtClean="false"/>
              <a:t>: 1.0</a:t>
            </a:r>
            <a:r>
              <a:rPr lang="cs-CZ" baseline="0" dirty="false" smtClean="false"/>
              <a:t>, k </a:t>
            </a:r>
            <a:r>
              <a:rPr lang="de-DE" baseline="0" dirty="false" smtClean="false"/>
              <a:t>15. 1. 2017</a:t>
            </a:r>
            <a:r>
              <a:rPr lang="cs-CZ" baseline="0" dirty="false" smtClean="false"/>
              <a:t>), ke stažení zde: https://www.esfcr.cz/informace-pro-mistni-akcni-skupiny-opz/-/dokument/5316945</a:t>
            </a:r>
            <a:endParaRPr lang="de-DE" baseline="0" dirty="false" smtClean="false"/>
          </a:p>
          <a:p>
            <a:r>
              <a:rPr lang="cs-CZ" baseline="0" dirty="false" smtClean="false"/>
              <a:t> </a:t>
            </a:r>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4</a:t>
            </a:fld>
            <a:endParaRPr lang="cs-CZ" dirty="false"/>
          </a:p>
        </p:txBody>
      </p:sp>
    </p:spTree>
    <p:extLst>
      <p:ext uri="{BB962C8B-B14F-4D97-AF65-F5344CB8AC3E}">
        <p14:creationId xmlns:p14="http://schemas.microsoft.com/office/powerpoint/2010/main" val="420474330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sz="1200" b="false" i="false" u="none" strike="noStrike" kern="1200" baseline="0" dirty="false" smtClean="false">
                <a:solidFill>
                  <a:schemeClr val="tx1"/>
                </a:solidFill>
                <a:latin typeface="+mn-lt"/>
                <a:ea typeface="+mn-ea"/>
                <a:cs typeface="+mn-cs"/>
              </a:rPr>
              <a:t>Patří sem všechny přílohy žádosti o podporu (povinné i nepovinné).</a:t>
            </a:r>
          </a:p>
          <a:p>
            <a:r>
              <a:rPr lang="cs-CZ" sz="1200" b="false" i="false" u="none" strike="noStrike" kern="1200" baseline="0" dirty="false" smtClean="false">
                <a:solidFill>
                  <a:schemeClr val="tx1"/>
                </a:solidFill>
                <a:latin typeface="+mn-lt"/>
                <a:ea typeface="+mn-ea"/>
                <a:cs typeface="+mn-cs"/>
              </a:rPr>
              <a:t>Systém automaticky přílohy čísluje, uživatel každé příloze připojuje vlastní název. </a:t>
            </a:r>
          </a:p>
          <a:p>
            <a:r>
              <a:rPr lang="cs-CZ" sz="1200" b="false" i="false" u="none" strike="noStrike" kern="1200" baseline="0" dirty="false" smtClean="false">
                <a:solidFill>
                  <a:schemeClr val="tx1"/>
                </a:solidFill>
                <a:latin typeface="+mn-lt"/>
                <a:ea typeface="+mn-ea"/>
                <a:cs typeface="+mn-cs"/>
              </a:rPr>
              <a:t>Pokud výzva k předkládání žádostí o podporu stanovila povinnost předložit spolu se žádostí o podporu nějaký dokument, pak je tato </a:t>
            </a:r>
            <a:r>
              <a:rPr lang="cs-CZ" sz="1200" b="true" i="false" u="none" strike="noStrike" kern="1200" baseline="0" dirty="false" smtClean="false">
                <a:solidFill>
                  <a:schemeClr val="tx1"/>
                </a:solidFill>
                <a:latin typeface="+mn-lt"/>
                <a:ea typeface="+mn-ea"/>
                <a:cs typeface="+mn-cs"/>
              </a:rPr>
              <a:t>povinná příloha zařazena do číselníku</a:t>
            </a:r>
            <a:r>
              <a:rPr lang="cs-CZ" sz="1200" b="false" i="false" u="none" strike="noStrike" kern="1200" baseline="0" dirty="false" smtClean="false">
                <a:solidFill>
                  <a:schemeClr val="tx1"/>
                </a:solidFill>
                <a:latin typeface="+mn-lt"/>
                <a:ea typeface="+mn-ea"/>
                <a:cs typeface="+mn-cs"/>
              </a:rPr>
              <a:t> v poli „Název předdefinovaného dokumentu“. </a:t>
            </a:r>
          </a:p>
          <a:p>
            <a:r>
              <a:rPr lang="cs-CZ" sz="1200" b="false" i="false" u="none" strike="noStrike" kern="1200" baseline="0" dirty="false" smtClean="false">
                <a:solidFill>
                  <a:schemeClr val="tx1"/>
                </a:solidFill>
                <a:latin typeface="+mn-lt"/>
                <a:ea typeface="+mn-ea"/>
                <a:cs typeface="+mn-cs"/>
              </a:rPr>
              <a:t>Pokud se nejedná o povinnou přílohu, pak se toto pole ponechává prázdné. </a:t>
            </a:r>
          </a:p>
          <a:p>
            <a:endParaRPr lang="cs-CZ" sz="1200" b="false" i="false" u="none" strike="noStrike" kern="1200" baseline="0" dirty="false" smtClean="false">
              <a:solidFill>
                <a:schemeClr val="tx1"/>
              </a:solidFill>
              <a:latin typeface="+mn-lt"/>
              <a:ea typeface="+mn-ea"/>
              <a:cs typeface="+mn-cs"/>
            </a:endParaRPr>
          </a:p>
          <a:p>
            <a:r>
              <a:rPr lang="cs-CZ" sz="1200" b="false" i="false" u="none" strike="noStrike" kern="1200" baseline="0" dirty="false" smtClean="false">
                <a:solidFill>
                  <a:schemeClr val="tx1"/>
                </a:solidFill>
                <a:latin typeface="+mn-lt"/>
                <a:ea typeface="+mn-ea"/>
                <a:cs typeface="+mn-cs"/>
              </a:rPr>
              <a:t>Záložka </a:t>
            </a:r>
            <a:r>
              <a:rPr lang="cs-CZ" sz="1200" b="true" i="false" u="none" strike="noStrike" kern="1200" baseline="0" dirty="false" smtClean="false">
                <a:solidFill>
                  <a:schemeClr val="tx1"/>
                </a:solidFill>
                <a:latin typeface="+mn-lt"/>
                <a:ea typeface="+mn-ea"/>
                <a:cs typeface="+mn-cs"/>
              </a:rPr>
              <a:t>Seznam odborností projektu </a:t>
            </a:r>
            <a:r>
              <a:rPr lang="cs-CZ" sz="1200" b="false" i="false" u="none" strike="noStrike" kern="1200" baseline="0" dirty="false" smtClean="false">
                <a:solidFill>
                  <a:schemeClr val="tx1"/>
                </a:solidFill>
                <a:latin typeface="+mn-lt"/>
                <a:ea typeface="+mn-ea"/>
                <a:cs typeface="+mn-cs"/>
              </a:rPr>
              <a:t>je pro žadatele needitovatelná, žadatel na této záložce žádná data nevyplňuje. </a:t>
            </a:r>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45</a:t>
            </a:fld>
            <a:endParaRPr lang="cs-CZ"/>
          </a:p>
        </p:txBody>
      </p:sp>
    </p:spTree>
    <p:extLst>
      <p:ext uri="{BB962C8B-B14F-4D97-AF65-F5344CB8AC3E}">
        <p14:creationId xmlns:p14="http://schemas.microsoft.com/office/powerpoint/2010/main" val="2716644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sz="1200" b="false" i="false" u="none" strike="noStrike" kern="1200" baseline="0" dirty="false" smtClean="false">
                <a:solidFill>
                  <a:schemeClr val="tx1"/>
                </a:solidFill>
                <a:latin typeface="+mn-lt"/>
                <a:ea typeface="+mn-ea"/>
                <a:cs typeface="+mn-cs"/>
              </a:rPr>
              <a:t>Stisknutím tlačítka </a:t>
            </a:r>
            <a:r>
              <a:rPr lang="cs-CZ" sz="1200" b="true" i="false" u="none" strike="noStrike" kern="1200" baseline="0" dirty="false" smtClean="false">
                <a:solidFill>
                  <a:schemeClr val="tx1"/>
                </a:solidFill>
                <a:latin typeface="+mn-lt"/>
                <a:ea typeface="+mn-ea"/>
                <a:cs typeface="+mn-cs"/>
              </a:rPr>
              <a:t>Přístup k projektu </a:t>
            </a:r>
            <a:r>
              <a:rPr lang="cs-CZ" sz="1200" b="false" i="false" u="none" strike="noStrike" kern="1200" baseline="0" dirty="false" smtClean="false">
                <a:solidFill>
                  <a:schemeClr val="tx1"/>
                </a:solidFill>
                <a:latin typeface="+mn-lt"/>
                <a:ea typeface="+mn-ea"/>
                <a:cs typeface="+mn-cs"/>
              </a:rPr>
              <a:t>se zobrazí obrazovka, v rámci které lze přidělit/odebrat role v rámci dané žádosti o podporu konkrétním uživatelům, kteří jsou v IS KP14+ registrováni. S výjimkou níže uvedeného „Neregistrovaného signatáře“ není možné přidělit přístup k žádosti/projektu někomu, kdo pro aplikaci IS KP14+ jako uživatel neexistuje. Neregistrovaný signatář navíc skutečný přístup nemá, protože bez uživatelského konta v IS KP14+ nemůže data žádným způsobem prohlížet ani editovat. </a:t>
            </a:r>
            <a:endParaRPr lang="cs-CZ" dirty="false" smtClean="false"/>
          </a:p>
          <a:p>
            <a:endParaRPr lang="cs-CZ" sz="1200" b="false" i="false" u="none" strike="noStrike" kern="1200" baseline="0" dirty="false" smtClean="false">
              <a:solidFill>
                <a:schemeClr val="tx1"/>
              </a:solidFill>
              <a:latin typeface="+mn-lt"/>
              <a:ea typeface="+mn-ea"/>
              <a:cs typeface="+mn-cs"/>
            </a:endParaRPr>
          </a:p>
          <a:p>
            <a:r>
              <a:rPr lang="cs-CZ" sz="1200" b="false" i="false" u="none" strike="noStrike" kern="1200" baseline="0" dirty="false" smtClean="false">
                <a:solidFill>
                  <a:schemeClr val="tx1"/>
                </a:solidFill>
                <a:latin typeface="+mn-lt"/>
                <a:ea typeface="+mn-ea"/>
                <a:cs typeface="+mn-cs"/>
              </a:rPr>
              <a:t>Uživatel, který žádost o podporu založil, je aplikací IS KP14+ určen jako </a:t>
            </a:r>
            <a:r>
              <a:rPr lang="cs-CZ" sz="1200" b="true" i="false" u="none" strike="noStrike" kern="1200" baseline="0" dirty="false" smtClean="false">
                <a:solidFill>
                  <a:schemeClr val="tx1"/>
                </a:solidFill>
                <a:latin typeface="+mn-lt"/>
                <a:ea typeface="+mn-ea"/>
                <a:cs typeface="+mn-cs"/>
              </a:rPr>
              <a:t>správce přístupů </a:t>
            </a:r>
            <a:r>
              <a:rPr lang="cs-CZ" sz="1200" b="false" i="false" u="none" strike="noStrike" kern="1200" baseline="0" dirty="false" smtClean="false">
                <a:solidFill>
                  <a:schemeClr val="tx1"/>
                </a:solidFill>
                <a:latin typeface="+mn-lt"/>
                <a:ea typeface="+mn-ea"/>
                <a:cs typeface="+mn-cs"/>
              </a:rPr>
              <a:t>a má právo přidělit/odebrat k dané žádosti příslušné role dalším uživatelům.  </a:t>
            </a:r>
          </a:p>
          <a:p>
            <a:r>
              <a:rPr lang="cs-CZ" sz="1200" b="true" i="false" u="none" strike="noStrike" kern="1200" baseline="0" dirty="false" smtClean="false">
                <a:solidFill>
                  <a:schemeClr val="tx1"/>
                </a:solidFill>
                <a:latin typeface="+mn-lt"/>
                <a:ea typeface="+mn-ea"/>
                <a:cs typeface="+mn-cs"/>
              </a:rPr>
              <a:t>Rozlišují se role: </a:t>
            </a:r>
          </a:p>
          <a:p>
            <a:r>
              <a:rPr lang="cs-CZ" sz="1200" b="true" i="false" u="none" strike="noStrike" kern="1200" baseline="0" dirty="false" smtClean="false">
                <a:solidFill>
                  <a:schemeClr val="tx1"/>
                </a:solidFill>
                <a:latin typeface="+mn-lt"/>
                <a:ea typeface="+mn-ea"/>
                <a:cs typeface="+mn-cs"/>
              </a:rPr>
              <a:t>- čtenář </a:t>
            </a:r>
            <a:r>
              <a:rPr lang="cs-CZ" sz="1200" b="false" i="false" u="none" strike="noStrike" kern="1200" baseline="0" dirty="false" smtClean="false">
                <a:solidFill>
                  <a:schemeClr val="tx1"/>
                </a:solidFill>
                <a:latin typeface="+mn-lt"/>
                <a:ea typeface="+mn-ea"/>
                <a:cs typeface="+mn-cs"/>
              </a:rPr>
              <a:t>= data jsou mu zobrazena pouze k náhledu, </a:t>
            </a:r>
          </a:p>
          <a:p>
            <a:r>
              <a:rPr lang="cs-CZ" sz="1200" b="true" i="false" u="none" strike="noStrike" kern="1200" baseline="0" dirty="false" smtClean="false">
                <a:solidFill>
                  <a:schemeClr val="tx1"/>
                </a:solidFill>
                <a:latin typeface="+mn-lt"/>
                <a:ea typeface="+mn-ea"/>
                <a:cs typeface="+mn-cs"/>
              </a:rPr>
              <a:t>- editor </a:t>
            </a:r>
            <a:r>
              <a:rPr lang="cs-CZ" sz="1200" b="false" i="false" u="none" strike="noStrike" kern="1200" baseline="0" dirty="false" smtClean="false">
                <a:solidFill>
                  <a:schemeClr val="tx1"/>
                </a:solidFill>
                <a:latin typeface="+mn-lt"/>
                <a:ea typeface="+mn-ea"/>
                <a:cs typeface="+mn-cs"/>
              </a:rPr>
              <a:t>= má možnost zápisu změn, </a:t>
            </a:r>
          </a:p>
          <a:p>
            <a:pPr marL="0" indent="0">
              <a:buFontTx/>
              <a:buNone/>
            </a:pPr>
            <a:r>
              <a:rPr lang="cs-CZ" sz="1200" b="true" i="false" u="none" strike="noStrike" kern="1200" baseline="0" dirty="false" smtClean="false">
                <a:solidFill>
                  <a:schemeClr val="tx1"/>
                </a:solidFill>
                <a:latin typeface="+mn-lt"/>
                <a:ea typeface="+mn-ea"/>
                <a:cs typeface="+mn-cs"/>
              </a:rPr>
              <a:t>- signatář </a:t>
            </a:r>
            <a:r>
              <a:rPr lang="cs-CZ" sz="1200" b="false" i="false" u="none" strike="noStrike" kern="1200" baseline="0" dirty="false" smtClean="false">
                <a:solidFill>
                  <a:schemeClr val="tx1"/>
                </a:solidFill>
                <a:latin typeface="+mn-lt"/>
                <a:ea typeface="+mn-ea"/>
                <a:cs typeface="+mn-cs"/>
              </a:rPr>
              <a:t>= je odpovědný za podepisování žádosti o podporu a na ní navázaných prvků, které samostatný podpis vyžadují,</a:t>
            </a:r>
          </a:p>
          <a:p>
            <a:pPr marL="0" indent="0">
              <a:buFontTx/>
              <a:buNone/>
            </a:pPr>
            <a:r>
              <a:rPr lang="cs-CZ" sz="1200" b="false" i="false" u="none" strike="noStrike" kern="1200" baseline="0" dirty="false" smtClean="false">
                <a:solidFill>
                  <a:schemeClr val="tx1"/>
                </a:solidFill>
                <a:latin typeface="+mn-lt"/>
                <a:ea typeface="+mn-ea"/>
                <a:cs typeface="+mn-cs"/>
              </a:rPr>
              <a:t>- </a:t>
            </a:r>
            <a:r>
              <a:rPr lang="cs-CZ" sz="1200" b="true" i="false" u="none" strike="noStrike" kern="1200" baseline="0" dirty="false" smtClean="false">
                <a:solidFill>
                  <a:schemeClr val="tx1"/>
                </a:solidFill>
                <a:latin typeface="+mn-lt"/>
                <a:ea typeface="+mn-ea"/>
                <a:cs typeface="+mn-cs"/>
              </a:rPr>
              <a:t>správce přístupů</a:t>
            </a:r>
          </a:p>
          <a:p>
            <a:r>
              <a:rPr lang="cs-CZ" sz="1200" b="true" i="false" u="none" strike="noStrike" kern="1200" baseline="0" dirty="false" smtClean="false">
                <a:solidFill>
                  <a:schemeClr val="tx1"/>
                </a:solidFill>
                <a:latin typeface="+mn-lt"/>
                <a:ea typeface="+mn-ea"/>
                <a:cs typeface="+mn-cs"/>
              </a:rPr>
              <a:t>- zástupce správce přístupu </a:t>
            </a:r>
            <a:r>
              <a:rPr lang="cs-CZ" sz="1200" b="false" i="false" u="none" strike="noStrike" kern="1200" baseline="0" dirty="false" smtClean="false">
                <a:solidFill>
                  <a:schemeClr val="tx1"/>
                </a:solidFill>
                <a:latin typeface="+mn-lt"/>
                <a:ea typeface="+mn-ea"/>
                <a:cs typeface="+mn-cs"/>
              </a:rPr>
              <a:t>= role, která má stejná práva jako správce přístupu. </a:t>
            </a:r>
          </a:p>
          <a:p>
            <a:endParaRPr lang="cs-CZ" sz="1200" b="false" i="false" u="none" strike="noStrike" kern="1200" baseline="0" dirty="false" smtClean="false">
              <a:solidFill>
                <a:schemeClr val="tx1"/>
              </a:solidFill>
              <a:latin typeface="+mn-lt"/>
              <a:ea typeface="+mn-ea"/>
              <a:cs typeface="+mn-cs"/>
            </a:endParaRPr>
          </a:p>
          <a:p>
            <a:r>
              <a:rPr lang="cs-CZ" sz="1200" b="true" i="false" u="none" strike="noStrike" kern="1200" baseline="0" dirty="false" smtClean="false">
                <a:solidFill>
                  <a:schemeClr val="tx1"/>
                </a:solidFill>
                <a:latin typeface="+mn-lt"/>
                <a:ea typeface="+mn-ea"/>
                <a:cs typeface="+mn-cs"/>
              </a:rPr>
              <a:t>Upozornění! </a:t>
            </a:r>
          </a:p>
          <a:p>
            <a:r>
              <a:rPr lang="cs-CZ" sz="1200" b="false" i="false" u="none" strike="noStrike" kern="1200" baseline="0" dirty="false" smtClean="false">
                <a:solidFill>
                  <a:schemeClr val="tx1"/>
                </a:solidFill>
                <a:latin typeface="+mn-lt"/>
                <a:ea typeface="+mn-ea"/>
                <a:cs typeface="+mn-cs"/>
              </a:rPr>
              <a:t>Přístup k žádosti nelze měnit (přidávat nové přístupy/rušit přístupy stávající), pokud je žádost o podporu ve stavu „Finalizována“. Ve všech ostatních stavech (tj. ve stavu Rozpracována i Podána) lze měnit přístupy k žádosti (přidávat i rušit sdílení osob). </a:t>
            </a:r>
            <a:endParaRPr lang="cs-CZ" dirty="false" smtClean="false"/>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47</a:t>
            </a:fld>
            <a:endParaRPr lang="cs-CZ" dirty="false"/>
          </a:p>
        </p:txBody>
      </p:sp>
    </p:spTree>
    <p:extLst>
      <p:ext uri="{BB962C8B-B14F-4D97-AF65-F5344CB8AC3E}">
        <p14:creationId xmlns:p14="http://schemas.microsoft.com/office/powerpoint/2010/main" val="132545838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sz="1200" b="true" i="false" u="none" strike="noStrike" kern="1200" baseline="0" dirty="false" smtClean="false">
                <a:solidFill>
                  <a:schemeClr val="tx1"/>
                </a:solidFill>
                <a:latin typeface="+mn-lt"/>
                <a:ea typeface="+mn-ea"/>
                <a:cs typeface="+mn-cs"/>
              </a:rPr>
              <a:t>Přidělení role </a:t>
            </a:r>
            <a:endParaRPr lang="cs-CZ" sz="1200" b="false" i="false" u="none" strike="noStrike" kern="1200" baseline="0" dirty="false" smtClean="false">
              <a:solidFill>
                <a:schemeClr val="tx1"/>
              </a:solidFill>
              <a:latin typeface="+mn-lt"/>
              <a:ea typeface="+mn-ea"/>
              <a:cs typeface="+mn-cs"/>
            </a:endParaRPr>
          </a:p>
          <a:p>
            <a:r>
              <a:rPr lang="cs-CZ" sz="1200" b="false" i="false" u="none" strike="noStrike" kern="1200" baseline="0" dirty="false" smtClean="false">
                <a:solidFill>
                  <a:schemeClr val="tx1"/>
                </a:solidFill>
                <a:latin typeface="+mn-lt"/>
                <a:ea typeface="+mn-ea"/>
                <a:cs typeface="+mn-cs"/>
              </a:rPr>
              <a:t>Stiskem tlačítka </a:t>
            </a:r>
            <a:r>
              <a:rPr lang="cs-CZ" sz="1200" b="true" i="false" u="none" strike="noStrike" kern="1200" baseline="0" dirty="false" smtClean="false">
                <a:solidFill>
                  <a:schemeClr val="tx1"/>
                </a:solidFill>
                <a:latin typeface="+mn-lt"/>
                <a:ea typeface="+mn-ea"/>
                <a:cs typeface="+mn-cs"/>
              </a:rPr>
              <a:t>Nový záznam</a:t>
            </a:r>
            <a:r>
              <a:rPr lang="cs-CZ" sz="1200" b="false" i="false" u="none" strike="noStrike" kern="1200" baseline="0" dirty="false" smtClean="false">
                <a:solidFill>
                  <a:schemeClr val="tx1"/>
                </a:solidFill>
                <a:latin typeface="+mn-lt"/>
                <a:ea typeface="+mn-ea"/>
                <a:cs typeface="+mn-cs"/>
              </a:rPr>
              <a:t>, zadáním uživatelského jména osoby, pod nímž je registrována v IS KP14+ a zaškrtnutím vybraného </a:t>
            </a:r>
            <a:r>
              <a:rPr lang="cs-CZ" sz="1200" b="true" i="false" u="none" strike="noStrike" kern="1200" baseline="0" dirty="false" err="true" smtClean="false">
                <a:solidFill>
                  <a:schemeClr val="tx1"/>
                </a:solidFill>
                <a:latin typeface="+mn-lt"/>
                <a:ea typeface="+mn-ea"/>
                <a:cs typeface="+mn-cs"/>
              </a:rPr>
              <a:t>checkboxu</a:t>
            </a:r>
            <a:r>
              <a:rPr lang="cs-CZ" sz="1200" b="true" i="false" u="none" strike="noStrike" kern="1200" baseline="0" dirty="false" smtClean="false">
                <a:solidFill>
                  <a:schemeClr val="tx1"/>
                </a:solidFill>
                <a:latin typeface="+mn-lt"/>
                <a:ea typeface="+mn-ea"/>
                <a:cs typeface="+mn-cs"/>
              </a:rPr>
              <a:t> (editor, signatář, čtenář) </a:t>
            </a:r>
            <a:r>
              <a:rPr lang="cs-CZ" sz="1200" b="false" i="false" u="none" strike="noStrike" kern="1200" baseline="0" dirty="false" smtClean="false">
                <a:solidFill>
                  <a:schemeClr val="tx1"/>
                </a:solidFill>
                <a:latin typeface="+mn-lt"/>
                <a:ea typeface="+mn-ea"/>
                <a:cs typeface="+mn-cs"/>
              </a:rPr>
              <a:t>se příslušnému uživateli přiřadí konkrétní role k dané žádosti o podporu. Pokud je signatářů na žádosti založeno více než jeden, určuje se i pořadí, v jakém mají žádost o podporu podepisovat. Tlačítkem Uložit se záznam uloží</a:t>
            </a:r>
            <a:r>
              <a:rPr lang="cs-CZ" sz="1200" b="true" i="false" u="none" strike="noStrike" kern="1200" baseline="0" dirty="false" smtClean="false">
                <a:solidFill>
                  <a:schemeClr val="tx1"/>
                </a:solidFill>
                <a:latin typeface="+mn-lt"/>
                <a:ea typeface="+mn-ea"/>
                <a:cs typeface="+mn-cs"/>
              </a:rPr>
              <a:t>. </a:t>
            </a:r>
          </a:p>
          <a:p>
            <a:endParaRPr lang="cs-CZ" sz="1200" b="false" i="false" u="none" strike="noStrike" kern="1200" baseline="0" dirty="false" smtClean="false">
              <a:solidFill>
                <a:schemeClr val="tx1"/>
              </a:solidFill>
              <a:latin typeface="+mn-lt"/>
              <a:ea typeface="+mn-ea"/>
              <a:cs typeface="+mn-cs"/>
            </a:endParaRPr>
          </a:p>
          <a:p>
            <a:r>
              <a:rPr lang="cs-CZ" sz="1200" b="true" i="false" u="none" strike="noStrike" kern="1200" baseline="0" dirty="false" smtClean="false">
                <a:solidFill>
                  <a:schemeClr val="tx1"/>
                </a:solidFill>
                <a:latin typeface="+mn-lt"/>
                <a:ea typeface="+mn-ea"/>
                <a:cs typeface="+mn-cs"/>
              </a:rPr>
              <a:t>Pro možnost finalizace a následného podpisu žádosti o podporu je nutné, aby v rámci žádosti vystupoval alespoň jeden uživatel s přiřazenou rolí signatář. </a:t>
            </a:r>
          </a:p>
          <a:p>
            <a:r>
              <a:rPr lang="cs-CZ" sz="1200" b="true" i="false" u="none" strike="noStrike" kern="1200" baseline="0" dirty="false" smtClean="false">
                <a:solidFill>
                  <a:schemeClr val="tx1"/>
                </a:solidFill>
                <a:latin typeface="+mn-lt"/>
                <a:ea typeface="+mn-ea"/>
                <a:cs typeface="+mn-cs"/>
              </a:rPr>
              <a:t>Signatář musí disponovat kvalifikovaným elektronickým podpisem </a:t>
            </a:r>
            <a:r>
              <a:rPr lang="cs-CZ" sz="1200" b="false" i="false" u="none" strike="noStrike" kern="1200" baseline="0" dirty="false" smtClean="false">
                <a:solidFill>
                  <a:schemeClr val="tx1"/>
                </a:solidFill>
                <a:latin typeface="+mn-lt"/>
                <a:ea typeface="+mn-ea"/>
                <a:cs typeface="+mn-cs"/>
              </a:rPr>
              <a:t>(typ: osobní kvalifikovaný certifikát). Bez tohoto podpisu nemůže dokumentaci v IS KP14+ podepisovat.</a:t>
            </a:r>
          </a:p>
          <a:p>
            <a:endParaRPr lang="cs-CZ" sz="1200" b="false" i="false" u="none" strike="noStrike" kern="1200" baseline="0" dirty="false" smtClean="false">
              <a:solidFill>
                <a:schemeClr val="tx1"/>
              </a:solidFill>
              <a:latin typeface="+mn-lt"/>
              <a:ea typeface="+mn-ea"/>
              <a:cs typeface="+mn-cs"/>
            </a:endParaRPr>
          </a:p>
          <a:p>
            <a:r>
              <a:rPr lang="cs-CZ" sz="1200" b="true" i="false" u="none" strike="noStrike" kern="1200" baseline="0" dirty="false" smtClean="false">
                <a:solidFill>
                  <a:schemeClr val="tx1"/>
                </a:solidFill>
                <a:latin typeface="+mn-lt"/>
                <a:ea typeface="+mn-ea"/>
                <a:cs typeface="+mn-cs"/>
              </a:rPr>
              <a:t>POZOR: </a:t>
            </a:r>
            <a:r>
              <a:rPr lang="cs-CZ" sz="1200" b="false" i="false" u="none" strike="noStrike" kern="1200" baseline="0" dirty="false" smtClean="false">
                <a:solidFill>
                  <a:schemeClr val="tx1"/>
                </a:solidFill>
                <a:latin typeface="+mn-lt"/>
                <a:ea typeface="+mn-ea"/>
                <a:cs typeface="+mn-cs"/>
              </a:rPr>
              <a:t>Během kontroly formálních náležitostí bude ověřováno, zda předloženou žádost o podporu podepsala osoba oprávněná za žadatele jednat (statutární zástupce, OSVČ). </a:t>
            </a:r>
          </a:p>
          <a:p>
            <a:r>
              <a:rPr lang="cs-CZ" sz="1200" b="false" i="false" u="none" strike="noStrike" kern="1200" baseline="0" dirty="false" smtClean="false">
                <a:solidFill>
                  <a:schemeClr val="tx1"/>
                </a:solidFill>
                <a:latin typeface="+mn-lt"/>
                <a:ea typeface="+mn-ea"/>
                <a:cs typeface="+mn-cs"/>
              </a:rPr>
              <a:t>Role signatáře ovšem nemusí být vždy přidělena statutárnímu zástupci (resp. v případě, že žadatelem je osoba samostatně výdělečně činná, pak této fyzické osobě), pokud je k žádosti připojena plná moc (či vnitřní předpis subjektu žadatele, který opravňuje určitou osobu k vystupování za subjekt žadatele vůči ŘO); k tomuto tématu více viz další </a:t>
            </a:r>
            <a:r>
              <a:rPr lang="cs-CZ" sz="1200" b="false" i="false" u="none" strike="noStrike" kern="1200" baseline="0" dirty="false" err="true" smtClean="false">
                <a:solidFill>
                  <a:schemeClr val="tx1"/>
                </a:solidFill>
                <a:latin typeface="+mn-lt"/>
                <a:ea typeface="+mn-ea"/>
                <a:cs typeface="+mn-cs"/>
              </a:rPr>
              <a:t>slide</a:t>
            </a:r>
            <a:r>
              <a:rPr lang="cs-CZ" sz="1200" b="false" i="false" u="none" strike="noStrike" kern="1200" baseline="0" dirty="false" smtClean="false">
                <a:solidFill>
                  <a:schemeClr val="tx1"/>
                </a:solidFill>
                <a:latin typeface="+mn-lt"/>
                <a:ea typeface="+mn-ea"/>
                <a:cs typeface="+mn-cs"/>
              </a:rPr>
              <a:t> </a:t>
            </a:r>
            <a:r>
              <a:rPr lang="cs-CZ" sz="1200" b="true" i="false" u="none" strike="noStrike" kern="1200" baseline="0" dirty="false" smtClean="false">
                <a:solidFill>
                  <a:schemeClr val="tx1"/>
                </a:solidFill>
                <a:latin typeface="+mn-lt"/>
                <a:ea typeface="+mn-ea"/>
                <a:cs typeface="+mn-cs"/>
              </a:rPr>
              <a:t>Plné moci</a:t>
            </a:r>
            <a:r>
              <a:rPr lang="cs-CZ" sz="1200" b="false" i="false" u="none" strike="noStrike" kern="1200" baseline="0" dirty="false" smtClean="false">
                <a:solidFill>
                  <a:schemeClr val="tx1"/>
                </a:solidFill>
                <a:latin typeface="+mn-lt"/>
                <a:ea typeface="+mn-ea"/>
                <a:cs typeface="+mn-cs"/>
              </a:rPr>
              <a:t>.  </a:t>
            </a:r>
            <a:endParaRPr lang="cs-CZ" dirty="false" smtClean="false"/>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48</a:t>
            </a:fld>
            <a:endParaRPr lang="cs-CZ" dirty="false"/>
          </a:p>
        </p:txBody>
      </p:sp>
    </p:spTree>
    <p:extLst>
      <p:ext uri="{BB962C8B-B14F-4D97-AF65-F5344CB8AC3E}">
        <p14:creationId xmlns:p14="http://schemas.microsoft.com/office/powerpoint/2010/main" val="9486307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sz="1200" b="false" i="false" u="none" strike="noStrike" kern="1200" baseline="0" dirty="false" smtClean="false">
                <a:solidFill>
                  <a:schemeClr val="tx1"/>
                </a:solidFill>
                <a:latin typeface="+mn-lt"/>
                <a:ea typeface="+mn-ea"/>
                <a:cs typeface="+mn-cs"/>
              </a:rPr>
              <a:t>V systému IS KP14+ je zapracována funkcionalita umožňující určité osobě (zmocniteli) pověřit podepsáním vybraných úloh nějakého jiného uživatele registrovaného v IS KP14+ (tj. zmocněnce). </a:t>
            </a:r>
          </a:p>
          <a:p>
            <a:endParaRPr lang="cs-CZ" sz="1200" b="false" i="false" u="none" strike="noStrike" kern="1200" baseline="0" dirty="false" smtClean="false">
              <a:solidFill>
                <a:schemeClr val="tx1"/>
              </a:solidFill>
              <a:latin typeface="+mn-lt"/>
              <a:ea typeface="+mn-ea"/>
              <a:cs typeface="+mn-cs"/>
            </a:endParaRPr>
          </a:p>
          <a:p>
            <a:r>
              <a:rPr lang="cs-CZ" sz="1200" b="false" i="false" u="none" strike="noStrike" kern="1200" baseline="0" dirty="false" smtClean="false">
                <a:solidFill>
                  <a:schemeClr val="tx1"/>
                </a:solidFill>
                <a:latin typeface="+mn-lt"/>
                <a:ea typeface="+mn-ea"/>
                <a:cs typeface="+mn-cs"/>
              </a:rPr>
              <a:t>Zmocnitelem je vždy statutární zástupce organizace (resp. v případě, že žadatelem je osoba samostatně výdělečně činná, pak tato fyzická osoba), tj. osoba, která je oprávněná zastupovat žadatele vůči ŘO.</a:t>
            </a:r>
          </a:p>
          <a:p>
            <a:r>
              <a:rPr lang="cs-CZ" sz="1200" b="false" i="false" u="none" strike="noStrike" kern="1200" baseline="0" dirty="false" smtClean="false">
                <a:solidFill>
                  <a:schemeClr val="tx1"/>
                </a:solidFill>
                <a:latin typeface="+mn-lt"/>
                <a:ea typeface="+mn-ea"/>
                <a:cs typeface="+mn-cs"/>
              </a:rPr>
              <a:t> </a:t>
            </a:r>
          </a:p>
          <a:p>
            <a:r>
              <a:rPr lang="cs-CZ" sz="1200" b="true" i="false" u="none" strike="noStrike" kern="1200" baseline="0" dirty="false" smtClean="false">
                <a:solidFill>
                  <a:schemeClr val="tx1"/>
                </a:solidFill>
                <a:latin typeface="+mn-lt"/>
                <a:ea typeface="+mn-ea"/>
                <a:cs typeface="+mn-cs"/>
              </a:rPr>
              <a:t>Jak zmocnitel, tak zmocněnec musí být (před tím, než má dojít k zapsání plné moci do systému) na žádosti evidovaní jako uživatelé s rolí signatářů. </a:t>
            </a:r>
            <a:r>
              <a:rPr lang="cs-CZ" sz="1200" b="false" i="false" u="none" strike="noStrike" kern="1200" baseline="0" dirty="false" smtClean="false">
                <a:solidFill>
                  <a:schemeClr val="tx1"/>
                </a:solidFill>
                <a:latin typeface="+mn-lt"/>
                <a:ea typeface="+mn-ea"/>
                <a:cs typeface="+mn-cs"/>
              </a:rPr>
              <a:t>Zatímco </a:t>
            </a:r>
            <a:r>
              <a:rPr lang="cs-CZ" sz="1200" b="true" i="false" u="none" strike="noStrike" kern="1200" baseline="0" dirty="false" smtClean="false">
                <a:solidFill>
                  <a:schemeClr val="tx1"/>
                </a:solidFill>
                <a:latin typeface="+mn-lt"/>
                <a:ea typeface="+mn-ea"/>
                <a:cs typeface="+mn-cs"/>
              </a:rPr>
              <a:t>zmocnitel může být </a:t>
            </a:r>
            <a:r>
              <a:rPr lang="cs-CZ" sz="1200" b="false" i="false" u="none" strike="noStrike" kern="1200" baseline="0" dirty="false" smtClean="false">
                <a:solidFill>
                  <a:schemeClr val="tx1"/>
                </a:solidFill>
                <a:latin typeface="+mn-lt"/>
                <a:ea typeface="+mn-ea"/>
                <a:cs typeface="+mn-cs"/>
              </a:rPr>
              <a:t>(pokud plná moc nemá být podepsaná elektronicky přímo v IS KP14+) evidován jako „</a:t>
            </a:r>
            <a:r>
              <a:rPr lang="cs-CZ" sz="1200" b="true" i="false" u="none" strike="noStrike" kern="1200" baseline="0" dirty="false" smtClean="false">
                <a:solidFill>
                  <a:schemeClr val="tx1"/>
                </a:solidFill>
                <a:latin typeface="+mn-lt"/>
                <a:ea typeface="+mn-ea"/>
                <a:cs typeface="+mn-cs"/>
              </a:rPr>
              <a:t>Neregistrovaný signatář</a:t>
            </a:r>
            <a:r>
              <a:rPr lang="cs-CZ" sz="1200" b="false" i="false" u="none" strike="noStrike" kern="1200" baseline="0" dirty="false" smtClean="false">
                <a:solidFill>
                  <a:schemeClr val="tx1"/>
                </a:solidFill>
                <a:latin typeface="+mn-lt"/>
                <a:ea typeface="+mn-ea"/>
                <a:cs typeface="+mn-cs"/>
              </a:rPr>
              <a:t>“ (viz kap. 5.1 Přístupy k projektu), zmocněnec musí být registrovaným uživatelem IS KP14+. </a:t>
            </a:r>
          </a:p>
          <a:p>
            <a:endParaRPr lang="cs-CZ" sz="1200" b="false" i="false" u="none" strike="noStrike" kern="1200" baseline="0" dirty="false" smtClean="false">
              <a:solidFill>
                <a:schemeClr val="tx1"/>
              </a:solidFill>
              <a:latin typeface="+mn-lt"/>
              <a:ea typeface="+mn-ea"/>
              <a:cs typeface="+mn-cs"/>
            </a:endParaRPr>
          </a:p>
          <a:p>
            <a:r>
              <a:rPr lang="cs-CZ" sz="1200" b="false" i="false" u="none" strike="noStrike" kern="1200" baseline="0" dirty="false" smtClean="false">
                <a:solidFill>
                  <a:schemeClr val="tx1"/>
                </a:solidFill>
                <a:latin typeface="+mn-lt"/>
                <a:ea typeface="+mn-ea"/>
                <a:cs typeface="+mn-cs"/>
              </a:rPr>
              <a:t>V případě, kdy bude využito tzv. </a:t>
            </a:r>
            <a:r>
              <a:rPr lang="cs-CZ" sz="1200" b="true" i="false" u="none" strike="noStrike" kern="1200" baseline="0" dirty="false" smtClean="false">
                <a:solidFill>
                  <a:schemeClr val="tx1"/>
                </a:solidFill>
                <a:latin typeface="+mn-lt"/>
                <a:ea typeface="+mn-ea"/>
                <a:cs typeface="+mn-cs"/>
              </a:rPr>
              <a:t>papírové plné moci</a:t>
            </a:r>
            <a:r>
              <a:rPr lang="cs-CZ" sz="1200" b="false" i="false" u="none" strike="noStrike" kern="1200" baseline="0" dirty="false" smtClean="false">
                <a:solidFill>
                  <a:schemeClr val="tx1"/>
                </a:solidFill>
                <a:latin typeface="+mn-lt"/>
                <a:ea typeface="+mn-ea"/>
                <a:cs typeface="+mn-cs"/>
              </a:rPr>
              <a:t> (viz níže), pak postačuje, aby byl zmocnitel na žádosti o podporu založen jako „Neregistrovaný signatář“, ale tento záznam může založit jakýkoli editor projektu. </a:t>
            </a:r>
          </a:p>
          <a:p>
            <a:endParaRPr lang="cs-CZ" sz="1200" b="false" i="false" u="none" strike="noStrike" kern="1200" baseline="0" dirty="false" smtClean="false">
              <a:solidFill>
                <a:schemeClr val="tx1"/>
              </a:solidFill>
              <a:latin typeface="+mn-lt"/>
              <a:ea typeface="+mn-ea"/>
              <a:cs typeface="+mn-cs"/>
            </a:endParaRPr>
          </a:p>
          <a:p>
            <a:r>
              <a:rPr lang="cs-CZ" sz="1200" b="true" i="false" u="none" strike="noStrike" kern="1200" baseline="0" dirty="false" smtClean="false">
                <a:solidFill>
                  <a:schemeClr val="tx1"/>
                </a:solidFill>
                <a:latin typeface="+mn-lt"/>
                <a:ea typeface="+mn-ea"/>
                <a:cs typeface="+mn-cs"/>
              </a:rPr>
              <a:t>Zmocněnec </a:t>
            </a:r>
            <a:r>
              <a:rPr lang="cs-CZ" sz="1200" b="false" i="false" u="none" strike="noStrike" kern="1200" baseline="0" dirty="false" smtClean="false">
                <a:solidFill>
                  <a:schemeClr val="tx1"/>
                </a:solidFill>
                <a:latin typeface="+mn-lt"/>
                <a:ea typeface="+mn-ea"/>
                <a:cs typeface="+mn-cs"/>
              </a:rPr>
              <a:t>musí vždy disponovat </a:t>
            </a:r>
            <a:r>
              <a:rPr lang="cs-CZ" sz="1200" b="true" i="false" u="none" strike="noStrike" kern="1200" baseline="0" dirty="false" smtClean="false">
                <a:solidFill>
                  <a:schemeClr val="tx1"/>
                </a:solidFill>
                <a:latin typeface="+mn-lt"/>
                <a:ea typeface="+mn-ea"/>
                <a:cs typeface="+mn-cs"/>
              </a:rPr>
              <a:t>osobním kvalifikovaným elektronickým podpisem </a:t>
            </a:r>
            <a:r>
              <a:rPr lang="cs-CZ" sz="1200" b="false" i="false" u="none" strike="noStrike" kern="1200" baseline="0" dirty="false" smtClean="false">
                <a:solidFill>
                  <a:schemeClr val="tx1"/>
                </a:solidFill>
                <a:latin typeface="+mn-lt"/>
                <a:ea typeface="+mn-ea"/>
                <a:cs typeface="+mn-cs"/>
              </a:rPr>
              <a:t>(bez tohoto podpisu nemůže dokumentaci v IS KP14+ podepisovat). </a:t>
            </a:r>
          </a:p>
          <a:p>
            <a:endParaRPr lang="cs-CZ" sz="1200" b="false" i="false" u="none" strike="noStrike" kern="1200" baseline="0" dirty="false" smtClean="false">
              <a:solidFill>
                <a:schemeClr val="tx1"/>
              </a:solidFill>
              <a:latin typeface="+mn-lt"/>
              <a:ea typeface="+mn-ea"/>
              <a:cs typeface="+mn-cs"/>
            </a:endParaRPr>
          </a:p>
          <a:p>
            <a:r>
              <a:rPr lang="cs-CZ" sz="1200" b="true" i="false" u="none" strike="noStrike" kern="1200" baseline="0" dirty="false" smtClean="false">
                <a:solidFill>
                  <a:schemeClr val="tx1"/>
                </a:solidFill>
                <a:latin typeface="+mn-lt"/>
                <a:ea typeface="+mn-ea"/>
                <a:cs typeface="+mn-cs"/>
              </a:rPr>
              <a:t>V rámci výběru typu plné moci uživatel vybere, zda se jedná o plnou moc „elektronickou“, nebo „papírovou“. </a:t>
            </a:r>
          </a:p>
          <a:p>
            <a:r>
              <a:rPr lang="cs-CZ" sz="1200" b="false" i="false" u="none" strike="noStrike" kern="1200" baseline="0" dirty="false" smtClean="false">
                <a:solidFill>
                  <a:schemeClr val="tx1"/>
                </a:solidFill>
                <a:latin typeface="+mn-lt"/>
                <a:ea typeface="+mn-ea"/>
                <a:cs typeface="+mn-cs"/>
              </a:rPr>
              <a:t>Elektronickou plnou mocí se rozumí, že signatář podepíše plnou moc přímo v aplikaci IS KP14+ a uživatel, který je na základě plné moci zmocněn k nějakému úkonu, přímo v IS KP14+ potvrdí svým podpisem přijetí této plné moci. Podpisy se připojují k souboru, který je třeba vložit do IS KP14+. </a:t>
            </a:r>
          </a:p>
          <a:p>
            <a:endParaRPr lang="cs-CZ" sz="1200" b="false" i="false" u="none" strike="noStrike" kern="1200" baseline="0" dirty="false" smtClean="false">
              <a:solidFill>
                <a:schemeClr val="tx1"/>
              </a:solidFill>
              <a:latin typeface="+mn-lt"/>
              <a:ea typeface="+mn-ea"/>
              <a:cs typeface="+mn-cs"/>
            </a:endParaRPr>
          </a:p>
          <a:p>
            <a:r>
              <a:rPr lang="cs-CZ" b="true" dirty="false" smtClean="false"/>
              <a:t>Plné moci</a:t>
            </a:r>
          </a:p>
          <a:p>
            <a:r>
              <a:rPr lang="cs-CZ" dirty="false" smtClean="false"/>
              <a:t>Nutné podepsat zmocnění v IS KP14+ nebo vložit </a:t>
            </a:r>
            <a:r>
              <a:rPr lang="cs-CZ" dirty="false" err="true" smtClean="false"/>
              <a:t>sken</a:t>
            </a:r>
            <a:r>
              <a:rPr lang="cs-CZ" dirty="false" smtClean="false"/>
              <a:t> listiny se zmocněním.</a:t>
            </a:r>
          </a:p>
          <a:p>
            <a:r>
              <a:rPr lang="cs-CZ" dirty="false" smtClean="false"/>
              <a:t>Listinnou plnou mocí mohou být také vnitřní předpisy organizace, ze kterých vyplývá, že organizaci je oprávněn zastupovat např. řídící pracovník na určité pozici, avšak i vnitřní předpisy musí být podepsány.</a:t>
            </a:r>
          </a:p>
          <a:p>
            <a:r>
              <a:rPr lang="cs-CZ" dirty="false" smtClean="false"/>
              <a:t>Uvádí se platnost plné moci </a:t>
            </a:r>
            <a:r>
              <a:rPr lang="cs-CZ" b="true" dirty="false" smtClean="false"/>
              <a:t>od – do.</a:t>
            </a:r>
          </a:p>
          <a:p>
            <a:r>
              <a:rPr lang="cs-CZ" dirty="false" smtClean="false"/>
              <a:t>Nutné nastavit, pro jaké činnosti je plná moc platná (zda jen pro žádost o podporu, nebo i další úkony).</a:t>
            </a:r>
          </a:p>
          <a:p>
            <a:endParaRPr lang="cs-CZ" dirty="false" smtClean="false"/>
          </a:p>
          <a:p>
            <a:r>
              <a:rPr lang="cs-CZ" sz="1200" b="true" i="false" u="none" strike="noStrike" kern="1200" baseline="0" dirty="false" smtClean="false">
                <a:solidFill>
                  <a:schemeClr val="tx1"/>
                </a:solidFill>
                <a:latin typeface="+mn-lt"/>
                <a:ea typeface="+mn-ea"/>
                <a:cs typeface="+mn-cs"/>
              </a:rPr>
              <a:t>Žadatel ovšem musí originál papírové plné moci archivovat a na vyžádání jej ŘO poskytnout, příp. na vyžádání zajistit úředně ověřenou kopii nebo konvertovanou elektronickou verzi této plné moci </a:t>
            </a:r>
            <a:r>
              <a:rPr lang="cs-CZ" sz="1200" b="false" i="false" u="none" strike="noStrike" kern="1200" baseline="0" dirty="false" smtClean="false">
                <a:solidFill>
                  <a:schemeClr val="tx1"/>
                </a:solidFill>
                <a:latin typeface="+mn-lt"/>
                <a:ea typeface="+mn-ea"/>
                <a:cs typeface="+mn-cs"/>
              </a:rPr>
              <a:t>(kap. 5.2 Pokyny pro vyplnění formuláře žádosti o podporu z OPZ)</a:t>
            </a:r>
            <a:r>
              <a:rPr lang="cs-CZ" sz="1200" b="true" i="false" u="none" strike="noStrike" kern="1200" baseline="0" dirty="false" smtClean="false">
                <a:solidFill>
                  <a:schemeClr val="tx1"/>
                </a:solidFill>
                <a:latin typeface="+mn-lt"/>
                <a:ea typeface="+mn-ea"/>
                <a:cs typeface="+mn-cs"/>
              </a:rPr>
              <a:t>.</a:t>
            </a:r>
            <a:r>
              <a:rPr lang="cs-CZ" sz="1200" b="false" i="false" u="none" strike="noStrike" kern="1200" baseline="0" dirty="false" smtClean="false">
                <a:solidFill>
                  <a:schemeClr val="tx1"/>
                </a:solidFill>
                <a:latin typeface="+mn-lt"/>
                <a:ea typeface="+mn-ea"/>
                <a:cs typeface="+mn-cs"/>
              </a:rPr>
              <a:t> </a:t>
            </a:r>
            <a:endParaRPr lang="cs-CZ" b="false" dirty="false" smtClean="false"/>
          </a:p>
          <a:p>
            <a:endParaRPr lang="cs-CZ" b="true"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50</a:t>
            </a:fld>
            <a:endParaRPr lang="cs-CZ"/>
          </a:p>
        </p:txBody>
      </p:sp>
    </p:spTree>
    <p:extLst>
      <p:ext uri="{BB962C8B-B14F-4D97-AF65-F5344CB8AC3E}">
        <p14:creationId xmlns:p14="http://schemas.microsoft.com/office/powerpoint/2010/main" val="56175804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sz="1200" b="false" i="false" u="none" strike="noStrike" kern="1200" baseline="0" dirty="false" smtClean="false">
                <a:solidFill>
                  <a:schemeClr val="tx1"/>
                </a:solidFill>
                <a:latin typeface="+mn-lt"/>
                <a:ea typeface="+mn-ea"/>
                <a:cs typeface="+mn-cs"/>
              </a:rPr>
              <a:t>Tlačítko </a:t>
            </a:r>
            <a:r>
              <a:rPr lang="cs-CZ" sz="1200" b="true" i="false" u="none" strike="noStrike" kern="1200" baseline="0" dirty="false" smtClean="false">
                <a:solidFill>
                  <a:schemeClr val="tx1"/>
                </a:solidFill>
                <a:latin typeface="+mn-lt"/>
                <a:ea typeface="+mn-ea"/>
                <a:cs typeface="+mn-cs"/>
              </a:rPr>
              <a:t>Kontrola </a:t>
            </a:r>
            <a:r>
              <a:rPr lang="cs-CZ" sz="1200" b="false" i="false" u="none" strike="noStrike" kern="1200" baseline="0" dirty="false" smtClean="false">
                <a:solidFill>
                  <a:schemeClr val="tx1"/>
                </a:solidFill>
                <a:latin typeface="+mn-lt"/>
                <a:ea typeface="+mn-ea"/>
                <a:cs typeface="+mn-cs"/>
              </a:rPr>
              <a:t>slouží k ověření, zda jsou vyplněny všechny požadované údaje. Systém automaticky dle předem definovaných kontrol ověří, jednak zda jsou všechna povinná data vyplněna a dále ověří zadaná data ve vztahu k nastavení výzvy, pod kterou je žádost o podporu založena. Pokud nejsou všechna povinná data vyplněna (nebo neodpovídají podmínkám nastavení výzvy), zobrazí se odkaz na konkrétní záložku, kde je možné příslušná data doplnit/opravit. Kontrolu si může uživatel spustit kdykoli během procesu vyplňování žádosti o podporu. </a:t>
            </a:r>
            <a:endParaRPr lang="cs-CZ" dirty="false" smtClean="false"/>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51</a:t>
            </a:fld>
            <a:endParaRPr lang="cs-CZ" dirty="false"/>
          </a:p>
        </p:txBody>
      </p:sp>
    </p:spTree>
    <p:extLst>
      <p:ext uri="{BB962C8B-B14F-4D97-AF65-F5344CB8AC3E}">
        <p14:creationId xmlns:p14="http://schemas.microsoft.com/office/powerpoint/2010/main" val="145530575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sz="1200" b="false" i="false" u="none" strike="noStrike" kern="1200" baseline="0" dirty="false" smtClean="false">
                <a:solidFill>
                  <a:schemeClr val="tx1"/>
                </a:solidFill>
                <a:latin typeface="+mn-lt"/>
                <a:ea typeface="+mn-ea"/>
                <a:cs typeface="+mn-cs"/>
              </a:rPr>
              <a:t>Stiskem tlačítka </a:t>
            </a:r>
            <a:r>
              <a:rPr lang="cs-CZ" sz="1200" b="true" i="false" u="none" strike="noStrike" kern="1200" baseline="0" dirty="false" smtClean="false">
                <a:solidFill>
                  <a:schemeClr val="tx1"/>
                </a:solidFill>
                <a:latin typeface="+mn-lt"/>
                <a:ea typeface="+mn-ea"/>
                <a:cs typeface="+mn-cs"/>
              </a:rPr>
              <a:t>Finalizace </a:t>
            </a:r>
            <a:r>
              <a:rPr lang="cs-CZ" sz="1200" b="false" i="false" u="none" strike="noStrike" kern="1200" baseline="0" dirty="false" smtClean="false">
                <a:solidFill>
                  <a:schemeClr val="tx1"/>
                </a:solidFill>
                <a:latin typeface="+mn-lt"/>
                <a:ea typeface="+mn-ea"/>
                <a:cs typeface="+mn-cs"/>
              </a:rPr>
              <a:t>se projekt uzamkne pro další editaci a je připraven k podpisu s využitím kvalifikovaného elektronického podpisu (typ: osobní kvalifikovaný certifikát). Během procesu finalizace jsou spuštěny předem definované kontroly vyplnění všech povinných údajů žádosti o podporu (viz předchozí bod Kontrola). Není tedy možné finalizovat žádost, která nemá vyplněná všechna povinná pole. </a:t>
            </a:r>
          </a:p>
          <a:p>
            <a:endParaRPr lang="cs-CZ" sz="1200" b="false" i="false" u="none" strike="noStrike" kern="1200" baseline="0" dirty="false" smtClean="false">
              <a:solidFill>
                <a:schemeClr val="tx1"/>
              </a:solidFill>
              <a:latin typeface="+mn-lt"/>
              <a:ea typeface="+mn-ea"/>
              <a:cs typeface="+mn-cs"/>
            </a:endParaRPr>
          </a:p>
          <a:p>
            <a:r>
              <a:rPr lang="cs-CZ" sz="1200" b="false" i="false" u="none" strike="noStrike" kern="1200" baseline="0" dirty="false" smtClean="false">
                <a:solidFill>
                  <a:schemeClr val="tx1"/>
                </a:solidFill>
                <a:latin typeface="+mn-lt"/>
                <a:ea typeface="+mn-ea"/>
                <a:cs typeface="+mn-cs"/>
              </a:rPr>
              <a:t>Finalizaci lze před podpisem žádosti o podporu </a:t>
            </a:r>
            <a:r>
              <a:rPr lang="cs-CZ" sz="1200" b="true" i="false" u="none" strike="noStrike" kern="1200" baseline="0" dirty="false" smtClean="false">
                <a:solidFill>
                  <a:schemeClr val="tx1"/>
                </a:solidFill>
                <a:latin typeface="+mn-lt"/>
                <a:ea typeface="+mn-ea"/>
                <a:cs typeface="+mn-cs"/>
              </a:rPr>
              <a:t>stornovat </a:t>
            </a:r>
            <a:r>
              <a:rPr lang="cs-CZ" sz="1200" b="false" i="false" u="none" strike="noStrike" kern="1200" baseline="0" dirty="false" smtClean="false">
                <a:solidFill>
                  <a:schemeClr val="tx1"/>
                </a:solidFill>
                <a:latin typeface="+mn-lt"/>
                <a:ea typeface="+mn-ea"/>
                <a:cs typeface="+mn-cs"/>
              </a:rPr>
              <a:t>stiskem tlačítka </a:t>
            </a:r>
            <a:r>
              <a:rPr lang="cs-CZ" sz="1200" b="true" i="false" u="none" strike="noStrike" kern="1200" baseline="0" dirty="false" smtClean="false">
                <a:solidFill>
                  <a:schemeClr val="tx1"/>
                </a:solidFill>
                <a:latin typeface="+mn-lt"/>
                <a:ea typeface="+mn-ea"/>
                <a:cs typeface="+mn-cs"/>
              </a:rPr>
              <a:t>Storno finalizace</a:t>
            </a:r>
            <a:r>
              <a:rPr lang="cs-CZ" sz="1200" b="false" i="false" u="none" strike="noStrike" kern="1200" baseline="0" dirty="false" smtClean="false">
                <a:solidFill>
                  <a:schemeClr val="tx1"/>
                </a:solidFill>
                <a:latin typeface="+mn-lt"/>
                <a:ea typeface="+mn-ea"/>
                <a:cs typeface="+mn-cs"/>
              </a:rPr>
              <a:t>, které se objeví v horní liště poté, co byla provedena finalizace. </a:t>
            </a:r>
            <a:r>
              <a:rPr lang="cs-CZ" sz="1200" b="true" i="false" u="none" strike="noStrike" kern="1200" baseline="0" dirty="false" smtClean="false">
                <a:solidFill>
                  <a:schemeClr val="tx1"/>
                </a:solidFill>
                <a:latin typeface="+mn-lt"/>
                <a:ea typeface="+mn-ea"/>
                <a:cs typeface="+mn-cs"/>
              </a:rPr>
              <a:t>Storno finalizace ovšem může provést pouze signatář žádosti. </a:t>
            </a:r>
            <a:endParaRPr lang="cs-CZ" sz="1200" b="false" i="false" u="none" strike="noStrike" kern="1200" baseline="0" dirty="false" smtClean="false">
              <a:solidFill>
                <a:schemeClr val="tx1"/>
              </a:solidFill>
              <a:latin typeface="+mn-lt"/>
              <a:ea typeface="+mn-ea"/>
              <a:cs typeface="+mn-cs"/>
            </a:endParaRPr>
          </a:p>
          <a:p>
            <a:r>
              <a:rPr lang="cs-CZ" sz="1200" b="false" i="false" u="none" strike="noStrike" kern="1200" baseline="0" dirty="false" smtClean="false">
                <a:solidFill>
                  <a:schemeClr val="tx1"/>
                </a:solidFill>
                <a:latin typeface="+mn-lt"/>
                <a:ea typeface="+mn-ea"/>
                <a:cs typeface="+mn-cs"/>
              </a:rPr>
              <a:t>Žádost lze následně opět editovat. (Před potvrzením storna finalizace kliknutím na Storno finalizace lze vyplnit textové pole Důvod vracení žádosti o podporu a poznamenat si v něm, co bylo důvodem storna, nicméně vyplnění tohoto pole není vyžadováno, je to možnost pro žadatele.) </a:t>
            </a:r>
            <a:endParaRPr lang="cs-CZ" b="true" dirty="false" smtClean="false"/>
          </a:p>
          <a:p>
            <a:endParaRPr lang="cs-CZ" b="true" dirty="false" smtClean="false"/>
          </a:p>
          <a:p>
            <a:r>
              <a:rPr lang="cs-CZ" b="true" dirty="false" smtClean="false"/>
              <a:t>Záložka Kopírovat</a:t>
            </a:r>
          </a:p>
          <a:p>
            <a:r>
              <a:rPr lang="cs-CZ" sz="1200" b="false" i="false" u="none" strike="noStrike" kern="1200" baseline="0" dirty="false" smtClean="false">
                <a:solidFill>
                  <a:schemeClr val="tx1"/>
                </a:solidFill>
                <a:latin typeface="+mn-lt"/>
                <a:ea typeface="+mn-ea"/>
                <a:cs typeface="+mn-cs"/>
              </a:rPr>
              <a:t>Po stisknutí tlačítka </a:t>
            </a:r>
            <a:r>
              <a:rPr lang="cs-CZ" sz="1200" b="true" i="false" u="none" strike="noStrike" kern="1200" baseline="0" dirty="false" smtClean="false">
                <a:solidFill>
                  <a:schemeClr val="tx1"/>
                </a:solidFill>
                <a:latin typeface="+mn-lt"/>
                <a:ea typeface="+mn-ea"/>
                <a:cs typeface="+mn-cs"/>
              </a:rPr>
              <a:t>Kopírovat </a:t>
            </a:r>
            <a:r>
              <a:rPr lang="cs-CZ" sz="1200" b="false" i="false" u="none" strike="noStrike" kern="1200" baseline="0" dirty="false" smtClean="false">
                <a:solidFill>
                  <a:schemeClr val="tx1"/>
                </a:solidFill>
                <a:latin typeface="+mn-lt"/>
                <a:ea typeface="+mn-ea"/>
                <a:cs typeface="+mn-cs"/>
              </a:rPr>
              <a:t>je žadatel systémem dotázán, zda skutečně chce vytvořit kopii. </a:t>
            </a:r>
          </a:p>
          <a:p>
            <a:r>
              <a:rPr lang="cs-CZ" sz="1200" b="false" i="false" u="none" strike="noStrike" kern="1200" baseline="0" dirty="false" smtClean="false">
                <a:solidFill>
                  <a:schemeClr val="tx1"/>
                </a:solidFill>
                <a:latin typeface="+mn-lt"/>
                <a:ea typeface="+mn-ea"/>
                <a:cs typeface="+mn-cs"/>
              </a:rPr>
              <a:t>Po potvrzení (tlačítkem OK) systém žadatele informuje tom, že žádost bude zkopírována. </a:t>
            </a:r>
          </a:p>
          <a:p>
            <a:r>
              <a:rPr lang="cs-CZ" sz="1200" b="false" i="false" u="none" strike="noStrike" kern="1200" baseline="0" dirty="false" smtClean="false">
                <a:solidFill>
                  <a:schemeClr val="tx1"/>
                </a:solidFill>
                <a:latin typeface="+mn-lt"/>
                <a:ea typeface="+mn-ea"/>
                <a:cs typeface="+mn-cs"/>
              </a:rPr>
              <a:t>Uživateli, který provedl zkopírování, dorazí depeše označená „Kopie žádosti dokončena“. </a:t>
            </a:r>
          </a:p>
          <a:p>
            <a:r>
              <a:rPr lang="cs-CZ" sz="1200" b="false" i="false" u="none" strike="noStrike" kern="1200" baseline="0" dirty="false" smtClean="false">
                <a:solidFill>
                  <a:schemeClr val="tx1"/>
                </a:solidFill>
                <a:latin typeface="+mn-lt"/>
                <a:ea typeface="+mn-ea"/>
                <a:cs typeface="+mn-cs"/>
              </a:rPr>
              <a:t>Vytvořená kopie žádosti o podporu se zobrazí v seznamu „Moje projekty“ toho uživatele, který proces kopírování zvolil. V rámci kopírování žádosti se přenesou některá data ze záložek originálu do kopie, nikoli však všechny údaje. Kopírovat lze založenou, </a:t>
            </a:r>
            <a:r>
              <a:rPr lang="cs-CZ" sz="1200" b="false" i="false" u="none" strike="noStrike" kern="1200" baseline="0" dirty="false" err="true" smtClean="false">
                <a:solidFill>
                  <a:schemeClr val="tx1"/>
                </a:solidFill>
                <a:latin typeface="+mn-lt"/>
                <a:ea typeface="+mn-ea"/>
                <a:cs typeface="+mn-cs"/>
              </a:rPr>
              <a:t>finalizovanou</a:t>
            </a:r>
            <a:r>
              <a:rPr lang="cs-CZ" sz="1200" b="false" i="false" u="none" strike="noStrike" kern="1200" baseline="0" dirty="false" smtClean="false">
                <a:solidFill>
                  <a:schemeClr val="tx1"/>
                </a:solidFill>
                <a:latin typeface="+mn-lt"/>
                <a:ea typeface="+mn-ea"/>
                <a:cs typeface="+mn-cs"/>
              </a:rPr>
              <a:t> i podanou žádost o podporu. Žádost není možné kopírovat v rámci různých výzev OPZ. </a:t>
            </a:r>
          </a:p>
          <a:p>
            <a:r>
              <a:rPr lang="cs-CZ" sz="1200" b="false" i="false" u="none" strike="noStrike" kern="1200" baseline="0" dirty="false" smtClean="false">
                <a:solidFill>
                  <a:schemeClr val="tx1"/>
                </a:solidFill>
                <a:latin typeface="+mn-lt"/>
                <a:ea typeface="+mn-ea"/>
                <a:cs typeface="+mn-cs"/>
              </a:rPr>
              <a:t>Po otevření zkopírované žádosti může žadatel na záložce „Identifikace operace“ vidět ve zkráceném názvu „Kopie:“ včetně původního názvu žádosti a v poli Identifikace zdrojového projektu je k dispozici HASH (Identifikace žádosti) původní žádosti nebo registrační číslo, pokud se jedná o žádost, která už byla předložena. </a:t>
            </a:r>
            <a:endParaRPr lang="cs-CZ" dirty="false" smtClean="false"/>
          </a:p>
          <a:p>
            <a:endParaRPr lang="cs-CZ" dirty="false" smtClean="false"/>
          </a:p>
          <a:p>
            <a:r>
              <a:rPr lang="cs-CZ" b="true" dirty="false" smtClean="false"/>
              <a:t>Záložka Vymazat žádost</a:t>
            </a:r>
          </a:p>
          <a:p>
            <a:r>
              <a:rPr lang="cs-CZ" sz="1200" b="false" i="false" u="none" strike="noStrike" kern="1200" baseline="0" dirty="false" smtClean="false">
                <a:solidFill>
                  <a:schemeClr val="tx1"/>
                </a:solidFill>
                <a:latin typeface="+mn-lt"/>
                <a:ea typeface="+mn-ea"/>
                <a:cs typeface="+mn-cs"/>
              </a:rPr>
              <a:t>Tlačítko </a:t>
            </a:r>
            <a:r>
              <a:rPr lang="cs-CZ" sz="1200" b="true" i="false" u="none" strike="noStrike" kern="1200" baseline="0" dirty="false" smtClean="false">
                <a:solidFill>
                  <a:schemeClr val="tx1"/>
                </a:solidFill>
                <a:latin typeface="+mn-lt"/>
                <a:ea typeface="+mn-ea"/>
                <a:cs typeface="+mn-cs"/>
              </a:rPr>
              <a:t>Vymazat žádost </a:t>
            </a:r>
            <a:r>
              <a:rPr lang="cs-CZ" sz="1200" b="false" i="false" u="none" strike="noStrike" kern="1200" baseline="0" dirty="false" smtClean="false">
                <a:solidFill>
                  <a:schemeClr val="tx1"/>
                </a:solidFill>
                <a:latin typeface="+mn-lt"/>
                <a:ea typeface="+mn-ea"/>
                <a:cs typeface="+mn-cs"/>
              </a:rPr>
              <a:t>slouží k odstranění žádosti o podporu. Žádost o podporu musí být ve stavu Rozpracována, aby mohlo dojít k jejímu vymazání. Žádost nelze smazat, pokud se nachází ve stavu Finalizována (v tomto případě je nutné nejprve provést Storno finalizace žádosti o podporu a až následně lze žádost smazat). Dokud žádost nepodepíší všichni signatáři, je možnost provést storno finalizace, tzn. je i možnost vymazat žádost o podporu. Jakmile je žádost o podporu podepsána všemi signatáři, nelze už storno finalizace provést, tudíž ji nelze ani smazat. </a:t>
            </a:r>
          </a:p>
          <a:p>
            <a:endParaRPr lang="cs-CZ" sz="1200" b="false" i="false" u="none" strike="noStrike" kern="1200" baseline="0" dirty="false" smtClean="false">
              <a:solidFill>
                <a:schemeClr val="tx1"/>
              </a:solidFill>
              <a:latin typeface="+mn-lt"/>
              <a:ea typeface="+mn-ea"/>
              <a:cs typeface="+mn-cs"/>
            </a:endParaRPr>
          </a:p>
          <a:p>
            <a:r>
              <a:rPr lang="cs-CZ" sz="1200" b="true" i="false" u="none" strike="noStrike" kern="1200" baseline="0" dirty="false" smtClean="false">
                <a:solidFill>
                  <a:schemeClr val="tx1"/>
                </a:solidFill>
                <a:latin typeface="+mn-lt"/>
                <a:ea typeface="+mn-ea"/>
                <a:cs typeface="+mn-cs"/>
              </a:rPr>
              <a:t>Záložka Tisk</a:t>
            </a:r>
          </a:p>
          <a:p>
            <a:r>
              <a:rPr lang="cs-CZ" sz="1200" b="false" i="false" u="none" strike="noStrike" kern="1200" baseline="0" dirty="false" smtClean="false">
                <a:solidFill>
                  <a:schemeClr val="tx1"/>
                </a:solidFill>
                <a:latin typeface="+mn-lt"/>
                <a:ea typeface="+mn-ea"/>
                <a:cs typeface="+mn-cs"/>
              </a:rPr>
              <a:t>Stisknutím tlačítka </a:t>
            </a:r>
            <a:r>
              <a:rPr lang="cs-CZ" sz="1200" b="true" i="false" u="none" strike="noStrike" kern="1200" baseline="0" dirty="false" smtClean="false">
                <a:solidFill>
                  <a:schemeClr val="tx1"/>
                </a:solidFill>
                <a:latin typeface="+mn-lt"/>
                <a:ea typeface="+mn-ea"/>
                <a:cs typeface="+mn-cs"/>
              </a:rPr>
              <a:t>Tisk </a:t>
            </a:r>
            <a:r>
              <a:rPr lang="cs-CZ" sz="1200" b="false" i="false" u="none" strike="noStrike" kern="1200" baseline="0" dirty="false" smtClean="false">
                <a:solidFill>
                  <a:schemeClr val="tx1"/>
                </a:solidFill>
                <a:latin typeface="+mn-lt"/>
                <a:ea typeface="+mn-ea"/>
                <a:cs typeface="+mn-cs"/>
              </a:rPr>
              <a:t>je vygenerován tiskový opis žádosti o podporu ve formátu </a:t>
            </a:r>
            <a:r>
              <a:rPr lang="cs-CZ" sz="1200" b="false" i="false" u="none" strike="noStrike" kern="1200" baseline="0" dirty="false" err="true" smtClean="false">
                <a:solidFill>
                  <a:schemeClr val="tx1"/>
                </a:solidFill>
                <a:latin typeface="+mn-lt"/>
                <a:ea typeface="+mn-ea"/>
                <a:cs typeface="+mn-cs"/>
              </a:rPr>
              <a:t>pdf</a:t>
            </a:r>
            <a:r>
              <a:rPr lang="cs-CZ" sz="1200" b="false" i="false" u="none" strike="noStrike" kern="1200" baseline="0" dirty="false" smtClean="false">
                <a:solidFill>
                  <a:schemeClr val="tx1"/>
                </a:solidFill>
                <a:latin typeface="+mn-lt"/>
                <a:ea typeface="+mn-ea"/>
                <a:cs typeface="+mn-cs"/>
              </a:rPr>
              <a:t>. </a:t>
            </a:r>
          </a:p>
          <a:p>
            <a:r>
              <a:rPr lang="cs-CZ" sz="1200" b="false" i="false" u="none" strike="noStrike" kern="1200" baseline="0" dirty="false" smtClean="false">
                <a:solidFill>
                  <a:schemeClr val="tx1"/>
                </a:solidFill>
                <a:latin typeface="+mn-lt"/>
                <a:ea typeface="+mn-ea"/>
                <a:cs typeface="+mn-cs"/>
              </a:rPr>
              <a:t>Žádost o podporu z OPZ se předkládá pouze elektronicky v IS KP14+, na ŘO se žádná listinná forma žádosti nezasílá. </a:t>
            </a:r>
            <a:endParaRPr lang="cs-CZ" b="true" dirty="false" smtClean="false"/>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52</a:t>
            </a:fld>
            <a:endParaRPr lang="cs-CZ" dirty="false"/>
          </a:p>
        </p:txBody>
      </p:sp>
    </p:spTree>
    <p:extLst>
      <p:ext uri="{BB962C8B-B14F-4D97-AF65-F5344CB8AC3E}">
        <p14:creationId xmlns:p14="http://schemas.microsoft.com/office/powerpoint/2010/main" val="41079443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sz="1200" b="false" i="false" u="none" strike="noStrike" kern="1200" baseline="0" dirty="false" smtClean="false">
                <a:solidFill>
                  <a:schemeClr val="tx1"/>
                </a:solidFill>
                <a:latin typeface="+mn-lt"/>
                <a:ea typeface="+mn-ea"/>
                <a:cs typeface="+mn-cs"/>
              </a:rPr>
              <a:t>Po finalizaci žádosti o podporu dochází v levém menu formuláře žádosti o podporu k aktivaci záložky </a:t>
            </a:r>
            <a:r>
              <a:rPr lang="cs-CZ" sz="1200" b="true" i="false" u="none" strike="noStrike" kern="1200" baseline="0" dirty="false" smtClean="false">
                <a:solidFill>
                  <a:schemeClr val="tx1"/>
                </a:solidFill>
                <a:latin typeface="+mn-lt"/>
                <a:ea typeface="+mn-ea"/>
                <a:cs typeface="+mn-cs"/>
              </a:rPr>
              <a:t>Podpis žádosti. </a:t>
            </a:r>
          </a:p>
          <a:p>
            <a:endParaRPr lang="cs-CZ" sz="1200" b="true" i="false" u="none" strike="noStrike" kern="1200" baseline="0" dirty="false" smtClean="false">
              <a:solidFill>
                <a:schemeClr val="tx1"/>
              </a:solidFill>
              <a:latin typeface="+mn-lt"/>
              <a:ea typeface="+mn-ea"/>
              <a:cs typeface="+mn-cs"/>
            </a:endParaRPr>
          </a:p>
          <a:p>
            <a:r>
              <a:rPr lang="cs-CZ" sz="1200" b="false" i="false" u="none" strike="noStrike" kern="1200" baseline="0" dirty="false" smtClean="false">
                <a:solidFill>
                  <a:schemeClr val="tx1"/>
                </a:solidFill>
                <a:latin typeface="+mn-lt"/>
                <a:ea typeface="+mn-ea"/>
                <a:cs typeface="+mn-cs"/>
              </a:rPr>
              <a:t>Technicky mohou žádost podepisovat pouze ti uživatelé IS KP14+, kteří mají pro danou žádost o podporu přidělenu </a:t>
            </a:r>
            <a:r>
              <a:rPr lang="cs-CZ" sz="1200" b="true" i="false" u="none" strike="noStrike" kern="1200" baseline="0" dirty="false" smtClean="false">
                <a:solidFill>
                  <a:schemeClr val="tx1"/>
                </a:solidFill>
                <a:latin typeface="+mn-lt"/>
                <a:ea typeface="+mn-ea"/>
                <a:cs typeface="+mn-cs"/>
              </a:rPr>
              <a:t>roli signatáře </a:t>
            </a:r>
            <a:r>
              <a:rPr lang="cs-CZ" sz="1200" b="false" i="false" u="none" strike="noStrike" kern="1200" baseline="0" dirty="false" smtClean="false">
                <a:solidFill>
                  <a:schemeClr val="tx1"/>
                </a:solidFill>
                <a:latin typeface="+mn-lt"/>
                <a:ea typeface="+mn-ea"/>
                <a:cs typeface="+mn-cs"/>
              </a:rPr>
              <a:t>(blíže viz </a:t>
            </a:r>
            <a:r>
              <a:rPr lang="cs-CZ" sz="1200" b="false" i="false" u="none" strike="noStrike" kern="1200" baseline="0" dirty="false" err="true" smtClean="false">
                <a:solidFill>
                  <a:schemeClr val="tx1"/>
                </a:solidFill>
                <a:latin typeface="+mn-lt"/>
                <a:ea typeface="+mn-ea"/>
                <a:cs typeface="+mn-cs"/>
              </a:rPr>
              <a:t>slide</a:t>
            </a:r>
            <a:r>
              <a:rPr lang="cs-CZ" sz="1200" b="false" i="false" u="none" strike="noStrike" kern="1200" baseline="0" dirty="false" smtClean="false">
                <a:solidFill>
                  <a:schemeClr val="tx1"/>
                </a:solidFill>
                <a:latin typeface="+mn-lt"/>
                <a:ea typeface="+mn-ea"/>
                <a:cs typeface="+mn-cs"/>
              </a:rPr>
              <a:t>, kde je řešen přístup k žádosti/projektu). Pokud bylo v rámci datové oblasti „</a:t>
            </a:r>
            <a:r>
              <a:rPr lang="cs-CZ" sz="1200" b="true" i="false" u="none" strike="noStrike" kern="1200" baseline="0" dirty="false" smtClean="false">
                <a:solidFill>
                  <a:schemeClr val="tx1"/>
                </a:solidFill>
                <a:latin typeface="+mn-lt"/>
                <a:ea typeface="+mn-ea"/>
                <a:cs typeface="+mn-cs"/>
              </a:rPr>
              <a:t>Přístup k projektu</a:t>
            </a:r>
            <a:r>
              <a:rPr lang="cs-CZ" sz="1200" b="false" i="false" u="none" strike="noStrike" kern="1200" baseline="0" dirty="false" smtClean="false">
                <a:solidFill>
                  <a:schemeClr val="tx1"/>
                </a:solidFill>
                <a:latin typeface="+mn-lt"/>
                <a:ea typeface="+mn-ea"/>
                <a:cs typeface="+mn-cs"/>
              </a:rPr>
              <a:t>“ více signatářů a je určeno pořadí, v jakém mají žádost o podporu podepisovat, musí podepisování proběhnout v souladu s těmito zadanými údaji. Role signatáře ovšem nemusí být vždy přidělena statutárnímu zástupci, pokud je k žádosti připojena plná moc (či vnitřní předpis subjektu žadatele, který opravňuje určitou osobu k vystupování za subjekt žadatele vůči ŘO).</a:t>
            </a:r>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53</a:t>
            </a:fld>
            <a:endParaRPr lang="cs-CZ"/>
          </a:p>
        </p:txBody>
      </p:sp>
    </p:spTree>
    <p:extLst>
      <p:ext uri="{BB962C8B-B14F-4D97-AF65-F5344CB8AC3E}">
        <p14:creationId xmlns:p14="http://schemas.microsoft.com/office/powerpoint/2010/main" val="392478805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sz="1200" b="false" i="false" u="none" strike="noStrike" kern="1200" baseline="0" dirty="false" smtClean="false">
                <a:solidFill>
                  <a:schemeClr val="tx1"/>
                </a:solidFill>
                <a:latin typeface="+mn-lt"/>
                <a:ea typeface="+mn-ea"/>
                <a:cs typeface="+mn-cs"/>
              </a:rPr>
              <a:t>Po stisku ikony pečetě se zobrazí okno, v němž uživatel vybere certifikát pro podepisování, kterým disponuje, a také určí cestu k tomuto svému certifikátu (uloženému v nějakém souboru pro aplikaci IS KP14+ dostupném). Stiskem tlačítka Disk a následným výběrem příslušného souboru, připojí uživatel certifikát pro podpis žádosti o podporu. </a:t>
            </a:r>
            <a:r>
              <a:rPr lang="cs-CZ" sz="1200" b="true" i="false" u="none" strike="noStrike" kern="1200" baseline="0" dirty="false" smtClean="false">
                <a:solidFill>
                  <a:schemeClr val="tx1"/>
                </a:solidFill>
                <a:latin typeface="+mn-lt"/>
                <a:ea typeface="+mn-ea"/>
                <a:cs typeface="+mn-cs"/>
              </a:rPr>
              <a:t>Viz následující </a:t>
            </a:r>
            <a:r>
              <a:rPr lang="cs-CZ" sz="1200" b="true" i="false" u="none" strike="noStrike" kern="1200" baseline="0" dirty="false" err="true" smtClean="false">
                <a:solidFill>
                  <a:schemeClr val="tx1"/>
                </a:solidFill>
                <a:latin typeface="+mn-lt"/>
                <a:ea typeface="+mn-ea"/>
                <a:cs typeface="+mn-cs"/>
              </a:rPr>
              <a:t>slide</a:t>
            </a:r>
            <a:r>
              <a:rPr lang="cs-CZ" sz="1200" b="true" i="false" u="none" strike="noStrike" kern="1200" baseline="0" dirty="false" smtClean="false">
                <a:solidFill>
                  <a:schemeClr val="tx1"/>
                </a:solidFill>
                <a:latin typeface="+mn-lt"/>
                <a:ea typeface="+mn-ea"/>
                <a:cs typeface="+mn-cs"/>
              </a:rPr>
              <a:t>.</a:t>
            </a:r>
            <a:endParaRPr lang="cs-CZ" b="true" dirty="false" smtClean="false"/>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54</a:t>
            </a:fld>
            <a:endParaRPr lang="cs-CZ" dirty="false"/>
          </a:p>
        </p:txBody>
      </p:sp>
    </p:spTree>
    <p:extLst>
      <p:ext uri="{BB962C8B-B14F-4D97-AF65-F5344CB8AC3E}">
        <p14:creationId xmlns:p14="http://schemas.microsoft.com/office/powerpoint/2010/main" val="305949556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55</a:t>
            </a:fld>
            <a:endParaRPr lang="cs-CZ"/>
          </a:p>
        </p:txBody>
      </p:sp>
    </p:spTree>
    <p:extLst>
      <p:ext uri="{BB962C8B-B14F-4D97-AF65-F5344CB8AC3E}">
        <p14:creationId xmlns:p14="http://schemas.microsoft.com/office/powerpoint/2010/main" val="241040188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endParaRPr lang="cs-CZ" dirty="false" smtClean="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58</a:t>
            </a:fld>
            <a:endParaRPr lang="cs-CZ"/>
          </a:p>
        </p:txBody>
      </p:sp>
    </p:spTree>
    <p:extLst>
      <p:ext uri="{BB962C8B-B14F-4D97-AF65-F5344CB8AC3E}">
        <p14:creationId xmlns:p14="http://schemas.microsoft.com/office/powerpoint/2010/main" val="1600675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hangingPunct="false"/>
            <a:r>
              <a:rPr lang="cs-CZ" sz="1200" b="true" u="sng" kern="1200" dirty="false" smtClean="false">
                <a:solidFill>
                  <a:schemeClr val="tx1"/>
                </a:solidFill>
                <a:effectLst/>
                <a:latin typeface="+mn-lt"/>
                <a:ea typeface="+mn-ea"/>
                <a:cs typeface="+mn-cs"/>
              </a:rPr>
              <a:t>Příprava žádosti o podporu:</a:t>
            </a:r>
            <a:endParaRPr lang="cs-CZ" sz="1200" u="sng" kern="1200" dirty="false" smtClean="false">
              <a:solidFill>
                <a:schemeClr val="tx1"/>
              </a:solidFill>
              <a:effectLst/>
              <a:latin typeface="+mn-lt"/>
              <a:ea typeface="+mn-ea"/>
              <a:cs typeface="+mn-cs"/>
            </a:endParaRPr>
          </a:p>
          <a:p>
            <a:pPr hangingPunct="false"/>
            <a:r>
              <a:rPr lang="cs-CZ" sz="1200" kern="1200" dirty="false" smtClean="false">
                <a:solidFill>
                  <a:schemeClr val="tx1"/>
                </a:solidFill>
                <a:effectLst/>
                <a:latin typeface="+mn-lt"/>
                <a:ea typeface="+mn-ea"/>
                <a:cs typeface="+mn-cs"/>
              </a:rPr>
              <a:t>Zásadní pro kvalitu projektu je jeho tzv. </a:t>
            </a:r>
            <a:r>
              <a:rPr lang="cs-CZ" sz="1200" b="true" kern="1200" dirty="false" smtClean="false">
                <a:solidFill>
                  <a:schemeClr val="tx1"/>
                </a:solidFill>
                <a:effectLst/>
                <a:latin typeface="+mn-lt"/>
                <a:ea typeface="+mn-ea"/>
                <a:cs typeface="+mn-cs"/>
              </a:rPr>
              <a:t>intervenční logika</a:t>
            </a:r>
            <a:r>
              <a:rPr lang="cs-CZ" sz="1200" kern="1200" dirty="false" smtClean="false">
                <a:solidFill>
                  <a:schemeClr val="tx1"/>
                </a:solidFill>
                <a:effectLst/>
                <a:latin typeface="+mn-lt"/>
                <a:ea typeface="+mn-ea"/>
                <a:cs typeface="+mn-cs"/>
              </a:rPr>
              <a:t>. Tím se rozumí vzájemná soudržnost a provázanost identifikovaných problémů, definovaných cílů a navrhovaných opatření/aktivit. </a:t>
            </a:r>
          </a:p>
          <a:p>
            <a:pPr hangingPunct="false"/>
            <a:r>
              <a:rPr lang="cs-CZ" sz="1200" kern="1200" dirty="false" smtClean="false">
                <a:solidFill>
                  <a:schemeClr val="tx1"/>
                </a:solidFill>
                <a:effectLst/>
                <a:latin typeface="+mn-lt"/>
                <a:ea typeface="+mn-ea"/>
                <a:cs typeface="+mn-cs"/>
              </a:rPr>
              <a:t> </a:t>
            </a:r>
          </a:p>
          <a:p>
            <a:pPr hangingPunct="false"/>
            <a:r>
              <a:rPr lang="cs-CZ" sz="1200" kern="1200" dirty="false" smtClean="false">
                <a:solidFill>
                  <a:schemeClr val="tx1"/>
                </a:solidFill>
                <a:effectLst/>
                <a:latin typeface="+mn-lt"/>
                <a:ea typeface="+mn-ea"/>
                <a:cs typeface="+mn-cs"/>
              </a:rPr>
              <a:t>První fází přípravy projektu</a:t>
            </a:r>
            <a:r>
              <a:rPr lang="cs-CZ" sz="1200" b="true" kern="1200" dirty="false" smtClean="false">
                <a:solidFill>
                  <a:schemeClr val="tx1"/>
                </a:solidFill>
                <a:effectLst/>
                <a:latin typeface="+mn-lt"/>
                <a:ea typeface="+mn-ea"/>
                <a:cs typeface="+mn-cs"/>
              </a:rPr>
              <a:t> </a:t>
            </a:r>
            <a:r>
              <a:rPr lang="cs-CZ" sz="1200" kern="1200" dirty="false" smtClean="false">
                <a:solidFill>
                  <a:schemeClr val="tx1"/>
                </a:solidFill>
                <a:effectLst/>
                <a:latin typeface="+mn-lt"/>
                <a:ea typeface="+mn-ea"/>
                <a:cs typeface="+mn-cs"/>
              </a:rPr>
              <a:t>je</a:t>
            </a:r>
            <a:r>
              <a:rPr lang="cs-CZ" sz="1200" b="true" kern="1200" dirty="false" smtClean="false">
                <a:solidFill>
                  <a:schemeClr val="tx1"/>
                </a:solidFill>
                <a:effectLst/>
                <a:latin typeface="+mn-lt"/>
                <a:ea typeface="+mn-ea"/>
                <a:cs typeface="+mn-cs"/>
              </a:rPr>
              <a:t> projektový záměr</a:t>
            </a:r>
            <a:r>
              <a:rPr lang="cs-CZ" sz="1200" kern="1200" dirty="false" smtClean="false">
                <a:solidFill>
                  <a:schemeClr val="tx1"/>
                </a:solidFill>
                <a:effectLst/>
                <a:latin typeface="+mn-lt"/>
                <a:ea typeface="+mn-ea"/>
                <a:cs typeface="+mn-cs"/>
              </a:rPr>
              <a:t>, který zpravidla navazuje na výsledky analýzy či studie identifikující nějaký problém či nedostatek, potřebu nebo zájem, pro jehož řešení či naplnění by byla realizace projektu vhodná.) Doporučujeme si záměr projektu napsat. Formulace záměru v písemné podobě většinou napomůže zpřesnit váš původní nápad a ujasnit si, čeho chcete projektem dosáhnout.</a:t>
            </a:r>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6</a:t>
            </a:fld>
            <a:endParaRPr lang="cs-CZ"/>
          </a:p>
        </p:txBody>
      </p:sp>
    </p:spTree>
    <p:extLst>
      <p:ext uri="{BB962C8B-B14F-4D97-AF65-F5344CB8AC3E}">
        <p14:creationId xmlns:p14="http://schemas.microsoft.com/office/powerpoint/2010/main" val="38575894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endParaRPr lang="cs-CZ" dirty="false" smtClean="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59</a:t>
            </a:fld>
            <a:endParaRPr lang="cs-CZ"/>
          </a:p>
        </p:txBody>
      </p:sp>
    </p:spTree>
    <p:extLst>
      <p:ext uri="{BB962C8B-B14F-4D97-AF65-F5344CB8AC3E}">
        <p14:creationId xmlns:p14="http://schemas.microsoft.com/office/powerpoint/2010/main" val="160067571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marL="0" marR="0" lvl="1" indent="0" algn="l" defTabSz="914400" rtl="false" eaLnBrk="true" fontAlgn="auto" latinLnBrk="false" hangingPunct="true">
              <a:lnSpc>
                <a:spcPct val="100000"/>
              </a:lnSpc>
              <a:spcBef>
                <a:spcPts val="0"/>
              </a:spcBef>
              <a:spcAft>
                <a:spcPts val="0"/>
              </a:spcAft>
              <a:buClrTx/>
              <a:buSzTx/>
              <a:buFontTx/>
              <a:buNone/>
              <a:tabLst/>
              <a:defRPr/>
            </a:pPr>
            <a:r>
              <a:rPr lang="cs-CZ" altLang="cs-CZ" dirty="false" smtClean="false"/>
              <a:t>výdaje na odměny (příjemce podpory</a:t>
            </a:r>
            <a:r>
              <a:rPr lang="cs-CZ" altLang="cs-CZ" baseline="0" dirty="false" smtClean="false"/>
              <a:t> nebo </a:t>
            </a:r>
            <a:r>
              <a:rPr lang="cs-CZ" altLang="cs-CZ" dirty="false" smtClean="false"/>
              <a:t>partner s finančním příspěvkem,</a:t>
            </a:r>
            <a:r>
              <a:rPr lang="cs-CZ" altLang="cs-CZ" baseline="0" dirty="false" smtClean="false"/>
              <a:t> který je OSVČ</a:t>
            </a:r>
            <a:r>
              <a:rPr lang="cs-CZ" altLang="cs-CZ" dirty="false" smtClean="false"/>
              <a:t>)</a:t>
            </a:r>
          </a:p>
          <a:p>
            <a:endParaRPr lang="cs-CZ" baseline="0" dirty="false" smtClean="false">
              <a:latin typeface="Times New Roman" panose="02020603050405020304" pitchFamily="18" charset="0"/>
              <a:cs typeface="Times New Roman" panose="02020603050405020304" pitchFamily="18" charset="0"/>
            </a:endParaRPr>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60</a:t>
            </a:fld>
            <a:endParaRPr lang="cs-CZ"/>
          </a:p>
        </p:txBody>
      </p:sp>
    </p:spTree>
    <p:extLst>
      <p:ext uri="{BB962C8B-B14F-4D97-AF65-F5344CB8AC3E}">
        <p14:creationId xmlns:p14="http://schemas.microsoft.com/office/powerpoint/2010/main" val="282442927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endParaRPr lang="cs-CZ" baseline="0" dirty="false" smtClean="false">
              <a:latin typeface="Times New Roman" panose="02020603050405020304" pitchFamily="18" charset="0"/>
              <a:cs typeface="Times New Roman" panose="02020603050405020304" pitchFamily="18" charset="0"/>
            </a:endParaRPr>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61</a:t>
            </a:fld>
            <a:endParaRPr lang="cs-CZ"/>
          </a:p>
        </p:txBody>
      </p:sp>
    </p:spTree>
    <p:extLst>
      <p:ext uri="{BB962C8B-B14F-4D97-AF65-F5344CB8AC3E}">
        <p14:creationId xmlns:p14="http://schemas.microsoft.com/office/powerpoint/2010/main" val="282442927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endParaRPr lang="cs-CZ" baseline="0" dirty="false" smtClean="false">
              <a:latin typeface="Times New Roman" panose="02020603050405020304" pitchFamily="18" charset="0"/>
              <a:cs typeface="Times New Roman" panose="02020603050405020304" pitchFamily="18" charset="0"/>
            </a:endParaRPr>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62</a:t>
            </a:fld>
            <a:endParaRPr lang="cs-CZ"/>
          </a:p>
        </p:txBody>
      </p:sp>
    </p:spTree>
    <p:extLst>
      <p:ext uri="{BB962C8B-B14F-4D97-AF65-F5344CB8AC3E}">
        <p14:creationId xmlns:p14="http://schemas.microsoft.com/office/powerpoint/2010/main" val="282442927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endParaRPr lang="cs-CZ" baseline="0" dirty="false" smtClean="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63</a:t>
            </a:fld>
            <a:endParaRPr lang="cs-CZ"/>
          </a:p>
        </p:txBody>
      </p:sp>
    </p:spTree>
    <p:extLst>
      <p:ext uri="{BB962C8B-B14F-4D97-AF65-F5344CB8AC3E}">
        <p14:creationId xmlns:p14="http://schemas.microsoft.com/office/powerpoint/2010/main" val="256001874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endParaRPr lang="cs-CZ" baseline="0" dirty="false" smtClean="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64</a:t>
            </a:fld>
            <a:endParaRPr lang="cs-CZ"/>
          </a:p>
        </p:txBody>
      </p:sp>
    </p:spTree>
    <p:extLst>
      <p:ext uri="{BB962C8B-B14F-4D97-AF65-F5344CB8AC3E}">
        <p14:creationId xmlns:p14="http://schemas.microsoft.com/office/powerpoint/2010/main" val="256001874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endParaRPr lang="cs-CZ" baseline="0" dirty="false" smtClean="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65</a:t>
            </a:fld>
            <a:endParaRPr lang="cs-CZ"/>
          </a:p>
        </p:txBody>
      </p:sp>
    </p:spTree>
    <p:extLst>
      <p:ext uri="{BB962C8B-B14F-4D97-AF65-F5344CB8AC3E}">
        <p14:creationId xmlns:p14="http://schemas.microsoft.com/office/powerpoint/2010/main" val="256001874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endParaRPr lang="cs-CZ" baseline="0" dirty="false" smtClean="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66</a:t>
            </a:fld>
            <a:endParaRPr lang="cs-CZ"/>
          </a:p>
        </p:txBody>
      </p:sp>
    </p:spTree>
    <p:extLst>
      <p:ext uri="{BB962C8B-B14F-4D97-AF65-F5344CB8AC3E}">
        <p14:creationId xmlns:p14="http://schemas.microsoft.com/office/powerpoint/2010/main" val="256001874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67</a:t>
            </a:fld>
            <a:endParaRPr lang="cs-CZ"/>
          </a:p>
        </p:txBody>
      </p:sp>
    </p:spTree>
    <p:extLst>
      <p:ext uri="{BB962C8B-B14F-4D97-AF65-F5344CB8AC3E}">
        <p14:creationId xmlns:p14="http://schemas.microsoft.com/office/powerpoint/2010/main" val="343336173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marL="0" marR="0" lvl="0" indent="0" algn="just" defTabSz="914400" rtl="false" eaLnBrk="true" fontAlgn="auto" latinLnBrk="false" hangingPunct="true">
              <a:lnSpc>
                <a:spcPct val="100000"/>
              </a:lnSpc>
              <a:spcBef>
                <a:spcPts val="0"/>
              </a:spcBef>
              <a:spcAft>
                <a:spcPts val="0"/>
              </a:spcAft>
              <a:buClrTx/>
              <a:buSzTx/>
              <a:buFontTx/>
              <a:buNone/>
              <a:tabLst/>
              <a:defRPr/>
            </a:pPr>
            <a:r>
              <a:rPr lang="cs-CZ" sz="1200" b="true" kern="1200" baseline="0" dirty="false" smtClean="false">
                <a:solidFill>
                  <a:schemeClr val="tx1"/>
                </a:solidFill>
                <a:effectLst/>
                <a:latin typeface="+mn-lt"/>
                <a:ea typeface="+mn-ea"/>
                <a:cs typeface="+mn-cs"/>
              </a:rPr>
              <a:t>Důležité !!!!!!: V</a:t>
            </a:r>
            <a:r>
              <a:rPr lang="cs-CZ" sz="1200" b="true" kern="1200" dirty="false" smtClean="false">
                <a:solidFill>
                  <a:schemeClr val="tx1"/>
                </a:solidFill>
                <a:effectLst/>
                <a:latin typeface="+mn-lt"/>
                <a:ea typeface="+mn-ea"/>
                <a:cs typeface="+mn-cs"/>
              </a:rPr>
              <a:t>e výzvách MAS, které budou vyhlášeny od 1. 8. 2017 (včetně) je zakázáno využití křížového financování</a:t>
            </a:r>
            <a:r>
              <a:rPr lang="cs-CZ" sz="1200" kern="1200" dirty="false" smtClean="false">
                <a:solidFill>
                  <a:schemeClr val="tx1"/>
                </a:solidFill>
                <a:effectLst/>
                <a:latin typeface="+mn-lt"/>
                <a:ea typeface="+mn-ea"/>
                <a:cs typeface="+mn-cs"/>
              </a:rPr>
              <a:t>. Zákaz využití křížového financování od 1. 8. 2017 je spojený s očekávanou úpravou Obecného nařízení, díky které by mělo použití křížového financování v projektech s právními akty vydanými od 1. 1. 2018 pro tyto projekty znamenat závazek udržitelnosti v rozsahu, jako platí pro ERDF. S ohledem na charakter intervencí ESF toto ovšem není aplikovatelné.</a:t>
            </a:r>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68</a:t>
            </a:fld>
            <a:endParaRPr lang="cs-CZ"/>
          </a:p>
        </p:txBody>
      </p:sp>
    </p:spTree>
    <p:extLst>
      <p:ext uri="{BB962C8B-B14F-4D97-AF65-F5344CB8AC3E}">
        <p14:creationId xmlns:p14="http://schemas.microsoft.com/office/powerpoint/2010/main" val="2683195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hangingPunct="false"/>
            <a:r>
              <a:rPr lang="cs-CZ" sz="1200" kern="1200" dirty="false" smtClean="false">
                <a:solidFill>
                  <a:schemeClr val="tx1"/>
                </a:solidFill>
                <a:effectLst/>
                <a:latin typeface="+mn-lt"/>
                <a:ea typeface="+mn-ea"/>
                <a:cs typeface="+mn-cs"/>
              </a:rPr>
              <a:t>V kontextu OPZ, které se zaměřuje na lidské zdroje, je součástí definice problému vždy také </a:t>
            </a:r>
            <a:r>
              <a:rPr lang="cs-CZ" sz="1200" b="true" kern="1200" dirty="false" smtClean="false">
                <a:solidFill>
                  <a:schemeClr val="tx1"/>
                </a:solidFill>
                <a:effectLst/>
                <a:latin typeface="+mn-lt"/>
                <a:ea typeface="+mn-ea"/>
                <a:cs typeface="+mn-cs"/>
              </a:rPr>
              <a:t>specifikace cílové skupiny</a:t>
            </a:r>
            <a:r>
              <a:rPr lang="cs-CZ" sz="1200" kern="1200" dirty="false" smtClean="false">
                <a:solidFill>
                  <a:schemeClr val="tx1"/>
                </a:solidFill>
                <a:effectLst/>
                <a:latin typeface="+mn-lt"/>
                <a:ea typeface="+mn-ea"/>
                <a:cs typeface="+mn-cs"/>
              </a:rPr>
              <a:t> projektu, tj. osob, kterých se problém týká.</a:t>
            </a:r>
          </a:p>
          <a:p>
            <a:pPr hangingPunct="false"/>
            <a:r>
              <a:rPr lang="cs-CZ" sz="1200" b="true" kern="1200" dirty="false" smtClean="false">
                <a:solidFill>
                  <a:schemeClr val="tx1"/>
                </a:solidFill>
                <a:effectLst/>
                <a:latin typeface="+mn-lt"/>
                <a:ea typeface="+mn-ea"/>
                <a:cs typeface="+mn-cs"/>
              </a:rPr>
              <a:t> </a:t>
            </a:r>
            <a:endParaRPr lang="cs-CZ" sz="1200" kern="1200" dirty="false" smtClean="false">
              <a:solidFill>
                <a:schemeClr val="tx1"/>
              </a:solidFill>
              <a:effectLst/>
              <a:latin typeface="+mn-lt"/>
              <a:ea typeface="+mn-ea"/>
              <a:cs typeface="+mn-cs"/>
            </a:endParaRPr>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7</a:t>
            </a:fld>
            <a:endParaRPr lang="cs-CZ"/>
          </a:p>
        </p:txBody>
      </p:sp>
    </p:spTree>
    <p:extLst>
      <p:ext uri="{BB962C8B-B14F-4D97-AF65-F5344CB8AC3E}">
        <p14:creationId xmlns:p14="http://schemas.microsoft.com/office/powerpoint/2010/main" val="70806260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b="true" dirty="false" smtClean="false"/>
              <a:t>Chystaná</a:t>
            </a:r>
            <a:r>
              <a:rPr lang="cs-CZ" b="true" baseline="0" dirty="false" smtClean="false"/>
              <a:t> změna výzvy:</a:t>
            </a:r>
          </a:p>
          <a:p>
            <a:pPr algn="just"/>
            <a:r>
              <a:rPr lang="cs-CZ" sz="1200" kern="1200" dirty="false" smtClean="false">
                <a:solidFill>
                  <a:schemeClr val="tx1"/>
                </a:solidFill>
                <a:effectLst/>
                <a:latin typeface="+mn-lt"/>
                <a:ea typeface="+mn-ea"/>
                <a:cs typeface="+mn-cs"/>
              </a:rPr>
              <a:t>V případě aktivity 4.1 Integrační sociální podnik lze v rámci křížového financování uplatnit pouze výdaje na stavební úpravy, které jsou rekonstrukcí nebo modernizací, pokud převýšily u jednotlivého majetku v úhrnu ve zdaňovacím období částku 40 000 Kč, a jsou prováděny za účelem usnadnění přístupu a pohybu osobám se zdravotním postižením nebo úpravy pracovních prostor pro osoby se zdravotním postižením. Nemovitost nemusí být ve vlastnictví žadatele.  Objem nákladů investičního charakteru v případě aktivity 4.	Vznik nových a rozvoj existujících podnikatelských aktivit v oblasti sociálního podnikání (nákup dlouhodobého hmotného i nehmotného majetku) může MAS omezit ve výzvách na minimálně 30 % a maximálně 50 %. </a:t>
            </a:r>
            <a:endParaRPr lang="cs-CZ" dirty="false" smtClean="false"/>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69</a:t>
            </a:fld>
            <a:endParaRPr lang="cs-CZ"/>
          </a:p>
        </p:txBody>
      </p:sp>
    </p:spTree>
    <p:extLst>
      <p:ext uri="{BB962C8B-B14F-4D97-AF65-F5344CB8AC3E}">
        <p14:creationId xmlns:p14="http://schemas.microsoft.com/office/powerpoint/2010/main" val="268319553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marL="0" indent="0">
              <a:buFont typeface="Wingdings" panose="05000000000000000000" pitchFamily="2" charset="2"/>
              <a:buNone/>
            </a:pPr>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70</a:t>
            </a:fld>
            <a:endParaRPr lang="cs-CZ"/>
          </a:p>
        </p:txBody>
      </p:sp>
    </p:spTree>
    <p:extLst>
      <p:ext uri="{BB962C8B-B14F-4D97-AF65-F5344CB8AC3E}">
        <p14:creationId xmlns:p14="http://schemas.microsoft.com/office/powerpoint/2010/main" val="292653111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71</a:t>
            </a:fld>
            <a:endParaRPr lang="cs-CZ"/>
          </a:p>
        </p:txBody>
      </p:sp>
    </p:spTree>
    <p:extLst>
      <p:ext uri="{BB962C8B-B14F-4D97-AF65-F5344CB8AC3E}">
        <p14:creationId xmlns:p14="http://schemas.microsoft.com/office/powerpoint/2010/main" val="358179759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marL="0" indent="0">
              <a:buFont typeface="Wingdings" panose="05000000000000000000" pitchFamily="2" charset="2"/>
              <a:buNone/>
            </a:pPr>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solidFill>
                  <a:prstClr val="black"/>
                </a:solidFill>
              </a:rPr>
              <a:pPr/>
              <a:t>72</a:t>
            </a:fld>
            <a:endParaRPr lang="cs-CZ">
              <a:solidFill>
                <a:prstClr val="black"/>
              </a:solidFill>
            </a:endParaRPr>
          </a:p>
        </p:txBody>
      </p:sp>
    </p:spTree>
    <p:extLst>
      <p:ext uri="{BB962C8B-B14F-4D97-AF65-F5344CB8AC3E}">
        <p14:creationId xmlns:p14="http://schemas.microsoft.com/office/powerpoint/2010/main" val="292653111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dirty="false" smtClean="false"/>
              <a:t>Obecná část pravidel – kapitola 12</a:t>
            </a:r>
            <a:r>
              <a:rPr lang="cs-CZ" baseline="0" dirty="false" smtClean="false"/>
              <a:t> Příprava a vydání právního aktu o poskytnutí podpory</a:t>
            </a:r>
          </a:p>
          <a:p>
            <a:endParaRPr lang="cs-CZ" baseline="0" dirty="false" smtClean="false"/>
          </a:p>
          <a:p>
            <a:r>
              <a:rPr lang="cs-CZ" baseline="0" dirty="false" smtClean="false"/>
              <a:t>- Datum zahájení realizace projektu nesmí předcházet datu vyhlášení výzvy (ve výzvě ŘO upřesněno, že  jde o výzvu MAS)</a:t>
            </a:r>
          </a:p>
          <a:p>
            <a:pPr marL="0" indent="0">
              <a:buFontTx/>
              <a:buNone/>
            </a:pPr>
            <a:r>
              <a:rPr lang="cs-CZ" baseline="0" dirty="false" smtClean="false"/>
              <a:t>- V případě, že má být podpora poskytnutí v režimu blokové výjimky – zahájení realizace musí následovat po termínu předložení žádosti o podporu v ISKP 14+.</a:t>
            </a:r>
          </a:p>
          <a:p>
            <a:pPr marL="0" indent="0">
              <a:buFontTx/>
              <a:buNone/>
            </a:pPr>
            <a:endParaRPr lang="cs-CZ" baseline="0" dirty="false" smtClean="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73</a:t>
            </a:fld>
            <a:endParaRPr lang="cs-CZ"/>
          </a:p>
        </p:txBody>
      </p:sp>
    </p:spTree>
    <p:extLst>
      <p:ext uri="{BB962C8B-B14F-4D97-AF65-F5344CB8AC3E}">
        <p14:creationId xmlns:p14="http://schemas.microsoft.com/office/powerpoint/2010/main" val="369164806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80</a:t>
            </a:fld>
            <a:endParaRPr lang="cs-CZ" dirty="false"/>
          </a:p>
        </p:txBody>
      </p:sp>
    </p:spTree>
    <p:extLst>
      <p:ext uri="{BB962C8B-B14F-4D97-AF65-F5344CB8AC3E}">
        <p14:creationId xmlns:p14="http://schemas.microsoft.com/office/powerpoint/2010/main" val="100265867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dirty="false" smtClean="false"/>
              <a:t>!!! Výdaje</a:t>
            </a:r>
            <a:r>
              <a:rPr lang="cs-CZ" baseline="0" dirty="false" smtClean="false"/>
              <a:t> musejí být hospodárné a potřebné pro projekt !!!!!</a:t>
            </a:r>
          </a:p>
          <a:p>
            <a:endParaRPr lang="cs-CZ" baseline="0" dirty="false" smtClean="false"/>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81</a:t>
            </a:fld>
            <a:endParaRPr lang="cs-CZ" dirty="false"/>
          </a:p>
        </p:txBody>
      </p:sp>
    </p:spTree>
    <p:extLst>
      <p:ext uri="{BB962C8B-B14F-4D97-AF65-F5344CB8AC3E}">
        <p14:creationId xmlns:p14="http://schemas.microsoft.com/office/powerpoint/2010/main" val="366856507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sz="1200" b="true" kern="1200" dirty="false" smtClean="false">
                <a:solidFill>
                  <a:schemeClr val="tx1"/>
                </a:solidFill>
                <a:effectLst/>
                <a:latin typeface="+mn-lt"/>
                <a:ea typeface="+mn-ea"/>
                <a:cs typeface="+mn-cs"/>
              </a:rPr>
              <a:t>Vzdělávání</a:t>
            </a:r>
            <a:r>
              <a:rPr lang="cs-CZ" sz="1200" b="true" kern="1200" baseline="0" dirty="false" smtClean="false">
                <a:solidFill>
                  <a:schemeClr val="tx1"/>
                </a:solidFill>
                <a:effectLst/>
                <a:latin typeface="+mn-lt"/>
                <a:ea typeface="+mn-ea"/>
                <a:cs typeface="+mn-cs"/>
              </a:rPr>
              <a:t> pečujících osob</a:t>
            </a:r>
            <a:r>
              <a:rPr lang="cs-CZ" sz="1200" kern="1200" baseline="0" dirty="false" smtClean="false">
                <a:solidFill>
                  <a:schemeClr val="tx1"/>
                </a:solidFill>
                <a:effectLst/>
                <a:latin typeface="+mn-lt"/>
                <a:ea typeface="+mn-ea"/>
                <a:cs typeface="+mn-cs"/>
              </a:rPr>
              <a:t>: </a:t>
            </a:r>
            <a:r>
              <a:rPr lang="cs-CZ" sz="1200" kern="1200" dirty="false" smtClean="false">
                <a:solidFill>
                  <a:schemeClr val="tx1"/>
                </a:solidFill>
                <a:effectLst/>
                <a:latin typeface="+mn-lt"/>
                <a:ea typeface="+mn-ea"/>
                <a:cs typeface="+mn-cs"/>
              </a:rPr>
              <a:t>Jedná se o rekvalifikace pečujících osob. Z projektu musí být zřejmé jejich uplatnění na trhu práce. Např. zapojením partnera bez finančního příspěvku, který je po rekvalifikaci zaměstná, tzn. musí být vazba na deklarovaná pracovní místa. Nelze vytvořit projekt pouze na vzdělávání pečujících osob bez jejich dalšího uplatnění na pracovním trhu </a:t>
            </a:r>
          </a:p>
          <a:p>
            <a:endParaRPr lang="cs-CZ" sz="1200" kern="1200" dirty="false" smtClean="false">
              <a:solidFill>
                <a:schemeClr val="tx1"/>
              </a:solidFill>
              <a:effectLst/>
              <a:latin typeface="+mn-lt"/>
              <a:ea typeface="+mn-ea"/>
              <a:cs typeface="+mn-cs"/>
            </a:endParaRPr>
          </a:p>
          <a:p>
            <a:r>
              <a:rPr lang="cs-CZ" sz="1200" kern="1200" dirty="false" smtClean="false">
                <a:solidFill>
                  <a:schemeClr val="tx1"/>
                </a:solidFill>
                <a:effectLst/>
                <a:latin typeface="+mn-lt"/>
                <a:ea typeface="+mn-ea"/>
                <a:cs typeface="+mn-cs"/>
              </a:rPr>
              <a:t>Vzdělání</a:t>
            </a:r>
            <a:r>
              <a:rPr lang="cs-CZ" sz="1200" kern="1200" baseline="0" dirty="false" smtClean="false">
                <a:solidFill>
                  <a:schemeClr val="tx1"/>
                </a:solidFill>
                <a:effectLst/>
                <a:latin typeface="+mn-lt"/>
                <a:ea typeface="+mn-ea"/>
                <a:cs typeface="+mn-cs"/>
              </a:rPr>
              <a:t> pečující osoby je požadováno pouze u dětských skupin, viz zákon o dětské skupině, Zákon č. 247/2014 Sb. </a:t>
            </a:r>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82</a:t>
            </a:fld>
            <a:endParaRPr lang="cs-CZ" dirty="false"/>
          </a:p>
        </p:txBody>
      </p:sp>
    </p:spTree>
    <p:extLst>
      <p:ext uri="{BB962C8B-B14F-4D97-AF65-F5344CB8AC3E}">
        <p14:creationId xmlns:p14="http://schemas.microsoft.com/office/powerpoint/2010/main" val="64130390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83</a:t>
            </a:fld>
            <a:endParaRPr lang="cs-CZ" dirty="false"/>
          </a:p>
        </p:txBody>
      </p:sp>
    </p:spTree>
    <p:extLst>
      <p:ext uri="{BB962C8B-B14F-4D97-AF65-F5344CB8AC3E}">
        <p14:creationId xmlns:p14="http://schemas.microsoft.com/office/powerpoint/2010/main" val="165108074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89</a:t>
            </a:fld>
            <a:endParaRPr lang="cs-CZ" dirty="false"/>
          </a:p>
        </p:txBody>
      </p:sp>
    </p:spTree>
    <p:extLst>
      <p:ext uri="{BB962C8B-B14F-4D97-AF65-F5344CB8AC3E}">
        <p14:creationId xmlns:p14="http://schemas.microsoft.com/office/powerpoint/2010/main" val="14812092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8</a:t>
            </a:fld>
            <a:endParaRPr lang="cs-CZ"/>
          </a:p>
        </p:txBody>
      </p:sp>
    </p:spTree>
    <p:extLst>
      <p:ext uri="{BB962C8B-B14F-4D97-AF65-F5344CB8AC3E}">
        <p14:creationId xmlns:p14="http://schemas.microsoft.com/office/powerpoint/2010/main" val="70806260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dirty="false" smtClean="false"/>
              <a:t>Smyslem podpory</a:t>
            </a:r>
            <a:r>
              <a:rPr lang="cs-CZ" baseline="0" dirty="false" smtClean="false"/>
              <a:t> pracovních míst nebude vykonávání prací ve prospěch obcí, ale právě podpora zaměstnanosti osob z cílových skupin</a:t>
            </a:r>
          </a:p>
          <a:p>
            <a:endParaRPr lang="cs-CZ" baseline="0" dirty="false" smtClean="false"/>
          </a:p>
          <a:p>
            <a:r>
              <a:rPr lang="cs-CZ" baseline="0" dirty="false" smtClean="false"/>
              <a:t>Rekvalifikace musí odpovídat pracovní náplni budoucí vykonávané činnosti v rámci vytvořeného pracovního místa, kam bude osoba nastupovat</a:t>
            </a:r>
          </a:p>
          <a:p>
            <a:endParaRPr lang="cs-CZ" baseline="0" dirty="false" smtClean="false"/>
          </a:p>
          <a:p>
            <a:r>
              <a:rPr lang="cs-CZ" baseline="0" dirty="false" smtClean="false"/>
              <a:t>Projekty na zaměstnanost by měly být pojaty komplexně, tedy aktivity by měly naplňovat potřeby cílových skupin pro vstup do zaměstnání</a:t>
            </a:r>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90</a:t>
            </a:fld>
            <a:endParaRPr lang="cs-CZ" dirty="false"/>
          </a:p>
        </p:txBody>
      </p:sp>
    </p:spTree>
    <p:extLst>
      <p:ext uri="{BB962C8B-B14F-4D97-AF65-F5344CB8AC3E}">
        <p14:creationId xmlns:p14="http://schemas.microsoft.com/office/powerpoint/2010/main" val="127894919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dirty="false" smtClean="false"/>
              <a:t>+ Dílčí CS</a:t>
            </a:r>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91</a:t>
            </a:fld>
            <a:endParaRPr lang="cs-CZ" dirty="false"/>
          </a:p>
        </p:txBody>
      </p:sp>
    </p:spTree>
    <p:extLst>
      <p:ext uri="{BB962C8B-B14F-4D97-AF65-F5344CB8AC3E}">
        <p14:creationId xmlns:p14="http://schemas.microsoft.com/office/powerpoint/2010/main" val="103705141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dirty="false" smtClean="false"/>
              <a:t>(pozn. praxí/stáží se rozumí časový úsek do 6 měsíců) </a:t>
            </a:r>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95</a:t>
            </a:fld>
            <a:endParaRPr lang="cs-CZ" dirty="false"/>
          </a:p>
        </p:txBody>
      </p:sp>
    </p:spTree>
    <p:extLst>
      <p:ext uri="{BB962C8B-B14F-4D97-AF65-F5344CB8AC3E}">
        <p14:creationId xmlns:p14="http://schemas.microsoft.com/office/powerpoint/2010/main" val="17145382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dirty="false" smtClean="false"/>
              <a:t>Dále u aktivity 1. např. osoby se zdravotním</a:t>
            </a:r>
            <a:r>
              <a:rPr lang="cs-CZ" baseline="0" dirty="false" smtClean="false"/>
              <a:t> postižením, osoby s kombinovanými diagnózami, osoby ohrožené domácím násilím </a:t>
            </a:r>
            <a:r>
              <a:rPr lang="cs-CZ" baseline="0" dirty="false" err="true" smtClean="false"/>
              <a:t>atd</a:t>
            </a:r>
            <a:r>
              <a:rPr lang="cs-CZ" baseline="0" dirty="false" smtClean="false"/>
              <a:t>…</a:t>
            </a:r>
          </a:p>
          <a:p>
            <a:endParaRPr lang="cs-CZ" baseline="0" dirty="false" smtClean="false"/>
          </a:p>
          <a:p>
            <a:r>
              <a:rPr lang="cs-CZ" baseline="0" dirty="false" smtClean="false"/>
              <a:t>U aktivit 2. obdobné jako u aktivit 1. – viz více příloha č. 2 výzvy 047</a:t>
            </a:r>
          </a:p>
          <a:p>
            <a:endParaRPr lang="cs-CZ" baseline="0" dirty="false" smtClean="false">
              <a:solidFill>
                <a:srgbClr val="FF0000"/>
              </a:solidFill>
            </a:endParaRPr>
          </a:p>
          <a:p>
            <a:r>
              <a:rPr lang="cs-CZ" b="true" baseline="0" dirty="false" smtClean="false">
                <a:solidFill>
                  <a:srgbClr val="FF0000"/>
                </a:solidFill>
              </a:rPr>
              <a:t>Upřesnění:</a:t>
            </a:r>
          </a:p>
          <a:p>
            <a:r>
              <a:rPr lang="cs-CZ" b="true" baseline="0" dirty="false" smtClean="false">
                <a:solidFill>
                  <a:srgbClr val="FF0000"/>
                </a:solidFill>
              </a:rPr>
              <a:t>Cílové skupiny jsou pořád ty stejné, je úplně jedno, jestli se jedná o sociální služby dle 108, nebo o další programy včetně komunitní práce. </a:t>
            </a:r>
          </a:p>
          <a:p>
            <a:r>
              <a:rPr lang="cs-CZ" b="true" baseline="0" dirty="false" smtClean="false">
                <a:solidFill>
                  <a:srgbClr val="FF0000"/>
                </a:solidFill>
              </a:rPr>
              <a:t>Podpory má být primárně určena CS klientů. Sociálních pracovníků a pracovníků v sociálních službách se týká spíše doplňkově, viz popis podporovaných aktivit Příloha č. 3.</a:t>
            </a:r>
            <a:endParaRPr lang="cs-CZ" b="true" dirty="false" smtClean="false">
              <a:solidFill>
                <a:srgbClr val="FF0000"/>
              </a:solidFill>
            </a:endParaRPr>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103</a:t>
            </a:fld>
            <a:endParaRPr lang="cs-CZ" dirty="false"/>
          </a:p>
        </p:txBody>
      </p:sp>
    </p:spTree>
    <p:extLst>
      <p:ext uri="{BB962C8B-B14F-4D97-AF65-F5344CB8AC3E}">
        <p14:creationId xmlns:p14="http://schemas.microsoft.com/office/powerpoint/2010/main" val="191746550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b="true" dirty="false" smtClean="false">
                <a:solidFill>
                  <a:srgbClr val="FF0000"/>
                </a:solidFill>
              </a:rPr>
              <a:t>Ano, to je pravda - ale můžete</a:t>
            </a:r>
            <a:r>
              <a:rPr lang="cs-CZ" b="true" baseline="0" dirty="false" smtClean="false">
                <a:solidFill>
                  <a:srgbClr val="FF0000"/>
                </a:solidFill>
              </a:rPr>
              <a:t> na okraj poznamenat příklad, na který už jsme upozorňovali (nebo se na to i mohou ptát) - žádost může předložit i subjekt, který v době podání žádosti registraci ještě nemá, ale např. už o ni požádal. Registraci včetně Pověření pak musí předložit nejpozději před vydáním PA. Respektive nebude nám předkládat registraci, ale jen Pověření, neboť má-li Pověření, má automaticky i registraci.</a:t>
            </a:r>
            <a:endParaRPr lang="cs-CZ" b="true" dirty="false">
              <a:solidFill>
                <a:srgbClr val="FF0000"/>
              </a:solidFill>
            </a:endParaRPr>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104</a:t>
            </a:fld>
            <a:endParaRPr lang="cs-CZ" dirty="false"/>
          </a:p>
        </p:txBody>
      </p:sp>
    </p:spTree>
    <p:extLst>
      <p:ext uri="{BB962C8B-B14F-4D97-AF65-F5344CB8AC3E}">
        <p14:creationId xmlns:p14="http://schemas.microsoft.com/office/powerpoint/2010/main" val="157045583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b="true" dirty="false" smtClean="false">
                <a:solidFill>
                  <a:srgbClr val="FF0000"/>
                </a:solidFill>
              </a:rPr>
              <a:t>Vysvětlila</a:t>
            </a:r>
            <a:r>
              <a:rPr lang="cs-CZ" b="true" baseline="0" dirty="false" smtClean="false">
                <a:solidFill>
                  <a:srgbClr val="FF0000"/>
                </a:solidFill>
              </a:rPr>
              <a:t> bych jim hlavně to, co je myšleno tím a tím partnerstvím.. jaký je rozdíl..</a:t>
            </a:r>
            <a:endParaRPr lang="cs-CZ" b="true" dirty="false">
              <a:solidFill>
                <a:srgbClr val="FF0000"/>
              </a:solidFill>
            </a:endParaRPr>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105</a:t>
            </a:fld>
            <a:endParaRPr lang="cs-CZ" dirty="false"/>
          </a:p>
        </p:txBody>
      </p:sp>
    </p:spTree>
    <p:extLst>
      <p:ext uri="{BB962C8B-B14F-4D97-AF65-F5344CB8AC3E}">
        <p14:creationId xmlns:p14="http://schemas.microsoft.com/office/powerpoint/2010/main" val="178104854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endParaRPr lang="cs-CZ" b="true" dirty="false">
              <a:solidFill>
                <a:srgbClr val="FF0000"/>
              </a:solidFill>
            </a:endParaRPr>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106</a:t>
            </a:fld>
            <a:endParaRPr lang="cs-CZ" dirty="false"/>
          </a:p>
        </p:txBody>
      </p:sp>
    </p:spTree>
    <p:extLst>
      <p:ext uri="{BB962C8B-B14F-4D97-AF65-F5344CB8AC3E}">
        <p14:creationId xmlns:p14="http://schemas.microsoft.com/office/powerpoint/2010/main" val="104739973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dirty="false" smtClean="false"/>
              <a:t>!!! Odkazovat</a:t>
            </a:r>
            <a:r>
              <a:rPr lang="cs-CZ" baseline="0" dirty="false" smtClean="false"/>
              <a:t> na uskutečněný seminář na SS</a:t>
            </a:r>
          </a:p>
          <a:p>
            <a:r>
              <a:rPr lang="cs-CZ" baseline="0" dirty="false" smtClean="false"/>
              <a:t>!!! Apelovat na </a:t>
            </a:r>
            <a:r>
              <a:rPr lang="cs-CZ" baseline="0" dirty="false" err="true" smtClean="false"/>
              <a:t>MASky</a:t>
            </a:r>
            <a:r>
              <a:rPr lang="cs-CZ" baseline="0" dirty="false" smtClean="false"/>
              <a:t> ať komunikují s krajem!!!</a:t>
            </a:r>
          </a:p>
          <a:p>
            <a:endParaRPr lang="cs-CZ" baseline="0" dirty="false" smtClean="false"/>
          </a:p>
          <a:p>
            <a:r>
              <a:rPr lang="cs-CZ" b="true" baseline="0" dirty="false" smtClean="false">
                <a:solidFill>
                  <a:srgbClr val="FF0000"/>
                </a:solidFill>
              </a:rPr>
              <a:t>Doplnění: ještě dlužíme vyvěsit na náš web prezentaci z dubnového semináře k sociálním službám - to jim klidně můžete říct, že tam bude pro ty, kteří třeba na semináři nebyli</a:t>
            </a:r>
            <a:endParaRPr lang="cs-CZ" b="true" dirty="false">
              <a:solidFill>
                <a:srgbClr val="FF0000"/>
              </a:solidFill>
            </a:endParaRPr>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107</a:t>
            </a:fld>
            <a:endParaRPr lang="cs-CZ" dirty="false"/>
          </a:p>
        </p:txBody>
      </p:sp>
    </p:spTree>
    <p:extLst>
      <p:ext uri="{BB962C8B-B14F-4D97-AF65-F5344CB8AC3E}">
        <p14:creationId xmlns:p14="http://schemas.microsoft.com/office/powerpoint/2010/main" val="158906576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Pomůcka k vyplnění přílohy Údaje o sociální službě – příloha č. 12 ŘO 047</a:t>
            </a:r>
          </a:p>
          <a:p>
            <a:endParaRPr lang="cs-CZ" dirty="false" smtClean="false"/>
          </a:p>
          <a:p>
            <a:r>
              <a:rPr lang="cs-CZ" dirty="false" smtClean="false"/>
              <a:t>Informace</a:t>
            </a:r>
            <a:r>
              <a:rPr lang="cs-CZ" baseline="0" dirty="false" smtClean="false"/>
              <a:t> k přílohám – před vydáním PA, při realizaci projektu – v příloze č. 9 naší výzvy ŘO (Přehled čerpání vyrovnávací platby)</a:t>
            </a:r>
          </a:p>
          <a:p>
            <a:endParaRPr lang="cs-CZ" baseline="0" dirty="false" smtClean="false"/>
          </a:p>
          <a:p>
            <a:endParaRPr lang="cs-CZ" b="true" baseline="0" dirty="false" smtClean="false">
              <a:solidFill>
                <a:srgbClr val="FF0000"/>
              </a:solidFill>
            </a:endParaRPr>
          </a:p>
          <a:p>
            <a:r>
              <a:rPr lang="cs-CZ" b="true" baseline="0" dirty="false" smtClean="false">
                <a:solidFill>
                  <a:srgbClr val="FF0000"/>
                </a:solidFill>
              </a:rPr>
              <a:t>Tady bych hlavně zdůraznila, co s tou přílohou jako prakticky mají žadatelé dělat - jak ji vyplňovat - že nejdřív vyplní ji a pak to, co se jim tam vypočte, nasypou do ISKP… Hodně prakticky jim to říkat!</a:t>
            </a:r>
            <a:endParaRPr lang="cs-CZ" b="true" dirty="false">
              <a:solidFill>
                <a:srgbClr val="FF0000"/>
              </a:solidFill>
            </a:endParaRPr>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108</a:t>
            </a:fld>
            <a:endParaRPr lang="cs-CZ" dirty="false"/>
          </a:p>
        </p:txBody>
      </p:sp>
    </p:spTree>
    <p:extLst>
      <p:ext uri="{BB962C8B-B14F-4D97-AF65-F5344CB8AC3E}">
        <p14:creationId xmlns:p14="http://schemas.microsoft.com/office/powerpoint/2010/main" val="165944851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používání vozu RT,</a:t>
            </a:r>
            <a:r>
              <a:rPr lang="cs-CZ" baseline="0" dirty="false" smtClean="false"/>
              <a:t> který je hrazen z NN </a:t>
            </a:r>
            <a:r>
              <a:rPr lang="cs-CZ" dirty="false" smtClean="false"/>
              <a:t>–poměrná část hrazena z nepřímých nákladů</a:t>
            </a:r>
          </a:p>
          <a:p>
            <a:pPr marL="0" marR="0" indent="0" algn="l" defTabSz="914400" rtl="false" eaLnBrk="true" fontAlgn="auto" latinLnBrk="false" hangingPunct="true">
              <a:lnSpc>
                <a:spcPct val="100000"/>
              </a:lnSpc>
              <a:spcBef>
                <a:spcPts val="0"/>
              </a:spcBef>
              <a:spcAft>
                <a:spcPts val="0"/>
              </a:spcAft>
              <a:buClrTx/>
              <a:buSzTx/>
              <a:buFontTx/>
              <a:buNone/>
              <a:tabLst/>
              <a:defRPr/>
            </a:pPr>
            <a:endParaRPr lang="cs-CZ" b="false" dirty="false" smtClean="false"/>
          </a:p>
          <a:p>
            <a:pPr marL="0" marR="0" indent="0" algn="l" defTabSz="914400" rtl="false" eaLnBrk="true" fontAlgn="auto" latinLnBrk="false" hangingPunct="true">
              <a:lnSpc>
                <a:spcPct val="100000"/>
              </a:lnSpc>
              <a:spcBef>
                <a:spcPts val="0"/>
              </a:spcBef>
              <a:spcAft>
                <a:spcPts val="0"/>
              </a:spcAft>
              <a:buClrTx/>
              <a:buSzTx/>
              <a:buFontTx/>
              <a:buNone/>
              <a:tabLst/>
              <a:defRPr/>
            </a:pPr>
            <a:endParaRPr lang="cs-CZ" b="true" dirty="false" smtClean="false">
              <a:solidFill>
                <a:srgbClr val="FF0000"/>
              </a:solidFill>
            </a:endParaRPr>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109</a:t>
            </a:fld>
            <a:endParaRPr lang="cs-CZ" dirty="false"/>
          </a:p>
        </p:txBody>
      </p:sp>
    </p:spTree>
    <p:extLst>
      <p:ext uri="{BB962C8B-B14F-4D97-AF65-F5344CB8AC3E}">
        <p14:creationId xmlns:p14="http://schemas.microsoft.com/office/powerpoint/2010/main" val="38744839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lvl="0" hangingPunct="false"/>
            <a:endParaRPr lang="cs-CZ" sz="1200" kern="1200" dirty="false">
              <a:solidFill>
                <a:schemeClr val="tx1"/>
              </a:solidFill>
              <a:effectLst/>
              <a:latin typeface="+mn-lt"/>
              <a:ea typeface="+mn-ea"/>
              <a:cs typeface="+mn-cs"/>
            </a:endParaRPr>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9</a:t>
            </a:fld>
            <a:endParaRPr lang="cs-CZ"/>
          </a:p>
        </p:txBody>
      </p:sp>
    </p:spTree>
    <p:extLst>
      <p:ext uri="{BB962C8B-B14F-4D97-AF65-F5344CB8AC3E}">
        <p14:creationId xmlns:p14="http://schemas.microsoft.com/office/powerpoint/2010/main" val="708062604"/>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dirty="false" smtClean="false"/>
              <a:t>Osoby u kterých příjemce zná jejich totožnost a které obdrží podporu vyšší než bagatelní,</a:t>
            </a:r>
            <a:r>
              <a:rPr lang="cs-CZ" baseline="0" dirty="false" smtClean="false"/>
              <a:t> je určen indikátor 60000. V situaci, kdy příjemce pracuje i s klienty anonymními, využívá indikátor 67010. Počty si příjemce nastavuje sám. Důležité je vědět, že oba uvedené indikátory jsou indikátory povinné k naplnění – tzn. že příjemce se zavazuje k jejich naplnění a na jejich neplnění je vázána sankce. </a:t>
            </a:r>
          </a:p>
          <a:p>
            <a:endParaRPr lang="cs-CZ" baseline="0" dirty="false" smtClean="false"/>
          </a:p>
          <a:p>
            <a:r>
              <a:rPr lang="cs-CZ" b="true" baseline="0" dirty="false" smtClean="false">
                <a:solidFill>
                  <a:srgbClr val="FF0000"/>
                </a:solidFill>
              </a:rPr>
              <a:t>Doplnění:</a:t>
            </a:r>
          </a:p>
          <a:p>
            <a:r>
              <a:rPr lang="cs-CZ" b="true" baseline="0" dirty="false" smtClean="false">
                <a:solidFill>
                  <a:srgbClr val="FF0000"/>
                </a:solidFill>
              </a:rPr>
              <a:t>Tady zdůraznit, že 67010 musí být vždy v žádosti pořádně odůvodněn, zejména pokud tam mají nulu u 60000! Musí být zřejmé, proč nikoho nemohou započítat do 60000. Musí to vždy vyplývat z charakteru té dané služby nebo dalších činností a programů!</a:t>
            </a:r>
          </a:p>
          <a:p>
            <a:r>
              <a:rPr lang="cs-CZ" b="true" baseline="0" dirty="false" smtClean="false">
                <a:solidFill>
                  <a:srgbClr val="FF0000"/>
                </a:solidFill>
              </a:rPr>
              <a:t>Pak bych je ještě upozornila na 80500 - kdy třeba si ho mohou žadatelé navolit - např. když budou vytvářet v rámci projektu nějakou metodiku apod.</a:t>
            </a:r>
          </a:p>
          <a:p>
            <a:r>
              <a:rPr lang="cs-CZ" b="true" baseline="0" dirty="false" smtClean="false">
                <a:solidFill>
                  <a:srgbClr val="FF0000"/>
                </a:solidFill>
              </a:rPr>
              <a:t>A určitě zmínit i ty další indikátory a jejich význam (67110 a 67115).</a:t>
            </a:r>
            <a:endParaRPr lang="cs-CZ" b="true" dirty="false">
              <a:solidFill>
                <a:srgbClr val="FF0000"/>
              </a:solidFill>
            </a:endParaRPr>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112</a:t>
            </a:fld>
            <a:endParaRPr lang="cs-CZ" dirty="false"/>
          </a:p>
        </p:txBody>
      </p:sp>
    </p:spTree>
    <p:extLst>
      <p:ext uri="{BB962C8B-B14F-4D97-AF65-F5344CB8AC3E}">
        <p14:creationId xmlns:p14="http://schemas.microsoft.com/office/powerpoint/2010/main" val="32323597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b="true" dirty="false" smtClean="false">
                <a:solidFill>
                  <a:srgbClr val="FF0000"/>
                </a:solidFill>
              </a:rPr>
              <a:t>Toto bych uvedla možná spíš hned v úvodu, ne</a:t>
            </a:r>
            <a:r>
              <a:rPr lang="cs-CZ" b="true" baseline="0" dirty="false" smtClean="false">
                <a:solidFill>
                  <a:srgbClr val="FF0000"/>
                </a:solidFill>
              </a:rPr>
              <a:t> až tady na konci.</a:t>
            </a:r>
            <a:endParaRPr lang="cs-CZ" b="true" dirty="false">
              <a:solidFill>
                <a:srgbClr val="FF0000"/>
              </a:solidFill>
            </a:endParaRPr>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113</a:t>
            </a:fld>
            <a:endParaRPr lang="cs-CZ" dirty="false"/>
          </a:p>
        </p:txBody>
      </p:sp>
    </p:spTree>
    <p:extLst>
      <p:ext uri="{BB962C8B-B14F-4D97-AF65-F5344CB8AC3E}">
        <p14:creationId xmlns:p14="http://schemas.microsoft.com/office/powerpoint/2010/main" val="351527696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115</a:t>
            </a:fld>
            <a:endParaRPr lang="cs-CZ" dirty="false"/>
          </a:p>
        </p:txBody>
      </p:sp>
    </p:spTree>
    <p:extLst>
      <p:ext uri="{BB962C8B-B14F-4D97-AF65-F5344CB8AC3E}">
        <p14:creationId xmlns:p14="http://schemas.microsoft.com/office/powerpoint/2010/main" val="83356549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sz="1200" kern="1200" dirty="false" smtClean="false">
                <a:solidFill>
                  <a:schemeClr val="tx1"/>
                </a:solidFill>
                <a:effectLst/>
                <a:latin typeface="+mn-lt"/>
                <a:ea typeface="+mn-ea"/>
                <a:cs typeface="+mn-cs"/>
              </a:rPr>
              <a:t>Osoby dlouhodobě či opakovaně nezaměstnané </a:t>
            </a:r>
          </a:p>
          <a:p>
            <a:pPr marL="171450" indent="-171450">
              <a:buFontTx/>
              <a:buChar char="-"/>
            </a:pPr>
            <a:r>
              <a:rPr lang="cs-CZ" sz="1200" kern="1200" dirty="false" smtClean="false">
                <a:solidFill>
                  <a:schemeClr val="tx1"/>
                </a:solidFill>
                <a:effectLst/>
                <a:latin typeface="+mn-lt"/>
                <a:ea typeface="+mn-ea"/>
                <a:cs typeface="+mn-cs"/>
              </a:rPr>
              <a:t>Uchazeči o zaměstnání evidovaní na ÚP ČR déle než 1 rok</a:t>
            </a:r>
          </a:p>
          <a:p>
            <a:pPr marL="171450" indent="-171450">
              <a:buFontTx/>
              <a:buChar char="-"/>
            </a:pPr>
            <a:r>
              <a:rPr lang="cs-CZ" sz="1200" kern="1200" dirty="false" smtClean="false">
                <a:solidFill>
                  <a:schemeClr val="tx1"/>
                </a:solidFill>
                <a:effectLst/>
                <a:latin typeface="+mn-lt"/>
                <a:ea typeface="+mn-ea"/>
                <a:cs typeface="+mn-cs"/>
              </a:rPr>
              <a:t>Uchazeči o zaměstnání, jejichž doba evidence na ÚP ČR dosáhla v posledních 2 letech souhrnné délky 12 měsíců</a:t>
            </a:r>
          </a:p>
          <a:p>
            <a:endParaRPr lang="cs-CZ" sz="1200" kern="1200" dirty="false" smtClean="false">
              <a:solidFill>
                <a:schemeClr val="tx1"/>
              </a:solidFill>
              <a:effectLst/>
              <a:latin typeface="+mn-lt"/>
              <a:ea typeface="+mn-ea"/>
              <a:cs typeface="+mn-cs"/>
            </a:endParaRPr>
          </a:p>
          <a:p>
            <a:r>
              <a:rPr lang="cs-CZ" dirty="false" smtClean="false"/>
              <a:t>OZP </a:t>
            </a:r>
          </a:p>
          <a:p>
            <a:r>
              <a:rPr lang="cs-CZ" sz="1200" kern="1200" dirty="false" smtClean="false">
                <a:solidFill>
                  <a:schemeClr val="tx1"/>
                </a:solidFill>
                <a:effectLst/>
                <a:latin typeface="+mn-lt"/>
                <a:ea typeface="+mn-ea"/>
                <a:cs typeface="+mn-cs"/>
              </a:rPr>
              <a:t>- podle § 67 zákona č. 435/2004 Sb. </a:t>
            </a:r>
            <a:br>
              <a:rPr lang="cs-CZ" sz="1200" kern="1200" dirty="false" smtClean="false">
                <a:solidFill>
                  <a:schemeClr val="tx1"/>
                </a:solidFill>
                <a:effectLst/>
                <a:latin typeface="+mn-lt"/>
                <a:ea typeface="+mn-ea"/>
                <a:cs typeface="+mn-cs"/>
              </a:rPr>
            </a:br>
            <a:r>
              <a:rPr lang="cs-CZ" sz="1200" kern="1200" dirty="false" smtClean="false">
                <a:solidFill>
                  <a:srgbClr val="FF0000"/>
                </a:solidFill>
                <a:effectLst/>
                <a:latin typeface="+mn-lt"/>
                <a:ea typeface="+mn-ea"/>
                <a:cs typeface="+mn-cs"/>
              </a:rPr>
              <a:t>Po změně</a:t>
            </a:r>
            <a:r>
              <a:rPr lang="cs-CZ" sz="1200" kern="1200" baseline="0" dirty="false" smtClean="false">
                <a:solidFill>
                  <a:srgbClr val="FF0000"/>
                </a:solidFill>
                <a:effectLst/>
                <a:latin typeface="+mn-lt"/>
                <a:ea typeface="+mn-ea"/>
                <a:cs typeface="+mn-cs"/>
              </a:rPr>
              <a:t> výzvy také:</a:t>
            </a:r>
          </a:p>
          <a:p>
            <a:pPr marL="171450" indent="-171450">
              <a:buFontTx/>
              <a:buChar char="-"/>
            </a:pPr>
            <a:r>
              <a:rPr lang="cs-CZ" sz="1200" kern="1200" dirty="false" smtClean="false">
                <a:solidFill>
                  <a:srgbClr val="FF0000"/>
                </a:solidFill>
                <a:effectLst/>
                <a:latin typeface="+mn-lt"/>
                <a:ea typeface="+mn-ea"/>
                <a:cs typeface="+mn-cs"/>
              </a:rPr>
              <a:t>podle zákona č. 108/2006 Sb., o sociálních službách, ve znění pozdějších předpisů </a:t>
            </a:r>
          </a:p>
          <a:p>
            <a:pPr marL="0" indent="0">
              <a:buFontTx/>
              <a:buNone/>
            </a:pPr>
            <a:r>
              <a:rPr lang="cs-CZ" sz="1200" kern="1200" dirty="false" smtClean="false">
                <a:solidFill>
                  <a:srgbClr val="FF0000"/>
                </a:solidFill>
                <a:effectLst/>
                <a:latin typeface="+mn-lt"/>
                <a:ea typeface="+mn-ea"/>
                <a:cs typeface="+mn-cs"/>
              </a:rPr>
              <a:t> </a:t>
            </a:r>
            <a:endParaRPr lang="cs-CZ" dirty="false" smtClean="false"/>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Osoby v nebo po výkonu trestu</a:t>
            </a:r>
          </a:p>
          <a:p>
            <a:pPr marL="171450" marR="0" indent="-171450" algn="l" defTabSz="914400" rtl="false" eaLnBrk="true" fontAlgn="auto" latinLnBrk="false" hangingPunct="true">
              <a:lnSpc>
                <a:spcPct val="100000"/>
              </a:lnSpc>
              <a:spcBef>
                <a:spcPts val="0"/>
              </a:spcBef>
              <a:spcAft>
                <a:spcPts val="0"/>
              </a:spcAft>
              <a:buClrTx/>
              <a:buSzTx/>
              <a:buFontTx/>
              <a:buChar char="-"/>
              <a:tabLst/>
              <a:defRPr/>
            </a:pPr>
            <a:r>
              <a:rPr lang="cs-CZ" baseline="0" dirty="false" smtClean="false"/>
              <a:t>O</a:t>
            </a:r>
            <a:r>
              <a:rPr lang="cs-CZ" dirty="false" smtClean="false"/>
              <a:t>soby, které opustily výkon trestu odnětí svobody, a to do 12 měsíců po opuštění výkonu trestu</a:t>
            </a:r>
          </a:p>
          <a:p>
            <a:pPr marL="171450" marR="0" indent="-171450" algn="l" defTabSz="914400" rtl="false" eaLnBrk="true" fontAlgn="auto" latinLnBrk="false" hangingPunct="true">
              <a:lnSpc>
                <a:spcPct val="100000"/>
              </a:lnSpc>
              <a:spcBef>
                <a:spcPts val="0"/>
              </a:spcBef>
              <a:spcAft>
                <a:spcPts val="0"/>
              </a:spcAft>
              <a:buClrTx/>
              <a:buSzTx/>
              <a:buFontTx/>
              <a:buChar char="-"/>
              <a:tabLst/>
              <a:defRPr/>
            </a:pPr>
            <a:r>
              <a:rPr lang="cs-CZ" dirty="false" smtClean="false"/>
              <a:t>Osoby, vykonávající trest odnětí svobody formou domácího vězení</a:t>
            </a:r>
          </a:p>
          <a:p>
            <a:endParaRPr lang="cs-CZ" dirty="false" smtClean="false"/>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Osoby opouštějící institucionální zařízení</a:t>
            </a:r>
          </a:p>
          <a:p>
            <a:pPr marL="171450" marR="0" indent="-171450" algn="l" defTabSz="914400" rtl="false" eaLnBrk="true" fontAlgn="auto" latinLnBrk="false" hangingPunct="true">
              <a:lnSpc>
                <a:spcPct val="100000"/>
              </a:lnSpc>
              <a:spcBef>
                <a:spcPts val="0"/>
              </a:spcBef>
              <a:spcAft>
                <a:spcPts val="0"/>
              </a:spcAft>
              <a:buClrTx/>
              <a:buSzTx/>
              <a:buFontTx/>
              <a:buChar char="-"/>
              <a:tabLst/>
              <a:defRPr/>
            </a:pPr>
            <a:r>
              <a:rPr lang="cs-CZ" baseline="0" dirty="false" smtClean="false"/>
              <a:t>O</a:t>
            </a:r>
            <a:r>
              <a:rPr lang="cs-CZ" dirty="false" smtClean="false"/>
              <a:t>soby opouštějící zařízení pro výkon ústavní nebo ochranné výchovy, a to do 12 měsíců od opuštění zařízení</a:t>
            </a:r>
          </a:p>
          <a:p>
            <a:pPr marL="171450" marR="0" indent="-171450" algn="l" defTabSz="914400" rtl="false" eaLnBrk="true" fontAlgn="auto" latinLnBrk="false" hangingPunct="true">
              <a:lnSpc>
                <a:spcPct val="100000"/>
              </a:lnSpc>
              <a:spcBef>
                <a:spcPts val="0"/>
              </a:spcBef>
              <a:spcAft>
                <a:spcPts val="0"/>
              </a:spcAft>
              <a:buClrTx/>
              <a:buSzTx/>
              <a:buFontTx/>
              <a:buChar char="-"/>
              <a:tabLst/>
              <a:defRPr/>
            </a:pPr>
            <a:endParaRPr lang="cs-CZ" dirty="false" smtClean="false"/>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Po změně výzvy přibude</a:t>
            </a:r>
            <a:r>
              <a:rPr lang="cs-CZ" baseline="0" dirty="false" smtClean="false"/>
              <a:t> nová CS:</a:t>
            </a:r>
          </a:p>
          <a:p>
            <a:pPr lvl="0"/>
            <a:r>
              <a:rPr lang="cs-CZ" sz="1200" u="none" kern="1200" dirty="false" smtClean="false">
                <a:solidFill>
                  <a:schemeClr val="tx1"/>
                </a:solidFill>
                <a:effectLst/>
                <a:latin typeface="+mn-lt"/>
                <a:ea typeface="+mn-ea"/>
                <a:cs typeface="+mn-cs"/>
              </a:rPr>
              <a:t>Osoby pečující o jiné závislé osoby – pro účely této aktivity osoby pečující o osobu mladší 10 let, závislou na péči druhé osoby v I. stupni závislosti nebo pečující o osobu jakéhokoliv věku, která je závislá na péči druhé osoby ve II., III. nebo IV. stupni závislosti a neformální pečovatelé – pro účely této aktivity osoby </a:t>
            </a:r>
            <a:r>
              <a:rPr lang="cs-CZ" sz="1200" kern="1200" dirty="false" smtClean="false">
                <a:solidFill>
                  <a:schemeClr val="tx1"/>
                </a:solidFill>
                <a:effectLst/>
                <a:latin typeface="+mn-lt"/>
                <a:ea typeface="+mn-ea"/>
                <a:cs typeface="+mn-cs"/>
              </a:rPr>
              <a:t>vykonávající nezbytnou péči o fyzickou osobu, která se podle zákona č. 108/2006 Sb., o sociálních službách považuje za osobu závislou na pomoci jiné fyzické osoby  </a:t>
            </a:r>
            <a:endParaRPr lang="cs-CZ" dirty="false" smtClean="false"/>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116</a:t>
            </a:fld>
            <a:endParaRPr lang="cs-CZ" dirty="false"/>
          </a:p>
        </p:txBody>
      </p:sp>
    </p:spTree>
    <p:extLst>
      <p:ext uri="{BB962C8B-B14F-4D97-AF65-F5344CB8AC3E}">
        <p14:creationId xmlns:p14="http://schemas.microsoft.com/office/powerpoint/2010/main" val="4082838210"/>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sz="1200" kern="1200" dirty="false" smtClean="false">
                <a:solidFill>
                  <a:schemeClr val="tx1"/>
                </a:solidFill>
                <a:effectLst/>
                <a:latin typeface="+mn-lt"/>
                <a:ea typeface="+mn-ea"/>
                <a:cs typeface="+mn-cs"/>
              </a:rPr>
              <a:t>OZP:</a:t>
            </a:r>
          </a:p>
          <a:p>
            <a:r>
              <a:rPr lang="cs-CZ" sz="1200" kern="1200" dirty="false" smtClean="false">
                <a:solidFill>
                  <a:schemeClr val="tx1"/>
                </a:solidFill>
                <a:effectLst/>
                <a:latin typeface="+mn-lt"/>
                <a:ea typeface="+mn-ea"/>
                <a:cs typeface="+mn-cs"/>
              </a:rPr>
              <a:t>- podle § 67 zákona č. 435/2004 Sb. </a:t>
            </a:r>
            <a:br>
              <a:rPr lang="cs-CZ" sz="1200" kern="1200" dirty="false" smtClean="false">
                <a:solidFill>
                  <a:schemeClr val="tx1"/>
                </a:solidFill>
                <a:effectLst/>
                <a:latin typeface="+mn-lt"/>
                <a:ea typeface="+mn-ea"/>
                <a:cs typeface="+mn-cs"/>
              </a:rPr>
            </a:br>
            <a:r>
              <a:rPr lang="cs-CZ" sz="1200" kern="1200" dirty="false" smtClean="false">
                <a:solidFill>
                  <a:srgbClr val="FF0000"/>
                </a:solidFill>
                <a:effectLst/>
                <a:latin typeface="+mn-lt"/>
                <a:ea typeface="+mn-ea"/>
                <a:cs typeface="+mn-cs"/>
              </a:rPr>
              <a:t>Po změně</a:t>
            </a:r>
            <a:r>
              <a:rPr lang="cs-CZ" sz="1200" kern="1200" baseline="0" dirty="false" smtClean="false">
                <a:solidFill>
                  <a:srgbClr val="FF0000"/>
                </a:solidFill>
                <a:effectLst/>
                <a:latin typeface="+mn-lt"/>
                <a:ea typeface="+mn-ea"/>
                <a:cs typeface="+mn-cs"/>
              </a:rPr>
              <a:t> výzvy také:</a:t>
            </a:r>
          </a:p>
          <a:p>
            <a:pPr marL="171450" indent="-171450">
              <a:buFontTx/>
              <a:buChar char="-"/>
            </a:pPr>
            <a:r>
              <a:rPr lang="cs-CZ" sz="1200" kern="1200" dirty="false" smtClean="false">
                <a:solidFill>
                  <a:srgbClr val="FF0000"/>
                </a:solidFill>
                <a:effectLst/>
                <a:latin typeface="+mn-lt"/>
                <a:ea typeface="+mn-ea"/>
                <a:cs typeface="+mn-cs"/>
              </a:rPr>
              <a:t>podle zákona č. 108/2006 Sb., o sociálních službách, ve znění pozdějších předpisů </a:t>
            </a:r>
          </a:p>
          <a:p>
            <a:pPr marL="0" indent="0">
              <a:buFontTx/>
              <a:buNone/>
            </a:pPr>
            <a:r>
              <a:rPr lang="cs-CZ" sz="1200" kern="1200" dirty="false" smtClean="false">
                <a:solidFill>
                  <a:srgbClr val="FF0000"/>
                </a:solidFill>
                <a:effectLst/>
                <a:latin typeface="+mn-lt"/>
                <a:ea typeface="+mn-ea"/>
                <a:cs typeface="+mn-cs"/>
              </a:rPr>
              <a:t> </a:t>
            </a:r>
          </a:p>
          <a:p>
            <a:r>
              <a:rPr lang="cs-CZ" sz="1200" kern="1200" dirty="false" smtClean="false">
                <a:solidFill>
                  <a:schemeClr val="tx1"/>
                </a:solidFill>
                <a:effectLst/>
                <a:latin typeface="+mn-lt"/>
                <a:ea typeface="+mn-ea"/>
                <a:cs typeface="+mn-cs"/>
              </a:rPr>
              <a:t>Osoby pečující o jiné závislé osoby – pro účely této aktivity osoby pečující o osobu mladší 10 let, závislou na péči druhé osoby v I. stupni závislosti nebo pečující o osobu jakéhokoliv věku, která je závislá na péči druhé osoby ve II., III. nebo IV. stupni závislosti a po změně</a:t>
            </a:r>
            <a:r>
              <a:rPr lang="cs-CZ" sz="1200" kern="1200" baseline="0" dirty="false" smtClean="false">
                <a:solidFill>
                  <a:schemeClr val="tx1"/>
                </a:solidFill>
                <a:effectLst/>
                <a:latin typeface="+mn-lt"/>
                <a:ea typeface="+mn-ea"/>
                <a:cs typeface="+mn-cs"/>
              </a:rPr>
              <a:t> výzvy také </a:t>
            </a:r>
            <a:r>
              <a:rPr lang="cs-CZ" sz="1200" u="none" kern="1200" dirty="false" smtClean="false">
                <a:solidFill>
                  <a:schemeClr val="tx1"/>
                </a:solidFill>
                <a:effectLst/>
                <a:latin typeface="+mn-lt"/>
                <a:ea typeface="+mn-ea"/>
                <a:cs typeface="+mn-cs"/>
              </a:rPr>
              <a:t>neformální pečovatelé – pro účely této aktivity osoby vykonávající nezbytnou péči o fyzickou osobu, která se podle zákona č. 108/2006 Sb., o sociálních službách považuje za osobu závislou na pomoci jiné fyzické osoby</a:t>
            </a:r>
            <a:endParaRPr lang="cs-CZ" u="none" dirty="false" smtClean="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117</a:t>
            </a:fld>
            <a:endParaRPr lang="cs-CZ" dirty="false"/>
          </a:p>
        </p:txBody>
      </p:sp>
    </p:spTree>
    <p:extLst>
      <p:ext uri="{BB962C8B-B14F-4D97-AF65-F5344CB8AC3E}">
        <p14:creationId xmlns:p14="http://schemas.microsoft.com/office/powerpoint/2010/main" val="4082838210"/>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dirty="false" smtClean="false"/>
              <a:t>N</a:t>
            </a:r>
            <a:r>
              <a:rPr lang="cs-CZ" baseline="0" dirty="false" smtClean="false"/>
              <a:t>a základě poslední revize výzvy ŘO 047 přibyly mezi oprávněné žadatele NNO – spolufinancování ve výši 15 % </a:t>
            </a:r>
          </a:p>
          <a:p>
            <a:r>
              <a:rPr lang="cs-CZ" dirty="false" smtClean="false"/>
              <a:t>NNO musí  v  rámci  své  hlavní  činnosti naplňovat  veřejně  prospěšný  cíl,  za  jehož  účelem  byly  založeny.</a:t>
            </a:r>
          </a:p>
          <a:p>
            <a:r>
              <a:rPr lang="cs-CZ" dirty="false" smtClean="false"/>
              <a:t>Svou hospodářskou  činnost, spočívající v podnikání nebo v jiné výdělečné činnosti, realizují výhradně jako </a:t>
            </a:r>
          </a:p>
          <a:p>
            <a:r>
              <a:rPr lang="cs-CZ" dirty="false" smtClean="false"/>
              <a:t>svou vedlejší činnost. </a:t>
            </a:r>
          </a:p>
          <a:p>
            <a:r>
              <a:rPr lang="cs-CZ" dirty="false" smtClean="false"/>
              <a:t>Žadatel je v době podání žádosti min. po dobu 12 měsíců evidován v příslušném rejstříku dle právní formy organizace.</a:t>
            </a:r>
          </a:p>
          <a:p>
            <a:endParaRPr lang="cs-CZ" dirty="false" smtClean="false"/>
          </a:p>
          <a:p>
            <a:r>
              <a:rPr lang="cs-CZ" dirty="false" smtClean="false"/>
              <a:t>Po změně výzvy</a:t>
            </a:r>
            <a:r>
              <a:rPr lang="cs-CZ" baseline="0" dirty="false" smtClean="false"/>
              <a:t> bude dále upraveno takto:</a:t>
            </a:r>
          </a:p>
          <a:p>
            <a:r>
              <a:rPr lang="cs-CZ" baseline="0" dirty="false" smtClean="false"/>
              <a:t>- NNO: </a:t>
            </a:r>
            <a:r>
              <a:rPr lang="cs-CZ" sz="1200" kern="1200" baseline="0" dirty="false" smtClean="false">
                <a:solidFill>
                  <a:schemeClr val="tx1"/>
                </a:solidFill>
                <a:effectLst/>
                <a:latin typeface="+mn-lt"/>
                <a:ea typeface="+mn-ea"/>
                <a:cs typeface="+mn-cs"/>
              </a:rPr>
              <a:t>v</a:t>
            </a:r>
            <a:r>
              <a:rPr lang="cs-CZ" sz="1200" kern="1200" dirty="false" smtClean="false">
                <a:solidFill>
                  <a:schemeClr val="tx1"/>
                </a:solidFill>
                <a:effectLst/>
                <a:latin typeface="+mn-lt"/>
                <a:ea typeface="+mn-ea"/>
                <a:cs typeface="+mn-cs"/>
              </a:rPr>
              <a:t>eřejně prospěšná činnost vykonávaná v hlavní činnosti včetně doby existence žadatele musí být ověřitelná z veřejně dostupných zdrojů, kterými se pro potřeby této aktivity rozumí </a:t>
            </a:r>
            <a:r>
              <a:rPr lang="cs-CZ" sz="1200" u="sng" kern="1200" dirty="false" smtClean="false">
                <a:solidFill>
                  <a:schemeClr val="tx1"/>
                </a:solidFill>
                <a:effectLst/>
                <a:latin typeface="+mn-lt"/>
                <a:ea typeface="+mn-ea"/>
                <a:cs typeface="+mn-cs"/>
                <a:hlinkClick r:id="rId3"/>
              </a:rPr>
              <a:t>www.justice.cz</a:t>
            </a:r>
            <a:r>
              <a:rPr lang="cs-CZ" sz="1200" kern="1200" dirty="false" smtClean="false">
                <a:solidFill>
                  <a:schemeClr val="tx1"/>
                </a:solidFill>
                <a:effectLst/>
                <a:latin typeface="+mn-lt"/>
                <a:ea typeface="+mn-ea"/>
                <a:cs typeface="+mn-cs"/>
              </a:rPr>
              <a:t> a v případě církevních právnických osob registr Ministerstva kultury zveřejněný na </a:t>
            </a:r>
            <a:r>
              <a:rPr lang="cs-CZ" sz="1200" u="sng" kern="1200" dirty="false" smtClean="false">
                <a:solidFill>
                  <a:schemeClr val="tx1"/>
                </a:solidFill>
                <a:effectLst/>
                <a:latin typeface="+mn-lt"/>
                <a:ea typeface="+mn-ea"/>
                <a:cs typeface="+mn-cs"/>
                <a:hlinkClick r:id="rId4"/>
              </a:rPr>
              <a:t>http://www3.mkcr.cz/cns_internet/</a:t>
            </a:r>
            <a:r>
              <a:rPr lang="cs-CZ" sz="1200" kern="1200" dirty="false" smtClean="false">
                <a:solidFill>
                  <a:schemeClr val="tx1"/>
                </a:solidFill>
                <a:effectLst/>
                <a:latin typeface="+mn-lt"/>
                <a:ea typeface="+mn-ea"/>
                <a:cs typeface="+mn-cs"/>
              </a:rPr>
              <a:t> </a:t>
            </a:r>
          </a:p>
          <a:p>
            <a:pPr marL="171450" indent="-171450">
              <a:buFontTx/>
              <a:buChar char="-"/>
            </a:pPr>
            <a:r>
              <a:rPr lang="cs-CZ" baseline="0" dirty="false" smtClean="false"/>
              <a:t>Obchodní korporace doplněny o sociální družstva</a:t>
            </a:r>
          </a:p>
          <a:p>
            <a:pPr marL="171450" marR="0" indent="-171450" algn="l" defTabSz="914400" rtl="false" eaLnBrk="true" fontAlgn="auto" latinLnBrk="false" hangingPunct="true">
              <a:lnSpc>
                <a:spcPct val="100000"/>
              </a:lnSpc>
              <a:spcBef>
                <a:spcPts val="0"/>
              </a:spcBef>
              <a:spcAft>
                <a:spcPts val="0"/>
              </a:spcAft>
              <a:buClrTx/>
              <a:buSzTx/>
              <a:buFontTx/>
              <a:buChar char="-"/>
              <a:tabLst/>
              <a:defRPr/>
            </a:pPr>
            <a:r>
              <a:rPr lang="cs-CZ" baseline="0" dirty="false" smtClean="false"/>
              <a:t>přibude nový typ žadatele - </a:t>
            </a:r>
            <a:r>
              <a:rPr lang="cs-CZ" sz="1200" kern="1200" baseline="0" dirty="false" smtClean="false">
                <a:solidFill>
                  <a:schemeClr val="tx1"/>
                </a:solidFill>
                <a:effectLst/>
                <a:latin typeface="+mn-lt"/>
                <a:ea typeface="+mn-ea"/>
                <a:cs typeface="+mn-cs"/>
              </a:rPr>
              <a:t>p</a:t>
            </a:r>
            <a:r>
              <a:rPr lang="cs-CZ" sz="1200" kern="1200" dirty="false" smtClean="false">
                <a:solidFill>
                  <a:schemeClr val="tx1"/>
                </a:solidFill>
                <a:effectLst/>
                <a:latin typeface="+mn-lt"/>
                <a:ea typeface="+mn-ea"/>
                <a:cs typeface="+mn-cs"/>
              </a:rPr>
              <a:t>odnikatelé v zemědělství podle zákona č. 252/1997 Sb., o zemědělství, kteří podle §2e provozují zemědělskou výrobu jako soustavnou a samostatnou činnost   </a:t>
            </a:r>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118</a:t>
            </a:fld>
            <a:endParaRPr lang="cs-CZ" dirty="false"/>
          </a:p>
        </p:txBody>
      </p:sp>
    </p:spTree>
    <p:extLst>
      <p:ext uri="{BB962C8B-B14F-4D97-AF65-F5344CB8AC3E}">
        <p14:creationId xmlns:p14="http://schemas.microsoft.com/office/powerpoint/2010/main" val="354322862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dirty="false" smtClean="false"/>
              <a:t>Po změně</a:t>
            </a:r>
            <a:r>
              <a:rPr lang="cs-CZ" baseline="0" dirty="false" smtClean="false"/>
              <a:t> výzvy bude takto:</a:t>
            </a:r>
          </a:p>
          <a:p>
            <a:r>
              <a:rPr lang="cs-CZ" sz="1200" kern="1200" dirty="false" smtClean="false">
                <a:solidFill>
                  <a:schemeClr val="tx1"/>
                </a:solidFill>
                <a:effectLst/>
                <a:latin typeface="+mn-lt"/>
                <a:ea typeface="+mn-ea"/>
                <a:cs typeface="+mn-cs"/>
              </a:rPr>
              <a:t>V případě aktivity 4.1 Integrační sociální podnik lze v rámci křížového financování uplatnit pouze výdaje na stavební úpravy, které jsou rekonstrukcí nebo modernizací, pokud převýšily u jednotlivého majetku v úhrnu ve zdaňovacím období částku 40 000 Kč, a jsou prováděny za účelem usnadnění přístupu a pohybu osobám se zdravotním postižením nebo úpravy pracovních prostor pro osoby se zdravotním postižením. Nemovitost nemusí být ve vlastnictví žadatele.  Objem nákladů investičního charakteru v případě aktivity 4.	Vznik nových a rozvoj existujících podnikatelských aktivit v oblasti sociálního podnikání (nákup dlouhodobého hmotného i nehmotného majetku) může MAS omezit ve výzvách na minimálně 30 % a maximálně 50 %. </a:t>
            </a:r>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120</a:t>
            </a:fld>
            <a:endParaRPr lang="cs-CZ" dirty="false"/>
          </a:p>
        </p:txBody>
      </p:sp>
    </p:spTree>
    <p:extLst>
      <p:ext uri="{BB962C8B-B14F-4D97-AF65-F5344CB8AC3E}">
        <p14:creationId xmlns:p14="http://schemas.microsoft.com/office/powerpoint/2010/main" val="2392430666"/>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Za zemědělskou</a:t>
            </a:r>
            <a:r>
              <a:rPr lang="cs-CZ" baseline="0" dirty="false" smtClean="false"/>
              <a:t> prvovýrobu se považuje produkce produktů rostlinné a živočišné výroby např. pěstování zeleniny, chov skotu apod.</a:t>
            </a: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baseline="0" dirty="false" smtClean="false"/>
              <a:t>Sociální služby jsou financovány formou vyrovnávací platby.</a:t>
            </a:r>
          </a:p>
          <a:p>
            <a:pPr marL="0" marR="0" indent="0" algn="l" defTabSz="914400" rtl="false" eaLnBrk="true" fontAlgn="auto" latinLnBrk="false" hangingPunct="true">
              <a:lnSpc>
                <a:spcPct val="100000"/>
              </a:lnSpc>
              <a:spcBef>
                <a:spcPts val="0"/>
              </a:spcBef>
              <a:spcAft>
                <a:spcPts val="0"/>
              </a:spcAft>
              <a:buClrTx/>
              <a:buSzTx/>
              <a:buFontTx/>
              <a:buNone/>
              <a:tabLst/>
              <a:defRPr/>
            </a:pPr>
            <a:endParaRPr lang="cs-CZ" baseline="0" dirty="false" smtClean="false"/>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baseline="0" dirty="false" smtClean="false"/>
              <a:t>Po změně výzvy bude umožněna zemědělská prvovýroba a bude upraveno takto:</a:t>
            </a: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sz="1200" kern="1200" dirty="false" smtClean="false">
                <a:solidFill>
                  <a:schemeClr val="tx1"/>
                </a:solidFill>
                <a:effectLst/>
                <a:latin typeface="+mn-lt"/>
                <a:ea typeface="+mn-ea"/>
                <a:cs typeface="+mn-cs"/>
              </a:rPr>
              <a:t>Vznik nových a rozvoj existujících  podnikatelských aktivit v oblasti sociálního podnikání (aktivita 4) bude podporován výhradně v režimu podpory de </a:t>
            </a:r>
            <a:r>
              <a:rPr lang="cs-CZ" sz="1200" kern="1200" dirty="false" err="true" smtClean="false">
                <a:solidFill>
                  <a:schemeClr val="tx1"/>
                </a:solidFill>
                <a:effectLst/>
                <a:latin typeface="+mn-lt"/>
                <a:ea typeface="+mn-ea"/>
                <a:cs typeface="+mn-cs"/>
              </a:rPr>
              <a:t>minimis</a:t>
            </a:r>
            <a:r>
              <a:rPr lang="cs-CZ" sz="1200" kern="1200" dirty="false" smtClean="false">
                <a:solidFill>
                  <a:schemeClr val="tx1"/>
                </a:solidFill>
                <a:effectLst/>
                <a:latin typeface="+mn-lt"/>
                <a:ea typeface="+mn-ea"/>
                <a:cs typeface="+mn-cs"/>
              </a:rPr>
              <a:t>.  Celková výše podpory de </a:t>
            </a:r>
            <a:r>
              <a:rPr lang="cs-CZ" sz="1200" kern="1200" dirty="false" err="true" smtClean="false">
                <a:solidFill>
                  <a:schemeClr val="tx1"/>
                </a:solidFill>
                <a:effectLst/>
                <a:latin typeface="+mn-lt"/>
                <a:ea typeface="+mn-ea"/>
                <a:cs typeface="+mn-cs"/>
              </a:rPr>
              <a:t>minimis</a:t>
            </a:r>
            <a:r>
              <a:rPr lang="cs-CZ" sz="1200" kern="1200" dirty="false" smtClean="false">
                <a:solidFill>
                  <a:schemeClr val="tx1"/>
                </a:solidFill>
                <a:effectLst/>
                <a:latin typeface="+mn-lt"/>
                <a:ea typeface="+mn-ea"/>
                <a:cs typeface="+mn-cs"/>
              </a:rPr>
              <a:t> pro činnosti spadající do oblasti zemědělské prvovýroby (Zákon č. 252/1997 Sb., o zemědělství) podle nařízení Komise (EU) č. 1408/2013 poskytnuté jednomu podniku nesmí  za libovolná tři po sobě jdoucí jednoletá účetní období překročit částku </a:t>
            </a:r>
            <a:r>
              <a:rPr lang="cs-CZ" sz="1200" b="true" kern="1200" dirty="false" smtClean="false">
                <a:solidFill>
                  <a:schemeClr val="tx1"/>
                </a:solidFill>
                <a:effectLst/>
                <a:latin typeface="+mn-lt"/>
                <a:ea typeface="+mn-ea"/>
                <a:cs typeface="+mn-cs"/>
              </a:rPr>
              <a:t>15 000 EUR. </a:t>
            </a:r>
            <a:r>
              <a:rPr lang="cs-CZ" sz="1200" kern="1200" dirty="false" smtClean="false">
                <a:solidFill>
                  <a:schemeClr val="tx1"/>
                </a:solidFill>
                <a:effectLst/>
                <a:latin typeface="+mn-lt"/>
                <a:ea typeface="+mn-ea"/>
                <a:cs typeface="+mn-cs"/>
              </a:rPr>
              <a:t>Celková výše podpory de </a:t>
            </a:r>
            <a:r>
              <a:rPr lang="cs-CZ" sz="1200" kern="1200" dirty="false" err="true" smtClean="false">
                <a:solidFill>
                  <a:schemeClr val="tx1"/>
                </a:solidFill>
                <a:effectLst/>
                <a:latin typeface="+mn-lt"/>
                <a:ea typeface="+mn-ea"/>
                <a:cs typeface="+mn-cs"/>
              </a:rPr>
              <a:t>minimis</a:t>
            </a:r>
            <a:r>
              <a:rPr lang="cs-CZ" sz="1200" kern="1200" dirty="false" smtClean="false">
                <a:solidFill>
                  <a:schemeClr val="tx1"/>
                </a:solidFill>
                <a:effectLst/>
                <a:latin typeface="+mn-lt"/>
                <a:ea typeface="+mn-ea"/>
                <a:cs typeface="+mn-cs"/>
              </a:rPr>
              <a:t> pro ostatní činnosti podle nařízení Komise (EU) č. 1407/2013 poskytnuté jednomu podniku nesmí za libovolná tři po sobě jdoucí jednoletá účetní období překročit částku </a:t>
            </a:r>
            <a:r>
              <a:rPr lang="cs-CZ" sz="1200" b="true" kern="1200" dirty="false" smtClean="false">
                <a:solidFill>
                  <a:schemeClr val="tx1"/>
                </a:solidFill>
                <a:effectLst/>
                <a:latin typeface="+mn-lt"/>
                <a:ea typeface="+mn-ea"/>
                <a:cs typeface="+mn-cs"/>
              </a:rPr>
              <a:t>200 000 EUR</a:t>
            </a:r>
            <a:r>
              <a:rPr lang="cs-CZ" sz="1200" kern="1200" dirty="false" smtClean="false">
                <a:solidFill>
                  <a:schemeClr val="tx1"/>
                </a:solidFill>
                <a:effectLst/>
                <a:latin typeface="+mn-lt"/>
                <a:ea typeface="+mn-ea"/>
                <a:cs typeface="+mn-cs"/>
              </a:rPr>
              <a:t>. Žadatel může předložit projekt, který bude kombinací činností spadající do oblasti zemědělské prvovýroby (podle Zákona č. 252/1997 Sb., o zemědělství) i do ostatní činnosti (tzn. kombinací podpor podle nařízení Komise č. 1408/2013 a č. 1407/2013). V takovém případě musí v klíčových aktivitách projektu jednoznačně oddělit typy činností a náklady s každou z nich spojené – viz příloha č. 3 Popis podporovaných aktivit, kapitola 4 Vznik nových a rozvoj existujících podnikatelských aktivit v oblasti sociálního podnikání -  doporučené klíčové aktivity (provozování sociálního podnikání).</a:t>
            </a: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sz="1200" kern="1200" dirty="false" smtClean="false">
                <a:solidFill>
                  <a:schemeClr val="tx1"/>
                </a:solidFill>
                <a:effectLst/>
                <a:latin typeface="+mn-lt"/>
                <a:ea typeface="+mn-ea"/>
                <a:cs typeface="+mn-cs"/>
              </a:rPr>
              <a:t>Pokud je u aktivity sociální podnikání předmětem podnikání prvovýroba, je horní hranicí pro poskytnutou podporu v režimu de </a:t>
            </a:r>
            <a:r>
              <a:rPr lang="cs-CZ" sz="1200" kern="1200" dirty="false" err="true" smtClean="false">
                <a:solidFill>
                  <a:schemeClr val="tx1"/>
                </a:solidFill>
                <a:effectLst/>
                <a:latin typeface="+mn-lt"/>
                <a:ea typeface="+mn-ea"/>
                <a:cs typeface="+mn-cs"/>
              </a:rPr>
              <a:t>minimis</a:t>
            </a:r>
            <a:r>
              <a:rPr lang="cs-CZ" sz="1200" kern="1200" dirty="false" smtClean="false">
                <a:solidFill>
                  <a:schemeClr val="tx1"/>
                </a:solidFill>
                <a:effectLst/>
                <a:latin typeface="+mn-lt"/>
                <a:ea typeface="+mn-ea"/>
                <a:cs typeface="+mn-cs"/>
              </a:rPr>
              <a:t> pro činnosti spadající do oblasti zemědělské prvovýroby (mimo spolufinancování žadatele) 15 000 EUR.</a:t>
            </a:r>
            <a:endParaRPr lang="cs-CZ" dirty="false" smtClean="false"/>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121</a:t>
            </a:fld>
            <a:endParaRPr lang="cs-CZ" dirty="false"/>
          </a:p>
        </p:txBody>
      </p:sp>
    </p:spTree>
    <p:extLst>
      <p:ext uri="{BB962C8B-B14F-4D97-AF65-F5344CB8AC3E}">
        <p14:creationId xmlns:p14="http://schemas.microsoft.com/office/powerpoint/2010/main" val="436551229"/>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dirty="false" smtClean="false"/>
              <a:t>Po změně</a:t>
            </a:r>
            <a:r>
              <a:rPr lang="cs-CZ" baseline="0" dirty="false" smtClean="false"/>
              <a:t> výzvy nová verze Podnikatelského plánu, který by měl odpovědět na pomocné podotázky v rámci doporučených kritérií hodnocení v rámci OPZ. Návod tedy již nebude aktuální.</a:t>
            </a:r>
            <a:endParaRPr lang="cs-CZ" dirty="false" smtClean="false"/>
          </a:p>
          <a:p>
            <a:r>
              <a:rPr lang="cs-CZ" dirty="false" smtClean="false"/>
              <a:t>Součástí Podnikatelského plánu i Finanční plán, návod</a:t>
            </a:r>
            <a:r>
              <a:rPr lang="cs-CZ" baseline="0" dirty="false" smtClean="false"/>
              <a:t> číslovaná informace pro MAS č.9.</a:t>
            </a:r>
          </a:p>
          <a:p>
            <a:r>
              <a:rPr lang="cs-CZ" baseline="0" dirty="false" smtClean="false"/>
              <a:t>Po změně výzvy dodáme novou doporučenou šablonu Finančního plánu, ale žadatel může použít vlastní </a:t>
            </a:r>
            <a:r>
              <a:rPr lang="cs-CZ" baseline="0" dirty="false" err="true" smtClean="false"/>
              <a:t>excelovou</a:t>
            </a:r>
            <a:r>
              <a:rPr lang="cs-CZ" baseline="0" dirty="false" smtClean="false"/>
              <a:t> tabulku.</a:t>
            </a:r>
          </a:p>
          <a:p>
            <a:r>
              <a:rPr lang="cs-CZ" sz="1200" kern="1200" dirty="false" smtClean="false">
                <a:solidFill>
                  <a:schemeClr val="tx1"/>
                </a:solidFill>
                <a:effectLst/>
                <a:latin typeface="+mn-lt"/>
                <a:ea typeface="+mn-ea"/>
                <a:cs typeface="+mn-cs"/>
              </a:rPr>
              <a:t>Ve</a:t>
            </a:r>
            <a:r>
              <a:rPr lang="cs-CZ" sz="1200" kern="1200" baseline="0" dirty="false" smtClean="false">
                <a:solidFill>
                  <a:schemeClr val="tx1"/>
                </a:solidFill>
                <a:effectLst/>
                <a:latin typeface="+mn-lt"/>
                <a:ea typeface="+mn-ea"/>
                <a:cs typeface="+mn-cs"/>
              </a:rPr>
              <a:t> Finanční plánu je třeba uvést</a:t>
            </a:r>
            <a:r>
              <a:rPr lang="cs-CZ" sz="1200" kern="1200" dirty="false" smtClean="false">
                <a:solidFill>
                  <a:schemeClr val="tx1"/>
                </a:solidFill>
                <a:effectLst/>
                <a:latin typeface="+mn-lt"/>
                <a:ea typeface="+mn-ea"/>
                <a:cs typeface="+mn-cs"/>
              </a:rPr>
              <a:t> plánované náklady, výnosy alespoň po dobu 3 let (min. 1 rok po skončení projektu), minimálně po čtvrtletích.</a:t>
            </a:r>
            <a:r>
              <a:rPr lang="cs-CZ" sz="1200" kern="1200" baseline="0" dirty="false" smtClean="false">
                <a:solidFill>
                  <a:schemeClr val="tx1"/>
                </a:solidFill>
                <a:effectLst/>
                <a:latin typeface="+mn-lt"/>
                <a:ea typeface="+mn-ea"/>
                <a:cs typeface="+mn-cs"/>
              </a:rPr>
              <a:t> </a:t>
            </a:r>
          </a:p>
          <a:p>
            <a:r>
              <a:rPr lang="cs-CZ" sz="1200" kern="1200" baseline="0" dirty="false" smtClean="false">
                <a:solidFill>
                  <a:schemeClr val="tx1"/>
                </a:solidFill>
                <a:effectLst/>
                <a:latin typeface="+mn-lt"/>
                <a:ea typeface="+mn-ea"/>
                <a:cs typeface="+mn-cs"/>
              </a:rPr>
              <a:t>Dále viz Příloha č. 5 Výzvy ŘO OPZ Podnikatelský plán.</a:t>
            </a:r>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122</a:t>
            </a:fld>
            <a:endParaRPr lang="cs-CZ" dirty="false"/>
          </a:p>
        </p:txBody>
      </p:sp>
    </p:spTree>
    <p:extLst>
      <p:ext uri="{BB962C8B-B14F-4D97-AF65-F5344CB8AC3E}">
        <p14:creationId xmlns:p14="http://schemas.microsoft.com/office/powerpoint/2010/main" val="230176258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sz="1200" kern="1200" dirty="false" smtClean="false">
                <a:solidFill>
                  <a:schemeClr val="tx1"/>
                </a:solidFill>
                <a:effectLst/>
                <a:latin typeface="+mn-lt"/>
                <a:ea typeface="+mn-ea"/>
                <a:cs typeface="+mn-cs"/>
              </a:rPr>
              <a:t>Rozpoznávací znaky integračního sociálního podniku jsou pro příjemce závazné v plném rozsahu a budou sledovány v průběhu realizace projektu.</a:t>
            </a:r>
          </a:p>
          <a:p>
            <a:endParaRPr lang="cs-CZ" baseline="0" dirty="false" smtClean="false"/>
          </a:p>
          <a:p>
            <a:r>
              <a:rPr lang="cs-CZ" sz="1200" kern="1200" dirty="false" smtClean="false">
                <a:solidFill>
                  <a:schemeClr val="tx1"/>
                </a:solidFill>
                <a:effectLst/>
                <a:latin typeface="+mn-lt"/>
                <a:ea typeface="+mn-ea"/>
                <a:cs typeface="+mn-cs"/>
              </a:rPr>
              <a:t>Zveřejnění zakládacích dokumentů u všech právních forem je nejpozději </a:t>
            </a:r>
            <a:r>
              <a:rPr lang="cs-CZ" sz="1200" kern="1200" dirty="false" err="true" smtClean="false">
                <a:solidFill>
                  <a:schemeClr val="tx1"/>
                </a:solidFill>
                <a:effectLst/>
                <a:latin typeface="+mn-lt"/>
                <a:ea typeface="+mn-ea"/>
                <a:cs typeface="+mn-cs"/>
              </a:rPr>
              <a:t>nejpozději</a:t>
            </a:r>
            <a:r>
              <a:rPr lang="cs-CZ" sz="1200" kern="1200" dirty="false" smtClean="false">
                <a:solidFill>
                  <a:schemeClr val="tx1"/>
                </a:solidFill>
                <a:effectLst/>
                <a:latin typeface="+mn-lt"/>
                <a:ea typeface="+mn-ea"/>
                <a:cs typeface="+mn-cs"/>
              </a:rPr>
              <a:t> k datu ukončení realizace projektu:</a:t>
            </a:r>
          </a:p>
          <a:p>
            <a:r>
              <a:rPr lang="cs-CZ" baseline="0" dirty="false" smtClean="false"/>
              <a:t>- Obchodní korporace zveřejní tuto informaci ve veřejném rejstříku (www.justice.cz)</a:t>
            </a:r>
          </a:p>
          <a:p>
            <a:pPr marL="0" indent="0">
              <a:buFontTx/>
              <a:buNone/>
            </a:pPr>
            <a:r>
              <a:rPr lang="cs-CZ" baseline="0" dirty="false" smtClean="false"/>
              <a:t>- OSVČ zveřejní např. formou prohlášení na webu organizace nebo jiném veřejně dostupném místě (např. v provozovně)             </a:t>
            </a:r>
          </a:p>
          <a:p>
            <a:r>
              <a:rPr lang="cs-CZ" sz="1200" kern="1200" dirty="false" smtClean="false">
                <a:solidFill>
                  <a:schemeClr val="tx1"/>
                </a:solidFill>
                <a:effectLst/>
                <a:latin typeface="+mn-lt"/>
                <a:ea typeface="+mn-ea"/>
                <a:cs typeface="+mn-cs"/>
              </a:rPr>
              <a:t>- NNO zveřejní v příslušném rejstříku dle právní formy organizace, z těchto dokumentů musí být jednoznačné, že sociální podnikání probíhá výhradně ve vedlejší činnosti. </a:t>
            </a: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sz="1200" kern="1200" dirty="false" smtClean="false">
                <a:solidFill>
                  <a:schemeClr val="tx1"/>
                </a:solidFill>
                <a:effectLst/>
                <a:latin typeface="+mn-lt"/>
                <a:ea typeface="+mn-ea"/>
                <a:cs typeface="+mn-cs"/>
              </a:rPr>
              <a:t>Doporučujeme žadatelům, aby principy integračního sociálního podnikání zapracovali do zakládacích dokumentů při založení společnosti. </a:t>
            </a:r>
          </a:p>
          <a:p>
            <a:pPr marL="0" indent="0">
              <a:buFontTx/>
              <a:buNone/>
            </a:pPr>
            <a:endParaRPr lang="cs-CZ" baseline="0" dirty="false" smtClean="false"/>
          </a:p>
          <a:p>
            <a:pPr marL="171450" indent="-171450">
              <a:buFontTx/>
              <a:buChar char="-"/>
            </a:pPr>
            <a:endParaRPr lang="cs-CZ" baseline="0" dirty="false" smtClean="false"/>
          </a:p>
          <a:p>
            <a:pPr marL="0" indent="0">
              <a:buFontTx/>
              <a:buNone/>
            </a:pPr>
            <a:r>
              <a:rPr lang="cs-CZ" baseline="0" dirty="false" smtClean="false"/>
              <a:t>Integrační soc. podnik – příloha č. 6 ŘO 047</a:t>
            </a:r>
          </a:p>
          <a:p>
            <a:pPr marL="0" indent="0">
              <a:buFontTx/>
              <a:buNone/>
            </a:pPr>
            <a:r>
              <a:rPr lang="cs-CZ" baseline="0" dirty="false" smtClean="false"/>
              <a:t>Environmentální soc. podnik – příloha č. 7 ŘO 047</a:t>
            </a:r>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123</a:t>
            </a:fld>
            <a:endParaRPr lang="cs-CZ" dirty="false"/>
          </a:p>
        </p:txBody>
      </p:sp>
    </p:spTree>
    <p:extLst>
      <p:ext uri="{BB962C8B-B14F-4D97-AF65-F5344CB8AC3E}">
        <p14:creationId xmlns:p14="http://schemas.microsoft.com/office/powerpoint/2010/main" val="28956999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hangingPunct="false"/>
            <a:r>
              <a:rPr lang="cs-CZ" sz="1200" kern="1200" dirty="false" smtClean="false">
                <a:solidFill>
                  <a:schemeClr val="tx1"/>
                </a:solidFill>
                <a:effectLst/>
                <a:latin typeface="+mn-lt"/>
                <a:ea typeface="+mn-ea"/>
                <a:cs typeface="+mn-cs"/>
              </a:rPr>
              <a:t>Musí existovat mechanismus pro posouzení dosažených výstupů a výsledků. </a:t>
            </a:r>
            <a:endParaRPr lang="cs-CZ" sz="1050" kern="1200" dirty="false" smtClean="false">
              <a:solidFill>
                <a:schemeClr val="tx1"/>
              </a:solidFill>
              <a:effectLst/>
              <a:latin typeface="+mn-lt"/>
              <a:ea typeface="+mn-ea"/>
              <a:cs typeface="+mn-cs"/>
            </a:endParaRPr>
          </a:p>
          <a:p>
            <a:pPr hangingPunct="false"/>
            <a:r>
              <a:rPr lang="cs-CZ" sz="1200" kern="1200" dirty="false" smtClean="false">
                <a:solidFill>
                  <a:schemeClr val="tx1"/>
                </a:solidFill>
                <a:effectLst/>
                <a:latin typeface="+mn-lt"/>
                <a:ea typeface="+mn-ea"/>
                <a:cs typeface="+mn-cs"/>
              </a:rPr>
              <a:t> </a:t>
            </a:r>
            <a:endParaRPr lang="cs-CZ" sz="1050" kern="1200" dirty="false" smtClean="false">
              <a:solidFill>
                <a:schemeClr val="tx1"/>
              </a:solidFill>
              <a:effectLst/>
              <a:latin typeface="+mn-lt"/>
              <a:ea typeface="+mn-ea"/>
              <a:cs typeface="+mn-cs"/>
            </a:endParaRPr>
          </a:p>
          <a:p>
            <a:pPr hangingPunct="false"/>
            <a:r>
              <a:rPr lang="cs-CZ" sz="1200" b="true" kern="1200" dirty="false" smtClean="false">
                <a:solidFill>
                  <a:schemeClr val="tx1"/>
                </a:solidFill>
                <a:effectLst/>
                <a:latin typeface="+mn-lt"/>
                <a:ea typeface="+mn-ea"/>
                <a:cs typeface="+mn-cs"/>
              </a:rPr>
              <a:t>U indikátorů se setkáváme s dělením na: </a:t>
            </a:r>
            <a:endParaRPr lang="cs-CZ" sz="1050" kern="1200" dirty="false" smtClean="false">
              <a:solidFill>
                <a:schemeClr val="tx1"/>
              </a:solidFill>
              <a:effectLst/>
              <a:latin typeface="+mn-lt"/>
              <a:ea typeface="+mn-ea"/>
              <a:cs typeface="+mn-cs"/>
            </a:endParaRPr>
          </a:p>
          <a:p>
            <a:pPr hangingPunct="false"/>
            <a:r>
              <a:rPr lang="cs-CZ" sz="1200" b="true" kern="1200" dirty="false" smtClean="false">
                <a:solidFill>
                  <a:schemeClr val="tx1"/>
                </a:solidFill>
                <a:effectLst/>
                <a:latin typeface="+mn-lt"/>
                <a:ea typeface="+mn-ea"/>
                <a:cs typeface="+mn-cs"/>
              </a:rPr>
              <a:t>a) Výstupy</a:t>
            </a:r>
            <a:r>
              <a:rPr lang="cs-CZ" sz="1200" kern="1200" dirty="false" smtClean="false">
                <a:solidFill>
                  <a:schemeClr val="tx1"/>
                </a:solidFill>
                <a:effectLst/>
                <a:latin typeface="+mn-lt"/>
                <a:ea typeface="+mn-ea"/>
                <a:cs typeface="+mn-cs"/>
              </a:rPr>
              <a:t> – údaje o tom, co vzniklo přímo během realizace dané aktivity projektu (např. počet vytvořených pracovních míst), </a:t>
            </a:r>
            <a:r>
              <a:rPr lang="cs-CZ" sz="1200" b="true" kern="1200" dirty="false" smtClean="false">
                <a:solidFill>
                  <a:schemeClr val="tx1"/>
                </a:solidFill>
                <a:effectLst/>
                <a:latin typeface="+mn-lt"/>
                <a:ea typeface="+mn-ea"/>
                <a:cs typeface="+mn-cs"/>
              </a:rPr>
              <a:t>závazné indikátory</a:t>
            </a:r>
            <a:r>
              <a:rPr lang="cs-CZ" sz="1200" kern="1200" dirty="false" smtClean="false">
                <a:solidFill>
                  <a:schemeClr val="tx1"/>
                </a:solidFill>
                <a:effectLst/>
                <a:latin typeface="+mn-lt"/>
                <a:ea typeface="+mn-ea"/>
                <a:cs typeface="+mn-cs"/>
              </a:rPr>
              <a:t> – při nesplnění sankce, instrumentální = vyjadřující použití nástroje, vztahují se k výstupům z aktivit nebo instrumentálně nastaveným cílům, váží se k aktivitám, např. počet účastníků rekvalifikačního kurzu, počet nově vytvořených služeb.</a:t>
            </a:r>
            <a:endParaRPr lang="cs-CZ" sz="1050" kern="1200" dirty="false" smtClean="false">
              <a:solidFill>
                <a:schemeClr val="tx1"/>
              </a:solidFill>
              <a:effectLst/>
              <a:latin typeface="+mn-lt"/>
              <a:ea typeface="+mn-ea"/>
              <a:cs typeface="+mn-cs"/>
            </a:endParaRPr>
          </a:p>
          <a:p>
            <a:pPr hangingPunct="false"/>
            <a:r>
              <a:rPr lang="cs-CZ" sz="1200" kern="1200" dirty="false" smtClean="false">
                <a:solidFill>
                  <a:schemeClr val="tx1"/>
                </a:solidFill>
                <a:effectLst/>
                <a:latin typeface="+mn-lt"/>
                <a:ea typeface="+mn-ea"/>
                <a:cs typeface="+mn-cs"/>
              </a:rPr>
              <a:t> </a:t>
            </a:r>
            <a:endParaRPr lang="cs-CZ" sz="1050" kern="1200" dirty="false" smtClean="false">
              <a:solidFill>
                <a:schemeClr val="tx1"/>
              </a:solidFill>
              <a:effectLst/>
              <a:latin typeface="+mn-lt"/>
              <a:ea typeface="+mn-ea"/>
              <a:cs typeface="+mn-cs"/>
            </a:endParaRPr>
          </a:p>
          <a:p>
            <a:pPr hangingPunct="false"/>
            <a:r>
              <a:rPr lang="cs-CZ" sz="1200" b="true" kern="1200" dirty="false" smtClean="false">
                <a:solidFill>
                  <a:schemeClr val="tx1"/>
                </a:solidFill>
                <a:effectLst/>
                <a:latin typeface="+mn-lt"/>
                <a:ea typeface="+mn-ea"/>
                <a:cs typeface="+mn-cs"/>
              </a:rPr>
              <a:t>b) Výsledky</a:t>
            </a:r>
            <a:r>
              <a:rPr lang="cs-CZ" sz="1200" kern="1200" dirty="false" smtClean="false">
                <a:solidFill>
                  <a:schemeClr val="tx1"/>
                </a:solidFill>
                <a:effectLst/>
                <a:latin typeface="+mn-lt"/>
                <a:ea typeface="+mn-ea"/>
                <a:cs typeface="+mn-cs"/>
              </a:rPr>
              <a:t> – údaje o tom, co vzniklo díky realizaci dané aktivity, ale co nebylo závislé pouze na realizátorovi projektu (např. počet osob, které získaly kvalifikaci – kromě úsilí realizátora projektu, který musí s klientem pracovat a vytvořit mu šanci na získání kvalifikace, je výsledek závislý také na úsilí klienta), </a:t>
            </a:r>
            <a:r>
              <a:rPr lang="cs-CZ" sz="1200" b="true" kern="1200" dirty="false" smtClean="false">
                <a:solidFill>
                  <a:schemeClr val="tx1"/>
                </a:solidFill>
                <a:effectLst/>
                <a:latin typeface="+mn-lt"/>
                <a:ea typeface="+mn-ea"/>
                <a:cs typeface="+mn-cs"/>
              </a:rPr>
              <a:t>nejsou závazné, ale je nutné je vykazovat a sledovat</a:t>
            </a:r>
            <a:r>
              <a:rPr lang="cs-CZ" sz="1200" kern="1200" dirty="false" smtClean="false">
                <a:solidFill>
                  <a:schemeClr val="tx1"/>
                </a:solidFill>
                <a:effectLst/>
                <a:latin typeface="+mn-lt"/>
                <a:ea typeface="+mn-ea"/>
                <a:cs typeface="+mn-cs"/>
              </a:rPr>
              <a:t>, ukazují míru změny, naplnění cíle, např. počet zaměstnaných osob, počet absolventů rekvalifikace, počet osob, využívajících novou službu.</a:t>
            </a:r>
            <a:endParaRPr lang="cs-CZ" sz="1050" kern="1200" dirty="false" smtClean="false">
              <a:solidFill>
                <a:schemeClr val="tx1"/>
              </a:solidFill>
              <a:effectLst/>
              <a:latin typeface="+mn-lt"/>
              <a:ea typeface="+mn-ea"/>
              <a:cs typeface="+mn-cs"/>
            </a:endParaRPr>
          </a:p>
          <a:p>
            <a:pPr hangingPunct="false"/>
            <a:r>
              <a:rPr lang="cs-CZ" sz="1200" kern="1200" dirty="false" smtClean="false">
                <a:solidFill>
                  <a:schemeClr val="tx1"/>
                </a:solidFill>
                <a:effectLst/>
                <a:latin typeface="+mn-lt"/>
                <a:ea typeface="+mn-ea"/>
                <a:cs typeface="+mn-cs"/>
              </a:rPr>
              <a:t> </a:t>
            </a:r>
            <a:endParaRPr lang="cs-CZ" sz="1050" kern="1200" dirty="false" smtClean="false">
              <a:solidFill>
                <a:schemeClr val="tx1"/>
              </a:solidFill>
              <a:effectLst/>
              <a:latin typeface="+mn-lt"/>
              <a:ea typeface="+mn-ea"/>
              <a:cs typeface="+mn-cs"/>
            </a:endParaRPr>
          </a:p>
          <a:p>
            <a:pPr hangingPunct="false"/>
            <a:r>
              <a:rPr lang="cs-CZ" sz="1200" b="true" kern="1200" dirty="false" smtClean="false">
                <a:solidFill>
                  <a:schemeClr val="tx1"/>
                </a:solidFill>
                <a:effectLst/>
                <a:latin typeface="+mn-lt"/>
                <a:ea typeface="+mn-ea"/>
                <a:cs typeface="+mn-cs"/>
              </a:rPr>
              <a:t>Rizika:</a:t>
            </a:r>
            <a:endParaRPr lang="cs-CZ" sz="1050" kern="1200" dirty="false" smtClean="false">
              <a:solidFill>
                <a:schemeClr val="tx1"/>
              </a:solidFill>
              <a:effectLst/>
              <a:latin typeface="+mn-lt"/>
              <a:ea typeface="+mn-ea"/>
              <a:cs typeface="+mn-cs"/>
            </a:endParaRPr>
          </a:p>
          <a:p>
            <a:pPr hangingPunct="false"/>
            <a:r>
              <a:rPr lang="cs-CZ" sz="1200" kern="1200" dirty="false" smtClean="false">
                <a:solidFill>
                  <a:schemeClr val="tx1"/>
                </a:solidFill>
                <a:effectLst/>
                <a:latin typeface="+mn-lt"/>
                <a:ea typeface="+mn-ea"/>
                <a:cs typeface="+mn-cs"/>
              </a:rPr>
              <a:t>V rámci přípravy projektu je dále nutné promýšlet veškerá možná rizika. Identifikujte především ta rizika pro průběh realizace, která nebudou způsobena vnějšími okolnostmi a která můžete alespoň částečně eliminovat či si připravit možné varianty řešení situace, kdyby se riziko naplnilo. Je potřeba zdůraznit, že žádný projekt není bez rizik. </a:t>
            </a:r>
            <a:endParaRPr lang="cs-CZ" sz="1050" kern="1200" dirty="false" smtClean="false">
              <a:solidFill>
                <a:schemeClr val="tx1"/>
              </a:solidFill>
              <a:effectLst/>
              <a:latin typeface="+mn-lt"/>
              <a:ea typeface="+mn-ea"/>
              <a:cs typeface="+mn-cs"/>
            </a:endParaRPr>
          </a:p>
          <a:p>
            <a:pPr hangingPunct="false"/>
            <a:r>
              <a:rPr lang="cs-CZ" sz="1200" kern="1200" dirty="false" smtClean="false">
                <a:solidFill>
                  <a:schemeClr val="tx1"/>
                </a:solidFill>
                <a:effectLst/>
                <a:latin typeface="+mn-lt"/>
                <a:ea typeface="+mn-ea"/>
                <a:cs typeface="+mn-cs"/>
              </a:rPr>
              <a:t> </a:t>
            </a:r>
            <a:endParaRPr lang="cs-CZ" sz="1050" kern="1200" dirty="false" smtClean="false">
              <a:solidFill>
                <a:schemeClr val="tx1"/>
              </a:solidFill>
              <a:effectLst/>
              <a:latin typeface="+mn-lt"/>
              <a:ea typeface="+mn-ea"/>
              <a:cs typeface="+mn-cs"/>
            </a:endParaRPr>
          </a:p>
          <a:p>
            <a:pPr hangingPunct="false"/>
            <a:r>
              <a:rPr lang="cs-CZ" sz="1200" kern="1200" dirty="false" smtClean="false">
                <a:solidFill>
                  <a:schemeClr val="tx1"/>
                </a:solidFill>
                <a:effectLst/>
                <a:latin typeface="+mn-lt"/>
                <a:ea typeface="+mn-ea"/>
                <a:cs typeface="+mn-cs"/>
              </a:rPr>
              <a:t>Účelem je prokázat schopnost žadatele projekt zdárně realizovat i přes případné potíže a především připravenost těmto potížím předejít.</a:t>
            </a:r>
            <a:endParaRPr lang="cs-CZ" sz="1050" kern="1200" dirty="false" smtClean="false">
              <a:solidFill>
                <a:schemeClr val="tx1"/>
              </a:solidFill>
              <a:effectLst/>
              <a:latin typeface="+mn-lt"/>
              <a:ea typeface="+mn-ea"/>
              <a:cs typeface="+mn-cs"/>
            </a:endParaRPr>
          </a:p>
          <a:p>
            <a:pPr hangingPunct="false"/>
            <a:r>
              <a:rPr lang="cs-CZ" sz="1200" kern="1200" dirty="false" smtClean="false">
                <a:solidFill>
                  <a:schemeClr val="tx1"/>
                </a:solidFill>
                <a:effectLst/>
                <a:latin typeface="+mn-lt"/>
                <a:ea typeface="+mn-ea"/>
                <a:cs typeface="+mn-cs"/>
              </a:rPr>
              <a:t> </a:t>
            </a:r>
            <a:r>
              <a:rPr lang="cs-CZ" sz="1200" b="true" kern="1200" dirty="false" smtClean="false">
                <a:solidFill>
                  <a:schemeClr val="tx1"/>
                </a:solidFill>
                <a:effectLst/>
                <a:latin typeface="+mn-lt"/>
                <a:ea typeface="+mn-ea"/>
                <a:cs typeface="+mn-cs"/>
              </a:rPr>
              <a:t> </a:t>
            </a:r>
            <a:endParaRPr lang="cs-CZ" sz="1050" kern="1200" dirty="false" smtClean="false">
              <a:solidFill>
                <a:schemeClr val="tx1"/>
              </a:solidFill>
              <a:effectLst/>
              <a:latin typeface="+mn-lt"/>
              <a:ea typeface="+mn-ea"/>
              <a:cs typeface="+mn-cs"/>
            </a:endParaRPr>
          </a:p>
          <a:p>
            <a:pPr hangingPunct="false"/>
            <a:r>
              <a:rPr lang="cs-CZ" sz="1200" b="true" kern="1200" dirty="false" smtClean="false">
                <a:solidFill>
                  <a:schemeClr val="tx1"/>
                </a:solidFill>
                <a:effectLst/>
                <a:latin typeface="+mn-lt"/>
                <a:ea typeface="+mn-ea"/>
                <a:cs typeface="+mn-cs"/>
              </a:rPr>
              <a:t>Příklady možných rizik projektu:</a:t>
            </a:r>
            <a:endParaRPr lang="cs-CZ" sz="1050" kern="1200" dirty="false" smtClean="false">
              <a:solidFill>
                <a:schemeClr val="tx1"/>
              </a:solidFill>
              <a:effectLst/>
              <a:latin typeface="+mn-lt"/>
              <a:ea typeface="+mn-ea"/>
              <a:cs typeface="+mn-cs"/>
            </a:endParaRPr>
          </a:p>
          <a:p>
            <a:pPr lvl="0" hangingPunct="false"/>
            <a:r>
              <a:rPr lang="cs-CZ" sz="1200" kern="1200" dirty="false" smtClean="false">
                <a:solidFill>
                  <a:schemeClr val="tx1"/>
                </a:solidFill>
                <a:effectLst/>
                <a:latin typeface="+mn-lt"/>
                <a:ea typeface="+mn-ea"/>
                <a:cs typeface="+mn-cs"/>
              </a:rPr>
              <a:t>- nenaplnění počtu účastníků z cílové skupiny,</a:t>
            </a:r>
            <a:endParaRPr lang="cs-CZ" sz="1050" kern="1200" dirty="false" smtClean="false">
              <a:solidFill>
                <a:schemeClr val="tx1"/>
              </a:solidFill>
              <a:effectLst/>
              <a:latin typeface="+mn-lt"/>
              <a:ea typeface="+mn-ea"/>
              <a:cs typeface="+mn-cs"/>
            </a:endParaRPr>
          </a:p>
          <a:p>
            <a:pPr lvl="0" hangingPunct="false"/>
            <a:r>
              <a:rPr lang="cs-CZ" sz="1200" kern="1200" dirty="false" smtClean="false">
                <a:solidFill>
                  <a:schemeClr val="tx1"/>
                </a:solidFill>
                <a:effectLst/>
                <a:latin typeface="+mn-lt"/>
                <a:ea typeface="+mn-ea"/>
                <a:cs typeface="+mn-cs"/>
              </a:rPr>
              <a:t>- nedostatek kvalifikovaného personálu pro zajištění realizace projektu,</a:t>
            </a:r>
            <a:endParaRPr lang="cs-CZ" sz="1050" kern="1200" dirty="false" smtClean="false">
              <a:solidFill>
                <a:schemeClr val="tx1"/>
              </a:solidFill>
              <a:effectLst/>
              <a:latin typeface="+mn-lt"/>
              <a:ea typeface="+mn-ea"/>
              <a:cs typeface="+mn-cs"/>
            </a:endParaRPr>
          </a:p>
          <a:p>
            <a:pPr lvl="0" hangingPunct="false"/>
            <a:r>
              <a:rPr lang="cs-CZ" sz="1200" kern="1200" dirty="false" smtClean="false">
                <a:solidFill>
                  <a:schemeClr val="tx1"/>
                </a:solidFill>
                <a:effectLst/>
                <a:latin typeface="+mn-lt"/>
                <a:ea typeface="+mn-ea"/>
                <a:cs typeface="+mn-cs"/>
              </a:rPr>
              <a:t>- časové průtahy při realizaci (zejména u projektů, u kterých je realizace jedné aktivity podmíněna dokončením některé jiné aktivity),</a:t>
            </a:r>
            <a:endParaRPr lang="cs-CZ" sz="1050" kern="1200" dirty="false" smtClean="false">
              <a:solidFill>
                <a:schemeClr val="tx1"/>
              </a:solidFill>
              <a:effectLst/>
              <a:latin typeface="+mn-lt"/>
              <a:ea typeface="+mn-ea"/>
              <a:cs typeface="+mn-cs"/>
            </a:endParaRPr>
          </a:p>
          <a:p>
            <a:pPr lvl="0" hangingPunct="false"/>
            <a:r>
              <a:rPr lang="cs-CZ" sz="1200" kern="1200" dirty="false" smtClean="false">
                <a:solidFill>
                  <a:schemeClr val="tx1"/>
                </a:solidFill>
                <a:effectLst/>
                <a:latin typeface="+mn-lt"/>
                <a:ea typeface="+mn-ea"/>
                <a:cs typeface="+mn-cs"/>
              </a:rPr>
              <a:t>- odstoupení partnera, resp. neplnění závazků partnera,</a:t>
            </a:r>
            <a:endParaRPr lang="cs-CZ" sz="1050" kern="1200" dirty="false" smtClean="false">
              <a:solidFill>
                <a:schemeClr val="tx1"/>
              </a:solidFill>
              <a:effectLst/>
              <a:latin typeface="+mn-lt"/>
              <a:ea typeface="+mn-ea"/>
              <a:cs typeface="+mn-cs"/>
            </a:endParaRPr>
          </a:p>
          <a:p>
            <a:pPr lvl="0" hangingPunct="false"/>
            <a:r>
              <a:rPr lang="cs-CZ" sz="1200" kern="1200" dirty="false" smtClean="false">
                <a:solidFill>
                  <a:schemeClr val="tx1"/>
                </a:solidFill>
                <a:effectLst/>
                <a:latin typeface="+mn-lt"/>
                <a:ea typeface="+mn-ea"/>
                <a:cs typeface="+mn-cs"/>
              </a:rPr>
              <a:t>- nedostatek financí.</a:t>
            </a:r>
            <a:endParaRPr lang="cs-CZ" sz="1050" kern="1200" dirty="false" smtClean="false">
              <a:solidFill>
                <a:schemeClr val="tx1"/>
              </a:solidFill>
              <a:effectLst/>
              <a:latin typeface="+mn-lt"/>
              <a:ea typeface="+mn-ea"/>
              <a:cs typeface="+mn-cs"/>
            </a:endParaRPr>
          </a:p>
          <a:p>
            <a:pPr hangingPunct="false"/>
            <a:r>
              <a:rPr lang="cs-CZ" sz="1200" kern="1200" dirty="false" smtClean="false">
                <a:solidFill>
                  <a:schemeClr val="tx1"/>
                </a:solidFill>
                <a:effectLst/>
                <a:latin typeface="+mn-lt"/>
                <a:ea typeface="+mn-ea"/>
                <a:cs typeface="+mn-cs"/>
              </a:rPr>
              <a:t> </a:t>
            </a:r>
            <a:endParaRPr lang="cs-CZ" sz="1050" kern="1200" dirty="false" smtClean="false">
              <a:solidFill>
                <a:schemeClr val="tx1"/>
              </a:solidFill>
              <a:effectLst/>
              <a:latin typeface="+mn-lt"/>
              <a:ea typeface="+mn-ea"/>
              <a:cs typeface="+mn-cs"/>
            </a:endParaRPr>
          </a:p>
          <a:p>
            <a:pPr hangingPunct="false"/>
            <a:r>
              <a:rPr lang="cs-CZ" sz="1200" b="true" kern="1200" dirty="false" smtClean="false">
                <a:solidFill>
                  <a:schemeClr val="tx1"/>
                </a:solidFill>
                <a:effectLst/>
                <a:latin typeface="+mn-lt"/>
                <a:ea typeface="+mn-ea"/>
                <a:cs typeface="+mn-cs"/>
              </a:rPr>
              <a:t> </a:t>
            </a:r>
            <a:endParaRPr lang="cs-CZ" sz="1050" kern="1200" dirty="false" smtClean="false">
              <a:solidFill>
                <a:schemeClr val="tx1"/>
              </a:solidFill>
              <a:effectLst/>
              <a:latin typeface="+mn-lt"/>
              <a:ea typeface="+mn-ea"/>
              <a:cs typeface="+mn-cs"/>
            </a:endParaRPr>
          </a:p>
          <a:p>
            <a:pPr lvl="0" hangingPunct="false"/>
            <a:endParaRPr lang="cs-CZ" sz="1200" kern="1200" dirty="false">
              <a:solidFill>
                <a:schemeClr val="tx1"/>
              </a:solidFill>
              <a:effectLst/>
              <a:latin typeface="+mn-lt"/>
              <a:ea typeface="+mn-ea"/>
              <a:cs typeface="+mn-cs"/>
            </a:endParaRPr>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10</a:t>
            </a:fld>
            <a:endParaRPr lang="cs-CZ"/>
          </a:p>
        </p:txBody>
      </p:sp>
    </p:spTree>
    <p:extLst>
      <p:ext uri="{BB962C8B-B14F-4D97-AF65-F5344CB8AC3E}">
        <p14:creationId xmlns:p14="http://schemas.microsoft.com/office/powerpoint/2010/main" val="708062604"/>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r>
              <a:rPr lang="cs-CZ" sz="1200" kern="1200" baseline="0" dirty="false" smtClean="false">
                <a:solidFill>
                  <a:schemeClr val="tx1"/>
                </a:solidFill>
                <a:effectLst/>
                <a:latin typeface="+mn-lt"/>
                <a:ea typeface="+mn-ea"/>
                <a:cs typeface="+mn-cs"/>
              </a:rPr>
              <a:t>Nová činnost: </a:t>
            </a:r>
          </a:p>
          <a:p>
            <a:r>
              <a:rPr lang="cs-CZ" sz="1200" kern="1200" dirty="false" smtClean="false">
                <a:solidFill>
                  <a:schemeClr val="tx1"/>
                </a:solidFill>
                <a:effectLst/>
                <a:latin typeface="+mn-lt"/>
                <a:ea typeface="+mn-ea"/>
                <a:cs typeface="+mn-cs"/>
              </a:rPr>
              <a:t>a) podnikatelská aktivita nově vzniklého subjektu (nerelevantní pro NNO), </a:t>
            </a:r>
          </a:p>
          <a:p>
            <a:r>
              <a:rPr lang="cs-CZ" sz="1200" kern="1200" dirty="false" smtClean="false">
                <a:solidFill>
                  <a:schemeClr val="tx1"/>
                </a:solidFill>
                <a:effectLst/>
                <a:latin typeface="+mn-lt"/>
                <a:ea typeface="+mn-ea"/>
                <a:cs typeface="+mn-cs"/>
              </a:rPr>
              <a:t>b) podnikatelská aktivita jako nově zřízená živnost subjektu již existujícího,</a:t>
            </a:r>
          </a:p>
          <a:p>
            <a:r>
              <a:rPr lang="cs-CZ" sz="1200" kern="1200" dirty="false" smtClean="false">
                <a:solidFill>
                  <a:schemeClr val="tx1"/>
                </a:solidFill>
                <a:effectLst/>
                <a:latin typeface="+mn-lt"/>
                <a:ea typeface="+mn-ea"/>
                <a:cs typeface="+mn-cs"/>
              </a:rPr>
              <a:t>c) podnikatelská aktivita jako nový obor činnosti v rámci stávajícího oprávnění k podnikání,</a:t>
            </a:r>
          </a:p>
          <a:p>
            <a:r>
              <a:rPr lang="cs-CZ" sz="1200" kern="1200" dirty="false" smtClean="false">
                <a:solidFill>
                  <a:schemeClr val="tx1"/>
                </a:solidFill>
                <a:effectLst/>
                <a:latin typeface="+mn-lt"/>
                <a:ea typeface="+mn-ea"/>
                <a:cs typeface="+mn-cs"/>
              </a:rPr>
              <a:t>d) podnikatelská aktivita jako nový produkt/služba v rámci stávajícího živnostenského oprávnění, přičemž podmínkou novosti je možnost oddělit nový produkt/službu od stávajícího podnikání a to jak při přípravě podnikatelského záměru a finančního plánu, tak při prokazování udržitelnosti   </a:t>
            </a:r>
          </a:p>
          <a:p>
            <a:r>
              <a:rPr lang="cs-CZ" sz="1200" kern="1200" dirty="false" smtClean="false">
                <a:solidFill>
                  <a:schemeClr val="tx1"/>
                </a:solidFill>
                <a:effectLst/>
                <a:latin typeface="+mn-lt"/>
                <a:ea typeface="+mn-ea"/>
                <a:cs typeface="+mn-cs"/>
              </a:rPr>
              <a:t>e) podnikatelská aktivita jako nově zřízená provozovna poskytující stávající službu, avšak takovou, jejíž poskytování je jednoznačně vázáno k místu provozovny (např. otevření další kavárny/prádelny na jiném místě); zřízením nové provozovny bude uspokojena poptávka nových/jiných zákazníků; nově zřízená provozovna musí být ekonomicky soběstačná, tzn., žadatel zaciluje podnikatelský plán jen na ni, prokazuje konkurenceschopnost nové služby v nové provozovně s ohledem na místní trh aj.</a:t>
            </a:r>
          </a:p>
          <a:p>
            <a:endParaRPr lang="cs-CZ" sz="1200" kern="1200" dirty="false" smtClean="false">
              <a:solidFill>
                <a:schemeClr val="tx1"/>
              </a:solidFill>
              <a:effectLst/>
              <a:latin typeface="+mn-lt"/>
              <a:ea typeface="+mn-ea"/>
              <a:cs typeface="+mn-cs"/>
            </a:endParaRPr>
          </a:p>
          <a:p>
            <a:r>
              <a:rPr lang="cs-CZ" sz="1200" kern="1200" dirty="false" smtClean="false">
                <a:solidFill>
                  <a:schemeClr val="tx1"/>
                </a:solidFill>
                <a:effectLst/>
                <a:latin typeface="+mn-lt"/>
                <a:ea typeface="+mn-ea"/>
                <a:cs typeface="+mn-cs"/>
              </a:rPr>
              <a:t>Za nový podnikatelský subjekt nelze považovat: </a:t>
            </a:r>
          </a:p>
          <a:p>
            <a:pPr lvl="0"/>
            <a:r>
              <a:rPr lang="cs-CZ" sz="1200" kern="1200" dirty="false" smtClean="false">
                <a:solidFill>
                  <a:schemeClr val="tx1"/>
                </a:solidFill>
                <a:effectLst/>
                <a:latin typeface="+mn-lt"/>
                <a:ea typeface="+mn-ea"/>
                <a:cs typeface="+mn-cs"/>
              </a:rPr>
              <a:t>- právní subjekt, který byl zakoupen jiným právním subjektem/OSVČ se stejným předmětem a místem podnikání, a ve kterém vznikla shodná pracovní místa, </a:t>
            </a:r>
          </a:p>
          <a:p>
            <a:r>
              <a:rPr lang="cs-CZ" sz="1200" kern="1200" dirty="false" smtClean="false">
                <a:solidFill>
                  <a:schemeClr val="tx1"/>
                </a:solidFill>
                <a:effectLst/>
                <a:latin typeface="+mn-lt"/>
                <a:ea typeface="+mn-ea"/>
                <a:cs typeface="+mn-cs"/>
              </a:rPr>
              <a:t>- podnikatelský subjekt nově vzniklý pouze formálním přesunem podnikání (zaměstnanců z cílových skupin, předmětu a místa podnikání) z již fungujícího/zakládajícího subjektu.</a:t>
            </a:r>
          </a:p>
          <a:p>
            <a:endParaRPr lang="cs-CZ" sz="1200" kern="1200" baseline="0" dirty="false" smtClean="false">
              <a:solidFill>
                <a:schemeClr val="tx1"/>
              </a:solidFill>
              <a:effectLst/>
              <a:latin typeface="+mn-lt"/>
              <a:ea typeface="+mn-ea"/>
              <a:cs typeface="+mn-cs"/>
            </a:endParaRPr>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124</a:t>
            </a:fld>
            <a:endParaRPr lang="cs-CZ" dirty="false"/>
          </a:p>
        </p:txBody>
      </p:sp>
    </p:spTree>
    <p:extLst>
      <p:ext uri="{BB962C8B-B14F-4D97-AF65-F5344CB8AC3E}">
        <p14:creationId xmlns:p14="http://schemas.microsoft.com/office/powerpoint/2010/main" val="741164888"/>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125</a:t>
            </a:fld>
            <a:endParaRPr lang="cs-CZ" dirty="false"/>
          </a:p>
        </p:txBody>
      </p:sp>
    </p:spTree>
    <p:extLst>
      <p:ext uri="{BB962C8B-B14F-4D97-AF65-F5344CB8AC3E}">
        <p14:creationId xmlns:p14="http://schemas.microsoft.com/office/powerpoint/2010/main" val="741164888"/>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b="true" dirty="false" smtClean="false"/>
              <a:t>Psychosociální podpora </a:t>
            </a:r>
            <a:r>
              <a:rPr lang="cs-CZ" dirty="false" smtClean="false"/>
              <a:t>- nenazývat sociálním pracovníkem, aby nedocházelo k obcházení zákona č. 108/2006 Sb., o sociálních službách</a:t>
            </a:r>
          </a:p>
          <a:p>
            <a:endParaRPr lang="cs-CZ" dirty="false" smtClean="false"/>
          </a:p>
          <a:p>
            <a:r>
              <a:rPr lang="cs-CZ" b="true" dirty="false" smtClean="false"/>
              <a:t>Kvalifikací členů realizačního týmu se rozumí </a:t>
            </a:r>
            <a:r>
              <a:rPr lang="cs-CZ" sz="1200" kern="1200" dirty="false" smtClean="false">
                <a:solidFill>
                  <a:schemeClr val="tx1"/>
                </a:solidFill>
                <a:effectLst/>
                <a:latin typeface="+mn-lt"/>
                <a:ea typeface="+mn-ea"/>
                <a:cs typeface="+mn-cs"/>
              </a:rPr>
              <a:t>vyučení v oboru, SŠ, VŠ v oboru nebo osvědčení o profesní kvalifikaci podle zákona č. 179/2006 Sb., o ověřování a uznávání výsledků dalšího vzdělávání.</a:t>
            </a:r>
          </a:p>
          <a:p>
            <a:endParaRPr lang="cs-CZ" sz="1200" kern="1200" dirty="false" smtClean="false">
              <a:solidFill>
                <a:schemeClr val="tx1"/>
              </a:solidFill>
              <a:effectLst/>
              <a:latin typeface="+mn-lt"/>
              <a:ea typeface="+mn-ea"/>
              <a:cs typeface="+mn-cs"/>
            </a:endParaRPr>
          </a:p>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b="true" dirty="false" smtClean="false"/>
              <a:t>Vzdělávání zaměstnanců sociálního podniku mimo CS </a:t>
            </a:r>
            <a:r>
              <a:rPr lang="cs-CZ" b="true" baseline="0" dirty="false" smtClean="false"/>
              <a:t> </a:t>
            </a:r>
            <a:r>
              <a:rPr lang="cs-CZ" baseline="0" dirty="false" smtClean="false"/>
              <a:t>- </a:t>
            </a:r>
            <a:r>
              <a:rPr lang="cs-CZ" dirty="false" smtClean="false"/>
              <a:t>kurzy pro zefektivnění práce s cílovou skupinou nebo kurzy zaměřené na rozvoj kompetencí v řízení podniku.</a:t>
            </a:r>
          </a:p>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126</a:t>
            </a:fld>
            <a:endParaRPr lang="cs-CZ" dirty="false"/>
          </a:p>
        </p:txBody>
      </p:sp>
    </p:spTree>
    <p:extLst>
      <p:ext uri="{BB962C8B-B14F-4D97-AF65-F5344CB8AC3E}">
        <p14:creationId xmlns:p14="http://schemas.microsoft.com/office/powerpoint/2010/main" val="741164888"/>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endParaRPr lang="cs-CZ"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127</a:t>
            </a:fld>
            <a:endParaRPr lang="cs-CZ" dirty="false"/>
          </a:p>
        </p:txBody>
      </p:sp>
    </p:spTree>
    <p:extLst>
      <p:ext uri="{BB962C8B-B14F-4D97-AF65-F5344CB8AC3E}">
        <p14:creationId xmlns:p14="http://schemas.microsoft.com/office/powerpoint/2010/main" val="741164888"/>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Zástupný symbol pro obrázek snímku 1"/>
          <p:cNvSpPr>
            <a:spLocks noGrp="true" noRot="true" noChangeAspect="true"/>
          </p:cNvSpPr>
          <p:nvPr>
            <p:ph type="sldImg"/>
          </p:nvPr>
        </p:nvSpPr>
        <p:spPr/>
      </p:sp>
      <p:sp>
        <p:nvSpPr>
          <p:cNvPr id="3" name="Zástupný symbol pro poznámky 2"/>
          <p:cNvSpPr>
            <a:spLocks noGrp="true"/>
          </p:cNvSpPr>
          <p:nvPr>
            <p:ph type="body" idx="1"/>
          </p:nvPr>
        </p:nvSpPr>
        <p:spPr/>
        <p:txBody>
          <a:bodyPr/>
          <a:lstStyle/>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dirty="false" smtClean="false"/>
              <a:t>Nové podnikatelské aktivity a environmentální sociální podniky konzultovat s ŘO OPZ,</a:t>
            </a:r>
            <a:r>
              <a:rPr lang="cs-CZ" baseline="0" dirty="false" smtClean="false"/>
              <a:t> podnikatelské plány s lokálními konzultanty, environmentální sociální podniky s lokálními konzultanty s environmentálním zaměřením. </a:t>
            </a:r>
            <a:endParaRPr lang="cs-CZ" dirty="false" smtClean="false"/>
          </a:p>
          <a:p>
            <a:endParaRPr lang="cs-CZ" dirty="false" smtClean="false"/>
          </a:p>
          <a:p>
            <a:r>
              <a:rPr lang="cs-CZ" b="true" u="sng" dirty="false" smtClean="false"/>
              <a:t>Projekt Podpora</a:t>
            </a:r>
            <a:r>
              <a:rPr lang="cs-CZ" b="true" u="sng" baseline="0" dirty="false" smtClean="false"/>
              <a:t> sociálního podnikání v ČR pokračuje (PSSP) – projekt byl zahájen v prosinci 2016</a:t>
            </a:r>
          </a:p>
          <a:p>
            <a:endParaRPr lang="cs-CZ" baseline="0" dirty="false" smtClean="false"/>
          </a:p>
          <a:p>
            <a:r>
              <a:rPr lang="cs-CZ" sz="1050" b="true" dirty="false" smtClean="false"/>
              <a:t>Lokální konzultanti </a:t>
            </a:r>
            <a:r>
              <a:rPr lang="cs-CZ" sz="1050" dirty="false" smtClean="false"/>
              <a:t>- </a:t>
            </a:r>
            <a:r>
              <a:rPr lang="cs-CZ" sz="1050" kern="1200" dirty="false" smtClean="false">
                <a:solidFill>
                  <a:schemeClr val="tx1"/>
                </a:solidFill>
                <a:effectLst/>
                <a:latin typeface="+mn-lt"/>
                <a:ea typeface="+mn-ea"/>
                <a:cs typeface="+mn-cs"/>
              </a:rPr>
              <a:t>poskytují konzultace v oblasti sociálního podnikání budoucím nebo současným zaměstnavatelům v oblasti sociálního podnikání, seznamují s praktickým chodem sociálního podniku, poskytují informace k založení sociálního podniku a k podnikatelským záměrům, předávají kontakty na relevantní subjekty v regionu a především sdílí své praktické zkušenosti.</a:t>
            </a:r>
          </a:p>
          <a:p>
            <a:endParaRPr lang="cs-CZ" sz="1050" kern="1200" dirty="false" smtClean="false">
              <a:solidFill>
                <a:schemeClr val="tx1"/>
              </a:solidFill>
              <a:effectLst/>
              <a:latin typeface="+mn-lt"/>
              <a:ea typeface="+mn-ea"/>
              <a:cs typeface="+mn-cs"/>
            </a:endParaRPr>
          </a:p>
          <a:p>
            <a:r>
              <a:rPr lang="cs-CZ" sz="1050" b="true" kern="1200" dirty="false" smtClean="false">
                <a:solidFill>
                  <a:schemeClr val="tx1"/>
                </a:solidFill>
                <a:effectLst/>
                <a:latin typeface="+mn-lt"/>
                <a:ea typeface="+mn-ea"/>
                <a:cs typeface="+mn-cs"/>
              </a:rPr>
              <a:t>Kouči/experti</a:t>
            </a:r>
            <a:r>
              <a:rPr lang="cs-CZ" sz="1050" kern="1200" dirty="false" smtClean="false">
                <a:solidFill>
                  <a:schemeClr val="tx1"/>
                </a:solidFill>
                <a:effectLst/>
                <a:latin typeface="+mn-lt"/>
                <a:ea typeface="+mn-ea"/>
                <a:cs typeface="+mn-cs"/>
              </a:rPr>
              <a:t> - </a:t>
            </a:r>
            <a:r>
              <a:rPr lang="cs-CZ" sz="1200" kern="1200" dirty="false" smtClean="false">
                <a:solidFill>
                  <a:schemeClr val="tx1"/>
                </a:solidFill>
                <a:effectLst/>
                <a:latin typeface="+mn-lt"/>
                <a:ea typeface="+mn-ea"/>
                <a:cs typeface="+mn-cs"/>
              </a:rPr>
              <a:t>poskytují specializovanou poradenskou činnost v oblastech krizového řízení organizace, managementu, </a:t>
            </a:r>
            <a:r>
              <a:rPr lang="cs-CZ" sz="1200" kern="1200" dirty="false" err="true" smtClean="false">
                <a:solidFill>
                  <a:schemeClr val="tx1"/>
                </a:solidFill>
                <a:effectLst/>
                <a:latin typeface="+mn-lt"/>
                <a:ea typeface="+mn-ea"/>
                <a:cs typeface="+mn-cs"/>
              </a:rPr>
              <a:t>gastropodnikání</a:t>
            </a:r>
            <a:r>
              <a:rPr lang="cs-CZ" sz="1200" kern="1200" dirty="false" smtClean="false">
                <a:solidFill>
                  <a:schemeClr val="tx1"/>
                </a:solidFill>
                <a:effectLst/>
                <a:latin typeface="+mn-lt"/>
                <a:ea typeface="+mn-ea"/>
                <a:cs typeface="+mn-cs"/>
              </a:rPr>
              <a:t>, nastavení efektivní marketingové strategie, cash </a:t>
            </a:r>
            <a:r>
              <a:rPr lang="cs-CZ" sz="1200" kern="1200" dirty="false" err="true" smtClean="false">
                <a:solidFill>
                  <a:schemeClr val="tx1"/>
                </a:solidFill>
                <a:effectLst/>
                <a:latin typeface="+mn-lt"/>
                <a:ea typeface="+mn-ea"/>
                <a:cs typeface="+mn-cs"/>
              </a:rPr>
              <a:t>flow</a:t>
            </a:r>
            <a:r>
              <a:rPr lang="cs-CZ" sz="1200" kern="1200" dirty="false" smtClean="false">
                <a:solidFill>
                  <a:schemeClr val="tx1"/>
                </a:solidFill>
                <a:effectLst/>
                <a:latin typeface="+mn-lt"/>
                <a:ea typeface="+mn-ea"/>
                <a:cs typeface="+mn-cs"/>
              </a:rPr>
              <a:t>, zajištění udržitelnosti podnikání po skončení finanční podpory, získávání zakázek, prací s cílovými skupinami atd.</a:t>
            </a:r>
            <a:r>
              <a:rPr lang="cs-CZ" sz="1050" kern="1200" baseline="0" dirty="false" smtClean="false">
                <a:solidFill>
                  <a:schemeClr val="tx1"/>
                </a:solidFill>
                <a:effectLst/>
                <a:latin typeface="+mn-lt"/>
                <a:ea typeface="+mn-ea"/>
                <a:cs typeface="+mn-cs"/>
              </a:rPr>
              <a:t> </a:t>
            </a:r>
          </a:p>
          <a:p>
            <a:endParaRPr lang="cs-CZ" sz="1050" kern="1200" baseline="0" dirty="false" smtClean="false">
              <a:solidFill>
                <a:schemeClr val="tx1"/>
              </a:solidFill>
              <a:effectLst/>
              <a:latin typeface="+mn-lt"/>
              <a:ea typeface="+mn-ea"/>
              <a:cs typeface="+mn-cs"/>
            </a:endParaRPr>
          </a:p>
          <a:p>
            <a:r>
              <a:rPr lang="cs-CZ" sz="1050" b="true" kern="1200" baseline="0" dirty="false" smtClean="false">
                <a:solidFill>
                  <a:schemeClr val="tx1"/>
                </a:solidFill>
                <a:effectLst/>
                <a:latin typeface="+mn-lt"/>
                <a:ea typeface="+mn-ea"/>
                <a:cs typeface="+mn-cs"/>
              </a:rPr>
              <a:t>Stáže v sociálních podnicích </a:t>
            </a:r>
            <a:r>
              <a:rPr lang="cs-CZ" sz="1050" kern="1200" baseline="0" dirty="false" smtClean="false">
                <a:solidFill>
                  <a:schemeClr val="tx1"/>
                </a:solidFill>
                <a:effectLst/>
                <a:latin typeface="+mn-lt"/>
                <a:ea typeface="+mn-ea"/>
                <a:cs typeface="+mn-cs"/>
              </a:rPr>
              <a:t>- </a:t>
            </a:r>
            <a:r>
              <a:rPr lang="cs-CZ" sz="1200" kern="1200" dirty="false" smtClean="false">
                <a:solidFill>
                  <a:schemeClr val="tx1"/>
                </a:solidFill>
                <a:effectLst/>
                <a:latin typeface="+mn-lt"/>
                <a:ea typeface="+mn-ea"/>
                <a:cs typeface="+mn-cs"/>
              </a:rPr>
              <a:t>Smyslem stáží je přenos informací o fungování sociálních podniků a zvýšení kompetencí pro založení nebo řízení sociálních podniků. Dále pak poskytnutí reálného vhledu do sociálního podnikání a navazování cenných kontaktů. Stáž může být uskutečněna ve vybraném sociálním podniku, či v neziskové organizaci věnující se problematice sociálního vyloučení, integrace na trh práce nebo osobám se zdravotním či sociálním znevýhodněním, za účelem nabytí zkušeností s prací s cílovou skupinou.</a:t>
            </a:r>
          </a:p>
          <a:p>
            <a:endParaRPr lang="cs-CZ" sz="1050" kern="1200" dirty="false" smtClean="false">
              <a:solidFill>
                <a:schemeClr val="tx1"/>
              </a:solidFill>
              <a:effectLst/>
              <a:latin typeface="+mn-lt"/>
              <a:ea typeface="+mn-ea"/>
              <a:cs typeface="+mn-cs"/>
            </a:endParaRPr>
          </a:p>
          <a:p>
            <a:endParaRPr lang="cs-CZ" sz="1050" kern="1200" dirty="false" smtClean="false">
              <a:solidFill>
                <a:schemeClr val="tx1"/>
              </a:solidFill>
              <a:effectLst/>
              <a:latin typeface="+mn-lt"/>
              <a:ea typeface="+mn-ea"/>
              <a:cs typeface="+mn-cs"/>
            </a:endParaRPr>
          </a:p>
          <a:p>
            <a:endParaRPr lang="cs-CZ" sz="1050" dirty="false"/>
          </a:p>
        </p:txBody>
      </p:sp>
      <p:sp>
        <p:nvSpPr>
          <p:cNvPr id="4" name="Zástupný symbol pro číslo snímku 3"/>
          <p:cNvSpPr>
            <a:spLocks noGrp="true"/>
          </p:cNvSpPr>
          <p:nvPr>
            <p:ph type="sldNum" sz="quarter" idx="10"/>
          </p:nvPr>
        </p:nvSpPr>
        <p:spPr/>
        <p:txBody>
          <a:bodyPr/>
          <a:lstStyle/>
          <a:p>
            <a:fld id="{53FB31FA-E905-4016-9D4B-970DF0C7EE08}" type="slidenum">
              <a:rPr lang="cs-CZ" smtClean="false"/>
              <a:t>130</a:t>
            </a:fld>
            <a:endParaRPr lang="cs-CZ" dirty="false"/>
          </a:p>
        </p:txBody>
      </p:sp>
    </p:spTree>
    <p:extLst>
      <p:ext uri="{BB962C8B-B14F-4D97-AF65-F5344CB8AC3E}">
        <p14:creationId xmlns:p14="http://schemas.microsoft.com/office/powerpoint/2010/main" val="599118669"/>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46082" name="Zástupný symbol pro obrázek snímku 1"/>
          <p:cNvSpPr>
            <a:spLocks noTextEdit="true" noGrp="true" noRot="true" noChangeAspect="true"/>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Zástupný symbol pro poznámky 2"/>
          <p:cNvSpPr>
            <a:spLocks noGrp="true"/>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false" compatLnSpc="true">
            <a:prstTxWarp prst="textNoShape">
              <a:avLst/>
            </a:prstTxWarp>
          </a:bodyPr>
          <a:lstStyle/>
          <a:p>
            <a:endParaRPr lang="cs-CZ" altLang="cs-CZ" smtClean="false"/>
          </a:p>
        </p:txBody>
      </p:sp>
      <p:sp>
        <p:nvSpPr>
          <p:cNvPr id="4" name="Zástupný symbol pro číslo snímku 3"/>
          <p:cNvSpPr>
            <a:spLocks noGrp="true"/>
          </p:cNvSpPr>
          <p:nvPr>
            <p:ph type="sldNum" sz="quarter" idx="5"/>
          </p:nvPr>
        </p:nvSpPr>
        <p:spPr/>
        <p:txBody>
          <a:bodyPr/>
          <a:lstStyle/>
          <a:p>
            <a:pPr>
              <a:defRPr/>
            </a:pPr>
            <a:fld id="{4EC1FBFE-12DB-43B6-ADF0-D4F55864C30F}" type="slidenum">
              <a:rPr lang="cs-CZ" smtClean="false"/>
              <a:pPr>
                <a:defRPr/>
              </a:pPr>
              <a:t>133</a:t>
            </a:fld>
            <a:endParaRPr lang="cs-CZ"/>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47106" name="Zástupný symbol pro obrázek snímku 1"/>
          <p:cNvSpPr>
            <a:spLocks noTextEdit="true" noGrp="true" noRot="true" noChangeAspect="true"/>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Zástupný symbol pro poznámky 2"/>
          <p:cNvSpPr>
            <a:spLocks noGrp="true"/>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false" compatLnSpc="true">
            <a:prstTxWarp prst="textNoShape">
              <a:avLst/>
            </a:prstTxWarp>
          </a:bodyPr>
          <a:lstStyle/>
          <a:p>
            <a:endParaRPr lang="cs-CZ" altLang="cs-CZ" smtClean="false"/>
          </a:p>
        </p:txBody>
      </p:sp>
      <p:sp>
        <p:nvSpPr>
          <p:cNvPr id="4" name="Zástupný symbol pro číslo snímku 3"/>
          <p:cNvSpPr>
            <a:spLocks noGrp="true"/>
          </p:cNvSpPr>
          <p:nvPr>
            <p:ph type="sldNum" sz="quarter" idx="5"/>
          </p:nvPr>
        </p:nvSpPr>
        <p:spPr/>
        <p:txBody>
          <a:bodyPr/>
          <a:lstStyle/>
          <a:p>
            <a:pPr>
              <a:defRPr/>
            </a:pPr>
            <a:fld id="{3D2F4584-63CA-493A-9EAC-D9B426548887}" type="slidenum">
              <a:rPr lang="cs-CZ" smtClean="false">
                <a:solidFill>
                  <a:prstClr val="black"/>
                </a:solidFill>
              </a:rPr>
              <a:pPr>
                <a:defRPr/>
              </a:pPr>
              <a:t>134</a:t>
            </a:fld>
            <a:endParaRPr lang="cs-CZ">
              <a:solidFill>
                <a:prstClr val="black"/>
              </a:solidFill>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48130" name="Zástupný symbol pro obrázek snímku 1"/>
          <p:cNvSpPr>
            <a:spLocks noTextEdit="true" noGrp="true" noRot="true" noChangeAspect="true"/>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Zástupný symbol pro poznámky 2"/>
          <p:cNvSpPr>
            <a:spLocks noGrp="true"/>
          </p:cNvSpPr>
          <p:nvPr>
            <p:ph type="body" idx="1"/>
          </p:nvPr>
        </p:nvSpPr>
        <p:spPr/>
        <p:txBody>
          <a:bodyPr/>
          <a:lstStyle/>
          <a:p>
            <a:pPr>
              <a:buFont typeface="Wingdings" pitchFamily="2" charset="2"/>
              <a:buNone/>
              <a:defRPr/>
            </a:pPr>
            <a:endParaRPr lang="cs-CZ" sz="1400" b="true" u="sng" cap="small" dirty="false" smtClean="false"/>
          </a:p>
          <a:p>
            <a:pPr>
              <a:defRPr/>
            </a:pPr>
            <a:endParaRPr lang="cs-CZ" dirty="false"/>
          </a:p>
        </p:txBody>
      </p:sp>
      <p:sp>
        <p:nvSpPr>
          <p:cNvPr id="4" name="Zástupný symbol pro číslo snímku 3"/>
          <p:cNvSpPr>
            <a:spLocks noGrp="true"/>
          </p:cNvSpPr>
          <p:nvPr>
            <p:ph type="sldNum" sz="quarter" idx="5"/>
          </p:nvPr>
        </p:nvSpPr>
        <p:spPr/>
        <p:txBody>
          <a:bodyPr/>
          <a:lstStyle/>
          <a:p>
            <a:pPr>
              <a:defRPr/>
            </a:pPr>
            <a:fld id="{EEC7D1A7-E82D-478B-B65F-0CA370FE64F4}" type="slidenum">
              <a:rPr lang="cs-CZ" smtClean="false"/>
              <a:pPr>
                <a:defRPr/>
              </a:pPr>
              <a:t>137</a:t>
            </a:fld>
            <a:endParaRPr lang="cs-CZ"/>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49154" name="Zástupný symbol pro obrázek snímku 1"/>
          <p:cNvSpPr>
            <a:spLocks noTextEdit="true" noGrp="true" noRot="true" noChangeAspect="true"/>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Zástupný symbol pro poznámky 2"/>
          <p:cNvSpPr>
            <a:spLocks noGrp="true"/>
          </p:cNvSpPr>
          <p:nvPr>
            <p:ph type="body" idx="1"/>
          </p:nvPr>
        </p:nvSpPr>
        <p:spPr/>
        <p:txBody>
          <a:bodyPr/>
          <a:lstStyle/>
          <a:p>
            <a:pPr>
              <a:buFont typeface="Wingdings" pitchFamily="2" charset="2"/>
              <a:buNone/>
              <a:defRPr/>
            </a:pPr>
            <a:endParaRPr lang="cs-CZ" sz="1400" b="true" u="sng" cap="small" dirty="false" smtClean="false"/>
          </a:p>
          <a:p>
            <a:pPr>
              <a:defRPr/>
            </a:pPr>
            <a:endParaRPr lang="cs-CZ" dirty="false"/>
          </a:p>
        </p:txBody>
      </p:sp>
      <p:sp>
        <p:nvSpPr>
          <p:cNvPr id="4" name="Zástupný symbol pro číslo snímku 3"/>
          <p:cNvSpPr>
            <a:spLocks noGrp="true"/>
          </p:cNvSpPr>
          <p:nvPr>
            <p:ph type="sldNum" sz="quarter" idx="5"/>
          </p:nvPr>
        </p:nvSpPr>
        <p:spPr/>
        <p:txBody>
          <a:bodyPr/>
          <a:lstStyle/>
          <a:p>
            <a:pPr>
              <a:defRPr/>
            </a:pPr>
            <a:fld id="{BB9FCCA4-9726-4E39-BDE1-BC5521CAFF0C}" type="slidenum">
              <a:rPr lang="cs-CZ" smtClean="false"/>
              <a:pPr>
                <a:defRPr/>
              </a:pPr>
              <a:t>138</a:t>
            </a:fld>
            <a:endParaRPr lang="cs-CZ"/>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50178" name="Zástupný symbol pro obrázek snímku 1"/>
          <p:cNvSpPr>
            <a:spLocks noTextEdit="true" noGrp="true" noRot="true" noChangeAspect="true"/>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Zástupný symbol pro poznámky 2"/>
          <p:cNvSpPr>
            <a:spLocks noGrp="true"/>
          </p:cNvSpPr>
          <p:nvPr>
            <p:ph type="body" idx="1"/>
          </p:nvPr>
        </p:nvSpPr>
        <p:spPr/>
        <p:txBody>
          <a:bodyPr/>
          <a:lstStyle/>
          <a:p>
            <a:pPr>
              <a:buFont typeface="Wingdings" pitchFamily="2" charset="2"/>
              <a:buNone/>
              <a:defRPr/>
            </a:pPr>
            <a:endParaRPr lang="cs-CZ" sz="1400" b="true" u="sng" cap="small" dirty="false" smtClean="false"/>
          </a:p>
          <a:p>
            <a:pPr>
              <a:defRPr/>
            </a:pPr>
            <a:endParaRPr lang="cs-CZ" dirty="false"/>
          </a:p>
        </p:txBody>
      </p:sp>
      <p:sp>
        <p:nvSpPr>
          <p:cNvPr id="4" name="Zástupný symbol pro číslo snímku 3"/>
          <p:cNvSpPr>
            <a:spLocks noGrp="true"/>
          </p:cNvSpPr>
          <p:nvPr>
            <p:ph type="sldNum" sz="quarter" idx="5"/>
          </p:nvPr>
        </p:nvSpPr>
        <p:spPr/>
        <p:txBody>
          <a:bodyPr/>
          <a:lstStyle/>
          <a:p>
            <a:pPr>
              <a:defRPr/>
            </a:pPr>
            <a:fld id="{3EB44E7E-AAFE-4B23-84EB-0499BDA2BBE0}" type="slidenum">
              <a:rPr lang="cs-CZ" smtClean="false"/>
              <a:pPr>
                <a:defRPr/>
              </a:pPr>
              <a:t>139</a:t>
            </a:fld>
            <a:endParaRPr lang="cs-CZ"/>
          </a:p>
        </p:txBody>
      </p:sp>
    </p:spTree>
  </p:cSld>
  <p:clrMapOvr>
    <a:masterClrMapping/>
  </p:clrMapOvr>
</p:notes>
</file>

<file path=ppt/slideLayouts/_rels/slideLayout1.xml.rels><?xml version="1.0" encoding="UTF-8" standalone="yes"?>
<Relationships xmlns="http://schemas.openxmlformats.org/package/2006/relationships">
    <Relationship Target="../media/image1.jpeg" Type="http://schemas.openxmlformats.org/officeDocument/2006/relationships/image" Id="rId2"/>
    <Relationship Target="../slideMasters/slideMaster1.xml" Type="http://schemas.openxmlformats.org/officeDocument/2006/relationships/slideMaster" Id="rId1"/>
</Relationships>

</file>

<file path=ppt/slideLayouts/_rels/slideLayout10.xml.rels><?xml version="1.0" encoding="UTF-8" standalone="yes"?>
<Relationships xmlns="http://schemas.openxmlformats.org/package/2006/relationships">
    <Relationship Target="../slideMasters/slideMaster1.xml" Type="http://schemas.openxmlformats.org/officeDocument/2006/relationships/slideMaster" Id="rId1"/>
</Relationships>

</file>

<file path=ppt/slideLayouts/_rels/slideLayout2.xml.rels><?xml version="1.0" encoding="UTF-8" standalone="yes"?>
<Relationships xmlns="http://schemas.openxmlformats.org/package/2006/relationships">
    <Relationship Target="../slideMasters/slideMaster1.xml" Type="http://schemas.openxmlformats.org/officeDocument/2006/relationships/slideMaster" Id="rId1"/>
</Relationships>

</file>

<file path=ppt/slideLayouts/_rels/slideLayout3.xml.rels><?xml version="1.0" encoding="UTF-8" standalone="yes"?>
<Relationships xmlns="http://schemas.openxmlformats.org/package/2006/relationships">
    <Relationship Target="../slideMasters/slideMaster1.xml" Type="http://schemas.openxmlformats.org/officeDocument/2006/relationships/slideMaster" Id="rId1"/>
</Relationships>

</file>

<file path=ppt/slideLayouts/_rels/slideLayout4.xml.rels><?xml version="1.0" encoding="UTF-8" standalone="yes"?>
<Relationships xmlns="http://schemas.openxmlformats.org/package/2006/relationships">
    <Relationship Target="../slideMasters/slideMaster1.xml" Type="http://schemas.openxmlformats.org/officeDocument/2006/relationships/slideMaster" Id="rId1"/>
</Relationships>

</file>

<file path=ppt/slideLayouts/_rels/slideLayout5.xml.rels><?xml version="1.0" encoding="UTF-8" standalone="yes"?>
<Relationships xmlns="http://schemas.openxmlformats.org/package/2006/relationships">
    <Relationship Target="../slideMasters/slideMaster1.xml" Type="http://schemas.openxmlformats.org/officeDocument/2006/relationships/slideMaster" Id="rId1"/>
</Relationships>

</file>

<file path=ppt/slideLayouts/_rels/slideLayout6.xml.rels><?xml version="1.0" encoding="UTF-8" standalone="yes"?>
<Relationships xmlns="http://schemas.openxmlformats.org/package/2006/relationships">
    <Relationship Target="../media/image1.jpeg" Type="http://schemas.openxmlformats.org/officeDocument/2006/relationships/image" Id="rId2"/>
    <Relationship Target="../slideMasters/slideMaster1.xml" Type="http://schemas.openxmlformats.org/officeDocument/2006/relationships/slideMaster" Id="rId1"/>
</Relationships>

</file>

<file path=ppt/slideLayouts/_rels/slideLayout7.xml.rels><?xml version="1.0" encoding="UTF-8" standalone="yes"?>
<Relationships xmlns="http://schemas.openxmlformats.org/package/2006/relationships">
    <Relationship Target="../slideMasters/slideMaster1.xml" Type="http://schemas.openxmlformats.org/officeDocument/2006/relationships/slideMaster" Id="rId1"/>
</Relationships>

</file>

<file path=ppt/slideLayouts/_rels/slideLayout8.xml.rels><?xml version="1.0" encoding="UTF-8" standalone="yes"?>
<Relationships xmlns="http://schemas.openxmlformats.org/package/2006/relationships">
    <Relationship Target="../slideMasters/slideMaster1.xml" Type="http://schemas.openxmlformats.org/officeDocument/2006/relationships/slideMaster" Id="rId1"/>
</Relationships>

</file>

<file path=ppt/slideLayouts/_rels/slideLayout9.xml.rels><?xml version="1.0" encoding="UTF-8" standalone="yes"?>
<Relationships xmlns="http://schemas.openxmlformats.org/package/2006/relationships">
    <Relationship Target="../slideMasters/slideMaster1.xml" Type="http://schemas.openxmlformats.org/officeDocument/2006/relationships/slideMaster" Id="rId1"/>
</Relationships>

</file>

<file path=ppt/slideLayouts/slideLayout1.xml><?xml version="1.0" encoding="utf-8"?>
<p:sldLayout xmlns:v="urn:schemas-microsoft-com:vml" xmlns:comp="http://schemas.openxmlformats.org/drawingml/2006/compatibility" xmlns:mc="http://schemas.openxmlformats.org/markup-compatibility/2006" xmlns:xdr="http://schemas.openxmlformats.org/drawingml/2006/spreadsheetDrawing" xmlns:c="http://schemas.openxmlformats.org/drawingml/2006/chart" xmlns:r="http://schemas.openxmlformats.org/officeDocument/2006/relationships" xmlns:p="http://schemas.openxmlformats.org/presentationml/2006/main" xmlns:a="http://schemas.openxmlformats.org/drawingml/2006/main" xmlns:wp="http://schemas.openxmlformats.org/drawingml/2006/wordprocessingDrawing" xmlns:lc="http://schemas.openxmlformats.org/drawingml/2006/lockedCanvas" xmlns:pic="http://schemas.openxmlformats.org/drawingml/2006/picture" xmlns:cdr="http://schemas.openxmlformats.org/drawingml/2006/chartDrawing" xmlns:wp14="http://schemas.microsoft.com/office/word/2010/wordprocessingDrawing" xmlns:dgm="http://schemas.openxmlformats.org/drawingml/2006/diagram" preserve="true" userDrawn="true">
  <p:cSld name="Úvodní snímek">
    <p:spTree>
      <p:nvGrpSpPr>
        <p:cNvPr id="1" name=""/>
        <p:cNvGrpSpPr/>
        <p:nvPr/>
      </p:nvGrpSpPr>
      <p:grpSpPr>
        <a:xfrm>
          <a:off x="0" y="0"/>
          <a:ext cx="0" cy="0"/>
          <a:chOff x="0" y="0"/>
          <a:chExt cx="0" cy="0"/>
        </a:xfrm>
      </p:grpSpPr>
      <p:sp>
        <p:nvSpPr>
          <p:cNvPr id="6" name="Zástupný symbol pro datum 5"/>
          <p:cNvSpPr>
            <a:spLocks noGrp="true"/>
          </p:cNvSpPr>
          <p:nvPr>
            <p:ph type="dt" sz="half" idx="10"/>
          </p:nvPr>
        </p:nvSpPr>
        <p:spPr/>
        <p:txBody>
          <a:bodyPr/>
          <a:lstStyle/>
          <a:p>
            <a:endParaRPr lang="cs-CZ" dirty="false"/>
          </a:p>
        </p:txBody>
      </p:sp>
      <p:sp>
        <p:nvSpPr>
          <p:cNvPr id="7" name="Zástupný symbol pro zápatí 6"/>
          <p:cNvSpPr>
            <a:spLocks noGrp="true"/>
          </p:cNvSpPr>
          <p:nvPr>
            <p:ph type="ftr" sz="quarter" idx="11"/>
          </p:nvPr>
        </p:nvSpPr>
        <p:spPr/>
        <p:txBody>
          <a:bodyPr/>
          <a:lstStyle/>
          <a:p>
            <a:endParaRPr lang="cs-CZ" dirty="false"/>
          </a:p>
        </p:txBody>
      </p:sp>
      <p:sp>
        <p:nvSpPr>
          <p:cNvPr id="8" name="Zástupný symbol pro číslo snímku 7"/>
          <p:cNvSpPr>
            <a:spLocks noGrp="true"/>
          </p:cNvSpPr>
          <p:nvPr>
            <p:ph type="sldNum" sz="quarter" idx="12"/>
          </p:nvPr>
        </p:nvSpPr>
        <p:spPr/>
        <p:txBody>
          <a:bodyPr/>
          <a:lstStyle/>
          <a:p>
            <a:fld id="{479BF083-4774-43B1-9AB0-5CC1AC5DD8EE}" type="slidenum">
              <a:rPr lang="cs-CZ" smtClean="false"/>
              <a:pPr/>
              <a:t>‹#›</a:t>
            </a:fld>
            <a:endParaRPr lang="cs-CZ" dirty="false"/>
          </a:p>
        </p:txBody>
      </p:sp>
      <p:sp>
        <p:nvSpPr>
          <p:cNvPr id="10" name="Obdélník 9"/>
          <p:cNvSpPr/>
          <p:nvPr userDrawn="true"/>
        </p:nvSpPr>
        <p:spPr>
          <a:xfrm>
            <a:off x="0" y="0"/>
            <a:ext cx="9144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dirty="false"/>
          </a:p>
        </p:txBody>
      </p:sp>
      <p:sp>
        <p:nvSpPr>
          <p:cNvPr id="11" name="Nadpis 10"/>
          <p:cNvSpPr>
            <a:spLocks noGrp="true"/>
          </p:cNvSpPr>
          <p:nvPr>
            <p:ph type="title"/>
          </p:nvPr>
        </p:nvSpPr>
        <p:spPr>
          <a:xfrm>
            <a:off x="1512000" y="2610000"/>
            <a:ext cx="7272000" cy="1224000"/>
          </a:xfrm>
        </p:spPr>
        <p:txBody>
          <a:bodyPr anchor="t" anchorCtr="false"/>
          <a:lstStyle>
            <a:lvl1pPr>
              <a:defRPr sz="4000">
                <a:solidFill>
                  <a:schemeClr val="accent1"/>
                </a:solidFill>
              </a:defRPr>
            </a:lvl1pPr>
          </a:lstStyle>
          <a:p>
            <a:r>
              <a:rPr lang="cs-CZ" smtClean="false"/>
              <a:t>Kliknutím lze upravit styl.</a:t>
            </a:r>
            <a:endParaRPr lang="cs-CZ" dirty="false"/>
          </a:p>
        </p:txBody>
      </p:sp>
      <p:sp>
        <p:nvSpPr>
          <p:cNvPr id="13" name="Zástupný symbol pro text 12"/>
          <p:cNvSpPr>
            <a:spLocks noGrp="true"/>
          </p:cNvSpPr>
          <p:nvPr>
            <p:ph type="body" sz="quarter" idx="13" hasCustomPrompt="true"/>
          </p:nvPr>
        </p:nvSpPr>
        <p:spPr>
          <a:xfrm>
            <a:off x="1511299" y="4089600"/>
            <a:ext cx="7272000" cy="540000"/>
          </a:xfrm>
        </p:spPr>
        <p:txBody>
          <a:bodyPr lIns="36000" tIns="0" rIns="36000" bIns="0" anchor="ctr" anchorCtr="false"/>
          <a:lstStyle>
            <a:lvl1pPr marL="0" indent="0">
              <a:lnSpc>
                <a:spcPct val="100000"/>
              </a:lnSpc>
              <a:spcBef>
                <a:spcPts val="0"/>
              </a:spcBef>
              <a:spcAft>
                <a:spcPts val="0"/>
              </a:spcAft>
              <a:buFontTx/>
              <a:buNone/>
              <a:defRPr sz="3200" baseline="0">
                <a:solidFill>
                  <a:schemeClr val="accent1"/>
                </a:solidFill>
              </a:defRPr>
            </a:lvl1pPr>
          </a:lstStyle>
          <a:p>
            <a:pPr lvl="0"/>
            <a:r>
              <a:rPr lang="cs-CZ" dirty="false" smtClean="false"/>
              <a:t>Kliknutím vložíte jméno</a:t>
            </a:r>
          </a:p>
        </p:txBody>
      </p:sp>
      <p:sp>
        <p:nvSpPr>
          <p:cNvPr id="15" name="Zástupný symbol pro text 14"/>
          <p:cNvSpPr>
            <a:spLocks noGrp="true"/>
          </p:cNvSpPr>
          <p:nvPr>
            <p:ph type="body" sz="quarter" idx="14" hasCustomPrompt="true"/>
          </p:nvPr>
        </p:nvSpPr>
        <p:spPr>
          <a:xfrm>
            <a:off x="1512000" y="4885200"/>
            <a:ext cx="7272000" cy="540000"/>
          </a:xfrm>
        </p:spPr>
        <p:txBody>
          <a:bodyPr lIns="36000" tIns="0" rIns="36000" bIns="0" anchor="ctr" anchorCtr="false"/>
          <a:lstStyle>
            <a:lvl1pPr marL="0" indent="0">
              <a:lnSpc>
                <a:spcPct val="100000"/>
              </a:lnSpc>
              <a:spcBef>
                <a:spcPts val="0"/>
              </a:spcBef>
              <a:spcAft>
                <a:spcPts val="0"/>
              </a:spcAft>
              <a:buFontTx/>
              <a:buNone/>
              <a:defRPr sz="3200" baseline="0">
                <a:solidFill>
                  <a:schemeClr val="accent1"/>
                </a:solidFill>
              </a:defRPr>
            </a:lvl1pPr>
          </a:lstStyle>
          <a:p>
            <a:pPr lvl="0"/>
            <a:r>
              <a:rPr lang="cs-CZ" dirty="false" smtClean="false"/>
              <a:t>Kliknutím vložíte datum a místo</a:t>
            </a:r>
          </a:p>
        </p:txBody>
      </p:sp>
      <p:sp>
        <p:nvSpPr>
          <p:cNvPr id="5" name="Zástupný symbol pro obrázek 4"/>
          <p:cNvSpPr>
            <a:spLocks noGrp="true" noChangeAspect="true"/>
          </p:cNvSpPr>
          <p:nvPr>
            <p:ph type="pic" sz="quarter" idx="15"/>
          </p:nvPr>
        </p:nvSpPr>
        <p:spPr>
          <a:xfrm>
            <a:off x="846000" y="2636837"/>
            <a:ext cx="540000" cy="540000"/>
          </a:xfrm>
        </p:spPr>
        <p:txBody>
          <a:bodyPr wrap="none" anchor="ctr" anchorCtr="true"/>
          <a:lstStyle>
            <a:lvl1pPr marL="0" indent="0">
              <a:buFontTx/>
              <a:buNone/>
              <a:defRPr sz="600"/>
            </a:lvl1pPr>
          </a:lstStyle>
          <a:p>
            <a:r>
              <a:rPr lang="cs-CZ" dirty="false" smtClean="false"/>
              <a:t>Kliknutím na ikonu přidáte obrázek.</a:t>
            </a:r>
            <a:endParaRPr lang="cs-CZ" dirty="false"/>
          </a:p>
        </p:txBody>
      </p:sp>
      <p:sp>
        <p:nvSpPr>
          <p:cNvPr id="14" name="Zástupný symbol pro obrázek 4"/>
          <p:cNvSpPr>
            <a:spLocks noGrp="true" noChangeAspect="true"/>
          </p:cNvSpPr>
          <p:nvPr>
            <p:ph type="pic" sz="quarter" idx="16"/>
          </p:nvPr>
        </p:nvSpPr>
        <p:spPr>
          <a:xfrm>
            <a:off x="846000" y="4089600"/>
            <a:ext cx="540000" cy="540000"/>
          </a:xfrm>
        </p:spPr>
        <p:txBody>
          <a:bodyPr wrap="none" anchor="ctr" anchorCtr="true"/>
          <a:lstStyle>
            <a:lvl1pPr marL="0" indent="0">
              <a:buFontTx/>
              <a:buNone/>
              <a:defRPr sz="600"/>
            </a:lvl1pPr>
          </a:lstStyle>
          <a:p>
            <a:r>
              <a:rPr lang="cs-CZ" dirty="false" smtClean="false"/>
              <a:t>Kliknutím na ikonu přidáte obrázek.</a:t>
            </a:r>
            <a:endParaRPr lang="cs-CZ" dirty="false"/>
          </a:p>
        </p:txBody>
      </p:sp>
      <p:sp>
        <p:nvSpPr>
          <p:cNvPr id="16" name="Zástupný symbol pro obrázek 4"/>
          <p:cNvSpPr>
            <a:spLocks noGrp="true" noChangeAspect="true"/>
          </p:cNvSpPr>
          <p:nvPr>
            <p:ph type="pic" sz="quarter" idx="17"/>
          </p:nvPr>
        </p:nvSpPr>
        <p:spPr>
          <a:xfrm>
            <a:off x="846000" y="4885200"/>
            <a:ext cx="540000" cy="540000"/>
          </a:xfrm>
        </p:spPr>
        <p:txBody>
          <a:bodyPr wrap="none" anchor="ctr" anchorCtr="true"/>
          <a:lstStyle>
            <a:lvl1pPr marL="0" indent="0">
              <a:buFontTx/>
              <a:buNone/>
              <a:defRPr sz="600"/>
            </a:lvl1pPr>
          </a:lstStyle>
          <a:p>
            <a:r>
              <a:rPr lang="cs-CZ" dirty="false" smtClean="false"/>
              <a:t>Kliknutím na ikonu přidáte obrázek.</a:t>
            </a:r>
            <a:endParaRPr lang="cs-CZ" dirty="false"/>
          </a:p>
        </p:txBody>
      </p:sp>
      <p:sp>
        <p:nvSpPr>
          <p:cNvPr id="20" name="Obdélník 19"/>
          <p:cNvSpPr/>
          <p:nvPr userDrawn="true"/>
        </p:nvSpPr>
        <p:spPr>
          <a:xfrm>
            <a:off x="0" y="0"/>
            <a:ext cx="9144000" cy="1335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dirty="false"/>
          </a:p>
        </p:txBody>
      </p:sp>
      <p:pic>
        <p:nvPicPr>
          <p:cNvPr id="2" name="Obrázek 1"/>
          <p:cNvPicPr>
            <a:picLocks noChangeAspect="true"/>
          </p:cNvPicPr>
          <p:nvPr userDrawn="true"/>
        </p:nvPicPr>
        <p:blipFill rotWithShape="true">
          <a:blip cstate="print" r:embed="rId2">
            <a:extLst>
              <a:ext uri="{28A0092B-C50C-407E-A947-70E740481C1C}">
                <a14:useLocalDpi xmlns:a14="http://schemas.microsoft.com/office/drawing/2010/main" val="0"/>
              </a:ext>
            </a:extLst>
          </a:blip>
          <a:srcRect/>
          <a:stretch/>
        </p:blipFill>
        <p:spPr>
          <a:xfrm>
            <a:off x="395536" y="202406"/>
            <a:ext cx="3952627" cy="792957"/>
          </a:xfrm>
          <a:prstGeom prst="rect">
            <a:avLst/>
          </a:prstGeom>
        </p:spPr>
      </p:pic>
      <p:cxnSp>
        <p:nvCxnSpPr>
          <p:cNvPr id="18" name="Přímá spojnice 17"/>
          <p:cNvCxnSpPr/>
          <p:nvPr userDrawn="true"/>
        </p:nvCxnSpPr>
        <p:spPr>
          <a:xfrm>
            <a:off x="395536" y="1137600"/>
            <a:ext cx="83529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8818149"/>
      </p:ext>
    </p:extLst>
  </p:cSld>
  <p:clrMapOvr>
    <a:masterClrMapping/>
  </p:clrMapOvr>
</p:sldLayout>
</file>

<file path=ppt/slideLayouts/slideLayout10.xml><?xml version="1.0" encoding="utf-8"?>
<p:sldLayout xmlns:v="urn:schemas-microsoft-com:vml" xmlns:comp="http://schemas.openxmlformats.org/drawingml/2006/compatibility" xmlns:mc="http://schemas.openxmlformats.org/markup-compatibility/2006" xmlns:xdr="http://schemas.openxmlformats.org/drawingml/2006/spreadsheetDrawing" xmlns:c="http://schemas.openxmlformats.org/drawingml/2006/chart" xmlns:r="http://schemas.openxmlformats.org/officeDocument/2006/relationships" xmlns:p="http://schemas.openxmlformats.org/presentationml/2006/main" xmlns:a="http://schemas.openxmlformats.org/drawingml/2006/main" xmlns:wp="http://schemas.openxmlformats.org/drawingml/2006/wordprocessingDrawing" xmlns:lc="http://schemas.openxmlformats.org/drawingml/2006/lockedCanvas" xmlns:pic="http://schemas.openxmlformats.org/drawingml/2006/picture" xmlns:cdr="http://schemas.openxmlformats.org/drawingml/2006/chartDrawing" xmlns:wp14="http://schemas.microsoft.com/office/word/2010/wordprocessingDrawing" xmlns:dgm="http://schemas.openxmlformats.org/drawingml/2006/diagram" preserve="true" userDrawn="true">
  <p:cSld name="Tabulka nebo graf (trojúh. odrážky)">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smtClean="false"/>
              <a:t>Kliknutím lze upravit styl.</a:t>
            </a:r>
            <a:endParaRPr lang="cs-CZ"/>
          </a:p>
        </p:txBody>
      </p:sp>
      <p:sp>
        <p:nvSpPr>
          <p:cNvPr id="3" name="Zástupný symbol pro obsah 2"/>
          <p:cNvSpPr>
            <a:spLocks noGrp="true"/>
          </p:cNvSpPr>
          <p:nvPr>
            <p:ph idx="1"/>
          </p:nvPr>
        </p:nvSpPr>
        <p:spPr>
          <a:xfrm>
            <a:off x="540000" y="2412000"/>
            <a:ext cx="8064000" cy="3744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false"/>
              <a:t>Kliknutím lze upravit styly předlohy textu.</a:t>
            </a:r>
          </a:p>
          <a:p>
            <a:pPr lvl="1"/>
            <a:r>
              <a:rPr lang="cs-CZ" smtClean="false"/>
              <a:t>Druhá úroveň</a:t>
            </a:r>
          </a:p>
          <a:p>
            <a:pPr lvl="2"/>
            <a:r>
              <a:rPr lang="cs-CZ" smtClean="false"/>
              <a:t>Třetí úroveň</a:t>
            </a:r>
          </a:p>
          <a:p>
            <a:pPr lvl="3"/>
            <a:r>
              <a:rPr lang="cs-CZ" smtClean="false"/>
              <a:t>Čtvrtá úroveň</a:t>
            </a:r>
          </a:p>
          <a:p>
            <a:pPr lvl="4"/>
            <a:r>
              <a:rPr lang="cs-CZ" smtClean="false"/>
              <a:t>Pátá úroveň</a:t>
            </a:r>
            <a:endParaRPr lang="cs-CZ" dirty="false"/>
          </a:p>
        </p:txBody>
      </p:sp>
      <p:sp>
        <p:nvSpPr>
          <p:cNvPr id="4" name="Zástupný symbol pro datum 3"/>
          <p:cNvSpPr>
            <a:spLocks noGrp="true"/>
          </p:cNvSpPr>
          <p:nvPr>
            <p:ph type="dt" sz="half" idx="10"/>
          </p:nvPr>
        </p:nvSpPr>
        <p:spPr/>
        <p:txBody>
          <a:bodyPr/>
          <a:lstStyle/>
          <a:p>
            <a:endParaRPr lang="cs-CZ" dirty="false"/>
          </a:p>
        </p:txBody>
      </p:sp>
      <p:sp>
        <p:nvSpPr>
          <p:cNvPr id="5" name="Zástupný symbol pro zápatí 4"/>
          <p:cNvSpPr>
            <a:spLocks noGrp="true"/>
          </p:cNvSpPr>
          <p:nvPr>
            <p:ph type="ftr" sz="quarter" idx="11"/>
          </p:nvPr>
        </p:nvSpPr>
        <p:spPr/>
        <p:txBody>
          <a:bodyPr/>
          <a:lstStyle/>
          <a:p>
            <a:endParaRPr lang="cs-CZ" dirty="false"/>
          </a:p>
        </p:txBody>
      </p:sp>
      <p:sp>
        <p:nvSpPr>
          <p:cNvPr id="6" name="Zástupný symbol pro číslo snímku 5"/>
          <p:cNvSpPr>
            <a:spLocks noGrp="true"/>
          </p:cNvSpPr>
          <p:nvPr>
            <p:ph type="sldNum" sz="quarter" idx="12"/>
          </p:nvPr>
        </p:nvSpPr>
        <p:spPr/>
        <p:txBody>
          <a:bodyPr/>
          <a:lstStyle/>
          <a:p>
            <a:fld id="{479BF083-4774-43B1-9AB0-5CC1AC5DD8EE}" type="slidenum">
              <a:rPr lang="cs-CZ" smtClean="false"/>
              <a:pPr/>
              <a:t>‹#›</a:t>
            </a:fld>
            <a:endParaRPr lang="cs-CZ" dirty="false"/>
          </a:p>
        </p:txBody>
      </p:sp>
      <p:sp>
        <p:nvSpPr>
          <p:cNvPr id="7" name="Zástupný symbol pro text 5"/>
          <p:cNvSpPr>
            <a:spLocks noGrp="true"/>
          </p:cNvSpPr>
          <p:nvPr>
            <p:ph type="body" sz="quarter" idx="13"/>
          </p:nvPr>
        </p:nvSpPr>
        <p:spPr>
          <a:xfrm>
            <a:off x="540000" y="1440000"/>
            <a:ext cx="8064000" cy="360000"/>
          </a:xfrm>
        </p:spPr>
        <p:txBody>
          <a:bodyPr/>
          <a:lstStyle>
            <a:lvl1pPr marL="0" indent="0">
              <a:buFontTx/>
              <a:buNone/>
              <a:defRPr b="true">
                <a:solidFill>
                  <a:schemeClr val="accent2"/>
                </a:solidFill>
              </a:defRPr>
            </a:lvl1pPr>
          </a:lstStyle>
          <a:p>
            <a:pPr lvl="0"/>
            <a:r>
              <a:rPr lang="cs-CZ" smtClean="false"/>
              <a:t>Kliknutím lze upravit styly předlohy textu.</a:t>
            </a:r>
          </a:p>
        </p:txBody>
      </p:sp>
      <p:sp>
        <p:nvSpPr>
          <p:cNvPr id="8" name="Zástupný symbol pro text 5"/>
          <p:cNvSpPr>
            <a:spLocks noGrp="true"/>
          </p:cNvSpPr>
          <p:nvPr>
            <p:ph type="body" sz="quarter" idx="14"/>
          </p:nvPr>
        </p:nvSpPr>
        <p:spPr>
          <a:xfrm>
            <a:off x="540000" y="1836000"/>
            <a:ext cx="8064000" cy="432000"/>
          </a:xfrm>
        </p:spPr>
        <p:txBody>
          <a:bodyPr/>
          <a:lstStyle>
            <a:lvl1pPr marL="0" indent="0">
              <a:lnSpc>
                <a:spcPts val="1600"/>
              </a:lnSpc>
              <a:spcBef>
                <a:spcPts val="0"/>
              </a:spcBef>
              <a:spcAft>
                <a:spcPts val="0"/>
              </a:spcAft>
              <a:buFontTx/>
              <a:buNone/>
              <a:defRPr sz="1400">
                <a:solidFill>
                  <a:schemeClr val="accent1"/>
                </a:solidFill>
              </a:defRPr>
            </a:lvl1pPr>
          </a:lstStyle>
          <a:p>
            <a:pPr lvl="0"/>
            <a:r>
              <a:rPr lang="cs-CZ" smtClean="false"/>
              <a:t>Kliknutím lze upravit styly předlohy textu.</a:t>
            </a:r>
          </a:p>
        </p:txBody>
      </p:sp>
    </p:spTree>
    <p:extLst>
      <p:ext uri="{BB962C8B-B14F-4D97-AF65-F5344CB8AC3E}">
        <p14:creationId xmlns:p14="http://schemas.microsoft.com/office/powerpoint/2010/main" val="1479379370"/>
      </p:ext>
    </p:extLst>
  </p:cSld>
  <p:clrMapOvr>
    <a:masterClrMapping/>
  </p:clrMapOvr>
</p:sldLayout>
</file>

<file path=ppt/slideLayouts/slideLayout2.xml><?xml version="1.0" encoding="utf-8"?>
<p:sldLayout xmlns:v="urn:schemas-microsoft-com:vml" xmlns:comp="http://schemas.openxmlformats.org/drawingml/2006/compatibility" xmlns:mc="http://schemas.openxmlformats.org/markup-compatibility/2006" xmlns:xdr="http://schemas.openxmlformats.org/drawingml/2006/spreadsheetDrawing" xmlns:c="http://schemas.openxmlformats.org/drawingml/2006/chart" xmlns:r="http://schemas.openxmlformats.org/officeDocument/2006/relationships" xmlns:p="http://schemas.openxmlformats.org/presentationml/2006/main" xmlns:a="http://schemas.openxmlformats.org/drawingml/2006/main" xmlns:wp="http://schemas.openxmlformats.org/drawingml/2006/wordprocessingDrawing" xmlns:lc="http://schemas.openxmlformats.org/drawingml/2006/lockedCanvas" xmlns:pic="http://schemas.openxmlformats.org/drawingml/2006/picture" xmlns:cdr="http://schemas.openxmlformats.org/drawingml/2006/chartDrawing" xmlns:wp14="http://schemas.microsoft.com/office/word/2010/wordprocessingDrawing" xmlns:dgm="http://schemas.openxmlformats.org/drawingml/2006/diagram" type="obj" preserve="true">
  <p:cSld name="Jeden obsah">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smtClean="false"/>
              <a:t>Kliknutím lze upravit styl.</a:t>
            </a:r>
            <a:endParaRPr lang="cs-CZ"/>
          </a:p>
        </p:txBody>
      </p:sp>
      <p:sp>
        <p:nvSpPr>
          <p:cNvPr id="3" name="Zástupný symbol pro obsah 2"/>
          <p:cNvSpPr>
            <a:spLocks noGrp="true"/>
          </p:cNvSpPr>
          <p:nvPr>
            <p:ph idx="1"/>
          </p:nvPr>
        </p:nvSpPr>
        <p:spPr/>
        <p:txBody>
          <a:bodyPr/>
          <a:lstStyle/>
          <a:p>
            <a:pPr lvl="0"/>
            <a:r>
              <a:rPr lang="cs-CZ" smtClean="false"/>
              <a:t>Kliknutím lze upravit styly předlohy textu.</a:t>
            </a:r>
          </a:p>
          <a:p>
            <a:pPr lvl="1"/>
            <a:r>
              <a:rPr lang="cs-CZ" smtClean="false"/>
              <a:t>Druhá úroveň</a:t>
            </a:r>
          </a:p>
          <a:p>
            <a:pPr lvl="2"/>
            <a:r>
              <a:rPr lang="cs-CZ" smtClean="false"/>
              <a:t>Třetí úroveň</a:t>
            </a:r>
          </a:p>
          <a:p>
            <a:pPr lvl="3"/>
            <a:r>
              <a:rPr lang="cs-CZ" smtClean="false"/>
              <a:t>Čtvrtá úroveň</a:t>
            </a:r>
          </a:p>
          <a:p>
            <a:pPr lvl="4"/>
            <a:r>
              <a:rPr lang="cs-CZ" smtClean="false"/>
              <a:t>Pátá úroveň</a:t>
            </a:r>
            <a:endParaRPr lang="cs-CZ"/>
          </a:p>
        </p:txBody>
      </p:sp>
      <p:sp>
        <p:nvSpPr>
          <p:cNvPr id="4" name="Zástupný symbol pro datum 3"/>
          <p:cNvSpPr>
            <a:spLocks noGrp="true"/>
          </p:cNvSpPr>
          <p:nvPr>
            <p:ph type="dt" sz="half" idx="10"/>
          </p:nvPr>
        </p:nvSpPr>
        <p:spPr/>
        <p:txBody>
          <a:bodyPr/>
          <a:lstStyle/>
          <a:p>
            <a:endParaRPr lang="cs-CZ" dirty="false"/>
          </a:p>
        </p:txBody>
      </p:sp>
      <p:sp>
        <p:nvSpPr>
          <p:cNvPr id="5" name="Zástupný symbol pro zápatí 4"/>
          <p:cNvSpPr>
            <a:spLocks noGrp="true"/>
          </p:cNvSpPr>
          <p:nvPr>
            <p:ph type="ftr" sz="quarter" idx="11"/>
          </p:nvPr>
        </p:nvSpPr>
        <p:spPr/>
        <p:txBody>
          <a:bodyPr/>
          <a:lstStyle/>
          <a:p>
            <a:endParaRPr lang="cs-CZ" dirty="false"/>
          </a:p>
        </p:txBody>
      </p:sp>
      <p:sp>
        <p:nvSpPr>
          <p:cNvPr id="6" name="Zástupný symbol pro číslo snímku 5"/>
          <p:cNvSpPr>
            <a:spLocks noGrp="true"/>
          </p:cNvSpPr>
          <p:nvPr>
            <p:ph type="sldNum" sz="quarter" idx="12"/>
          </p:nvPr>
        </p:nvSpPr>
        <p:spPr/>
        <p:txBody>
          <a:bodyPr/>
          <a:lstStyle/>
          <a:p>
            <a:fld id="{479BF083-4774-43B1-9AB0-5CC1AC5DD8EE}" type="slidenum">
              <a:rPr lang="cs-CZ" smtClean="false"/>
              <a:pPr/>
              <a:t>‹#›</a:t>
            </a:fld>
            <a:endParaRPr lang="cs-CZ" dirty="false"/>
          </a:p>
        </p:txBody>
      </p:sp>
    </p:spTree>
    <p:extLst>
      <p:ext uri="{BB962C8B-B14F-4D97-AF65-F5344CB8AC3E}">
        <p14:creationId xmlns:p14="http://schemas.microsoft.com/office/powerpoint/2010/main" val="1812855781"/>
      </p:ext>
    </p:extLst>
  </p:cSld>
  <p:clrMapOvr>
    <a:masterClrMapping/>
  </p:clrMapOvr>
</p:sldLayout>
</file>

<file path=ppt/slideLayouts/slideLayout3.xml><?xml version="1.0" encoding="utf-8"?>
<p:sldLayout xmlns:v="urn:schemas-microsoft-com:vml" xmlns:comp="http://schemas.openxmlformats.org/drawingml/2006/compatibility" xmlns:mc="http://schemas.openxmlformats.org/markup-compatibility/2006" xmlns:xdr="http://schemas.openxmlformats.org/drawingml/2006/spreadsheetDrawing" xmlns:c="http://schemas.openxmlformats.org/drawingml/2006/chart" xmlns:r="http://schemas.openxmlformats.org/officeDocument/2006/relationships" xmlns:p="http://schemas.openxmlformats.org/presentationml/2006/main" xmlns:a="http://schemas.openxmlformats.org/drawingml/2006/main" xmlns:wp="http://schemas.openxmlformats.org/drawingml/2006/wordprocessingDrawing" xmlns:lc="http://schemas.openxmlformats.org/drawingml/2006/lockedCanvas" xmlns:pic="http://schemas.openxmlformats.org/drawingml/2006/picture" xmlns:cdr="http://schemas.openxmlformats.org/drawingml/2006/chartDrawing" xmlns:wp14="http://schemas.microsoft.com/office/word/2010/wordprocessingDrawing" xmlns:dgm="http://schemas.openxmlformats.org/drawingml/2006/diagram" preserve="true" userDrawn="true">
  <p:cSld name="Dva obsahy">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smtClean="false"/>
              <a:t>Kliknutím lze upravit styl.</a:t>
            </a:r>
            <a:endParaRPr lang="cs-CZ"/>
          </a:p>
        </p:txBody>
      </p:sp>
      <p:sp>
        <p:nvSpPr>
          <p:cNvPr id="3" name="Zástupný symbol pro obsah 2"/>
          <p:cNvSpPr>
            <a:spLocks noGrp="true"/>
          </p:cNvSpPr>
          <p:nvPr>
            <p:ph idx="1"/>
          </p:nvPr>
        </p:nvSpPr>
        <p:spPr>
          <a:xfrm>
            <a:off x="540000" y="1800000"/>
            <a:ext cx="3960000" cy="4320000"/>
          </a:xfrm>
        </p:spPr>
        <p:txBody>
          <a:bodyPr/>
          <a:lstStyle/>
          <a:p>
            <a:pPr lvl="0"/>
            <a:r>
              <a:rPr lang="cs-CZ" smtClean="false"/>
              <a:t>Kliknutím lze upravit styly předlohy textu.</a:t>
            </a:r>
          </a:p>
          <a:p>
            <a:pPr lvl="1"/>
            <a:r>
              <a:rPr lang="cs-CZ" smtClean="false"/>
              <a:t>Druhá úroveň</a:t>
            </a:r>
          </a:p>
          <a:p>
            <a:pPr lvl="2"/>
            <a:r>
              <a:rPr lang="cs-CZ" smtClean="false"/>
              <a:t>Třetí úroveň</a:t>
            </a:r>
          </a:p>
          <a:p>
            <a:pPr lvl="3"/>
            <a:r>
              <a:rPr lang="cs-CZ" smtClean="false"/>
              <a:t>Čtvrtá úroveň</a:t>
            </a:r>
          </a:p>
          <a:p>
            <a:pPr lvl="4"/>
            <a:r>
              <a:rPr lang="cs-CZ" smtClean="false"/>
              <a:t>Pátá úroveň</a:t>
            </a:r>
            <a:endParaRPr lang="cs-CZ" dirty="false"/>
          </a:p>
        </p:txBody>
      </p:sp>
      <p:sp>
        <p:nvSpPr>
          <p:cNvPr id="4" name="Zástupný symbol pro obsah 2"/>
          <p:cNvSpPr>
            <a:spLocks noGrp="true"/>
          </p:cNvSpPr>
          <p:nvPr>
            <p:ph idx="10"/>
          </p:nvPr>
        </p:nvSpPr>
        <p:spPr>
          <a:xfrm>
            <a:off x="4644000" y="1800000"/>
            <a:ext cx="3960000" cy="4320000"/>
          </a:xfrm>
        </p:spPr>
        <p:txBody>
          <a:bodyPr/>
          <a:lstStyle/>
          <a:p>
            <a:pPr lvl="0"/>
            <a:r>
              <a:rPr lang="cs-CZ" smtClean="false"/>
              <a:t>Kliknutím lze upravit styly předlohy textu.</a:t>
            </a:r>
          </a:p>
          <a:p>
            <a:pPr lvl="1"/>
            <a:r>
              <a:rPr lang="cs-CZ" smtClean="false"/>
              <a:t>Druhá úroveň</a:t>
            </a:r>
          </a:p>
          <a:p>
            <a:pPr lvl="2"/>
            <a:r>
              <a:rPr lang="cs-CZ" smtClean="false"/>
              <a:t>Třetí úroveň</a:t>
            </a:r>
          </a:p>
          <a:p>
            <a:pPr lvl="3"/>
            <a:r>
              <a:rPr lang="cs-CZ" smtClean="false"/>
              <a:t>Čtvrtá úroveň</a:t>
            </a:r>
          </a:p>
          <a:p>
            <a:pPr lvl="4"/>
            <a:r>
              <a:rPr lang="cs-CZ" smtClean="false"/>
              <a:t>Pátá úroveň</a:t>
            </a:r>
            <a:endParaRPr lang="cs-CZ"/>
          </a:p>
        </p:txBody>
      </p:sp>
      <p:sp>
        <p:nvSpPr>
          <p:cNvPr id="5" name="Zástupný symbol pro datum 4"/>
          <p:cNvSpPr>
            <a:spLocks noGrp="true"/>
          </p:cNvSpPr>
          <p:nvPr>
            <p:ph type="dt" sz="half" idx="11"/>
          </p:nvPr>
        </p:nvSpPr>
        <p:spPr/>
        <p:txBody>
          <a:bodyPr/>
          <a:lstStyle/>
          <a:p>
            <a:endParaRPr lang="cs-CZ" dirty="false"/>
          </a:p>
        </p:txBody>
      </p:sp>
      <p:sp>
        <p:nvSpPr>
          <p:cNvPr id="6" name="Zástupný symbol pro zápatí 5"/>
          <p:cNvSpPr>
            <a:spLocks noGrp="true"/>
          </p:cNvSpPr>
          <p:nvPr>
            <p:ph type="ftr" sz="quarter" idx="12"/>
          </p:nvPr>
        </p:nvSpPr>
        <p:spPr/>
        <p:txBody>
          <a:bodyPr/>
          <a:lstStyle/>
          <a:p>
            <a:endParaRPr lang="cs-CZ" dirty="false"/>
          </a:p>
        </p:txBody>
      </p:sp>
      <p:sp>
        <p:nvSpPr>
          <p:cNvPr id="7" name="Zástupný symbol pro číslo snímku 6"/>
          <p:cNvSpPr>
            <a:spLocks noGrp="true"/>
          </p:cNvSpPr>
          <p:nvPr>
            <p:ph type="sldNum" sz="quarter" idx="13"/>
          </p:nvPr>
        </p:nvSpPr>
        <p:spPr/>
        <p:txBody>
          <a:bodyPr/>
          <a:lstStyle/>
          <a:p>
            <a:fld id="{479BF083-4774-43B1-9AB0-5CC1AC5DD8EE}" type="slidenum">
              <a:rPr lang="cs-CZ" smtClean="false"/>
              <a:pPr/>
              <a:t>‹#›</a:t>
            </a:fld>
            <a:endParaRPr lang="cs-CZ" dirty="false"/>
          </a:p>
        </p:txBody>
      </p:sp>
    </p:spTree>
    <p:extLst>
      <p:ext uri="{BB962C8B-B14F-4D97-AF65-F5344CB8AC3E}">
        <p14:creationId xmlns:p14="http://schemas.microsoft.com/office/powerpoint/2010/main" val="1413621811"/>
      </p:ext>
    </p:extLst>
  </p:cSld>
  <p:clrMapOvr>
    <a:masterClrMapping/>
  </p:clrMapOvr>
</p:sldLayout>
</file>

<file path=ppt/slideLayouts/slideLayout4.xml><?xml version="1.0" encoding="utf-8"?>
<p:sldLayout xmlns:v="urn:schemas-microsoft-com:vml" xmlns:comp="http://schemas.openxmlformats.org/drawingml/2006/compatibility" xmlns:mc="http://schemas.openxmlformats.org/markup-compatibility/2006" xmlns:xdr="http://schemas.openxmlformats.org/drawingml/2006/spreadsheetDrawing" xmlns:c="http://schemas.openxmlformats.org/drawingml/2006/chart" xmlns:r="http://schemas.openxmlformats.org/officeDocument/2006/relationships" xmlns:p="http://schemas.openxmlformats.org/presentationml/2006/main" xmlns:a="http://schemas.openxmlformats.org/drawingml/2006/main" xmlns:wp="http://schemas.openxmlformats.org/drawingml/2006/wordprocessingDrawing" xmlns:lc="http://schemas.openxmlformats.org/drawingml/2006/lockedCanvas" xmlns:pic="http://schemas.openxmlformats.org/drawingml/2006/picture" xmlns:cdr="http://schemas.openxmlformats.org/drawingml/2006/chartDrawing" xmlns:wp14="http://schemas.microsoft.com/office/word/2010/wordprocessingDrawing" xmlns:dgm="http://schemas.openxmlformats.org/drawingml/2006/diagram" preserve="true" userDrawn="true">
  <p:cSld name="Dva obsahy nad sebou">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smtClean="false"/>
              <a:t>Kliknutím lze upravit styl.</a:t>
            </a:r>
            <a:endParaRPr lang="cs-CZ"/>
          </a:p>
        </p:txBody>
      </p:sp>
      <p:sp>
        <p:nvSpPr>
          <p:cNvPr id="3" name="Zástupný symbol pro obsah 2"/>
          <p:cNvSpPr>
            <a:spLocks noGrp="true"/>
          </p:cNvSpPr>
          <p:nvPr>
            <p:ph idx="1"/>
          </p:nvPr>
        </p:nvSpPr>
        <p:spPr>
          <a:xfrm>
            <a:off x="540000" y="1800000"/>
            <a:ext cx="8064000" cy="2088000"/>
          </a:xfrm>
        </p:spPr>
        <p:txBody>
          <a:bodyPr/>
          <a:lstStyle/>
          <a:p>
            <a:pPr lvl="0"/>
            <a:r>
              <a:rPr lang="cs-CZ" smtClean="false"/>
              <a:t>Kliknutím lze upravit styly předlohy textu.</a:t>
            </a:r>
          </a:p>
          <a:p>
            <a:pPr lvl="1"/>
            <a:r>
              <a:rPr lang="cs-CZ" smtClean="false"/>
              <a:t>Druhá úroveň</a:t>
            </a:r>
          </a:p>
          <a:p>
            <a:pPr lvl="2"/>
            <a:r>
              <a:rPr lang="cs-CZ" smtClean="false"/>
              <a:t>Třetí úroveň</a:t>
            </a:r>
          </a:p>
          <a:p>
            <a:pPr lvl="3"/>
            <a:r>
              <a:rPr lang="cs-CZ" smtClean="false"/>
              <a:t>Čtvrtá úroveň</a:t>
            </a:r>
          </a:p>
          <a:p>
            <a:pPr lvl="4"/>
            <a:r>
              <a:rPr lang="cs-CZ" smtClean="false"/>
              <a:t>Pátá úroveň</a:t>
            </a:r>
            <a:endParaRPr lang="cs-CZ"/>
          </a:p>
        </p:txBody>
      </p:sp>
      <p:sp>
        <p:nvSpPr>
          <p:cNvPr id="4" name="Zástupný symbol pro obsah 2"/>
          <p:cNvSpPr>
            <a:spLocks noGrp="true"/>
          </p:cNvSpPr>
          <p:nvPr>
            <p:ph idx="10"/>
          </p:nvPr>
        </p:nvSpPr>
        <p:spPr>
          <a:xfrm>
            <a:off x="540000" y="4032000"/>
            <a:ext cx="8064000" cy="2088000"/>
          </a:xfrm>
        </p:spPr>
        <p:txBody>
          <a:bodyPr/>
          <a:lstStyle/>
          <a:p>
            <a:pPr lvl="0"/>
            <a:r>
              <a:rPr lang="cs-CZ" smtClean="false"/>
              <a:t>Kliknutím lze upravit styly předlohy textu.</a:t>
            </a:r>
          </a:p>
          <a:p>
            <a:pPr lvl="1"/>
            <a:r>
              <a:rPr lang="cs-CZ" smtClean="false"/>
              <a:t>Druhá úroveň</a:t>
            </a:r>
          </a:p>
          <a:p>
            <a:pPr lvl="2"/>
            <a:r>
              <a:rPr lang="cs-CZ" smtClean="false"/>
              <a:t>Třetí úroveň</a:t>
            </a:r>
          </a:p>
          <a:p>
            <a:pPr lvl="3"/>
            <a:r>
              <a:rPr lang="cs-CZ" smtClean="false"/>
              <a:t>Čtvrtá úroveň</a:t>
            </a:r>
          </a:p>
          <a:p>
            <a:pPr lvl="4"/>
            <a:r>
              <a:rPr lang="cs-CZ" smtClean="false"/>
              <a:t>Pátá úroveň</a:t>
            </a:r>
            <a:endParaRPr lang="cs-CZ"/>
          </a:p>
        </p:txBody>
      </p:sp>
      <p:sp>
        <p:nvSpPr>
          <p:cNvPr id="5" name="Zástupný symbol pro datum 4"/>
          <p:cNvSpPr>
            <a:spLocks noGrp="true"/>
          </p:cNvSpPr>
          <p:nvPr>
            <p:ph type="dt" sz="half" idx="11"/>
          </p:nvPr>
        </p:nvSpPr>
        <p:spPr/>
        <p:txBody>
          <a:bodyPr/>
          <a:lstStyle/>
          <a:p>
            <a:endParaRPr lang="cs-CZ" dirty="false"/>
          </a:p>
        </p:txBody>
      </p:sp>
      <p:sp>
        <p:nvSpPr>
          <p:cNvPr id="6" name="Zástupný symbol pro zápatí 5"/>
          <p:cNvSpPr>
            <a:spLocks noGrp="true"/>
          </p:cNvSpPr>
          <p:nvPr>
            <p:ph type="ftr" sz="quarter" idx="12"/>
          </p:nvPr>
        </p:nvSpPr>
        <p:spPr/>
        <p:txBody>
          <a:bodyPr/>
          <a:lstStyle/>
          <a:p>
            <a:endParaRPr lang="cs-CZ" dirty="false"/>
          </a:p>
        </p:txBody>
      </p:sp>
      <p:sp>
        <p:nvSpPr>
          <p:cNvPr id="7" name="Zástupný symbol pro číslo snímku 6"/>
          <p:cNvSpPr>
            <a:spLocks noGrp="true"/>
          </p:cNvSpPr>
          <p:nvPr>
            <p:ph type="sldNum" sz="quarter" idx="13"/>
          </p:nvPr>
        </p:nvSpPr>
        <p:spPr/>
        <p:txBody>
          <a:bodyPr/>
          <a:lstStyle/>
          <a:p>
            <a:fld id="{479BF083-4774-43B1-9AB0-5CC1AC5DD8EE}" type="slidenum">
              <a:rPr lang="cs-CZ" smtClean="false"/>
              <a:pPr/>
              <a:t>‹#›</a:t>
            </a:fld>
            <a:endParaRPr lang="cs-CZ" dirty="false"/>
          </a:p>
        </p:txBody>
      </p:sp>
    </p:spTree>
    <p:extLst>
      <p:ext uri="{BB962C8B-B14F-4D97-AF65-F5344CB8AC3E}">
        <p14:creationId xmlns:p14="http://schemas.microsoft.com/office/powerpoint/2010/main" val="693027651"/>
      </p:ext>
    </p:extLst>
  </p:cSld>
  <p:clrMapOvr>
    <a:masterClrMapping/>
  </p:clrMapOvr>
</p:sldLayout>
</file>

<file path=ppt/slideLayouts/slideLayout5.xml><?xml version="1.0" encoding="utf-8"?>
<p:sldLayout xmlns:v="urn:schemas-microsoft-com:vml" xmlns:comp="http://schemas.openxmlformats.org/drawingml/2006/compatibility" xmlns:mc="http://schemas.openxmlformats.org/markup-compatibility/2006" xmlns:xdr="http://schemas.openxmlformats.org/drawingml/2006/spreadsheetDrawing" xmlns:c="http://schemas.openxmlformats.org/drawingml/2006/chart" xmlns:r="http://schemas.openxmlformats.org/officeDocument/2006/relationships" xmlns:p="http://schemas.openxmlformats.org/presentationml/2006/main" xmlns:a="http://schemas.openxmlformats.org/drawingml/2006/main" xmlns:wp="http://schemas.openxmlformats.org/drawingml/2006/wordprocessingDrawing" xmlns:lc="http://schemas.openxmlformats.org/drawingml/2006/lockedCanvas" xmlns:pic="http://schemas.openxmlformats.org/drawingml/2006/picture" xmlns:cdr="http://schemas.openxmlformats.org/drawingml/2006/chartDrawing" xmlns:wp14="http://schemas.microsoft.com/office/word/2010/wordprocessingDrawing" xmlns:dgm="http://schemas.openxmlformats.org/drawingml/2006/diagram" preserve="true" userDrawn="true">
  <p:cSld name="Tabulka nebo graf">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smtClean="false"/>
              <a:t>Kliknutím lze upravit styl.</a:t>
            </a:r>
            <a:endParaRPr lang="cs-CZ"/>
          </a:p>
        </p:txBody>
      </p:sp>
      <p:sp>
        <p:nvSpPr>
          <p:cNvPr id="4" name="Zástupný symbol pro obsah 2"/>
          <p:cNvSpPr>
            <a:spLocks noGrp="true"/>
          </p:cNvSpPr>
          <p:nvPr>
            <p:ph idx="10"/>
          </p:nvPr>
        </p:nvSpPr>
        <p:spPr>
          <a:xfrm>
            <a:off x="540000" y="2412000"/>
            <a:ext cx="8064000" cy="3744000"/>
          </a:xfrm>
        </p:spPr>
        <p:txBody>
          <a:bodyPr/>
          <a:lstStyle/>
          <a:p>
            <a:pPr lvl="0"/>
            <a:r>
              <a:rPr lang="cs-CZ" smtClean="false"/>
              <a:t>Kliknutím lze upravit styly předlohy textu.</a:t>
            </a:r>
          </a:p>
          <a:p>
            <a:pPr lvl="1"/>
            <a:r>
              <a:rPr lang="cs-CZ" smtClean="false"/>
              <a:t>Druhá úroveň</a:t>
            </a:r>
          </a:p>
          <a:p>
            <a:pPr lvl="2"/>
            <a:r>
              <a:rPr lang="cs-CZ" smtClean="false"/>
              <a:t>Třetí úroveň</a:t>
            </a:r>
          </a:p>
          <a:p>
            <a:pPr lvl="3"/>
            <a:r>
              <a:rPr lang="cs-CZ" smtClean="false"/>
              <a:t>Čtvrtá úroveň</a:t>
            </a:r>
          </a:p>
          <a:p>
            <a:pPr lvl="4"/>
            <a:r>
              <a:rPr lang="cs-CZ" smtClean="false"/>
              <a:t>Pátá úroveň</a:t>
            </a:r>
            <a:endParaRPr lang="cs-CZ"/>
          </a:p>
        </p:txBody>
      </p:sp>
      <p:sp>
        <p:nvSpPr>
          <p:cNvPr id="6" name="Zástupný symbol pro text 5"/>
          <p:cNvSpPr>
            <a:spLocks noGrp="true"/>
          </p:cNvSpPr>
          <p:nvPr>
            <p:ph type="body" sz="quarter" idx="11"/>
          </p:nvPr>
        </p:nvSpPr>
        <p:spPr>
          <a:xfrm>
            <a:off x="540000" y="1440000"/>
            <a:ext cx="8064000" cy="360000"/>
          </a:xfrm>
        </p:spPr>
        <p:txBody>
          <a:bodyPr/>
          <a:lstStyle>
            <a:lvl1pPr marL="0" indent="0">
              <a:buFontTx/>
              <a:buNone/>
              <a:defRPr b="true">
                <a:solidFill>
                  <a:schemeClr val="accent2"/>
                </a:solidFill>
              </a:defRPr>
            </a:lvl1pPr>
          </a:lstStyle>
          <a:p>
            <a:pPr lvl="0"/>
            <a:r>
              <a:rPr lang="cs-CZ" smtClean="false"/>
              <a:t>Kliknutím lze upravit styly předlohy textu.</a:t>
            </a:r>
          </a:p>
        </p:txBody>
      </p:sp>
      <p:sp>
        <p:nvSpPr>
          <p:cNvPr id="7" name="Zástupný symbol pro text 5"/>
          <p:cNvSpPr>
            <a:spLocks noGrp="true"/>
          </p:cNvSpPr>
          <p:nvPr>
            <p:ph type="body" sz="quarter" idx="12"/>
          </p:nvPr>
        </p:nvSpPr>
        <p:spPr>
          <a:xfrm>
            <a:off x="540000" y="1836000"/>
            <a:ext cx="8064000" cy="432000"/>
          </a:xfrm>
        </p:spPr>
        <p:txBody>
          <a:bodyPr/>
          <a:lstStyle>
            <a:lvl1pPr marL="0" indent="0">
              <a:lnSpc>
                <a:spcPts val="1600"/>
              </a:lnSpc>
              <a:spcBef>
                <a:spcPts val="0"/>
              </a:spcBef>
              <a:spcAft>
                <a:spcPts val="0"/>
              </a:spcAft>
              <a:buFontTx/>
              <a:buNone/>
              <a:defRPr sz="1400">
                <a:solidFill>
                  <a:schemeClr val="accent1"/>
                </a:solidFill>
              </a:defRPr>
            </a:lvl1pPr>
          </a:lstStyle>
          <a:p>
            <a:pPr lvl="0"/>
            <a:r>
              <a:rPr lang="cs-CZ" smtClean="false"/>
              <a:t>Kliknutím lze upravit styly předlohy textu.</a:t>
            </a:r>
          </a:p>
        </p:txBody>
      </p:sp>
      <p:sp>
        <p:nvSpPr>
          <p:cNvPr id="3" name="Zástupný symbol pro datum 2"/>
          <p:cNvSpPr>
            <a:spLocks noGrp="true"/>
          </p:cNvSpPr>
          <p:nvPr>
            <p:ph type="dt" sz="half" idx="13"/>
          </p:nvPr>
        </p:nvSpPr>
        <p:spPr/>
        <p:txBody>
          <a:bodyPr/>
          <a:lstStyle/>
          <a:p>
            <a:endParaRPr lang="cs-CZ" dirty="false"/>
          </a:p>
        </p:txBody>
      </p:sp>
      <p:sp>
        <p:nvSpPr>
          <p:cNvPr id="5" name="Zástupný symbol pro zápatí 4"/>
          <p:cNvSpPr>
            <a:spLocks noGrp="true"/>
          </p:cNvSpPr>
          <p:nvPr>
            <p:ph type="ftr" sz="quarter" idx="14"/>
          </p:nvPr>
        </p:nvSpPr>
        <p:spPr/>
        <p:txBody>
          <a:bodyPr/>
          <a:lstStyle/>
          <a:p>
            <a:endParaRPr lang="cs-CZ" dirty="false"/>
          </a:p>
        </p:txBody>
      </p:sp>
      <p:sp>
        <p:nvSpPr>
          <p:cNvPr id="8" name="Zástupný symbol pro číslo snímku 7"/>
          <p:cNvSpPr>
            <a:spLocks noGrp="true"/>
          </p:cNvSpPr>
          <p:nvPr>
            <p:ph type="sldNum" sz="quarter" idx="15"/>
          </p:nvPr>
        </p:nvSpPr>
        <p:spPr/>
        <p:txBody>
          <a:bodyPr/>
          <a:lstStyle/>
          <a:p>
            <a:fld id="{479BF083-4774-43B1-9AB0-5CC1AC5DD8EE}" type="slidenum">
              <a:rPr lang="cs-CZ" smtClean="false"/>
              <a:pPr/>
              <a:t>‹#›</a:t>
            </a:fld>
            <a:endParaRPr lang="cs-CZ" dirty="false"/>
          </a:p>
        </p:txBody>
      </p:sp>
    </p:spTree>
    <p:extLst>
      <p:ext uri="{BB962C8B-B14F-4D97-AF65-F5344CB8AC3E}">
        <p14:creationId xmlns:p14="http://schemas.microsoft.com/office/powerpoint/2010/main" val="3449879914"/>
      </p:ext>
    </p:extLst>
  </p:cSld>
  <p:clrMapOvr>
    <a:masterClrMapping/>
  </p:clrMapOvr>
</p:sldLayout>
</file>

<file path=ppt/slideLayouts/slideLayout6.xml><?xml version="1.0" encoding="utf-8"?>
<p:sldLayout xmlns:v="urn:schemas-microsoft-com:vml" xmlns:comp="http://schemas.openxmlformats.org/drawingml/2006/compatibility" xmlns:mc="http://schemas.openxmlformats.org/markup-compatibility/2006" xmlns:xdr="http://schemas.openxmlformats.org/drawingml/2006/spreadsheetDrawing" xmlns:c="http://schemas.openxmlformats.org/drawingml/2006/chart" xmlns:r="http://schemas.openxmlformats.org/officeDocument/2006/relationships" xmlns:p="http://schemas.openxmlformats.org/presentationml/2006/main" xmlns:a="http://schemas.openxmlformats.org/drawingml/2006/main" xmlns:wp="http://schemas.openxmlformats.org/drawingml/2006/wordprocessingDrawing" xmlns:lc="http://schemas.openxmlformats.org/drawingml/2006/lockedCanvas" xmlns:pic="http://schemas.openxmlformats.org/drawingml/2006/picture" xmlns:cdr="http://schemas.openxmlformats.org/drawingml/2006/chartDrawing" xmlns:wp14="http://schemas.microsoft.com/office/word/2010/wordprocessingDrawing" xmlns:dgm="http://schemas.openxmlformats.org/drawingml/2006/diagram" preserve="true" userDrawn="true">
  <p:cSld name="Předěl">
    <p:spTree>
      <p:nvGrpSpPr>
        <p:cNvPr id="1" name=""/>
        <p:cNvGrpSpPr/>
        <p:nvPr/>
      </p:nvGrpSpPr>
      <p:grpSpPr>
        <a:xfrm>
          <a:off x="0" y="0"/>
          <a:ext cx="0" cy="0"/>
          <a:chOff x="0" y="0"/>
          <a:chExt cx="0" cy="0"/>
        </a:xfrm>
      </p:grpSpPr>
      <p:sp>
        <p:nvSpPr>
          <p:cNvPr id="10" name="Obdélník 9"/>
          <p:cNvSpPr/>
          <p:nvPr userDrawn="true"/>
        </p:nvSpPr>
        <p:spPr>
          <a:xfrm>
            <a:off x="0" y="0"/>
            <a:ext cx="9144000" cy="67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dirty="false"/>
          </a:p>
        </p:txBody>
      </p:sp>
      <p:sp>
        <p:nvSpPr>
          <p:cNvPr id="11" name="Nadpis 10"/>
          <p:cNvSpPr>
            <a:spLocks noGrp="true"/>
          </p:cNvSpPr>
          <p:nvPr>
            <p:ph type="title"/>
          </p:nvPr>
        </p:nvSpPr>
        <p:spPr>
          <a:xfrm>
            <a:off x="1512000" y="2610000"/>
            <a:ext cx="7272000" cy="3240000"/>
          </a:xfrm>
        </p:spPr>
        <p:txBody>
          <a:bodyPr anchor="t" anchorCtr="false"/>
          <a:lstStyle>
            <a:lvl1pPr>
              <a:defRPr sz="4000">
                <a:solidFill>
                  <a:schemeClr val="accent1"/>
                </a:solidFill>
              </a:defRPr>
            </a:lvl1pPr>
          </a:lstStyle>
          <a:p>
            <a:r>
              <a:rPr lang="cs-CZ" smtClean="false"/>
              <a:t>Kliknutím lze upravit styl.</a:t>
            </a:r>
            <a:endParaRPr lang="cs-CZ" dirty="false"/>
          </a:p>
        </p:txBody>
      </p:sp>
      <p:sp>
        <p:nvSpPr>
          <p:cNvPr id="9" name="Zástupný symbol pro obrázek 4"/>
          <p:cNvSpPr>
            <a:spLocks noGrp="true" noChangeAspect="true"/>
          </p:cNvSpPr>
          <p:nvPr>
            <p:ph type="pic" sz="quarter" idx="15"/>
          </p:nvPr>
        </p:nvSpPr>
        <p:spPr>
          <a:xfrm>
            <a:off x="846000" y="2636837"/>
            <a:ext cx="540000" cy="540000"/>
          </a:xfrm>
        </p:spPr>
        <p:txBody>
          <a:bodyPr wrap="none" anchor="ctr" anchorCtr="true"/>
          <a:lstStyle>
            <a:lvl1pPr marL="0" indent="0">
              <a:buFontTx/>
              <a:buNone/>
              <a:defRPr sz="600"/>
            </a:lvl1pPr>
          </a:lstStyle>
          <a:p>
            <a:r>
              <a:rPr lang="cs-CZ" dirty="false" smtClean="false"/>
              <a:t>Kliknutím na ikonu přidáte obrázek.</a:t>
            </a:r>
            <a:endParaRPr lang="cs-CZ" dirty="false"/>
          </a:p>
        </p:txBody>
      </p:sp>
      <p:sp>
        <p:nvSpPr>
          <p:cNvPr id="7" name="Obdélník 6"/>
          <p:cNvSpPr/>
          <p:nvPr userDrawn="true"/>
        </p:nvSpPr>
        <p:spPr>
          <a:xfrm>
            <a:off x="0" y="0"/>
            <a:ext cx="9144000" cy="1335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dirty="false"/>
          </a:p>
        </p:txBody>
      </p:sp>
      <p:pic>
        <p:nvPicPr>
          <p:cNvPr id="8" name="Obrázek 7"/>
          <p:cNvPicPr>
            <a:picLocks noChangeAspect="true"/>
          </p:cNvPicPr>
          <p:nvPr userDrawn="true"/>
        </p:nvPicPr>
        <p:blipFill rotWithShape="true">
          <a:blip cstate="print" r:embed="rId2">
            <a:extLst>
              <a:ext uri="{28A0092B-C50C-407E-A947-70E740481C1C}">
                <a14:useLocalDpi xmlns:a14="http://schemas.microsoft.com/office/drawing/2010/main" val="0"/>
              </a:ext>
            </a:extLst>
          </a:blip>
          <a:srcRect/>
          <a:stretch/>
        </p:blipFill>
        <p:spPr>
          <a:xfrm>
            <a:off x="395536" y="202406"/>
            <a:ext cx="3952627" cy="792957"/>
          </a:xfrm>
          <a:prstGeom prst="rect">
            <a:avLst/>
          </a:prstGeom>
        </p:spPr>
      </p:pic>
      <p:cxnSp>
        <p:nvCxnSpPr>
          <p:cNvPr id="12" name="Přímá spojnice 11"/>
          <p:cNvCxnSpPr/>
          <p:nvPr userDrawn="true"/>
        </p:nvCxnSpPr>
        <p:spPr>
          <a:xfrm>
            <a:off x="395536" y="1137600"/>
            <a:ext cx="835292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5253132"/>
      </p:ext>
    </p:extLst>
  </p:cSld>
  <p:clrMapOvr>
    <a:masterClrMapping/>
  </p:clrMapOvr>
</p:sldLayout>
</file>

<file path=ppt/slideLayouts/slideLayout7.xml><?xml version="1.0" encoding="utf-8"?>
<p:sldLayout xmlns:v="urn:schemas-microsoft-com:vml" xmlns:comp="http://schemas.openxmlformats.org/drawingml/2006/compatibility" xmlns:mc="http://schemas.openxmlformats.org/markup-compatibility/2006" xmlns:xdr="http://schemas.openxmlformats.org/drawingml/2006/spreadsheetDrawing" xmlns:c="http://schemas.openxmlformats.org/drawingml/2006/chart" xmlns:r="http://schemas.openxmlformats.org/officeDocument/2006/relationships" xmlns:p="http://schemas.openxmlformats.org/presentationml/2006/main" xmlns:a="http://schemas.openxmlformats.org/drawingml/2006/main" xmlns:wp="http://schemas.openxmlformats.org/drawingml/2006/wordprocessingDrawing" xmlns:lc="http://schemas.openxmlformats.org/drawingml/2006/lockedCanvas" xmlns:pic="http://schemas.openxmlformats.org/drawingml/2006/picture" xmlns:cdr="http://schemas.openxmlformats.org/drawingml/2006/chartDrawing" xmlns:wp14="http://schemas.microsoft.com/office/word/2010/wordprocessingDrawing" xmlns:dgm="http://schemas.openxmlformats.org/drawingml/2006/diagram" type="obj" preserve="true">
  <p:cSld name="Jeden obsah (trojúh. odrážky)">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smtClean="false"/>
              <a:t>Kliknutím lze upravit styl.</a:t>
            </a:r>
            <a:endParaRPr lang="cs-CZ"/>
          </a:p>
        </p:txBody>
      </p:sp>
      <p:sp>
        <p:nvSpPr>
          <p:cNvPr id="3" name="Zástupný symbol pro obsah 2"/>
          <p:cNvSpPr>
            <a:spLocks noGrp="true"/>
          </p:cNvSpPr>
          <p:nvPr>
            <p:ph idx="1"/>
          </p:nvPr>
        </p:nvSpPr>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false"/>
              <a:t>Kliknutím lze upravit styly předlohy textu.</a:t>
            </a:r>
          </a:p>
          <a:p>
            <a:pPr lvl="1"/>
            <a:r>
              <a:rPr lang="cs-CZ" smtClean="false"/>
              <a:t>Druhá úroveň</a:t>
            </a:r>
          </a:p>
          <a:p>
            <a:pPr lvl="2"/>
            <a:r>
              <a:rPr lang="cs-CZ" smtClean="false"/>
              <a:t>Třetí úroveň</a:t>
            </a:r>
          </a:p>
          <a:p>
            <a:pPr lvl="3"/>
            <a:r>
              <a:rPr lang="cs-CZ" smtClean="false"/>
              <a:t>Čtvrtá úroveň</a:t>
            </a:r>
          </a:p>
          <a:p>
            <a:pPr lvl="4"/>
            <a:r>
              <a:rPr lang="cs-CZ" smtClean="false"/>
              <a:t>Pátá úroveň</a:t>
            </a:r>
            <a:endParaRPr lang="cs-CZ" dirty="false"/>
          </a:p>
        </p:txBody>
      </p:sp>
      <p:sp>
        <p:nvSpPr>
          <p:cNvPr id="4" name="Zástupný symbol pro datum 3"/>
          <p:cNvSpPr>
            <a:spLocks noGrp="true"/>
          </p:cNvSpPr>
          <p:nvPr>
            <p:ph type="dt" sz="half" idx="10"/>
          </p:nvPr>
        </p:nvSpPr>
        <p:spPr/>
        <p:txBody>
          <a:bodyPr/>
          <a:lstStyle/>
          <a:p>
            <a:endParaRPr lang="cs-CZ" dirty="false"/>
          </a:p>
        </p:txBody>
      </p:sp>
      <p:sp>
        <p:nvSpPr>
          <p:cNvPr id="5" name="Zástupný symbol pro zápatí 4"/>
          <p:cNvSpPr>
            <a:spLocks noGrp="true"/>
          </p:cNvSpPr>
          <p:nvPr>
            <p:ph type="ftr" sz="quarter" idx="11"/>
          </p:nvPr>
        </p:nvSpPr>
        <p:spPr/>
        <p:txBody>
          <a:bodyPr/>
          <a:lstStyle/>
          <a:p>
            <a:endParaRPr lang="cs-CZ" dirty="false"/>
          </a:p>
        </p:txBody>
      </p:sp>
      <p:sp>
        <p:nvSpPr>
          <p:cNvPr id="6" name="Zástupný symbol pro číslo snímku 5"/>
          <p:cNvSpPr>
            <a:spLocks noGrp="true"/>
          </p:cNvSpPr>
          <p:nvPr>
            <p:ph type="sldNum" sz="quarter" idx="12"/>
          </p:nvPr>
        </p:nvSpPr>
        <p:spPr/>
        <p:txBody>
          <a:bodyPr/>
          <a:lstStyle/>
          <a:p>
            <a:fld id="{479BF083-4774-43B1-9AB0-5CC1AC5DD8EE}" type="slidenum">
              <a:rPr lang="cs-CZ" smtClean="false"/>
              <a:pPr/>
              <a:t>‹#›</a:t>
            </a:fld>
            <a:endParaRPr lang="cs-CZ" dirty="false"/>
          </a:p>
        </p:txBody>
      </p:sp>
    </p:spTree>
    <p:extLst>
      <p:ext uri="{BB962C8B-B14F-4D97-AF65-F5344CB8AC3E}">
        <p14:creationId xmlns:p14="http://schemas.microsoft.com/office/powerpoint/2010/main" val="1453853182"/>
      </p:ext>
    </p:extLst>
  </p:cSld>
  <p:clrMapOvr>
    <a:masterClrMapping/>
  </p:clrMapOvr>
</p:sldLayout>
</file>

<file path=ppt/slideLayouts/slideLayout8.xml><?xml version="1.0" encoding="utf-8"?>
<p:sldLayout xmlns:v="urn:schemas-microsoft-com:vml" xmlns:comp="http://schemas.openxmlformats.org/drawingml/2006/compatibility" xmlns:mc="http://schemas.openxmlformats.org/markup-compatibility/2006" xmlns:xdr="http://schemas.openxmlformats.org/drawingml/2006/spreadsheetDrawing" xmlns:c="http://schemas.openxmlformats.org/drawingml/2006/chart" xmlns:r="http://schemas.openxmlformats.org/officeDocument/2006/relationships" xmlns:p="http://schemas.openxmlformats.org/presentationml/2006/main" xmlns:a="http://schemas.openxmlformats.org/drawingml/2006/main" xmlns:wp="http://schemas.openxmlformats.org/drawingml/2006/wordprocessingDrawing" xmlns:lc="http://schemas.openxmlformats.org/drawingml/2006/lockedCanvas" xmlns:pic="http://schemas.openxmlformats.org/drawingml/2006/picture" xmlns:cdr="http://schemas.openxmlformats.org/drawingml/2006/chartDrawing" xmlns:wp14="http://schemas.microsoft.com/office/word/2010/wordprocessingDrawing" xmlns:dgm="http://schemas.openxmlformats.org/drawingml/2006/diagram" preserve="true" userDrawn="true">
  <p:cSld name="Dva obsahy (trojúh. odrážky)">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smtClean="false"/>
              <a:t>Kliknutím lze upravit styl.</a:t>
            </a:r>
            <a:endParaRPr lang="cs-CZ"/>
          </a:p>
        </p:txBody>
      </p:sp>
      <p:sp>
        <p:nvSpPr>
          <p:cNvPr id="3" name="Zástupný symbol pro obsah 2"/>
          <p:cNvSpPr>
            <a:spLocks noGrp="true"/>
          </p:cNvSpPr>
          <p:nvPr>
            <p:ph idx="1"/>
          </p:nvPr>
        </p:nvSpPr>
        <p:spPr>
          <a:xfrm>
            <a:off x="540000" y="1800000"/>
            <a:ext cx="3960000" cy="4320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false"/>
              <a:t>Kliknutím lze upravit styly předlohy textu.</a:t>
            </a:r>
          </a:p>
          <a:p>
            <a:pPr lvl="1"/>
            <a:r>
              <a:rPr lang="cs-CZ" smtClean="false"/>
              <a:t>Druhá úroveň</a:t>
            </a:r>
          </a:p>
          <a:p>
            <a:pPr lvl="2"/>
            <a:r>
              <a:rPr lang="cs-CZ" smtClean="false"/>
              <a:t>Třetí úroveň</a:t>
            </a:r>
          </a:p>
          <a:p>
            <a:pPr lvl="3"/>
            <a:r>
              <a:rPr lang="cs-CZ" smtClean="false"/>
              <a:t>Čtvrtá úroveň</a:t>
            </a:r>
          </a:p>
          <a:p>
            <a:pPr lvl="4"/>
            <a:r>
              <a:rPr lang="cs-CZ" smtClean="false"/>
              <a:t>Pátá úroveň</a:t>
            </a:r>
            <a:endParaRPr lang="cs-CZ" dirty="false"/>
          </a:p>
        </p:txBody>
      </p:sp>
      <p:sp>
        <p:nvSpPr>
          <p:cNvPr id="4" name="Zástupný symbol pro datum 3"/>
          <p:cNvSpPr>
            <a:spLocks noGrp="true"/>
          </p:cNvSpPr>
          <p:nvPr>
            <p:ph type="dt" sz="half" idx="10"/>
          </p:nvPr>
        </p:nvSpPr>
        <p:spPr/>
        <p:txBody>
          <a:bodyPr/>
          <a:lstStyle/>
          <a:p>
            <a:endParaRPr lang="cs-CZ" dirty="false"/>
          </a:p>
        </p:txBody>
      </p:sp>
      <p:sp>
        <p:nvSpPr>
          <p:cNvPr id="5" name="Zástupný symbol pro zápatí 4"/>
          <p:cNvSpPr>
            <a:spLocks noGrp="true"/>
          </p:cNvSpPr>
          <p:nvPr>
            <p:ph type="ftr" sz="quarter" idx="11"/>
          </p:nvPr>
        </p:nvSpPr>
        <p:spPr/>
        <p:txBody>
          <a:bodyPr/>
          <a:lstStyle/>
          <a:p>
            <a:endParaRPr lang="cs-CZ" dirty="false"/>
          </a:p>
        </p:txBody>
      </p:sp>
      <p:sp>
        <p:nvSpPr>
          <p:cNvPr id="6" name="Zástupný symbol pro číslo snímku 5"/>
          <p:cNvSpPr>
            <a:spLocks noGrp="true"/>
          </p:cNvSpPr>
          <p:nvPr>
            <p:ph type="sldNum" sz="quarter" idx="12"/>
          </p:nvPr>
        </p:nvSpPr>
        <p:spPr/>
        <p:txBody>
          <a:bodyPr/>
          <a:lstStyle/>
          <a:p>
            <a:fld id="{479BF083-4774-43B1-9AB0-5CC1AC5DD8EE}" type="slidenum">
              <a:rPr lang="cs-CZ" smtClean="false"/>
              <a:pPr/>
              <a:t>‹#›</a:t>
            </a:fld>
            <a:endParaRPr lang="cs-CZ" dirty="false"/>
          </a:p>
        </p:txBody>
      </p:sp>
      <p:sp>
        <p:nvSpPr>
          <p:cNvPr id="7" name="Zástupný symbol pro obsah 2"/>
          <p:cNvSpPr>
            <a:spLocks noGrp="true"/>
          </p:cNvSpPr>
          <p:nvPr>
            <p:ph idx="13"/>
          </p:nvPr>
        </p:nvSpPr>
        <p:spPr>
          <a:xfrm>
            <a:off x="4644000" y="1800000"/>
            <a:ext cx="3960000" cy="4320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false"/>
              <a:t>Kliknutím lze upravit styly předlohy textu.</a:t>
            </a:r>
          </a:p>
          <a:p>
            <a:pPr lvl="1"/>
            <a:r>
              <a:rPr lang="cs-CZ" smtClean="false"/>
              <a:t>Druhá úroveň</a:t>
            </a:r>
          </a:p>
          <a:p>
            <a:pPr lvl="2"/>
            <a:r>
              <a:rPr lang="cs-CZ" smtClean="false"/>
              <a:t>Třetí úroveň</a:t>
            </a:r>
          </a:p>
          <a:p>
            <a:pPr lvl="3"/>
            <a:r>
              <a:rPr lang="cs-CZ" smtClean="false"/>
              <a:t>Čtvrtá úroveň</a:t>
            </a:r>
          </a:p>
          <a:p>
            <a:pPr lvl="4"/>
            <a:r>
              <a:rPr lang="cs-CZ" smtClean="false"/>
              <a:t>Pátá úroveň</a:t>
            </a:r>
            <a:endParaRPr lang="cs-CZ" dirty="false"/>
          </a:p>
        </p:txBody>
      </p:sp>
    </p:spTree>
    <p:extLst>
      <p:ext uri="{BB962C8B-B14F-4D97-AF65-F5344CB8AC3E}">
        <p14:creationId xmlns:p14="http://schemas.microsoft.com/office/powerpoint/2010/main" val="2901346852"/>
      </p:ext>
    </p:extLst>
  </p:cSld>
  <p:clrMapOvr>
    <a:masterClrMapping/>
  </p:clrMapOvr>
</p:sldLayout>
</file>

<file path=ppt/slideLayouts/slideLayout9.xml><?xml version="1.0" encoding="utf-8"?>
<p:sldLayout xmlns:v="urn:schemas-microsoft-com:vml" xmlns:comp="http://schemas.openxmlformats.org/drawingml/2006/compatibility" xmlns:mc="http://schemas.openxmlformats.org/markup-compatibility/2006" xmlns:xdr="http://schemas.openxmlformats.org/drawingml/2006/spreadsheetDrawing" xmlns:c="http://schemas.openxmlformats.org/drawingml/2006/chart" xmlns:r="http://schemas.openxmlformats.org/officeDocument/2006/relationships" xmlns:p="http://schemas.openxmlformats.org/presentationml/2006/main" xmlns:a="http://schemas.openxmlformats.org/drawingml/2006/main" xmlns:wp="http://schemas.openxmlformats.org/drawingml/2006/wordprocessingDrawing" xmlns:lc="http://schemas.openxmlformats.org/drawingml/2006/lockedCanvas" xmlns:pic="http://schemas.openxmlformats.org/drawingml/2006/picture" xmlns:cdr="http://schemas.openxmlformats.org/drawingml/2006/chartDrawing" xmlns:wp14="http://schemas.microsoft.com/office/word/2010/wordprocessingDrawing" xmlns:dgm="http://schemas.openxmlformats.org/drawingml/2006/diagram" preserve="true" userDrawn="true">
  <p:cSld name="Dva obsahy nad sebou (trojúh. odrážky)">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smtClean="false"/>
              <a:t>Kliknutím lze upravit styl.</a:t>
            </a:r>
            <a:endParaRPr lang="cs-CZ"/>
          </a:p>
        </p:txBody>
      </p:sp>
      <p:sp>
        <p:nvSpPr>
          <p:cNvPr id="3" name="Zástupný symbol pro obsah 2"/>
          <p:cNvSpPr>
            <a:spLocks noGrp="true"/>
          </p:cNvSpPr>
          <p:nvPr>
            <p:ph idx="1"/>
          </p:nvPr>
        </p:nvSpPr>
        <p:spPr>
          <a:xfrm>
            <a:off x="540000" y="1800000"/>
            <a:ext cx="8064000" cy="2088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false"/>
              <a:t>Kliknutím lze upravit styly předlohy textu.</a:t>
            </a:r>
          </a:p>
          <a:p>
            <a:pPr lvl="1"/>
            <a:r>
              <a:rPr lang="cs-CZ" smtClean="false"/>
              <a:t>Druhá úroveň</a:t>
            </a:r>
          </a:p>
          <a:p>
            <a:pPr lvl="2"/>
            <a:r>
              <a:rPr lang="cs-CZ" smtClean="false"/>
              <a:t>Třetí úroveň</a:t>
            </a:r>
          </a:p>
          <a:p>
            <a:pPr lvl="3"/>
            <a:r>
              <a:rPr lang="cs-CZ" smtClean="false"/>
              <a:t>Čtvrtá úroveň</a:t>
            </a:r>
          </a:p>
          <a:p>
            <a:pPr lvl="4"/>
            <a:r>
              <a:rPr lang="cs-CZ" smtClean="false"/>
              <a:t>Pátá úroveň</a:t>
            </a:r>
            <a:endParaRPr lang="cs-CZ" dirty="false"/>
          </a:p>
        </p:txBody>
      </p:sp>
      <p:sp>
        <p:nvSpPr>
          <p:cNvPr id="4" name="Zástupný symbol pro datum 3"/>
          <p:cNvSpPr>
            <a:spLocks noGrp="true"/>
          </p:cNvSpPr>
          <p:nvPr>
            <p:ph type="dt" sz="half" idx="10"/>
          </p:nvPr>
        </p:nvSpPr>
        <p:spPr/>
        <p:txBody>
          <a:bodyPr/>
          <a:lstStyle/>
          <a:p>
            <a:endParaRPr lang="cs-CZ" dirty="false"/>
          </a:p>
        </p:txBody>
      </p:sp>
      <p:sp>
        <p:nvSpPr>
          <p:cNvPr id="5" name="Zástupný symbol pro zápatí 4"/>
          <p:cNvSpPr>
            <a:spLocks noGrp="true"/>
          </p:cNvSpPr>
          <p:nvPr>
            <p:ph type="ftr" sz="quarter" idx="11"/>
          </p:nvPr>
        </p:nvSpPr>
        <p:spPr/>
        <p:txBody>
          <a:bodyPr/>
          <a:lstStyle/>
          <a:p>
            <a:endParaRPr lang="cs-CZ" dirty="false"/>
          </a:p>
        </p:txBody>
      </p:sp>
      <p:sp>
        <p:nvSpPr>
          <p:cNvPr id="6" name="Zástupný symbol pro číslo snímku 5"/>
          <p:cNvSpPr>
            <a:spLocks noGrp="true"/>
          </p:cNvSpPr>
          <p:nvPr>
            <p:ph type="sldNum" sz="quarter" idx="12"/>
          </p:nvPr>
        </p:nvSpPr>
        <p:spPr/>
        <p:txBody>
          <a:bodyPr/>
          <a:lstStyle/>
          <a:p>
            <a:fld id="{479BF083-4774-43B1-9AB0-5CC1AC5DD8EE}" type="slidenum">
              <a:rPr lang="cs-CZ" smtClean="false"/>
              <a:pPr/>
              <a:t>‹#›</a:t>
            </a:fld>
            <a:endParaRPr lang="cs-CZ" dirty="false"/>
          </a:p>
        </p:txBody>
      </p:sp>
      <p:sp>
        <p:nvSpPr>
          <p:cNvPr id="8" name="Zástupný symbol pro obsah 2"/>
          <p:cNvSpPr>
            <a:spLocks noGrp="true"/>
          </p:cNvSpPr>
          <p:nvPr>
            <p:ph idx="13"/>
          </p:nvPr>
        </p:nvSpPr>
        <p:spPr>
          <a:xfrm>
            <a:off x="540000" y="4032000"/>
            <a:ext cx="8064000" cy="2088000"/>
          </a:xfrm>
        </p:spPr>
        <p:txBody>
          <a:bodyPr/>
          <a:lstStyle>
            <a:lvl1pPr marL="432000" indent="-432000">
              <a:buFont typeface="Wingdings 3" panose="05040102010807070707" pitchFamily="18" charset="2"/>
              <a:buChar char=""/>
              <a:defRPr/>
            </a:lvl1pPr>
            <a:lvl2pPr marL="666000" indent="-252000">
              <a:buFont typeface="Wingdings 3" panose="05040102010807070707" pitchFamily="18" charset="2"/>
              <a:buChar char=""/>
              <a:defRPr/>
            </a:lvl2pPr>
            <a:lvl3pPr marL="918000" indent="-252000">
              <a:buFont typeface="Wingdings 3" panose="05040102010807070707" pitchFamily="18" charset="2"/>
              <a:buChar char=""/>
              <a:defRPr/>
            </a:lvl3pPr>
            <a:lvl4pPr marL="1170000" indent="-252000">
              <a:buFont typeface="Wingdings 3" panose="05040102010807070707" pitchFamily="18" charset="2"/>
              <a:buChar char=""/>
              <a:defRPr/>
            </a:lvl4pPr>
            <a:lvl5pPr marL="1422000" indent="-252000">
              <a:buFont typeface="Wingdings 3" panose="05040102010807070707" pitchFamily="18" charset="2"/>
              <a:buChar char=""/>
              <a:defRPr/>
            </a:lvl5pPr>
          </a:lstStyle>
          <a:p>
            <a:pPr lvl="0"/>
            <a:r>
              <a:rPr lang="cs-CZ" smtClean="false"/>
              <a:t>Kliknutím lze upravit styly předlohy textu.</a:t>
            </a:r>
          </a:p>
          <a:p>
            <a:pPr lvl="1"/>
            <a:r>
              <a:rPr lang="cs-CZ" smtClean="false"/>
              <a:t>Druhá úroveň</a:t>
            </a:r>
          </a:p>
          <a:p>
            <a:pPr lvl="2"/>
            <a:r>
              <a:rPr lang="cs-CZ" smtClean="false"/>
              <a:t>Třetí úroveň</a:t>
            </a:r>
          </a:p>
          <a:p>
            <a:pPr lvl="3"/>
            <a:r>
              <a:rPr lang="cs-CZ" smtClean="false"/>
              <a:t>Čtvrtá úroveň</a:t>
            </a:r>
          </a:p>
          <a:p>
            <a:pPr lvl="4"/>
            <a:r>
              <a:rPr lang="cs-CZ" smtClean="false"/>
              <a:t>Pátá úroveň</a:t>
            </a:r>
            <a:endParaRPr lang="cs-CZ" dirty="false"/>
          </a:p>
        </p:txBody>
      </p:sp>
    </p:spTree>
    <p:extLst>
      <p:ext uri="{BB962C8B-B14F-4D97-AF65-F5344CB8AC3E}">
        <p14:creationId xmlns:p14="http://schemas.microsoft.com/office/powerpoint/2010/main" val="2861415691"/>
      </p:ext>
    </p:extLst>
  </p:cSld>
  <p:clrMapOvr>
    <a:masterClrMapping/>
  </p:clrMapOvr>
</p:sldLayout>
</file>

<file path=ppt/slideMasters/_rels/slideMaster1.xml.rels><?xml version="1.0" encoding="UTF-8" standalone="yes"?>
<Relationships xmlns="http://schemas.openxmlformats.org/package/2006/relationships">
    <Relationship Target="../slideLayouts/slideLayout8.xml" Type="http://schemas.openxmlformats.org/officeDocument/2006/relationships/slideLayout" Id="rId8"/>
    <Relationship Target="../slideLayouts/slideLayout3.xml" Type="http://schemas.openxmlformats.org/officeDocument/2006/relationships/slideLayout" Id="rId3"/>
    <Relationship Target="../slideLayouts/slideLayout7.xml" Type="http://schemas.openxmlformats.org/officeDocument/2006/relationships/slideLayout" Id="rId7"/>
    <Relationship Target="../slideLayouts/slideLayout2.xml" Type="http://schemas.openxmlformats.org/officeDocument/2006/relationships/slideLayout" Id="rId2"/>
    <Relationship Target="../slideLayouts/slideLayout1.xml" Type="http://schemas.openxmlformats.org/officeDocument/2006/relationships/slideLayout" Id="rId1"/>
    <Relationship Target="../slideLayouts/slideLayout6.xml" Type="http://schemas.openxmlformats.org/officeDocument/2006/relationships/slideLayout" Id="rId6"/>
    <Relationship Target="../theme/theme1.xml" Type="http://schemas.openxmlformats.org/officeDocument/2006/relationships/theme" Id="rId11"/>
    <Relationship Target="../slideLayouts/slideLayout5.xml" Type="http://schemas.openxmlformats.org/officeDocument/2006/relationships/slideLayout" Id="rId5"/>
    <Relationship Target="../slideLayouts/slideLayout10.xml" Type="http://schemas.openxmlformats.org/officeDocument/2006/relationships/slideLayout" Id="rId10"/>
    <Relationship Target="../slideLayouts/slideLayout4.xml" Type="http://schemas.openxmlformats.org/officeDocument/2006/relationships/slideLayout" Id="rId4"/>
    <Relationship Target="../slideLayouts/slideLayout9.xml" Type="http://schemas.openxmlformats.org/officeDocument/2006/relationships/slideLayout" Id="rId9"/>
</Relationships>

</file>

<file path=ppt/slideMasters/slideMaster1.xml><?xml version="1.0" encoding="utf-8"?>
<p:sldMaster xmlns:v="urn:schemas-microsoft-com:vml" xmlns:comp="http://schemas.openxmlformats.org/drawingml/2006/compatibility" xmlns:mc="http://schemas.openxmlformats.org/markup-compatibility/2006" xmlns:xdr="http://schemas.openxmlformats.org/drawingml/2006/spreadsheetDrawing" xmlns:c="http://schemas.openxmlformats.org/drawingml/2006/chart" xmlns:r="http://schemas.openxmlformats.org/officeDocument/2006/relationships" xmlns:p="http://schemas.openxmlformats.org/presentationml/2006/main" xmlns:a="http://schemas.openxmlformats.org/drawingml/2006/main" xmlns:wp="http://schemas.openxmlformats.org/drawingml/2006/wordprocessingDrawing" xmlns:lc="http://schemas.openxmlformats.org/drawingml/2006/lockedCanvas" xmlns:pic="http://schemas.openxmlformats.org/drawingml/2006/picture" xmlns:cdr="http://schemas.openxmlformats.org/drawingml/2006/chartDrawing" xmlns:wp14="http://schemas.microsoft.com/office/word/2010/wordprocessingDrawing" xmlns:dgm="http://schemas.openxmlformats.org/drawingml/2006/diagram" preserve="true">
  <p:cSld>
    <p:bg>
      <p:bgRef idx="1001">
        <a:schemeClr val="bg1"/>
      </p:bgRef>
    </p:bg>
    <p:spTree>
      <p:nvGrpSpPr>
        <p:cNvPr id="1" name=""/>
        <p:cNvGrpSpPr/>
        <p:nvPr/>
      </p:nvGrpSpPr>
      <p:grpSpPr>
        <a:xfrm>
          <a:off x="0" y="0"/>
          <a:ext cx="0" cy="0"/>
          <a:chOff x="0" y="0"/>
          <a:chExt cx="0" cy="0"/>
        </a:xfrm>
      </p:grpSpPr>
      <p:sp>
        <p:nvSpPr>
          <p:cNvPr id="15" name="Obdélník 14"/>
          <p:cNvSpPr/>
          <p:nvPr/>
        </p:nvSpPr>
        <p:spPr>
          <a:xfrm>
            <a:off x="0" y="1080000"/>
            <a:ext cx="9144000" cy="12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dirty="false">
              <a:solidFill>
                <a:schemeClr val="tx2"/>
              </a:solidFill>
            </a:endParaRPr>
          </a:p>
        </p:txBody>
      </p:sp>
      <p:sp>
        <p:nvSpPr>
          <p:cNvPr id="7" name="Obdélník 6"/>
          <p:cNvSpPr/>
          <p:nvPr/>
        </p:nvSpPr>
        <p:spPr>
          <a:xfrm>
            <a:off x="0" y="0"/>
            <a:ext cx="9144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dirty="false"/>
          </a:p>
        </p:txBody>
      </p:sp>
      <p:sp>
        <p:nvSpPr>
          <p:cNvPr id="2" name="Zástupný symbol pro nadpis 1"/>
          <p:cNvSpPr>
            <a:spLocks noGrp="true"/>
          </p:cNvSpPr>
          <p:nvPr>
            <p:ph type="title"/>
          </p:nvPr>
        </p:nvSpPr>
        <p:spPr>
          <a:xfrm>
            <a:off x="360000" y="0"/>
            <a:ext cx="8424000" cy="1080000"/>
          </a:xfrm>
          <a:prstGeom prst="rect">
            <a:avLst/>
          </a:prstGeom>
        </p:spPr>
        <p:txBody>
          <a:bodyPr vert="horz" lIns="36000" tIns="0" rIns="36000" bIns="0" rtlCol="false" anchor="ctr" anchorCtr="false">
            <a:noAutofit/>
          </a:bodyPr>
          <a:lstStyle/>
          <a:p>
            <a:r>
              <a:rPr lang="cs-CZ" dirty="false" smtClean="false"/>
              <a:t>Kliknutím lze upravit styl.</a:t>
            </a:r>
            <a:endParaRPr lang="cs-CZ" dirty="false"/>
          </a:p>
        </p:txBody>
      </p:sp>
      <p:sp>
        <p:nvSpPr>
          <p:cNvPr id="3" name="Zástupný symbol pro text 2"/>
          <p:cNvSpPr>
            <a:spLocks noGrp="true"/>
          </p:cNvSpPr>
          <p:nvPr>
            <p:ph type="body" idx="1"/>
          </p:nvPr>
        </p:nvSpPr>
        <p:spPr>
          <a:xfrm>
            <a:off x="540000" y="1800000"/>
            <a:ext cx="8064000" cy="4320000"/>
          </a:xfrm>
          <a:prstGeom prst="rect">
            <a:avLst/>
          </a:prstGeom>
        </p:spPr>
        <p:txBody>
          <a:bodyPr vert="horz" lIns="0" tIns="0" rIns="0" bIns="0" rtlCol="false">
            <a:noAutofit/>
          </a:bodyPr>
          <a:lstStyle/>
          <a:p>
            <a:pPr lvl="0"/>
            <a:r>
              <a:rPr lang="cs-CZ" dirty="false" smtClean="false"/>
              <a:t>Kliknutím lze upravit styly předlohy textu.</a:t>
            </a:r>
          </a:p>
          <a:p>
            <a:pPr lvl="1"/>
            <a:r>
              <a:rPr lang="cs-CZ" dirty="false" smtClean="false"/>
              <a:t>Druhá úroveň</a:t>
            </a:r>
          </a:p>
          <a:p>
            <a:pPr lvl="2"/>
            <a:r>
              <a:rPr lang="cs-CZ" dirty="false" smtClean="false"/>
              <a:t>Třetí úroveň</a:t>
            </a:r>
          </a:p>
          <a:p>
            <a:pPr lvl="3"/>
            <a:r>
              <a:rPr lang="cs-CZ" dirty="false" smtClean="false"/>
              <a:t>Čtvrtá úroveň</a:t>
            </a:r>
          </a:p>
          <a:p>
            <a:pPr lvl="4"/>
            <a:r>
              <a:rPr lang="cs-CZ" dirty="false" smtClean="false"/>
              <a:t>Pátá úroveň</a:t>
            </a:r>
            <a:endParaRPr lang="cs-CZ" dirty="false"/>
          </a:p>
        </p:txBody>
      </p:sp>
      <p:sp>
        <p:nvSpPr>
          <p:cNvPr id="4" name="Zástupný symbol pro datum 3"/>
          <p:cNvSpPr>
            <a:spLocks noGrp="true"/>
          </p:cNvSpPr>
          <p:nvPr>
            <p:ph type="dt" sz="half" idx="2"/>
          </p:nvPr>
        </p:nvSpPr>
        <p:spPr>
          <a:xfrm>
            <a:off x="540000" y="6516000"/>
            <a:ext cx="1116000" cy="180000"/>
          </a:xfrm>
          <a:prstGeom prst="rect">
            <a:avLst/>
          </a:prstGeom>
        </p:spPr>
        <p:txBody>
          <a:bodyPr vert="horz" lIns="0" tIns="0" rIns="0" bIns="0" rtlCol="false" anchor="ctr"/>
          <a:lstStyle>
            <a:lvl1pPr algn="l">
              <a:defRPr sz="1050">
                <a:solidFill>
                  <a:schemeClr val="tx1"/>
                </a:solidFill>
              </a:defRPr>
            </a:lvl1pPr>
          </a:lstStyle>
          <a:p>
            <a:endParaRPr lang="cs-CZ" dirty="false"/>
          </a:p>
        </p:txBody>
      </p:sp>
      <p:sp>
        <p:nvSpPr>
          <p:cNvPr id="5" name="Zástupný symbol pro zápatí 4"/>
          <p:cNvSpPr>
            <a:spLocks noGrp="true"/>
          </p:cNvSpPr>
          <p:nvPr>
            <p:ph type="ftr" sz="quarter" idx="3"/>
          </p:nvPr>
        </p:nvSpPr>
        <p:spPr>
          <a:xfrm>
            <a:off x="1692000" y="6516000"/>
            <a:ext cx="6912000" cy="180000"/>
          </a:xfrm>
          <a:prstGeom prst="rect">
            <a:avLst/>
          </a:prstGeom>
        </p:spPr>
        <p:txBody>
          <a:bodyPr vert="horz" lIns="0" tIns="0" rIns="0" bIns="0" rtlCol="false" anchor="ctr"/>
          <a:lstStyle>
            <a:lvl1pPr algn="l">
              <a:defRPr sz="1050">
                <a:solidFill>
                  <a:schemeClr val="tx1"/>
                </a:solidFill>
              </a:defRPr>
            </a:lvl1pPr>
          </a:lstStyle>
          <a:p>
            <a:endParaRPr lang="cs-CZ" dirty="false"/>
          </a:p>
        </p:txBody>
      </p:sp>
      <p:sp>
        <p:nvSpPr>
          <p:cNvPr id="6" name="Zástupný symbol pro číslo snímku 5"/>
          <p:cNvSpPr>
            <a:spLocks noGrp="true"/>
          </p:cNvSpPr>
          <p:nvPr>
            <p:ph type="sldNum" sz="quarter" idx="4"/>
          </p:nvPr>
        </p:nvSpPr>
        <p:spPr>
          <a:xfrm>
            <a:off x="8640000" y="6516000"/>
            <a:ext cx="468000" cy="180000"/>
          </a:xfrm>
          <a:prstGeom prst="rect">
            <a:avLst/>
          </a:prstGeom>
        </p:spPr>
        <p:txBody>
          <a:bodyPr vert="horz" lIns="0" tIns="0" rIns="0" bIns="0" rtlCol="false" anchor="ctr"/>
          <a:lstStyle>
            <a:lvl1pPr algn="ctr">
              <a:defRPr sz="1050" b="true">
                <a:solidFill>
                  <a:schemeClr val="tx1"/>
                </a:solidFill>
              </a:defRPr>
            </a:lvl1pPr>
          </a:lstStyle>
          <a:p>
            <a:fld id="{479BF083-4774-43B1-9AB0-5CC1AC5DD8EE}" type="slidenum">
              <a:rPr lang="cs-CZ" smtClean="false"/>
              <a:pPr/>
              <a:t>‹#›</a:t>
            </a:fld>
            <a:endParaRPr lang="cs-CZ" dirty="false"/>
          </a:p>
        </p:txBody>
      </p:sp>
      <p:sp>
        <p:nvSpPr>
          <p:cNvPr id="18" name="Obdélník 17"/>
          <p:cNvSpPr/>
          <p:nvPr/>
        </p:nvSpPr>
        <p:spPr>
          <a:xfrm>
            <a:off x="0" y="6732000"/>
            <a:ext cx="9144000" cy="126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dirty="false"/>
          </a:p>
        </p:txBody>
      </p:sp>
    </p:spTree>
    <p:extLst>
      <p:ext uri="{BB962C8B-B14F-4D97-AF65-F5344CB8AC3E}">
        <p14:creationId xmlns:p14="http://schemas.microsoft.com/office/powerpoint/2010/main" val="14257727"/>
      </p:ext>
    </p:extLst>
  </p:cSld>
  <p:clrMap bg1="lt1" tx1="dk1" bg2="lt2" tx2="dk2" accent1="accent1" accent2="accent2" accent3="accent3" accent4="accent4" accent5="accent5" accent6="accent6" hlink="hlink" folHlink="folHlink"/>
  <p:sldLayoutIdLst>
    <p:sldLayoutId id="2147483672" r:id="rId1"/>
    <p:sldLayoutId id="2147483675" r:id="rId2"/>
    <p:sldLayoutId id="2147483676" r:id="rId3"/>
    <p:sldLayoutId id="2147483677" r:id="rId4"/>
    <p:sldLayoutId id="2147483678" r:id="rId5"/>
    <p:sldLayoutId id="2147483673" r:id="rId6"/>
    <p:sldLayoutId id="2147483679" r:id="rId7"/>
    <p:sldLayoutId id="2147483680" r:id="rId8"/>
    <p:sldLayoutId id="2147483681" r:id="rId9"/>
    <p:sldLayoutId id="2147483682" r:id="rId10"/>
  </p:sldLayoutIdLst>
  <p:hf hdr="false" ftr="false" dt="false"/>
  <p:txStyles>
    <p:titleStyle>
      <a:lvl1pPr algn="l" defTabSz="914400" rtl="false" eaLnBrk="true" latinLnBrk="false" hangingPunct="true">
        <a:lnSpc>
          <a:spcPct val="100000"/>
        </a:lnSpc>
        <a:spcBef>
          <a:spcPct val="0"/>
        </a:spcBef>
        <a:buNone/>
        <a:defRPr sz="3200" b="true" kern="0" cap="all" baseline="0">
          <a:solidFill>
            <a:schemeClr val="tx2"/>
          </a:solidFill>
          <a:latin typeface="+mj-lt"/>
          <a:ea typeface="+mj-ea"/>
          <a:cs typeface="+mj-cs"/>
        </a:defRPr>
      </a:lvl1pPr>
    </p:titleStyle>
    <p:bodyStyle>
      <a:lvl1pPr marL="432000" indent="-432000" algn="l" defTabSz="914400" rtl="false" eaLnBrk="true" latinLnBrk="false" hangingPunct="true">
        <a:lnSpc>
          <a:spcPts val="2880"/>
        </a:lnSpc>
        <a:spcBef>
          <a:spcPts val="600"/>
        </a:spcBef>
        <a:spcAft>
          <a:spcPts val="600"/>
        </a:spcAft>
        <a:buClr>
          <a:schemeClr val="accent2"/>
        </a:buClr>
        <a:buSzPct val="100000"/>
        <a:buFont typeface="Wingdings" panose="05000000000000000000" pitchFamily="2" charset="2"/>
        <a:buChar char=""/>
        <a:defRPr sz="2400" b="false" kern="1200">
          <a:solidFill>
            <a:schemeClr val="tx1"/>
          </a:solidFill>
          <a:latin typeface="+mn-lt"/>
          <a:ea typeface="+mn-ea"/>
          <a:cs typeface="+mn-cs"/>
        </a:defRPr>
      </a:lvl1pPr>
      <a:lvl2pPr marL="666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lang="cs-CZ" sz="2000" kern="1200" dirty="false" smtClean="false">
          <a:solidFill>
            <a:schemeClr val="tx1"/>
          </a:solidFill>
          <a:latin typeface="+mn-lt"/>
          <a:ea typeface="+mn-ea"/>
          <a:cs typeface="+mn-cs"/>
        </a:defRPr>
      </a:lvl4pPr>
      <a:lvl5pPr marL="1422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false" eaLnBrk="true" latinLnBrk="false" hangingPunct="true">
        <a:defRPr sz="1800" kern="1200">
          <a:solidFill>
            <a:schemeClr val="tx1"/>
          </a:solidFill>
          <a:latin typeface="+mn-lt"/>
          <a:ea typeface="+mn-ea"/>
          <a:cs typeface="+mn-cs"/>
        </a:defRPr>
      </a:lvl1pPr>
      <a:lvl2pPr marL="457200" algn="l" defTabSz="914400" rtl="false" eaLnBrk="true" latinLnBrk="false" hangingPunct="true">
        <a:defRPr sz="1800" kern="1200">
          <a:solidFill>
            <a:schemeClr val="tx1"/>
          </a:solidFill>
          <a:latin typeface="+mn-lt"/>
          <a:ea typeface="+mn-ea"/>
          <a:cs typeface="+mn-cs"/>
        </a:defRPr>
      </a:lvl2pPr>
      <a:lvl3pPr marL="914400" algn="l" defTabSz="914400" rtl="false" eaLnBrk="true" latinLnBrk="false" hangingPunct="true">
        <a:defRPr sz="1800" kern="1200">
          <a:solidFill>
            <a:schemeClr val="tx1"/>
          </a:solidFill>
          <a:latin typeface="+mn-lt"/>
          <a:ea typeface="+mn-ea"/>
          <a:cs typeface="+mn-cs"/>
        </a:defRPr>
      </a:lvl3pPr>
      <a:lvl4pPr marL="1371600" algn="l" defTabSz="914400" rtl="false" eaLnBrk="true" latinLnBrk="false" hangingPunct="true">
        <a:defRPr sz="1800" kern="1200">
          <a:solidFill>
            <a:schemeClr val="tx1"/>
          </a:solidFill>
          <a:latin typeface="+mn-lt"/>
          <a:ea typeface="+mn-ea"/>
          <a:cs typeface="+mn-cs"/>
        </a:defRPr>
      </a:lvl4pPr>
      <a:lvl5pPr marL="1828800" algn="l" defTabSz="914400" rtl="false" eaLnBrk="true" latinLnBrk="false" hangingPunct="true">
        <a:defRPr sz="1800" kern="1200">
          <a:solidFill>
            <a:schemeClr val="tx1"/>
          </a:solidFill>
          <a:latin typeface="+mn-lt"/>
          <a:ea typeface="+mn-ea"/>
          <a:cs typeface="+mn-cs"/>
        </a:defRPr>
      </a:lvl5pPr>
      <a:lvl6pPr marL="2286000" algn="l" defTabSz="914400" rtl="false" eaLnBrk="true" latinLnBrk="false" hangingPunct="true">
        <a:defRPr sz="1800" kern="1200">
          <a:solidFill>
            <a:schemeClr val="tx1"/>
          </a:solidFill>
          <a:latin typeface="+mn-lt"/>
          <a:ea typeface="+mn-ea"/>
          <a:cs typeface="+mn-cs"/>
        </a:defRPr>
      </a:lvl6pPr>
      <a:lvl7pPr marL="2743200" algn="l" defTabSz="914400" rtl="false" eaLnBrk="true" latinLnBrk="false" hangingPunct="true">
        <a:defRPr sz="1800" kern="1200">
          <a:solidFill>
            <a:schemeClr val="tx1"/>
          </a:solidFill>
          <a:latin typeface="+mn-lt"/>
          <a:ea typeface="+mn-ea"/>
          <a:cs typeface="+mn-cs"/>
        </a:defRPr>
      </a:lvl7pPr>
      <a:lvl8pPr marL="3200400" algn="l" defTabSz="914400" rtl="false" eaLnBrk="true" latinLnBrk="false" hangingPunct="true">
        <a:defRPr sz="1800" kern="1200">
          <a:solidFill>
            <a:schemeClr val="tx1"/>
          </a:solidFill>
          <a:latin typeface="+mn-lt"/>
          <a:ea typeface="+mn-ea"/>
          <a:cs typeface="+mn-cs"/>
        </a:defRPr>
      </a:lvl8pPr>
      <a:lvl9pPr marL="3657600" algn="l" defTabSz="914400" rtl="false" eaLnBrk="true" latinLnBrk="false" hangingPunct="true">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
    <Relationship Target="../media/image2.png" Type="http://schemas.openxmlformats.org/officeDocument/2006/relationships/image" Id="rId3"/>
    <Relationship Target="../notesSlides/notesSlide1.xml" Type="http://schemas.openxmlformats.org/officeDocument/2006/relationships/notesSlide" Id="rId2"/>
    <Relationship Target="../slideLayouts/slideLayout1.xml" Type="http://schemas.openxmlformats.org/officeDocument/2006/relationships/slideLayout" Id="rId1"/>
    <Relationship Target="../media/image4.png" Type="http://schemas.openxmlformats.org/officeDocument/2006/relationships/image" Id="rId5"/>
    <Relationship Target="../media/image3.png" Type="http://schemas.openxmlformats.org/officeDocument/2006/relationships/image" Id="rId4"/>
</Relationships>

</file>

<file path=ppt/slides/_rels/slide10.xml.rels><?xml version="1.0" encoding="UTF-8" standalone="yes"?>
<Relationships xmlns="http://schemas.openxmlformats.org/package/2006/relationships">
    <Relationship Target="../notesSlides/notesSlide9.xml" Type="http://schemas.openxmlformats.org/officeDocument/2006/relationships/notesSlide" Id="rId2"/>
    <Relationship Target="../slideLayouts/slideLayout2.xml" Type="http://schemas.openxmlformats.org/officeDocument/2006/relationships/slideLayout" Id="rId1"/>
</Relationships>

</file>

<file path=ppt/slides/_rels/slide100.xml.rels><?xml version="1.0" encoding="UTF-8" standalone="yes"?>
<Relationships xmlns="http://schemas.openxmlformats.org/package/2006/relationships">
    <Relationship Target="../slideLayouts/slideLayout2.xml" Type="http://schemas.openxmlformats.org/officeDocument/2006/relationships/slideLayout" Id="rId1"/>
</Relationships>

</file>

<file path=ppt/slides/_rels/slide101.xml.rels><?xml version="1.0" encoding="UTF-8" standalone="yes"?>
<Relationships xmlns="http://schemas.openxmlformats.org/package/2006/relationships">
    <Relationship Target="../media/image2.png" Type="http://schemas.openxmlformats.org/officeDocument/2006/relationships/image" Id="rId2"/>
    <Relationship Target="../slideLayouts/slideLayout1.xml" Type="http://schemas.openxmlformats.org/officeDocument/2006/relationships/slideLayout" Id="rId1"/>
</Relationships>

</file>

<file path=ppt/slides/_rels/slide102.xml.rels><?xml version="1.0" encoding="UTF-8" standalone="yes"?>
<Relationships xmlns="http://schemas.openxmlformats.org/package/2006/relationships">
    <Relationship Target="../media/image2.png" Type="http://schemas.openxmlformats.org/officeDocument/2006/relationships/image" Id="rId2"/>
    <Relationship Target="../slideLayouts/slideLayout1.xml" Type="http://schemas.openxmlformats.org/officeDocument/2006/relationships/slideLayout" Id="rId1"/>
</Relationships>

</file>

<file path=ppt/slides/_rels/slide103.xml.rels><?xml version="1.0" encoding="UTF-8" standalone="yes"?>
<Relationships xmlns="http://schemas.openxmlformats.org/package/2006/relationships">
    <Relationship Target="../notesSlides/notesSlide73.xml" Type="http://schemas.openxmlformats.org/officeDocument/2006/relationships/notesSlide" Id="rId2"/>
    <Relationship Target="../slideLayouts/slideLayout2.xml" Type="http://schemas.openxmlformats.org/officeDocument/2006/relationships/slideLayout" Id="rId1"/>
</Relationships>

</file>

<file path=ppt/slides/_rels/slide104.xml.rels><?xml version="1.0" encoding="UTF-8" standalone="yes"?>
<Relationships xmlns="http://schemas.openxmlformats.org/package/2006/relationships">
    <Relationship Target="../notesSlides/notesSlide74.xml" Type="http://schemas.openxmlformats.org/officeDocument/2006/relationships/notesSlide" Id="rId2"/>
    <Relationship Target="../slideLayouts/slideLayout2.xml" Type="http://schemas.openxmlformats.org/officeDocument/2006/relationships/slideLayout" Id="rId1"/>
</Relationships>

</file>

<file path=ppt/slides/_rels/slide105.xml.rels><?xml version="1.0" encoding="UTF-8" standalone="yes"?>
<Relationships xmlns="http://schemas.openxmlformats.org/package/2006/relationships">
    <Relationship Target="../notesSlides/notesSlide75.xml" Type="http://schemas.openxmlformats.org/officeDocument/2006/relationships/notesSlide" Id="rId2"/>
    <Relationship Target="../slideLayouts/slideLayout2.xml" Type="http://schemas.openxmlformats.org/officeDocument/2006/relationships/slideLayout" Id="rId1"/>
</Relationships>

</file>

<file path=ppt/slides/_rels/slide106.xml.rels><?xml version="1.0" encoding="UTF-8" standalone="yes"?>
<Relationships xmlns="http://schemas.openxmlformats.org/package/2006/relationships">
    <Relationship Target="../notesSlides/notesSlide76.xml" Type="http://schemas.openxmlformats.org/officeDocument/2006/relationships/notesSlide" Id="rId2"/>
    <Relationship Target="../slideLayouts/slideLayout2.xml" Type="http://schemas.openxmlformats.org/officeDocument/2006/relationships/slideLayout" Id="rId1"/>
</Relationships>

</file>

<file path=ppt/slides/_rels/slide107.xml.rels><?xml version="1.0" encoding="UTF-8" standalone="yes"?>
<Relationships xmlns="http://schemas.openxmlformats.org/package/2006/relationships">
    <Relationship Target="../notesSlides/notesSlide77.xml" Type="http://schemas.openxmlformats.org/officeDocument/2006/relationships/notesSlide" Id="rId2"/>
    <Relationship Target="../slideLayouts/slideLayout2.xml" Type="http://schemas.openxmlformats.org/officeDocument/2006/relationships/slideLayout" Id="rId1"/>
</Relationships>

</file>

<file path=ppt/slides/_rels/slide108.xml.rels><?xml version="1.0" encoding="UTF-8" standalone="yes"?>
<Relationships xmlns="http://schemas.openxmlformats.org/package/2006/relationships">
    <Relationship Target="../notesSlides/notesSlide78.xml" Type="http://schemas.openxmlformats.org/officeDocument/2006/relationships/notesSlide" Id="rId2"/>
    <Relationship Target="../slideLayouts/slideLayout2.xml" Type="http://schemas.openxmlformats.org/officeDocument/2006/relationships/slideLayout" Id="rId1"/>
</Relationships>

</file>

<file path=ppt/slides/_rels/slide109.xml.rels><?xml version="1.0" encoding="UTF-8" standalone="yes"?>
<Relationships xmlns="http://schemas.openxmlformats.org/package/2006/relationships">
    <Relationship Target="../notesSlides/notesSlide79.xml" Type="http://schemas.openxmlformats.org/officeDocument/2006/relationships/notesSlide" Id="rId2"/>
    <Relationship Target="../slideLayouts/slideLayout2.xml" Type="http://schemas.openxmlformats.org/officeDocument/2006/relationships/slideLayout" Id="rId1"/>
</Relationships>

</file>

<file path=ppt/slides/_rels/slide11.xml.rels><?xml version="1.0" encoding="UTF-8" standalone="yes"?>
<Relationships xmlns="http://schemas.openxmlformats.org/package/2006/relationships">
    <Relationship Target="../notesSlides/notesSlide10.xml" Type="http://schemas.openxmlformats.org/officeDocument/2006/relationships/notesSlide" Id="rId2"/>
    <Relationship Target="../slideLayouts/slideLayout2.xml" Type="http://schemas.openxmlformats.org/officeDocument/2006/relationships/slideLayout" Id="rId1"/>
</Relationships>

</file>

<file path=ppt/slides/_rels/slide110.xml.rels><?xml version="1.0" encoding="UTF-8" standalone="yes"?>
<Relationships xmlns="http://schemas.openxmlformats.org/package/2006/relationships">
    <Relationship Target="../slideLayouts/slideLayout2.xml" Type="http://schemas.openxmlformats.org/officeDocument/2006/relationships/slideLayout" Id="rId1"/>
</Relationships>

</file>

<file path=ppt/slides/_rels/slide111.xml.rels><?xml version="1.0" encoding="UTF-8" standalone="yes"?>
<Relationships xmlns="http://schemas.openxmlformats.org/package/2006/relationships">
    <Relationship Target="../media/image55.emf" Type="http://schemas.openxmlformats.org/officeDocument/2006/relationships/image" Id="rId2"/>
    <Relationship Target="../slideLayouts/slideLayout2.xml" Type="http://schemas.openxmlformats.org/officeDocument/2006/relationships/slideLayout" Id="rId1"/>
</Relationships>

</file>

<file path=ppt/slides/_rels/slide112.xml.rels><?xml version="1.0" encoding="UTF-8" standalone="yes"?>
<Relationships xmlns="http://schemas.openxmlformats.org/package/2006/relationships">
    <Relationship Target="../notesSlides/notesSlide80.xml" Type="http://schemas.openxmlformats.org/officeDocument/2006/relationships/notesSlide" Id="rId2"/>
    <Relationship Target="../slideLayouts/slideLayout2.xml" Type="http://schemas.openxmlformats.org/officeDocument/2006/relationships/slideLayout" Id="rId1"/>
</Relationships>

</file>

<file path=ppt/slides/_rels/slide113.xml.rels><?xml version="1.0" encoding="UTF-8" standalone="yes"?>
<Relationships xmlns="http://schemas.openxmlformats.org/package/2006/relationships">
    <Relationship Target="../notesSlides/notesSlide81.xml" Type="http://schemas.openxmlformats.org/officeDocument/2006/relationships/notesSlide" Id="rId2"/>
    <Relationship Target="../slideLayouts/slideLayout2.xml" Type="http://schemas.openxmlformats.org/officeDocument/2006/relationships/slideLayout" Id="rId1"/>
</Relationships>

</file>

<file path=ppt/slides/_rels/slide114.xml.rels><?xml version="1.0" encoding="UTF-8" standalone="yes"?>
<Relationships xmlns="http://schemas.openxmlformats.org/package/2006/relationships">
    <Relationship Target="../media/image2.png" Type="http://schemas.openxmlformats.org/officeDocument/2006/relationships/image" Id="rId2"/>
    <Relationship Target="../slideLayouts/slideLayout1.xml" Type="http://schemas.openxmlformats.org/officeDocument/2006/relationships/slideLayout" Id="rId1"/>
</Relationships>

</file>

<file path=ppt/slides/_rels/slide115.xml.rels><?xml version="1.0" encoding="UTF-8" standalone="yes"?>
<Relationships xmlns="http://schemas.openxmlformats.org/package/2006/relationships">
    <Relationship Target="../notesSlides/notesSlide82.xml" Type="http://schemas.openxmlformats.org/officeDocument/2006/relationships/notesSlide" Id="rId2"/>
    <Relationship Target="../slideLayouts/slideLayout2.xml" Type="http://schemas.openxmlformats.org/officeDocument/2006/relationships/slideLayout" Id="rId1"/>
</Relationships>

</file>

<file path=ppt/slides/_rels/slide116.xml.rels><?xml version="1.0" encoding="UTF-8" standalone="yes"?>
<Relationships xmlns="http://schemas.openxmlformats.org/package/2006/relationships">
    <Relationship Target="../notesSlides/notesSlide83.xml" Type="http://schemas.openxmlformats.org/officeDocument/2006/relationships/notesSlide" Id="rId2"/>
    <Relationship Target="../slideLayouts/slideLayout2.xml" Type="http://schemas.openxmlformats.org/officeDocument/2006/relationships/slideLayout" Id="rId1"/>
</Relationships>

</file>

<file path=ppt/slides/_rels/slide117.xml.rels><?xml version="1.0" encoding="UTF-8" standalone="yes"?>
<Relationships xmlns="http://schemas.openxmlformats.org/package/2006/relationships">
    <Relationship Target="../notesSlides/notesSlide84.xml" Type="http://schemas.openxmlformats.org/officeDocument/2006/relationships/notesSlide" Id="rId2"/>
    <Relationship Target="../slideLayouts/slideLayout2.xml" Type="http://schemas.openxmlformats.org/officeDocument/2006/relationships/slideLayout" Id="rId1"/>
</Relationships>

</file>

<file path=ppt/slides/_rels/slide118.xml.rels><?xml version="1.0" encoding="UTF-8" standalone="yes"?>
<Relationships xmlns="http://schemas.openxmlformats.org/package/2006/relationships">
    <Relationship Target="../notesSlides/notesSlide85.xml" Type="http://schemas.openxmlformats.org/officeDocument/2006/relationships/notesSlide" Id="rId2"/>
    <Relationship Target="../slideLayouts/slideLayout2.xml" Type="http://schemas.openxmlformats.org/officeDocument/2006/relationships/slideLayout" Id="rId1"/>
</Relationships>

</file>

<file path=ppt/slides/_rels/slide119.xml.rels><?xml version="1.0" encoding="UTF-8" standalone="yes"?>
<Relationships xmlns="http://schemas.openxmlformats.org/package/2006/relationships">
    <Relationship Target="../slideLayouts/slideLayout2.xml" Type="http://schemas.openxmlformats.org/officeDocument/2006/relationships/slideLayout" Id="rId1"/>
</Relationships>

</file>

<file path=ppt/slides/_rels/slide12.xml.rels><?xml version="1.0" encoding="UTF-8" standalone="yes"?>
<Relationships xmlns="http://schemas.openxmlformats.org/package/2006/relationships">
    <Relationship Target="../media/image2.png" Type="http://schemas.openxmlformats.org/officeDocument/2006/relationships/image" Id="rId2"/>
    <Relationship Target="../slideLayouts/slideLayout1.xml" Type="http://schemas.openxmlformats.org/officeDocument/2006/relationships/slideLayout" Id="rId1"/>
</Relationships>

</file>

<file path=ppt/slides/_rels/slide120.xml.rels><?xml version="1.0" encoding="UTF-8" standalone="yes"?>
<Relationships xmlns="http://schemas.openxmlformats.org/package/2006/relationships">
    <Relationship Target="../notesSlides/notesSlide86.xml" Type="http://schemas.openxmlformats.org/officeDocument/2006/relationships/notesSlide" Id="rId2"/>
    <Relationship Target="../slideLayouts/slideLayout2.xml" Type="http://schemas.openxmlformats.org/officeDocument/2006/relationships/slideLayout" Id="rId1"/>
</Relationships>

</file>

<file path=ppt/slides/_rels/slide121.xml.rels><?xml version="1.0" encoding="UTF-8" standalone="yes"?>
<Relationships xmlns="http://schemas.openxmlformats.org/package/2006/relationships">
    <Relationship Target="../notesSlides/notesSlide87.xml" Type="http://schemas.openxmlformats.org/officeDocument/2006/relationships/notesSlide" Id="rId2"/>
    <Relationship Target="../slideLayouts/slideLayout2.xml" Type="http://schemas.openxmlformats.org/officeDocument/2006/relationships/slideLayout" Id="rId1"/>
</Relationships>

</file>

<file path=ppt/slides/_rels/slide122.xml.rels><?xml version="1.0" encoding="UTF-8" standalone="yes"?>
<Relationships xmlns="http://schemas.openxmlformats.org/package/2006/relationships">
    <Relationship Target="../notesSlides/notesSlide88.xml" Type="http://schemas.openxmlformats.org/officeDocument/2006/relationships/notesSlide" Id="rId2"/>
    <Relationship Target="../slideLayouts/slideLayout2.xml" Type="http://schemas.openxmlformats.org/officeDocument/2006/relationships/slideLayout" Id="rId1"/>
</Relationships>

</file>

<file path=ppt/slides/_rels/slide123.xml.rels><?xml version="1.0" encoding="UTF-8" standalone="yes"?>
<Relationships xmlns="http://schemas.openxmlformats.org/package/2006/relationships">
    <Relationship Target="../notesSlides/notesSlide89.xml" Type="http://schemas.openxmlformats.org/officeDocument/2006/relationships/notesSlide" Id="rId2"/>
    <Relationship Target="../slideLayouts/slideLayout2.xml" Type="http://schemas.openxmlformats.org/officeDocument/2006/relationships/slideLayout" Id="rId1"/>
</Relationships>

</file>

<file path=ppt/slides/_rels/slide124.xml.rels><?xml version="1.0" encoding="UTF-8" standalone="yes"?>
<Relationships xmlns="http://schemas.openxmlformats.org/package/2006/relationships">
    <Relationship Target="../notesSlides/notesSlide90.xml" Type="http://schemas.openxmlformats.org/officeDocument/2006/relationships/notesSlide" Id="rId2"/>
    <Relationship Target="../slideLayouts/slideLayout2.xml" Type="http://schemas.openxmlformats.org/officeDocument/2006/relationships/slideLayout" Id="rId1"/>
</Relationships>

</file>

<file path=ppt/slides/_rels/slide125.xml.rels><?xml version="1.0" encoding="UTF-8" standalone="yes"?>
<Relationships xmlns="http://schemas.openxmlformats.org/package/2006/relationships">
    <Relationship Target="../notesSlides/notesSlide91.xml" Type="http://schemas.openxmlformats.org/officeDocument/2006/relationships/notesSlide" Id="rId2"/>
    <Relationship Target="../slideLayouts/slideLayout2.xml" Type="http://schemas.openxmlformats.org/officeDocument/2006/relationships/slideLayout" Id="rId1"/>
</Relationships>

</file>

<file path=ppt/slides/_rels/slide126.xml.rels><?xml version="1.0" encoding="UTF-8" standalone="yes"?>
<Relationships xmlns="http://schemas.openxmlformats.org/package/2006/relationships">
    <Relationship Target="../notesSlides/notesSlide92.xml" Type="http://schemas.openxmlformats.org/officeDocument/2006/relationships/notesSlide" Id="rId2"/>
    <Relationship Target="../slideLayouts/slideLayout2.xml" Type="http://schemas.openxmlformats.org/officeDocument/2006/relationships/slideLayout" Id="rId1"/>
</Relationships>

</file>

<file path=ppt/slides/_rels/slide127.xml.rels><?xml version="1.0" encoding="UTF-8" standalone="yes"?>
<Relationships xmlns="http://schemas.openxmlformats.org/package/2006/relationships">
    <Relationship Target="../notesSlides/notesSlide93.xml" Type="http://schemas.openxmlformats.org/officeDocument/2006/relationships/notesSlide" Id="rId2"/>
    <Relationship Target="../slideLayouts/slideLayout2.xml" Type="http://schemas.openxmlformats.org/officeDocument/2006/relationships/slideLayout" Id="rId1"/>
</Relationships>

</file>

<file path=ppt/slides/_rels/slide128.xml.rels><?xml version="1.0" encoding="UTF-8" standalone="yes"?>
<Relationships xmlns="http://schemas.openxmlformats.org/package/2006/relationships">
    <Relationship Target="../media/image56.emf" Type="http://schemas.openxmlformats.org/officeDocument/2006/relationships/image" Id="rId2"/>
    <Relationship Target="../slideLayouts/slideLayout2.xml" Type="http://schemas.openxmlformats.org/officeDocument/2006/relationships/slideLayout" Id="rId1"/>
</Relationships>

</file>

<file path=ppt/slides/_rels/slide129.xml.rels><?xml version="1.0" encoding="UTF-8" standalone="yes"?>
<Relationships xmlns="http://schemas.openxmlformats.org/package/2006/relationships">
    <Relationship Target="../slideLayouts/slideLayout2.xml" Type="http://schemas.openxmlformats.org/officeDocument/2006/relationships/slideLayout" Id="rId1"/>
</Relationships>

</file>

<file path=ppt/slides/_rels/slide13.xml.rels><?xml version="1.0" encoding="UTF-8" standalone="yes"?>
<Relationships xmlns="http://schemas.openxmlformats.org/package/2006/relationships">
    <Relationship Target="../notesSlides/notesSlide11.xml" Type="http://schemas.openxmlformats.org/officeDocument/2006/relationships/notesSlide" Id="rId2"/>
    <Relationship Target="../slideLayouts/slideLayout2.xml" Type="http://schemas.openxmlformats.org/officeDocument/2006/relationships/slideLayout" Id="rId1"/>
</Relationships>

</file>

<file path=ppt/slides/_rels/slide130.xml.rels><?xml version="1.0" encoding="UTF-8" standalone="yes"?>
<Relationships xmlns="http://schemas.openxmlformats.org/package/2006/relationships">
    <Relationship TargetMode="External" Target="http://www.ceske-socialni-podnikani.cz/" Type="http://schemas.openxmlformats.org/officeDocument/2006/relationships/hyperlink" Id="rId3"/>
    <Relationship Target="../notesSlides/notesSlide94.xml" Type="http://schemas.openxmlformats.org/officeDocument/2006/relationships/notesSlide" Id="rId2"/>
    <Relationship Target="../slideLayouts/slideLayout2.xml" Type="http://schemas.openxmlformats.org/officeDocument/2006/relationships/slideLayout" Id="rId1"/>
    <Relationship TargetMode="External" Target="http://www.ceske-socialni-podnikani.cz/cz/kdo-poradi/experti-kouci" Type="http://schemas.openxmlformats.org/officeDocument/2006/relationships/hyperlink" Id="rId5"/>
    <Relationship TargetMode="External" Target="http://www.ceske-socialni-podnikani.cz/cz/kdo-poradi/lokalni-konzultanti-mpsv" Type="http://schemas.openxmlformats.org/officeDocument/2006/relationships/hyperlink" Id="rId4"/>
</Relationships>

</file>

<file path=ppt/slides/_rels/slide131.xml.rels><?xml version="1.0" encoding="UTF-8" standalone="yes"?>
<Relationships xmlns="http://schemas.openxmlformats.org/package/2006/relationships">
    <Relationship Target="../slideLayouts/slideLayout2.xml" Type="http://schemas.openxmlformats.org/officeDocument/2006/relationships/slideLayout" Id="rId1"/>
</Relationships>

</file>

<file path=ppt/slides/_rels/slide132.xml.rels><?xml version="1.0" encoding="UTF-8" standalone="yes"?>
<Relationships xmlns="http://schemas.openxmlformats.org/package/2006/relationships">
    <Relationship Target="../media/image2.png" Type="http://schemas.openxmlformats.org/officeDocument/2006/relationships/image" Id="rId2"/>
    <Relationship Target="../slideLayouts/slideLayout1.xml" Type="http://schemas.openxmlformats.org/officeDocument/2006/relationships/slideLayout" Id="rId1"/>
</Relationships>

</file>

<file path=ppt/slides/_rels/slide133.xml.rels><?xml version="1.0" encoding="UTF-8" standalone="yes"?>
<Relationships xmlns="http://schemas.openxmlformats.org/package/2006/relationships">
    <Relationship Target="../media/image57.png" Type="http://schemas.openxmlformats.org/officeDocument/2006/relationships/image" Id="rId3"/>
    <Relationship Target="../notesSlides/notesSlide95.xml" Type="http://schemas.openxmlformats.org/officeDocument/2006/relationships/notesSlide" Id="rId2"/>
    <Relationship Target="../slideLayouts/slideLayout1.xml" Type="http://schemas.openxmlformats.org/officeDocument/2006/relationships/slideLayout" Id="rId1"/>
</Relationships>

</file>

<file path=ppt/slides/_rels/slide134.xml.rels><?xml version="1.0" encoding="UTF-8" standalone="yes"?>
<Relationships xmlns="http://schemas.openxmlformats.org/package/2006/relationships">
    <Relationship Target="../diagrams/data2.xml" Type="http://schemas.openxmlformats.org/officeDocument/2006/relationships/diagramData" Id="rId3"/>
    <Relationship Target="../diagrams/drawing2.xml" Type="http://schemas.microsoft.com/office/2007/relationships/diagramDrawing" Id="rId7"/>
    <Relationship Target="../notesSlides/notesSlide96.xml" Type="http://schemas.openxmlformats.org/officeDocument/2006/relationships/notesSlide" Id="rId2"/>
    <Relationship Target="../slideLayouts/slideLayout2.xml" Type="http://schemas.openxmlformats.org/officeDocument/2006/relationships/slideLayout" Id="rId1"/>
    <Relationship Target="../diagrams/colors2.xml" Type="http://schemas.openxmlformats.org/officeDocument/2006/relationships/diagramColors" Id="rId6"/>
    <Relationship Target="../diagrams/quickStyle2.xml" Type="http://schemas.openxmlformats.org/officeDocument/2006/relationships/diagramQuickStyle" Id="rId5"/>
    <Relationship Target="../diagrams/layout2.xml" Type="http://schemas.openxmlformats.org/officeDocument/2006/relationships/diagramLayout" Id="rId4"/>
</Relationships>

</file>

<file path=ppt/slides/_rels/slide135.xml.rels><?xml version="1.0" encoding="UTF-8" standalone="yes"?>
<Relationships xmlns="http://schemas.openxmlformats.org/package/2006/relationships">
    <Relationship TargetMode="External" Target="mailto:lukas.kratky@mpsv.cz" Type="http://schemas.openxmlformats.org/officeDocument/2006/relationships/hyperlink" Id="rId8"/>
    <Relationship TargetMode="External" Target="mailto:vendula.trnkova@mpsv.cz" Type="http://schemas.openxmlformats.org/officeDocument/2006/relationships/hyperlink" Id="rId3"/>
    <Relationship TargetMode="External" Target="mailto:kristyna.mixova@mpsv.cz" Type="http://schemas.openxmlformats.org/officeDocument/2006/relationships/hyperlink" Id="rId7"/>
    <Relationship TargetMode="External" Target="mailto:katerina.pittnerova@mpsv.cz" Type="http://schemas.openxmlformats.org/officeDocument/2006/relationships/hyperlink" Id="rId2"/>
    <Relationship Target="../slideLayouts/slideLayout2.xml" Type="http://schemas.openxmlformats.org/officeDocument/2006/relationships/slideLayout" Id="rId1"/>
    <Relationship TargetMode="External" Target="mailto:nikol.moravcova@mpsv.cz" Type="http://schemas.openxmlformats.org/officeDocument/2006/relationships/hyperlink" Id="rId6"/>
    <Relationship TargetMode="External" Target="mailto:monika.hejzlarova@mpsv.cz" Type="http://schemas.openxmlformats.org/officeDocument/2006/relationships/hyperlink" Id="rId5"/>
    <Relationship TargetMode="External" Target="mailto:blazena.krizova@mpsv.cz" Type="http://schemas.openxmlformats.org/officeDocument/2006/relationships/hyperlink" Id="rId4"/>
</Relationships>

</file>

<file path=ppt/slides/_rels/slide136.xml.rels><?xml version="1.0" encoding="UTF-8" standalone="yes"?>
<Relationships xmlns="http://schemas.openxmlformats.org/package/2006/relationships">
    <Relationship TargetMode="External" Target="mailto:zdenek.okac@mpsv.cz" Type="http://schemas.openxmlformats.org/officeDocument/2006/relationships/hyperlink" Id="rId3"/>
    <Relationship TargetMode="External" Target="mailto:milada.pelajova@mpsv.cz" Type="http://schemas.openxmlformats.org/officeDocument/2006/relationships/hyperlink" Id="rId2"/>
    <Relationship Target="../slideLayouts/slideLayout2.xml" Type="http://schemas.openxmlformats.org/officeDocument/2006/relationships/slideLayout" Id="rId1"/>
    <Relationship TargetMode="External" Target="mailto:andrea.belicinovaa@mpsv.cz" Type="http://schemas.openxmlformats.org/officeDocument/2006/relationships/hyperlink" Id="rId4"/>
</Relationships>

</file>

<file path=ppt/slides/_rels/slide137.xml.rels><?xml version="1.0" encoding="UTF-8" standalone="yes"?>
<Relationships xmlns="http://schemas.openxmlformats.org/package/2006/relationships">
    <Relationship Target="../media/image58.jpeg" Type="http://schemas.openxmlformats.org/officeDocument/2006/relationships/image" Id="rId8"/>
    <Relationship Target="../diagrams/data3.xml" Type="http://schemas.openxmlformats.org/officeDocument/2006/relationships/diagramData" Id="rId3"/>
    <Relationship Target="../diagrams/drawing3.xml" Type="http://schemas.microsoft.com/office/2007/relationships/diagramDrawing" Id="rId7"/>
    <Relationship Target="../notesSlides/notesSlide97.xml" Type="http://schemas.openxmlformats.org/officeDocument/2006/relationships/notesSlide" Id="rId2"/>
    <Relationship Target="../slideLayouts/slideLayout3.xml" Type="http://schemas.openxmlformats.org/officeDocument/2006/relationships/slideLayout" Id="rId1"/>
    <Relationship Target="../diagrams/colors3.xml" Type="http://schemas.openxmlformats.org/officeDocument/2006/relationships/diagramColors" Id="rId6"/>
    <Relationship Target="../diagrams/quickStyle3.xml" Type="http://schemas.openxmlformats.org/officeDocument/2006/relationships/diagramQuickStyle" Id="rId5"/>
    <Relationship Target="../diagrams/layout3.xml" Type="http://schemas.openxmlformats.org/officeDocument/2006/relationships/diagramLayout" Id="rId4"/>
</Relationships>

</file>

<file path=ppt/slides/_rels/slide138.xml.rels><?xml version="1.0" encoding="UTF-8" standalone="yes"?>
<Relationships xmlns="http://schemas.openxmlformats.org/package/2006/relationships">
    <Relationship Target="../media/image59.jpeg" Type="http://schemas.openxmlformats.org/officeDocument/2006/relationships/image" Id="rId8"/>
    <Relationship Target="../diagrams/data4.xml" Type="http://schemas.openxmlformats.org/officeDocument/2006/relationships/diagramData" Id="rId3"/>
    <Relationship Target="../diagrams/drawing4.xml" Type="http://schemas.microsoft.com/office/2007/relationships/diagramDrawing" Id="rId7"/>
    <Relationship Target="../notesSlides/notesSlide98.xml" Type="http://schemas.openxmlformats.org/officeDocument/2006/relationships/notesSlide" Id="rId2"/>
    <Relationship Target="../slideLayouts/slideLayout3.xml" Type="http://schemas.openxmlformats.org/officeDocument/2006/relationships/slideLayout" Id="rId1"/>
    <Relationship Target="../diagrams/colors4.xml" Type="http://schemas.openxmlformats.org/officeDocument/2006/relationships/diagramColors" Id="rId6"/>
    <Relationship Target="../diagrams/quickStyle4.xml" Type="http://schemas.openxmlformats.org/officeDocument/2006/relationships/diagramQuickStyle" Id="rId5"/>
    <Relationship Target="../diagrams/layout4.xml" Type="http://schemas.openxmlformats.org/officeDocument/2006/relationships/diagramLayout" Id="rId4"/>
</Relationships>

</file>

<file path=ppt/slides/_rels/slide139.xml.rels><?xml version="1.0" encoding="UTF-8" standalone="yes"?>
<Relationships xmlns="http://schemas.openxmlformats.org/package/2006/relationships">
    <Relationship Target="../media/image60.png" Type="http://schemas.openxmlformats.org/officeDocument/2006/relationships/image" Id="rId8"/>
    <Relationship Target="../diagrams/data5.xml" Type="http://schemas.openxmlformats.org/officeDocument/2006/relationships/diagramData" Id="rId3"/>
    <Relationship Target="../diagrams/drawing5.xml" Type="http://schemas.microsoft.com/office/2007/relationships/diagramDrawing" Id="rId7"/>
    <Relationship Target="../notesSlides/notesSlide99.xml" Type="http://schemas.openxmlformats.org/officeDocument/2006/relationships/notesSlide" Id="rId2"/>
    <Relationship Target="../slideLayouts/slideLayout3.xml" Type="http://schemas.openxmlformats.org/officeDocument/2006/relationships/slideLayout" Id="rId1"/>
    <Relationship Target="../diagrams/colors5.xml" Type="http://schemas.openxmlformats.org/officeDocument/2006/relationships/diagramColors" Id="rId6"/>
    <Relationship Target="../diagrams/quickStyle5.xml" Type="http://schemas.openxmlformats.org/officeDocument/2006/relationships/diagramQuickStyle" Id="rId5"/>
    <Relationship Target="../diagrams/layout5.xml" Type="http://schemas.openxmlformats.org/officeDocument/2006/relationships/diagramLayout" Id="rId4"/>
</Relationships>

</file>

<file path=ppt/slides/_rels/slide14.xml.rels><?xml version="1.0" encoding="UTF-8" standalone="yes"?>
<Relationships xmlns="http://schemas.openxmlformats.org/package/2006/relationships">
    <Relationship TargetMode="External" Target="https://mseu.mssf.cz/" Type="http://schemas.openxmlformats.org/officeDocument/2006/relationships/hyperlink" Id="rId3"/>
    <Relationship TargetMode="External" Target="https://www.esfcr.cz/2-3-opz-komunitne-vedeny-mistni-rozvoj" Type="http://schemas.openxmlformats.org/officeDocument/2006/relationships/hyperlink" Id="rId7"/>
    <Relationship Target="../notesSlides/notesSlide12.xml" Type="http://schemas.openxmlformats.org/officeDocument/2006/relationships/notesSlide" Id="rId2"/>
    <Relationship Target="../slideLayouts/slideLayout2.xml" Type="http://schemas.openxmlformats.org/officeDocument/2006/relationships/slideLayout" Id="rId1"/>
    <Relationship TargetMode="External" Target="http://www.esfcr.cz/dokumenty-opz" Type="http://schemas.openxmlformats.org/officeDocument/2006/relationships/hyperlink" Id="rId6"/>
    <Relationship TargetMode="External" Target="http://www.strukturalni-fondy.cz/cs/Jak-na-projekt/Elektronicka-zadost/Edukacni-videa" Type="http://schemas.openxmlformats.org/officeDocument/2006/relationships/hyperlink" Id="rId5"/>
    <Relationship TargetMode="External" Target="mailto:iskp@mpsv.cz" Type="http://schemas.openxmlformats.org/officeDocument/2006/relationships/hyperlink" Id="rId4"/>
</Relationships>

</file>

<file path=ppt/slides/_rels/slide140.xml.rels><?xml version="1.0" encoding="UTF-8" standalone="yes"?>
<Relationships xmlns="http://schemas.openxmlformats.org/package/2006/relationships">
    <Relationship Target="../media/image57.png" Type="http://schemas.openxmlformats.org/officeDocument/2006/relationships/image" Id="rId3"/>
    <Relationship Target="../notesSlides/notesSlide100.xml" Type="http://schemas.openxmlformats.org/officeDocument/2006/relationships/notesSlide" Id="rId2"/>
    <Relationship Target="../slideLayouts/slideLayout1.xml" Type="http://schemas.openxmlformats.org/officeDocument/2006/relationships/slideLayout" Id="rId1"/>
</Relationships>

</file>

<file path=ppt/slides/_rels/slide141.xml.rels><?xml version="1.0" encoding="UTF-8" standalone="yes"?>
<Relationships xmlns="http://schemas.openxmlformats.org/package/2006/relationships">
    <Relationship Target="../media/image2.png" Type="http://schemas.openxmlformats.org/officeDocument/2006/relationships/image" Id="rId2"/>
    <Relationship Target="../slideLayouts/slideLayout1.xml" Type="http://schemas.openxmlformats.org/officeDocument/2006/relationships/slideLayout" Id="rId1"/>
</Relationships>

</file>

<file path=ppt/slides/_rels/slide15.xml.rels><?xml version="1.0" encoding="UTF-8" standalone="yes"?>
<Relationships xmlns="http://schemas.openxmlformats.org/package/2006/relationships">
    <Relationship Target="../media/image6.png" Type="http://schemas.openxmlformats.org/officeDocument/2006/relationships/image" Id="rId3"/>
    <Relationship Target="../notesSlides/notesSlide13.xml" Type="http://schemas.openxmlformats.org/officeDocument/2006/relationships/notesSlide" Id="rId2"/>
    <Relationship Target="../slideLayouts/slideLayout2.xml" Type="http://schemas.openxmlformats.org/officeDocument/2006/relationships/slideLayout" Id="rId1"/>
</Relationships>

</file>

<file path=ppt/slides/_rels/slide16.xml.rels><?xml version="1.0" encoding="UTF-8" standalone="yes"?>
<Relationships xmlns="http://schemas.openxmlformats.org/package/2006/relationships">
    <Relationship Target="../media/image7.png" Type="http://schemas.openxmlformats.org/officeDocument/2006/relationships/image" Id="rId3"/>
    <Relationship Target="../notesSlides/notesSlide14.xml" Type="http://schemas.openxmlformats.org/officeDocument/2006/relationships/notesSlide" Id="rId2"/>
    <Relationship Target="../slideLayouts/slideLayout4.xml" Type="http://schemas.openxmlformats.org/officeDocument/2006/relationships/slideLayout" Id="rId1"/>
    <Relationship Target="../media/image9.png" Type="http://schemas.openxmlformats.org/officeDocument/2006/relationships/image" Id="rId5"/>
    <Relationship Target="../media/image8.png" Type="http://schemas.openxmlformats.org/officeDocument/2006/relationships/image" Id="rId4"/>
</Relationships>

</file>

<file path=ppt/slides/_rels/slide17.xml.rels><?xml version="1.0" encoding="UTF-8" standalone="yes"?>
<Relationships xmlns="http://schemas.openxmlformats.org/package/2006/relationships">
    <Relationship Target="../media/image10.png" Type="http://schemas.openxmlformats.org/officeDocument/2006/relationships/image" Id="rId3"/>
    <Relationship Target="../notesSlides/notesSlide15.xml" Type="http://schemas.openxmlformats.org/officeDocument/2006/relationships/notesSlide" Id="rId2"/>
    <Relationship Target="../slideLayouts/slideLayout4.xml" Type="http://schemas.openxmlformats.org/officeDocument/2006/relationships/slideLayout" Id="rId1"/>
    <Relationship Target="../media/image13.png" Type="http://schemas.openxmlformats.org/officeDocument/2006/relationships/image" Id="rId6"/>
    <Relationship Target="../media/image12.png" Type="http://schemas.openxmlformats.org/officeDocument/2006/relationships/image" Id="rId5"/>
    <Relationship Target="../media/image11.png" Type="http://schemas.openxmlformats.org/officeDocument/2006/relationships/image" Id="rId4"/>
</Relationships>

</file>

<file path=ppt/slides/_rels/slide18.xml.rels><?xml version="1.0" encoding="UTF-8" standalone="yes"?>
<Relationships xmlns="http://schemas.openxmlformats.org/package/2006/relationships">
    <Relationship Target="../media/image14.png" Type="http://schemas.openxmlformats.org/officeDocument/2006/relationships/image" Id="rId3"/>
    <Relationship Target="../notesSlides/notesSlide16.xml" Type="http://schemas.openxmlformats.org/officeDocument/2006/relationships/notesSlide" Id="rId2"/>
    <Relationship Target="../slideLayouts/slideLayout4.xml" Type="http://schemas.openxmlformats.org/officeDocument/2006/relationships/slideLayout" Id="rId1"/>
    <Relationship Target="../media/image15.png" Type="http://schemas.openxmlformats.org/officeDocument/2006/relationships/image" Id="rId4"/>
</Relationships>

</file>

<file path=ppt/slides/_rels/slide19.xml.rels><?xml version="1.0" encoding="UTF-8" standalone="yes"?>
<Relationships xmlns="http://schemas.openxmlformats.org/package/2006/relationships">
    <Relationship Target="../media/image16.png" Type="http://schemas.openxmlformats.org/officeDocument/2006/relationships/image" Id="rId3"/>
    <Relationship Target="../notesSlides/notesSlide17.xml" Type="http://schemas.openxmlformats.org/officeDocument/2006/relationships/notesSlide" Id="rId2"/>
    <Relationship Target="../slideLayouts/slideLayout4.xml" Type="http://schemas.openxmlformats.org/officeDocument/2006/relationships/slideLayout" Id="rId1"/>
</Relationships>

</file>

<file path=ppt/slides/_rels/slide2.xml.rels><?xml version="1.0" encoding="UTF-8" standalone="yes"?>
<Relationships xmlns="http://schemas.openxmlformats.org/package/2006/relationships">
    <Relationship Target="../notesSlides/notesSlide2.xml" Type="http://schemas.openxmlformats.org/officeDocument/2006/relationships/notesSlide" Id="rId2"/>
    <Relationship Target="../slideLayouts/slideLayout2.xml" Type="http://schemas.openxmlformats.org/officeDocument/2006/relationships/slideLayout" Id="rId1"/>
</Relationships>

</file>

<file path=ppt/slides/_rels/slide20.xml.rels><?xml version="1.0" encoding="UTF-8" standalone="yes"?>
<Relationships xmlns="http://schemas.openxmlformats.org/package/2006/relationships">
    <Relationship Target="../media/image17.png" Type="http://schemas.openxmlformats.org/officeDocument/2006/relationships/image" Id="rId3"/>
    <Relationship Target="../notesSlides/notesSlide18.xml" Type="http://schemas.openxmlformats.org/officeDocument/2006/relationships/notesSlide" Id="rId2"/>
    <Relationship Target="../slideLayouts/slideLayout4.xml" Type="http://schemas.openxmlformats.org/officeDocument/2006/relationships/slideLayout" Id="rId1"/>
</Relationships>

</file>

<file path=ppt/slides/_rels/slide21.xml.rels><?xml version="1.0" encoding="UTF-8" standalone="yes"?>
<Relationships xmlns="http://schemas.openxmlformats.org/package/2006/relationships">
    <Relationship Target="../media/image18.png" Type="http://schemas.openxmlformats.org/officeDocument/2006/relationships/image" Id="rId3"/>
    <Relationship Target="../notesSlides/notesSlide19.xml" Type="http://schemas.openxmlformats.org/officeDocument/2006/relationships/notesSlide" Id="rId2"/>
    <Relationship Target="../slideLayouts/slideLayout4.xml" Type="http://schemas.openxmlformats.org/officeDocument/2006/relationships/slideLayout" Id="rId1"/>
</Relationships>

</file>

<file path=ppt/slides/_rels/slide22.xml.rels><?xml version="1.0" encoding="UTF-8" standalone="yes"?>
<Relationships xmlns="http://schemas.openxmlformats.org/package/2006/relationships">
    <Relationship Target="../media/image19.png" Type="http://schemas.openxmlformats.org/officeDocument/2006/relationships/image" Id="rId3"/>
    <Relationship Target="../notesSlides/notesSlide20.xml" Type="http://schemas.openxmlformats.org/officeDocument/2006/relationships/notesSlide" Id="rId2"/>
    <Relationship Target="../slideLayouts/slideLayout4.xml" Type="http://schemas.openxmlformats.org/officeDocument/2006/relationships/slideLayout" Id="rId1"/>
</Relationships>

</file>

<file path=ppt/slides/_rels/slide23.xml.rels><?xml version="1.0" encoding="UTF-8" standalone="yes"?>
<Relationships xmlns="http://schemas.openxmlformats.org/package/2006/relationships">
    <Relationship Target="../media/image20.png" Type="http://schemas.openxmlformats.org/officeDocument/2006/relationships/image" Id="rId3"/>
    <Relationship Target="../notesSlides/notesSlide21.xml" Type="http://schemas.openxmlformats.org/officeDocument/2006/relationships/notesSlide" Id="rId2"/>
    <Relationship Target="../slideLayouts/slideLayout4.xml" Type="http://schemas.openxmlformats.org/officeDocument/2006/relationships/slideLayout" Id="rId1"/>
</Relationships>

</file>

<file path=ppt/slides/_rels/slide24.xml.rels><?xml version="1.0" encoding="UTF-8" standalone="yes"?>
<Relationships xmlns="http://schemas.openxmlformats.org/package/2006/relationships">
    <Relationship Target="../media/image21.png" Type="http://schemas.openxmlformats.org/officeDocument/2006/relationships/image" Id="rId3"/>
    <Relationship Target="../notesSlides/notesSlide22.xml" Type="http://schemas.openxmlformats.org/officeDocument/2006/relationships/notesSlide" Id="rId2"/>
    <Relationship Target="../slideLayouts/slideLayout4.xml" Type="http://schemas.openxmlformats.org/officeDocument/2006/relationships/slideLayout" Id="rId1"/>
</Relationships>

</file>

<file path=ppt/slides/_rels/slide25.xml.rels><?xml version="1.0" encoding="UTF-8" standalone="yes"?>
<Relationships xmlns="http://schemas.openxmlformats.org/package/2006/relationships">
    <Relationship Target="../notesSlides/notesSlide23.xml" Type="http://schemas.openxmlformats.org/officeDocument/2006/relationships/notesSlide" Id="rId2"/>
    <Relationship Target="../slideLayouts/slideLayout4.xml" Type="http://schemas.openxmlformats.org/officeDocument/2006/relationships/slideLayout" Id="rId1"/>
</Relationships>

</file>

<file path=ppt/slides/_rels/slide26.xml.rels><?xml version="1.0" encoding="UTF-8" standalone="yes"?>
<Relationships xmlns="http://schemas.openxmlformats.org/package/2006/relationships">
    <Relationship Target="../notesSlides/notesSlide24.xml" Type="http://schemas.openxmlformats.org/officeDocument/2006/relationships/notesSlide" Id="rId2"/>
    <Relationship Target="../slideLayouts/slideLayout2.xml" Type="http://schemas.openxmlformats.org/officeDocument/2006/relationships/slideLayout" Id="rId1"/>
</Relationships>

</file>

<file path=ppt/slides/_rels/slide27.xml.rels><?xml version="1.0" encoding="UTF-8" standalone="yes"?>
<Relationships xmlns="http://schemas.openxmlformats.org/package/2006/relationships">
    <Relationship Target="../slideLayouts/slideLayout2.xml" Type="http://schemas.openxmlformats.org/officeDocument/2006/relationships/slideLayout" Id="rId1"/>
</Relationships>

</file>

<file path=ppt/slides/_rels/slide28.xml.rels><?xml version="1.0" encoding="UTF-8" standalone="yes"?>
<Relationships xmlns="http://schemas.openxmlformats.org/package/2006/relationships">
    <Relationship Target="../notesSlides/notesSlide25.xml" Type="http://schemas.openxmlformats.org/officeDocument/2006/relationships/notesSlide" Id="rId2"/>
    <Relationship Target="../slideLayouts/slideLayout2.xml" Type="http://schemas.openxmlformats.org/officeDocument/2006/relationships/slideLayout" Id="rId1"/>
</Relationships>

</file>

<file path=ppt/slides/_rels/slide29.xml.rels><?xml version="1.0" encoding="UTF-8" standalone="yes"?>
<Relationships xmlns="http://schemas.openxmlformats.org/package/2006/relationships">
    <Relationship Target="../media/image22.png" Type="http://schemas.openxmlformats.org/officeDocument/2006/relationships/image" Id="rId3"/>
    <Relationship Target="../notesSlides/notesSlide26.xml" Type="http://schemas.openxmlformats.org/officeDocument/2006/relationships/notesSlide" Id="rId2"/>
    <Relationship Target="../slideLayouts/slideLayout4.xml" Type="http://schemas.openxmlformats.org/officeDocument/2006/relationships/slideLayout" Id="rId1"/>
</Relationships>

</file>

<file path=ppt/slides/_rels/slide3.xml.rels><?xml version="1.0" encoding="UTF-8" standalone="yes"?>
<Relationships xmlns="http://schemas.openxmlformats.org/package/2006/relationships">
    <Relationship Target="../notesSlides/notesSlide3.xml" Type="http://schemas.openxmlformats.org/officeDocument/2006/relationships/notesSlide" Id="rId2"/>
    <Relationship Target="../slideLayouts/slideLayout2.xml" Type="http://schemas.openxmlformats.org/officeDocument/2006/relationships/slideLayout" Id="rId1"/>
</Relationships>

</file>

<file path=ppt/slides/_rels/slide30.xml.rels><?xml version="1.0" encoding="UTF-8" standalone="yes"?>
<Relationships xmlns="http://schemas.openxmlformats.org/package/2006/relationships">
    <Relationship Target="../media/image23.png" Type="http://schemas.openxmlformats.org/officeDocument/2006/relationships/image" Id="rId3"/>
    <Relationship Target="../notesSlides/notesSlide27.xml" Type="http://schemas.openxmlformats.org/officeDocument/2006/relationships/notesSlide" Id="rId2"/>
    <Relationship Target="../slideLayouts/slideLayout4.xml" Type="http://schemas.openxmlformats.org/officeDocument/2006/relationships/slideLayout" Id="rId1"/>
</Relationships>

</file>

<file path=ppt/slides/_rels/slide31.xml.rels><?xml version="1.0" encoding="UTF-8" standalone="yes"?>
<Relationships xmlns="http://schemas.openxmlformats.org/package/2006/relationships">
    <Relationship Target="../media/image24.png" Type="http://schemas.openxmlformats.org/officeDocument/2006/relationships/image" Id="rId3"/>
    <Relationship Target="../notesSlides/notesSlide28.xml" Type="http://schemas.openxmlformats.org/officeDocument/2006/relationships/notesSlide" Id="rId2"/>
    <Relationship Target="../slideLayouts/slideLayout4.xml" Type="http://schemas.openxmlformats.org/officeDocument/2006/relationships/slideLayout" Id="rId1"/>
</Relationships>

</file>

<file path=ppt/slides/_rels/slide32.xml.rels><?xml version="1.0" encoding="UTF-8" standalone="yes"?>
<Relationships xmlns="http://schemas.openxmlformats.org/package/2006/relationships">
    <Relationship Target="../media/image2.png" Type="http://schemas.openxmlformats.org/officeDocument/2006/relationships/image" Id="rId2"/>
    <Relationship Target="../slideLayouts/slideLayout1.xml" Type="http://schemas.openxmlformats.org/officeDocument/2006/relationships/slideLayout" Id="rId1"/>
</Relationships>

</file>

<file path=ppt/slides/_rels/slide33.xml.rels><?xml version="1.0" encoding="UTF-8" standalone="yes"?>
<Relationships xmlns="http://schemas.openxmlformats.org/package/2006/relationships">
    <Relationship Target="../media/image2.png" Type="http://schemas.openxmlformats.org/officeDocument/2006/relationships/image" Id="rId2"/>
    <Relationship Target="../slideLayouts/slideLayout1.xml" Type="http://schemas.openxmlformats.org/officeDocument/2006/relationships/slideLayout" Id="rId1"/>
</Relationships>

</file>

<file path=ppt/slides/_rels/slide34.xml.rels><?xml version="1.0" encoding="UTF-8" standalone="yes"?>
<Relationships xmlns="http://schemas.openxmlformats.org/package/2006/relationships">
    <Relationship Target="../media/image25.png" Type="http://schemas.openxmlformats.org/officeDocument/2006/relationships/image" Id="rId3"/>
    <Relationship Target="../notesSlides/notesSlide29.xml" Type="http://schemas.openxmlformats.org/officeDocument/2006/relationships/notesSlide" Id="rId2"/>
    <Relationship Target="../slideLayouts/slideLayout4.xml" Type="http://schemas.openxmlformats.org/officeDocument/2006/relationships/slideLayout" Id="rId1"/>
</Relationships>

</file>

<file path=ppt/slides/_rels/slide35.xml.rels><?xml version="1.0" encoding="UTF-8" standalone="yes"?>
<Relationships xmlns="http://schemas.openxmlformats.org/package/2006/relationships">
    <Relationship TargetMode="External" Target="mailto:iskp@mpsv.cz" Type="http://schemas.openxmlformats.org/officeDocument/2006/relationships/hyperlink" Id="rId3"/>
    <Relationship Target="../notesSlides/notesSlide30.xml" Type="http://schemas.openxmlformats.org/officeDocument/2006/relationships/notesSlide" Id="rId2"/>
    <Relationship Target="../slideLayouts/slideLayout4.xml" Type="http://schemas.openxmlformats.org/officeDocument/2006/relationships/slideLayout" Id="rId1"/>
    <Relationship Target="../media/image27.png" Type="http://schemas.openxmlformats.org/officeDocument/2006/relationships/image" Id="rId5"/>
    <Relationship Target="../media/image26.png" Type="http://schemas.openxmlformats.org/officeDocument/2006/relationships/image" Id="rId4"/>
</Relationships>

</file>

<file path=ppt/slides/_rels/slide36.xml.rels><?xml version="1.0" encoding="UTF-8" standalone="yes"?>
<Relationships xmlns="http://schemas.openxmlformats.org/package/2006/relationships">
    <Relationship Target="../media/image28.png" Type="http://schemas.openxmlformats.org/officeDocument/2006/relationships/image" Id="rId3"/>
    <Relationship Target="../notesSlides/notesSlide31.xml" Type="http://schemas.openxmlformats.org/officeDocument/2006/relationships/notesSlide" Id="rId2"/>
    <Relationship Target="../slideLayouts/slideLayout4.xml" Type="http://schemas.openxmlformats.org/officeDocument/2006/relationships/slideLayout" Id="rId1"/>
</Relationships>

</file>

<file path=ppt/slides/_rels/slide37.xml.rels><?xml version="1.0" encoding="UTF-8" standalone="yes"?>
<Relationships xmlns="http://schemas.openxmlformats.org/package/2006/relationships">
    <Relationship TargetMode="External" Target="https://www.esfcr.cz/formulare-pro-uzavreni-pravniho-aktu-a-vzory-pravnich-aktu-o-poskytnuti-podpory-na-projekt-opz?p_p_id=DocumentDetailStandalonePortlet_WAR_esfportalportletapplication&amp;p_p_lifecycle=2&amp;p_p_state=normal&amp;p_p_mode=view&amp;p_p_resource_id=downloadRevision&amp;p_p_cacheability=cacheLevelPage&amp;p_p_col_id=column-3&amp;p_p_col_pos=3&amp;p_p_col_count=4&amp;_DocumentDetailStandalonePortlet_WAR_esfportalportletapplication_revisionId=798825" Type="http://schemas.openxmlformats.org/officeDocument/2006/relationships/hyperlink" Id="rId3"/>
    <Relationship Target="../notesSlides/notesSlide32.xml" Type="http://schemas.openxmlformats.org/officeDocument/2006/relationships/notesSlide" Id="rId2"/>
    <Relationship Target="../slideLayouts/slideLayout4.xml" Type="http://schemas.openxmlformats.org/officeDocument/2006/relationships/slideLayout" Id="rId1"/>
    <Relationship Target="../media/image29.png" Type="http://schemas.openxmlformats.org/officeDocument/2006/relationships/image" Id="rId4"/>
</Relationships>

</file>

<file path=ppt/slides/_rels/slide38.xml.rels><?xml version="1.0" encoding="UTF-8" standalone="yes"?>
<Relationships xmlns="http://schemas.openxmlformats.org/package/2006/relationships">
    <Relationship Target="../media/image30.png" Type="http://schemas.openxmlformats.org/officeDocument/2006/relationships/image" Id="rId3"/>
    <Relationship Target="../notesSlides/notesSlide33.xml" Type="http://schemas.openxmlformats.org/officeDocument/2006/relationships/notesSlide" Id="rId2"/>
    <Relationship Target="../slideLayouts/slideLayout8.xml" Type="http://schemas.openxmlformats.org/officeDocument/2006/relationships/slideLayout" Id="rId1"/>
</Relationships>

</file>

<file path=ppt/slides/_rels/slide39.xml.rels><?xml version="1.0" encoding="UTF-8" standalone="yes"?>
<Relationships xmlns="http://schemas.openxmlformats.org/package/2006/relationships">
    <Relationship Target="../media/image31.png" Type="http://schemas.openxmlformats.org/officeDocument/2006/relationships/image" Id="rId3"/>
    <Relationship Target="../notesSlides/notesSlide34.xml" Type="http://schemas.openxmlformats.org/officeDocument/2006/relationships/notesSlide" Id="rId2"/>
    <Relationship Target="../slideLayouts/slideLayout4.xml" Type="http://schemas.openxmlformats.org/officeDocument/2006/relationships/slideLayout" Id="rId1"/>
</Relationships>

</file>

<file path=ppt/slides/_rels/slide4.xml.rels><?xml version="1.0" encoding="UTF-8" standalone="yes"?>
<Relationships xmlns="http://schemas.openxmlformats.org/package/2006/relationships">
    <Relationship Target="../media/image5.png" Type="http://schemas.openxmlformats.org/officeDocument/2006/relationships/image" Id="rId3"/>
    <Relationship Target="../notesSlides/notesSlide4.xml" Type="http://schemas.openxmlformats.org/officeDocument/2006/relationships/notesSlide" Id="rId2"/>
    <Relationship Target="../slideLayouts/slideLayout2.xml" Type="http://schemas.openxmlformats.org/officeDocument/2006/relationships/slideLayout" Id="rId1"/>
</Relationships>

</file>

<file path=ppt/slides/_rels/slide40.xml.rels><?xml version="1.0" encoding="UTF-8" standalone="yes"?>
<Relationships xmlns="http://schemas.openxmlformats.org/package/2006/relationships">
    <Relationship Target="../media/image32.png" Type="http://schemas.openxmlformats.org/officeDocument/2006/relationships/image" Id="rId3"/>
    <Relationship Target="../notesSlides/notesSlide35.xml" Type="http://schemas.openxmlformats.org/officeDocument/2006/relationships/notesSlide" Id="rId2"/>
    <Relationship Target="../slideLayouts/slideLayout9.xml" Type="http://schemas.openxmlformats.org/officeDocument/2006/relationships/slideLayout" Id="rId1"/>
    <Relationship Target="../media/image33.png" Type="http://schemas.openxmlformats.org/officeDocument/2006/relationships/image" Id="rId4"/>
</Relationships>

</file>

<file path=ppt/slides/_rels/slide41.xml.rels><?xml version="1.0" encoding="UTF-8" standalone="yes"?>
<Relationships xmlns="http://schemas.openxmlformats.org/package/2006/relationships">
    <Relationship Target="../media/image34.png" Type="http://schemas.openxmlformats.org/officeDocument/2006/relationships/image" Id="rId3"/>
    <Relationship Target="../notesSlides/notesSlide36.xml" Type="http://schemas.openxmlformats.org/officeDocument/2006/relationships/notesSlide" Id="rId2"/>
    <Relationship Target="../slideLayouts/slideLayout9.xml" Type="http://schemas.openxmlformats.org/officeDocument/2006/relationships/slideLayout" Id="rId1"/>
</Relationships>

</file>

<file path=ppt/slides/_rels/slide42.xml.rels><?xml version="1.0" encoding="UTF-8" standalone="yes"?>
<Relationships xmlns="http://schemas.openxmlformats.org/package/2006/relationships">
    <Relationship Target="../media/image35.png" Type="http://schemas.openxmlformats.org/officeDocument/2006/relationships/image" Id="rId3"/>
    <Relationship Target="../notesSlides/notesSlide37.xml" Type="http://schemas.openxmlformats.org/officeDocument/2006/relationships/notesSlide" Id="rId2"/>
    <Relationship Target="../slideLayouts/slideLayout9.xml" Type="http://schemas.openxmlformats.org/officeDocument/2006/relationships/slideLayout" Id="rId1"/>
    <Relationship Target="../media/image37.png" Type="http://schemas.openxmlformats.org/officeDocument/2006/relationships/image" Id="rId5"/>
    <Relationship Target="../media/image36.png" Type="http://schemas.openxmlformats.org/officeDocument/2006/relationships/image" Id="rId4"/>
</Relationships>

</file>

<file path=ppt/slides/_rels/slide43.xml.rels><?xml version="1.0" encoding="UTF-8" standalone="yes"?>
<Relationships xmlns="http://schemas.openxmlformats.org/package/2006/relationships">
    <Relationship Target="../notesSlides/notesSlide38.xml" Type="http://schemas.openxmlformats.org/officeDocument/2006/relationships/notesSlide" Id="rId2"/>
    <Relationship Target="../slideLayouts/slideLayout2.xml" Type="http://schemas.openxmlformats.org/officeDocument/2006/relationships/slideLayout" Id="rId1"/>
</Relationships>

</file>

<file path=ppt/slides/_rels/slide44.xml.rels><?xml version="1.0" encoding="UTF-8" standalone="yes"?>
<Relationships xmlns="http://schemas.openxmlformats.org/package/2006/relationships">
    <Relationship Target="../media/image38.png" Type="http://schemas.openxmlformats.org/officeDocument/2006/relationships/image" Id="rId3"/>
    <Relationship Target="../notesSlides/notesSlide39.xml" Type="http://schemas.openxmlformats.org/officeDocument/2006/relationships/notesSlide" Id="rId2"/>
    <Relationship Target="../slideLayouts/slideLayout9.xml" Type="http://schemas.openxmlformats.org/officeDocument/2006/relationships/slideLayout" Id="rId1"/>
</Relationships>

</file>

<file path=ppt/slides/_rels/slide45.xml.rels><?xml version="1.0" encoding="UTF-8" standalone="yes"?>
<Relationships xmlns="http://schemas.openxmlformats.org/package/2006/relationships">
    <Relationship Target="../media/image39.png" Type="http://schemas.openxmlformats.org/officeDocument/2006/relationships/image" Id="rId3"/>
    <Relationship Target="../notesSlides/notesSlide40.xml" Type="http://schemas.openxmlformats.org/officeDocument/2006/relationships/notesSlide" Id="rId2"/>
    <Relationship Target="../slideLayouts/slideLayout9.xml" Type="http://schemas.openxmlformats.org/officeDocument/2006/relationships/slideLayout" Id="rId1"/>
</Relationships>

</file>

<file path=ppt/slides/_rels/slide46.xml.rels><?xml version="1.0" encoding="UTF-8" standalone="yes"?>
<Relationships xmlns="http://schemas.openxmlformats.org/package/2006/relationships">
    <Relationship Target="../media/image40.png" Type="http://schemas.openxmlformats.org/officeDocument/2006/relationships/image" Id="rId2"/>
    <Relationship Target="../slideLayouts/slideLayout4.xml" Type="http://schemas.openxmlformats.org/officeDocument/2006/relationships/slideLayout" Id="rId1"/>
</Relationships>

</file>

<file path=ppt/slides/_rels/slide47.xml.rels><?xml version="1.0" encoding="UTF-8" standalone="yes"?>
<Relationships xmlns="http://schemas.openxmlformats.org/package/2006/relationships">
    <Relationship TargetMode="External" Target="mailto:iskp@mpsv.cz" Type="http://schemas.openxmlformats.org/officeDocument/2006/relationships/hyperlink" Id="rId3"/>
    <Relationship Target="../notesSlides/notesSlide41.xml" Type="http://schemas.openxmlformats.org/officeDocument/2006/relationships/notesSlide" Id="rId2"/>
    <Relationship Target="../slideLayouts/slideLayout2.xml" Type="http://schemas.openxmlformats.org/officeDocument/2006/relationships/slideLayout" Id="rId1"/>
    <Relationship Target="../media/image41.png" Type="http://schemas.openxmlformats.org/officeDocument/2006/relationships/image" Id="rId4"/>
</Relationships>

</file>

<file path=ppt/slides/_rels/slide48.xml.rels><?xml version="1.0" encoding="UTF-8" standalone="yes"?>
<Relationships xmlns="http://schemas.openxmlformats.org/package/2006/relationships">
    <Relationship Target="../media/image42.png" Type="http://schemas.openxmlformats.org/officeDocument/2006/relationships/image" Id="rId3"/>
    <Relationship Target="../notesSlides/notesSlide42.xml" Type="http://schemas.openxmlformats.org/officeDocument/2006/relationships/notesSlide" Id="rId2"/>
    <Relationship Target="../slideLayouts/slideLayout9.xml" Type="http://schemas.openxmlformats.org/officeDocument/2006/relationships/slideLayout" Id="rId1"/>
</Relationships>

</file>

<file path=ppt/slides/_rels/slide49.xml.rels><?xml version="1.0" encoding="UTF-8" standalone="yes"?>
<Relationships xmlns="http://schemas.openxmlformats.org/package/2006/relationships">
    <Relationship Target="../media/image43.png" Type="http://schemas.openxmlformats.org/officeDocument/2006/relationships/image" Id="rId2"/>
    <Relationship Target="../slideLayouts/slideLayout9.xml" Type="http://schemas.openxmlformats.org/officeDocument/2006/relationships/slideLayout" Id="rId1"/>
</Relationships>

</file>

<file path=ppt/slides/_rels/slide5.xml.rels><?xml version="1.0" encoding="UTF-8" standalone="yes"?>
<Relationships xmlns="http://schemas.openxmlformats.org/package/2006/relationships">
    <Relationship Target="../media/image2.png" Type="http://schemas.openxmlformats.org/officeDocument/2006/relationships/image" Id="rId2"/>
    <Relationship Target="../slideLayouts/slideLayout1.xml" Type="http://schemas.openxmlformats.org/officeDocument/2006/relationships/slideLayout" Id="rId1"/>
</Relationships>

</file>

<file path=ppt/slides/_rels/slide50.xml.rels><?xml version="1.0" encoding="UTF-8" standalone="yes"?>
<Relationships xmlns="http://schemas.openxmlformats.org/package/2006/relationships">
    <Relationship Target="../media/image44.png" Type="http://schemas.openxmlformats.org/officeDocument/2006/relationships/image" Id="rId3"/>
    <Relationship Target="../notesSlides/notesSlide43.xml" Type="http://schemas.openxmlformats.org/officeDocument/2006/relationships/notesSlide" Id="rId2"/>
    <Relationship Target="../slideLayouts/slideLayout2.xml" Type="http://schemas.openxmlformats.org/officeDocument/2006/relationships/slideLayout" Id="rId1"/>
</Relationships>

</file>

<file path=ppt/slides/_rels/slide51.xml.rels><?xml version="1.0" encoding="UTF-8" standalone="yes"?>
<Relationships xmlns="http://schemas.openxmlformats.org/package/2006/relationships">
    <Relationship Target="../media/image45.png" Type="http://schemas.openxmlformats.org/officeDocument/2006/relationships/image" Id="rId3"/>
    <Relationship Target="../notesSlides/notesSlide44.xml" Type="http://schemas.openxmlformats.org/officeDocument/2006/relationships/notesSlide" Id="rId2"/>
    <Relationship Target="../slideLayouts/slideLayout2.xml" Type="http://schemas.openxmlformats.org/officeDocument/2006/relationships/slideLayout" Id="rId1"/>
</Relationships>

</file>

<file path=ppt/slides/_rels/slide52.xml.rels><?xml version="1.0" encoding="UTF-8" standalone="yes"?>
<Relationships xmlns="http://schemas.openxmlformats.org/package/2006/relationships">
    <Relationship Target="../media/image46.png" Type="http://schemas.openxmlformats.org/officeDocument/2006/relationships/image" Id="rId3"/>
    <Relationship Target="../notesSlides/notesSlide45.xml" Type="http://schemas.openxmlformats.org/officeDocument/2006/relationships/notesSlide" Id="rId2"/>
    <Relationship Target="../slideLayouts/slideLayout2.xml" Type="http://schemas.openxmlformats.org/officeDocument/2006/relationships/slideLayout" Id="rId1"/>
</Relationships>

</file>

<file path=ppt/slides/_rels/slide53.xml.rels><?xml version="1.0" encoding="UTF-8" standalone="yes"?>
<Relationships xmlns="http://schemas.openxmlformats.org/package/2006/relationships">
    <Relationship Target="../media/image47.png" Type="http://schemas.openxmlformats.org/officeDocument/2006/relationships/image" Id="rId3"/>
    <Relationship Target="../notesSlides/notesSlide46.xml" Type="http://schemas.openxmlformats.org/officeDocument/2006/relationships/notesSlide" Id="rId2"/>
    <Relationship Target="../slideLayouts/slideLayout4.xml" Type="http://schemas.openxmlformats.org/officeDocument/2006/relationships/slideLayout" Id="rId1"/>
</Relationships>

</file>

<file path=ppt/slides/_rels/slide54.xml.rels><?xml version="1.0" encoding="UTF-8" standalone="yes"?>
<Relationships xmlns="http://schemas.openxmlformats.org/package/2006/relationships">
    <Relationship Target="../media/image48.png" Type="http://schemas.openxmlformats.org/officeDocument/2006/relationships/image" Id="rId3"/>
    <Relationship Target="../notesSlides/notesSlide47.xml" Type="http://schemas.openxmlformats.org/officeDocument/2006/relationships/notesSlide" Id="rId2"/>
    <Relationship Target="../slideLayouts/slideLayout4.xml" Type="http://schemas.openxmlformats.org/officeDocument/2006/relationships/slideLayout" Id="rId1"/>
    <Relationship Target="../media/image49.png" Type="http://schemas.openxmlformats.org/officeDocument/2006/relationships/image" Id="rId4"/>
</Relationships>

</file>

<file path=ppt/slides/_rels/slide55.xml.rels><?xml version="1.0" encoding="UTF-8" standalone="yes"?>
<Relationships xmlns="http://schemas.openxmlformats.org/package/2006/relationships">
    <Relationship Target="../media/image50.png" Type="http://schemas.openxmlformats.org/officeDocument/2006/relationships/image" Id="rId3"/>
    <Relationship Target="../notesSlides/notesSlide48.xml" Type="http://schemas.openxmlformats.org/officeDocument/2006/relationships/notesSlide" Id="rId2"/>
    <Relationship Target="../slideLayouts/slideLayout4.xml" Type="http://schemas.openxmlformats.org/officeDocument/2006/relationships/slideLayout" Id="rId1"/>
</Relationships>

</file>

<file path=ppt/slides/_rels/slide56.xml.rels><?xml version="1.0" encoding="UTF-8" standalone="yes"?>
<Relationships xmlns="http://schemas.openxmlformats.org/package/2006/relationships">
    <Relationship Target="../media/image51.png" Type="http://schemas.openxmlformats.org/officeDocument/2006/relationships/image" Id="rId2"/>
    <Relationship Target="../slideLayouts/slideLayout4.xml" Type="http://schemas.openxmlformats.org/officeDocument/2006/relationships/slideLayout" Id="rId1"/>
</Relationships>

</file>

<file path=ppt/slides/_rels/slide57.xml.rels><?xml version="1.0" encoding="UTF-8" standalone="yes"?>
<Relationships xmlns="http://schemas.openxmlformats.org/package/2006/relationships">
    <Relationship Target="../media/image2.png" Type="http://schemas.openxmlformats.org/officeDocument/2006/relationships/image" Id="rId2"/>
    <Relationship Target="../slideLayouts/slideLayout1.xml" Type="http://schemas.openxmlformats.org/officeDocument/2006/relationships/slideLayout" Id="rId1"/>
</Relationships>

</file>

<file path=ppt/slides/_rels/slide58.xml.rels><?xml version="1.0" encoding="UTF-8" standalone="yes"?>
<Relationships xmlns="http://schemas.openxmlformats.org/package/2006/relationships">
    <Relationship Target="../notesSlides/notesSlide49.xml" Type="http://schemas.openxmlformats.org/officeDocument/2006/relationships/notesSlide" Id="rId2"/>
    <Relationship Target="../slideLayouts/slideLayout2.xml" Type="http://schemas.openxmlformats.org/officeDocument/2006/relationships/slideLayout" Id="rId1"/>
</Relationships>

</file>

<file path=ppt/slides/_rels/slide59.xml.rels><?xml version="1.0" encoding="UTF-8" standalone="yes"?>
<Relationships xmlns="http://schemas.openxmlformats.org/package/2006/relationships">
    <Relationship Target="../notesSlides/notesSlide50.xml" Type="http://schemas.openxmlformats.org/officeDocument/2006/relationships/notesSlide" Id="rId2"/>
    <Relationship Target="../slideLayouts/slideLayout2.xml" Type="http://schemas.openxmlformats.org/officeDocument/2006/relationships/slideLayout" Id="rId1"/>
</Relationships>

</file>

<file path=ppt/slides/_rels/slide6.xml.rels><?xml version="1.0" encoding="UTF-8" standalone="yes"?>
<Relationships xmlns="http://schemas.openxmlformats.org/package/2006/relationships">
    <Relationship Target="../notesSlides/notesSlide5.xml" Type="http://schemas.openxmlformats.org/officeDocument/2006/relationships/notesSlide" Id="rId2"/>
    <Relationship Target="../slideLayouts/slideLayout2.xml" Type="http://schemas.openxmlformats.org/officeDocument/2006/relationships/slideLayout" Id="rId1"/>
</Relationships>

</file>

<file path=ppt/slides/_rels/slide60.xml.rels><?xml version="1.0" encoding="UTF-8" standalone="yes"?>
<Relationships xmlns="http://schemas.openxmlformats.org/package/2006/relationships">
    <Relationship TargetMode="External" Target="http://www.mpsv.cz/ISPV.php" Type="http://schemas.openxmlformats.org/officeDocument/2006/relationships/hyperlink" Id="rId3"/>
    <Relationship Target="../notesSlides/notesSlide51.xml" Type="http://schemas.openxmlformats.org/officeDocument/2006/relationships/notesSlide" Id="rId2"/>
    <Relationship Target="../slideLayouts/slideLayout2.xml" Type="http://schemas.openxmlformats.org/officeDocument/2006/relationships/slideLayout" Id="rId1"/>
</Relationships>

</file>

<file path=ppt/slides/_rels/slide61.xml.rels><?xml version="1.0" encoding="UTF-8" standalone="yes"?>
<Relationships xmlns="http://schemas.openxmlformats.org/package/2006/relationships">
    <Relationship Target="../notesSlides/notesSlide52.xml" Type="http://schemas.openxmlformats.org/officeDocument/2006/relationships/notesSlide" Id="rId2"/>
    <Relationship Target="../slideLayouts/slideLayout2.xml" Type="http://schemas.openxmlformats.org/officeDocument/2006/relationships/slideLayout" Id="rId1"/>
</Relationships>

</file>

<file path=ppt/slides/_rels/slide62.xml.rels><?xml version="1.0" encoding="UTF-8" standalone="yes"?>
<Relationships xmlns="http://schemas.openxmlformats.org/package/2006/relationships">
    <Relationship Target="../notesSlides/notesSlide53.xml" Type="http://schemas.openxmlformats.org/officeDocument/2006/relationships/notesSlide" Id="rId2"/>
    <Relationship Target="../slideLayouts/slideLayout2.xml" Type="http://schemas.openxmlformats.org/officeDocument/2006/relationships/slideLayout" Id="rId1"/>
</Relationships>

</file>

<file path=ppt/slides/_rels/slide63.xml.rels><?xml version="1.0" encoding="UTF-8" standalone="yes"?>
<Relationships xmlns="http://schemas.openxmlformats.org/package/2006/relationships">
    <Relationship Target="../notesSlides/notesSlide54.xml" Type="http://schemas.openxmlformats.org/officeDocument/2006/relationships/notesSlide" Id="rId2"/>
    <Relationship Target="../slideLayouts/slideLayout2.xml" Type="http://schemas.openxmlformats.org/officeDocument/2006/relationships/slideLayout" Id="rId1"/>
</Relationships>

</file>

<file path=ppt/slides/_rels/slide64.xml.rels><?xml version="1.0" encoding="UTF-8" standalone="yes"?>
<Relationships xmlns="http://schemas.openxmlformats.org/package/2006/relationships">
    <Relationship Target="../notesSlides/notesSlide55.xml" Type="http://schemas.openxmlformats.org/officeDocument/2006/relationships/notesSlide" Id="rId2"/>
    <Relationship Target="../slideLayouts/slideLayout2.xml" Type="http://schemas.openxmlformats.org/officeDocument/2006/relationships/slideLayout" Id="rId1"/>
</Relationships>

</file>

<file path=ppt/slides/_rels/slide65.xml.rels><?xml version="1.0" encoding="UTF-8" standalone="yes"?>
<Relationships xmlns="http://schemas.openxmlformats.org/package/2006/relationships">
    <Relationship Target="../notesSlides/notesSlide56.xml" Type="http://schemas.openxmlformats.org/officeDocument/2006/relationships/notesSlide" Id="rId2"/>
    <Relationship Target="../slideLayouts/slideLayout2.xml" Type="http://schemas.openxmlformats.org/officeDocument/2006/relationships/slideLayout" Id="rId1"/>
</Relationships>

</file>

<file path=ppt/slides/_rels/slide66.xml.rels><?xml version="1.0" encoding="UTF-8" standalone="yes"?>
<Relationships xmlns="http://schemas.openxmlformats.org/package/2006/relationships">
    <Relationship Target="../notesSlides/notesSlide57.xml" Type="http://schemas.openxmlformats.org/officeDocument/2006/relationships/notesSlide" Id="rId2"/>
    <Relationship Target="../slideLayouts/slideLayout2.xml" Type="http://schemas.openxmlformats.org/officeDocument/2006/relationships/slideLayout" Id="rId1"/>
</Relationships>

</file>

<file path=ppt/slides/_rels/slide67.xml.rels><?xml version="1.0" encoding="UTF-8" standalone="yes"?>
<Relationships xmlns="http://schemas.openxmlformats.org/package/2006/relationships">
    <Relationship Target="../notesSlides/notesSlide58.xml" Type="http://schemas.openxmlformats.org/officeDocument/2006/relationships/notesSlide" Id="rId2"/>
    <Relationship Target="../slideLayouts/slideLayout2.xml" Type="http://schemas.openxmlformats.org/officeDocument/2006/relationships/slideLayout" Id="rId1"/>
</Relationships>

</file>

<file path=ppt/slides/_rels/slide68.xml.rels><?xml version="1.0" encoding="UTF-8" standalone="yes"?>
<Relationships xmlns="http://schemas.openxmlformats.org/package/2006/relationships">
    <Relationship Target="../notesSlides/notesSlide59.xml" Type="http://schemas.openxmlformats.org/officeDocument/2006/relationships/notesSlide" Id="rId2"/>
    <Relationship Target="../slideLayouts/slideLayout2.xml" Type="http://schemas.openxmlformats.org/officeDocument/2006/relationships/slideLayout" Id="rId1"/>
</Relationships>

</file>

<file path=ppt/slides/_rels/slide69.xml.rels><?xml version="1.0" encoding="UTF-8" standalone="yes"?>
<Relationships xmlns="http://schemas.openxmlformats.org/package/2006/relationships">
    <Relationship Target="../notesSlides/notesSlide60.xml" Type="http://schemas.openxmlformats.org/officeDocument/2006/relationships/notesSlide" Id="rId2"/>
    <Relationship Target="../slideLayouts/slideLayout2.xml" Type="http://schemas.openxmlformats.org/officeDocument/2006/relationships/slideLayout" Id="rId1"/>
</Relationships>

</file>

<file path=ppt/slides/_rels/slide7.xml.rels><?xml version="1.0" encoding="UTF-8" standalone="yes"?>
<Relationships xmlns="http://schemas.openxmlformats.org/package/2006/relationships">
    <Relationship Target="../notesSlides/notesSlide6.xml" Type="http://schemas.openxmlformats.org/officeDocument/2006/relationships/notesSlide" Id="rId2"/>
    <Relationship Target="../slideLayouts/slideLayout2.xml" Type="http://schemas.openxmlformats.org/officeDocument/2006/relationships/slideLayout" Id="rId1"/>
</Relationships>

</file>

<file path=ppt/slides/_rels/slide70.xml.rels><?xml version="1.0" encoding="UTF-8" standalone="yes"?>
<Relationships xmlns="http://schemas.openxmlformats.org/package/2006/relationships">
    <Relationship Target="../notesSlides/notesSlide61.xml" Type="http://schemas.openxmlformats.org/officeDocument/2006/relationships/notesSlide" Id="rId2"/>
    <Relationship Target="../slideLayouts/slideLayout2.xml" Type="http://schemas.openxmlformats.org/officeDocument/2006/relationships/slideLayout" Id="rId1"/>
</Relationships>

</file>

<file path=ppt/slides/_rels/slide71.xml.rels><?xml version="1.0" encoding="UTF-8" standalone="yes"?>
<Relationships xmlns="http://schemas.openxmlformats.org/package/2006/relationships">
    <Relationship Target="../media/image52.png" Type="http://schemas.openxmlformats.org/officeDocument/2006/relationships/image" Id="rId3"/>
    <Relationship Target="../notesSlides/notesSlide62.xml" Type="http://schemas.openxmlformats.org/officeDocument/2006/relationships/notesSlide" Id="rId2"/>
    <Relationship Target="../slideLayouts/slideLayout2.xml" Type="http://schemas.openxmlformats.org/officeDocument/2006/relationships/slideLayout" Id="rId1"/>
</Relationships>

</file>

<file path=ppt/slides/_rels/slide72.xml.rels><?xml version="1.0" encoding="UTF-8" standalone="yes"?>
<Relationships xmlns="http://schemas.openxmlformats.org/package/2006/relationships">
    <Relationship Target="../notesSlides/notesSlide63.xml" Type="http://schemas.openxmlformats.org/officeDocument/2006/relationships/notesSlide" Id="rId2"/>
    <Relationship Target="../slideLayouts/slideLayout2.xml" Type="http://schemas.openxmlformats.org/officeDocument/2006/relationships/slideLayout" Id="rId1"/>
</Relationships>

</file>

<file path=ppt/slides/_rels/slide73.xml.rels><?xml version="1.0" encoding="UTF-8" standalone="yes"?>
<Relationships xmlns="http://schemas.openxmlformats.org/package/2006/relationships">
    <Relationship Target="../notesSlides/notesSlide64.xml" Type="http://schemas.openxmlformats.org/officeDocument/2006/relationships/notesSlide" Id="rId2"/>
    <Relationship Target="../slideLayouts/slideLayout2.xml" Type="http://schemas.openxmlformats.org/officeDocument/2006/relationships/slideLayout" Id="rId1"/>
</Relationships>

</file>

<file path=ppt/slides/_rels/slide74.xml.rels><?xml version="1.0" encoding="UTF-8" standalone="yes"?>
<Relationships xmlns="http://schemas.openxmlformats.org/package/2006/relationships">
    <Relationship Target="../media/image2.png" Type="http://schemas.openxmlformats.org/officeDocument/2006/relationships/image" Id="rId2"/>
    <Relationship Target="../slideLayouts/slideLayout1.xml" Type="http://schemas.openxmlformats.org/officeDocument/2006/relationships/slideLayout" Id="rId1"/>
</Relationships>

</file>

<file path=ppt/slides/_rels/slide75.xml.rels><?xml version="1.0" encoding="UTF-8" standalone="yes"?>
<Relationships xmlns="http://schemas.openxmlformats.org/package/2006/relationships">
    <Relationship Target="../media/image2.png" Type="http://schemas.openxmlformats.org/officeDocument/2006/relationships/image" Id="rId2"/>
    <Relationship Target="../slideLayouts/slideLayout1.xml" Type="http://schemas.openxmlformats.org/officeDocument/2006/relationships/slideLayout" Id="rId1"/>
</Relationships>

</file>

<file path=ppt/slides/_rels/slide76.xml.rels><?xml version="1.0" encoding="UTF-8" standalone="yes"?>
<Relationships xmlns="http://schemas.openxmlformats.org/package/2006/relationships">
    <Relationship Target="../slideLayouts/slideLayout2.xml" Type="http://schemas.openxmlformats.org/officeDocument/2006/relationships/slideLayout" Id="rId1"/>
</Relationships>

</file>

<file path=ppt/slides/_rels/slide77.xml.rels><?xml version="1.0" encoding="UTF-8" standalone="yes"?>
<Relationships xmlns="http://schemas.openxmlformats.org/package/2006/relationships">
    <Relationship Target="../slideLayouts/slideLayout2.xml" Type="http://schemas.openxmlformats.org/officeDocument/2006/relationships/slideLayout" Id="rId1"/>
</Relationships>

</file>

<file path=ppt/slides/_rels/slide78.xml.rels><?xml version="1.0" encoding="UTF-8" standalone="yes"?>
<Relationships xmlns="http://schemas.openxmlformats.org/package/2006/relationships">
    <Relationship Target="../slideLayouts/slideLayout2.xml" Type="http://schemas.openxmlformats.org/officeDocument/2006/relationships/slideLayout" Id="rId1"/>
</Relationships>

</file>

<file path=ppt/slides/_rels/slide79.xml.rels><?xml version="1.0" encoding="UTF-8" standalone="yes"?>
<Relationships xmlns="http://schemas.openxmlformats.org/package/2006/relationships">
    <Relationship Target="../slideLayouts/slideLayout2.xml" Type="http://schemas.openxmlformats.org/officeDocument/2006/relationships/slideLayout" Id="rId1"/>
</Relationships>

</file>

<file path=ppt/slides/_rels/slide8.xml.rels><?xml version="1.0" encoding="UTF-8" standalone="yes"?>
<Relationships xmlns="http://schemas.openxmlformats.org/package/2006/relationships">
    <Relationship Target="../notesSlides/notesSlide7.xml" Type="http://schemas.openxmlformats.org/officeDocument/2006/relationships/notesSlide" Id="rId2"/>
    <Relationship Target="../slideLayouts/slideLayout2.xml" Type="http://schemas.openxmlformats.org/officeDocument/2006/relationships/slideLayout" Id="rId1"/>
</Relationships>

</file>

<file path=ppt/slides/_rels/slide80.xml.rels><?xml version="1.0" encoding="UTF-8" standalone="yes"?>
<Relationships xmlns="http://schemas.openxmlformats.org/package/2006/relationships">
    <Relationship Target="../diagrams/data1.xml" Type="http://schemas.openxmlformats.org/officeDocument/2006/relationships/diagramData" Id="rId3"/>
    <Relationship Target="../diagrams/drawing1.xml" Type="http://schemas.microsoft.com/office/2007/relationships/diagramDrawing" Id="rId7"/>
    <Relationship Target="../notesSlides/notesSlide65.xml" Type="http://schemas.openxmlformats.org/officeDocument/2006/relationships/notesSlide" Id="rId2"/>
    <Relationship Target="../slideLayouts/slideLayout2.xml" Type="http://schemas.openxmlformats.org/officeDocument/2006/relationships/slideLayout" Id="rId1"/>
    <Relationship Target="../diagrams/colors1.xml" Type="http://schemas.openxmlformats.org/officeDocument/2006/relationships/diagramColors" Id="rId6"/>
    <Relationship Target="../diagrams/quickStyle1.xml" Type="http://schemas.openxmlformats.org/officeDocument/2006/relationships/diagramQuickStyle" Id="rId5"/>
    <Relationship Target="../diagrams/layout1.xml" Type="http://schemas.openxmlformats.org/officeDocument/2006/relationships/diagramLayout" Id="rId4"/>
</Relationships>

</file>

<file path=ppt/slides/_rels/slide81.xml.rels><?xml version="1.0" encoding="UTF-8" standalone="yes"?>
<Relationships xmlns="http://schemas.openxmlformats.org/package/2006/relationships">
    <Relationship Target="../notesSlides/notesSlide66.xml" Type="http://schemas.openxmlformats.org/officeDocument/2006/relationships/notesSlide" Id="rId2"/>
    <Relationship Target="../slideLayouts/slideLayout2.xml" Type="http://schemas.openxmlformats.org/officeDocument/2006/relationships/slideLayout" Id="rId1"/>
</Relationships>

</file>

<file path=ppt/slides/_rels/slide82.xml.rels><?xml version="1.0" encoding="UTF-8" standalone="yes"?>
<Relationships xmlns="http://schemas.openxmlformats.org/package/2006/relationships">
    <Relationship Target="../notesSlides/notesSlide67.xml" Type="http://schemas.openxmlformats.org/officeDocument/2006/relationships/notesSlide" Id="rId2"/>
    <Relationship Target="../slideLayouts/slideLayout2.xml" Type="http://schemas.openxmlformats.org/officeDocument/2006/relationships/slideLayout" Id="rId1"/>
</Relationships>

</file>

<file path=ppt/slides/_rels/slide83.xml.rels><?xml version="1.0" encoding="UTF-8" standalone="yes"?>
<Relationships xmlns="http://schemas.openxmlformats.org/package/2006/relationships">
    <Relationship Target="../notesSlides/notesSlide68.xml" Type="http://schemas.openxmlformats.org/officeDocument/2006/relationships/notesSlide" Id="rId2"/>
    <Relationship Target="../slideLayouts/slideLayout2.xml" Type="http://schemas.openxmlformats.org/officeDocument/2006/relationships/slideLayout" Id="rId1"/>
</Relationships>

</file>

<file path=ppt/slides/_rels/slide84.xml.rels><?xml version="1.0" encoding="UTF-8" standalone="yes"?>
<Relationships xmlns="http://schemas.openxmlformats.org/package/2006/relationships">
    <Relationship Target="../slideLayouts/slideLayout2.xml" Type="http://schemas.openxmlformats.org/officeDocument/2006/relationships/slideLayout" Id="rId1"/>
</Relationships>

</file>

<file path=ppt/slides/_rels/slide85.xml.rels><?xml version="1.0" encoding="UTF-8" standalone="yes"?>
<Relationships xmlns="http://schemas.openxmlformats.org/package/2006/relationships">
    <Relationship Target="../media/image53.emf" Type="http://schemas.openxmlformats.org/officeDocument/2006/relationships/image" Id="rId2"/>
    <Relationship Target="../slideLayouts/slideLayout2.xml" Type="http://schemas.openxmlformats.org/officeDocument/2006/relationships/slideLayout" Id="rId1"/>
</Relationships>

</file>

<file path=ppt/slides/_rels/slide86.xml.rels><?xml version="1.0" encoding="UTF-8" standalone="yes"?>
<Relationships xmlns="http://schemas.openxmlformats.org/package/2006/relationships">
    <Relationship Target="../slideLayouts/slideLayout2.xml" Type="http://schemas.openxmlformats.org/officeDocument/2006/relationships/slideLayout" Id="rId1"/>
</Relationships>

</file>

<file path=ppt/slides/_rels/slide87.xml.rels><?xml version="1.0" encoding="UTF-8" standalone="yes"?>
<Relationships xmlns="http://schemas.openxmlformats.org/package/2006/relationships">
    <Relationship Target="../slideLayouts/slideLayout2.xml" Type="http://schemas.openxmlformats.org/officeDocument/2006/relationships/slideLayout" Id="rId1"/>
</Relationships>

</file>

<file path=ppt/slides/_rels/slide88.xml.rels><?xml version="1.0" encoding="UTF-8" standalone="yes"?>
<Relationships xmlns="http://schemas.openxmlformats.org/package/2006/relationships">
    <Relationship Target="../slideLayouts/slideLayout2.xml" Type="http://schemas.openxmlformats.org/officeDocument/2006/relationships/slideLayout" Id="rId1"/>
</Relationships>

</file>

<file path=ppt/slides/_rels/slide89.xml.rels><?xml version="1.0" encoding="UTF-8" standalone="yes"?>
<Relationships xmlns="http://schemas.openxmlformats.org/package/2006/relationships">
    <Relationship Target="../media/image2.png" Type="http://schemas.openxmlformats.org/officeDocument/2006/relationships/image" Id="rId3"/>
    <Relationship Target="../notesSlides/notesSlide69.xml" Type="http://schemas.openxmlformats.org/officeDocument/2006/relationships/notesSlide" Id="rId2"/>
    <Relationship Target="../slideLayouts/slideLayout1.xml" Type="http://schemas.openxmlformats.org/officeDocument/2006/relationships/slideLayout" Id="rId1"/>
</Relationships>

</file>

<file path=ppt/slides/_rels/slide9.xml.rels><?xml version="1.0" encoding="UTF-8" standalone="yes"?>
<Relationships xmlns="http://schemas.openxmlformats.org/package/2006/relationships">
    <Relationship Target="../notesSlides/notesSlide8.xml" Type="http://schemas.openxmlformats.org/officeDocument/2006/relationships/notesSlide" Id="rId2"/>
    <Relationship Target="../slideLayouts/slideLayout2.xml" Type="http://schemas.openxmlformats.org/officeDocument/2006/relationships/slideLayout" Id="rId1"/>
</Relationships>

</file>

<file path=ppt/slides/_rels/slide90.xml.rels><?xml version="1.0" encoding="UTF-8" standalone="yes"?>
<Relationships xmlns="http://schemas.openxmlformats.org/package/2006/relationships">
    <Relationship Target="../notesSlides/notesSlide70.xml" Type="http://schemas.openxmlformats.org/officeDocument/2006/relationships/notesSlide" Id="rId2"/>
    <Relationship Target="../slideLayouts/slideLayout2.xml" Type="http://schemas.openxmlformats.org/officeDocument/2006/relationships/slideLayout" Id="rId1"/>
</Relationships>

</file>

<file path=ppt/slides/_rels/slide91.xml.rels><?xml version="1.0" encoding="UTF-8" standalone="yes"?>
<Relationships xmlns="http://schemas.openxmlformats.org/package/2006/relationships">
    <Relationship Target="../notesSlides/notesSlide71.xml" Type="http://schemas.openxmlformats.org/officeDocument/2006/relationships/notesSlide" Id="rId2"/>
    <Relationship Target="../slideLayouts/slideLayout2.xml" Type="http://schemas.openxmlformats.org/officeDocument/2006/relationships/slideLayout" Id="rId1"/>
</Relationships>

</file>

<file path=ppt/slides/_rels/slide92.xml.rels><?xml version="1.0" encoding="UTF-8" standalone="yes"?>
<Relationships xmlns="http://schemas.openxmlformats.org/package/2006/relationships">
    <Relationship Target="../slideLayouts/slideLayout2.xml" Type="http://schemas.openxmlformats.org/officeDocument/2006/relationships/slideLayout" Id="rId1"/>
</Relationships>

</file>

<file path=ppt/slides/_rels/slide93.xml.rels><?xml version="1.0" encoding="UTF-8" standalone="yes"?>
<Relationships xmlns="http://schemas.openxmlformats.org/package/2006/relationships">
    <Relationship Target="../slideLayouts/slideLayout2.xml" Type="http://schemas.openxmlformats.org/officeDocument/2006/relationships/slideLayout" Id="rId1"/>
</Relationships>

</file>

<file path=ppt/slides/_rels/slide94.xml.rels><?xml version="1.0" encoding="UTF-8" standalone="yes"?>
<Relationships xmlns="http://schemas.openxmlformats.org/package/2006/relationships">
    <Relationship Target="../slideLayouts/slideLayout2.xml" Type="http://schemas.openxmlformats.org/officeDocument/2006/relationships/slideLayout" Id="rId1"/>
</Relationships>

</file>

<file path=ppt/slides/_rels/slide95.xml.rels><?xml version="1.0" encoding="UTF-8" standalone="yes"?>
<Relationships xmlns="http://schemas.openxmlformats.org/package/2006/relationships">
    <Relationship Target="../notesSlides/notesSlide72.xml" Type="http://schemas.openxmlformats.org/officeDocument/2006/relationships/notesSlide" Id="rId2"/>
    <Relationship Target="../slideLayouts/slideLayout2.xml" Type="http://schemas.openxmlformats.org/officeDocument/2006/relationships/slideLayout" Id="rId1"/>
</Relationships>

</file>

<file path=ppt/slides/_rels/slide96.xml.rels><?xml version="1.0" encoding="UTF-8" standalone="yes"?>
<Relationships xmlns="http://schemas.openxmlformats.org/package/2006/relationships">
    <Relationship Target="../slideLayouts/slideLayout2.xml" Type="http://schemas.openxmlformats.org/officeDocument/2006/relationships/slideLayout" Id="rId1"/>
</Relationships>

</file>

<file path=ppt/slides/_rels/slide97.xml.rels><?xml version="1.0" encoding="UTF-8" standalone="yes"?>
<Relationships xmlns="http://schemas.openxmlformats.org/package/2006/relationships">
    <Relationship Target="../slideLayouts/slideLayout2.xml" Type="http://schemas.openxmlformats.org/officeDocument/2006/relationships/slideLayout" Id="rId1"/>
</Relationships>

</file>

<file path=ppt/slides/_rels/slide98.xml.rels><?xml version="1.0" encoding="UTF-8" standalone="yes"?>
<Relationships xmlns="http://schemas.openxmlformats.org/package/2006/relationships">
    <Relationship Target="../slideLayouts/slideLayout2.xml" Type="http://schemas.openxmlformats.org/officeDocument/2006/relationships/slideLayout" Id="rId1"/>
</Relationships>

</file>

<file path=ppt/slides/_rels/slide99.xml.rels><?xml version="1.0" encoding="UTF-8" standalone="yes"?>
<Relationships xmlns="http://schemas.openxmlformats.org/package/2006/relationships">
    <Relationship Target="../media/image54.png" Type="http://schemas.openxmlformats.org/officeDocument/2006/relationships/image" Id="rId2"/>
    <Relationship Target="../slideLayouts/slideLayout2.xml" Type="http://schemas.openxmlformats.org/officeDocument/2006/relationships/slideLayout" Id="rId1"/>
</Relationships>

</file>

<file path=ppt/slides/slide1.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5" name="Nadpis 4"/>
          <p:cNvSpPr>
            <a:spLocks noGrp="true"/>
          </p:cNvSpPr>
          <p:nvPr>
            <p:ph type="title"/>
          </p:nvPr>
        </p:nvSpPr>
        <p:spPr>
          <a:xfrm>
            <a:off x="1763688" y="1844824"/>
            <a:ext cx="6696744" cy="1224000"/>
          </a:xfrm>
        </p:spPr>
        <p:txBody>
          <a:bodyPr/>
          <a:lstStyle/>
          <a:p>
            <a:r>
              <a:rPr lang="cs-CZ" dirty="false" smtClean="false"/>
              <a:t>Příprava MAS </a:t>
            </a:r>
            <a:br>
              <a:rPr lang="cs-CZ" dirty="false" smtClean="false"/>
            </a:br>
            <a:r>
              <a:rPr lang="cs-CZ" dirty="false" smtClean="false"/>
              <a:t>na semináře </a:t>
            </a:r>
            <a:br>
              <a:rPr lang="cs-CZ" dirty="false" smtClean="false"/>
            </a:br>
            <a:r>
              <a:rPr lang="cs-CZ" dirty="false" smtClean="false"/>
              <a:t>pro žadatele</a:t>
            </a:r>
            <a:endParaRPr lang="cs-CZ" dirty="false"/>
          </a:p>
        </p:txBody>
      </p:sp>
      <p:sp>
        <p:nvSpPr>
          <p:cNvPr id="6" name="Zástupný symbol pro text 5"/>
          <p:cNvSpPr>
            <a:spLocks noGrp="true"/>
          </p:cNvSpPr>
          <p:nvPr>
            <p:ph type="body" sz="quarter" idx="13"/>
          </p:nvPr>
        </p:nvSpPr>
        <p:spPr>
          <a:xfrm>
            <a:off x="1763688" y="4005064"/>
            <a:ext cx="7272000" cy="540000"/>
          </a:xfrm>
        </p:spPr>
        <p:txBody>
          <a:bodyPr/>
          <a:lstStyle/>
          <a:p>
            <a:r>
              <a:rPr lang="cs-CZ" dirty="false"/>
              <a:t>MPSV, Oddělení projektů CLLD </a:t>
            </a:r>
          </a:p>
        </p:txBody>
      </p:sp>
      <p:sp>
        <p:nvSpPr>
          <p:cNvPr id="7" name="Zástupný symbol pro text 6"/>
          <p:cNvSpPr>
            <a:spLocks noGrp="true"/>
          </p:cNvSpPr>
          <p:nvPr>
            <p:ph type="body" sz="quarter" idx="14"/>
          </p:nvPr>
        </p:nvSpPr>
        <p:spPr>
          <a:xfrm>
            <a:off x="1763688" y="5301208"/>
            <a:ext cx="7272000" cy="540000"/>
          </a:xfrm>
        </p:spPr>
        <p:txBody>
          <a:bodyPr/>
          <a:lstStyle/>
          <a:p>
            <a:r>
              <a:rPr lang="cs-CZ" dirty="false" smtClean="false"/>
              <a:t>29. 5. 2017</a:t>
            </a:r>
            <a:br>
              <a:rPr lang="cs-CZ" dirty="false" smtClean="false"/>
            </a:br>
            <a:r>
              <a:rPr lang="cs-CZ" dirty="false" smtClean="false"/>
              <a:t>(Karlovo náměstí 1 - Praha 2, </a:t>
            </a:r>
            <a:br>
              <a:rPr lang="cs-CZ" dirty="false" smtClean="false"/>
            </a:br>
            <a:r>
              <a:rPr lang="cs-CZ" dirty="false" smtClean="false"/>
              <a:t>zasedací místnost č. 36) </a:t>
            </a:r>
            <a:endParaRPr lang="cs-CZ" dirty="false"/>
          </a:p>
        </p:txBody>
      </p:sp>
      <p:pic>
        <p:nvPicPr>
          <p:cNvPr id="14" name="Zástupný symbol pro obrázek 13"/>
          <p:cNvPicPr>
            <a:picLocks noGrp="true" noChangeAspect="true"/>
          </p:cNvPicPr>
          <p:nvPr>
            <p:ph type="pic" sz="quarter" idx="15"/>
          </p:nvPr>
        </p:nvPicPr>
        <p:blipFill>
          <a:blip cstate="print" r:embed="rId3">
            <a:extLst>
              <a:ext uri="{28A0092B-C50C-407E-A947-70E740481C1C}">
                <a14:useLocalDpi xmlns:a14="http://schemas.microsoft.com/office/drawing/2010/main" val="0"/>
              </a:ext>
            </a:extLst>
          </a:blip>
          <a:stretch>
            <a:fillRect/>
          </a:stretch>
        </p:blipFill>
        <p:spPr>
          <a:xfrm>
            <a:off x="827584" y="2420888"/>
            <a:ext cx="540000" cy="540000"/>
          </a:xfrm>
        </p:spPr>
      </p:pic>
      <p:pic>
        <p:nvPicPr>
          <p:cNvPr id="16" name="Zástupný symbol pro obrázek 15"/>
          <p:cNvPicPr>
            <a:picLocks noGrp="true" noChangeAspect="true"/>
          </p:cNvPicPr>
          <p:nvPr>
            <p:ph type="pic" sz="quarter" idx="17"/>
          </p:nvPr>
        </p:nvPicPr>
        <p:blipFill>
          <a:blip cstate="print" r:embed="rId4">
            <a:extLst>
              <a:ext uri="{28A0092B-C50C-407E-A947-70E740481C1C}">
                <a14:useLocalDpi xmlns:a14="http://schemas.microsoft.com/office/drawing/2010/main" val="0"/>
              </a:ext>
            </a:extLst>
          </a:blip>
          <a:stretch>
            <a:fillRect/>
          </a:stretch>
        </p:blipFill>
        <p:spPr>
          <a:xfrm>
            <a:off x="827584" y="5229200"/>
            <a:ext cx="540000" cy="540000"/>
          </a:xfrm>
        </p:spPr>
      </p:pic>
      <p:pic>
        <p:nvPicPr>
          <p:cNvPr id="9" name="Zástupný symbol pro obrázek 14"/>
          <p:cNvPicPr>
            <a:picLocks noGrp="true" noChangeAspect="true"/>
          </p:cNvPicPr>
          <p:nvPr>
            <p:ph type="pic" sz="quarter" idx="16"/>
          </p:nvPr>
        </p:nvPicPr>
        <p:blipFill>
          <a:blip cstate="print" r:embed="rId5">
            <a:extLst>
              <a:ext uri="{28A0092B-C50C-407E-A947-70E740481C1C}">
                <a14:useLocalDpi xmlns:a14="http://schemas.microsoft.com/office/drawing/2010/main" val="0"/>
              </a:ext>
            </a:extLst>
          </a:blip>
          <a:srcRect/>
          <a:stretch>
            <a:fillRect/>
          </a:stretch>
        </p:blipFill>
        <p:spPr>
          <a:xfrm>
            <a:off x="827584" y="4005064"/>
            <a:ext cx="540000" cy="540000"/>
          </a:xfrm>
        </p:spPr>
      </p:pic>
    </p:spTree>
    <p:extLst>
      <p:ext uri="{BB962C8B-B14F-4D97-AF65-F5344CB8AC3E}">
        <p14:creationId xmlns:p14="http://schemas.microsoft.com/office/powerpoint/2010/main" val="3374661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Příprava žádosti o podporu</a:t>
            </a:r>
          </a:p>
        </p:txBody>
      </p:sp>
      <p:sp>
        <p:nvSpPr>
          <p:cNvPr id="3" name="Zástupný symbol pro obsah 2"/>
          <p:cNvSpPr>
            <a:spLocks noGrp="true"/>
          </p:cNvSpPr>
          <p:nvPr>
            <p:ph idx="1"/>
          </p:nvPr>
        </p:nvSpPr>
        <p:spPr>
          <a:xfrm>
            <a:off x="467544" y="1268760"/>
            <a:ext cx="8424936" cy="5184576"/>
          </a:xfrm>
        </p:spPr>
        <p:txBody>
          <a:bodyPr/>
          <a:lstStyle/>
          <a:p>
            <a:pPr marL="0" lvl="0" indent="0">
              <a:buNone/>
            </a:pPr>
            <a:r>
              <a:rPr lang="cs-CZ" sz="1800" b="true" u="sng" cap="all" dirty="false" smtClean="false"/>
              <a:t>3. Jak ověříme, že jsme byli úspěšní?</a:t>
            </a:r>
            <a:r>
              <a:rPr lang="cs-CZ" sz="1600" dirty="false" smtClean="false"/>
              <a:t>.</a:t>
            </a:r>
          </a:p>
          <a:p>
            <a:pPr lvl="1">
              <a:lnSpc>
                <a:spcPct val="100000"/>
              </a:lnSpc>
              <a:spcBef>
                <a:spcPts val="0"/>
              </a:spcBef>
            </a:pPr>
            <a:r>
              <a:rPr lang="cs-CZ" sz="1600" dirty="false" smtClean="false"/>
              <a:t>Základním </a:t>
            </a:r>
            <a:r>
              <a:rPr lang="cs-CZ" sz="1600" dirty="false"/>
              <a:t>nástrojem jsou </a:t>
            </a:r>
            <a:r>
              <a:rPr lang="cs-CZ" sz="1600" b="true" dirty="false"/>
              <a:t>indikátory</a:t>
            </a:r>
            <a:r>
              <a:rPr lang="cs-CZ" sz="1600" dirty="false"/>
              <a:t> OPZ.</a:t>
            </a:r>
          </a:p>
          <a:p>
            <a:pPr lvl="1">
              <a:lnSpc>
                <a:spcPct val="100000"/>
              </a:lnSpc>
              <a:spcBef>
                <a:spcPts val="0"/>
              </a:spcBef>
            </a:pPr>
            <a:r>
              <a:rPr lang="cs-CZ" sz="1600" b="true" dirty="false" smtClean="false"/>
              <a:t>U </a:t>
            </a:r>
            <a:r>
              <a:rPr lang="cs-CZ" sz="1600" b="true" dirty="false"/>
              <a:t>indikátorů se </a:t>
            </a:r>
            <a:r>
              <a:rPr lang="cs-CZ" sz="1600" b="true" dirty="false" smtClean="false"/>
              <a:t>setkáváme s </a:t>
            </a:r>
            <a:r>
              <a:rPr lang="cs-CZ" sz="1600" b="true" dirty="false"/>
              <a:t>dělením na: </a:t>
            </a:r>
            <a:endParaRPr lang="cs-CZ" sz="1600" dirty="false"/>
          </a:p>
          <a:p>
            <a:pPr marL="414000" lvl="1" indent="0">
              <a:lnSpc>
                <a:spcPct val="100000"/>
              </a:lnSpc>
              <a:spcBef>
                <a:spcPts val="0"/>
              </a:spcBef>
              <a:buNone/>
            </a:pPr>
            <a:r>
              <a:rPr lang="cs-CZ" sz="1600" dirty="false" smtClean="false"/>
              <a:t>	</a:t>
            </a:r>
            <a:r>
              <a:rPr lang="cs-CZ" sz="1600" b="true" dirty="false" smtClean="false"/>
              <a:t>1) Výstupy </a:t>
            </a:r>
            <a:r>
              <a:rPr lang="cs-CZ" sz="1600" dirty="false" smtClean="false"/>
              <a:t>= indikátory se závazkem,</a:t>
            </a:r>
          </a:p>
          <a:p>
            <a:pPr marL="414000" lvl="1" indent="0">
              <a:lnSpc>
                <a:spcPct val="100000"/>
              </a:lnSpc>
              <a:spcBef>
                <a:spcPts val="0"/>
              </a:spcBef>
              <a:spcAft>
                <a:spcPts val="0"/>
              </a:spcAft>
              <a:buNone/>
            </a:pPr>
            <a:r>
              <a:rPr lang="cs-CZ" sz="1600" b="true" dirty="false"/>
              <a:t>	</a:t>
            </a:r>
            <a:r>
              <a:rPr lang="cs-CZ" sz="1600" b="true" dirty="false" smtClean="false"/>
              <a:t>2) Výsledky </a:t>
            </a:r>
            <a:r>
              <a:rPr lang="cs-CZ" sz="1600" dirty="false" smtClean="false"/>
              <a:t>= indikátory bez závazku, ale je nutné je sledovat.</a:t>
            </a:r>
          </a:p>
          <a:p>
            <a:pPr marL="0" lvl="1" indent="0">
              <a:lnSpc>
                <a:spcPct val="100000"/>
              </a:lnSpc>
              <a:spcBef>
                <a:spcPts val="600"/>
              </a:spcBef>
              <a:spcAft>
                <a:spcPts val="600"/>
              </a:spcAft>
              <a:buSzPct val="100000"/>
              <a:buNone/>
            </a:pPr>
            <a:r>
              <a:rPr lang="cs-CZ" sz="1600" b="true" dirty="false" smtClean="false"/>
              <a:t>Doporučení:</a:t>
            </a:r>
            <a:endParaRPr lang="cs-CZ" sz="1600" dirty="false" smtClean="false"/>
          </a:p>
          <a:p>
            <a:pPr algn="just" hangingPunct="false">
              <a:lnSpc>
                <a:spcPct val="100000"/>
              </a:lnSpc>
              <a:spcBef>
                <a:spcPts val="0"/>
              </a:spcBef>
              <a:spcAft>
                <a:spcPts val="0"/>
              </a:spcAft>
            </a:pPr>
            <a:r>
              <a:rPr lang="cs-CZ" sz="1600" dirty="false" smtClean="false"/>
              <a:t>každá </a:t>
            </a:r>
            <a:r>
              <a:rPr lang="cs-CZ" sz="1600" dirty="false"/>
              <a:t>aktivita musí mít nějaký konkrétní, měřitelný a dokladovatelný </a:t>
            </a:r>
            <a:r>
              <a:rPr lang="cs-CZ" sz="1600" dirty="false" smtClean="false"/>
              <a:t>výstup,</a:t>
            </a:r>
            <a:endParaRPr lang="cs-CZ" sz="1600" dirty="false"/>
          </a:p>
          <a:p>
            <a:pPr algn="just" hangingPunct="false">
              <a:lnSpc>
                <a:spcPct val="100000"/>
              </a:lnSpc>
              <a:spcBef>
                <a:spcPts val="0"/>
              </a:spcBef>
              <a:spcAft>
                <a:spcPts val="1200"/>
              </a:spcAft>
            </a:pPr>
            <a:r>
              <a:rPr lang="cs-CZ" sz="1600" dirty="false" smtClean="false"/>
              <a:t>indikátory </a:t>
            </a:r>
            <a:r>
              <a:rPr lang="cs-CZ" sz="1600" dirty="false"/>
              <a:t>jsou ukazatele úspěchu, naplnění cíle, a to v předem stanovené </a:t>
            </a:r>
            <a:r>
              <a:rPr lang="cs-CZ" sz="1600" dirty="false" smtClean="false"/>
              <a:t>míře, </a:t>
            </a:r>
            <a:br>
              <a:rPr lang="cs-CZ" sz="1600" dirty="false" smtClean="false"/>
            </a:br>
            <a:r>
              <a:rPr lang="cs-CZ" sz="1600" dirty="false" smtClean="false"/>
              <a:t>např</a:t>
            </a:r>
            <a:r>
              <a:rPr lang="cs-CZ" sz="1600" dirty="false"/>
              <a:t>. 5 rekvalifikovaných osob – doloženo smlouvami s účastníky </a:t>
            </a:r>
            <a:r>
              <a:rPr lang="cs-CZ" sz="1600" dirty="false" smtClean="false"/>
              <a:t>a </a:t>
            </a:r>
            <a:r>
              <a:rPr lang="cs-CZ" sz="1600" dirty="false"/>
              <a:t>prezenčními </a:t>
            </a:r>
            <a:r>
              <a:rPr lang="cs-CZ" sz="1600" dirty="false" smtClean="false"/>
              <a:t>listinami.</a:t>
            </a:r>
            <a:endParaRPr lang="cs-CZ" sz="1600" dirty="false"/>
          </a:p>
          <a:p>
            <a:pPr lvl="1">
              <a:lnSpc>
                <a:spcPct val="100000"/>
              </a:lnSpc>
              <a:spcBef>
                <a:spcPts val="0"/>
              </a:spcBef>
              <a:spcAft>
                <a:spcPts val="1200"/>
              </a:spcAft>
            </a:pPr>
            <a:r>
              <a:rPr lang="cs-CZ" sz="1600" dirty="false" smtClean="false"/>
              <a:t>V </a:t>
            </a:r>
            <a:r>
              <a:rPr lang="cs-CZ" sz="1600" dirty="false"/>
              <a:t>rámci přípravy projektu je dále nutné promýšlet veškerá možná </a:t>
            </a:r>
            <a:r>
              <a:rPr lang="cs-CZ" sz="1600" b="true" dirty="false" smtClean="false"/>
              <a:t>rizika</a:t>
            </a:r>
            <a:r>
              <a:rPr lang="cs-CZ" sz="1600" dirty="false" smtClean="false"/>
              <a:t>.</a:t>
            </a:r>
          </a:p>
          <a:p>
            <a:pPr marL="0" lvl="1" indent="0">
              <a:lnSpc>
                <a:spcPct val="100000"/>
              </a:lnSpc>
              <a:spcBef>
                <a:spcPts val="600"/>
              </a:spcBef>
              <a:spcAft>
                <a:spcPts val="600"/>
              </a:spcAft>
              <a:buSzPct val="100000"/>
              <a:buNone/>
            </a:pPr>
            <a:r>
              <a:rPr lang="cs-CZ" sz="1600" b="true" dirty="false"/>
              <a:t>Doporučení:</a:t>
            </a:r>
          </a:p>
          <a:p>
            <a:pPr lvl="0" algn="just" hangingPunct="false">
              <a:lnSpc>
                <a:spcPct val="100000"/>
              </a:lnSpc>
              <a:spcBef>
                <a:spcPts val="0"/>
              </a:spcBef>
              <a:spcAft>
                <a:spcPts val="0"/>
              </a:spcAft>
            </a:pPr>
            <a:r>
              <a:rPr lang="cs-CZ" sz="1600" dirty="false"/>
              <a:t>pojmenujte rizika úspěšné realizace </a:t>
            </a:r>
            <a:r>
              <a:rPr lang="cs-CZ" sz="1600" dirty="false" smtClean="false"/>
              <a:t>projektu,</a:t>
            </a:r>
            <a:endParaRPr lang="cs-CZ" sz="1600" dirty="false"/>
          </a:p>
          <a:p>
            <a:pPr lvl="0" algn="just" hangingPunct="false">
              <a:lnSpc>
                <a:spcPct val="100000"/>
              </a:lnSpc>
              <a:spcBef>
                <a:spcPts val="0"/>
              </a:spcBef>
              <a:spcAft>
                <a:spcPts val="0"/>
              </a:spcAft>
            </a:pPr>
            <a:r>
              <a:rPr lang="cs-CZ" sz="1600" dirty="false"/>
              <a:t>popište způsoby eliminace těchto rizik či záložní strategie v případě, že se rizika </a:t>
            </a:r>
            <a:r>
              <a:rPr lang="cs-CZ" sz="1600" dirty="false" smtClean="false"/>
              <a:t>naplní,</a:t>
            </a:r>
          </a:p>
          <a:p>
            <a:pPr lvl="0" algn="just" hangingPunct="false">
              <a:lnSpc>
                <a:spcPct val="100000"/>
              </a:lnSpc>
              <a:spcBef>
                <a:spcPts val="0"/>
              </a:spcBef>
              <a:spcAft>
                <a:spcPts val="0"/>
              </a:spcAft>
            </a:pPr>
            <a:r>
              <a:rPr lang="cs-CZ" sz="1600" b="true" dirty="false" smtClean="false"/>
              <a:t>rozlište:</a:t>
            </a:r>
            <a:r>
              <a:rPr lang="cs-CZ" sz="1600" b="true" dirty="false"/>
              <a:t> </a:t>
            </a:r>
            <a:r>
              <a:rPr lang="cs-CZ" sz="1600" b="true" dirty="false" smtClean="false"/>
              <a:t>rizika </a:t>
            </a:r>
            <a:r>
              <a:rPr lang="cs-CZ" sz="1600" b="true" dirty="false"/>
              <a:t>na straně cílové skupiny </a:t>
            </a:r>
            <a:r>
              <a:rPr lang="cs-CZ" sz="1600" dirty="false" smtClean="false"/>
              <a:t>(např</a:t>
            </a:r>
            <a:r>
              <a:rPr lang="cs-CZ" sz="1600" dirty="false"/>
              <a:t>. demotivace, </a:t>
            </a:r>
            <a:r>
              <a:rPr lang="cs-CZ" sz="1600" dirty="false" smtClean="false"/>
              <a:t>fluktuace, nepřipravenost),</a:t>
            </a:r>
            <a:endParaRPr lang="cs-CZ" sz="1600" dirty="false"/>
          </a:p>
          <a:p>
            <a:pPr marL="414000" lvl="1" indent="0" algn="just" hangingPunct="false">
              <a:lnSpc>
                <a:spcPct val="100000"/>
              </a:lnSpc>
              <a:spcBef>
                <a:spcPts val="0"/>
              </a:spcBef>
              <a:spcAft>
                <a:spcPts val="0"/>
              </a:spcAft>
              <a:buNone/>
            </a:pPr>
            <a:r>
              <a:rPr lang="cs-CZ" sz="1600" dirty="false" smtClean="false"/>
              <a:t>	      </a:t>
            </a:r>
            <a:r>
              <a:rPr lang="cs-CZ" sz="1600" b="true" dirty="false" smtClean="false"/>
              <a:t>rizika </a:t>
            </a:r>
            <a:r>
              <a:rPr lang="cs-CZ" sz="1600" b="true" dirty="false"/>
              <a:t>na straně realizátora </a:t>
            </a:r>
            <a:r>
              <a:rPr lang="cs-CZ" sz="1600" dirty="false" smtClean="false"/>
              <a:t>(např</a:t>
            </a:r>
            <a:r>
              <a:rPr lang="cs-CZ" sz="1600" dirty="false"/>
              <a:t>. málo kreativní tým, nízká kvalifikace, </a:t>
            </a:r>
            <a:r>
              <a:rPr lang="cs-CZ" sz="1600" dirty="false" smtClean="false"/>
              <a:t>	    	      neznalost </a:t>
            </a:r>
            <a:r>
              <a:rPr lang="cs-CZ" sz="1600" dirty="false"/>
              <a:t>terénu, </a:t>
            </a:r>
            <a:r>
              <a:rPr lang="cs-CZ" sz="1600" dirty="false" smtClean="false"/>
              <a:t>fluktuace),</a:t>
            </a:r>
            <a:endParaRPr lang="cs-CZ" sz="1600" dirty="false"/>
          </a:p>
          <a:p>
            <a:pPr marL="414000" lvl="1" indent="0" algn="just" hangingPunct="false">
              <a:lnSpc>
                <a:spcPct val="100000"/>
              </a:lnSpc>
              <a:spcBef>
                <a:spcPts val="0"/>
              </a:spcBef>
              <a:spcAft>
                <a:spcPts val="0"/>
              </a:spcAft>
              <a:buNone/>
            </a:pPr>
            <a:r>
              <a:rPr lang="cs-CZ" sz="1600" dirty="false" smtClean="false"/>
              <a:t>	      </a:t>
            </a:r>
            <a:r>
              <a:rPr lang="cs-CZ" sz="1600" b="true" dirty="false" smtClean="false"/>
              <a:t>vnější </a:t>
            </a:r>
            <a:r>
              <a:rPr lang="cs-CZ" sz="1600" b="true" dirty="false"/>
              <a:t>rizika </a:t>
            </a:r>
            <a:r>
              <a:rPr lang="cs-CZ" sz="1600" dirty="false" smtClean="false"/>
              <a:t>(např</a:t>
            </a:r>
            <a:r>
              <a:rPr lang="cs-CZ" sz="1600" dirty="false"/>
              <a:t>. ekonomická krize, komunální volby</a:t>
            </a:r>
            <a:r>
              <a:rPr lang="cs-CZ" sz="1600" dirty="false" smtClean="false"/>
              <a:t>).</a:t>
            </a:r>
            <a:endParaRPr lang="cs-CZ" sz="1600" dirty="false"/>
          </a:p>
          <a:p>
            <a:pPr lvl="1">
              <a:lnSpc>
                <a:spcPct val="100000"/>
              </a:lnSpc>
              <a:spcBef>
                <a:spcPts val="0"/>
              </a:spcBef>
            </a:pPr>
            <a:endParaRPr lang="cs-CZ" sz="1600"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10</a:t>
            </a:fld>
            <a:endParaRPr lang="cs-CZ" dirty="false"/>
          </a:p>
        </p:txBody>
      </p:sp>
    </p:spTree>
    <p:extLst>
      <p:ext uri="{BB962C8B-B14F-4D97-AF65-F5344CB8AC3E}">
        <p14:creationId xmlns:p14="http://schemas.microsoft.com/office/powerpoint/2010/main" val="3309889422"/>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Právní předpisy</a:t>
            </a:r>
            <a:endParaRPr lang="cs-CZ" dirty="false"/>
          </a:p>
        </p:txBody>
      </p:sp>
      <p:sp>
        <p:nvSpPr>
          <p:cNvPr id="3" name="Zástupný symbol pro obsah 2"/>
          <p:cNvSpPr>
            <a:spLocks noGrp="true"/>
          </p:cNvSpPr>
          <p:nvPr>
            <p:ph idx="1"/>
          </p:nvPr>
        </p:nvSpPr>
        <p:spPr/>
        <p:txBody>
          <a:bodyPr/>
          <a:lstStyle/>
          <a:p>
            <a:endParaRPr lang="cs-CZ" dirty="false" smtClean="false"/>
          </a:p>
          <a:p>
            <a:r>
              <a:rPr lang="cs-CZ" b="true" dirty="false" smtClean="false"/>
              <a:t>Zákon č. 435/2004 Sb.</a:t>
            </a:r>
            <a:r>
              <a:rPr lang="cs-CZ" dirty="false" smtClean="false"/>
              <a:t>,</a:t>
            </a:r>
            <a:r>
              <a:rPr lang="cs-CZ" b="true" dirty="false" smtClean="false"/>
              <a:t> </a:t>
            </a:r>
            <a:r>
              <a:rPr lang="cs-CZ" dirty="false" smtClean="false"/>
              <a:t>o zaměstnanosti</a:t>
            </a:r>
          </a:p>
          <a:p>
            <a:endParaRPr lang="cs-CZ" dirty="false" smtClean="false"/>
          </a:p>
          <a:p>
            <a:endParaRPr lang="cs-CZ" dirty="false"/>
          </a:p>
          <a:p>
            <a:r>
              <a:rPr lang="cs-CZ" b="true" dirty="false" smtClean="false"/>
              <a:t>Zákon č. 262/2006 Sb.</a:t>
            </a:r>
            <a:r>
              <a:rPr lang="cs-CZ" dirty="false" smtClean="false"/>
              <a:t>,</a:t>
            </a:r>
            <a:r>
              <a:rPr lang="cs-CZ" b="true" dirty="false" smtClean="false"/>
              <a:t> </a:t>
            </a:r>
            <a:r>
              <a:rPr lang="cs-CZ" dirty="false" smtClean="false"/>
              <a:t>zákoník práce</a:t>
            </a: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100</a:t>
            </a:fld>
            <a:endParaRPr lang="cs-CZ" dirty="false"/>
          </a:p>
        </p:txBody>
      </p:sp>
    </p:spTree>
    <p:extLst>
      <p:ext uri="{BB962C8B-B14F-4D97-AF65-F5344CB8AC3E}">
        <p14:creationId xmlns:p14="http://schemas.microsoft.com/office/powerpoint/2010/main" val="265686579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5" name="Nadpis 4"/>
          <p:cNvSpPr>
            <a:spLocks noGrp="true"/>
          </p:cNvSpPr>
          <p:nvPr>
            <p:ph type="title"/>
          </p:nvPr>
        </p:nvSpPr>
        <p:spPr>
          <a:xfrm>
            <a:off x="3059832" y="2996952"/>
            <a:ext cx="3672408" cy="576064"/>
          </a:xfrm>
        </p:spPr>
        <p:txBody>
          <a:bodyPr/>
          <a:lstStyle/>
          <a:p>
            <a:r>
              <a:rPr lang="cs-CZ" dirty="false" smtClean="false"/>
              <a:t>PŘESTÁVKA</a:t>
            </a:r>
            <a:br>
              <a:rPr lang="cs-CZ" dirty="false" smtClean="false"/>
            </a:br>
            <a:r>
              <a:rPr lang="cs-CZ" dirty="false" smtClean="false"/>
              <a:t>13:45 – 14:00</a:t>
            </a:r>
            <a:endParaRPr lang="cs-CZ" dirty="false"/>
          </a:p>
        </p:txBody>
      </p:sp>
      <p:pic>
        <p:nvPicPr>
          <p:cNvPr id="14" name="Zástupný symbol pro obrázek 13"/>
          <p:cNvPicPr>
            <a:picLocks noGrp="true" noChangeAspect="true"/>
          </p:cNvPicPr>
          <p:nvPr>
            <p:ph type="pic" sz="quarter" idx="15"/>
          </p:nvPr>
        </p:nvPicPr>
        <p:blipFill>
          <a:blip cstate="print" r:embed="rId2">
            <a:extLst>
              <a:ext uri="{28A0092B-C50C-407E-A947-70E740481C1C}">
                <a14:useLocalDpi xmlns:a14="http://schemas.microsoft.com/office/drawing/2010/main" val="0"/>
              </a:ext>
            </a:extLst>
          </a:blip>
          <a:srcRect/>
          <a:stretch>
            <a:fillRect/>
          </a:stretch>
        </p:blipFill>
        <p:spPr>
          <a:xfrm>
            <a:off x="2123728" y="3284984"/>
            <a:ext cx="540000" cy="540000"/>
          </a:xfrm>
        </p:spPr>
      </p:pic>
    </p:spTree>
    <p:extLst>
      <p:ext uri="{BB962C8B-B14F-4D97-AF65-F5344CB8AC3E}">
        <p14:creationId xmlns:p14="http://schemas.microsoft.com/office/powerpoint/2010/main" val="228247228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5" name="Nadpis 4"/>
          <p:cNvSpPr>
            <a:spLocks noGrp="true"/>
          </p:cNvSpPr>
          <p:nvPr>
            <p:ph type="title"/>
          </p:nvPr>
        </p:nvSpPr>
        <p:spPr>
          <a:xfrm>
            <a:off x="1332000" y="2492896"/>
            <a:ext cx="7272000" cy="730252"/>
          </a:xfrm>
        </p:spPr>
        <p:txBody>
          <a:bodyPr/>
          <a:lstStyle/>
          <a:p>
            <a:r>
              <a:rPr lang="cs-CZ" dirty="false"/>
              <a:t>Sociální služby a další programy a činnosti </a:t>
            </a:r>
            <a:r>
              <a:rPr lang="cs-CZ" dirty="false" smtClean="false"/>
              <a:t/>
            </a:r>
            <a:br>
              <a:rPr lang="cs-CZ" dirty="false" smtClean="false"/>
            </a:br>
            <a:r>
              <a:rPr lang="cs-CZ" dirty="false" smtClean="false"/>
              <a:t>v </a:t>
            </a:r>
            <a:r>
              <a:rPr lang="cs-CZ" dirty="false"/>
              <a:t>oblasti sociálního začleňování</a:t>
            </a:r>
            <a:endParaRPr lang="cs-CZ" sz="2400" b="false" kern="1200" cap="none" dirty="false">
              <a:solidFill>
                <a:schemeClr val="tx1"/>
              </a:solidFill>
              <a:latin typeface="+mn-lt"/>
              <a:ea typeface="+mn-ea"/>
              <a:cs typeface="+mn-cs"/>
            </a:endParaRPr>
          </a:p>
        </p:txBody>
      </p:sp>
      <p:pic>
        <p:nvPicPr>
          <p:cNvPr id="14" name="Zástupný symbol pro obrázek 13"/>
          <p:cNvPicPr>
            <a:picLocks noGrp="true" noChangeAspect="true"/>
          </p:cNvPicPr>
          <p:nvPr>
            <p:ph type="pic" sz="quarter" idx="15"/>
          </p:nvPr>
        </p:nvPicPr>
        <p:blipFill>
          <a:blip cstate="print" r:embed="rId2">
            <a:extLst>
              <a:ext uri="{28A0092B-C50C-407E-A947-70E740481C1C}">
                <a14:useLocalDpi xmlns:a14="http://schemas.microsoft.com/office/drawing/2010/main" val="0"/>
              </a:ext>
            </a:extLst>
          </a:blip>
          <a:srcRect/>
          <a:stretch>
            <a:fillRect/>
          </a:stretch>
        </p:blipFill>
        <p:spPr>
          <a:xfrm>
            <a:off x="413568" y="3321048"/>
            <a:ext cx="540000" cy="540000"/>
          </a:xfrm>
        </p:spPr>
      </p:pic>
      <p:sp>
        <p:nvSpPr>
          <p:cNvPr id="4" name="Zástupný symbol pro obsah 2"/>
          <p:cNvSpPr txBox="true">
            <a:spLocks/>
          </p:cNvSpPr>
          <p:nvPr/>
        </p:nvSpPr>
        <p:spPr>
          <a:xfrm>
            <a:off x="683568" y="3861048"/>
            <a:ext cx="7920432" cy="2664296"/>
          </a:xfrm>
          <a:prstGeom prst="rect">
            <a:avLst/>
          </a:prstGeom>
          <a:ln>
            <a:noFill/>
          </a:ln>
        </p:spPr>
        <p:txBody>
          <a:bodyPr/>
          <a:lstStyle>
            <a:lvl1pPr marL="432000" indent="-432000" algn="l" defTabSz="914400" rtl="false" eaLnBrk="true" latinLnBrk="false" hangingPunct="true">
              <a:lnSpc>
                <a:spcPts val="2880"/>
              </a:lnSpc>
              <a:spcBef>
                <a:spcPts val="600"/>
              </a:spcBef>
              <a:spcAft>
                <a:spcPts val="600"/>
              </a:spcAft>
              <a:buClr>
                <a:schemeClr val="accent2"/>
              </a:buClr>
              <a:buSzPct val="100000"/>
              <a:buFont typeface="Wingdings" panose="05000000000000000000" pitchFamily="2" charset="2"/>
              <a:buChar char=""/>
              <a:defRPr sz="2400" b="false" kern="1200">
                <a:solidFill>
                  <a:schemeClr val="tx1"/>
                </a:solidFill>
                <a:latin typeface="+mn-lt"/>
                <a:ea typeface="+mn-ea"/>
                <a:cs typeface="+mn-cs"/>
              </a:defRPr>
            </a:lvl1pPr>
            <a:lvl2pPr marL="666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lang="cs-CZ" sz="2000" kern="1200" dirty="false" smtClean="false">
                <a:solidFill>
                  <a:schemeClr val="tx1"/>
                </a:solidFill>
                <a:latin typeface="+mn-lt"/>
                <a:ea typeface="+mn-ea"/>
                <a:cs typeface="+mn-cs"/>
              </a:defRPr>
            </a:lvl4pPr>
            <a:lvl5pPr marL="1422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false"/>
          </a:p>
        </p:txBody>
      </p:sp>
    </p:spTree>
    <p:extLst>
      <p:ext uri="{BB962C8B-B14F-4D97-AF65-F5344CB8AC3E}">
        <p14:creationId xmlns:p14="http://schemas.microsoft.com/office/powerpoint/2010/main" val="1680287479"/>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Cílové skupiny</a:t>
            </a:r>
            <a:endParaRPr lang="cs-CZ" dirty="false"/>
          </a:p>
        </p:txBody>
      </p:sp>
      <p:sp>
        <p:nvSpPr>
          <p:cNvPr id="3" name="Zástupný symbol pro obsah 2"/>
          <p:cNvSpPr>
            <a:spLocks noGrp="true"/>
          </p:cNvSpPr>
          <p:nvPr>
            <p:ph idx="1"/>
          </p:nvPr>
        </p:nvSpPr>
        <p:spPr/>
        <p:txBody>
          <a:bodyPr/>
          <a:lstStyle/>
          <a:p>
            <a:r>
              <a:rPr lang="cs-CZ" dirty="false" smtClean="false"/>
              <a:t>Osoby sociálně vyloučené</a:t>
            </a:r>
          </a:p>
          <a:p>
            <a:pPr marL="0" indent="0">
              <a:buNone/>
            </a:pPr>
            <a:endParaRPr lang="cs-CZ" dirty="false" smtClean="false"/>
          </a:p>
          <a:p>
            <a:r>
              <a:rPr lang="cs-CZ" dirty="false" smtClean="false"/>
              <a:t>Osoby sociálním vyloučením ohrožené</a:t>
            </a:r>
          </a:p>
          <a:p>
            <a:pPr marL="0" indent="0">
              <a:buNone/>
            </a:pPr>
            <a:endParaRPr lang="cs-CZ" dirty="false" smtClean="false"/>
          </a:p>
          <a:p>
            <a:r>
              <a:rPr lang="cs-CZ" dirty="false" smtClean="false"/>
              <a:t>Sociální pracovníci</a:t>
            </a:r>
          </a:p>
          <a:p>
            <a:pPr marL="0" indent="0">
              <a:buNone/>
            </a:pPr>
            <a:endParaRPr lang="cs-CZ" dirty="false" smtClean="false"/>
          </a:p>
          <a:p>
            <a:r>
              <a:rPr lang="cs-CZ" dirty="false" smtClean="false"/>
              <a:t>Pracovníci v sociálních službách</a:t>
            </a: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103</a:t>
            </a:fld>
            <a:endParaRPr lang="cs-CZ" dirty="false"/>
          </a:p>
        </p:txBody>
      </p:sp>
    </p:spTree>
    <p:extLst>
      <p:ext uri="{BB962C8B-B14F-4D97-AF65-F5344CB8AC3E}">
        <p14:creationId xmlns:p14="http://schemas.microsoft.com/office/powerpoint/2010/main" val="158073208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Vymezení Oprávněných žadatelů</a:t>
            </a:r>
            <a:endParaRPr lang="cs-CZ" dirty="false"/>
          </a:p>
        </p:txBody>
      </p:sp>
      <p:sp>
        <p:nvSpPr>
          <p:cNvPr id="3" name="Zástupný symbol pro obsah 2"/>
          <p:cNvSpPr>
            <a:spLocks noGrp="true"/>
          </p:cNvSpPr>
          <p:nvPr>
            <p:ph idx="1"/>
          </p:nvPr>
        </p:nvSpPr>
        <p:spPr/>
        <p:txBody>
          <a:bodyPr/>
          <a:lstStyle/>
          <a:p>
            <a:pPr algn="just"/>
            <a:r>
              <a:rPr lang="cs-CZ" dirty="false" smtClean="false"/>
              <a:t>U projektů zaměřených pouze na </a:t>
            </a:r>
            <a:r>
              <a:rPr lang="cs-CZ" b="true" dirty="false" smtClean="false"/>
              <a:t>poskytování sociálních služeb v souladu se zákonem č. 108/2006 Sb.</a:t>
            </a:r>
            <a:r>
              <a:rPr lang="cs-CZ" dirty="false" smtClean="false"/>
              <a:t>,</a:t>
            </a:r>
            <a:r>
              <a:rPr lang="cs-CZ" b="true" dirty="false" smtClean="false"/>
              <a:t> </a:t>
            </a:r>
            <a:r>
              <a:rPr lang="cs-CZ" dirty="false" smtClean="false"/>
              <a:t>o sociálních službách jsou oprávněnými žadateli </a:t>
            </a:r>
            <a:r>
              <a:rPr lang="cs-CZ" b="true" dirty="false" smtClean="false"/>
              <a:t>pouze poskytovatelé sociálních služeb registrovaní podle zákona</a:t>
            </a:r>
            <a:r>
              <a:rPr lang="cs-CZ" dirty="false" smtClean="false"/>
              <a:t> </a:t>
            </a:r>
            <a:r>
              <a:rPr lang="cs-CZ" b="true" dirty="false" smtClean="false"/>
              <a:t>č. 108/2006 Sb.</a:t>
            </a:r>
            <a:r>
              <a:rPr lang="cs-CZ" dirty="false" smtClean="false"/>
              <a:t>,</a:t>
            </a:r>
            <a:r>
              <a:rPr lang="cs-CZ" b="true" dirty="false" smtClean="false"/>
              <a:t> </a:t>
            </a:r>
            <a:r>
              <a:rPr lang="cs-CZ" dirty="false" smtClean="false"/>
              <a:t>o sociálních službách</a:t>
            </a: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104</a:t>
            </a:fld>
            <a:endParaRPr lang="cs-CZ" dirty="false"/>
          </a:p>
        </p:txBody>
      </p:sp>
    </p:spTree>
    <p:extLst>
      <p:ext uri="{BB962C8B-B14F-4D97-AF65-F5344CB8AC3E}">
        <p14:creationId xmlns:p14="http://schemas.microsoft.com/office/powerpoint/2010/main" val="28061455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Vymezení oprávněných partnerů</a:t>
            </a:r>
            <a:endParaRPr lang="cs-CZ" dirty="false"/>
          </a:p>
        </p:txBody>
      </p:sp>
      <p:sp>
        <p:nvSpPr>
          <p:cNvPr id="3" name="Zástupný symbol pro obsah 2"/>
          <p:cNvSpPr>
            <a:spLocks noGrp="true"/>
          </p:cNvSpPr>
          <p:nvPr>
            <p:ph idx="1"/>
          </p:nvPr>
        </p:nvSpPr>
        <p:spPr/>
        <p:txBody>
          <a:bodyPr/>
          <a:lstStyle/>
          <a:p>
            <a:r>
              <a:rPr lang="cs-CZ" b="true" dirty="false" smtClean="false"/>
              <a:t>U aktivity 1.2 </a:t>
            </a:r>
            <a:r>
              <a:rPr lang="cs-CZ" dirty="false" smtClean="false"/>
              <a:t>(Další programy a činnosti v oblasti sociálního začleňování) </a:t>
            </a:r>
            <a:r>
              <a:rPr lang="cs-CZ" b="true" dirty="false" smtClean="false"/>
              <a:t>a aktivity 2. </a:t>
            </a:r>
            <a:r>
              <a:rPr lang="cs-CZ" dirty="false" smtClean="false"/>
              <a:t>(Podpora komunitní sociální práce a komunitních center):</a:t>
            </a:r>
          </a:p>
          <a:p>
            <a:pPr>
              <a:buFont typeface="Arial" panose="020B0604020202020204" pitchFamily="34" charset="0"/>
              <a:buChar char="•"/>
            </a:pPr>
            <a:r>
              <a:rPr lang="cs-CZ" dirty="false" smtClean="false"/>
              <a:t>Partneři s finančním příspěvkem </a:t>
            </a:r>
            <a:r>
              <a:rPr lang="cs-CZ" dirty="false"/>
              <a:t> </a:t>
            </a:r>
            <a:endParaRPr lang="cs-CZ" dirty="false" smtClean="false"/>
          </a:p>
          <a:p>
            <a:pPr>
              <a:buFont typeface="Arial" panose="020B0604020202020204" pitchFamily="34" charset="0"/>
              <a:buChar char="•"/>
            </a:pPr>
            <a:r>
              <a:rPr lang="cs-CZ" dirty="false" smtClean="false"/>
              <a:t>Partneři bez finančního příspěvku</a:t>
            </a:r>
          </a:p>
          <a:p>
            <a:endParaRPr lang="cs-CZ" dirty="false" smtClean="false"/>
          </a:p>
          <a:p>
            <a:r>
              <a:rPr lang="cs-CZ" b="true" dirty="false" smtClean="false"/>
              <a:t>U aktivity 1.1 </a:t>
            </a:r>
            <a:r>
              <a:rPr lang="cs-CZ" dirty="false" smtClean="false"/>
              <a:t>(Sociální služby):</a:t>
            </a:r>
          </a:p>
          <a:p>
            <a:pPr>
              <a:buFont typeface="Arial" panose="020B0604020202020204" pitchFamily="34" charset="0"/>
              <a:buChar char="•"/>
            </a:pPr>
            <a:r>
              <a:rPr lang="cs-CZ" dirty="false" smtClean="false"/>
              <a:t>Partneři bez finančního příspěvku</a:t>
            </a: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105</a:t>
            </a:fld>
            <a:endParaRPr lang="cs-CZ" dirty="false"/>
          </a:p>
        </p:txBody>
      </p:sp>
    </p:spTree>
    <p:extLst>
      <p:ext uri="{BB962C8B-B14F-4D97-AF65-F5344CB8AC3E}">
        <p14:creationId xmlns:p14="http://schemas.microsoft.com/office/powerpoint/2010/main" val="396372442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Křížové financování</a:t>
            </a:r>
            <a:endParaRPr lang="cs-CZ" dirty="false"/>
          </a:p>
        </p:txBody>
      </p:sp>
      <p:sp>
        <p:nvSpPr>
          <p:cNvPr id="3" name="Zástupný symbol pro obsah 2"/>
          <p:cNvSpPr>
            <a:spLocks noGrp="true"/>
          </p:cNvSpPr>
          <p:nvPr>
            <p:ph idx="1"/>
          </p:nvPr>
        </p:nvSpPr>
        <p:spPr/>
        <p:txBody>
          <a:bodyPr/>
          <a:lstStyle/>
          <a:p>
            <a:r>
              <a:rPr lang="cs-CZ" dirty="false" smtClean="false"/>
              <a:t>U aktivit 1.1, 1.2. (s výjimkou bodu j) 2.1 a 2.2 – </a:t>
            </a:r>
          </a:p>
          <a:p>
            <a:r>
              <a:rPr lang="cs-CZ" b="true" dirty="false" smtClean="false"/>
              <a:t>nezpůsobilé výdaje </a:t>
            </a:r>
            <a:r>
              <a:rPr lang="cs-CZ" dirty="false" smtClean="false"/>
              <a:t>- nákup infrastruktury (nákup budov, staveb, pozemků, bytů)</a:t>
            </a:r>
          </a:p>
          <a:p>
            <a:pPr>
              <a:buSzPct val="200000"/>
              <a:buFont typeface="Arial" panose="020B0604020202020204" pitchFamily="34" charset="0"/>
              <a:buChar char="•"/>
            </a:pPr>
            <a:r>
              <a:rPr lang="cs-CZ" b="true" dirty="false" smtClean="false"/>
              <a:t>způsobilé výdaje </a:t>
            </a:r>
            <a:r>
              <a:rPr lang="cs-CZ" dirty="false" smtClean="false"/>
              <a:t>– pouze výdaje spojené s technickým zhodnocením budovy, stavby, bytů</a:t>
            </a:r>
          </a:p>
          <a:p>
            <a:pPr>
              <a:buSzPct val="200000"/>
              <a:buFont typeface="Arial" panose="020B0604020202020204" pitchFamily="34" charset="0"/>
              <a:buChar char="•"/>
            </a:pPr>
            <a:r>
              <a:rPr lang="cs-CZ" dirty="false" smtClean="false"/>
              <a:t>U aktivit 1.2 bod j) – není křížové financování povoleno</a:t>
            </a:r>
          </a:p>
          <a:p>
            <a:pPr>
              <a:buSzPct val="200000"/>
              <a:buFont typeface="Arial" panose="020B0604020202020204" pitchFamily="34" charset="0"/>
              <a:buChar char="•"/>
            </a:pPr>
            <a:endParaRPr lang="cs-CZ" dirty="false" smtClean="false"/>
          </a:p>
          <a:p>
            <a:pPr>
              <a:buFont typeface="Arial" panose="020B0604020202020204" pitchFamily="34" charset="0"/>
              <a:buChar char="•"/>
            </a:pP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106</a:t>
            </a:fld>
            <a:endParaRPr lang="cs-CZ" dirty="false"/>
          </a:p>
        </p:txBody>
      </p:sp>
    </p:spTree>
    <p:extLst>
      <p:ext uri="{BB962C8B-B14F-4D97-AF65-F5344CB8AC3E}">
        <p14:creationId xmlns:p14="http://schemas.microsoft.com/office/powerpoint/2010/main" val="286918054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 Veřejná podpora</a:t>
            </a:r>
            <a:endParaRPr lang="cs-CZ" dirty="false"/>
          </a:p>
        </p:txBody>
      </p:sp>
      <p:sp>
        <p:nvSpPr>
          <p:cNvPr id="3" name="Zástupný symbol pro obsah 2"/>
          <p:cNvSpPr>
            <a:spLocks noGrp="true"/>
          </p:cNvSpPr>
          <p:nvPr>
            <p:ph idx="1"/>
          </p:nvPr>
        </p:nvSpPr>
        <p:spPr/>
        <p:txBody>
          <a:bodyPr/>
          <a:lstStyle/>
          <a:p>
            <a:r>
              <a:rPr lang="cs-CZ" dirty="false" smtClean="false"/>
              <a:t>Sociální služby (SS) budou financovány formou </a:t>
            </a:r>
            <a:r>
              <a:rPr lang="cs-CZ" b="true" dirty="false" smtClean="false"/>
              <a:t>VYROVNÁVACÍ PLATBY</a:t>
            </a:r>
          </a:p>
          <a:p>
            <a:pPr>
              <a:buFont typeface="Arial" panose="020B0604020202020204" pitchFamily="34" charset="0"/>
              <a:buChar char="•"/>
            </a:pPr>
            <a:r>
              <a:rPr lang="cs-CZ" dirty="false" smtClean="false"/>
              <a:t>Viz příloha č. 9 Výzvy ŘO č. 047</a:t>
            </a:r>
          </a:p>
          <a:p>
            <a:r>
              <a:rPr lang="cs-CZ" b="true" dirty="false" smtClean="false"/>
              <a:t>Fakultativní činnosti SS a další programy a činnosti soc. začleňování</a:t>
            </a:r>
            <a:r>
              <a:rPr lang="cs-CZ" dirty="false" smtClean="false"/>
              <a:t>, které nejsou SS, </a:t>
            </a:r>
            <a:r>
              <a:rPr lang="cs-CZ" b="true" dirty="false" smtClean="false"/>
              <a:t>jsou službami mimo režim veřejné podpory</a:t>
            </a:r>
            <a:endParaRPr lang="cs-CZ" b="true"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107</a:t>
            </a:fld>
            <a:endParaRPr lang="cs-CZ" dirty="false"/>
          </a:p>
        </p:txBody>
      </p:sp>
    </p:spTree>
    <p:extLst>
      <p:ext uri="{BB962C8B-B14F-4D97-AF65-F5344CB8AC3E}">
        <p14:creationId xmlns:p14="http://schemas.microsoft.com/office/powerpoint/2010/main" val="183245661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Povinná příloha žádosti o podporu</a:t>
            </a:r>
            <a:endParaRPr lang="cs-CZ" dirty="false"/>
          </a:p>
        </p:txBody>
      </p:sp>
      <p:sp>
        <p:nvSpPr>
          <p:cNvPr id="3" name="Zástupný symbol pro obsah 2"/>
          <p:cNvSpPr>
            <a:spLocks noGrp="true"/>
          </p:cNvSpPr>
          <p:nvPr>
            <p:ph idx="1"/>
          </p:nvPr>
        </p:nvSpPr>
        <p:spPr>
          <a:xfrm>
            <a:off x="539552" y="1556792"/>
            <a:ext cx="8136904" cy="4851240"/>
          </a:xfrm>
        </p:spPr>
        <p:txBody>
          <a:bodyPr/>
          <a:lstStyle/>
          <a:p>
            <a:pPr marL="0" indent="0">
              <a:buNone/>
            </a:pPr>
            <a:r>
              <a:rPr lang="cs-CZ" b="true" dirty="false" smtClean="false"/>
              <a:t>Aktivita 1.1</a:t>
            </a:r>
          </a:p>
          <a:p>
            <a:r>
              <a:rPr lang="cs-CZ" dirty="false" smtClean="false"/>
              <a:t>Údaje o sociální službě (Příloha č. 11a Výzvy ŘO č. 047)</a:t>
            </a:r>
          </a:p>
          <a:p>
            <a:pPr marL="0" indent="0">
              <a:buNone/>
            </a:pPr>
            <a:endParaRPr lang="cs-CZ" dirty="false" smtClean="false"/>
          </a:p>
          <a:p>
            <a:pPr>
              <a:buFont typeface="Arial" panose="020B0604020202020204" pitchFamily="34" charset="0"/>
              <a:buChar char="•"/>
            </a:pPr>
            <a:r>
              <a:rPr lang="cs-CZ" dirty="false" smtClean="false"/>
              <a:t>Údaje slouží k výpočtu vyrovnávací platby</a:t>
            </a:r>
          </a:p>
          <a:p>
            <a:pPr>
              <a:buFont typeface="Arial" panose="020B0604020202020204" pitchFamily="34" charset="0"/>
              <a:buChar char="•"/>
            </a:pPr>
            <a:r>
              <a:rPr lang="cs-CZ" dirty="false" smtClean="false"/>
              <a:t>Obsahuje veškeré náklady a výnosy služeb</a:t>
            </a:r>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108</a:t>
            </a:fld>
            <a:endParaRPr lang="cs-CZ" dirty="false"/>
          </a:p>
        </p:txBody>
      </p:sp>
    </p:spTree>
    <p:extLst>
      <p:ext uri="{BB962C8B-B14F-4D97-AF65-F5344CB8AC3E}">
        <p14:creationId xmlns:p14="http://schemas.microsoft.com/office/powerpoint/2010/main" val="6633278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PŘÍKLADY – Nákup vozidla</a:t>
            </a:r>
            <a:endParaRPr lang="cs-CZ" dirty="false"/>
          </a:p>
        </p:txBody>
      </p:sp>
      <p:sp>
        <p:nvSpPr>
          <p:cNvPr id="3" name="Zástupný symbol pro obsah 2"/>
          <p:cNvSpPr>
            <a:spLocks noGrp="true"/>
          </p:cNvSpPr>
          <p:nvPr>
            <p:ph idx="1"/>
          </p:nvPr>
        </p:nvSpPr>
        <p:spPr/>
        <p:txBody>
          <a:bodyPr/>
          <a:lstStyle/>
          <a:p>
            <a:pPr algn="just"/>
            <a:r>
              <a:rPr lang="cs-CZ" b="true" dirty="false"/>
              <a:t>Náklady související s provozem </a:t>
            </a:r>
            <a:r>
              <a:rPr lang="cs-CZ" dirty="false"/>
              <a:t>(pohonné hmoty, povinné ručení) – nepřímý náklad</a:t>
            </a:r>
          </a:p>
          <a:p>
            <a:pPr algn="just"/>
            <a:r>
              <a:rPr lang="cs-CZ" b="true" dirty="false"/>
              <a:t>P</a:t>
            </a:r>
            <a:r>
              <a:rPr lang="cs-CZ" b="true" dirty="false" smtClean="false"/>
              <a:t>oužívání </a:t>
            </a:r>
            <a:r>
              <a:rPr lang="cs-CZ" b="true" dirty="false"/>
              <a:t>vozu k dojíždění za </a:t>
            </a:r>
            <a:r>
              <a:rPr lang="cs-CZ" b="true" dirty="false" smtClean="false"/>
              <a:t>klienty </a:t>
            </a:r>
            <a:r>
              <a:rPr lang="cs-CZ" dirty="false"/>
              <a:t>– přímý náklad </a:t>
            </a:r>
            <a:r>
              <a:rPr lang="cs-CZ" dirty="false" smtClean="false"/>
              <a:t>Výdaj </a:t>
            </a:r>
            <a:r>
              <a:rPr lang="cs-CZ" dirty="false"/>
              <a:t>musí být nezbytný pro projekt a dosažení cíle</a:t>
            </a:r>
          </a:p>
          <a:p>
            <a:pPr algn="just"/>
            <a:r>
              <a:rPr lang="cs-CZ" b="true" dirty="false" smtClean="false"/>
              <a:t>Zdůvodnění potřebnosti v </a:t>
            </a:r>
            <a:r>
              <a:rPr lang="cs-CZ" b="true" dirty="false"/>
              <a:t>žádosti o </a:t>
            </a:r>
            <a:r>
              <a:rPr lang="cs-CZ" b="true" dirty="false" smtClean="false"/>
              <a:t>podporu</a:t>
            </a:r>
            <a:endParaRPr lang="cs-CZ" b="true"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109</a:t>
            </a:fld>
            <a:endParaRPr lang="cs-CZ" dirty="false"/>
          </a:p>
        </p:txBody>
      </p:sp>
    </p:spTree>
    <p:extLst>
      <p:ext uri="{BB962C8B-B14F-4D97-AF65-F5344CB8AC3E}">
        <p14:creationId xmlns:p14="http://schemas.microsoft.com/office/powerpoint/2010/main" val="30695023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Logický rámec projektové žádosti</a:t>
            </a:r>
            <a:endParaRPr lang="cs-CZ" dirty="false"/>
          </a:p>
        </p:txBody>
      </p:sp>
      <p:sp>
        <p:nvSpPr>
          <p:cNvPr id="3" name="Zástupný symbol pro obsah 2"/>
          <p:cNvSpPr>
            <a:spLocks noGrp="true"/>
          </p:cNvSpPr>
          <p:nvPr>
            <p:ph idx="1"/>
          </p:nvPr>
        </p:nvSpPr>
        <p:spPr>
          <a:xfrm>
            <a:off x="539552" y="1556792"/>
            <a:ext cx="8208912" cy="4320000"/>
          </a:xfrm>
        </p:spPr>
        <p:txBody>
          <a:bodyPr/>
          <a:lstStyle/>
          <a:p>
            <a:pPr marL="0" indent="0">
              <a:lnSpc>
                <a:spcPct val="100000"/>
              </a:lnSpc>
              <a:spcBef>
                <a:spcPts val="0"/>
              </a:spcBef>
              <a:buNone/>
            </a:pPr>
            <a:r>
              <a:rPr lang="cs-CZ" sz="1600" dirty="false" smtClean="false"/>
              <a:t>Nástroj</a:t>
            </a:r>
            <a:r>
              <a:rPr lang="cs-CZ" sz="1600" dirty="false"/>
              <a:t>, který ve velmi koncentrované podobě </a:t>
            </a:r>
            <a:r>
              <a:rPr lang="cs-CZ" sz="1600" b="true" dirty="false"/>
              <a:t>obsahuje</a:t>
            </a:r>
            <a:r>
              <a:rPr lang="cs-CZ" sz="1600" dirty="false"/>
              <a:t> </a:t>
            </a:r>
            <a:r>
              <a:rPr lang="cs-CZ" sz="1600" b="true" dirty="false"/>
              <a:t>základní informace </a:t>
            </a:r>
            <a:r>
              <a:rPr lang="cs-CZ" sz="1600" b="true" dirty="false" smtClean="false"/>
              <a:t>o </a:t>
            </a:r>
            <a:r>
              <a:rPr lang="cs-CZ" sz="1600" b="true" dirty="false"/>
              <a:t>projektu</a:t>
            </a:r>
            <a:r>
              <a:rPr lang="cs-CZ" sz="1600" dirty="false"/>
              <a:t> </a:t>
            </a:r>
            <a:r>
              <a:rPr lang="cs-CZ" sz="1600" dirty="false" smtClean="false"/>
              <a:t/>
            </a:r>
            <a:br>
              <a:rPr lang="cs-CZ" sz="1600" dirty="false" smtClean="false"/>
            </a:br>
            <a:r>
              <a:rPr lang="cs-CZ" sz="1600" dirty="false" smtClean="false"/>
              <a:t>a </a:t>
            </a:r>
            <a:r>
              <a:rPr lang="cs-CZ" sz="1600" dirty="false"/>
              <a:t>zároveň </a:t>
            </a:r>
            <a:r>
              <a:rPr lang="cs-CZ" sz="1600" b="true" dirty="false"/>
              <a:t>ověřuje logiku projektu</a:t>
            </a:r>
            <a:r>
              <a:rPr lang="cs-CZ" sz="1600" dirty="false"/>
              <a:t> (vazbu mezi činnostmi, výstupy a cíli projektu</a:t>
            </a:r>
            <a:r>
              <a:rPr lang="cs-CZ" sz="1600" dirty="false" smtClean="false"/>
              <a:t>).</a:t>
            </a:r>
          </a:p>
          <a:p>
            <a:pPr marL="0" indent="0" hangingPunct="false">
              <a:buNone/>
            </a:pPr>
            <a:r>
              <a:rPr lang="cs-CZ" sz="1800" b="true" u="sng" cap="all" dirty="false"/>
              <a:t>Logický rámec umožňuje: </a:t>
            </a:r>
            <a:endParaRPr lang="cs-CZ" sz="1800" u="sng" cap="all" dirty="false"/>
          </a:p>
          <a:p>
            <a:pPr lvl="0" hangingPunct="false">
              <a:lnSpc>
                <a:spcPct val="100000"/>
              </a:lnSpc>
              <a:spcBef>
                <a:spcPts val="0"/>
              </a:spcBef>
              <a:spcAft>
                <a:spcPts val="300"/>
              </a:spcAft>
            </a:pPr>
            <a:r>
              <a:rPr lang="cs-CZ" sz="1600" dirty="false"/>
              <a:t>organizaci a systemizaci celkového myšlení o </a:t>
            </a:r>
            <a:r>
              <a:rPr lang="cs-CZ" sz="1600" dirty="false" smtClean="false"/>
              <a:t>projektu, </a:t>
            </a:r>
            <a:endParaRPr lang="cs-CZ" sz="1600" dirty="false"/>
          </a:p>
          <a:p>
            <a:pPr lvl="0" hangingPunct="false">
              <a:lnSpc>
                <a:spcPct val="100000"/>
              </a:lnSpc>
              <a:spcBef>
                <a:spcPts val="0"/>
              </a:spcBef>
              <a:spcAft>
                <a:spcPts val="300"/>
              </a:spcAft>
            </a:pPr>
            <a:r>
              <a:rPr lang="cs-CZ" sz="1600" dirty="false"/>
              <a:t>upřesnění vztahů mezi cílem, účelem, výstupem a aktivitami </a:t>
            </a:r>
            <a:r>
              <a:rPr lang="cs-CZ" sz="1600" dirty="false" smtClean="false"/>
              <a:t>projektu, </a:t>
            </a:r>
            <a:endParaRPr lang="cs-CZ" sz="1600" dirty="false"/>
          </a:p>
          <a:p>
            <a:pPr lvl="0" hangingPunct="false">
              <a:lnSpc>
                <a:spcPct val="100000"/>
              </a:lnSpc>
              <a:spcBef>
                <a:spcPts val="0"/>
              </a:spcBef>
              <a:spcAft>
                <a:spcPts val="300"/>
              </a:spcAft>
            </a:pPr>
            <a:r>
              <a:rPr lang="cs-CZ" sz="1600" dirty="false"/>
              <a:t>jasné stanovení výkonnostních ukazatelů a </a:t>
            </a:r>
            <a:r>
              <a:rPr lang="cs-CZ" sz="1600" dirty="false" smtClean="false"/>
              <a:t>kritérií, </a:t>
            </a:r>
            <a:endParaRPr lang="cs-CZ" sz="1600" dirty="false"/>
          </a:p>
          <a:p>
            <a:pPr lvl="0" hangingPunct="false">
              <a:lnSpc>
                <a:spcPct val="100000"/>
              </a:lnSpc>
              <a:spcBef>
                <a:spcPts val="0"/>
              </a:spcBef>
              <a:spcAft>
                <a:spcPts val="300"/>
              </a:spcAft>
            </a:pPr>
            <a:r>
              <a:rPr lang="cs-CZ" sz="1600" dirty="false"/>
              <a:t>provádění kontroly dosažení cílů, účelu, realizaci výstupů a aktivit </a:t>
            </a:r>
            <a:r>
              <a:rPr lang="cs-CZ" sz="1600" dirty="false" smtClean="false"/>
              <a:t>projektu, </a:t>
            </a:r>
            <a:endParaRPr lang="cs-CZ" sz="1600" dirty="false"/>
          </a:p>
          <a:p>
            <a:pPr lvl="0" hangingPunct="false">
              <a:lnSpc>
                <a:spcPct val="100000"/>
              </a:lnSpc>
              <a:spcBef>
                <a:spcPts val="0"/>
              </a:spcBef>
              <a:spcAft>
                <a:spcPts val="300"/>
              </a:spcAft>
            </a:pPr>
            <a:r>
              <a:rPr lang="cs-CZ" sz="1600" dirty="false"/>
              <a:t>udržovat rychlý a srozumitelný přehled o obsahu, rozsahu a zaměření </a:t>
            </a:r>
            <a:r>
              <a:rPr lang="cs-CZ" sz="1600" dirty="false" smtClean="false"/>
              <a:t>projektu.</a:t>
            </a:r>
            <a:endParaRPr lang="cs-CZ" sz="1600" dirty="false"/>
          </a:p>
          <a:p>
            <a:pPr marL="0" indent="0" hangingPunct="false">
              <a:buNone/>
            </a:pPr>
            <a:r>
              <a:rPr lang="cs-CZ" sz="1600" b="true" dirty="false"/>
              <a:t>Doporučení:</a:t>
            </a:r>
          </a:p>
          <a:p>
            <a:pPr lvl="0" hangingPunct="false">
              <a:lnSpc>
                <a:spcPct val="100000"/>
              </a:lnSpc>
              <a:spcBef>
                <a:spcPts val="0"/>
              </a:spcBef>
              <a:spcAft>
                <a:spcPts val="0"/>
              </a:spcAft>
            </a:pPr>
            <a:r>
              <a:rPr lang="cs-CZ" sz="1600" dirty="false"/>
              <a:t>sestavuje se před samotným psaním projektu</a:t>
            </a:r>
            <a:r>
              <a:rPr lang="cs-CZ" sz="1600" dirty="false" smtClean="false"/>
              <a:t>,</a:t>
            </a:r>
          </a:p>
          <a:p>
            <a:pPr lvl="0" hangingPunct="false">
              <a:lnSpc>
                <a:spcPct val="100000"/>
              </a:lnSpc>
              <a:spcBef>
                <a:spcPts val="0"/>
              </a:spcBef>
              <a:spcAft>
                <a:spcPts val="0"/>
              </a:spcAft>
            </a:pPr>
            <a:r>
              <a:rPr lang="cs-CZ" sz="1600" dirty="false" smtClean="false"/>
              <a:t>sepsání </a:t>
            </a:r>
            <a:r>
              <a:rPr lang="cs-CZ" sz="1600" dirty="false"/>
              <a:t>žádosti je pak mnohem jednodušší a hlavně je žádost </a:t>
            </a:r>
            <a:r>
              <a:rPr lang="cs-CZ" sz="1600" dirty="false" smtClean="false"/>
              <a:t>správně strukturovaná </a:t>
            </a:r>
            <a:r>
              <a:rPr lang="cs-CZ" sz="1600" dirty="false"/>
              <a:t>a </a:t>
            </a:r>
            <a:r>
              <a:rPr lang="cs-CZ" sz="1600" dirty="false" smtClean="false"/>
              <a:t>přehledná.</a:t>
            </a:r>
            <a:endParaRPr lang="cs-CZ" sz="1600" dirty="false"/>
          </a:p>
          <a:p>
            <a:pPr marL="0" indent="0">
              <a:buNone/>
            </a:pP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11</a:t>
            </a:fld>
            <a:endParaRPr lang="cs-CZ" dirty="false"/>
          </a:p>
        </p:txBody>
      </p:sp>
    </p:spTree>
    <p:extLst>
      <p:ext uri="{BB962C8B-B14F-4D97-AF65-F5344CB8AC3E}">
        <p14:creationId xmlns:p14="http://schemas.microsoft.com/office/powerpoint/2010/main" val="1468706705"/>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příklady</a:t>
            </a:r>
            <a:endParaRPr lang="cs-CZ" dirty="false"/>
          </a:p>
        </p:txBody>
      </p:sp>
      <p:sp>
        <p:nvSpPr>
          <p:cNvPr id="3" name="Zástupný symbol pro obsah 2"/>
          <p:cNvSpPr>
            <a:spLocks noGrp="true"/>
          </p:cNvSpPr>
          <p:nvPr>
            <p:ph idx="1"/>
          </p:nvPr>
        </p:nvSpPr>
        <p:spPr>
          <a:xfrm>
            <a:off x="539552" y="1268760"/>
            <a:ext cx="8064000" cy="4320000"/>
          </a:xfrm>
        </p:spPr>
        <p:txBody>
          <a:bodyPr/>
          <a:lstStyle/>
          <a:p>
            <a:endParaRPr lang="cs-CZ" dirty="false" smtClean="false"/>
          </a:p>
          <a:p>
            <a:pPr algn="just"/>
            <a:r>
              <a:rPr lang="cs-CZ" b="true" dirty="false" smtClean="false"/>
              <a:t>Cestovné</a:t>
            </a:r>
            <a:r>
              <a:rPr lang="cs-CZ" dirty="false" smtClean="false"/>
              <a:t> </a:t>
            </a:r>
            <a:r>
              <a:rPr lang="cs-CZ" dirty="false"/>
              <a:t>pro CS – přímý náklad (Přímá podpora) X cestovné </a:t>
            </a:r>
            <a:r>
              <a:rPr lang="cs-CZ" dirty="false" smtClean="false"/>
              <a:t>pracovníků </a:t>
            </a:r>
            <a:r>
              <a:rPr lang="cs-CZ" dirty="false"/>
              <a:t>RT (např. sociální pracovníci, terénní pracovníci) – nepřímý náklad</a:t>
            </a:r>
          </a:p>
          <a:p>
            <a:pPr algn="just"/>
            <a:r>
              <a:rPr lang="cs-CZ" b="true" dirty="false"/>
              <a:t>Pronájem místností </a:t>
            </a:r>
            <a:r>
              <a:rPr lang="cs-CZ" dirty="false"/>
              <a:t>pro práci s  CS – přímý náklad (Nákup služeb) X pronájem místností  pro RT – nepřímý </a:t>
            </a:r>
            <a:r>
              <a:rPr lang="cs-CZ" dirty="false" smtClean="false"/>
              <a:t>náklad </a:t>
            </a:r>
          </a:p>
          <a:p>
            <a:pPr marL="0" indent="0">
              <a:buNone/>
            </a:pP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110</a:t>
            </a:fld>
            <a:endParaRPr lang="cs-CZ" dirty="false"/>
          </a:p>
        </p:txBody>
      </p:sp>
    </p:spTree>
    <p:extLst>
      <p:ext uri="{BB962C8B-B14F-4D97-AF65-F5344CB8AC3E}">
        <p14:creationId xmlns:p14="http://schemas.microsoft.com/office/powerpoint/2010/main" val="2387409908"/>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111</a:t>
            </a:fld>
            <a:endParaRPr lang="cs-CZ" dirty="false"/>
          </a:p>
        </p:txBody>
      </p:sp>
      <p:pic>
        <p:nvPicPr>
          <p:cNvPr id="5" name="Obrázek 1"/>
          <p:cNvPicPr>
            <a:picLocks noGrp="true" noChangeAspect="true"/>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1926508"/>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indikátory</a:t>
            </a:r>
            <a:endParaRPr lang="cs-CZ" dirty="false"/>
          </a:p>
        </p:txBody>
      </p:sp>
      <p:sp>
        <p:nvSpPr>
          <p:cNvPr id="3" name="Zástupný symbol pro obsah 2"/>
          <p:cNvSpPr>
            <a:spLocks noGrp="true"/>
          </p:cNvSpPr>
          <p:nvPr>
            <p:ph idx="1"/>
          </p:nvPr>
        </p:nvSpPr>
        <p:spPr>
          <a:xfrm>
            <a:off x="539552" y="1628800"/>
            <a:ext cx="8064000" cy="5040560"/>
          </a:xfrm>
        </p:spPr>
        <p:txBody>
          <a:bodyPr/>
          <a:lstStyle/>
          <a:p>
            <a:pPr algn="just"/>
            <a:r>
              <a:rPr lang="cs-CZ" b="true" dirty="false"/>
              <a:t>6 70 01 </a:t>
            </a:r>
            <a:r>
              <a:rPr lang="cs-CZ" dirty="false"/>
              <a:t>– počet míst vyjádřených jako max. počet osob, které může podpořená služba či program v danou chvíli obsloužit</a:t>
            </a:r>
          </a:p>
          <a:p>
            <a:pPr algn="just"/>
            <a:r>
              <a:rPr lang="cs-CZ" b="true" dirty="false"/>
              <a:t>6 00 00 </a:t>
            </a:r>
            <a:r>
              <a:rPr lang="cs-CZ" dirty="false"/>
              <a:t>– identifikovaní účastníci přesahující bagatelní podporu (více jak 40 hodin/projekt)</a:t>
            </a:r>
          </a:p>
          <a:p>
            <a:pPr algn="just"/>
            <a:r>
              <a:rPr lang="cs-CZ" b="true" dirty="false"/>
              <a:t>6 70 10 </a:t>
            </a:r>
            <a:r>
              <a:rPr lang="cs-CZ" dirty="false"/>
              <a:t>– anonymní klienti či osoby s bagatelní podporou</a:t>
            </a:r>
          </a:p>
          <a:p>
            <a:pPr algn="just"/>
            <a:r>
              <a:rPr lang="cs-CZ" b="true" dirty="false"/>
              <a:t>6 00 00 </a:t>
            </a:r>
            <a:r>
              <a:rPr lang="cs-CZ" dirty="false"/>
              <a:t>a </a:t>
            </a:r>
            <a:r>
              <a:rPr lang="cs-CZ" b="true" dirty="false"/>
              <a:t>6 70 10 </a:t>
            </a:r>
            <a:r>
              <a:rPr lang="cs-CZ" dirty="false"/>
              <a:t>– nevykazují se  stejné podpořené osoby</a:t>
            </a:r>
          </a:p>
          <a:p>
            <a:endParaRPr lang="cs-CZ" dirty="false"/>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112</a:t>
            </a:fld>
            <a:endParaRPr lang="cs-CZ" dirty="false"/>
          </a:p>
        </p:txBody>
      </p:sp>
    </p:spTree>
    <p:extLst>
      <p:ext uri="{BB962C8B-B14F-4D97-AF65-F5344CB8AC3E}">
        <p14:creationId xmlns:p14="http://schemas.microsoft.com/office/powerpoint/2010/main" val="1731362367"/>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Právní předpisy</a:t>
            </a:r>
            <a:endParaRPr lang="cs-CZ" dirty="false"/>
          </a:p>
        </p:txBody>
      </p:sp>
      <p:sp>
        <p:nvSpPr>
          <p:cNvPr id="3" name="Zástupný symbol pro obsah 2"/>
          <p:cNvSpPr>
            <a:spLocks noGrp="true"/>
          </p:cNvSpPr>
          <p:nvPr>
            <p:ph idx="1"/>
          </p:nvPr>
        </p:nvSpPr>
        <p:spPr/>
        <p:txBody>
          <a:bodyPr/>
          <a:lstStyle/>
          <a:p>
            <a:endParaRPr lang="cs-CZ" dirty="false" smtClean="false"/>
          </a:p>
          <a:p>
            <a:r>
              <a:rPr lang="cs-CZ" b="true" dirty="false" smtClean="false"/>
              <a:t>Zákon č. 108/2006 Sb.</a:t>
            </a:r>
            <a:r>
              <a:rPr lang="cs-CZ" dirty="false" smtClean="false"/>
              <a:t>,</a:t>
            </a:r>
            <a:r>
              <a:rPr lang="cs-CZ" b="true" dirty="false" smtClean="false"/>
              <a:t> </a:t>
            </a:r>
            <a:r>
              <a:rPr lang="cs-CZ" dirty="false" smtClean="false"/>
              <a:t>o sociálních službách</a:t>
            </a:r>
          </a:p>
          <a:p>
            <a:endParaRPr lang="cs-CZ" dirty="false"/>
          </a:p>
          <a:p>
            <a:pPr lvl="0"/>
            <a:r>
              <a:rPr lang="cs-CZ" b="true" dirty="false"/>
              <a:t>Vyhláška č. 505/2006 Sb. </a:t>
            </a:r>
            <a:r>
              <a:rPr lang="cs-CZ" dirty="false"/>
              <a:t>ze dne 15. listopadu </a:t>
            </a:r>
            <a:r>
              <a:rPr lang="cs-CZ" dirty="false" smtClean="false"/>
              <a:t>2006, kterou se provádějí některá ustanovení zákona o soc. službách</a:t>
            </a:r>
            <a:endParaRPr lang="cs-CZ" dirty="false"/>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113</a:t>
            </a:fld>
            <a:endParaRPr lang="cs-CZ" dirty="false"/>
          </a:p>
        </p:txBody>
      </p:sp>
    </p:spTree>
    <p:extLst>
      <p:ext uri="{BB962C8B-B14F-4D97-AF65-F5344CB8AC3E}">
        <p14:creationId xmlns:p14="http://schemas.microsoft.com/office/powerpoint/2010/main" val="306419941"/>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5" name="Nadpis 4"/>
          <p:cNvSpPr>
            <a:spLocks noGrp="true"/>
          </p:cNvSpPr>
          <p:nvPr>
            <p:ph type="title"/>
          </p:nvPr>
        </p:nvSpPr>
        <p:spPr>
          <a:xfrm>
            <a:off x="1475656" y="2204864"/>
            <a:ext cx="7272000" cy="730252"/>
          </a:xfrm>
        </p:spPr>
        <p:txBody>
          <a:bodyPr/>
          <a:lstStyle/>
          <a:p>
            <a:r>
              <a:rPr lang="cs-CZ" dirty="false"/>
              <a:t>Vznik nových a rozvoj existujících podnikatelských aktivit v oblasti sociálního podnikání</a:t>
            </a:r>
            <a:endParaRPr lang="cs-CZ" sz="2400" b="false" kern="1200" cap="none" dirty="false">
              <a:solidFill>
                <a:schemeClr val="tx1"/>
              </a:solidFill>
              <a:latin typeface="+mn-lt"/>
              <a:ea typeface="+mn-ea"/>
              <a:cs typeface="+mn-cs"/>
            </a:endParaRPr>
          </a:p>
        </p:txBody>
      </p:sp>
      <p:pic>
        <p:nvPicPr>
          <p:cNvPr id="14" name="Zástupný symbol pro obrázek 13"/>
          <p:cNvPicPr>
            <a:picLocks noGrp="true" noChangeAspect="true"/>
          </p:cNvPicPr>
          <p:nvPr>
            <p:ph type="pic" sz="quarter" idx="15"/>
          </p:nvPr>
        </p:nvPicPr>
        <p:blipFill>
          <a:blip cstate="print" r:embed="rId2">
            <a:extLst>
              <a:ext uri="{28A0092B-C50C-407E-A947-70E740481C1C}">
                <a14:useLocalDpi xmlns:a14="http://schemas.microsoft.com/office/drawing/2010/main" val="0"/>
              </a:ext>
            </a:extLst>
          </a:blip>
          <a:srcRect/>
          <a:stretch>
            <a:fillRect/>
          </a:stretch>
        </p:blipFill>
        <p:spPr>
          <a:xfrm>
            <a:off x="683568" y="3429000"/>
            <a:ext cx="540000" cy="540000"/>
          </a:xfrm>
        </p:spPr>
      </p:pic>
      <p:sp>
        <p:nvSpPr>
          <p:cNvPr id="4" name="Zástupný symbol pro obsah 2"/>
          <p:cNvSpPr txBox="true">
            <a:spLocks/>
          </p:cNvSpPr>
          <p:nvPr/>
        </p:nvSpPr>
        <p:spPr>
          <a:xfrm>
            <a:off x="683568" y="3861048"/>
            <a:ext cx="7920432" cy="2664296"/>
          </a:xfrm>
          <a:prstGeom prst="rect">
            <a:avLst/>
          </a:prstGeom>
          <a:ln>
            <a:noFill/>
          </a:ln>
        </p:spPr>
        <p:txBody>
          <a:bodyPr/>
          <a:lstStyle>
            <a:lvl1pPr marL="432000" indent="-432000" algn="l" defTabSz="914400" rtl="false" eaLnBrk="true" latinLnBrk="false" hangingPunct="true">
              <a:lnSpc>
                <a:spcPts val="2880"/>
              </a:lnSpc>
              <a:spcBef>
                <a:spcPts val="600"/>
              </a:spcBef>
              <a:spcAft>
                <a:spcPts val="600"/>
              </a:spcAft>
              <a:buClr>
                <a:schemeClr val="accent2"/>
              </a:buClr>
              <a:buSzPct val="100000"/>
              <a:buFont typeface="Wingdings" panose="05000000000000000000" pitchFamily="2" charset="2"/>
              <a:buChar char=""/>
              <a:defRPr sz="2400" b="false" kern="1200">
                <a:solidFill>
                  <a:schemeClr val="tx1"/>
                </a:solidFill>
                <a:latin typeface="+mn-lt"/>
                <a:ea typeface="+mn-ea"/>
                <a:cs typeface="+mn-cs"/>
              </a:defRPr>
            </a:lvl1pPr>
            <a:lvl2pPr marL="666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lang="cs-CZ" sz="2000" kern="1200" dirty="false" smtClean="false">
                <a:solidFill>
                  <a:schemeClr val="tx1"/>
                </a:solidFill>
                <a:latin typeface="+mn-lt"/>
                <a:ea typeface="+mn-ea"/>
                <a:cs typeface="+mn-cs"/>
              </a:defRPr>
            </a:lvl4pPr>
            <a:lvl5pPr marL="1422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false"/>
          </a:p>
        </p:txBody>
      </p:sp>
    </p:spTree>
    <p:extLst>
      <p:ext uri="{BB962C8B-B14F-4D97-AF65-F5344CB8AC3E}">
        <p14:creationId xmlns:p14="http://schemas.microsoft.com/office/powerpoint/2010/main" val="4210831171"/>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Sociální podnikání</a:t>
            </a:r>
            <a:endParaRPr lang="cs-CZ" dirty="false"/>
          </a:p>
        </p:txBody>
      </p:sp>
      <p:sp>
        <p:nvSpPr>
          <p:cNvPr id="3" name="Zástupný symbol pro obsah 2"/>
          <p:cNvSpPr>
            <a:spLocks noGrp="true"/>
          </p:cNvSpPr>
          <p:nvPr>
            <p:ph idx="1"/>
          </p:nvPr>
        </p:nvSpPr>
        <p:spPr>
          <a:xfrm>
            <a:off x="395536" y="1340768"/>
            <a:ext cx="8064000" cy="4392008"/>
          </a:xfrm>
        </p:spPr>
        <p:txBody>
          <a:bodyPr/>
          <a:lstStyle/>
          <a:p>
            <a:r>
              <a:rPr lang="cs-CZ" dirty="false"/>
              <a:t>P</a:t>
            </a:r>
            <a:r>
              <a:rPr lang="cs-CZ" dirty="false" smtClean="false"/>
              <a:t>odnikatelské </a:t>
            </a:r>
            <a:r>
              <a:rPr lang="cs-CZ" dirty="false"/>
              <a:t>aktivity prospívající společnosti </a:t>
            </a:r>
            <a:r>
              <a:rPr lang="cs-CZ" dirty="false" smtClean="false"/>
              <a:t/>
            </a:r>
            <a:br>
              <a:rPr lang="cs-CZ" dirty="false" smtClean="false"/>
            </a:br>
            <a:r>
              <a:rPr lang="cs-CZ" dirty="false" smtClean="false"/>
              <a:t>a </a:t>
            </a:r>
            <a:r>
              <a:rPr lang="cs-CZ" dirty="false"/>
              <a:t>životnímu </a:t>
            </a:r>
            <a:r>
              <a:rPr lang="cs-CZ" dirty="false" smtClean="false"/>
              <a:t>prostředí</a:t>
            </a:r>
            <a:endParaRPr lang="cs-CZ" dirty="false"/>
          </a:p>
          <a:p>
            <a:r>
              <a:rPr lang="cs-CZ" dirty="false"/>
              <a:t>V</a:t>
            </a:r>
            <a:r>
              <a:rPr lang="cs-CZ" dirty="false" smtClean="false"/>
              <a:t>ytváří </a:t>
            </a:r>
            <a:r>
              <a:rPr lang="cs-CZ" dirty="false"/>
              <a:t>pracovní příležitosti pro osoby se </a:t>
            </a:r>
            <a:r>
              <a:rPr lang="cs-CZ" dirty="false" smtClean="false"/>
              <a:t>znevýhodněním </a:t>
            </a:r>
            <a:r>
              <a:rPr lang="cs-CZ" dirty="false"/>
              <a:t>na trhu </a:t>
            </a:r>
            <a:r>
              <a:rPr lang="cs-CZ" dirty="false" smtClean="false"/>
              <a:t>práce a</a:t>
            </a:r>
            <a:r>
              <a:rPr lang="cs-CZ" dirty="false"/>
              <a:t> </a:t>
            </a:r>
            <a:r>
              <a:rPr lang="cs-CZ" dirty="false" smtClean="false"/>
              <a:t>hraje </a:t>
            </a:r>
            <a:r>
              <a:rPr lang="cs-CZ" dirty="false"/>
              <a:t>důležitou roli </a:t>
            </a:r>
            <a:r>
              <a:rPr lang="cs-CZ" dirty="false" smtClean="false"/>
              <a:t/>
            </a:r>
            <a:br>
              <a:rPr lang="cs-CZ" dirty="false" smtClean="false"/>
            </a:br>
            <a:r>
              <a:rPr lang="cs-CZ" dirty="false" smtClean="false"/>
              <a:t>v </a:t>
            </a:r>
            <a:r>
              <a:rPr lang="cs-CZ" dirty="false"/>
              <a:t>místním rozvoji</a:t>
            </a:r>
          </a:p>
          <a:p>
            <a:r>
              <a:rPr lang="cs-CZ" dirty="false"/>
              <a:t>Z</a:t>
            </a:r>
            <a:r>
              <a:rPr lang="cs-CZ" dirty="false" smtClean="false"/>
              <a:t>apojení </a:t>
            </a:r>
            <a:r>
              <a:rPr lang="cs-CZ" dirty="false"/>
              <a:t>lokálních </a:t>
            </a:r>
            <a:r>
              <a:rPr lang="cs-CZ" dirty="false" err="true"/>
              <a:t>stakeholderů</a:t>
            </a:r>
            <a:r>
              <a:rPr lang="cs-CZ" dirty="false"/>
              <a:t> </a:t>
            </a:r>
            <a:r>
              <a:rPr lang="cs-CZ" dirty="false" smtClean="false"/>
              <a:t>do činnosti </a:t>
            </a:r>
            <a:r>
              <a:rPr lang="cs-CZ" dirty="false"/>
              <a:t>sociálního </a:t>
            </a:r>
            <a:r>
              <a:rPr lang="cs-CZ" dirty="false" smtClean="false"/>
              <a:t>podniku</a:t>
            </a:r>
            <a:endParaRPr lang="cs-CZ" dirty="false"/>
          </a:p>
          <a:p>
            <a:r>
              <a:rPr lang="cs-CZ" dirty="false"/>
              <a:t>N</a:t>
            </a:r>
            <a:r>
              <a:rPr lang="cs-CZ" dirty="false" smtClean="false"/>
              <a:t>aplňuje </a:t>
            </a:r>
            <a:r>
              <a:rPr lang="cs-CZ" dirty="false"/>
              <a:t>veřejně prospěšný cíl, který je formulován </a:t>
            </a:r>
            <a:r>
              <a:rPr lang="cs-CZ" dirty="false" smtClean="false"/>
              <a:t/>
            </a:r>
            <a:br>
              <a:rPr lang="cs-CZ" dirty="false" smtClean="false"/>
            </a:br>
            <a:r>
              <a:rPr lang="cs-CZ" dirty="false" smtClean="false"/>
              <a:t>v </a:t>
            </a:r>
            <a:r>
              <a:rPr lang="cs-CZ" dirty="false"/>
              <a:t>zakládacích </a:t>
            </a:r>
            <a:r>
              <a:rPr lang="cs-CZ" dirty="false" smtClean="false"/>
              <a:t>dokumentech</a:t>
            </a:r>
          </a:p>
          <a:p>
            <a:r>
              <a:rPr lang="cs-CZ" dirty="false"/>
              <a:t>D</a:t>
            </a:r>
            <a:r>
              <a:rPr lang="cs-CZ" dirty="false" smtClean="false"/>
              <a:t>osahování </a:t>
            </a:r>
            <a:r>
              <a:rPr lang="cs-CZ" dirty="false"/>
              <a:t>zisku i zvyšování veřejného </a:t>
            </a:r>
            <a:r>
              <a:rPr lang="cs-CZ" dirty="false" smtClean="false"/>
              <a:t>prospěchu</a:t>
            </a:r>
          </a:p>
          <a:p>
            <a:r>
              <a:rPr lang="cs-CZ" dirty="false"/>
              <a:t>V</a:t>
            </a:r>
            <a:r>
              <a:rPr lang="cs-CZ" dirty="false" smtClean="false"/>
              <a:t>zniká </a:t>
            </a:r>
            <a:r>
              <a:rPr lang="cs-CZ" dirty="false"/>
              <a:t>a rozvíjí se na konceptu tzv. trojího prospěchu </a:t>
            </a:r>
            <a:r>
              <a:rPr lang="cs-CZ" dirty="false" smtClean="false"/>
              <a:t>- ekonomického</a:t>
            </a:r>
            <a:r>
              <a:rPr lang="cs-CZ" dirty="false"/>
              <a:t>, sociálního a </a:t>
            </a:r>
            <a:r>
              <a:rPr lang="cs-CZ" dirty="false" smtClean="false"/>
              <a:t>environmentálního</a:t>
            </a:r>
            <a:endParaRPr lang="cs-CZ" dirty="false"/>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115</a:t>
            </a:fld>
            <a:endParaRPr lang="cs-CZ" dirty="false"/>
          </a:p>
        </p:txBody>
      </p:sp>
    </p:spTree>
    <p:extLst>
      <p:ext uri="{BB962C8B-B14F-4D97-AF65-F5344CB8AC3E}">
        <p14:creationId xmlns:p14="http://schemas.microsoft.com/office/powerpoint/2010/main" val="936497177"/>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Cílové skupiny</a:t>
            </a:r>
            <a:endParaRPr lang="cs-CZ" dirty="false"/>
          </a:p>
        </p:txBody>
      </p:sp>
      <p:sp>
        <p:nvSpPr>
          <p:cNvPr id="3" name="Zástupný symbol pro obsah 2"/>
          <p:cNvSpPr>
            <a:spLocks noGrp="true"/>
          </p:cNvSpPr>
          <p:nvPr>
            <p:ph idx="1"/>
          </p:nvPr>
        </p:nvSpPr>
        <p:spPr>
          <a:xfrm>
            <a:off x="467544" y="1628800"/>
            <a:ext cx="7992440" cy="4896544"/>
          </a:xfrm>
        </p:spPr>
        <p:txBody>
          <a:bodyPr/>
          <a:lstStyle/>
          <a:p>
            <a:pPr marL="0" indent="0">
              <a:buNone/>
            </a:pPr>
            <a:r>
              <a:rPr lang="cs-CZ" b="true" dirty="false" smtClean="false"/>
              <a:t>Integrační sociální podnik:</a:t>
            </a:r>
          </a:p>
          <a:p>
            <a:r>
              <a:rPr lang="cs-CZ" dirty="false" smtClean="false"/>
              <a:t>Osoby dlouhodobě či opakovaně nezaměstnané </a:t>
            </a:r>
          </a:p>
          <a:p>
            <a:r>
              <a:rPr lang="cs-CZ" dirty="false" smtClean="false"/>
              <a:t>Osoby </a:t>
            </a:r>
            <a:r>
              <a:rPr lang="cs-CZ" dirty="false"/>
              <a:t>se zdravotním postižením</a:t>
            </a:r>
          </a:p>
          <a:p>
            <a:r>
              <a:rPr lang="cs-CZ" dirty="false" smtClean="false"/>
              <a:t>Osoby </a:t>
            </a:r>
            <a:r>
              <a:rPr lang="cs-CZ" dirty="false"/>
              <a:t>v nebo po výkonu trestu </a:t>
            </a:r>
            <a:endParaRPr lang="cs-CZ" dirty="false" smtClean="false"/>
          </a:p>
          <a:p>
            <a:r>
              <a:rPr lang="cs-CZ" dirty="false" smtClean="false"/>
              <a:t>Osoby opouštějící institucionální zařízení </a:t>
            </a:r>
          </a:p>
          <a:p>
            <a:r>
              <a:rPr lang="cs-CZ" dirty="false" smtClean="false"/>
              <a:t>Azylanti  do  12  měsíců  od  získání  azylu, kteří jsou  současně  uchazeči  o  zaměstnání evidovanými </a:t>
            </a:r>
            <a:br>
              <a:rPr lang="cs-CZ" dirty="false" smtClean="false"/>
            </a:br>
            <a:r>
              <a:rPr lang="cs-CZ" dirty="false" smtClean="false"/>
              <a:t>na Úřadu práce ČR</a:t>
            </a:r>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116</a:t>
            </a:fld>
            <a:endParaRPr lang="cs-CZ" dirty="false"/>
          </a:p>
        </p:txBody>
      </p:sp>
    </p:spTree>
    <p:extLst>
      <p:ext uri="{BB962C8B-B14F-4D97-AF65-F5344CB8AC3E}">
        <p14:creationId xmlns:p14="http://schemas.microsoft.com/office/powerpoint/2010/main" val="775181802"/>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Cílové skupiny</a:t>
            </a:r>
            <a:endParaRPr lang="cs-CZ" dirty="false"/>
          </a:p>
        </p:txBody>
      </p:sp>
      <p:sp>
        <p:nvSpPr>
          <p:cNvPr id="3" name="Zástupný symbol pro obsah 2"/>
          <p:cNvSpPr>
            <a:spLocks noGrp="true"/>
          </p:cNvSpPr>
          <p:nvPr>
            <p:ph idx="1"/>
          </p:nvPr>
        </p:nvSpPr>
        <p:spPr>
          <a:xfrm>
            <a:off x="467544" y="1196752"/>
            <a:ext cx="8208912" cy="4896544"/>
          </a:xfrm>
        </p:spPr>
        <p:txBody>
          <a:bodyPr/>
          <a:lstStyle/>
          <a:p>
            <a:pPr marL="0" indent="0">
              <a:buNone/>
            </a:pPr>
            <a:r>
              <a:rPr lang="cs-CZ" b="true" dirty="false" smtClean="false"/>
              <a:t>Environmentální sociální podnik:</a:t>
            </a:r>
          </a:p>
          <a:p>
            <a:pPr>
              <a:lnSpc>
                <a:spcPts val="2000"/>
              </a:lnSpc>
              <a:spcBef>
                <a:spcPts val="50"/>
              </a:spcBef>
              <a:spcAft>
                <a:spcPts val="50"/>
              </a:spcAft>
            </a:pPr>
            <a:r>
              <a:rPr lang="cs-CZ" sz="1850" dirty="false"/>
              <a:t>Osoby </a:t>
            </a:r>
            <a:r>
              <a:rPr lang="cs-CZ" sz="1850" dirty="false" smtClean="false"/>
              <a:t>nezaměstnané</a:t>
            </a:r>
            <a:r>
              <a:rPr lang="cs-CZ" sz="1850" dirty="false"/>
              <a:t> </a:t>
            </a:r>
            <a:r>
              <a:rPr lang="cs-CZ" sz="1850" dirty="false" smtClean="false"/>
              <a:t>déle </a:t>
            </a:r>
            <a:r>
              <a:rPr lang="cs-CZ" sz="1850" dirty="false"/>
              <a:t>než 5 </a:t>
            </a:r>
            <a:r>
              <a:rPr lang="cs-CZ" sz="1850" dirty="false" smtClean="false"/>
              <a:t>měsíců </a:t>
            </a:r>
          </a:p>
          <a:p>
            <a:pPr>
              <a:lnSpc>
                <a:spcPts val="2000"/>
              </a:lnSpc>
              <a:spcBef>
                <a:spcPts val="50"/>
              </a:spcBef>
              <a:spcAft>
                <a:spcPts val="50"/>
              </a:spcAft>
            </a:pPr>
            <a:r>
              <a:rPr lang="cs-CZ" sz="1850" dirty="false" smtClean="false"/>
              <a:t>Osoby </a:t>
            </a:r>
            <a:r>
              <a:rPr lang="cs-CZ" sz="1850" dirty="false"/>
              <a:t>se zdravotním </a:t>
            </a:r>
            <a:r>
              <a:rPr lang="cs-CZ" sz="1850" dirty="false" smtClean="false"/>
              <a:t>postižením </a:t>
            </a:r>
          </a:p>
          <a:p>
            <a:pPr>
              <a:lnSpc>
                <a:spcPts val="2000"/>
              </a:lnSpc>
              <a:spcBef>
                <a:spcPts val="50"/>
              </a:spcBef>
              <a:spcAft>
                <a:spcPts val="50"/>
              </a:spcAft>
            </a:pPr>
            <a:r>
              <a:rPr lang="cs-CZ" sz="1850" dirty="false" smtClean="false"/>
              <a:t>Osoby </a:t>
            </a:r>
            <a:r>
              <a:rPr lang="cs-CZ" sz="1850" dirty="false"/>
              <a:t>v nebo po výkonu trestu </a:t>
            </a:r>
            <a:r>
              <a:rPr lang="cs-CZ" sz="1850" dirty="false" smtClean="false"/>
              <a:t>(osoby</a:t>
            </a:r>
            <a:r>
              <a:rPr lang="cs-CZ" sz="1850" dirty="false"/>
              <a:t>, které opustily výkon trestu odnětí svobody, a to do 12 </a:t>
            </a:r>
            <a:r>
              <a:rPr lang="cs-CZ" sz="1850" dirty="false" smtClean="false"/>
              <a:t>měsíců </a:t>
            </a:r>
            <a:r>
              <a:rPr lang="cs-CZ" sz="1850" dirty="false"/>
              <a:t>po opuštění výkonu </a:t>
            </a:r>
            <a:r>
              <a:rPr lang="cs-CZ" sz="1850" dirty="false" smtClean="false"/>
              <a:t>trestu</a:t>
            </a:r>
            <a:r>
              <a:rPr lang="cs-CZ" sz="1850" dirty="false"/>
              <a:t> </a:t>
            </a:r>
            <a:r>
              <a:rPr lang="cs-CZ" sz="1850" dirty="false" smtClean="false"/>
              <a:t>a osoby</a:t>
            </a:r>
            <a:r>
              <a:rPr lang="cs-CZ" sz="1850" dirty="false"/>
              <a:t>, vykonávající trest odnětí svobody formou domácího </a:t>
            </a:r>
            <a:r>
              <a:rPr lang="cs-CZ" sz="1850" dirty="false" smtClean="false"/>
              <a:t>vězení) </a:t>
            </a:r>
          </a:p>
          <a:p>
            <a:pPr>
              <a:lnSpc>
                <a:spcPts val="2000"/>
              </a:lnSpc>
              <a:spcBef>
                <a:spcPts val="50"/>
              </a:spcBef>
              <a:spcAft>
                <a:spcPts val="50"/>
              </a:spcAft>
            </a:pPr>
            <a:r>
              <a:rPr lang="cs-CZ" sz="1850" dirty="false" smtClean="false"/>
              <a:t>Osoby opouštějící institucionální zařízení (osoby opouštějící zařízení </a:t>
            </a:r>
            <a:br>
              <a:rPr lang="cs-CZ" sz="1850" dirty="false" smtClean="false"/>
            </a:br>
            <a:r>
              <a:rPr lang="cs-CZ" sz="1850" dirty="false" smtClean="false"/>
              <a:t>pro </a:t>
            </a:r>
            <a:r>
              <a:rPr lang="cs-CZ" sz="1850" dirty="false"/>
              <a:t>výkon ústavní nebo ochranné výchovy, a to do 12 měsíců </a:t>
            </a:r>
            <a:r>
              <a:rPr lang="cs-CZ" sz="1850" dirty="false" smtClean="false"/>
              <a:t/>
            </a:r>
            <a:br>
              <a:rPr lang="cs-CZ" sz="1850" dirty="false" smtClean="false"/>
            </a:br>
            <a:r>
              <a:rPr lang="cs-CZ" sz="1850" dirty="false" smtClean="false"/>
              <a:t>od </a:t>
            </a:r>
            <a:r>
              <a:rPr lang="cs-CZ" sz="1850" dirty="false"/>
              <a:t>opuštění </a:t>
            </a:r>
            <a:r>
              <a:rPr lang="cs-CZ" sz="1850" dirty="false" smtClean="false"/>
              <a:t>zařízení) </a:t>
            </a:r>
          </a:p>
          <a:p>
            <a:pPr>
              <a:lnSpc>
                <a:spcPts val="2000"/>
              </a:lnSpc>
              <a:spcBef>
                <a:spcPts val="50"/>
              </a:spcBef>
              <a:spcAft>
                <a:spcPts val="50"/>
              </a:spcAft>
            </a:pPr>
            <a:r>
              <a:rPr lang="cs-CZ" sz="1850" dirty="false" smtClean="false"/>
              <a:t>Azylanti  do  12  měsíců  od  získání  azylu, kteří jsou  současně  uchazeči  o  zaměstnání evidovanými na Úřadu práce ČR </a:t>
            </a:r>
          </a:p>
          <a:p>
            <a:pPr>
              <a:lnSpc>
                <a:spcPts val="2000"/>
              </a:lnSpc>
              <a:spcBef>
                <a:spcPts val="50"/>
              </a:spcBef>
              <a:spcAft>
                <a:spcPts val="50"/>
              </a:spcAft>
            </a:pPr>
            <a:r>
              <a:rPr lang="cs-CZ" sz="1850" b="true" dirty="false" smtClean="false"/>
              <a:t>Neaktivní osoby </a:t>
            </a:r>
          </a:p>
          <a:p>
            <a:pPr>
              <a:lnSpc>
                <a:spcPts val="2000"/>
              </a:lnSpc>
              <a:spcBef>
                <a:spcPts val="50"/>
              </a:spcBef>
              <a:spcAft>
                <a:spcPts val="50"/>
              </a:spcAft>
            </a:pPr>
            <a:r>
              <a:rPr lang="pl-PL" sz="1850" b="true" dirty="false" smtClean="false"/>
              <a:t>Osoby </a:t>
            </a:r>
            <a:r>
              <a:rPr lang="pl-PL" sz="1850" b="true" dirty="false"/>
              <a:t>pečující o malé </a:t>
            </a:r>
            <a:r>
              <a:rPr lang="pl-PL" sz="1850" b="true" dirty="false" smtClean="false"/>
              <a:t>děti</a:t>
            </a:r>
          </a:p>
          <a:p>
            <a:pPr>
              <a:lnSpc>
                <a:spcPts val="2000"/>
              </a:lnSpc>
              <a:spcBef>
                <a:spcPts val="50"/>
              </a:spcBef>
              <a:spcAft>
                <a:spcPts val="50"/>
              </a:spcAft>
            </a:pPr>
            <a:r>
              <a:rPr lang="pl-PL" sz="1850" b="true" dirty="false" smtClean="false"/>
              <a:t>Uchazeči </a:t>
            </a:r>
            <a:r>
              <a:rPr lang="cs-CZ" sz="1850" b="true" dirty="false" smtClean="false"/>
              <a:t>a </a:t>
            </a:r>
            <a:r>
              <a:rPr lang="cs-CZ" sz="1850" b="true" dirty="false"/>
              <a:t>zájemci o zaměstnání a neaktivní osoby ve věku 50 a více </a:t>
            </a:r>
            <a:r>
              <a:rPr lang="cs-CZ" sz="1850" b="true" dirty="false" smtClean="false"/>
              <a:t>let </a:t>
            </a:r>
            <a:endParaRPr lang="pl-PL" sz="1850" b="true" dirty="false" smtClean="false"/>
          </a:p>
          <a:p>
            <a:pPr>
              <a:lnSpc>
                <a:spcPts val="2000"/>
              </a:lnSpc>
              <a:spcBef>
                <a:spcPts val="50"/>
              </a:spcBef>
              <a:spcAft>
                <a:spcPts val="50"/>
              </a:spcAft>
            </a:pPr>
            <a:r>
              <a:rPr lang="cs-CZ" sz="1850" b="true" dirty="false" smtClean="false"/>
              <a:t>Lidé mladší </a:t>
            </a:r>
            <a:r>
              <a:rPr lang="cs-CZ" sz="1850" b="true" dirty="false"/>
              <a:t>30 let, kteří nejsou v zaměstnání, ve vzdělávání nebo </a:t>
            </a:r>
            <a:r>
              <a:rPr lang="cs-CZ" sz="1850" b="true" dirty="false" smtClean="false"/>
              <a:t/>
            </a:r>
            <a:br>
              <a:rPr lang="cs-CZ" sz="1850" b="true" dirty="false" smtClean="false"/>
            </a:br>
            <a:r>
              <a:rPr lang="cs-CZ" sz="1850" b="true" dirty="false" smtClean="false"/>
              <a:t>v </a:t>
            </a:r>
            <a:r>
              <a:rPr lang="cs-CZ" sz="1850" b="true" dirty="false"/>
              <a:t>profesní </a:t>
            </a:r>
            <a:r>
              <a:rPr lang="cs-CZ" sz="1850" b="true" dirty="false" smtClean="false"/>
              <a:t>přípravě </a:t>
            </a:r>
          </a:p>
          <a:p>
            <a:pPr>
              <a:lnSpc>
                <a:spcPts val="2000"/>
              </a:lnSpc>
              <a:spcBef>
                <a:spcPts val="50"/>
              </a:spcBef>
              <a:spcAft>
                <a:spcPts val="50"/>
              </a:spcAft>
            </a:pPr>
            <a:r>
              <a:rPr lang="cs-CZ" sz="1850" b="true" dirty="false" smtClean="false"/>
              <a:t>Osoby </a:t>
            </a:r>
            <a:r>
              <a:rPr lang="cs-CZ" sz="1850" b="true" dirty="false"/>
              <a:t>vracející se na trh práce po návratu </a:t>
            </a:r>
            <a:r>
              <a:rPr lang="cs-CZ" sz="1850" b="true" dirty="false" smtClean="false"/>
              <a:t>z mateřské/rodičovské dovolené</a:t>
            </a:r>
          </a:p>
          <a:p>
            <a:pPr>
              <a:lnSpc>
                <a:spcPts val="2000"/>
              </a:lnSpc>
              <a:spcBef>
                <a:spcPts val="50"/>
              </a:spcBef>
              <a:spcAft>
                <a:spcPts val="50"/>
              </a:spcAft>
            </a:pPr>
            <a:r>
              <a:rPr lang="pl-PL" sz="1850" b="true" dirty="false" smtClean="false"/>
              <a:t>Osoby </a:t>
            </a:r>
            <a:r>
              <a:rPr lang="pl-PL" sz="1850" b="true" dirty="false"/>
              <a:t>pečující o jiné závislé </a:t>
            </a:r>
            <a:r>
              <a:rPr lang="pl-PL" sz="1850" b="true" dirty="false" smtClean="false"/>
              <a:t>osoby</a:t>
            </a:r>
            <a:endParaRPr lang="pl-PL" sz="1850" b="true" dirty="false"/>
          </a:p>
          <a:p>
            <a:endParaRPr lang="cs-CZ" dirty="false" smtClean="false"/>
          </a:p>
          <a:p>
            <a:endParaRPr lang="cs-CZ" dirty="false"/>
          </a:p>
          <a:p>
            <a:endParaRPr lang="cs-CZ" dirty="false"/>
          </a:p>
          <a:p>
            <a:endParaRPr lang="cs-CZ" dirty="false"/>
          </a:p>
          <a:p>
            <a:endParaRPr lang="cs-CZ" dirty="false" smtClean="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117</a:t>
            </a:fld>
            <a:endParaRPr lang="cs-CZ" dirty="false"/>
          </a:p>
        </p:txBody>
      </p:sp>
    </p:spTree>
    <p:extLst>
      <p:ext uri="{BB962C8B-B14F-4D97-AF65-F5344CB8AC3E}">
        <p14:creationId xmlns:p14="http://schemas.microsoft.com/office/powerpoint/2010/main" val="2221252370"/>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Vymezení oprávněných žadatelů</a:t>
            </a:r>
            <a:endParaRPr lang="cs-CZ" dirty="false"/>
          </a:p>
        </p:txBody>
      </p:sp>
      <p:sp>
        <p:nvSpPr>
          <p:cNvPr id="3" name="Zástupný symbol pro obsah 2"/>
          <p:cNvSpPr>
            <a:spLocks noGrp="true"/>
          </p:cNvSpPr>
          <p:nvPr>
            <p:ph idx="1"/>
          </p:nvPr>
        </p:nvSpPr>
        <p:spPr/>
        <p:txBody>
          <a:bodyPr/>
          <a:lstStyle/>
          <a:p>
            <a:r>
              <a:rPr lang="cs-CZ" dirty="false" smtClean="false"/>
              <a:t>OSVČ</a:t>
            </a:r>
          </a:p>
          <a:p>
            <a:endParaRPr lang="cs-CZ" dirty="false" smtClean="false"/>
          </a:p>
          <a:p>
            <a:r>
              <a:rPr lang="cs-CZ" dirty="false" smtClean="false"/>
              <a:t>Obchodní korporace</a:t>
            </a:r>
          </a:p>
          <a:p>
            <a:endParaRPr lang="cs-CZ" dirty="false" smtClean="false"/>
          </a:p>
          <a:p>
            <a:r>
              <a:rPr lang="cs-CZ" dirty="false" smtClean="false"/>
              <a:t>NNO</a:t>
            </a:r>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118</a:t>
            </a:fld>
            <a:endParaRPr lang="cs-CZ" dirty="false"/>
          </a:p>
        </p:txBody>
      </p:sp>
    </p:spTree>
    <p:extLst>
      <p:ext uri="{BB962C8B-B14F-4D97-AF65-F5344CB8AC3E}">
        <p14:creationId xmlns:p14="http://schemas.microsoft.com/office/powerpoint/2010/main" val="3121107976"/>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Vymezení oprávněných partnerů</a:t>
            </a:r>
            <a:endParaRPr lang="cs-CZ" dirty="false"/>
          </a:p>
        </p:txBody>
      </p:sp>
      <p:sp>
        <p:nvSpPr>
          <p:cNvPr id="3" name="Zástupný symbol pro obsah 2"/>
          <p:cNvSpPr>
            <a:spLocks noGrp="true"/>
          </p:cNvSpPr>
          <p:nvPr>
            <p:ph idx="1"/>
          </p:nvPr>
        </p:nvSpPr>
        <p:spPr/>
        <p:txBody>
          <a:bodyPr/>
          <a:lstStyle/>
          <a:p>
            <a:r>
              <a:rPr lang="cs-CZ" dirty="false" smtClean="false"/>
              <a:t>Partneři bez finančního příspěvku</a:t>
            </a: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119</a:t>
            </a:fld>
            <a:endParaRPr lang="cs-CZ" dirty="false"/>
          </a:p>
        </p:txBody>
      </p:sp>
    </p:spTree>
    <p:extLst>
      <p:ext uri="{BB962C8B-B14F-4D97-AF65-F5344CB8AC3E}">
        <p14:creationId xmlns:p14="http://schemas.microsoft.com/office/powerpoint/2010/main" val="2532766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5" name="Nadpis 4"/>
          <p:cNvSpPr>
            <a:spLocks noGrp="true"/>
          </p:cNvSpPr>
          <p:nvPr>
            <p:ph type="title"/>
          </p:nvPr>
        </p:nvSpPr>
        <p:spPr>
          <a:xfrm>
            <a:off x="1763688" y="2924944"/>
            <a:ext cx="7272000" cy="1224000"/>
          </a:xfrm>
        </p:spPr>
        <p:txBody>
          <a:bodyPr/>
          <a:lstStyle/>
          <a:p>
            <a:r>
              <a:rPr lang="cs-CZ" dirty="false"/>
              <a:t>Projektová žádost </a:t>
            </a:r>
            <a:br>
              <a:rPr lang="cs-CZ" dirty="false"/>
            </a:br>
            <a:r>
              <a:rPr lang="cs-CZ" dirty="false" smtClean="false"/>
              <a:t>clld v </a:t>
            </a:r>
            <a:r>
              <a:rPr lang="cs-CZ" dirty="false"/>
              <a:t>IS KP14</a:t>
            </a:r>
            <a:r>
              <a:rPr lang="cs-CZ" dirty="false" smtClean="false"/>
              <a:t>+ (1. část)</a:t>
            </a:r>
            <a:endParaRPr lang="cs-CZ" dirty="false"/>
          </a:p>
        </p:txBody>
      </p:sp>
      <p:pic>
        <p:nvPicPr>
          <p:cNvPr id="14" name="Zástupný symbol pro obrázek 13"/>
          <p:cNvPicPr>
            <a:picLocks noGrp="true" noChangeAspect="true"/>
          </p:cNvPicPr>
          <p:nvPr>
            <p:ph type="pic" sz="quarter" idx="15"/>
          </p:nvPr>
        </p:nvPicPr>
        <p:blipFill>
          <a:blip cstate="print" r:embed="rId2">
            <a:extLst>
              <a:ext uri="{28A0092B-C50C-407E-A947-70E740481C1C}">
                <a14:useLocalDpi xmlns:a14="http://schemas.microsoft.com/office/drawing/2010/main" val="0"/>
              </a:ext>
            </a:extLst>
          </a:blip>
          <a:srcRect/>
          <a:stretch>
            <a:fillRect/>
          </a:stretch>
        </p:blipFill>
        <p:spPr>
          <a:xfrm>
            <a:off x="827584" y="3212976"/>
            <a:ext cx="540000" cy="540000"/>
          </a:xfrm>
        </p:spPr>
      </p:pic>
      <p:sp>
        <p:nvSpPr>
          <p:cNvPr id="4" name="Zástupný symbol pro obsah 2"/>
          <p:cNvSpPr txBox="true">
            <a:spLocks/>
          </p:cNvSpPr>
          <p:nvPr/>
        </p:nvSpPr>
        <p:spPr>
          <a:xfrm>
            <a:off x="683568" y="3861048"/>
            <a:ext cx="7920432" cy="2664296"/>
          </a:xfrm>
          <a:prstGeom prst="rect">
            <a:avLst/>
          </a:prstGeom>
          <a:ln>
            <a:noFill/>
          </a:ln>
        </p:spPr>
        <p:txBody>
          <a:bodyPr/>
          <a:lstStyle>
            <a:lvl1pPr marL="432000" indent="-432000" algn="l" defTabSz="914400" rtl="false" eaLnBrk="true" latinLnBrk="false" hangingPunct="true">
              <a:lnSpc>
                <a:spcPts val="2880"/>
              </a:lnSpc>
              <a:spcBef>
                <a:spcPts val="600"/>
              </a:spcBef>
              <a:spcAft>
                <a:spcPts val="600"/>
              </a:spcAft>
              <a:buClr>
                <a:schemeClr val="accent2"/>
              </a:buClr>
              <a:buSzPct val="100000"/>
              <a:buFont typeface="Wingdings" panose="05000000000000000000" pitchFamily="2" charset="2"/>
              <a:buChar char=""/>
              <a:defRPr sz="2400" b="false" kern="1200">
                <a:solidFill>
                  <a:schemeClr val="tx1"/>
                </a:solidFill>
                <a:latin typeface="+mn-lt"/>
                <a:ea typeface="+mn-ea"/>
                <a:cs typeface="+mn-cs"/>
              </a:defRPr>
            </a:lvl1pPr>
            <a:lvl2pPr marL="666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lang="cs-CZ" sz="2000" kern="1200" dirty="false" smtClean="false">
                <a:solidFill>
                  <a:schemeClr val="tx1"/>
                </a:solidFill>
                <a:latin typeface="+mn-lt"/>
                <a:ea typeface="+mn-ea"/>
                <a:cs typeface="+mn-cs"/>
              </a:defRPr>
            </a:lvl4pPr>
            <a:lvl5pPr marL="1422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false"/>
          </a:p>
        </p:txBody>
      </p:sp>
    </p:spTree>
    <p:extLst>
      <p:ext uri="{BB962C8B-B14F-4D97-AF65-F5344CB8AC3E}">
        <p14:creationId xmlns:p14="http://schemas.microsoft.com/office/powerpoint/2010/main" val="4567966"/>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Křížové financování</a:t>
            </a:r>
            <a:endParaRPr lang="cs-CZ" dirty="false"/>
          </a:p>
        </p:txBody>
      </p:sp>
      <p:sp>
        <p:nvSpPr>
          <p:cNvPr id="3" name="Zástupný symbol pro obsah 2"/>
          <p:cNvSpPr>
            <a:spLocks noGrp="true"/>
          </p:cNvSpPr>
          <p:nvPr>
            <p:ph idx="1"/>
          </p:nvPr>
        </p:nvSpPr>
        <p:spPr>
          <a:xfrm>
            <a:off x="539552" y="1340768"/>
            <a:ext cx="8064000" cy="4923248"/>
          </a:xfrm>
        </p:spPr>
        <p:txBody>
          <a:bodyPr/>
          <a:lstStyle/>
          <a:p>
            <a:pPr marL="0" indent="0">
              <a:buNone/>
            </a:pPr>
            <a:r>
              <a:rPr lang="cs-CZ" b="true" dirty="false" smtClean="false"/>
              <a:t>Integrační sociální podnik:</a:t>
            </a:r>
          </a:p>
          <a:p>
            <a:r>
              <a:rPr lang="cs-CZ" dirty="false" smtClean="false"/>
              <a:t>Lze uplatnit pouze výdaje na stavební úpravy, které jsou rekonstrukcí nebo modernizací a pokud převýšily </a:t>
            </a:r>
            <a:br>
              <a:rPr lang="cs-CZ" dirty="false" smtClean="false"/>
            </a:br>
            <a:r>
              <a:rPr lang="cs-CZ" dirty="false" smtClean="false"/>
              <a:t>u jednotlivého majetku v úhrnu ve zdaňovacím období částku 40 000 Kč.</a:t>
            </a:r>
          </a:p>
          <a:p>
            <a:r>
              <a:rPr lang="cs-CZ" dirty="false" smtClean="false"/>
              <a:t>Jsou prováděny za účelem usnadnění přístupu </a:t>
            </a:r>
            <a:br>
              <a:rPr lang="cs-CZ" dirty="false" smtClean="false"/>
            </a:br>
            <a:r>
              <a:rPr lang="cs-CZ" dirty="false" smtClean="false"/>
              <a:t>a prostoru pro OZP </a:t>
            </a:r>
          </a:p>
          <a:p>
            <a:pPr marL="0" indent="0">
              <a:buNone/>
            </a:pPr>
            <a:r>
              <a:rPr lang="cs-CZ" i="true" dirty="false"/>
              <a:t>(</a:t>
            </a:r>
            <a:r>
              <a:rPr lang="cs-CZ" i="true" dirty="false" smtClean="false"/>
              <a:t>Tato </a:t>
            </a:r>
            <a:r>
              <a:rPr lang="cs-CZ" i="true" dirty="false"/>
              <a:t>omezení neplatí pro environmentální sociální podnik</a:t>
            </a:r>
            <a:r>
              <a:rPr lang="cs-CZ" i="true" dirty="false" smtClean="false"/>
              <a:t>.)</a:t>
            </a:r>
          </a:p>
          <a:p>
            <a:pPr marL="0" indent="0">
              <a:buNone/>
            </a:pPr>
            <a:r>
              <a:rPr lang="cs-CZ" b="true" dirty="false" smtClean="false"/>
              <a:t>Integrační/environmentální sociální podnik:</a:t>
            </a:r>
            <a:endParaRPr lang="cs-CZ" b="true" dirty="false"/>
          </a:p>
          <a:p>
            <a:r>
              <a:rPr lang="cs-CZ" dirty="false" smtClean="false"/>
              <a:t>Nemovitost nemusí být ve vlastnictví žadatele</a:t>
            </a:r>
          </a:p>
          <a:p>
            <a:r>
              <a:rPr lang="cs-CZ" dirty="false" smtClean="false"/>
              <a:t>Objem nákladů investičního charakteru vč. výdajů na KF na CZN může být max. 20 %</a:t>
            </a:r>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120</a:t>
            </a:fld>
            <a:endParaRPr lang="cs-CZ" dirty="false"/>
          </a:p>
        </p:txBody>
      </p:sp>
    </p:spTree>
    <p:extLst>
      <p:ext uri="{BB962C8B-B14F-4D97-AF65-F5344CB8AC3E}">
        <p14:creationId xmlns:p14="http://schemas.microsoft.com/office/powerpoint/2010/main" val="1516323766"/>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Příklady Veřejné podpory</a:t>
            </a:r>
          </a:p>
        </p:txBody>
      </p:sp>
      <p:sp>
        <p:nvSpPr>
          <p:cNvPr id="3" name="Zástupný symbol pro obsah 2"/>
          <p:cNvSpPr>
            <a:spLocks noGrp="true"/>
          </p:cNvSpPr>
          <p:nvPr>
            <p:ph idx="1"/>
          </p:nvPr>
        </p:nvSpPr>
        <p:spPr/>
        <p:txBody>
          <a:bodyPr/>
          <a:lstStyle/>
          <a:p>
            <a:pPr algn="just"/>
            <a:r>
              <a:rPr lang="cs-CZ" dirty="false" smtClean="false"/>
              <a:t>Vznik a rozvoj nových podnikatelských aktivit vždy </a:t>
            </a:r>
            <a:r>
              <a:rPr lang="cs-CZ" b="true" dirty="false" smtClean="false"/>
              <a:t>naplňují znaky VP – de </a:t>
            </a:r>
            <a:r>
              <a:rPr lang="cs-CZ" b="true" dirty="false" err="true" smtClean="false"/>
              <a:t>minimis</a:t>
            </a:r>
            <a:r>
              <a:rPr lang="cs-CZ" b="true" dirty="false" smtClean="false"/>
              <a:t>.</a:t>
            </a:r>
            <a:endParaRPr lang="cs-CZ" dirty="false" smtClean="false"/>
          </a:p>
          <a:p>
            <a:pPr algn="just"/>
            <a:r>
              <a:rPr lang="cs-CZ" b="true" dirty="false" smtClean="false"/>
              <a:t>Předmětem činnosti sociálního podniku nemůže být </a:t>
            </a:r>
            <a:r>
              <a:rPr lang="cs-CZ" dirty="false" smtClean="false"/>
              <a:t>zemědělská výroba ani poskytování </a:t>
            </a:r>
            <a:r>
              <a:rPr lang="cs-CZ" dirty="false"/>
              <a:t>sociálních služeb podle zákona č.108/2006 Sb., </a:t>
            </a:r>
            <a:r>
              <a:rPr lang="cs-CZ" dirty="false" smtClean="false"/>
              <a:t>o </a:t>
            </a:r>
            <a:r>
              <a:rPr lang="cs-CZ" dirty="false"/>
              <a:t>sociálních službách, </a:t>
            </a:r>
            <a:r>
              <a:rPr lang="cs-CZ" dirty="false" smtClean="false"/>
              <a:t/>
            </a:r>
            <a:br>
              <a:rPr lang="cs-CZ" dirty="false" smtClean="false"/>
            </a:br>
            <a:r>
              <a:rPr lang="cs-CZ" dirty="false" smtClean="false"/>
              <a:t>a </a:t>
            </a:r>
            <a:r>
              <a:rPr lang="cs-CZ" dirty="false"/>
              <a:t>to jak v rozsahu základních, tak i fakultativních činností.</a:t>
            </a:r>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121</a:t>
            </a:fld>
            <a:endParaRPr lang="cs-CZ" dirty="false"/>
          </a:p>
        </p:txBody>
      </p:sp>
    </p:spTree>
    <p:extLst>
      <p:ext uri="{BB962C8B-B14F-4D97-AF65-F5344CB8AC3E}">
        <p14:creationId xmlns:p14="http://schemas.microsoft.com/office/powerpoint/2010/main" val="1706875187"/>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Povinná příloha k žádosti o podporu</a:t>
            </a:r>
            <a:endParaRPr lang="cs-CZ" dirty="false"/>
          </a:p>
        </p:txBody>
      </p:sp>
      <p:sp>
        <p:nvSpPr>
          <p:cNvPr id="3" name="Zástupný symbol pro obsah 2"/>
          <p:cNvSpPr>
            <a:spLocks noGrp="true"/>
          </p:cNvSpPr>
          <p:nvPr>
            <p:ph idx="1"/>
          </p:nvPr>
        </p:nvSpPr>
        <p:spPr>
          <a:xfrm>
            <a:off x="467544" y="1700808"/>
            <a:ext cx="8064000" cy="4320000"/>
          </a:xfrm>
        </p:spPr>
        <p:txBody>
          <a:bodyPr/>
          <a:lstStyle/>
          <a:p>
            <a:r>
              <a:rPr lang="cs-CZ" b="true" dirty="false" smtClean="false"/>
              <a:t>Podnikatelský plán </a:t>
            </a:r>
          </a:p>
          <a:p>
            <a:pPr>
              <a:buFont typeface="Arial" panose="020B0604020202020204" pitchFamily="34" charset="0"/>
              <a:buChar char="•"/>
            </a:pPr>
            <a:r>
              <a:rPr lang="cs-CZ" dirty="false" smtClean="false"/>
              <a:t>Návod k vyplnění viz čísl. </a:t>
            </a:r>
            <a:r>
              <a:rPr lang="cs-CZ" b="true" dirty="false" smtClean="false"/>
              <a:t>Informace pro MAS č. 9</a:t>
            </a:r>
          </a:p>
          <a:p>
            <a:pPr>
              <a:buFont typeface="Arial" panose="020B0604020202020204" pitchFamily="34" charset="0"/>
              <a:buChar char="•"/>
            </a:pPr>
            <a:r>
              <a:rPr lang="cs-CZ" b="true" u="sng" dirty="false" smtClean="false"/>
              <a:t>Návodné otázky:</a:t>
            </a:r>
          </a:p>
          <a:p>
            <a:pPr lvl="1">
              <a:buFont typeface="Arial" panose="020B0604020202020204" pitchFamily="34" charset="0"/>
              <a:buChar char="•"/>
            </a:pPr>
            <a:r>
              <a:rPr lang="cs-CZ" sz="2400" dirty="false"/>
              <a:t>k</a:t>
            </a:r>
            <a:r>
              <a:rPr lang="cs-CZ" sz="2400" dirty="false" smtClean="false"/>
              <a:t> potřebnosti projektu/podniku</a:t>
            </a:r>
          </a:p>
          <a:p>
            <a:pPr lvl="1">
              <a:buFont typeface="Arial" panose="020B0604020202020204" pitchFamily="34" charset="0"/>
              <a:buChar char="•"/>
            </a:pPr>
            <a:r>
              <a:rPr lang="cs-CZ" sz="2400" dirty="false"/>
              <a:t>k</a:t>
            </a:r>
            <a:r>
              <a:rPr lang="cs-CZ" sz="2400" dirty="false" smtClean="false"/>
              <a:t> efektivitě projektu, k finančnímu plánu</a:t>
            </a:r>
          </a:p>
          <a:p>
            <a:pPr lvl="1">
              <a:buFont typeface="Arial" panose="020B0604020202020204" pitchFamily="34" charset="0"/>
              <a:buChar char="•"/>
            </a:pPr>
            <a:r>
              <a:rPr lang="cs-CZ" sz="2400" dirty="false"/>
              <a:t>k</a:t>
            </a:r>
            <a:r>
              <a:rPr lang="cs-CZ" sz="2400" dirty="false" smtClean="false"/>
              <a:t> cílové skupině </a:t>
            </a:r>
          </a:p>
          <a:p>
            <a:pPr lvl="1">
              <a:buFont typeface="Arial" panose="020B0604020202020204" pitchFamily="34" charset="0"/>
              <a:buChar char="•"/>
            </a:pPr>
            <a:r>
              <a:rPr lang="cs-CZ" sz="2400" dirty="false"/>
              <a:t>k</a:t>
            </a:r>
            <a:r>
              <a:rPr lang="cs-CZ" sz="2400" dirty="false" smtClean="false"/>
              <a:t> personálnímu zajištění projektu a podniku</a:t>
            </a:r>
          </a:p>
          <a:p>
            <a:pPr marL="0" indent="0">
              <a:buNone/>
            </a:pPr>
            <a:endParaRPr lang="cs-CZ" dirty="false" smtClean="false"/>
          </a:p>
          <a:p>
            <a:pPr>
              <a:buFont typeface="Arial" panose="020B0604020202020204" pitchFamily="34" charset="0"/>
              <a:buChar char="•"/>
            </a:pPr>
            <a:endParaRPr lang="cs-CZ" dirty="false" smtClean="false"/>
          </a:p>
          <a:p>
            <a:pPr>
              <a:buFont typeface="Arial" panose="020B0604020202020204" pitchFamily="34" charset="0"/>
              <a:buChar char="•"/>
            </a:pPr>
            <a:endParaRPr lang="cs-CZ" dirty="false"/>
          </a:p>
          <a:p>
            <a:pPr>
              <a:buFont typeface="Arial" panose="020B0604020202020204" pitchFamily="34" charset="0"/>
              <a:buChar char="•"/>
            </a:pP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122</a:t>
            </a:fld>
            <a:endParaRPr lang="cs-CZ" dirty="false"/>
          </a:p>
        </p:txBody>
      </p:sp>
    </p:spTree>
    <p:extLst>
      <p:ext uri="{BB962C8B-B14F-4D97-AF65-F5344CB8AC3E}">
        <p14:creationId xmlns:p14="http://schemas.microsoft.com/office/powerpoint/2010/main" val="2029123164"/>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Integrační / Environmentální soc. podnik</a:t>
            </a:r>
            <a:endParaRPr lang="cs-CZ" dirty="false"/>
          </a:p>
        </p:txBody>
      </p:sp>
      <p:sp>
        <p:nvSpPr>
          <p:cNvPr id="3" name="Zástupný symbol pro obsah 2"/>
          <p:cNvSpPr>
            <a:spLocks noGrp="true"/>
          </p:cNvSpPr>
          <p:nvPr>
            <p:ph idx="1"/>
          </p:nvPr>
        </p:nvSpPr>
        <p:spPr>
          <a:xfrm>
            <a:off x="539552" y="1484784"/>
            <a:ext cx="8064000" cy="4779232"/>
          </a:xfrm>
        </p:spPr>
        <p:txBody>
          <a:bodyPr/>
          <a:lstStyle/>
          <a:p>
            <a:pPr marL="0" indent="0">
              <a:buNone/>
            </a:pPr>
            <a:r>
              <a:rPr lang="cs-CZ" b="true" dirty="false"/>
              <a:t>Sada rozpoznávacích </a:t>
            </a:r>
            <a:r>
              <a:rPr lang="cs-CZ" b="true" dirty="false" smtClean="false"/>
              <a:t>znaků:</a:t>
            </a:r>
            <a:endParaRPr lang="cs-CZ" b="true" dirty="false"/>
          </a:p>
          <a:p>
            <a:pPr>
              <a:buFont typeface="Arial" panose="020B0604020202020204" pitchFamily="34" charset="0"/>
              <a:buChar char="•"/>
            </a:pPr>
            <a:r>
              <a:rPr lang="cs-CZ" dirty="false"/>
              <a:t>Integrační sociální podnik </a:t>
            </a:r>
          </a:p>
          <a:p>
            <a:pPr>
              <a:buFont typeface="Arial" panose="020B0604020202020204" pitchFamily="34" charset="0"/>
              <a:buChar char="•"/>
            </a:pPr>
            <a:r>
              <a:rPr lang="cs-CZ" dirty="false" smtClean="false"/>
              <a:t>Environmentální </a:t>
            </a:r>
            <a:r>
              <a:rPr lang="cs-CZ" dirty="false"/>
              <a:t>sociální podnik</a:t>
            </a:r>
          </a:p>
          <a:p>
            <a:pPr>
              <a:buFont typeface="Arial" panose="020B0604020202020204" pitchFamily="34" charset="0"/>
              <a:buChar char="•"/>
            </a:pPr>
            <a:endParaRPr lang="cs-CZ" dirty="false"/>
          </a:p>
          <a:p>
            <a:r>
              <a:rPr lang="cs-CZ" dirty="false" smtClean="false"/>
              <a:t>Příjemce </a:t>
            </a:r>
            <a:r>
              <a:rPr lang="cs-CZ" dirty="false"/>
              <a:t>musí naplňovat současně všechny </a:t>
            </a:r>
            <a:r>
              <a:rPr lang="cs-CZ" dirty="false" smtClean="false"/>
              <a:t>rozpoznávací znaky SP – sleduje se jejich naplňování </a:t>
            </a:r>
            <a:br>
              <a:rPr lang="cs-CZ" dirty="false" smtClean="false"/>
            </a:br>
            <a:r>
              <a:rPr lang="cs-CZ" dirty="false" smtClean="false"/>
              <a:t>v průběhu realizace projektu </a:t>
            </a:r>
            <a:endParaRPr lang="cs-CZ" dirty="false"/>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123</a:t>
            </a:fld>
            <a:endParaRPr lang="cs-CZ" dirty="false"/>
          </a:p>
        </p:txBody>
      </p:sp>
    </p:spTree>
    <p:extLst>
      <p:ext uri="{BB962C8B-B14F-4D97-AF65-F5344CB8AC3E}">
        <p14:creationId xmlns:p14="http://schemas.microsoft.com/office/powerpoint/2010/main" val="1546599298"/>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příklady</a:t>
            </a:r>
            <a:endParaRPr lang="cs-CZ" dirty="false"/>
          </a:p>
        </p:txBody>
      </p:sp>
      <p:sp>
        <p:nvSpPr>
          <p:cNvPr id="3" name="Zástupný symbol pro obsah 2"/>
          <p:cNvSpPr>
            <a:spLocks noGrp="true"/>
          </p:cNvSpPr>
          <p:nvPr>
            <p:ph idx="1"/>
          </p:nvPr>
        </p:nvSpPr>
        <p:spPr>
          <a:xfrm>
            <a:off x="467544" y="1484784"/>
            <a:ext cx="8064000" cy="4320000"/>
          </a:xfrm>
        </p:spPr>
        <p:txBody>
          <a:bodyPr/>
          <a:lstStyle/>
          <a:p>
            <a:pPr algn="just"/>
            <a:r>
              <a:rPr lang="cs-CZ" sz="2350" b="true" dirty="false" smtClean="false"/>
              <a:t>Povinná</a:t>
            </a:r>
            <a:r>
              <a:rPr lang="cs-CZ" sz="2350" dirty="false" smtClean="false"/>
              <a:t> </a:t>
            </a:r>
            <a:r>
              <a:rPr lang="cs-CZ" sz="2350" b="true" dirty="false" smtClean="false"/>
              <a:t>publicita</a:t>
            </a:r>
            <a:r>
              <a:rPr lang="cs-CZ" sz="2350" dirty="false" smtClean="false"/>
              <a:t> </a:t>
            </a:r>
            <a:r>
              <a:rPr lang="cs-CZ" sz="2350" b="true" dirty="false" smtClean="false"/>
              <a:t>sociálního podniku </a:t>
            </a:r>
            <a:r>
              <a:rPr lang="cs-CZ" sz="2350" dirty="false" smtClean="false"/>
              <a:t>(tvorba, aktualizace webových stránek) – nepřímý náklad x </a:t>
            </a:r>
            <a:r>
              <a:rPr lang="cs-CZ" sz="2350" b="true" dirty="false" smtClean="false"/>
              <a:t>publicita činnosti sociálního podniku</a:t>
            </a:r>
            <a:r>
              <a:rPr lang="cs-CZ" sz="2350" dirty="false" smtClean="false"/>
              <a:t> (marketing) – přímý náklad (doporučení vyčlenit 10 % z rozpočtu).</a:t>
            </a:r>
          </a:p>
          <a:p>
            <a:pPr algn="just"/>
            <a:r>
              <a:rPr lang="cs-CZ" sz="2350" dirty="false" smtClean="false"/>
              <a:t>Pokud CS a zaměstnanci mimo projekt sdílí stejný prostor, je nutné pro náklady </a:t>
            </a:r>
            <a:r>
              <a:rPr lang="cs-CZ" sz="2350" b="true" dirty="false" smtClean="false"/>
              <a:t>vypočítat adekvátní podíl</a:t>
            </a:r>
            <a:r>
              <a:rPr lang="cs-CZ" sz="2350" dirty="false" smtClean="false"/>
              <a:t>.</a:t>
            </a:r>
          </a:p>
          <a:p>
            <a:pPr algn="just"/>
            <a:r>
              <a:rPr lang="cs-CZ" sz="2350" b="true" dirty="false" smtClean="false"/>
              <a:t>Nové</a:t>
            </a:r>
            <a:r>
              <a:rPr lang="cs-CZ" sz="2350" dirty="false" smtClean="false"/>
              <a:t> podnikatelské aktivity (způsobilé výdaje) x </a:t>
            </a:r>
            <a:r>
              <a:rPr lang="cs-CZ" sz="2350" b="true" dirty="false" smtClean="false"/>
              <a:t>stávající</a:t>
            </a:r>
            <a:r>
              <a:rPr lang="cs-CZ" sz="2350" dirty="false" smtClean="false"/>
              <a:t> podnikatelské aktivity (nezpůsobilé výdaje).</a:t>
            </a:r>
          </a:p>
          <a:p>
            <a:pPr algn="just"/>
            <a:r>
              <a:rPr lang="cs-CZ" sz="2350" b="true" dirty="false"/>
              <a:t>ŽL</a:t>
            </a:r>
            <a:r>
              <a:rPr lang="cs-CZ" sz="2350" dirty="false"/>
              <a:t> v době podání žádosti již </a:t>
            </a:r>
            <a:r>
              <a:rPr lang="cs-CZ" sz="2350" dirty="false" smtClean="false"/>
              <a:t>žadatel může </a:t>
            </a:r>
            <a:r>
              <a:rPr lang="cs-CZ" sz="2350" dirty="false"/>
              <a:t>mít </a:t>
            </a:r>
            <a:r>
              <a:rPr lang="cs-CZ" sz="2350" dirty="false" smtClean="false"/>
              <a:t/>
            </a:r>
            <a:br>
              <a:rPr lang="cs-CZ" sz="2350" dirty="false" smtClean="false"/>
            </a:br>
            <a:r>
              <a:rPr lang="cs-CZ" sz="2350" dirty="false" smtClean="false"/>
              <a:t>či </a:t>
            </a:r>
            <a:r>
              <a:rPr lang="cs-CZ" sz="2350" dirty="false"/>
              <a:t>nemusí, ale nesmí v dané činnosti </a:t>
            </a:r>
            <a:r>
              <a:rPr lang="cs-CZ" sz="2350" dirty="false" smtClean="false"/>
              <a:t>soustavně podnikat.</a:t>
            </a:r>
          </a:p>
          <a:p>
            <a:pPr algn="just"/>
            <a:r>
              <a:rPr lang="cs-CZ" sz="2350" b="true" dirty="false"/>
              <a:t>Zahájení podnikání </a:t>
            </a:r>
            <a:r>
              <a:rPr lang="cs-CZ" sz="2350" dirty="false"/>
              <a:t>– nejpozději do tří měsíců </a:t>
            </a:r>
            <a:r>
              <a:rPr lang="cs-CZ" sz="2350" dirty="false" smtClean="false"/>
              <a:t/>
            </a:r>
            <a:br>
              <a:rPr lang="cs-CZ" sz="2350" dirty="false" smtClean="false"/>
            </a:br>
            <a:r>
              <a:rPr lang="cs-CZ" sz="2350" dirty="false" smtClean="false"/>
              <a:t>od </a:t>
            </a:r>
            <a:r>
              <a:rPr lang="cs-CZ" sz="2350" dirty="false"/>
              <a:t>zahájení realizace </a:t>
            </a:r>
            <a:r>
              <a:rPr lang="cs-CZ" sz="2350" dirty="false" smtClean="false"/>
              <a:t>projektu.</a:t>
            </a:r>
            <a:endParaRPr lang="cs-CZ" sz="2350" dirty="false"/>
          </a:p>
          <a:p>
            <a:endParaRPr lang="cs-CZ" dirty="false" smtClean="false"/>
          </a:p>
          <a:p>
            <a:endParaRPr lang="cs-CZ" dirty="false" smtClean="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124</a:t>
            </a:fld>
            <a:endParaRPr lang="cs-CZ" dirty="false"/>
          </a:p>
        </p:txBody>
      </p:sp>
    </p:spTree>
    <p:extLst>
      <p:ext uri="{BB962C8B-B14F-4D97-AF65-F5344CB8AC3E}">
        <p14:creationId xmlns:p14="http://schemas.microsoft.com/office/powerpoint/2010/main" val="434306652"/>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příklady</a:t>
            </a:r>
            <a:endParaRPr lang="cs-CZ" dirty="false"/>
          </a:p>
        </p:txBody>
      </p:sp>
      <p:sp>
        <p:nvSpPr>
          <p:cNvPr id="3" name="Zástupný symbol pro obsah 2"/>
          <p:cNvSpPr>
            <a:spLocks noGrp="true"/>
          </p:cNvSpPr>
          <p:nvPr>
            <p:ph idx="1"/>
          </p:nvPr>
        </p:nvSpPr>
        <p:spPr>
          <a:xfrm>
            <a:off x="467544" y="1268760"/>
            <a:ext cx="8208912" cy="4464016"/>
          </a:xfrm>
        </p:spPr>
        <p:txBody>
          <a:bodyPr/>
          <a:lstStyle/>
          <a:p>
            <a:pPr algn="just"/>
            <a:r>
              <a:rPr lang="cs-CZ" sz="2350" dirty="false"/>
              <a:t>A</a:t>
            </a:r>
            <a:r>
              <a:rPr lang="cs-CZ" sz="2350" dirty="false" smtClean="false"/>
              <a:t>lespoň </a:t>
            </a:r>
            <a:r>
              <a:rPr lang="cs-CZ" sz="2350" b="true" dirty="false" smtClean="false"/>
              <a:t>30% </a:t>
            </a:r>
            <a:r>
              <a:rPr lang="cs-CZ" sz="2350" b="true" dirty="false"/>
              <a:t>podíl tržeb </a:t>
            </a:r>
            <a:r>
              <a:rPr lang="cs-CZ" sz="2350" b="true" dirty="false" smtClean="false"/>
              <a:t>z prodeje výrobků a </a:t>
            </a:r>
            <a:r>
              <a:rPr lang="cs-CZ" sz="2350" b="true" dirty="false"/>
              <a:t>služeb</a:t>
            </a:r>
            <a:r>
              <a:rPr lang="cs-CZ" sz="2350" dirty="false"/>
              <a:t> </a:t>
            </a:r>
            <a:r>
              <a:rPr lang="cs-CZ" sz="2350" dirty="false" smtClean="false"/>
              <a:t/>
            </a:r>
            <a:br>
              <a:rPr lang="cs-CZ" sz="2350" dirty="false" smtClean="false"/>
            </a:br>
            <a:r>
              <a:rPr lang="cs-CZ" sz="2350" b="true" dirty="false" smtClean="false"/>
              <a:t>na </a:t>
            </a:r>
            <a:r>
              <a:rPr lang="cs-CZ" sz="2350" b="true" dirty="false"/>
              <a:t>celkových </a:t>
            </a:r>
            <a:r>
              <a:rPr lang="cs-CZ" sz="2350" b="true" dirty="false" smtClean="false"/>
              <a:t>výnosech </a:t>
            </a:r>
            <a:r>
              <a:rPr lang="cs-CZ" sz="2350" dirty="false" smtClean="false"/>
              <a:t>- sleduje </a:t>
            </a:r>
            <a:r>
              <a:rPr lang="cs-CZ" sz="2350" dirty="false"/>
              <a:t>se za </a:t>
            </a:r>
            <a:r>
              <a:rPr lang="cs-CZ" sz="2350" dirty="false" smtClean="false"/>
              <a:t>posledních </a:t>
            </a:r>
            <a:r>
              <a:rPr lang="cs-CZ" sz="2350" dirty="false"/>
              <a:t>12 měsíců realizace </a:t>
            </a:r>
            <a:r>
              <a:rPr lang="cs-CZ" sz="2350" dirty="false" smtClean="false"/>
              <a:t>projektu.</a:t>
            </a:r>
            <a:endParaRPr lang="cs-CZ" sz="2350" dirty="false"/>
          </a:p>
          <a:p>
            <a:pPr algn="just"/>
            <a:r>
              <a:rPr lang="cs-CZ" sz="2350" dirty="false" smtClean="false"/>
              <a:t>Minimálně </a:t>
            </a:r>
            <a:r>
              <a:rPr lang="cs-CZ" sz="2350" b="true" dirty="false" smtClean="false"/>
              <a:t>51 % </a:t>
            </a:r>
            <a:r>
              <a:rPr lang="cs-CZ" sz="2350" b="true" dirty="false"/>
              <a:t>případného zisku je reinvestováno</a:t>
            </a:r>
            <a:r>
              <a:rPr lang="cs-CZ" sz="2350" dirty="false"/>
              <a:t> do rozvoje </a:t>
            </a:r>
            <a:r>
              <a:rPr lang="cs-CZ" sz="2350" dirty="false" smtClean="false"/>
              <a:t>sociálního </a:t>
            </a:r>
            <a:r>
              <a:rPr lang="cs-CZ" sz="2350" dirty="false"/>
              <a:t>podniku a/nebo pro </a:t>
            </a:r>
            <a:r>
              <a:rPr lang="cs-CZ" sz="2350" dirty="false" smtClean="false"/>
              <a:t>naplnění </a:t>
            </a:r>
            <a:r>
              <a:rPr lang="cs-CZ" sz="2350" dirty="false"/>
              <a:t>jeho </a:t>
            </a:r>
            <a:r>
              <a:rPr lang="cs-CZ" sz="2350" dirty="false" smtClean="false"/>
              <a:t>společensky prospěšných cílů (sleduje se poslední ukončené účetní období).</a:t>
            </a:r>
          </a:p>
          <a:p>
            <a:pPr algn="just">
              <a:lnSpc>
                <a:spcPts val="2700"/>
              </a:lnSpc>
              <a:spcBef>
                <a:spcPts val="500"/>
              </a:spcBef>
              <a:spcAft>
                <a:spcPts val="500"/>
              </a:spcAft>
            </a:pPr>
            <a:r>
              <a:rPr lang="cs-CZ" sz="2350" b="true" dirty="false" smtClean="false"/>
              <a:t>Místní prospěch: </a:t>
            </a:r>
            <a:r>
              <a:rPr lang="cs-CZ" sz="2350" dirty="false" smtClean="false"/>
              <a:t>minimálně </a:t>
            </a:r>
            <a:r>
              <a:rPr lang="cs-CZ" sz="2350" b="true" dirty="false" smtClean="false"/>
              <a:t>50 % zaměstnanců SP </a:t>
            </a:r>
            <a:r>
              <a:rPr lang="cs-CZ" sz="2350" dirty="false" smtClean="false"/>
              <a:t/>
            </a:r>
            <a:br>
              <a:rPr lang="cs-CZ" sz="2350" dirty="false" smtClean="false"/>
            </a:br>
            <a:r>
              <a:rPr lang="cs-CZ" sz="2350" dirty="false" smtClean="false"/>
              <a:t>s bydlištěm na území MAS, </a:t>
            </a:r>
            <a:r>
              <a:rPr lang="cs-CZ" sz="2350" u="sng" dirty="false" smtClean="false"/>
              <a:t>integrační SP</a:t>
            </a:r>
            <a:r>
              <a:rPr lang="cs-CZ" sz="2350" dirty="false" smtClean="false"/>
              <a:t> - </a:t>
            </a:r>
            <a:r>
              <a:rPr lang="cs-CZ" sz="2350" b="true" dirty="false" smtClean="false"/>
              <a:t>účetní doklady</a:t>
            </a:r>
            <a:r>
              <a:rPr lang="cs-CZ" sz="2350" dirty="false" smtClean="false"/>
              <a:t> (ne starší 12 měsíců) </a:t>
            </a:r>
            <a:r>
              <a:rPr lang="cs-CZ" sz="2350" b="true" dirty="false"/>
              <a:t>3 </a:t>
            </a:r>
            <a:r>
              <a:rPr lang="cs-CZ" sz="2350" b="true" dirty="false" smtClean="false"/>
              <a:t>odběratelů a 3 dodavatelů</a:t>
            </a:r>
            <a:r>
              <a:rPr lang="cs-CZ" sz="2350" dirty="false" smtClean="false"/>
              <a:t> </a:t>
            </a:r>
            <a:r>
              <a:rPr lang="cs-CZ" sz="2350" dirty="false"/>
              <a:t>se </a:t>
            </a:r>
            <a:r>
              <a:rPr lang="cs-CZ" sz="2350" dirty="false" smtClean="false"/>
              <a:t>sídlem </a:t>
            </a:r>
            <a:r>
              <a:rPr lang="cs-CZ" sz="2350" dirty="false"/>
              <a:t>nebo provozovnou na území </a:t>
            </a:r>
            <a:r>
              <a:rPr lang="cs-CZ" sz="2350" dirty="false" smtClean="false"/>
              <a:t>MAS, </a:t>
            </a:r>
            <a:r>
              <a:rPr lang="cs-CZ" sz="2350" b="true" dirty="false" smtClean="false"/>
              <a:t>2 doklady </a:t>
            </a:r>
            <a:r>
              <a:rPr lang="cs-CZ" sz="2350" dirty="false" smtClean="false"/>
              <a:t>(ne starší než 2 roky) </a:t>
            </a:r>
            <a:r>
              <a:rPr lang="cs-CZ" sz="2350" b="true" dirty="false"/>
              <a:t>o spolupráci </a:t>
            </a:r>
            <a:r>
              <a:rPr lang="cs-CZ" sz="2350" b="true" dirty="false" smtClean="false"/>
              <a:t/>
            </a:r>
            <a:br>
              <a:rPr lang="cs-CZ" sz="2350" b="true" dirty="false" smtClean="false"/>
            </a:br>
            <a:r>
              <a:rPr lang="cs-CZ" sz="2350" b="true" dirty="false" smtClean="false"/>
              <a:t>s lokálními aktéry</a:t>
            </a:r>
            <a:r>
              <a:rPr lang="cs-CZ" sz="2350" dirty="false" smtClean="false"/>
              <a:t> z území MAS, </a:t>
            </a:r>
            <a:r>
              <a:rPr lang="cs-CZ" sz="2350" u="sng" dirty="false" smtClean="false"/>
              <a:t>environmentální SP</a:t>
            </a:r>
            <a:r>
              <a:rPr lang="cs-CZ" sz="2350" dirty="false" smtClean="false"/>
              <a:t> – sledujeme </a:t>
            </a:r>
            <a:r>
              <a:rPr lang="cs-CZ" sz="2350" b="true" dirty="false" smtClean="false"/>
              <a:t>všechny dodací listy</a:t>
            </a:r>
            <a:r>
              <a:rPr lang="cs-CZ" sz="2350" dirty="false" smtClean="false"/>
              <a:t>!</a:t>
            </a:r>
            <a:endParaRPr lang="cs-CZ" sz="2350" dirty="false"/>
          </a:p>
          <a:p>
            <a:endParaRPr lang="cs-CZ" dirty="false"/>
          </a:p>
          <a:p>
            <a:endParaRPr lang="cs-CZ" dirty="false" smtClean="false"/>
          </a:p>
          <a:p>
            <a:endParaRPr lang="cs-CZ" dirty="false" smtClean="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125</a:t>
            </a:fld>
            <a:endParaRPr lang="cs-CZ" dirty="false"/>
          </a:p>
        </p:txBody>
      </p:sp>
    </p:spTree>
    <p:extLst>
      <p:ext uri="{BB962C8B-B14F-4D97-AF65-F5344CB8AC3E}">
        <p14:creationId xmlns:p14="http://schemas.microsoft.com/office/powerpoint/2010/main" val="697896827"/>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a:xfrm>
            <a:off x="323528" y="-8731"/>
            <a:ext cx="8424000" cy="1080000"/>
          </a:xfrm>
        </p:spPr>
        <p:txBody>
          <a:bodyPr/>
          <a:lstStyle/>
          <a:p>
            <a:r>
              <a:rPr lang="cs-CZ" dirty="false" smtClean="false"/>
              <a:t>příklady</a:t>
            </a:r>
            <a:endParaRPr lang="cs-CZ" dirty="false"/>
          </a:p>
        </p:txBody>
      </p:sp>
      <p:sp>
        <p:nvSpPr>
          <p:cNvPr id="3" name="Zástupný symbol pro obsah 2"/>
          <p:cNvSpPr>
            <a:spLocks noGrp="true"/>
          </p:cNvSpPr>
          <p:nvPr>
            <p:ph idx="1"/>
          </p:nvPr>
        </p:nvSpPr>
        <p:spPr>
          <a:xfrm>
            <a:off x="467544" y="1268760"/>
            <a:ext cx="8064000" cy="4608032"/>
          </a:xfrm>
        </p:spPr>
        <p:txBody>
          <a:bodyPr/>
          <a:lstStyle/>
          <a:p>
            <a:pPr algn="just"/>
            <a:r>
              <a:rPr lang="cs-CZ" sz="2350" b="true" dirty="false"/>
              <a:t>P</a:t>
            </a:r>
            <a:r>
              <a:rPr lang="cs-CZ" sz="2350" b="true" dirty="false" smtClean="false"/>
              <a:t>odíl zaměstnanců z CS </a:t>
            </a:r>
            <a:r>
              <a:rPr lang="cs-CZ" sz="2350" dirty="false" smtClean="false"/>
              <a:t>– minimálně 30%.</a:t>
            </a:r>
          </a:p>
          <a:p>
            <a:pPr algn="just"/>
            <a:r>
              <a:rPr lang="cs-CZ" sz="2350" b="true" dirty="false" smtClean="false"/>
              <a:t>Zajištění psychosociální podpory CS </a:t>
            </a:r>
            <a:r>
              <a:rPr lang="cs-CZ" sz="2350" dirty="false" smtClean="false"/>
              <a:t>- prostřednictvím člena realizačního týmu, partnera projektu bez </a:t>
            </a:r>
            <a:r>
              <a:rPr lang="cs-CZ" sz="2350" dirty="false" err="true" smtClean="false"/>
              <a:t>fin</a:t>
            </a:r>
            <a:r>
              <a:rPr lang="cs-CZ" sz="2350" dirty="false" smtClean="false"/>
              <a:t>. příspěvku či nákupu služeb. </a:t>
            </a:r>
          </a:p>
          <a:p>
            <a:pPr algn="just"/>
            <a:r>
              <a:rPr lang="cs-CZ" sz="2350" b="true" dirty="false" smtClean="false"/>
              <a:t>Znevýhodnění zaměstnanci z CS </a:t>
            </a:r>
            <a:r>
              <a:rPr lang="cs-CZ" sz="2350" dirty="false" smtClean="false"/>
              <a:t>– min. 0,4 úvazek.</a:t>
            </a:r>
          </a:p>
          <a:p>
            <a:pPr algn="just"/>
            <a:r>
              <a:rPr lang="cs-CZ" sz="2350" b="true" dirty="false" smtClean="false"/>
              <a:t>Vzdělávání osob z CS </a:t>
            </a:r>
            <a:r>
              <a:rPr lang="cs-CZ" sz="2350" dirty="false" smtClean="false"/>
              <a:t>– uznatelné až po uzavření pracovní smlouvy či dohody o pracovní činnosti (dohodu o provedení práce nelze akceptovat).</a:t>
            </a:r>
          </a:p>
          <a:p>
            <a:pPr algn="just"/>
            <a:r>
              <a:rPr lang="cs-CZ" sz="2350" b="true" dirty="false"/>
              <a:t>Všichni členové realizačního týmu </a:t>
            </a:r>
            <a:r>
              <a:rPr lang="cs-CZ" sz="2350" dirty="false"/>
              <a:t>financovaní </a:t>
            </a:r>
            <a:r>
              <a:rPr lang="cs-CZ" sz="2350" dirty="false" smtClean="false"/>
              <a:t/>
            </a:r>
            <a:br>
              <a:rPr lang="cs-CZ" sz="2350" dirty="false" smtClean="false"/>
            </a:br>
            <a:r>
              <a:rPr lang="cs-CZ" sz="2350" dirty="false" smtClean="false"/>
              <a:t>z </a:t>
            </a:r>
            <a:r>
              <a:rPr lang="cs-CZ" sz="2350" dirty="false"/>
              <a:t>projektu musí mít kvalifikaci potřebnou pro výkon dané pozice nebo odpovídající praxi, dle oboru činnosti sociálního </a:t>
            </a:r>
            <a:r>
              <a:rPr lang="cs-CZ" sz="2350" dirty="false" smtClean="false"/>
              <a:t>podniku - </a:t>
            </a:r>
            <a:r>
              <a:rPr lang="cs-CZ" sz="2350" dirty="false"/>
              <a:t>v rámci projektu je možné hradit </a:t>
            </a:r>
            <a:r>
              <a:rPr lang="cs-CZ" sz="2350" dirty="false" smtClean="false"/>
              <a:t/>
            </a:r>
            <a:br>
              <a:rPr lang="cs-CZ" sz="2350" dirty="false" smtClean="false"/>
            </a:br>
            <a:r>
              <a:rPr lang="cs-CZ" sz="2350" dirty="false" smtClean="false"/>
              <a:t>i </a:t>
            </a:r>
            <a:r>
              <a:rPr lang="cs-CZ" sz="2350" dirty="false"/>
              <a:t>vzdělávání zaměstnanců sociálního podniku mimo </a:t>
            </a:r>
            <a:r>
              <a:rPr lang="cs-CZ" sz="2350" dirty="false" smtClean="false"/>
              <a:t>CS.</a:t>
            </a:r>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126</a:t>
            </a:fld>
            <a:endParaRPr lang="cs-CZ" dirty="false"/>
          </a:p>
        </p:txBody>
      </p:sp>
    </p:spTree>
    <p:extLst>
      <p:ext uri="{BB962C8B-B14F-4D97-AF65-F5344CB8AC3E}">
        <p14:creationId xmlns:p14="http://schemas.microsoft.com/office/powerpoint/2010/main" val="2887474410"/>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a:xfrm>
            <a:off x="323528" y="-8731"/>
            <a:ext cx="8424000" cy="1080000"/>
          </a:xfrm>
        </p:spPr>
        <p:txBody>
          <a:bodyPr/>
          <a:lstStyle/>
          <a:p>
            <a:r>
              <a:rPr lang="cs-CZ" dirty="false" smtClean="false"/>
              <a:t>příklady</a:t>
            </a:r>
            <a:endParaRPr lang="cs-CZ" dirty="false"/>
          </a:p>
        </p:txBody>
      </p:sp>
      <p:sp>
        <p:nvSpPr>
          <p:cNvPr id="3" name="Zástupný symbol pro obsah 2"/>
          <p:cNvSpPr>
            <a:spLocks noGrp="true"/>
          </p:cNvSpPr>
          <p:nvPr>
            <p:ph idx="1"/>
          </p:nvPr>
        </p:nvSpPr>
        <p:spPr>
          <a:xfrm>
            <a:off x="467544" y="1196752"/>
            <a:ext cx="8064000" cy="4608032"/>
          </a:xfrm>
        </p:spPr>
        <p:txBody>
          <a:bodyPr/>
          <a:lstStyle/>
          <a:p>
            <a:pPr algn="just"/>
            <a:endParaRPr lang="cs-CZ" dirty="false" smtClean="false"/>
          </a:p>
          <a:p>
            <a:pPr algn="just"/>
            <a:r>
              <a:rPr lang="cs-CZ" sz="2350" dirty="false" smtClean="false"/>
              <a:t>Aby byl výdaj způsobilý, je </a:t>
            </a:r>
            <a:r>
              <a:rPr lang="cs-CZ" sz="2350" b="true" dirty="false" smtClean="false"/>
              <a:t>nutné prokázat </a:t>
            </a:r>
            <a:r>
              <a:rPr lang="cs-CZ" sz="2350" dirty="false" smtClean="false"/>
              <a:t>jeho </a:t>
            </a:r>
            <a:r>
              <a:rPr lang="cs-CZ" sz="2350" b="true" dirty="false" smtClean="false"/>
              <a:t>nezbytnost pro realizaci projektu </a:t>
            </a:r>
            <a:r>
              <a:rPr lang="cs-CZ" sz="2350" dirty="false" smtClean="false"/>
              <a:t>– fungování a provoz sociálního podniku.</a:t>
            </a:r>
          </a:p>
          <a:p>
            <a:pPr algn="just"/>
            <a:r>
              <a:rPr lang="cs-CZ" sz="2350" b="true" dirty="false" smtClean="false"/>
              <a:t>Do přímých nákladů se dají zařadit </a:t>
            </a:r>
            <a:r>
              <a:rPr lang="cs-CZ" sz="2350" dirty="false" smtClean="false"/>
              <a:t>výdaje na zařízení, se kterými pracují osoby hrazené z přímých nákladů (osoby z cílových skupin či pracovníci poskytující podporu cílovým skupinám) - toto je nutné uvést v projektové žádosti, podnikatelském plánu a v rozpočtu.</a:t>
            </a:r>
          </a:p>
          <a:p>
            <a:pPr algn="just"/>
            <a:endParaRPr lang="cs-CZ" dirty="false" smtClean="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127</a:t>
            </a:fld>
            <a:endParaRPr lang="cs-CZ" dirty="false"/>
          </a:p>
        </p:txBody>
      </p:sp>
    </p:spTree>
    <p:extLst>
      <p:ext uri="{BB962C8B-B14F-4D97-AF65-F5344CB8AC3E}">
        <p14:creationId xmlns:p14="http://schemas.microsoft.com/office/powerpoint/2010/main" val="30342946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endParaRPr lang="cs-CZ"/>
          </a:p>
        </p:txBody>
      </p:sp>
      <p:sp>
        <p:nvSpPr>
          <p:cNvPr id="3" name="Zástupný symbol pro obsah 2"/>
          <p:cNvSpPr>
            <a:spLocks noGrp="true"/>
          </p:cNvSpPr>
          <p:nvPr>
            <p:ph idx="1"/>
          </p:nvPr>
        </p:nvSpPr>
        <p:spPr/>
        <p:txBody>
          <a:bodyPr/>
          <a:lstStyle/>
          <a:p>
            <a:endParaRPr lang="cs-CZ"/>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128</a:t>
            </a:fld>
            <a:endParaRPr lang="cs-CZ" dirty="false"/>
          </a:p>
        </p:txBody>
      </p:sp>
      <p:pic>
        <p:nvPicPr>
          <p:cNvPr id="5" name="Obrázek 2"/>
          <p:cNvPicPr>
            <a:picLocks noChangeAspect="true"/>
          </p:cNvPicPr>
          <p:nvPr/>
        </p:nvPicPr>
        <p:blipFill>
          <a:blip r:embed="rId2">
            <a:extLst>
              <a:ext uri="{28A0092B-C50C-407E-A947-70E740481C1C}">
                <a14:useLocalDpi xmlns:a14="http://schemas.microsoft.com/office/drawing/2010/main" val="0"/>
              </a:ext>
            </a:extLst>
          </a:blip>
          <a:srcRect/>
          <a:stretch>
            <a:fillRect/>
          </a:stretch>
        </p:blipFill>
        <p:spPr bwMode="auto">
          <a:xfrm>
            <a:off x="-33293" y="0"/>
            <a:ext cx="917729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0348899"/>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indikátory</a:t>
            </a:r>
            <a:endParaRPr lang="cs-CZ" dirty="false"/>
          </a:p>
        </p:txBody>
      </p:sp>
      <p:sp>
        <p:nvSpPr>
          <p:cNvPr id="3" name="Zástupný symbol pro obsah 2"/>
          <p:cNvSpPr>
            <a:spLocks noGrp="true"/>
          </p:cNvSpPr>
          <p:nvPr>
            <p:ph idx="1"/>
          </p:nvPr>
        </p:nvSpPr>
        <p:spPr>
          <a:xfrm>
            <a:off x="539552" y="1556792"/>
            <a:ext cx="8208464" cy="5112568"/>
          </a:xfrm>
        </p:spPr>
        <p:txBody>
          <a:bodyPr/>
          <a:lstStyle/>
          <a:p>
            <a:r>
              <a:rPr lang="cs-CZ" b="true" dirty="false" smtClean="false"/>
              <a:t>1 02 12 </a:t>
            </a:r>
            <a:r>
              <a:rPr lang="cs-CZ" dirty="false" smtClean="false"/>
              <a:t>– je relevantní v případě podpory podniků, které již v minulosti čerpaly na svou činnost podporu z OPL ZZ (provozoval podpořenou činnost v určitém rozsahu již před tím, než dotaci z OPZ získal)</a:t>
            </a:r>
          </a:p>
          <a:p>
            <a:r>
              <a:rPr lang="cs-CZ" b="true" dirty="false"/>
              <a:t>1 02 13 </a:t>
            </a:r>
            <a:r>
              <a:rPr lang="cs-CZ" dirty="false" smtClean="false"/>
              <a:t>– počet soc. podniků vzniklých díky podpoře </a:t>
            </a:r>
            <a:br>
              <a:rPr lang="cs-CZ" dirty="false" smtClean="false"/>
            </a:br>
            <a:r>
              <a:rPr lang="cs-CZ" dirty="false" smtClean="false"/>
              <a:t>z OPZ</a:t>
            </a:r>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129</a:t>
            </a:fld>
            <a:endParaRPr lang="cs-CZ" dirty="false"/>
          </a:p>
        </p:txBody>
      </p:sp>
    </p:spTree>
    <p:extLst>
      <p:ext uri="{BB962C8B-B14F-4D97-AF65-F5344CB8AC3E}">
        <p14:creationId xmlns:p14="http://schemas.microsoft.com/office/powerpoint/2010/main" val="23525174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Podání projektové žádosti v opz</a:t>
            </a:r>
          </a:p>
        </p:txBody>
      </p:sp>
      <p:sp>
        <p:nvSpPr>
          <p:cNvPr id="3" name="Zástupný symbol pro obsah 2"/>
          <p:cNvSpPr>
            <a:spLocks noGrp="true"/>
          </p:cNvSpPr>
          <p:nvPr>
            <p:ph idx="1"/>
          </p:nvPr>
        </p:nvSpPr>
        <p:spPr>
          <a:xfrm>
            <a:off x="481964" y="1916832"/>
            <a:ext cx="7897525" cy="432048"/>
          </a:xfrm>
          <a:solidFill>
            <a:schemeClr val="accent2">
              <a:lumMod val="20000"/>
              <a:lumOff val="80000"/>
            </a:schemeClr>
          </a:solidFill>
        </p:spPr>
        <p:txBody>
          <a:bodyPr/>
          <a:lstStyle/>
          <a:p>
            <a:pPr marL="0" indent="0">
              <a:buNone/>
            </a:pPr>
            <a:r>
              <a:rPr lang="cs-CZ" b="true" dirty="false"/>
              <a:t> </a:t>
            </a:r>
            <a:r>
              <a:rPr lang="cs-CZ" b="true" dirty="false" smtClean="false"/>
              <a:t>   Zřízení </a:t>
            </a:r>
            <a:r>
              <a:rPr lang="cs-CZ" b="true" dirty="false"/>
              <a:t>elektronického podpisu a datové schránky</a:t>
            </a:r>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13</a:t>
            </a:fld>
            <a:endParaRPr lang="cs-CZ" dirty="false"/>
          </a:p>
        </p:txBody>
      </p:sp>
      <p:sp>
        <p:nvSpPr>
          <p:cNvPr id="5" name="Obdélník 4"/>
          <p:cNvSpPr/>
          <p:nvPr/>
        </p:nvSpPr>
        <p:spPr>
          <a:xfrm>
            <a:off x="890657" y="2708920"/>
            <a:ext cx="7488832" cy="461665"/>
          </a:xfrm>
          <a:prstGeom prst="rect">
            <a:avLst/>
          </a:prstGeom>
          <a:solidFill>
            <a:schemeClr val="accent2">
              <a:lumMod val="40000"/>
              <a:lumOff val="60000"/>
            </a:schemeClr>
          </a:solidFill>
        </p:spPr>
        <p:txBody>
          <a:bodyPr wrap="square">
            <a:spAutoFit/>
          </a:bodyPr>
          <a:lstStyle/>
          <a:p>
            <a:r>
              <a:rPr lang="cs-CZ" sz="2400" b="true" dirty="false" smtClean="false"/>
              <a:t> Registrace </a:t>
            </a:r>
            <a:r>
              <a:rPr lang="cs-CZ" sz="2400" b="true" dirty="false"/>
              <a:t>do systému IS KP14+</a:t>
            </a:r>
          </a:p>
        </p:txBody>
      </p:sp>
      <p:sp>
        <p:nvSpPr>
          <p:cNvPr id="6" name="Obdélník 5"/>
          <p:cNvSpPr/>
          <p:nvPr/>
        </p:nvSpPr>
        <p:spPr>
          <a:xfrm>
            <a:off x="1466380" y="3573016"/>
            <a:ext cx="6912768" cy="461665"/>
          </a:xfrm>
          <a:prstGeom prst="rect">
            <a:avLst/>
          </a:prstGeom>
          <a:solidFill>
            <a:schemeClr val="accent2">
              <a:lumMod val="60000"/>
              <a:lumOff val="40000"/>
            </a:schemeClr>
          </a:solidFill>
        </p:spPr>
        <p:txBody>
          <a:bodyPr wrap="square">
            <a:spAutoFit/>
          </a:bodyPr>
          <a:lstStyle/>
          <a:p>
            <a:r>
              <a:rPr lang="cs-CZ" sz="2400" b="true" dirty="false"/>
              <a:t>Vyplnění žádosti o podporu</a:t>
            </a:r>
          </a:p>
        </p:txBody>
      </p:sp>
      <p:sp>
        <p:nvSpPr>
          <p:cNvPr id="7" name="Obdélník 6"/>
          <p:cNvSpPr/>
          <p:nvPr/>
        </p:nvSpPr>
        <p:spPr>
          <a:xfrm>
            <a:off x="1898428" y="4432837"/>
            <a:ext cx="6480720" cy="461665"/>
          </a:xfrm>
          <a:prstGeom prst="rect">
            <a:avLst/>
          </a:prstGeom>
          <a:solidFill>
            <a:schemeClr val="accent2">
              <a:lumMod val="75000"/>
            </a:schemeClr>
          </a:solidFill>
        </p:spPr>
        <p:txBody>
          <a:bodyPr wrap="square">
            <a:spAutoFit/>
          </a:bodyPr>
          <a:lstStyle/>
          <a:p>
            <a:r>
              <a:rPr lang="cs-CZ" sz="2400" b="true" dirty="false" smtClean="false"/>
              <a:t>Finalizace žádosti o podporu</a:t>
            </a:r>
            <a:endParaRPr lang="cs-CZ" sz="2400" b="true" dirty="false"/>
          </a:p>
        </p:txBody>
      </p:sp>
      <p:sp>
        <p:nvSpPr>
          <p:cNvPr id="8" name="Obdélník 7"/>
          <p:cNvSpPr/>
          <p:nvPr/>
        </p:nvSpPr>
        <p:spPr>
          <a:xfrm>
            <a:off x="2355702" y="5302272"/>
            <a:ext cx="6023787" cy="461665"/>
          </a:xfrm>
          <a:prstGeom prst="rect">
            <a:avLst/>
          </a:prstGeom>
          <a:solidFill>
            <a:schemeClr val="accent2">
              <a:lumMod val="50000"/>
            </a:schemeClr>
          </a:solidFill>
          <a:ln>
            <a:solidFill>
              <a:schemeClr val="accent2">
                <a:lumMod val="50000"/>
              </a:schemeClr>
            </a:solidFill>
          </a:ln>
        </p:spPr>
        <p:txBody>
          <a:bodyPr wrap="square">
            <a:spAutoFit/>
          </a:bodyPr>
          <a:lstStyle/>
          <a:p>
            <a:r>
              <a:rPr lang="cs-CZ" sz="2400" b="true" dirty="false">
                <a:solidFill>
                  <a:schemeClr val="bg1"/>
                </a:solidFill>
              </a:rPr>
              <a:t>Podepsání a odeslání žádosti o podporu</a:t>
            </a:r>
          </a:p>
        </p:txBody>
      </p:sp>
      <p:cxnSp>
        <p:nvCxnSpPr>
          <p:cNvPr id="10" name="Přímá spojnice se šipkou 9"/>
          <p:cNvCxnSpPr/>
          <p:nvPr/>
        </p:nvCxnSpPr>
        <p:spPr>
          <a:xfrm>
            <a:off x="8676456" y="1988840"/>
            <a:ext cx="0" cy="3327176"/>
          </a:xfrm>
          <a:prstGeom prst="straightConnector1">
            <a:avLst/>
          </a:prstGeom>
          <a:ln w="38100" cap="rnd">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287507"/>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Podpora sociálního podnikání</a:t>
            </a:r>
            <a:endParaRPr lang="cs-CZ" dirty="false"/>
          </a:p>
        </p:txBody>
      </p:sp>
      <p:sp>
        <p:nvSpPr>
          <p:cNvPr id="3" name="Zástupný symbol pro obsah 2"/>
          <p:cNvSpPr>
            <a:spLocks noGrp="true"/>
          </p:cNvSpPr>
          <p:nvPr>
            <p:ph idx="1"/>
          </p:nvPr>
        </p:nvSpPr>
        <p:spPr>
          <a:xfrm>
            <a:off x="540000" y="1800000"/>
            <a:ext cx="8136456" cy="4581328"/>
          </a:xfrm>
        </p:spPr>
        <p:txBody>
          <a:bodyPr/>
          <a:lstStyle/>
          <a:p>
            <a:r>
              <a:rPr lang="cs-CZ" b="true" dirty="false" smtClean="false"/>
              <a:t>České sociální podnikání</a:t>
            </a:r>
          </a:p>
          <a:p>
            <a:pPr>
              <a:buFont typeface="Arial" panose="020B0604020202020204" pitchFamily="34" charset="0"/>
              <a:buChar char="•"/>
            </a:pPr>
            <a:r>
              <a:rPr lang="cs-CZ" u="sng" dirty="false" smtClean="false">
                <a:hlinkClick r:id="rId3"/>
              </a:rPr>
              <a:t>www.ceske-socialni-podnikani.cz</a:t>
            </a:r>
            <a:endParaRPr lang="cs-CZ" u="sng" dirty="false" smtClean="false"/>
          </a:p>
          <a:p>
            <a:pPr lvl="1">
              <a:buFont typeface="Arial" panose="020B0604020202020204" pitchFamily="34" charset="0"/>
              <a:buChar char="•"/>
            </a:pPr>
            <a:r>
              <a:rPr lang="cs-CZ" b="true" dirty="false" smtClean="false"/>
              <a:t>Možnost kontaktovat konzultanty dle plánovaného místa realizace či specializace konzultantů</a:t>
            </a:r>
            <a:endParaRPr lang="cs-CZ" b="true" dirty="false"/>
          </a:p>
          <a:p>
            <a:pPr lvl="1">
              <a:buFont typeface="Arial" panose="020B0604020202020204" pitchFamily="34" charset="0"/>
              <a:buChar char="•"/>
            </a:pPr>
            <a:r>
              <a:rPr lang="cs-CZ" u="sng" dirty="false">
                <a:hlinkClick r:id="rId4"/>
              </a:rPr>
              <a:t>http://</a:t>
            </a:r>
            <a:r>
              <a:rPr lang="cs-CZ" u="sng" dirty="false" smtClean="false">
                <a:hlinkClick r:id="rId4"/>
              </a:rPr>
              <a:t>www.ceske-socialni-podnikani.cz/cz/kdo-poradi/lokalni-konzultanti-mpsv</a:t>
            </a:r>
            <a:endParaRPr lang="cs-CZ" u="sng" dirty="false" smtClean="false"/>
          </a:p>
          <a:p>
            <a:pPr lvl="1">
              <a:buFont typeface="Arial" panose="020B0604020202020204" pitchFamily="34" charset="0"/>
              <a:buChar char="•"/>
            </a:pPr>
            <a:r>
              <a:rPr lang="cs-CZ" u="sng" dirty="false" smtClean="false">
                <a:hlinkClick r:id="rId5"/>
              </a:rPr>
              <a:t>http://www.ceske-socialni-podnikani.cz/cz/kdo-poradi/experti-kouci</a:t>
            </a:r>
            <a:endParaRPr lang="cs-CZ" u="sng" dirty="false" smtClean="false"/>
          </a:p>
          <a:p>
            <a:pPr lvl="1">
              <a:buFont typeface="Arial" panose="020B0604020202020204" pitchFamily="34" charset="0"/>
              <a:buChar char="•"/>
            </a:pPr>
            <a:r>
              <a:rPr lang="cs-CZ" u="sng" dirty="false" smtClean="false"/>
              <a:t>http://www.ceske-socialni-podnikani.cz/cz/adresar-socialnich-podniku</a:t>
            </a:r>
          </a:p>
          <a:p>
            <a:pPr lvl="1">
              <a:buFont typeface="Arial" panose="020B0604020202020204" pitchFamily="34" charset="0"/>
              <a:buChar char="•"/>
            </a:pPr>
            <a:r>
              <a:rPr lang="cs-CZ" u="sng" dirty="false" smtClean="false"/>
              <a:t>http:/www.ceske-socialni-podnikani.cz/cz/kdo-poradi/staze-socialni-podnikani</a:t>
            </a:r>
          </a:p>
          <a:p>
            <a:pPr marL="414000" lvl="1" indent="0">
              <a:buNone/>
            </a:pPr>
            <a:endParaRPr lang="cs-CZ" u="sng"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130</a:t>
            </a:fld>
            <a:endParaRPr lang="cs-CZ" dirty="false"/>
          </a:p>
        </p:txBody>
      </p:sp>
    </p:spTree>
    <p:extLst>
      <p:ext uri="{BB962C8B-B14F-4D97-AF65-F5344CB8AC3E}">
        <p14:creationId xmlns:p14="http://schemas.microsoft.com/office/powerpoint/2010/main" val="208296904"/>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Legislativa</a:t>
            </a:r>
            <a:endParaRPr lang="cs-CZ" dirty="false"/>
          </a:p>
        </p:txBody>
      </p:sp>
      <p:sp>
        <p:nvSpPr>
          <p:cNvPr id="3" name="Zástupný symbol pro obsah 2"/>
          <p:cNvSpPr>
            <a:spLocks noGrp="true"/>
          </p:cNvSpPr>
          <p:nvPr>
            <p:ph idx="1"/>
          </p:nvPr>
        </p:nvSpPr>
        <p:spPr/>
        <p:txBody>
          <a:bodyPr/>
          <a:lstStyle/>
          <a:p>
            <a:r>
              <a:rPr lang="cs-CZ" b="true" dirty="false" smtClean="false"/>
              <a:t>Zákon </a:t>
            </a:r>
            <a:r>
              <a:rPr lang="cs-CZ" b="true" dirty="false"/>
              <a:t>č. 455/1991 Sb.</a:t>
            </a:r>
            <a:r>
              <a:rPr lang="cs-CZ" dirty="false"/>
              <a:t>,</a:t>
            </a:r>
            <a:r>
              <a:rPr lang="cs-CZ" b="true" dirty="false"/>
              <a:t> </a:t>
            </a:r>
            <a:r>
              <a:rPr lang="cs-CZ" dirty="false"/>
              <a:t>o živnostenském podnikání, </a:t>
            </a:r>
            <a:r>
              <a:rPr lang="cs-CZ" dirty="false" smtClean="false"/>
              <a:t/>
            </a:r>
            <a:br>
              <a:rPr lang="cs-CZ" dirty="false" smtClean="false"/>
            </a:br>
            <a:r>
              <a:rPr lang="cs-CZ" dirty="false" smtClean="false"/>
              <a:t>ve </a:t>
            </a:r>
            <a:r>
              <a:rPr lang="cs-CZ" dirty="false"/>
              <a:t>znění pozdějších předpisů</a:t>
            </a:r>
          </a:p>
          <a:p>
            <a:r>
              <a:rPr lang="cs-CZ" b="true" dirty="false" smtClean="false"/>
              <a:t>Zákon </a:t>
            </a:r>
            <a:r>
              <a:rPr lang="cs-CZ" b="true" dirty="false"/>
              <a:t>č. 89/2012 Sb.</a:t>
            </a:r>
            <a:r>
              <a:rPr lang="cs-CZ" dirty="false"/>
              <a:t>,</a:t>
            </a:r>
            <a:r>
              <a:rPr lang="cs-CZ" b="true" dirty="false"/>
              <a:t> </a:t>
            </a:r>
            <a:r>
              <a:rPr lang="cs-CZ" dirty="false"/>
              <a:t>občanský zákoník</a:t>
            </a:r>
          </a:p>
          <a:p>
            <a:r>
              <a:rPr lang="cs-CZ" b="true" dirty="false" smtClean="false"/>
              <a:t>Zákon </a:t>
            </a:r>
            <a:r>
              <a:rPr lang="cs-CZ" b="true" dirty="false"/>
              <a:t>č. 90/2012 Sb.</a:t>
            </a:r>
            <a:r>
              <a:rPr lang="cs-CZ" dirty="false"/>
              <a:t>,</a:t>
            </a:r>
            <a:r>
              <a:rPr lang="cs-CZ" b="true" dirty="false"/>
              <a:t> </a:t>
            </a:r>
            <a:r>
              <a:rPr lang="cs-CZ" dirty="false"/>
              <a:t>o obchodních korporacích</a:t>
            </a:r>
          </a:p>
          <a:p>
            <a:r>
              <a:rPr lang="cs-CZ" dirty="false" smtClean="false"/>
              <a:t>V současné době </a:t>
            </a:r>
            <a:r>
              <a:rPr lang="cs-CZ" b="true" dirty="false" smtClean="false"/>
              <a:t>projednáván Věcný </a:t>
            </a:r>
            <a:r>
              <a:rPr lang="cs-CZ" b="true" dirty="false"/>
              <a:t>záměr zákona </a:t>
            </a:r>
            <a:r>
              <a:rPr lang="cs-CZ" b="true" dirty="false" smtClean="false"/>
              <a:t/>
            </a:r>
            <a:br>
              <a:rPr lang="cs-CZ" b="true" dirty="false" smtClean="false"/>
            </a:br>
            <a:r>
              <a:rPr lang="cs-CZ" b="true" dirty="false" smtClean="false"/>
              <a:t>o </a:t>
            </a:r>
            <a:r>
              <a:rPr lang="cs-CZ" b="true" dirty="false"/>
              <a:t>sociálním </a:t>
            </a:r>
            <a:r>
              <a:rPr lang="cs-CZ" b="true" dirty="false" smtClean="false"/>
              <a:t>podnikání</a:t>
            </a:r>
            <a:r>
              <a:rPr lang="cs-CZ" dirty="false" smtClean="false"/>
              <a:t> – předkladatel Úřad vlády ČR</a:t>
            </a: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131</a:t>
            </a:fld>
            <a:endParaRPr lang="cs-CZ" dirty="false"/>
          </a:p>
        </p:txBody>
      </p:sp>
    </p:spTree>
    <p:extLst>
      <p:ext uri="{BB962C8B-B14F-4D97-AF65-F5344CB8AC3E}">
        <p14:creationId xmlns:p14="http://schemas.microsoft.com/office/powerpoint/2010/main" val="1799841685"/>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5" name="Nadpis 4"/>
          <p:cNvSpPr>
            <a:spLocks noGrp="true"/>
          </p:cNvSpPr>
          <p:nvPr>
            <p:ph type="title"/>
          </p:nvPr>
        </p:nvSpPr>
        <p:spPr>
          <a:xfrm>
            <a:off x="1344616" y="3284984"/>
            <a:ext cx="7272000" cy="730252"/>
          </a:xfrm>
        </p:spPr>
        <p:txBody>
          <a:bodyPr/>
          <a:lstStyle/>
          <a:p>
            <a:pPr algn="ctr"/>
            <a:r>
              <a:rPr lang="cs-CZ" dirty="false"/>
              <a:t>Děkujeme za </a:t>
            </a:r>
            <a:r>
              <a:rPr lang="cs-CZ" dirty="false" smtClean="false"/>
              <a:t>pozornost</a:t>
            </a:r>
            <a:br>
              <a:rPr lang="cs-CZ" dirty="false" smtClean="false"/>
            </a:br>
            <a:r>
              <a:rPr lang="cs-CZ" sz="2400" cap="none" dirty="false" smtClean="false"/>
              <a:t>Oddělení </a:t>
            </a:r>
            <a:r>
              <a:rPr lang="cs-CZ" sz="2400" cap="none" dirty="false"/>
              <a:t>projektů CLLD (875)</a:t>
            </a:r>
          </a:p>
        </p:txBody>
      </p:sp>
      <p:pic>
        <p:nvPicPr>
          <p:cNvPr id="14" name="Zástupný symbol pro obrázek 13"/>
          <p:cNvPicPr>
            <a:picLocks noGrp="true" noChangeAspect="true"/>
          </p:cNvPicPr>
          <p:nvPr>
            <p:ph type="pic" sz="quarter" idx="15"/>
          </p:nvPr>
        </p:nvPicPr>
        <p:blipFill>
          <a:blip cstate="print" r:embed="rId2">
            <a:extLst>
              <a:ext uri="{28A0092B-C50C-407E-A947-70E740481C1C}">
                <a14:useLocalDpi xmlns:a14="http://schemas.microsoft.com/office/drawing/2010/main" val="0"/>
              </a:ext>
            </a:extLst>
          </a:blip>
          <a:srcRect/>
          <a:stretch>
            <a:fillRect/>
          </a:stretch>
        </p:blipFill>
        <p:spPr>
          <a:xfrm>
            <a:off x="683568" y="3321048"/>
            <a:ext cx="540000" cy="540000"/>
          </a:xfrm>
        </p:spPr>
      </p:pic>
      <p:sp>
        <p:nvSpPr>
          <p:cNvPr id="4" name="Zástupný symbol pro obsah 2"/>
          <p:cNvSpPr txBox="true">
            <a:spLocks/>
          </p:cNvSpPr>
          <p:nvPr/>
        </p:nvSpPr>
        <p:spPr>
          <a:xfrm>
            <a:off x="683568" y="3861048"/>
            <a:ext cx="7920432" cy="2664296"/>
          </a:xfrm>
          <a:prstGeom prst="rect">
            <a:avLst/>
          </a:prstGeom>
          <a:ln>
            <a:noFill/>
          </a:ln>
        </p:spPr>
        <p:txBody>
          <a:bodyPr/>
          <a:lstStyle>
            <a:lvl1pPr marL="432000" indent="-432000" algn="l" defTabSz="914400" rtl="false" eaLnBrk="true" latinLnBrk="false" hangingPunct="true">
              <a:lnSpc>
                <a:spcPts val="2880"/>
              </a:lnSpc>
              <a:spcBef>
                <a:spcPts val="600"/>
              </a:spcBef>
              <a:spcAft>
                <a:spcPts val="600"/>
              </a:spcAft>
              <a:buClr>
                <a:schemeClr val="accent2"/>
              </a:buClr>
              <a:buSzPct val="100000"/>
              <a:buFont typeface="Wingdings" panose="05000000000000000000" pitchFamily="2" charset="2"/>
              <a:buChar char=""/>
              <a:defRPr sz="2400" b="false" kern="1200">
                <a:solidFill>
                  <a:schemeClr val="tx1"/>
                </a:solidFill>
                <a:latin typeface="+mn-lt"/>
                <a:ea typeface="+mn-ea"/>
                <a:cs typeface="+mn-cs"/>
              </a:defRPr>
            </a:lvl1pPr>
            <a:lvl2pPr marL="666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lang="cs-CZ" sz="2000" kern="1200" dirty="false" smtClean="false">
                <a:solidFill>
                  <a:schemeClr val="tx1"/>
                </a:solidFill>
                <a:latin typeface="+mn-lt"/>
                <a:ea typeface="+mn-ea"/>
                <a:cs typeface="+mn-cs"/>
              </a:defRPr>
            </a:lvl4pPr>
            <a:lvl5pPr marL="1422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false"/>
          </a:p>
        </p:txBody>
      </p:sp>
    </p:spTree>
    <p:extLst>
      <p:ext uri="{BB962C8B-B14F-4D97-AF65-F5344CB8AC3E}">
        <p14:creationId xmlns:p14="http://schemas.microsoft.com/office/powerpoint/2010/main" val="4207094734"/>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5" name="Nadpis 4"/>
          <p:cNvSpPr>
            <a:spLocks noGrp="true"/>
          </p:cNvSpPr>
          <p:nvPr>
            <p:ph type="title"/>
          </p:nvPr>
        </p:nvSpPr>
        <p:spPr>
          <a:xfrm>
            <a:off x="900113" y="1773238"/>
            <a:ext cx="7200900" cy="2879725"/>
          </a:xfrm>
        </p:spPr>
        <p:txBody>
          <a:bodyPr/>
          <a:lstStyle/>
          <a:p>
            <a:pPr algn="ctr" eaLnBrk="true" fontAlgn="auto" hangingPunct="true">
              <a:spcAft>
                <a:spcPts val="0"/>
              </a:spcAft>
              <a:defRPr/>
            </a:pPr>
            <a:r>
              <a:rPr lang="pl-PL" dirty="false" smtClean="false"/>
              <a:t/>
            </a:r>
            <a:br>
              <a:rPr lang="pl-PL" dirty="false" smtClean="false"/>
            </a:br>
            <a:r>
              <a:rPr lang="pl-PL" dirty="false" smtClean="false"/>
              <a:t>Představení </a:t>
            </a:r>
            <a:br>
              <a:rPr lang="pl-PL" dirty="false" smtClean="false"/>
            </a:br>
            <a:r>
              <a:rPr lang="pl-PL" dirty="false" smtClean="false"/>
              <a:t>odboru Podpory projektů (86)</a:t>
            </a:r>
            <a:endParaRPr lang="cs-CZ" dirty="false"/>
          </a:p>
        </p:txBody>
      </p:sp>
      <p:sp>
        <p:nvSpPr>
          <p:cNvPr id="36867" name="Zástupný symbol pro text 1"/>
          <p:cNvSpPr>
            <a:spLocks noGrp="true"/>
          </p:cNvSpPr>
          <p:nvPr>
            <p:ph type="body" sz="quarter" idx="13"/>
          </p:nvPr>
        </p:nvSpPr>
        <p:spPr>
          <a:xfrm>
            <a:off x="1528763" y="3665538"/>
            <a:ext cx="5940425" cy="1995487"/>
          </a:xfrm>
        </p:spPr>
        <p:txBody>
          <a:bodyPr/>
          <a:lstStyle/>
          <a:p>
            <a:pPr algn="ctr">
              <a:spcBef>
                <a:spcPct val="0"/>
              </a:spcBef>
              <a:spcAft>
                <a:spcPct val="0"/>
              </a:spcAft>
            </a:pPr>
            <a:endParaRPr lang="cs-CZ" altLang="cs-CZ" sz="2400" b="true" smtClean="false"/>
          </a:p>
          <a:p>
            <a:pPr algn="ctr">
              <a:spcBef>
                <a:spcPct val="0"/>
              </a:spcBef>
              <a:spcAft>
                <a:spcPct val="0"/>
              </a:spcAft>
            </a:pPr>
            <a:endParaRPr lang="cs-CZ" altLang="cs-CZ" sz="2400" b="true" smtClean="false"/>
          </a:p>
          <a:p>
            <a:pPr algn="ctr">
              <a:spcBef>
                <a:spcPct val="0"/>
              </a:spcBef>
              <a:spcAft>
                <a:spcPct val="0"/>
              </a:spcAft>
            </a:pPr>
            <a:endParaRPr lang="cs-CZ" altLang="cs-CZ" sz="2400" b="true" smtClean="false"/>
          </a:p>
          <a:p>
            <a:pPr algn="ctr">
              <a:spcBef>
                <a:spcPct val="0"/>
              </a:spcBef>
              <a:spcAft>
                <a:spcPct val="0"/>
              </a:spcAft>
            </a:pPr>
            <a:endParaRPr lang="cs-CZ" altLang="cs-CZ" sz="2400" smtClean="false"/>
          </a:p>
        </p:txBody>
      </p:sp>
      <p:sp>
        <p:nvSpPr>
          <p:cNvPr id="36868" name="Zástupný symbol pro text 6"/>
          <p:cNvSpPr>
            <a:spLocks noGrp="true"/>
          </p:cNvSpPr>
          <p:nvPr>
            <p:ph type="body" sz="quarter" idx="14"/>
          </p:nvPr>
        </p:nvSpPr>
        <p:spPr>
          <a:xfrm>
            <a:off x="1331913" y="3716338"/>
            <a:ext cx="7270750" cy="288925"/>
          </a:xfrm>
        </p:spPr>
        <p:txBody>
          <a:bodyPr/>
          <a:lstStyle/>
          <a:p>
            <a:pPr eaLnBrk="true" hangingPunct="true">
              <a:spcBef>
                <a:spcPct val="0"/>
              </a:spcBef>
              <a:spcAft>
                <a:spcPct val="0"/>
              </a:spcAft>
            </a:pPr>
            <a:endParaRPr lang="cs-CZ" altLang="cs-CZ" smtClean="false"/>
          </a:p>
          <a:p>
            <a:pPr eaLnBrk="true" hangingPunct="true">
              <a:spcBef>
                <a:spcPct val="0"/>
              </a:spcBef>
              <a:spcAft>
                <a:spcPct val="0"/>
              </a:spcAft>
            </a:pPr>
            <a:endParaRPr lang="cs-CZ" altLang="cs-CZ" smtClean="false"/>
          </a:p>
          <a:p>
            <a:pPr eaLnBrk="true" hangingPunct="true">
              <a:spcBef>
                <a:spcPct val="0"/>
              </a:spcBef>
              <a:spcAft>
                <a:spcPct val="0"/>
              </a:spcAft>
            </a:pPr>
            <a:endParaRPr lang="cs-CZ" altLang="cs-CZ" smtClean="false"/>
          </a:p>
          <a:p>
            <a:pPr eaLnBrk="true" hangingPunct="true">
              <a:spcBef>
                <a:spcPct val="0"/>
              </a:spcBef>
              <a:spcAft>
                <a:spcPct val="0"/>
              </a:spcAft>
            </a:pPr>
            <a:endParaRPr lang="cs-CZ" altLang="cs-CZ" smtClean="false"/>
          </a:p>
          <a:p>
            <a:pPr eaLnBrk="true" hangingPunct="true">
              <a:spcBef>
                <a:spcPct val="0"/>
              </a:spcBef>
              <a:spcAft>
                <a:spcPct val="0"/>
              </a:spcAft>
            </a:pPr>
            <a:endParaRPr lang="cs-CZ" altLang="cs-CZ" smtClean="false"/>
          </a:p>
          <a:p>
            <a:pPr eaLnBrk="true" hangingPunct="true">
              <a:spcBef>
                <a:spcPct val="0"/>
              </a:spcBef>
              <a:spcAft>
                <a:spcPct val="0"/>
              </a:spcAft>
            </a:pPr>
            <a:endParaRPr lang="cs-CZ" altLang="cs-CZ" smtClean="false"/>
          </a:p>
          <a:p>
            <a:pPr eaLnBrk="true" hangingPunct="true">
              <a:spcBef>
                <a:spcPct val="0"/>
              </a:spcBef>
              <a:spcAft>
                <a:spcPct val="0"/>
              </a:spcAft>
            </a:pPr>
            <a:endParaRPr lang="cs-CZ" altLang="cs-CZ" smtClean="false"/>
          </a:p>
          <a:p>
            <a:pPr eaLnBrk="true" hangingPunct="true">
              <a:spcBef>
                <a:spcPct val="0"/>
              </a:spcBef>
              <a:spcAft>
                <a:spcPct val="0"/>
              </a:spcAft>
            </a:pPr>
            <a:endParaRPr lang="cs-CZ" altLang="cs-CZ" smtClean="false"/>
          </a:p>
        </p:txBody>
      </p:sp>
      <p:pic>
        <p:nvPicPr>
          <p:cNvPr id="36869" name="Picture 3"/>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1619672" y="4869160"/>
            <a:ext cx="6192838" cy="10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Tree>
    <p:extLst>
      <p:ext uri="{BB962C8B-B14F-4D97-AF65-F5344CB8AC3E}">
        <p14:creationId xmlns:p14="http://schemas.microsoft.com/office/powerpoint/2010/main" val="3846480053"/>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a:xfrm>
            <a:off x="323850" y="0"/>
            <a:ext cx="8423275" cy="1079500"/>
          </a:xfrm>
        </p:spPr>
        <p:txBody>
          <a:bodyPr/>
          <a:lstStyle/>
          <a:p>
            <a:pPr algn="ctr" eaLnBrk="true" fontAlgn="auto" hangingPunct="true">
              <a:spcAft>
                <a:spcPts val="0"/>
              </a:spcAft>
              <a:defRPr/>
            </a:pPr>
            <a:r>
              <a:rPr lang="cs-CZ" sz="2400" dirty="false" smtClean="false"/>
              <a:t>Možnosti spolupráce odboru Podpory projektů 86 MPSV s potencionálními žadateli</a:t>
            </a:r>
            <a:endParaRPr lang="cs-CZ" sz="2400" dirty="false"/>
          </a:p>
        </p:txBody>
      </p:sp>
      <p:graphicFrame>
        <p:nvGraphicFramePr>
          <p:cNvPr id="5" name="Zástupný symbol pro obsah 4"/>
          <p:cNvGraphicFramePr>
            <a:graphicFrameLocks noGrp="true"/>
          </p:cNvGraphicFramePr>
          <p:nvPr>
            <p:ph idx="1"/>
          </p:nvPr>
        </p:nvGraphicFramePr>
        <p:xfrm>
          <a:off x="0" y="1340768"/>
          <a:ext cx="9144000" cy="5400600"/>
        </p:xfrm>
        <a:graphic>
          <a:graphicData uri="http://schemas.openxmlformats.org/drawingml/2006/diagram">
            <dgm:relIds r:dm="rId3" r:lo="rId4" r:qs="rId5" r:cs="rId6"/>
          </a:graphicData>
        </a:graphic>
      </p:graphicFrame>
      <p:sp>
        <p:nvSpPr>
          <p:cNvPr id="4" name="Zástupný symbol pro číslo snímku 3"/>
          <p:cNvSpPr>
            <a:spLocks noGrp="true"/>
          </p:cNvSpPr>
          <p:nvPr>
            <p:ph type="sldNum" sz="quarter" idx="12"/>
          </p:nvPr>
        </p:nvSpPr>
        <p:spPr/>
        <p:txBody>
          <a:bodyPr/>
          <a:lstStyle/>
          <a:p>
            <a:pPr>
              <a:defRPr/>
            </a:pPr>
            <a:endParaRPr lang="cs-CZ" dirty="false" smtClean="false"/>
          </a:p>
          <a:p>
            <a:pPr>
              <a:defRPr/>
            </a:pPr>
            <a:endParaRPr lang="cs-CZ" dirty="false"/>
          </a:p>
        </p:txBody>
      </p:sp>
    </p:spTree>
    <p:extLst>
      <p:ext uri="{BB962C8B-B14F-4D97-AF65-F5344CB8AC3E}">
        <p14:creationId xmlns:p14="http://schemas.microsoft.com/office/powerpoint/2010/main" val="4029047095"/>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pPr>
              <a:defRPr/>
            </a:pPr>
            <a:r>
              <a:rPr lang="cs-CZ" dirty="false" smtClean="false"/>
              <a:t>kontakty</a:t>
            </a:r>
            <a:endParaRPr lang="cs-CZ" dirty="false"/>
          </a:p>
        </p:txBody>
      </p:sp>
      <p:sp>
        <p:nvSpPr>
          <p:cNvPr id="38915" name="Zástupný symbol pro obsah 2"/>
          <p:cNvSpPr>
            <a:spLocks noGrp="true"/>
          </p:cNvSpPr>
          <p:nvPr>
            <p:ph idx="1"/>
          </p:nvPr>
        </p:nvSpPr>
        <p:spPr>
          <a:xfrm>
            <a:off x="539750" y="1196975"/>
            <a:ext cx="8496300" cy="5327650"/>
          </a:xfrm>
        </p:spPr>
        <p:txBody>
          <a:bodyPr/>
          <a:lstStyle/>
          <a:p>
            <a:r>
              <a:rPr lang="cs-CZ" altLang="cs-CZ" sz="1800" b="true" dirty="false" smtClean="false"/>
              <a:t>PRIORITNÍ OSA 1 </a:t>
            </a:r>
            <a:r>
              <a:rPr lang="cs-CZ" altLang="cs-CZ" sz="1800" dirty="false" smtClean="false"/>
              <a:t>PODPORA ZAMĚSTNANOSTI A ADAPTABILITY PRACOVNÍ SÍLY</a:t>
            </a:r>
          </a:p>
          <a:p>
            <a:pPr lvl="1">
              <a:lnSpc>
                <a:spcPct val="100000"/>
              </a:lnSpc>
              <a:spcBef>
                <a:spcPct val="0"/>
              </a:spcBef>
              <a:spcAft>
                <a:spcPct val="0"/>
              </a:spcAft>
            </a:pPr>
            <a:r>
              <a:rPr lang="cs-CZ" altLang="cs-CZ" sz="1600" dirty="false" smtClean="false"/>
              <a:t>Mgr. Kateřina Pittnerová (</a:t>
            </a:r>
            <a:r>
              <a:rPr lang="cs-CZ" altLang="cs-CZ" sz="1600" dirty="false" smtClean="false">
                <a:hlinkClick r:id="rId2"/>
              </a:rPr>
              <a:t>katerina.pittnerova</a:t>
            </a:r>
            <a:r>
              <a:rPr lang="cs-CZ" altLang="cs-CZ" sz="1600" u="sng" dirty="false" smtClean="false">
                <a:hlinkClick r:id="rId2"/>
              </a:rPr>
              <a:t>@mpsv.cz</a:t>
            </a:r>
            <a:r>
              <a:rPr lang="cs-CZ" altLang="cs-CZ" sz="1600" dirty="false" smtClean="false"/>
              <a:t>), tel.: +420 950 195 789</a:t>
            </a:r>
          </a:p>
          <a:p>
            <a:pPr lvl="1">
              <a:lnSpc>
                <a:spcPct val="100000"/>
              </a:lnSpc>
              <a:spcBef>
                <a:spcPct val="0"/>
              </a:spcBef>
              <a:spcAft>
                <a:spcPct val="0"/>
              </a:spcAft>
            </a:pPr>
            <a:r>
              <a:rPr lang="cs-CZ" altLang="cs-CZ" sz="1600" dirty="false" smtClean="false"/>
              <a:t>Mgr. Vendula Trnková (</a:t>
            </a:r>
            <a:r>
              <a:rPr lang="cs-CZ" altLang="cs-CZ" sz="1600" dirty="false" smtClean="false">
                <a:hlinkClick r:id="rId3"/>
              </a:rPr>
              <a:t>vendula.trnkova@mpsv.cz</a:t>
            </a:r>
            <a:r>
              <a:rPr lang="cs-CZ" altLang="cs-CZ" sz="1600" dirty="false" smtClean="false"/>
              <a:t>), tel.: +420 950 192 165</a:t>
            </a:r>
          </a:p>
          <a:p>
            <a:pPr lvl="1">
              <a:lnSpc>
                <a:spcPct val="100000"/>
              </a:lnSpc>
              <a:spcBef>
                <a:spcPct val="0"/>
              </a:spcBef>
              <a:spcAft>
                <a:spcPct val="0"/>
              </a:spcAft>
            </a:pPr>
            <a:r>
              <a:rPr lang="cs-CZ" altLang="cs-CZ" sz="1600" dirty="false" smtClean="false"/>
              <a:t>PhDr. Blažena Křížová (</a:t>
            </a:r>
            <a:r>
              <a:rPr lang="cs-CZ" altLang="cs-CZ" sz="1600" dirty="false" smtClean="false">
                <a:hlinkClick r:id="rId4"/>
              </a:rPr>
              <a:t>blazena.krizova</a:t>
            </a:r>
            <a:r>
              <a:rPr lang="cs-CZ" altLang="cs-CZ" sz="1600" u="sng" dirty="false" smtClean="false">
                <a:hlinkClick r:id="rId4"/>
              </a:rPr>
              <a:t>@mpsv.cz</a:t>
            </a:r>
            <a:r>
              <a:rPr lang="cs-CZ" altLang="cs-CZ" sz="1600" u="sng" dirty="false" smtClean="false"/>
              <a:t>),</a:t>
            </a:r>
            <a:r>
              <a:rPr lang="cs-CZ" altLang="cs-CZ" sz="1600" dirty="false" smtClean="false"/>
              <a:t> tel.: +420 950 192 148</a:t>
            </a:r>
          </a:p>
          <a:p>
            <a:pPr>
              <a:lnSpc>
                <a:spcPct val="200000"/>
              </a:lnSpc>
            </a:pPr>
            <a:r>
              <a:rPr lang="cs-CZ" altLang="cs-CZ" sz="1800" b="true" dirty="false" smtClean="false"/>
              <a:t>PRIORITNÍ OSA 2 </a:t>
            </a:r>
            <a:r>
              <a:rPr lang="cs-CZ" altLang="cs-CZ" sz="1800" dirty="false" smtClean="false"/>
              <a:t>SOCIÁLNÍ ZAČLEŇOVÁNÍ A BOJ S CHUDOBOU</a:t>
            </a:r>
          </a:p>
          <a:p>
            <a:pPr lvl="1">
              <a:lnSpc>
                <a:spcPct val="100000"/>
              </a:lnSpc>
              <a:spcBef>
                <a:spcPct val="0"/>
              </a:spcBef>
              <a:spcAft>
                <a:spcPct val="0"/>
              </a:spcAft>
            </a:pPr>
            <a:r>
              <a:rPr lang="cs-CZ" altLang="cs-CZ" sz="1600" dirty="false" smtClean="false"/>
              <a:t>Ing. Monika Hejzlarová (</a:t>
            </a:r>
            <a:r>
              <a:rPr lang="cs-CZ" altLang="cs-CZ" sz="1600" dirty="false" smtClean="false">
                <a:hlinkClick r:id="rId5"/>
              </a:rPr>
              <a:t>monika.hejzlarova</a:t>
            </a:r>
            <a:r>
              <a:rPr lang="cs-CZ" altLang="cs-CZ" sz="1600" u="sng" dirty="false" smtClean="false">
                <a:hlinkClick r:id="rId5"/>
              </a:rPr>
              <a:t>@mpsv.cz</a:t>
            </a:r>
            <a:r>
              <a:rPr lang="cs-CZ" altLang="cs-CZ" sz="1600" u="sng" dirty="false" smtClean="false"/>
              <a:t>),</a:t>
            </a:r>
            <a:r>
              <a:rPr lang="cs-CZ" altLang="cs-CZ" sz="1600" dirty="false" smtClean="false"/>
              <a:t> tel.: +420 950 192 750</a:t>
            </a:r>
          </a:p>
          <a:p>
            <a:pPr lvl="1">
              <a:lnSpc>
                <a:spcPct val="100000"/>
              </a:lnSpc>
              <a:spcBef>
                <a:spcPct val="0"/>
              </a:spcBef>
              <a:spcAft>
                <a:spcPct val="0"/>
              </a:spcAft>
            </a:pPr>
            <a:r>
              <a:rPr lang="cs-CZ" altLang="cs-CZ" sz="1600" dirty="false" smtClean="false"/>
              <a:t>Mgr. Nikol Moravcová (</a:t>
            </a:r>
            <a:r>
              <a:rPr lang="cs-CZ" altLang="cs-CZ" sz="1600" dirty="false" smtClean="false">
                <a:hlinkClick r:id="rId6"/>
              </a:rPr>
              <a:t>nikol.moravcova</a:t>
            </a:r>
            <a:r>
              <a:rPr lang="cs-CZ" altLang="cs-CZ" sz="1600" u="sng" dirty="false" smtClean="false">
                <a:hlinkClick r:id="rId6"/>
              </a:rPr>
              <a:t>@mpsv.cz</a:t>
            </a:r>
            <a:r>
              <a:rPr lang="cs-CZ" altLang="cs-CZ" sz="1600" u="sng" dirty="false" smtClean="false"/>
              <a:t>),</a:t>
            </a:r>
            <a:r>
              <a:rPr lang="cs-CZ" altLang="cs-CZ" sz="1600" dirty="false" smtClean="false"/>
              <a:t>  tel.: +420 950 193 190</a:t>
            </a:r>
          </a:p>
          <a:p>
            <a:pPr lvl="1">
              <a:lnSpc>
                <a:spcPct val="100000"/>
              </a:lnSpc>
              <a:spcBef>
                <a:spcPct val="0"/>
              </a:spcBef>
              <a:spcAft>
                <a:spcPct val="0"/>
              </a:spcAft>
            </a:pPr>
            <a:r>
              <a:rPr lang="cs-CZ" altLang="cs-CZ" sz="1600" dirty="false" smtClean="false"/>
              <a:t>Mgr. Kristýna Mixová (</a:t>
            </a:r>
            <a:r>
              <a:rPr lang="cs-CZ" altLang="cs-CZ" sz="1600" dirty="false" smtClean="false">
                <a:hlinkClick r:id="rId7"/>
              </a:rPr>
              <a:t>kristyna.mixova</a:t>
            </a:r>
            <a:r>
              <a:rPr lang="cs-CZ" altLang="cs-CZ" sz="1600" u="sng" dirty="false" smtClean="false">
                <a:hlinkClick r:id="rId7"/>
              </a:rPr>
              <a:t>@mpsv.cz</a:t>
            </a:r>
            <a:r>
              <a:rPr lang="cs-CZ" altLang="cs-CZ" sz="1600" u="sng" dirty="false" smtClean="false"/>
              <a:t>),</a:t>
            </a:r>
            <a:r>
              <a:rPr lang="cs-CZ" altLang="cs-CZ" sz="1600" dirty="false" smtClean="false"/>
              <a:t> tel.: +420 950 192 164</a:t>
            </a:r>
          </a:p>
          <a:p>
            <a:pPr>
              <a:lnSpc>
                <a:spcPct val="200000"/>
              </a:lnSpc>
            </a:pPr>
            <a:r>
              <a:rPr lang="cs-CZ" altLang="cs-CZ" sz="1800" b="true" dirty="false" smtClean="false"/>
              <a:t>PRIORITNÍ OSA 3 </a:t>
            </a:r>
            <a:r>
              <a:rPr lang="cs-CZ" altLang="cs-CZ" sz="1800" dirty="false" smtClean="false"/>
              <a:t>SOCIÁLNÍ INOVACE A MEZINÁRODNÍ SPOLUPRÁCE</a:t>
            </a:r>
          </a:p>
          <a:p>
            <a:pPr lvl="1"/>
            <a:r>
              <a:rPr lang="cs-CZ" altLang="cs-CZ" sz="1600" dirty="false" smtClean="false"/>
              <a:t>PhDr. Blažena Křížová (</a:t>
            </a:r>
            <a:r>
              <a:rPr lang="cs-CZ" altLang="cs-CZ" sz="1600" dirty="false" smtClean="false">
                <a:hlinkClick r:id="rId4"/>
              </a:rPr>
              <a:t>blazena.krizova</a:t>
            </a:r>
            <a:r>
              <a:rPr lang="cs-CZ" altLang="cs-CZ" sz="1600" u="sng" dirty="false" smtClean="false">
                <a:hlinkClick r:id="rId4"/>
              </a:rPr>
              <a:t>@mpsv.cz</a:t>
            </a:r>
            <a:r>
              <a:rPr lang="cs-CZ" altLang="cs-CZ" sz="1600" u="sng" dirty="false" smtClean="false"/>
              <a:t>),</a:t>
            </a:r>
            <a:r>
              <a:rPr lang="cs-CZ" altLang="cs-CZ" sz="1600" dirty="false" smtClean="false"/>
              <a:t> tel.: +420 950 192 148</a:t>
            </a:r>
          </a:p>
          <a:p>
            <a:pPr>
              <a:lnSpc>
                <a:spcPct val="200000"/>
              </a:lnSpc>
            </a:pPr>
            <a:r>
              <a:rPr lang="cs-CZ" altLang="cs-CZ" sz="1800" b="true" dirty="false" smtClean="false"/>
              <a:t>PRIORITNÍ OSA 4 </a:t>
            </a:r>
            <a:r>
              <a:rPr lang="cs-CZ" altLang="cs-CZ" sz="1800" dirty="false" smtClean="false"/>
              <a:t>EFEKTIVNÍ VEŘEJNÁ SPRÁVA</a:t>
            </a:r>
          </a:p>
          <a:p>
            <a:pPr lvl="1"/>
            <a:r>
              <a:rPr lang="cs-CZ" altLang="cs-CZ" sz="1600" dirty="false" smtClean="false"/>
              <a:t>Ing. Lukáš Krátký (</a:t>
            </a:r>
            <a:r>
              <a:rPr lang="cs-CZ" altLang="cs-CZ" sz="1600" dirty="false" smtClean="false">
                <a:hlinkClick r:id="rId8"/>
              </a:rPr>
              <a:t>lukas.kratky</a:t>
            </a:r>
            <a:r>
              <a:rPr lang="cs-CZ" altLang="cs-CZ" sz="1600" u="sng" dirty="false" smtClean="false">
                <a:hlinkClick r:id="rId8"/>
              </a:rPr>
              <a:t>@mpsv.cz</a:t>
            </a:r>
            <a:r>
              <a:rPr lang="cs-CZ" altLang="cs-CZ" sz="1600" u="sng" dirty="false" smtClean="false"/>
              <a:t>),</a:t>
            </a:r>
            <a:r>
              <a:rPr lang="cs-CZ" altLang="cs-CZ" sz="1600" dirty="false" smtClean="false"/>
              <a:t> tel.: +420 950 192 159</a:t>
            </a:r>
          </a:p>
          <a:p>
            <a:endParaRPr lang="cs-CZ" altLang="cs-CZ" sz="2800" dirty="false" smtClean="false"/>
          </a:p>
        </p:txBody>
      </p:sp>
      <p:sp>
        <p:nvSpPr>
          <p:cNvPr id="4" name="Zástupný symbol pro číslo snímku 3"/>
          <p:cNvSpPr>
            <a:spLocks noGrp="true"/>
          </p:cNvSpPr>
          <p:nvPr>
            <p:ph type="sldNum" sz="quarter" idx="12"/>
          </p:nvPr>
        </p:nvSpPr>
        <p:spPr/>
        <p:txBody>
          <a:bodyPr/>
          <a:lstStyle/>
          <a:p>
            <a:pPr>
              <a:defRPr/>
            </a:pPr>
            <a:fld id="{403D8DA7-9973-4495-B6EF-FCD9D0C20E01}" type="slidenum">
              <a:rPr lang="cs-CZ" smtClean="false"/>
              <a:pPr>
                <a:defRPr/>
              </a:pPr>
              <a:t>135</a:t>
            </a:fld>
            <a:endParaRPr lang="cs-CZ" dirty="false"/>
          </a:p>
        </p:txBody>
      </p:sp>
    </p:spTree>
    <p:extLst>
      <p:ext uri="{BB962C8B-B14F-4D97-AF65-F5344CB8AC3E}">
        <p14:creationId xmlns:p14="http://schemas.microsoft.com/office/powerpoint/2010/main" val="3616603110"/>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pPr>
              <a:defRPr/>
            </a:pPr>
            <a:r>
              <a:rPr lang="cs-CZ" dirty="false" smtClean="false"/>
              <a:t>Kontakty</a:t>
            </a:r>
            <a:endParaRPr lang="cs-CZ" dirty="false"/>
          </a:p>
        </p:txBody>
      </p:sp>
      <p:sp>
        <p:nvSpPr>
          <p:cNvPr id="39939" name="Zástupný symbol pro obsah 2"/>
          <p:cNvSpPr>
            <a:spLocks noGrp="true"/>
          </p:cNvSpPr>
          <p:nvPr>
            <p:ph idx="1"/>
          </p:nvPr>
        </p:nvSpPr>
        <p:spPr/>
        <p:txBody>
          <a:bodyPr/>
          <a:lstStyle/>
          <a:p>
            <a:r>
              <a:rPr lang="cs-CZ" altLang="cs-CZ" sz="1800" b="true" dirty="false" smtClean="false"/>
              <a:t>Detašované pracoviště Brno (Jihomoravský a Zlínský kraj)</a:t>
            </a:r>
          </a:p>
          <a:p>
            <a:pPr lvl="1"/>
            <a:r>
              <a:rPr lang="cs-CZ" altLang="cs-CZ" sz="1600" dirty="false" smtClean="false"/>
              <a:t>PhDr. Milada </a:t>
            </a:r>
            <a:r>
              <a:rPr lang="cs-CZ" altLang="cs-CZ" sz="1600" dirty="false" err="true" smtClean="false"/>
              <a:t>Pelajová</a:t>
            </a:r>
            <a:r>
              <a:rPr lang="cs-CZ" altLang="cs-CZ" sz="1600" dirty="false" smtClean="false"/>
              <a:t> (</a:t>
            </a:r>
            <a:r>
              <a:rPr lang="cs-CZ" altLang="cs-CZ" sz="1600" dirty="false" smtClean="false">
                <a:hlinkClick r:id="rId2"/>
              </a:rPr>
              <a:t>milada.pelajova</a:t>
            </a:r>
            <a:r>
              <a:rPr lang="cs-CZ" altLang="cs-CZ" sz="1600" u="sng" dirty="false" smtClean="false">
                <a:hlinkClick r:id="rId2"/>
              </a:rPr>
              <a:t>@mpsv.cz</a:t>
            </a:r>
            <a:r>
              <a:rPr lang="cs-CZ" altLang="cs-CZ" sz="1600" u="sng" dirty="false" smtClean="false"/>
              <a:t>),</a:t>
            </a:r>
            <a:r>
              <a:rPr lang="cs-CZ" altLang="cs-CZ" sz="1600" dirty="false" smtClean="false"/>
              <a:t> tel.: +420 778 427 855</a:t>
            </a:r>
          </a:p>
          <a:p>
            <a:pPr lvl="1"/>
            <a:r>
              <a:rPr lang="cs-CZ" altLang="cs-CZ" sz="1600" dirty="false" smtClean="false"/>
              <a:t>Ing. Zdeněk Okáč </a:t>
            </a:r>
            <a:r>
              <a:rPr lang="cs-CZ" altLang="cs-CZ" sz="1600" u="sng" dirty="false" smtClean="false"/>
              <a:t>(</a:t>
            </a:r>
            <a:r>
              <a:rPr lang="cs-CZ" altLang="cs-CZ" sz="1600" u="sng" dirty="false" smtClean="false">
                <a:hlinkClick r:id="rId3"/>
              </a:rPr>
              <a:t>zdenek.okac@mpsv.cz</a:t>
            </a:r>
            <a:r>
              <a:rPr lang="cs-CZ" altLang="cs-CZ" sz="1600" u="sng" dirty="false" smtClean="false"/>
              <a:t>),</a:t>
            </a:r>
            <a:r>
              <a:rPr lang="cs-CZ" altLang="cs-CZ" sz="1600" dirty="false" smtClean="false"/>
              <a:t> tel.: +420 773 790 706</a:t>
            </a:r>
            <a:endParaRPr lang="cs-CZ" altLang="cs-CZ" sz="1600" b="true" dirty="false" smtClean="false"/>
          </a:p>
          <a:p>
            <a:endParaRPr lang="cs-CZ" altLang="cs-CZ" sz="1800" b="true" dirty="false" smtClean="false"/>
          </a:p>
          <a:p>
            <a:r>
              <a:rPr lang="cs-CZ" altLang="cs-CZ" sz="1800" b="true" dirty="false" smtClean="false"/>
              <a:t>Detašované pracoviště Ostrava (Moravskoslezský a Olomoucký kraj)</a:t>
            </a:r>
          </a:p>
          <a:p>
            <a:pPr lvl="1"/>
            <a:r>
              <a:rPr lang="cs-CZ" altLang="cs-CZ" sz="1600" dirty="false"/>
              <a:t>Mgr. Andrea </a:t>
            </a:r>
            <a:r>
              <a:rPr lang="cs-CZ" altLang="cs-CZ" sz="1600" dirty="false" err="true"/>
              <a:t>Beličinová</a:t>
            </a:r>
            <a:r>
              <a:rPr lang="cs-CZ" altLang="cs-CZ" sz="1600" dirty="false"/>
              <a:t> (</a:t>
            </a:r>
            <a:r>
              <a:rPr lang="cs-CZ" altLang="cs-CZ" sz="1600" dirty="false">
                <a:hlinkClick r:id="rId4"/>
              </a:rPr>
              <a:t>andrea.belicinova</a:t>
            </a:r>
            <a:r>
              <a:rPr lang="cs-CZ" altLang="cs-CZ" sz="1600" u="sng" dirty="false">
                <a:hlinkClick r:id="rId4"/>
              </a:rPr>
              <a:t>@mpsv.cz</a:t>
            </a:r>
            <a:r>
              <a:rPr lang="cs-CZ" altLang="cs-CZ" sz="1600" u="sng" dirty="false"/>
              <a:t>), </a:t>
            </a:r>
            <a:r>
              <a:rPr lang="cs-CZ" altLang="cs-CZ" sz="1600" dirty="false"/>
              <a:t>tel.: +420 770 116 530</a:t>
            </a:r>
          </a:p>
          <a:p>
            <a:pPr lvl="1"/>
            <a:endParaRPr lang="cs-CZ" altLang="cs-CZ" sz="1200" b="true" dirty="false" smtClean="false"/>
          </a:p>
          <a:p>
            <a:endParaRPr lang="cs-CZ" altLang="cs-CZ" dirty="false" smtClean="false"/>
          </a:p>
        </p:txBody>
      </p:sp>
      <p:sp>
        <p:nvSpPr>
          <p:cNvPr id="4" name="Zástupný symbol pro číslo snímku 3"/>
          <p:cNvSpPr>
            <a:spLocks noGrp="true"/>
          </p:cNvSpPr>
          <p:nvPr>
            <p:ph type="sldNum" sz="quarter" idx="12"/>
          </p:nvPr>
        </p:nvSpPr>
        <p:spPr/>
        <p:txBody>
          <a:bodyPr/>
          <a:lstStyle/>
          <a:p>
            <a:pPr>
              <a:defRPr/>
            </a:pPr>
            <a:fld id="{062884E0-D8C8-40FD-B1A0-D044B788B15B}" type="slidenum">
              <a:rPr lang="cs-CZ" smtClean="false"/>
              <a:pPr>
                <a:defRPr/>
              </a:pPr>
              <a:t>136</a:t>
            </a:fld>
            <a:endParaRPr lang="cs-CZ" dirty="false"/>
          </a:p>
        </p:txBody>
      </p:sp>
    </p:spTree>
    <p:extLst>
      <p:ext uri="{BB962C8B-B14F-4D97-AF65-F5344CB8AC3E}">
        <p14:creationId xmlns:p14="http://schemas.microsoft.com/office/powerpoint/2010/main" val="2327242953"/>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40962" name="Nadpis 1"/>
          <p:cNvSpPr>
            <a:spLocks noGrp="true"/>
          </p:cNvSpPr>
          <p:nvPr>
            <p:ph type="title"/>
          </p:nvPr>
        </p:nvSpPr>
        <p:spPr bwMode="auto"/>
        <p:txBody>
          <a:bodyPr wrap="square" numCol="1" compatLnSpc="true">
            <a:prstTxWarp prst="textNoShape">
              <a:avLst/>
            </a:prstTxWarp>
          </a:bodyPr>
          <a:lstStyle/>
          <a:p>
            <a:pPr marL="342900" indent="-342900">
              <a:spcBef>
                <a:spcPts val="600"/>
              </a:spcBef>
            </a:pPr>
            <a:r>
              <a:rPr lang="cs-CZ" altLang="cs-CZ" sz="2400" cap="none" smtClean="false"/>
              <a:t>    PRIORITNÍ OSA 1</a:t>
            </a:r>
            <a:br>
              <a:rPr lang="cs-CZ" altLang="cs-CZ" sz="2400" cap="none" smtClean="false"/>
            </a:br>
            <a:r>
              <a:rPr lang="cs-CZ" altLang="cs-CZ" sz="2000" b="false" cap="none" smtClean="false"/>
              <a:t>PODPORA ZAMĚSTNANOSTI A ADAPTABILITY </a:t>
            </a:r>
            <a:br>
              <a:rPr lang="cs-CZ" altLang="cs-CZ" sz="2000" b="false" cap="none" smtClean="false"/>
            </a:br>
            <a:r>
              <a:rPr lang="cs-CZ" altLang="cs-CZ" sz="2000" b="false" cap="none" smtClean="false"/>
              <a:t>PRACOVNÍ SÍLY</a:t>
            </a:r>
          </a:p>
        </p:txBody>
      </p:sp>
      <p:sp>
        <p:nvSpPr>
          <p:cNvPr id="5" name="Zástupný symbol pro číslo snímku 4"/>
          <p:cNvSpPr>
            <a:spLocks noGrp="true"/>
          </p:cNvSpPr>
          <p:nvPr>
            <p:ph type="sldNum" sz="quarter" idx="13"/>
          </p:nvPr>
        </p:nvSpPr>
        <p:spPr/>
        <p:txBody>
          <a:bodyPr/>
          <a:lstStyle/>
          <a:p>
            <a:pPr>
              <a:defRPr/>
            </a:pPr>
            <a:fld id="{35A9803C-C4B1-4D2C-868F-F82E472C3781}" type="slidenum">
              <a:rPr lang="cs-CZ" smtClean="false"/>
              <a:pPr>
                <a:defRPr/>
              </a:pPr>
              <a:t>137</a:t>
            </a:fld>
            <a:endParaRPr lang="cs-CZ" dirty="false"/>
          </a:p>
        </p:txBody>
      </p:sp>
      <p:graphicFrame>
        <p:nvGraphicFramePr>
          <p:cNvPr id="6" name="Diagram 5"/>
          <p:cNvGraphicFramePr/>
          <p:nvPr>
            <p:extLst>
              <p:ext uri="{D42A27DB-BD31-4B8C-83A1-F6EECF244321}">
                <p14:modId xmlns:p14="http://schemas.microsoft.com/office/powerpoint/2010/main" val="3586985957"/>
              </p:ext>
            </p:extLst>
          </p:nvPr>
        </p:nvGraphicFramePr>
        <p:xfrm>
          <a:off x="251520" y="1124744"/>
          <a:ext cx="8784976" cy="5544616"/>
        </p:xfrm>
        <a:graphic>
          <a:graphicData uri="http://schemas.openxmlformats.org/drawingml/2006/diagram">
            <dgm:relIds r:dm="rId3" r:lo="rId4" r:qs="rId5" r:cs="rId6"/>
          </a:graphicData>
        </a:graphic>
      </p:graphicFrame>
      <p:pic>
        <p:nvPicPr>
          <p:cNvPr id="40965" name="Zástupný symbol pro obrázek 7"/>
          <p:cNvPicPr>
            <a:picLocks noChangeAspect="true"/>
          </p:cNvPicPr>
          <p:nvPr/>
        </p:nvPicPr>
        <p:blipFill>
          <a:blip r:embed="rId8">
            <a:extLst>
              <a:ext uri="{28A0092B-C50C-407E-A947-70E740481C1C}">
                <a14:useLocalDpi xmlns:a14="http://schemas.microsoft.com/office/drawing/2010/main" val="0"/>
              </a:ext>
            </a:extLst>
          </a:blip>
          <a:srcRect l="10802" r="10802"/>
          <a:stretch>
            <a:fillRect/>
          </a:stretch>
        </p:blipFill>
        <p:spPr bwMode="auto">
          <a:xfrm>
            <a:off x="7380288" y="196850"/>
            <a:ext cx="1509712" cy="150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9545413"/>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41986" name="Nadpis 1"/>
          <p:cNvSpPr>
            <a:spLocks noGrp="true"/>
          </p:cNvSpPr>
          <p:nvPr>
            <p:ph type="title"/>
          </p:nvPr>
        </p:nvSpPr>
        <p:spPr bwMode="auto">
          <a:xfrm>
            <a:off x="6350" y="11113"/>
            <a:ext cx="8423275" cy="890587"/>
          </a:xfrm>
        </p:spPr>
        <p:txBody>
          <a:bodyPr wrap="square" numCol="1" compatLnSpc="true">
            <a:prstTxWarp prst="textNoShape">
              <a:avLst/>
            </a:prstTxWarp>
          </a:bodyPr>
          <a:lstStyle/>
          <a:p>
            <a:pPr marL="342900" indent="-342900">
              <a:spcBef>
                <a:spcPts val="600"/>
              </a:spcBef>
            </a:pPr>
            <a:r>
              <a:rPr lang="cs-CZ" altLang="cs-CZ" sz="2400" cap="none" dirty="false" smtClean="false">
                <a:solidFill>
                  <a:srgbClr val="AFDDFA"/>
                </a:solidFill>
              </a:rPr>
              <a:t>    PRIORITNÍ OSA 2</a:t>
            </a:r>
            <a:r>
              <a:rPr lang="cs-CZ" altLang="cs-CZ" sz="2800" cap="none" dirty="false" smtClean="false"/>
              <a:t/>
            </a:r>
            <a:br>
              <a:rPr lang="cs-CZ" altLang="cs-CZ" sz="2800" cap="none" dirty="false" smtClean="false"/>
            </a:br>
            <a:r>
              <a:rPr lang="cs-CZ" altLang="cs-CZ" sz="2000" b="false" cap="none" dirty="false" smtClean="false"/>
              <a:t>SOCIÁLNÍ ZAČLEŇOVÁNÍ A BOJ S CHUDOBOU</a:t>
            </a:r>
          </a:p>
        </p:txBody>
      </p:sp>
      <p:sp>
        <p:nvSpPr>
          <p:cNvPr id="5" name="Zástupný symbol pro číslo snímku 4"/>
          <p:cNvSpPr>
            <a:spLocks noGrp="true"/>
          </p:cNvSpPr>
          <p:nvPr>
            <p:ph type="sldNum" sz="quarter" idx="13"/>
          </p:nvPr>
        </p:nvSpPr>
        <p:spPr/>
        <p:txBody>
          <a:bodyPr/>
          <a:lstStyle/>
          <a:p>
            <a:pPr>
              <a:defRPr/>
            </a:pPr>
            <a:fld id="{5A4DC345-989E-46C8-925B-BEDB2D0988F5}" type="slidenum">
              <a:rPr lang="cs-CZ" smtClean="false"/>
              <a:pPr>
                <a:defRPr/>
              </a:pPr>
              <a:t>138</a:t>
            </a:fld>
            <a:endParaRPr lang="cs-CZ" dirty="false"/>
          </a:p>
        </p:txBody>
      </p:sp>
      <p:graphicFrame>
        <p:nvGraphicFramePr>
          <p:cNvPr id="6" name="Diagram 5"/>
          <p:cNvGraphicFramePr/>
          <p:nvPr>
            <p:extLst>
              <p:ext uri="{D42A27DB-BD31-4B8C-83A1-F6EECF244321}">
                <p14:modId xmlns:p14="http://schemas.microsoft.com/office/powerpoint/2010/main" val="1911835468"/>
              </p:ext>
            </p:extLst>
          </p:nvPr>
        </p:nvGraphicFramePr>
        <p:xfrm>
          <a:off x="107504" y="1290541"/>
          <a:ext cx="8953995" cy="5567459"/>
        </p:xfrm>
        <a:graphic>
          <a:graphicData uri="http://schemas.openxmlformats.org/drawingml/2006/diagram">
            <dgm:relIds r:dm="rId3" r:lo="rId4" r:qs="rId5" r:cs="rId6"/>
          </a:graphicData>
        </a:graphic>
      </p:graphicFrame>
      <p:pic>
        <p:nvPicPr>
          <p:cNvPr id="41989" name="Obrázek 2"/>
          <p:cNvPicPr>
            <a:picLocks noChangeAspect="true"/>
          </p:cNvPicPr>
          <p:nvPr/>
        </p:nvPicPr>
        <p:blipFill>
          <a:blip r:embed="rId8">
            <a:extLst>
              <a:ext uri="{28A0092B-C50C-407E-A947-70E740481C1C}">
                <a14:useLocalDpi xmlns:a14="http://schemas.microsoft.com/office/drawing/2010/main" val="0"/>
              </a:ext>
            </a:extLst>
          </a:blip>
          <a:srcRect/>
          <a:stretch>
            <a:fillRect/>
          </a:stretch>
        </p:blipFill>
        <p:spPr bwMode="auto">
          <a:xfrm>
            <a:off x="6762750" y="476250"/>
            <a:ext cx="1878013"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2315496"/>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5" name="Zástupný symbol pro číslo snímku 4"/>
          <p:cNvSpPr>
            <a:spLocks noGrp="true"/>
          </p:cNvSpPr>
          <p:nvPr>
            <p:ph type="sldNum" sz="quarter" idx="13"/>
          </p:nvPr>
        </p:nvSpPr>
        <p:spPr/>
        <p:txBody>
          <a:bodyPr/>
          <a:lstStyle/>
          <a:p>
            <a:pPr>
              <a:defRPr/>
            </a:pPr>
            <a:fld id="{8C414A89-BB0E-46BB-B441-C5F80DF50A73}" type="slidenum">
              <a:rPr lang="cs-CZ" smtClean="false"/>
              <a:pPr>
                <a:defRPr/>
              </a:pPr>
              <a:t>139</a:t>
            </a:fld>
            <a:endParaRPr lang="cs-CZ" dirty="false"/>
          </a:p>
        </p:txBody>
      </p:sp>
      <p:graphicFrame>
        <p:nvGraphicFramePr>
          <p:cNvPr id="6" name="Diagram 5"/>
          <p:cNvGraphicFramePr/>
          <p:nvPr>
            <p:extLst>
              <p:ext uri="{D42A27DB-BD31-4B8C-83A1-F6EECF244321}">
                <p14:modId xmlns:p14="http://schemas.microsoft.com/office/powerpoint/2010/main" val="2570456071"/>
              </p:ext>
            </p:extLst>
          </p:nvPr>
        </p:nvGraphicFramePr>
        <p:xfrm>
          <a:off x="107504" y="1290541"/>
          <a:ext cx="8953995" cy="5567459"/>
        </p:xfrm>
        <a:graphic>
          <a:graphicData uri="http://schemas.openxmlformats.org/drawingml/2006/diagram">
            <dgm:relIds r:dm="rId3" r:lo="rId4" r:qs="rId5" r:cs="rId6"/>
          </a:graphicData>
        </a:graphic>
      </p:graphicFrame>
      <p:pic>
        <p:nvPicPr>
          <p:cNvPr id="43012" name="Picture 2"/>
          <p:cNvPicPr>
            <a:picLocks noChangeAspect="true" noChangeArrowheads="true"/>
          </p:cNvPicPr>
          <p:nvPr/>
        </p:nvPicPr>
        <p:blipFill>
          <a:blip r:embed="rId8">
            <a:extLst>
              <a:ext uri="{28A0092B-C50C-407E-A947-70E740481C1C}">
                <a14:useLocalDpi xmlns:a14="http://schemas.microsoft.com/office/drawing/2010/main" val="0"/>
              </a:ext>
            </a:extLst>
          </a:blip>
          <a:srcRect/>
          <a:stretch>
            <a:fillRect/>
          </a:stretch>
        </p:blipFill>
        <p:spPr bwMode="auto">
          <a:xfrm>
            <a:off x="7615238" y="620713"/>
            <a:ext cx="1323975" cy="1004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
        <p:nvSpPr>
          <p:cNvPr id="4" name="Obdélník 3"/>
          <p:cNvSpPr/>
          <p:nvPr/>
        </p:nvSpPr>
        <p:spPr>
          <a:xfrm>
            <a:off x="395288" y="150813"/>
            <a:ext cx="8640762" cy="708025"/>
          </a:xfrm>
          <a:prstGeom prst="rect">
            <a:avLst/>
          </a:prstGeom>
        </p:spPr>
        <p:txBody>
          <a:bodyPr>
            <a:spAutoFit/>
          </a:bodyPr>
          <a:lstStyle/>
          <a:p>
            <a:pPr>
              <a:defRPr/>
            </a:pPr>
            <a:r>
              <a:rPr lang="cs-CZ" sz="2000" b="true" dirty="false">
                <a:solidFill>
                  <a:schemeClr val="accent5"/>
                </a:solidFill>
              </a:rPr>
              <a:t>PRIORITNÍ OSA</a:t>
            </a:r>
            <a:r>
              <a:rPr lang="cs-CZ" sz="2000" b="true" dirty="false"/>
              <a:t> </a:t>
            </a:r>
            <a:r>
              <a:rPr lang="cs-CZ" sz="2000" b="true" dirty="false">
                <a:solidFill>
                  <a:schemeClr val="accent5"/>
                </a:solidFill>
              </a:rPr>
              <a:t>3 </a:t>
            </a:r>
            <a:r>
              <a:rPr lang="cs-CZ" sz="2000" dirty="false">
                <a:solidFill>
                  <a:schemeClr val="accent5"/>
                </a:solidFill>
              </a:rPr>
              <a:t>SOCIÁLNÍ INOVACE A MEZINÁRODNÍ SPOLUPRÁCE </a:t>
            </a:r>
            <a:br>
              <a:rPr lang="cs-CZ" sz="2000" dirty="false">
                <a:solidFill>
                  <a:schemeClr val="accent5"/>
                </a:solidFill>
              </a:rPr>
            </a:br>
            <a:r>
              <a:rPr lang="cs-CZ" sz="2000" b="true" dirty="false">
                <a:solidFill>
                  <a:schemeClr val="accent5"/>
                </a:solidFill>
              </a:rPr>
              <a:t>PRIORITNÍ OSA 4 </a:t>
            </a:r>
            <a:r>
              <a:rPr lang="cs-CZ" sz="2000" dirty="false">
                <a:solidFill>
                  <a:schemeClr val="accent5"/>
                </a:solidFill>
              </a:rPr>
              <a:t>EFEKTIVNÍ VEŘEJNÁ SPRÁVA</a:t>
            </a:r>
          </a:p>
        </p:txBody>
      </p:sp>
    </p:spTree>
    <p:extLst>
      <p:ext uri="{BB962C8B-B14F-4D97-AF65-F5344CB8AC3E}">
        <p14:creationId xmlns:p14="http://schemas.microsoft.com/office/powerpoint/2010/main" val="37783434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Podání projektové žádosti v opz</a:t>
            </a:r>
            <a:endParaRPr lang="cs-CZ" dirty="false"/>
          </a:p>
        </p:txBody>
      </p:sp>
      <p:sp>
        <p:nvSpPr>
          <p:cNvPr id="3" name="Zástupný symbol pro obsah 2"/>
          <p:cNvSpPr>
            <a:spLocks noGrp="true"/>
          </p:cNvSpPr>
          <p:nvPr>
            <p:ph idx="1"/>
          </p:nvPr>
        </p:nvSpPr>
        <p:spPr>
          <a:xfrm>
            <a:off x="539552" y="1196752"/>
            <a:ext cx="8352928" cy="5184576"/>
          </a:xfrm>
          <a:ln>
            <a:noFill/>
          </a:ln>
        </p:spPr>
        <p:txBody>
          <a:bodyPr/>
          <a:lstStyle/>
          <a:p>
            <a:pPr marL="0" indent="0">
              <a:buNone/>
            </a:pPr>
            <a:r>
              <a:rPr lang="cs-CZ" sz="1600" b="true" u="sng" dirty="false"/>
              <a:t>PORTÁL </a:t>
            </a:r>
            <a:r>
              <a:rPr lang="cs-CZ" sz="1600" b="true" u="sng" dirty="false" smtClean="false"/>
              <a:t>IS KP14+</a:t>
            </a:r>
          </a:p>
          <a:p>
            <a:pPr>
              <a:lnSpc>
                <a:spcPct val="100000"/>
              </a:lnSpc>
              <a:spcBef>
                <a:spcPts val="0"/>
              </a:spcBef>
              <a:spcAft>
                <a:spcPts val="0"/>
              </a:spcAft>
            </a:pPr>
            <a:r>
              <a:rPr lang="cs-CZ" sz="1400" b="true" dirty="false" smtClean="false"/>
              <a:t>Produkční </a:t>
            </a:r>
            <a:r>
              <a:rPr lang="cs-CZ" sz="1400" dirty="false" smtClean="false"/>
              <a:t>(ostré)</a:t>
            </a:r>
            <a:r>
              <a:rPr lang="cs-CZ" sz="1400" dirty="false"/>
              <a:t> </a:t>
            </a:r>
            <a:r>
              <a:rPr lang="cs-CZ" sz="1400" b="true" dirty="false" smtClean="false"/>
              <a:t>prostředí </a:t>
            </a:r>
            <a:r>
              <a:rPr lang="cs-CZ" sz="1400" dirty="false"/>
              <a:t>(slouží pro realizaci OP, zadávají se pouze ostrá </a:t>
            </a:r>
            <a:r>
              <a:rPr lang="cs-CZ" sz="1400" dirty="false" smtClean="false"/>
              <a:t>data)</a:t>
            </a:r>
          </a:p>
          <a:p>
            <a:pPr lvl="1">
              <a:spcBef>
                <a:spcPts val="0"/>
              </a:spcBef>
              <a:spcAft>
                <a:spcPts val="0"/>
              </a:spcAft>
            </a:pPr>
            <a:r>
              <a:rPr lang="cs-CZ" sz="1400" b="true" u="sng" dirty="false" smtClean="false">
                <a:solidFill>
                  <a:schemeClr val="tx1">
                    <a:lumMod val="60000"/>
                    <a:lumOff val="40000"/>
                  </a:schemeClr>
                </a:solidFill>
                <a:hlinkClick r:id="rId3"/>
              </a:rPr>
              <a:t>https</a:t>
            </a:r>
            <a:r>
              <a:rPr lang="cs-CZ" sz="1400" b="true" u="sng" dirty="false">
                <a:solidFill>
                  <a:schemeClr val="tx1">
                    <a:lumMod val="60000"/>
                    <a:lumOff val="40000"/>
                  </a:schemeClr>
                </a:solidFill>
                <a:hlinkClick r:id="rId3"/>
              </a:rPr>
              <a:t>://</a:t>
            </a:r>
            <a:r>
              <a:rPr lang="cs-CZ" sz="1400" b="true" u="sng" dirty="false" smtClean="false">
                <a:solidFill>
                  <a:schemeClr val="tx1">
                    <a:lumMod val="60000"/>
                    <a:lumOff val="40000"/>
                  </a:schemeClr>
                </a:solidFill>
                <a:hlinkClick r:id="rId3"/>
              </a:rPr>
              <a:t>mseu.mssf.cz</a:t>
            </a:r>
            <a:r>
              <a:rPr lang="cs-CZ" sz="1400" b="true" u="sng" dirty="false" smtClean="false">
                <a:solidFill>
                  <a:schemeClr val="tx1">
                    <a:lumMod val="60000"/>
                    <a:lumOff val="40000"/>
                  </a:schemeClr>
                </a:solidFill>
              </a:rPr>
              <a:t>  </a:t>
            </a:r>
            <a:endParaRPr lang="cs-CZ" sz="1400" b="true" u="sng" dirty="false"/>
          </a:p>
          <a:p>
            <a:pPr>
              <a:spcBef>
                <a:spcPts val="0"/>
              </a:spcBef>
              <a:spcAft>
                <a:spcPts val="0"/>
              </a:spcAft>
            </a:pPr>
            <a:r>
              <a:rPr lang="cs-CZ" sz="1400" b="true" dirty="false" smtClean="false"/>
              <a:t>Technická podpora IS KP14+ </a:t>
            </a:r>
            <a:r>
              <a:rPr lang="cs-CZ" sz="1400" dirty="false" smtClean="false"/>
              <a:t>v rámci OPZ </a:t>
            </a:r>
            <a:endParaRPr lang="cs-CZ" sz="1400" dirty="false"/>
          </a:p>
          <a:p>
            <a:pPr lvl="1">
              <a:spcBef>
                <a:spcPts val="0"/>
              </a:spcBef>
              <a:spcAft>
                <a:spcPts val="600"/>
              </a:spcAft>
            </a:pPr>
            <a:r>
              <a:rPr lang="cs-CZ" sz="1400" b="true" u="sng" dirty="false" smtClean="false">
                <a:hlinkClick r:id="rId4"/>
              </a:rPr>
              <a:t>iskp@mpsv.cz</a:t>
            </a:r>
            <a:endParaRPr lang="cs-CZ" sz="1400" b="true" u="sng" dirty="false"/>
          </a:p>
          <a:p>
            <a:pPr lvl="1">
              <a:lnSpc>
                <a:spcPct val="100000"/>
              </a:lnSpc>
              <a:spcBef>
                <a:spcPts val="0"/>
              </a:spcBef>
              <a:spcAft>
                <a:spcPts val="600"/>
              </a:spcAft>
            </a:pPr>
            <a:r>
              <a:rPr lang="cs-CZ" sz="1400" b="true" u="sng" dirty="false" smtClean="false"/>
              <a:t>Provozní </a:t>
            </a:r>
            <a:r>
              <a:rPr lang="cs-CZ" sz="1400" b="true" u="sng" dirty="false"/>
              <a:t>doba:</a:t>
            </a:r>
            <a:r>
              <a:rPr lang="cs-CZ" sz="1400" b="true" dirty="false"/>
              <a:t> </a:t>
            </a:r>
            <a:r>
              <a:rPr lang="cs-CZ" sz="1200" dirty="false"/>
              <a:t>v pracovních dnech od 8:00 do </a:t>
            </a:r>
            <a:r>
              <a:rPr lang="cs-CZ" sz="1200" dirty="false" smtClean="false"/>
              <a:t>16:00 hod.</a:t>
            </a:r>
            <a:r>
              <a:rPr lang="cs-CZ" sz="1200" b="true" dirty="false" smtClean="false"/>
              <a:t> </a:t>
            </a:r>
            <a:r>
              <a:rPr lang="cs-CZ" sz="1200" dirty="false"/>
              <a:t>Reakci na váš požadavek garantujeme do 4 hodin </a:t>
            </a:r>
            <a:r>
              <a:rPr lang="cs-CZ" sz="1200" dirty="false" smtClean="false"/>
              <a:t>v </a:t>
            </a:r>
            <a:r>
              <a:rPr lang="cs-CZ" sz="1200" dirty="false"/>
              <a:t>rámci provozní doby technické podpory od obdržení požadavku. Dotazy zaslané mimo provozní dobu budou řešeny nejpozději následující pracovní </a:t>
            </a:r>
            <a:r>
              <a:rPr lang="cs-CZ" sz="1200" dirty="false" smtClean="false"/>
              <a:t>den.</a:t>
            </a:r>
            <a:endParaRPr lang="cs-CZ" sz="1200" b="true" u="sng" dirty="false" smtClean="false"/>
          </a:p>
          <a:p>
            <a:pPr marL="0" indent="0">
              <a:lnSpc>
                <a:spcPct val="100000"/>
              </a:lnSpc>
              <a:spcBef>
                <a:spcPts val="0"/>
              </a:spcBef>
              <a:buNone/>
            </a:pPr>
            <a:r>
              <a:rPr lang="cs-CZ" sz="1600" b="true" u="sng" cap="all" dirty="false"/>
              <a:t>Edukační video</a:t>
            </a:r>
          </a:p>
          <a:p>
            <a:pPr lvl="1">
              <a:spcBef>
                <a:spcPts val="0"/>
              </a:spcBef>
              <a:spcAft>
                <a:spcPts val="600"/>
              </a:spcAft>
            </a:pPr>
            <a:r>
              <a:rPr lang="cs-CZ" sz="1400" b="true" u="sng" dirty="false">
                <a:solidFill>
                  <a:schemeClr val="tx1">
                    <a:lumMod val="60000"/>
                    <a:lumOff val="40000"/>
                  </a:schemeClr>
                </a:solidFill>
                <a:hlinkClick r:id="rId5"/>
              </a:rPr>
              <a:t>http://www.strukturalni-fondy.cz/cs/Jak-na-projekt/Elektronicka-zadost/Edukacni-videa</a:t>
            </a:r>
            <a:r>
              <a:rPr lang="cs-CZ" sz="1400" b="true" u="sng" dirty="false">
                <a:solidFill>
                  <a:schemeClr val="tx1">
                    <a:lumMod val="60000"/>
                    <a:lumOff val="40000"/>
                  </a:schemeClr>
                </a:solidFill>
              </a:rPr>
              <a:t> </a:t>
            </a:r>
            <a:endParaRPr lang="cs-CZ" sz="1600" b="true" u="sng" dirty="false"/>
          </a:p>
          <a:p>
            <a:pPr marL="0" lvl="1" indent="0">
              <a:lnSpc>
                <a:spcPct val="100000"/>
              </a:lnSpc>
              <a:spcBef>
                <a:spcPts val="0"/>
              </a:spcBef>
              <a:spcAft>
                <a:spcPts val="600"/>
              </a:spcAft>
              <a:buSzPct val="100000"/>
              <a:buNone/>
            </a:pPr>
            <a:r>
              <a:rPr lang="cs-CZ" sz="1600" b="true" u="sng" dirty="false" smtClean="false"/>
              <a:t>PŘÍRUČKY OPZ</a:t>
            </a:r>
            <a:endParaRPr lang="cs-CZ" sz="1400" b="true" u="sng" dirty="false" smtClean="false"/>
          </a:p>
          <a:p>
            <a:pPr lvl="1">
              <a:spcBef>
                <a:spcPts val="0"/>
              </a:spcBef>
              <a:spcAft>
                <a:spcPts val="600"/>
              </a:spcAft>
            </a:pPr>
            <a:r>
              <a:rPr lang="cs-CZ" sz="1400" b="true" u="sng" dirty="false">
                <a:solidFill>
                  <a:schemeClr val="tx1">
                    <a:lumMod val="60000"/>
                    <a:lumOff val="40000"/>
                  </a:schemeClr>
                </a:solidFill>
                <a:hlinkClick r:id="rId6"/>
              </a:rPr>
              <a:t>http://</a:t>
            </a:r>
            <a:r>
              <a:rPr lang="cs-CZ" sz="1400" b="true" u="sng" dirty="false" smtClean="false">
                <a:solidFill>
                  <a:schemeClr val="tx1">
                    <a:lumMod val="60000"/>
                    <a:lumOff val="40000"/>
                  </a:schemeClr>
                </a:solidFill>
                <a:hlinkClick r:id="rId6"/>
              </a:rPr>
              <a:t>www.esfcr.cz/dokumenty-opz</a:t>
            </a:r>
            <a:r>
              <a:rPr lang="cs-CZ" sz="1400" b="true" dirty="false"/>
              <a:t> </a:t>
            </a:r>
          </a:p>
          <a:p>
            <a:pPr lvl="1">
              <a:spcBef>
                <a:spcPts val="0"/>
              </a:spcBef>
              <a:spcAft>
                <a:spcPts val="600"/>
              </a:spcAft>
            </a:pPr>
            <a:r>
              <a:rPr lang="cs-CZ" sz="1400" b="true" dirty="false" smtClean="false"/>
              <a:t>Pokyny </a:t>
            </a:r>
            <a:r>
              <a:rPr lang="cs-CZ" sz="1400" b="true" dirty="false"/>
              <a:t>k vyplnění </a:t>
            </a:r>
            <a:r>
              <a:rPr lang="cs-CZ" sz="1400" b="true" dirty="false" smtClean="false"/>
              <a:t>žádosti o podporu </a:t>
            </a:r>
            <a:r>
              <a:rPr lang="cs-CZ" sz="1400" b="true" dirty="false"/>
              <a:t>v IS KP14</a:t>
            </a:r>
            <a:r>
              <a:rPr lang="cs-CZ" sz="1400" b="true" dirty="false" smtClean="false"/>
              <a:t>+ </a:t>
            </a:r>
            <a:r>
              <a:rPr lang="cs-CZ" sz="1400" dirty="false" smtClean="false"/>
              <a:t>(</a:t>
            </a:r>
            <a:r>
              <a:rPr lang="cs-CZ" sz="1400" dirty="false"/>
              <a:t>v aktuálním vydání</a:t>
            </a:r>
            <a:r>
              <a:rPr lang="cs-CZ" sz="1400" dirty="false" smtClean="false"/>
              <a:t>)</a:t>
            </a:r>
          </a:p>
          <a:p>
            <a:pPr marL="0" lvl="1" indent="0">
              <a:lnSpc>
                <a:spcPct val="100000"/>
              </a:lnSpc>
              <a:spcBef>
                <a:spcPts val="0"/>
              </a:spcBef>
              <a:spcAft>
                <a:spcPts val="600"/>
              </a:spcAft>
              <a:buSzPct val="100000"/>
              <a:buNone/>
            </a:pPr>
            <a:r>
              <a:rPr lang="cs-CZ" sz="1600" b="true" u="sng" dirty="false" smtClean="false"/>
              <a:t>TEXTACE VÝZVY ŘO OPZ PRO MAS Č. 047</a:t>
            </a:r>
          </a:p>
          <a:p>
            <a:pPr lvl="1">
              <a:spcBef>
                <a:spcPts val="0"/>
              </a:spcBef>
              <a:spcAft>
                <a:spcPts val="600"/>
              </a:spcAft>
            </a:pPr>
            <a:r>
              <a:rPr lang="cs-CZ" sz="1400" b="true" u="sng" dirty="false">
                <a:hlinkClick r:id="rId7"/>
              </a:rPr>
              <a:t>https://</a:t>
            </a:r>
            <a:r>
              <a:rPr lang="cs-CZ" sz="1400" b="true" u="sng" dirty="false" smtClean="false">
                <a:hlinkClick r:id="rId7"/>
              </a:rPr>
              <a:t>www.esfcr.cz/2-3-opz-komunitne-vedeny-mistni-rozvoj</a:t>
            </a:r>
            <a:endParaRPr lang="cs-CZ" sz="1400" b="true" u="sng" dirty="false" smtClean="false"/>
          </a:p>
          <a:p>
            <a:pPr marL="0" lvl="1" indent="0">
              <a:lnSpc>
                <a:spcPct val="100000"/>
              </a:lnSpc>
              <a:spcBef>
                <a:spcPts val="0"/>
              </a:spcBef>
              <a:spcAft>
                <a:spcPts val="600"/>
              </a:spcAft>
              <a:buSzPct val="100000"/>
              <a:buNone/>
            </a:pPr>
            <a:r>
              <a:rPr lang="cs-CZ" sz="1600" b="true" u="sng" dirty="false" smtClean="false"/>
              <a:t>TEXTACE VÝZEV </a:t>
            </a:r>
            <a:r>
              <a:rPr lang="cs-CZ" sz="1600" b="true" u="sng" dirty="false"/>
              <a:t>MAS</a:t>
            </a:r>
          </a:p>
          <a:p>
            <a:pPr lvl="1">
              <a:spcBef>
                <a:spcPts val="0"/>
              </a:spcBef>
              <a:spcAft>
                <a:spcPts val="600"/>
              </a:spcAft>
            </a:pPr>
            <a:r>
              <a:rPr lang="cs-CZ" sz="1400" b="true" u="sng" dirty="false"/>
              <a:t>https://www.esfcr.cz/vyzvy-mas-opz</a:t>
            </a:r>
          </a:p>
          <a:p>
            <a:pPr marL="414000" lvl="1" indent="0">
              <a:spcBef>
                <a:spcPts val="0"/>
              </a:spcBef>
              <a:spcAft>
                <a:spcPts val="600"/>
              </a:spcAft>
              <a:buNone/>
            </a:pPr>
            <a:endParaRPr lang="cs-CZ" sz="1400" dirty="false"/>
          </a:p>
          <a:p>
            <a:pPr marL="414000" lvl="1" indent="0">
              <a:lnSpc>
                <a:spcPct val="100000"/>
              </a:lnSpc>
              <a:spcBef>
                <a:spcPts val="0"/>
              </a:spcBef>
              <a:spcAft>
                <a:spcPts val="600"/>
              </a:spcAft>
              <a:buNone/>
            </a:pPr>
            <a:endParaRPr lang="cs-CZ" sz="1200" b="true" dirty="false" smtClean="false"/>
          </a:p>
          <a:p>
            <a:pPr marL="0" indent="0">
              <a:buNone/>
            </a:pPr>
            <a:r>
              <a:rPr lang="cs-CZ" dirty="false" smtClean="false"/>
              <a:t> </a:t>
            </a: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14</a:t>
            </a:fld>
            <a:endParaRPr lang="cs-CZ" dirty="false"/>
          </a:p>
        </p:txBody>
      </p:sp>
    </p:spTree>
    <p:extLst>
      <p:ext uri="{BB962C8B-B14F-4D97-AF65-F5344CB8AC3E}">
        <p14:creationId xmlns:p14="http://schemas.microsoft.com/office/powerpoint/2010/main" val="589345778"/>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a:xfrm>
            <a:off x="323850" y="2060575"/>
            <a:ext cx="8459788" cy="1773238"/>
          </a:xfrm>
        </p:spPr>
        <p:txBody>
          <a:bodyPr/>
          <a:lstStyle/>
          <a:p>
            <a:pPr algn="ctr">
              <a:defRPr/>
            </a:pPr>
            <a:r>
              <a:rPr lang="cs-CZ" i="true" dirty="false" smtClean="false"/>
              <a:t>Děkuji </a:t>
            </a:r>
            <a:r>
              <a:rPr lang="cs-CZ" i="true" dirty="false"/>
              <a:t>za </a:t>
            </a:r>
            <a:r>
              <a:rPr lang="cs-CZ" i="true" dirty="false" smtClean="false"/>
              <a:t>vaši pozornost</a:t>
            </a:r>
            <a:br>
              <a:rPr lang="cs-CZ" i="true" dirty="false" smtClean="false"/>
            </a:br>
            <a:r>
              <a:rPr lang="cs-CZ" sz="2400" dirty="false"/>
              <a:t/>
            </a:r>
            <a:br>
              <a:rPr lang="cs-CZ" sz="2400" dirty="false"/>
            </a:br>
            <a:r>
              <a:rPr lang="cs-CZ" sz="2400" dirty="false" smtClean="false"/>
              <a:t/>
            </a:r>
            <a:br>
              <a:rPr lang="cs-CZ" sz="2400" dirty="false" smtClean="false"/>
            </a:br>
            <a:r>
              <a:rPr lang="cs-CZ" sz="2400" cap="none" dirty="false" smtClean="false"/>
              <a:t>Odbor </a:t>
            </a:r>
            <a:r>
              <a:rPr lang="cs-CZ" sz="2400" cap="none" dirty="false"/>
              <a:t>podpory projektů (86) </a:t>
            </a:r>
            <a:r>
              <a:rPr lang="cs-CZ" sz="2400" cap="none" dirty="false" smtClean="false"/>
              <a:t/>
            </a:r>
            <a:br>
              <a:rPr lang="cs-CZ" sz="2400" cap="none" dirty="false" smtClean="false"/>
            </a:br>
            <a:r>
              <a:rPr lang="cs-CZ" sz="2400" cap="none" dirty="false"/>
              <a:t/>
            </a:r>
            <a:br>
              <a:rPr lang="cs-CZ" sz="2400" cap="none" dirty="false"/>
            </a:br>
            <a:r>
              <a:rPr lang="cs-CZ" sz="2400" cap="none" dirty="false" smtClean="false"/>
              <a:t/>
            </a:r>
            <a:br>
              <a:rPr lang="cs-CZ" sz="2400" cap="none" dirty="false" smtClean="false"/>
            </a:br>
            <a:r>
              <a:rPr lang="cs-CZ" sz="2000" b="false" cap="none" dirty="false" smtClean="false"/>
              <a:t/>
            </a:r>
            <a:br>
              <a:rPr lang="cs-CZ" sz="2000" b="false" cap="none" dirty="false" smtClean="false"/>
            </a:br>
            <a:r>
              <a:rPr lang="cs-CZ" sz="2000" b="false" cap="none" dirty="false" smtClean="false"/>
              <a:t/>
            </a:r>
            <a:br>
              <a:rPr lang="cs-CZ" sz="2000" b="false" cap="none" dirty="false" smtClean="false"/>
            </a:br>
            <a:r>
              <a:rPr lang="cs-CZ" sz="2000" b="false" cap="none" dirty="false"/>
              <a:t/>
            </a:r>
            <a:br>
              <a:rPr lang="cs-CZ" sz="2000" b="false" cap="none" dirty="false"/>
            </a:br>
            <a:r>
              <a:rPr lang="cs-CZ" sz="2000" b="false" cap="none" dirty="false"/>
              <a:t/>
            </a:r>
            <a:br>
              <a:rPr lang="cs-CZ" sz="2000" b="false" cap="none" dirty="false"/>
            </a:br>
            <a:endParaRPr lang="cs-CZ" sz="2000" dirty="false"/>
          </a:p>
        </p:txBody>
      </p:sp>
      <p:pic>
        <p:nvPicPr>
          <p:cNvPr id="44035" name="Picture 3"/>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1619250" y="4941168"/>
            <a:ext cx="6192838" cy="1027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Tree>
    <p:extLst>
      <p:ext uri="{BB962C8B-B14F-4D97-AF65-F5344CB8AC3E}">
        <p14:creationId xmlns:p14="http://schemas.microsoft.com/office/powerpoint/2010/main" val="2979050583"/>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5" name="Nadpis 4"/>
          <p:cNvSpPr>
            <a:spLocks noGrp="true"/>
          </p:cNvSpPr>
          <p:nvPr>
            <p:ph type="title"/>
          </p:nvPr>
        </p:nvSpPr>
        <p:spPr>
          <a:xfrm>
            <a:off x="1979712" y="3356992"/>
            <a:ext cx="7272000" cy="730252"/>
          </a:xfrm>
        </p:spPr>
        <p:txBody>
          <a:bodyPr/>
          <a:lstStyle/>
          <a:p>
            <a:r>
              <a:rPr lang="cs-CZ" dirty="false" smtClean="false"/>
              <a:t>Prostor pro dotazy</a:t>
            </a:r>
            <a:endParaRPr lang="cs-CZ" sz="2400" b="false" kern="1200" cap="none" dirty="false">
              <a:solidFill>
                <a:schemeClr val="tx1"/>
              </a:solidFill>
              <a:latin typeface="+mn-lt"/>
              <a:ea typeface="+mn-ea"/>
              <a:cs typeface="+mn-cs"/>
            </a:endParaRPr>
          </a:p>
        </p:txBody>
      </p:sp>
      <p:pic>
        <p:nvPicPr>
          <p:cNvPr id="14" name="Zástupný symbol pro obrázek 13"/>
          <p:cNvPicPr>
            <a:picLocks noGrp="true" noChangeAspect="true"/>
          </p:cNvPicPr>
          <p:nvPr>
            <p:ph type="pic" sz="quarter" idx="15"/>
          </p:nvPr>
        </p:nvPicPr>
        <p:blipFill>
          <a:blip cstate="print" r:embed="rId2">
            <a:extLst>
              <a:ext uri="{28A0092B-C50C-407E-A947-70E740481C1C}">
                <a14:useLocalDpi xmlns:a14="http://schemas.microsoft.com/office/drawing/2010/main" val="0"/>
              </a:ext>
            </a:extLst>
          </a:blip>
          <a:srcRect/>
          <a:stretch>
            <a:fillRect/>
          </a:stretch>
        </p:blipFill>
        <p:spPr>
          <a:xfrm>
            <a:off x="1259632" y="3429000"/>
            <a:ext cx="540000" cy="540000"/>
          </a:xfrm>
        </p:spPr>
      </p:pic>
      <p:sp>
        <p:nvSpPr>
          <p:cNvPr id="4" name="Zástupný symbol pro obsah 2"/>
          <p:cNvSpPr txBox="true">
            <a:spLocks/>
          </p:cNvSpPr>
          <p:nvPr/>
        </p:nvSpPr>
        <p:spPr>
          <a:xfrm>
            <a:off x="683568" y="3861048"/>
            <a:ext cx="7920432" cy="2664296"/>
          </a:xfrm>
          <a:prstGeom prst="rect">
            <a:avLst/>
          </a:prstGeom>
          <a:ln>
            <a:noFill/>
          </a:ln>
        </p:spPr>
        <p:txBody>
          <a:bodyPr/>
          <a:lstStyle>
            <a:lvl1pPr marL="432000" indent="-432000" algn="l" defTabSz="914400" rtl="false" eaLnBrk="true" latinLnBrk="false" hangingPunct="true">
              <a:lnSpc>
                <a:spcPts val="2880"/>
              </a:lnSpc>
              <a:spcBef>
                <a:spcPts val="600"/>
              </a:spcBef>
              <a:spcAft>
                <a:spcPts val="600"/>
              </a:spcAft>
              <a:buClr>
                <a:schemeClr val="accent2"/>
              </a:buClr>
              <a:buSzPct val="100000"/>
              <a:buFont typeface="Wingdings" panose="05000000000000000000" pitchFamily="2" charset="2"/>
              <a:buChar char=""/>
              <a:defRPr sz="2400" b="false" kern="1200">
                <a:solidFill>
                  <a:schemeClr val="tx1"/>
                </a:solidFill>
                <a:latin typeface="+mn-lt"/>
                <a:ea typeface="+mn-ea"/>
                <a:cs typeface="+mn-cs"/>
              </a:defRPr>
            </a:lvl1pPr>
            <a:lvl2pPr marL="666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lang="cs-CZ" sz="2000" kern="1200" dirty="false" smtClean="false">
                <a:solidFill>
                  <a:schemeClr val="tx1"/>
                </a:solidFill>
                <a:latin typeface="+mn-lt"/>
                <a:ea typeface="+mn-ea"/>
                <a:cs typeface="+mn-cs"/>
              </a:defRPr>
            </a:lvl4pPr>
            <a:lvl5pPr marL="1422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false"/>
          </a:p>
        </p:txBody>
      </p:sp>
    </p:spTree>
    <p:extLst>
      <p:ext uri="{BB962C8B-B14F-4D97-AF65-F5344CB8AC3E}">
        <p14:creationId xmlns:p14="http://schemas.microsoft.com/office/powerpoint/2010/main" val="32806606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Titulní obrazovka </a:t>
            </a:r>
            <a:r>
              <a:rPr lang="cs-CZ" dirty="false" err="true" smtClean="false"/>
              <a:t>Is</a:t>
            </a:r>
            <a:r>
              <a:rPr lang="cs-CZ" dirty="false" smtClean="false"/>
              <a:t> kp14+</a:t>
            </a: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15</a:t>
            </a:fld>
            <a:endParaRPr lang="cs-CZ" dirty="false"/>
          </a:p>
        </p:txBody>
      </p:sp>
      <p:sp>
        <p:nvSpPr>
          <p:cNvPr id="3" name="Zástupný symbol pro obsah 2"/>
          <p:cNvSpPr>
            <a:spLocks noGrp="true"/>
          </p:cNvSpPr>
          <p:nvPr>
            <p:ph idx="1"/>
          </p:nvPr>
        </p:nvSpPr>
        <p:spPr/>
        <p:txBody>
          <a:bodyPr/>
          <a:lstStyle/>
          <a:p>
            <a:endParaRPr lang="cs-CZ" dirty="false"/>
          </a:p>
        </p:txBody>
      </p:sp>
      <p:pic>
        <p:nvPicPr>
          <p:cNvPr id="5" name="Picture 2"/>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224952" y="1269733"/>
            <a:ext cx="8553863" cy="5111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
        <p:nvSpPr>
          <p:cNvPr id="9" name="Obdélník 8"/>
          <p:cNvSpPr/>
          <p:nvPr/>
        </p:nvSpPr>
        <p:spPr>
          <a:xfrm>
            <a:off x="6710024" y="2732803"/>
            <a:ext cx="2001416" cy="4362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Tree>
    <p:extLst>
      <p:ext uri="{BB962C8B-B14F-4D97-AF65-F5344CB8AC3E}">
        <p14:creationId xmlns:p14="http://schemas.microsoft.com/office/powerpoint/2010/main" val="26120066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Základní menu</a:t>
            </a:r>
          </a:p>
        </p:txBody>
      </p:sp>
      <p:sp>
        <p:nvSpPr>
          <p:cNvPr id="3" name="Zástupný symbol pro obsah 2"/>
          <p:cNvSpPr>
            <a:spLocks noGrp="true"/>
          </p:cNvSpPr>
          <p:nvPr>
            <p:ph idx="1"/>
          </p:nvPr>
        </p:nvSpPr>
        <p:spPr>
          <a:xfrm>
            <a:off x="437966" y="2184140"/>
            <a:ext cx="8064000" cy="1316868"/>
          </a:xfrm>
        </p:spPr>
        <p:txBody>
          <a:bodyPr/>
          <a:lstStyle/>
          <a:p>
            <a:pPr marL="432000" lvl="1" indent="-432000">
              <a:lnSpc>
                <a:spcPts val="2100"/>
              </a:lnSpc>
              <a:spcBef>
                <a:spcPts val="0"/>
              </a:spcBef>
              <a:spcAft>
                <a:spcPts val="0"/>
              </a:spcAft>
              <a:buSzPct val="100000"/>
              <a:buFont typeface="Wingdings" panose="05000000000000000000" pitchFamily="2" charset="2"/>
              <a:buChar char=""/>
            </a:pPr>
            <a:endParaRPr lang="cs-CZ" sz="1800" b="true" dirty="false" smtClean="false"/>
          </a:p>
          <a:p>
            <a:pPr marL="432000" lvl="1" indent="-432000">
              <a:lnSpc>
                <a:spcPts val="2100"/>
              </a:lnSpc>
              <a:spcBef>
                <a:spcPts val="0"/>
              </a:spcBef>
              <a:spcAft>
                <a:spcPts val="0"/>
              </a:spcAft>
              <a:buSzPct val="100000"/>
              <a:buFont typeface="Wingdings" panose="05000000000000000000" pitchFamily="2" charset="2"/>
              <a:buChar char=""/>
            </a:pPr>
            <a:r>
              <a:rPr lang="cs-CZ" sz="1800" b="true" dirty="false" smtClean="false"/>
              <a:t>Žadatel</a:t>
            </a:r>
          </a:p>
          <a:p>
            <a:pPr marL="432000" lvl="1" indent="-432000">
              <a:lnSpc>
                <a:spcPts val="2100"/>
              </a:lnSpc>
              <a:spcBef>
                <a:spcPts val="0"/>
              </a:spcBef>
              <a:spcAft>
                <a:spcPts val="0"/>
              </a:spcAft>
              <a:buSzPct val="100000"/>
              <a:buFont typeface="Wingdings" panose="05000000000000000000" pitchFamily="2" charset="2"/>
              <a:buChar char=""/>
            </a:pPr>
            <a:r>
              <a:rPr lang="cs-CZ" sz="1800" dirty="false" smtClean="false"/>
              <a:t>Hodnotitel</a:t>
            </a:r>
          </a:p>
          <a:p>
            <a:pPr marL="432000" lvl="1" indent="-432000">
              <a:lnSpc>
                <a:spcPts val="2100"/>
              </a:lnSpc>
              <a:spcBef>
                <a:spcPts val="0"/>
              </a:spcBef>
              <a:spcAft>
                <a:spcPts val="0"/>
              </a:spcAft>
              <a:buSzPct val="100000"/>
              <a:buFont typeface="Wingdings" panose="05000000000000000000" pitchFamily="2" charset="2"/>
              <a:buChar char=""/>
            </a:pPr>
            <a:r>
              <a:rPr lang="cs-CZ" sz="1800" dirty="false" smtClean="false"/>
              <a:t>Nositel strategie</a:t>
            </a:r>
          </a:p>
          <a:p>
            <a:pPr marL="432000" lvl="1" indent="-432000">
              <a:lnSpc>
                <a:spcPts val="2100"/>
              </a:lnSpc>
              <a:spcBef>
                <a:spcPts val="0"/>
              </a:spcBef>
              <a:spcAft>
                <a:spcPts val="0"/>
              </a:spcAft>
              <a:buSzPct val="100000"/>
              <a:buFont typeface="Wingdings" panose="05000000000000000000" pitchFamily="2" charset="2"/>
              <a:buChar char=""/>
            </a:pPr>
            <a:r>
              <a:rPr lang="cs-CZ" sz="1800" dirty="false" smtClean="false"/>
              <a:t>Evaluátor</a:t>
            </a:r>
          </a:p>
          <a:p>
            <a:pPr marL="0" lvl="1" indent="0">
              <a:lnSpc>
                <a:spcPts val="1400"/>
              </a:lnSpc>
              <a:spcBef>
                <a:spcPts val="0"/>
              </a:spcBef>
              <a:spcAft>
                <a:spcPts val="0"/>
              </a:spcAft>
              <a:buSzPct val="100000"/>
              <a:buNone/>
            </a:pPr>
            <a:endParaRPr lang="cs-CZ" sz="1900" dirty="false"/>
          </a:p>
        </p:txBody>
      </p:sp>
      <p:sp>
        <p:nvSpPr>
          <p:cNvPr id="5" name="Zástupný symbol pro číslo snímku 4"/>
          <p:cNvSpPr>
            <a:spLocks noGrp="true"/>
          </p:cNvSpPr>
          <p:nvPr>
            <p:ph type="sldNum" sz="quarter" idx="13"/>
          </p:nvPr>
        </p:nvSpPr>
        <p:spPr/>
        <p:txBody>
          <a:bodyPr/>
          <a:lstStyle/>
          <a:p>
            <a:fld id="{479BF083-4774-43B1-9AB0-5CC1AC5DD8EE}" type="slidenum">
              <a:rPr lang="cs-CZ" smtClean="false"/>
              <a:pPr/>
              <a:t>16</a:t>
            </a:fld>
            <a:endParaRPr lang="cs-CZ" dirty="false"/>
          </a:p>
        </p:txBody>
      </p:sp>
      <p:pic>
        <p:nvPicPr>
          <p:cNvPr id="9219" name="Picture 3"/>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3395523" y="2557775"/>
            <a:ext cx="5579378" cy="777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
        <p:nvSpPr>
          <p:cNvPr id="9" name="Obdélník 8"/>
          <p:cNvSpPr/>
          <p:nvPr/>
        </p:nvSpPr>
        <p:spPr>
          <a:xfrm>
            <a:off x="3983196" y="2617661"/>
            <a:ext cx="2499151" cy="42491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pic>
        <p:nvPicPr>
          <p:cNvPr id="9220" name="Picture 4"/>
          <p:cNvPicPr>
            <a:picLocks noChangeAspect="true" noChangeArrowheads="true"/>
          </p:cNvPicPr>
          <p:nvPr/>
        </p:nvPicPr>
        <p:blipFill>
          <a:blip r:embed="rId4">
            <a:extLst>
              <a:ext uri="{28A0092B-C50C-407E-A947-70E740481C1C}">
                <a14:useLocalDpi xmlns:a14="http://schemas.microsoft.com/office/drawing/2010/main" val="0"/>
              </a:ext>
            </a:extLst>
          </a:blip>
          <a:srcRect/>
          <a:stretch>
            <a:fillRect/>
          </a:stretch>
        </p:blipFill>
        <p:spPr bwMode="auto">
          <a:xfrm>
            <a:off x="432444" y="3501008"/>
            <a:ext cx="8172003" cy="306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cxnSp>
        <p:nvCxnSpPr>
          <p:cNvPr id="10" name="Přímá spojnice se šipkou 9"/>
          <p:cNvCxnSpPr/>
          <p:nvPr/>
        </p:nvCxnSpPr>
        <p:spPr>
          <a:xfrm>
            <a:off x="1763688" y="2348880"/>
            <a:ext cx="2088232" cy="268781"/>
          </a:xfrm>
          <a:prstGeom prst="straightConnector1">
            <a:avLst/>
          </a:prstGeom>
          <a:ln>
            <a:solidFill>
              <a:srgbClr val="FF0000"/>
            </a:solidFill>
            <a:tailEnd type="arrow"/>
          </a:ln>
        </p:spPr>
        <p:style>
          <a:lnRef idx="2">
            <a:schemeClr val="accent3"/>
          </a:lnRef>
          <a:fillRef idx="0">
            <a:schemeClr val="accent3"/>
          </a:fillRef>
          <a:effectRef idx="1">
            <a:schemeClr val="accent3"/>
          </a:effectRef>
          <a:fontRef idx="minor">
            <a:schemeClr val="tx1"/>
          </a:fontRef>
        </p:style>
      </p:cxnSp>
      <p:cxnSp>
        <p:nvCxnSpPr>
          <p:cNvPr id="15" name="Přímá spojnice se šipkou 14"/>
          <p:cNvCxnSpPr/>
          <p:nvPr/>
        </p:nvCxnSpPr>
        <p:spPr>
          <a:xfrm flipH="true">
            <a:off x="2114368" y="3055031"/>
            <a:ext cx="1809560" cy="1166057"/>
          </a:xfrm>
          <a:prstGeom prst="straightConnector1">
            <a:avLst/>
          </a:prstGeom>
          <a:ln>
            <a:solidFill>
              <a:srgbClr val="FF0000"/>
            </a:solidFill>
            <a:tailEnd type="arrow"/>
          </a:ln>
        </p:spPr>
        <p:style>
          <a:lnRef idx="2">
            <a:schemeClr val="accent3"/>
          </a:lnRef>
          <a:fillRef idx="0">
            <a:schemeClr val="accent3"/>
          </a:fillRef>
          <a:effectRef idx="1">
            <a:schemeClr val="accent3"/>
          </a:effectRef>
          <a:fontRef idx="minor">
            <a:schemeClr val="tx1"/>
          </a:fontRef>
        </p:style>
      </p:cxnSp>
      <p:pic>
        <p:nvPicPr>
          <p:cNvPr id="2050" name="Picture 2"/>
          <p:cNvPicPr>
            <a:picLocks noChangeAspect="true" noChangeArrowheads="true"/>
          </p:cNvPicPr>
          <p:nvPr/>
        </p:nvPicPr>
        <p:blipFill>
          <a:blip r:embed="rId5">
            <a:extLst>
              <a:ext uri="{28A0092B-C50C-407E-A947-70E740481C1C}">
                <a14:useLocalDpi xmlns:a14="http://schemas.microsoft.com/office/drawing/2010/main" val="0"/>
              </a:ext>
            </a:extLst>
          </a:blip>
          <a:srcRect/>
          <a:stretch>
            <a:fillRect/>
          </a:stretch>
        </p:blipFill>
        <p:spPr bwMode="auto">
          <a:xfrm>
            <a:off x="118538" y="1243359"/>
            <a:ext cx="8892480" cy="940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
        <p:nvSpPr>
          <p:cNvPr id="13" name="Obdélník 12"/>
          <p:cNvSpPr/>
          <p:nvPr/>
        </p:nvSpPr>
        <p:spPr>
          <a:xfrm>
            <a:off x="142120" y="1819423"/>
            <a:ext cx="747780" cy="33931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Tree>
    <p:extLst>
      <p:ext uri="{BB962C8B-B14F-4D97-AF65-F5344CB8AC3E}">
        <p14:creationId xmlns:p14="http://schemas.microsoft.com/office/powerpoint/2010/main" val="18229284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Vytvoření nové žádosti</a:t>
            </a:r>
            <a:endParaRPr lang="cs-CZ" dirty="false"/>
          </a:p>
        </p:txBody>
      </p:sp>
      <p:sp>
        <p:nvSpPr>
          <p:cNvPr id="3" name="Zástupný symbol pro obsah 2"/>
          <p:cNvSpPr>
            <a:spLocks noGrp="true"/>
          </p:cNvSpPr>
          <p:nvPr>
            <p:ph idx="1"/>
          </p:nvPr>
        </p:nvSpPr>
        <p:spPr>
          <a:xfrm>
            <a:off x="274484" y="1722600"/>
            <a:ext cx="8869516" cy="1174679"/>
          </a:xfrm>
        </p:spPr>
        <p:txBody>
          <a:bodyPr/>
          <a:lstStyle/>
          <a:p>
            <a:pPr>
              <a:lnSpc>
                <a:spcPts val="2200"/>
              </a:lnSpc>
              <a:spcBef>
                <a:spcPts val="0"/>
              </a:spcBef>
              <a:spcAft>
                <a:spcPts val="0"/>
              </a:spcAft>
            </a:pPr>
            <a:r>
              <a:rPr lang="cs-CZ" sz="1400" dirty="false" smtClean="false"/>
              <a:t>Nová žádost</a:t>
            </a:r>
          </a:p>
          <a:p>
            <a:pPr>
              <a:lnSpc>
                <a:spcPts val="2200"/>
              </a:lnSpc>
              <a:spcBef>
                <a:spcPts val="0"/>
              </a:spcBef>
              <a:spcAft>
                <a:spcPts val="0"/>
              </a:spcAft>
            </a:pPr>
            <a:r>
              <a:rPr lang="cs-CZ" sz="1400" dirty="false" smtClean="false"/>
              <a:t>Seznam programů a výzev (uživatel vybere správný OP)</a:t>
            </a:r>
          </a:p>
          <a:p>
            <a:pPr>
              <a:lnSpc>
                <a:spcPts val="2200"/>
              </a:lnSpc>
              <a:spcBef>
                <a:spcPts val="0"/>
              </a:spcBef>
              <a:spcAft>
                <a:spcPts val="0"/>
              </a:spcAft>
            </a:pPr>
            <a:r>
              <a:rPr lang="cs-CZ" sz="1400" dirty="false" smtClean="false"/>
              <a:t>Otevřené výzvy (uživatel vybere </a:t>
            </a:r>
            <a:r>
              <a:rPr lang="cs-CZ" sz="1400" b="true" dirty="false" smtClean="false"/>
              <a:t>Výzvu pro MAS č. 03_16_047 </a:t>
            </a:r>
            <a:r>
              <a:rPr lang="cs-CZ" sz="1400" dirty="false" smtClean="false"/>
              <a:t>a klikne na modrý odkaz </a:t>
            </a:r>
            <a:r>
              <a:rPr lang="cs-CZ" sz="1400" u="sng" dirty="false" smtClean="false"/>
              <a:t>individuální projekt)</a:t>
            </a:r>
            <a:endParaRPr lang="cs-CZ" sz="1400" dirty="false"/>
          </a:p>
        </p:txBody>
      </p:sp>
      <p:sp>
        <p:nvSpPr>
          <p:cNvPr id="5" name="Zástupný symbol pro číslo snímku 4"/>
          <p:cNvSpPr>
            <a:spLocks noGrp="true"/>
          </p:cNvSpPr>
          <p:nvPr>
            <p:ph type="sldNum" sz="quarter" idx="13"/>
          </p:nvPr>
        </p:nvSpPr>
        <p:spPr/>
        <p:txBody>
          <a:bodyPr/>
          <a:lstStyle/>
          <a:p>
            <a:fld id="{479BF083-4774-43B1-9AB0-5CC1AC5DD8EE}" type="slidenum">
              <a:rPr lang="cs-CZ" smtClean="false"/>
              <a:pPr/>
              <a:t>17</a:t>
            </a:fld>
            <a:endParaRPr lang="cs-CZ" dirty="false"/>
          </a:p>
        </p:txBody>
      </p:sp>
      <p:pic>
        <p:nvPicPr>
          <p:cNvPr id="10243" name="Picture 3"/>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274485" y="1196416"/>
            <a:ext cx="5161611" cy="52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
        <p:nvSpPr>
          <p:cNvPr id="9" name="Obdélník 8"/>
          <p:cNvSpPr/>
          <p:nvPr/>
        </p:nvSpPr>
        <p:spPr>
          <a:xfrm>
            <a:off x="2059195" y="1361121"/>
            <a:ext cx="1115777" cy="2773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pic>
        <p:nvPicPr>
          <p:cNvPr id="1027" name="Picture 3"/>
          <p:cNvPicPr>
            <a:picLocks noChangeAspect="true" noChangeArrowheads="true"/>
          </p:cNvPicPr>
          <p:nvPr/>
        </p:nvPicPr>
        <p:blipFill>
          <a:blip r:embed="rId4">
            <a:extLst>
              <a:ext uri="{28A0092B-C50C-407E-A947-70E740481C1C}">
                <a14:useLocalDpi xmlns:a14="http://schemas.microsoft.com/office/drawing/2010/main" val="0"/>
              </a:ext>
            </a:extLst>
          </a:blip>
          <a:srcRect/>
          <a:stretch>
            <a:fillRect/>
          </a:stretch>
        </p:blipFill>
        <p:spPr bwMode="auto">
          <a:xfrm>
            <a:off x="5292080" y="1870348"/>
            <a:ext cx="31527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pic>
        <p:nvPicPr>
          <p:cNvPr id="3074" name="Picture 2" descr="C:\Users\michaela.sedlackova\Desktop\Výzva ŘO_2.PNG"/>
          <p:cNvPicPr>
            <a:picLocks noChangeAspect="true" noChangeArrowheads="true"/>
          </p:cNvPicPr>
          <p:nvPr/>
        </p:nvPicPr>
        <p:blipFill>
          <a:blip r:embed="rId5">
            <a:extLst>
              <a:ext uri="{28A0092B-C50C-407E-A947-70E740481C1C}">
                <a14:useLocalDpi xmlns:a14="http://schemas.microsoft.com/office/drawing/2010/main" val="0"/>
              </a:ext>
            </a:extLst>
          </a:blip>
          <a:srcRect/>
          <a:stretch>
            <a:fillRect/>
          </a:stretch>
        </p:blipFill>
        <p:spPr bwMode="auto">
          <a:xfrm>
            <a:off x="107504" y="2852937"/>
            <a:ext cx="8928992" cy="2304256"/>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michaela.sedlackova\Desktop\Výzva ŘO_1.PNG"/>
          <p:cNvPicPr>
            <a:picLocks noChangeAspect="true" noChangeArrowheads="true"/>
          </p:cNvPicPr>
          <p:nvPr/>
        </p:nvPicPr>
        <p:blipFill>
          <a:blip r:embed="rId6">
            <a:extLst>
              <a:ext uri="{28A0092B-C50C-407E-A947-70E740481C1C}">
                <a14:useLocalDpi xmlns:a14="http://schemas.microsoft.com/office/drawing/2010/main" val="0"/>
              </a:ext>
            </a:extLst>
          </a:blip>
          <a:srcRect/>
          <a:stretch>
            <a:fillRect/>
          </a:stretch>
        </p:blipFill>
        <p:spPr bwMode="auto">
          <a:xfrm>
            <a:off x="3109756" y="5157193"/>
            <a:ext cx="5319269" cy="1512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28819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Vytvoření nové žádosti</a:t>
            </a:r>
          </a:p>
        </p:txBody>
      </p:sp>
      <p:sp>
        <p:nvSpPr>
          <p:cNvPr id="3" name="Zástupný symbol pro obsah 2"/>
          <p:cNvSpPr>
            <a:spLocks noGrp="true"/>
          </p:cNvSpPr>
          <p:nvPr>
            <p:ph idx="1"/>
          </p:nvPr>
        </p:nvSpPr>
        <p:spPr>
          <a:xfrm>
            <a:off x="7380312" y="1412776"/>
            <a:ext cx="1763688" cy="1800200"/>
          </a:xfrm>
        </p:spPr>
        <p:txBody>
          <a:bodyPr/>
          <a:lstStyle/>
          <a:p>
            <a:pPr>
              <a:lnSpc>
                <a:spcPts val="2200"/>
              </a:lnSpc>
              <a:spcBef>
                <a:spcPts val="0"/>
              </a:spcBef>
              <a:spcAft>
                <a:spcPts val="0"/>
              </a:spcAft>
            </a:pPr>
            <a:r>
              <a:rPr lang="cs-CZ" sz="1800" dirty="false" smtClean="false"/>
              <a:t>Výběr podvýzvy</a:t>
            </a:r>
          </a:p>
          <a:p>
            <a:pPr>
              <a:lnSpc>
                <a:spcPts val="2200"/>
              </a:lnSpc>
              <a:spcBef>
                <a:spcPts val="0"/>
              </a:spcBef>
              <a:spcAft>
                <a:spcPts val="0"/>
              </a:spcAft>
            </a:pPr>
            <a:endParaRPr lang="cs-CZ" sz="1800" dirty="false"/>
          </a:p>
          <a:p>
            <a:pPr marL="0" indent="0">
              <a:lnSpc>
                <a:spcPts val="2200"/>
              </a:lnSpc>
              <a:spcBef>
                <a:spcPts val="0"/>
              </a:spcBef>
              <a:spcAft>
                <a:spcPts val="0"/>
              </a:spcAft>
              <a:buNone/>
            </a:pPr>
            <a:endParaRPr lang="cs-CZ" sz="1800" dirty="false"/>
          </a:p>
          <a:p>
            <a:pPr>
              <a:lnSpc>
                <a:spcPts val="2200"/>
              </a:lnSpc>
              <a:spcBef>
                <a:spcPts val="0"/>
              </a:spcBef>
              <a:spcAft>
                <a:spcPts val="0"/>
              </a:spcAft>
            </a:pPr>
            <a:r>
              <a:rPr lang="cs-CZ" sz="1800" dirty="false" smtClean="false"/>
              <a:t>Výběr výzvy MAS</a:t>
            </a:r>
            <a:endParaRPr lang="cs-CZ" sz="1800" dirty="false"/>
          </a:p>
        </p:txBody>
      </p:sp>
      <p:sp>
        <p:nvSpPr>
          <p:cNvPr id="5" name="Zástupný symbol pro číslo snímku 4"/>
          <p:cNvSpPr>
            <a:spLocks noGrp="true"/>
          </p:cNvSpPr>
          <p:nvPr>
            <p:ph type="sldNum" sz="quarter" idx="13"/>
          </p:nvPr>
        </p:nvSpPr>
        <p:spPr/>
        <p:txBody>
          <a:bodyPr/>
          <a:lstStyle/>
          <a:p>
            <a:fld id="{479BF083-4774-43B1-9AB0-5CC1AC5DD8EE}" type="slidenum">
              <a:rPr lang="cs-CZ" smtClean="false"/>
              <a:pPr/>
              <a:t>18</a:t>
            </a:fld>
            <a:endParaRPr lang="cs-CZ" dirty="false"/>
          </a:p>
        </p:txBody>
      </p:sp>
      <p:pic>
        <p:nvPicPr>
          <p:cNvPr id="1026" name="Picture 2" descr="C:\Users\michaela.sedlackova\Desktop\Výběr podvýzvy_1.PNG"/>
          <p:cNvPicPr>
            <a:picLocks noChangeAspect="true" noChangeArrowheads="true"/>
          </p:cNvPicPr>
          <p:nvPr/>
        </p:nvPicPr>
        <p:blipFill>
          <a:blip cstate="print" r:embed="rId3">
            <a:extLst>
              <a:ext uri="{28A0092B-C50C-407E-A947-70E740481C1C}">
                <a14:useLocalDpi xmlns:a14="http://schemas.microsoft.com/office/drawing/2010/main" val="0"/>
              </a:ext>
            </a:extLst>
          </a:blip>
          <a:srcRect/>
          <a:stretch>
            <a:fillRect/>
          </a:stretch>
        </p:blipFill>
        <p:spPr bwMode="auto">
          <a:xfrm>
            <a:off x="323528" y="1268760"/>
            <a:ext cx="6847903" cy="388843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ichaela.sedlackova\Desktop\Výběr podvýzvy_2.PNG"/>
          <p:cNvPicPr>
            <a:picLocks noChangeAspect="true" noChangeArrowheads="true"/>
          </p:cNvPicPr>
          <p:nvPr/>
        </p:nvPicPr>
        <p:blipFill>
          <a:blip r:embed="rId4">
            <a:extLst>
              <a:ext uri="{28A0092B-C50C-407E-A947-70E740481C1C}">
                <a14:useLocalDpi xmlns:a14="http://schemas.microsoft.com/office/drawing/2010/main" val="0"/>
              </a:ext>
            </a:extLst>
          </a:blip>
          <a:srcRect/>
          <a:stretch>
            <a:fillRect/>
          </a:stretch>
        </p:blipFill>
        <p:spPr bwMode="auto">
          <a:xfrm>
            <a:off x="1835696" y="3342083"/>
            <a:ext cx="6877133" cy="32658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18412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Pravidla pro vyplňování žádosti</a:t>
            </a:r>
            <a:endParaRPr lang="cs-CZ" dirty="false"/>
          </a:p>
        </p:txBody>
      </p:sp>
      <p:sp>
        <p:nvSpPr>
          <p:cNvPr id="3" name="Zástupný symbol pro obsah 2"/>
          <p:cNvSpPr>
            <a:spLocks noGrp="true"/>
          </p:cNvSpPr>
          <p:nvPr>
            <p:ph idx="1"/>
          </p:nvPr>
        </p:nvSpPr>
        <p:spPr>
          <a:xfrm>
            <a:off x="323528" y="1268760"/>
            <a:ext cx="6984776" cy="1512168"/>
          </a:xfrm>
        </p:spPr>
        <p:txBody>
          <a:bodyPr/>
          <a:lstStyle/>
          <a:p>
            <a:pPr algn="just">
              <a:lnSpc>
                <a:spcPct val="100000"/>
              </a:lnSpc>
            </a:pPr>
            <a:r>
              <a:rPr lang="cs-CZ" sz="1400" dirty="false" smtClean="false"/>
              <a:t>Uživatel </a:t>
            </a:r>
            <a:r>
              <a:rPr lang="cs-CZ" sz="1400" b="true" u="sng" dirty="false" smtClean="false"/>
              <a:t>vyplňuje záložky postupně</a:t>
            </a:r>
            <a:r>
              <a:rPr lang="cs-CZ" sz="1400" dirty="false" smtClean="false"/>
              <a:t> (!!!) podle navigačního menu v levé části obrazovky.</a:t>
            </a:r>
          </a:p>
          <a:p>
            <a:pPr algn="just">
              <a:lnSpc>
                <a:spcPct val="100000"/>
              </a:lnSpc>
            </a:pPr>
            <a:r>
              <a:rPr lang="cs-CZ" sz="1400" dirty="false" smtClean="false"/>
              <a:t>Jednou vepsaná data se propisují do dalších záložek, či umožní zaktivnění některých neaktivních záložek.</a:t>
            </a:r>
          </a:p>
          <a:p>
            <a:pPr algn="just">
              <a:lnSpc>
                <a:spcPct val="100000"/>
              </a:lnSpc>
            </a:pPr>
            <a:r>
              <a:rPr lang="cs-CZ" sz="1400" b="true" dirty="false" smtClean="false"/>
              <a:t>UKLÁDAT!!! </a:t>
            </a:r>
            <a:r>
              <a:rPr lang="cs-CZ" sz="1400" dirty="false" smtClean="false"/>
              <a:t>každou vyplněnou záložku, či delší textové pole před jeho opuštěním uložte.</a:t>
            </a:r>
            <a:endParaRPr lang="cs-CZ" sz="1400" dirty="false"/>
          </a:p>
        </p:txBody>
      </p:sp>
      <p:sp>
        <p:nvSpPr>
          <p:cNvPr id="4" name="Zástupný symbol pro obsah 3"/>
          <p:cNvSpPr>
            <a:spLocks noGrp="true"/>
          </p:cNvSpPr>
          <p:nvPr>
            <p:ph idx="10"/>
          </p:nvPr>
        </p:nvSpPr>
        <p:spPr>
          <a:xfrm>
            <a:off x="323528" y="3068960"/>
            <a:ext cx="4104456" cy="576064"/>
          </a:xfrm>
        </p:spPr>
        <p:txBody>
          <a:bodyPr/>
          <a:lstStyle/>
          <a:p>
            <a:pPr>
              <a:lnSpc>
                <a:spcPct val="100000"/>
              </a:lnSpc>
              <a:spcBef>
                <a:spcPts val="0"/>
              </a:spcBef>
            </a:pPr>
            <a:r>
              <a:rPr lang="cs-CZ" sz="1400" b="true" u="sng" cap="all" dirty="false" smtClean="false"/>
              <a:t>Pravidlo:</a:t>
            </a:r>
          </a:p>
          <a:p>
            <a:pPr lvl="1">
              <a:lnSpc>
                <a:spcPct val="100000"/>
              </a:lnSpc>
              <a:spcBef>
                <a:spcPts val="0"/>
              </a:spcBef>
              <a:spcAft>
                <a:spcPts val="0"/>
              </a:spcAft>
            </a:pPr>
            <a:r>
              <a:rPr lang="cs-CZ" sz="1400" b="true" dirty="false" smtClean="false"/>
              <a:t>Žlutě</a:t>
            </a:r>
            <a:r>
              <a:rPr lang="cs-CZ" sz="1400" dirty="false" smtClean="false"/>
              <a:t> podbarvená pole = </a:t>
            </a:r>
            <a:r>
              <a:rPr lang="cs-CZ" sz="1400" b="true" dirty="false" smtClean="false"/>
              <a:t>povinná</a:t>
            </a:r>
          </a:p>
          <a:p>
            <a:pPr lvl="1">
              <a:lnSpc>
                <a:spcPct val="100000"/>
              </a:lnSpc>
              <a:spcBef>
                <a:spcPts val="0"/>
              </a:spcBef>
              <a:spcAft>
                <a:spcPts val="0"/>
              </a:spcAft>
            </a:pPr>
            <a:r>
              <a:rPr lang="cs-CZ" sz="1400" b="true" dirty="false" smtClean="false"/>
              <a:t>Šedivě</a:t>
            </a:r>
            <a:r>
              <a:rPr lang="cs-CZ" sz="1400" dirty="false" smtClean="false"/>
              <a:t> podbarvená pole = </a:t>
            </a:r>
            <a:r>
              <a:rPr lang="cs-CZ" sz="1400" b="true" dirty="false" smtClean="false"/>
              <a:t>volitelná</a:t>
            </a:r>
          </a:p>
          <a:p>
            <a:pPr lvl="1">
              <a:lnSpc>
                <a:spcPct val="100000"/>
              </a:lnSpc>
              <a:spcBef>
                <a:spcPts val="0"/>
              </a:spcBef>
              <a:spcAft>
                <a:spcPts val="0"/>
              </a:spcAft>
            </a:pPr>
            <a:r>
              <a:rPr lang="cs-CZ" sz="1400" b="true" dirty="false" smtClean="false"/>
              <a:t>Bíle</a:t>
            </a:r>
            <a:r>
              <a:rPr lang="cs-CZ" sz="1400" dirty="false" smtClean="false"/>
              <a:t> podbarvená pole = </a:t>
            </a:r>
            <a:r>
              <a:rPr lang="cs-CZ" sz="1400" b="true" dirty="false" smtClean="false"/>
              <a:t>vyplňuje systém</a:t>
            </a:r>
          </a:p>
        </p:txBody>
      </p:sp>
      <p:sp>
        <p:nvSpPr>
          <p:cNvPr id="5" name="Zástupný symbol pro číslo snímku 4"/>
          <p:cNvSpPr>
            <a:spLocks noGrp="true"/>
          </p:cNvSpPr>
          <p:nvPr>
            <p:ph type="sldNum" sz="quarter" idx="13"/>
          </p:nvPr>
        </p:nvSpPr>
        <p:spPr/>
        <p:txBody>
          <a:bodyPr/>
          <a:lstStyle/>
          <a:p>
            <a:fld id="{479BF083-4774-43B1-9AB0-5CC1AC5DD8EE}" type="slidenum">
              <a:rPr lang="cs-CZ" smtClean="false"/>
              <a:pPr/>
              <a:t>19</a:t>
            </a:fld>
            <a:endParaRPr lang="cs-CZ" dirty="false"/>
          </a:p>
        </p:txBody>
      </p:sp>
      <p:sp>
        <p:nvSpPr>
          <p:cNvPr id="6" name="Zástupný symbol pro obsah 6"/>
          <p:cNvSpPr txBox="true">
            <a:spLocks/>
          </p:cNvSpPr>
          <p:nvPr/>
        </p:nvSpPr>
        <p:spPr>
          <a:xfrm>
            <a:off x="323528" y="3789040"/>
            <a:ext cx="4176464" cy="2952328"/>
          </a:xfrm>
          <a:prstGeom prst="rect">
            <a:avLst/>
          </a:prstGeom>
        </p:spPr>
        <p:txBody>
          <a:bodyPr vert="horz" lIns="0" tIns="0" rIns="0" bIns="0" rtlCol="false" anchor="ctr"/>
          <a:lstStyle>
            <a:defPPr>
              <a:defRPr lang="cs-CZ"/>
            </a:defPPr>
            <a:lvl1pPr marL="0" algn="ctr" defTabSz="914400" rtl="false" eaLnBrk="true" latinLnBrk="false" hangingPunct="true">
              <a:defRPr sz="1050" b="true" kern="1200">
                <a:solidFill>
                  <a:schemeClr val="tx1"/>
                </a:solidFill>
                <a:latin typeface="+mn-lt"/>
                <a:ea typeface="+mn-ea"/>
                <a:cs typeface="+mn-cs"/>
              </a:defRPr>
            </a:lvl1pPr>
            <a:lvl2pPr marL="457200" algn="l" defTabSz="914400" rtl="false" eaLnBrk="true" latinLnBrk="false" hangingPunct="true">
              <a:defRPr sz="1800" kern="1200">
                <a:solidFill>
                  <a:schemeClr val="tx1"/>
                </a:solidFill>
                <a:latin typeface="+mn-lt"/>
                <a:ea typeface="+mn-ea"/>
                <a:cs typeface="+mn-cs"/>
              </a:defRPr>
            </a:lvl2pPr>
            <a:lvl3pPr marL="914400" algn="l" defTabSz="914400" rtl="false" eaLnBrk="true" latinLnBrk="false" hangingPunct="true">
              <a:defRPr sz="1800" kern="1200">
                <a:solidFill>
                  <a:schemeClr val="tx1"/>
                </a:solidFill>
                <a:latin typeface="+mn-lt"/>
                <a:ea typeface="+mn-ea"/>
                <a:cs typeface="+mn-cs"/>
              </a:defRPr>
            </a:lvl3pPr>
            <a:lvl4pPr marL="1371600" algn="l" defTabSz="914400" rtl="false" eaLnBrk="true" latinLnBrk="false" hangingPunct="true">
              <a:defRPr sz="1800" kern="1200">
                <a:solidFill>
                  <a:schemeClr val="tx1"/>
                </a:solidFill>
                <a:latin typeface="+mn-lt"/>
                <a:ea typeface="+mn-ea"/>
                <a:cs typeface="+mn-cs"/>
              </a:defRPr>
            </a:lvl4pPr>
            <a:lvl5pPr marL="1828800" algn="l" defTabSz="914400" rtl="false" eaLnBrk="true" latinLnBrk="false" hangingPunct="true">
              <a:defRPr sz="1800" kern="1200">
                <a:solidFill>
                  <a:schemeClr val="tx1"/>
                </a:solidFill>
                <a:latin typeface="+mn-lt"/>
                <a:ea typeface="+mn-ea"/>
                <a:cs typeface="+mn-cs"/>
              </a:defRPr>
            </a:lvl5pPr>
            <a:lvl6pPr marL="2286000" algn="l" defTabSz="914400" rtl="false" eaLnBrk="true" latinLnBrk="false" hangingPunct="true">
              <a:defRPr sz="1800" kern="1200">
                <a:solidFill>
                  <a:schemeClr val="tx1"/>
                </a:solidFill>
                <a:latin typeface="+mn-lt"/>
                <a:ea typeface="+mn-ea"/>
                <a:cs typeface="+mn-cs"/>
              </a:defRPr>
            </a:lvl6pPr>
            <a:lvl7pPr marL="2743200" algn="l" defTabSz="914400" rtl="false" eaLnBrk="true" latinLnBrk="false" hangingPunct="true">
              <a:defRPr sz="1800" kern="1200">
                <a:solidFill>
                  <a:schemeClr val="tx1"/>
                </a:solidFill>
                <a:latin typeface="+mn-lt"/>
                <a:ea typeface="+mn-ea"/>
                <a:cs typeface="+mn-cs"/>
              </a:defRPr>
            </a:lvl7pPr>
            <a:lvl8pPr marL="3200400" algn="l" defTabSz="914400" rtl="false" eaLnBrk="true" latinLnBrk="false" hangingPunct="true">
              <a:defRPr sz="1800" kern="1200">
                <a:solidFill>
                  <a:schemeClr val="tx1"/>
                </a:solidFill>
                <a:latin typeface="+mn-lt"/>
                <a:ea typeface="+mn-ea"/>
                <a:cs typeface="+mn-cs"/>
              </a:defRPr>
            </a:lvl8pPr>
            <a:lvl9pPr marL="3657600" algn="l" defTabSz="914400" rtl="false" eaLnBrk="true" latinLnBrk="false" hangingPunct="true">
              <a:defRPr sz="1800" kern="1200">
                <a:solidFill>
                  <a:schemeClr val="tx1"/>
                </a:solidFill>
                <a:latin typeface="+mn-lt"/>
                <a:ea typeface="+mn-ea"/>
                <a:cs typeface="+mn-cs"/>
              </a:defRPr>
            </a:lvl9pPr>
          </a:lstStyle>
          <a:p>
            <a:pPr marL="432000" indent="-432000" algn="just">
              <a:spcBef>
                <a:spcPts val="600"/>
              </a:spcBef>
              <a:spcAft>
                <a:spcPts val="600"/>
              </a:spcAft>
              <a:buClr>
                <a:schemeClr val="accent2"/>
              </a:buClr>
              <a:buSzPct val="100000"/>
              <a:buFont typeface="Wingdings" panose="05000000000000000000" pitchFamily="2" charset="2"/>
              <a:buChar char=""/>
            </a:pPr>
            <a:r>
              <a:rPr lang="cs-CZ" sz="1400" b="false" dirty="false"/>
              <a:t>Seznam jednotlivých záložek žádosti</a:t>
            </a:r>
          </a:p>
          <a:p>
            <a:pPr marL="432000" indent="-432000" algn="l">
              <a:spcBef>
                <a:spcPts val="600"/>
              </a:spcBef>
              <a:spcAft>
                <a:spcPts val="600"/>
              </a:spcAft>
              <a:buClr>
                <a:schemeClr val="accent2"/>
              </a:buClr>
              <a:buSzPct val="100000"/>
              <a:buFont typeface="Wingdings" panose="05000000000000000000" pitchFamily="2" charset="2"/>
              <a:buChar char=""/>
            </a:pPr>
            <a:r>
              <a:rPr lang="cs-CZ" sz="1400" b="false" dirty="false"/>
              <a:t>Pomocí šipek možno seznam </a:t>
            </a:r>
            <a:br>
              <a:rPr lang="cs-CZ" sz="1400" b="false" dirty="false"/>
            </a:br>
            <a:r>
              <a:rPr lang="cs-CZ" sz="1400" b="false" dirty="false" smtClean="false"/>
              <a:t>rozbalovat či </a:t>
            </a:r>
            <a:r>
              <a:rPr lang="cs-CZ" sz="1400" b="false" dirty="false"/>
              <a:t>zabalovat</a:t>
            </a:r>
          </a:p>
          <a:p>
            <a:pPr marL="432000" indent="-432000" algn="just">
              <a:spcBef>
                <a:spcPts val="600"/>
              </a:spcBef>
              <a:spcAft>
                <a:spcPts val="600"/>
              </a:spcAft>
              <a:buClr>
                <a:schemeClr val="accent2"/>
              </a:buClr>
              <a:buSzPct val="100000"/>
              <a:buFont typeface="Wingdings" panose="05000000000000000000" pitchFamily="2" charset="2"/>
              <a:buChar char=""/>
            </a:pPr>
            <a:r>
              <a:rPr lang="cs-CZ" sz="1400" b="false" dirty="false"/>
              <a:t>Šedivé záložky nejsou přístupné</a:t>
            </a:r>
          </a:p>
          <a:p>
            <a:pPr marL="666000" lvl="1" indent="-252000">
              <a:spcAft>
                <a:spcPts val="300"/>
              </a:spcAft>
              <a:buClr>
                <a:schemeClr val="accent2"/>
              </a:buClr>
              <a:buSzPct val="80000"/>
              <a:buFont typeface="Wingdings" panose="05000000000000000000" pitchFamily="2" charset="2"/>
              <a:buChar char=""/>
            </a:pPr>
            <a:r>
              <a:rPr lang="cs-CZ" sz="1400" dirty="false"/>
              <a:t>Zpřístupní se podle dat vyplňovaných během </a:t>
            </a:r>
            <a:r>
              <a:rPr lang="cs-CZ" sz="1400" dirty="false" smtClean="false"/>
              <a:t>žádosti</a:t>
            </a:r>
            <a:endParaRPr lang="cs-CZ" sz="1400" dirty="false"/>
          </a:p>
          <a:p>
            <a:pPr marL="666000" lvl="1" indent="-252000">
              <a:spcAft>
                <a:spcPts val="300"/>
              </a:spcAft>
              <a:buClr>
                <a:schemeClr val="accent2"/>
              </a:buClr>
              <a:buSzPct val="80000"/>
              <a:buFont typeface="Wingdings" panose="05000000000000000000" pitchFamily="2" charset="2"/>
              <a:buChar char=""/>
            </a:pPr>
            <a:r>
              <a:rPr lang="cs-CZ" sz="1400" dirty="false" smtClean="false"/>
              <a:t>Nebo nejsou </a:t>
            </a:r>
            <a:r>
              <a:rPr lang="cs-CZ" sz="1400" dirty="false"/>
              <a:t>podle zadaných dat povinná </a:t>
            </a:r>
          </a:p>
        </p:txBody>
      </p:sp>
      <p:pic>
        <p:nvPicPr>
          <p:cNvPr id="2051" name="Picture 3" descr="C:\Users\michaela.sedlackova\Desktop\datová oblast žádosti.PNG"/>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7596335" y="1248366"/>
            <a:ext cx="1121619" cy="5400600"/>
          </a:xfrm>
          <a:prstGeom prst="rect">
            <a:avLst/>
          </a:prstGeom>
          <a:noFill/>
          <a:extLst>
            <a:ext uri="{909E8E84-426E-40DD-AFC4-6F175D3DCCD1}">
              <a14:hiddenFill xmlns:a14="http://schemas.microsoft.com/office/drawing/2010/main">
                <a:solidFill>
                  <a:srgbClr val="FFFFFF"/>
                </a:solidFill>
              </a14:hiddenFill>
            </a:ext>
          </a:extLst>
        </p:spPr>
      </p:pic>
      <p:sp>
        <p:nvSpPr>
          <p:cNvPr id="9" name="Zástupný symbol pro obsah 3"/>
          <p:cNvSpPr txBox="true">
            <a:spLocks/>
          </p:cNvSpPr>
          <p:nvPr/>
        </p:nvSpPr>
        <p:spPr>
          <a:xfrm>
            <a:off x="4499992" y="4305137"/>
            <a:ext cx="2952328" cy="2216638"/>
          </a:xfrm>
          <a:prstGeom prst="rect">
            <a:avLst/>
          </a:prstGeom>
        </p:spPr>
        <p:txBody>
          <a:bodyPr vert="horz" lIns="0" tIns="0" rIns="0" bIns="0" rtlCol="false">
            <a:noAutofit/>
          </a:bodyPr>
          <a:lstStyle>
            <a:lvl1pPr marL="432000" indent="-432000" algn="l" defTabSz="914400" rtl="false" eaLnBrk="true" latinLnBrk="false" hangingPunct="true">
              <a:lnSpc>
                <a:spcPts val="2880"/>
              </a:lnSpc>
              <a:spcBef>
                <a:spcPts val="600"/>
              </a:spcBef>
              <a:spcAft>
                <a:spcPts val="600"/>
              </a:spcAft>
              <a:buClr>
                <a:schemeClr val="accent2"/>
              </a:buClr>
              <a:buSzPct val="100000"/>
              <a:buFont typeface="Wingdings" panose="05000000000000000000" pitchFamily="2" charset="2"/>
              <a:buChar char=""/>
              <a:defRPr sz="2400" b="false" kern="1200">
                <a:solidFill>
                  <a:schemeClr val="tx1"/>
                </a:solidFill>
                <a:latin typeface="+mn-lt"/>
                <a:ea typeface="+mn-ea"/>
                <a:cs typeface="+mn-cs"/>
              </a:defRPr>
            </a:lvl1pPr>
            <a:lvl2pPr marL="666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lang="cs-CZ" sz="2000" kern="1200" dirty="false" smtClean="false">
                <a:solidFill>
                  <a:schemeClr val="tx1"/>
                </a:solidFill>
                <a:latin typeface="+mn-lt"/>
                <a:ea typeface="+mn-ea"/>
                <a:cs typeface="+mn-cs"/>
              </a:defRPr>
            </a:lvl4pPr>
            <a:lvl5pPr marL="1422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100000"/>
              </a:lnSpc>
            </a:pPr>
            <a:r>
              <a:rPr lang="cs-CZ" sz="1400" dirty="false"/>
              <a:t>Možnosti vyplnění </a:t>
            </a:r>
            <a:r>
              <a:rPr lang="cs-CZ" sz="1400" dirty="false" smtClean="false"/>
              <a:t>jednotlivých </a:t>
            </a:r>
            <a:r>
              <a:rPr lang="cs-CZ" sz="1400" dirty="false"/>
              <a:t>polí na záložkách</a:t>
            </a:r>
          </a:p>
          <a:p>
            <a:pPr lvl="1">
              <a:lnSpc>
                <a:spcPct val="100000"/>
              </a:lnSpc>
              <a:spcBef>
                <a:spcPts val="600"/>
              </a:spcBef>
            </a:pPr>
            <a:r>
              <a:rPr lang="cs-CZ" sz="1400" dirty="false"/>
              <a:t>Text, číslo, datum</a:t>
            </a:r>
          </a:p>
          <a:p>
            <a:pPr lvl="1">
              <a:lnSpc>
                <a:spcPct val="100000"/>
              </a:lnSpc>
              <a:spcBef>
                <a:spcPts val="0"/>
              </a:spcBef>
            </a:pPr>
            <a:r>
              <a:rPr lang="cs-CZ" sz="1400" dirty="false"/>
              <a:t>Výběr s rozbalovacího seznamu, kalendáře</a:t>
            </a:r>
          </a:p>
          <a:p>
            <a:pPr lvl="1">
              <a:lnSpc>
                <a:spcPct val="100000"/>
              </a:lnSpc>
              <a:spcBef>
                <a:spcPts val="0"/>
              </a:spcBef>
            </a:pPr>
            <a:r>
              <a:rPr lang="cs-CZ" sz="1400" dirty="false" err="true"/>
              <a:t>Checkboxy</a:t>
            </a:r>
            <a:endParaRPr lang="cs-CZ" sz="1400" dirty="false"/>
          </a:p>
          <a:p>
            <a:pPr lvl="1">
              <a:lnSpc>
                <a:spcPct val="100000"/>
              </a:lnSpc>
              <a:spcBef>
                <a:spcPts val="0"/>
              </a:spcBef>
            </a:pPr>
            <a:r>
              <a:rPr lang="cs-CZ" sz="1400" dirty="false"/>
              <a:t>Výběr ze seznamu </a:t>
            </a:r>
            <a:r>
              <a:rPr lang="cs-CZ" sz="1400" dirty="false" smtClean="false"/>
              <a:t/>
            </a:r>
            <a:br>
              <a:rPr lang="cs-CZ" sz="1400" dirty="false" smtClean="false"/>
            </a:br>
            <a:r>
              <a:rPr lang="cs-CZ" sz="1400" dirty="false" smtClean="false"/>
              <a:t>a </a:t>
            </a:r>
            <a:r>
              <a:rPr lang="cs-CZ" sz="1400" dirty="false"/>
              <a:t>přesunutí </a:t>
            </a:r>
          </a:p>
          <a:p>
            <a:pPr lvl="1">
              <a:lnSpc>
                <a:spcPct val="100000"/>
              </a:lnSpc>
              <a:spcBef>
                <a:spcPts val="0"/>
              </a:spcBef>
            </a:pPr>
            <a:r>
              <a:rPr lang="cs-CZ" sz="1400" dirty="false"/>
              <a:t>Nový záznam</a:t>
            </a:r>
          </a:p>
        </p:txBody>
      </p:sp>
    </p:spTree>
    <p:extLst>
      <p:ext uri="{BB962C8B-B14F-4D97-AF65-F5344CB8AC3E}">
        <p14:creationId xmlns:p14="http://schemas.microsoft.com/office/powerpoint/2010/main" val="1384351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Harmonogram semináře</a:t>
            </a:r>
            <a:endParaRPr lang="cs-CZ" dirty="false"/>
          </a:p>
        </p:txBody>
      </p:sp>
      <p:sp>
        <p:nvSpPr>
          <p:cNvPr id="3" name="Zástupný symbol pro obsah 2"/>
          <p:cNvSpPr>
            <a:spLocks noGrp="true"/>
          </p:cNvSpPr>
          <p:nvPr>
            <p:ph idx="1"/>
          </p:nvPr>
        </p:nvSpPr>
        <p:spPr>
          <a:xfrm>
            <a:off x="395536" y="1457400"/>
            <a:ext cx="8496944" cy="5400600"/>
          </a:xfrm>
        </p:spPr>
        <p:txBody>
          <a:bodyPr/>
          <a:lstStyle/>
          <a:p>
            <a:pPr marL="0" indent="0">
              <a:lnSpc>
                <a:spcPct val="100000"/>
              </a:lnSpc>
              <a:spcBef>
                <a:spcPts val="0"/>
              </a:spcBef>
              <a:buNone/>
            </a:pPr>
            <a:r>
              <a:rPr lang="cs-CZ" sz="1200" b="true" dirty="false" smtClean="false"/>
              <a:t>1. Dopolední </a:t>
            </a:r>
            <a:r>
              <a:rPr lang="cs-CZ" sz="1200" b="true" dirty="false"/>
              <a:t>blok </a:t>
            </a:r>
            <a:r>
              <a:rPr lang="cs-CZ" sz="1200" b="true" dirty="false" smtClean="false"/>
              <a:t>9:15 </a:t>
            </a:r>
            <a:r>
              <a:rPr lang="cs-CZ" sz="1200" b="true" dirty="false"/>
              <a:t>– </a:t>
            </a:r>
            <a:r>
              <a:rPr lang="cs-CZ" sz="1200" b="true" dirty="false" smtClean="false"/>
              <a:t>10:30 </a:t>
            </a:r>
            <a:r>
              <a:rPr lang="cs-CZ" sz="1200" b="true" dirty="false"/>
              <a:t>hod. </a:t>
            </a:r>
          </a:p>
          <a:p>
            <a:pPr>
              <a:lnSpc>
                <a:spcPct val="100000"/>
              </a:lnSpc>
              <a:spcBef>
                <a:spcPts val="0"/>
              </a:spcBef>
              <a:spcAft>
                <a:spcPts val="0"/>
              </a:spcAft>
              <a:buFont typeface="Courier New" panose="02070309020205020404" pitchFamily="49" charset="0"/>
              <a:buChar char="o"/>
            </a:pPr>
            <a:r>
              <a:rPr lang="cs-CZ" sz="1200" dirty="false" smtClean="false"/>
              <a:t>Zahájení </a:t>
            </a:r>
            <a:r>
              <a:rPr lang="cs-CZ" sz="1200" dirty="false"/>
              <a:t>semináře, úvodní informace, představení konceptu semináře </a:t>
            </a:r>
          </a:p>
          <a:p>
            <a:pPr>
              <a:lnSpc>
                <a:spcPct val="100000"/>
              </a:lnSpc>
              <a:spcBef>
                <a:spcPts val="0"/>
              </a:spcBef>
              <a:spcAft>
                <a:spcPts val="0"/>
              </a:spcAft>
              <a:buFont typeface="Courier New" panose="02070309020205020404" pitchFamily="49" charset="0"/>
              <a:buChar char="o"/>
            </a:pPr>
            <a:r>
              <a:rPr lang="cs-CZ" sz="1200" dirty="false" smtClean="false"/>
              <a:t>Projektová </a:t>
            </a:r>
            <a:r>
              <a:rPr lang="cs-CZ" sz="1200" dirty="false"/>
              <a:t>žádost CLLD v OPZ </a:t>
            </a:r>
          </a:p>
          <a:p>
            <a:pPr>
              <a:lnSpc>
                <a:spcPct val="100000"/>
              </a:lnSpc>
              <a:spcBef>
                <a:spcPts val="0"/>
              </a:spcBef>
              <a:spcAft>
                <a:spcPts val="0"/>
              </a:spcAft>
              <a:buFont typeface="Courier New" panose="02070309020205020404" pitchFamily="49" charset="0"/>
              <a:buChar char="o"/>
            </a:pPr>
            <a:r>
              <a:rPr lang="cs-CZ" sz="1200" dirty="false" smtClean="false"/>
              <a:t>Projektová </a:t>
            </a:r>
            <a:r>
              <a:rPr lang="cs-CZ" sz="1200" dirty="false"/>
              <a:t>žádost CLLD v IS KP14+ (1. část) </a:t>
            </a:r>
          </a:p>
          <a:p>
            <a:pPr>
              <a:lnSpc>
                <a:spcPct val="100000"/>
              </a:lnSpc>
            </a:pPr>
            <a:r>
              <a:rPr lang="cs-CZ" sz="1200" b="true" dirty="false"/>
              <a:t>PŘESTÁVKA </a:t>
            </a:r>
            <a:r>
              <a:rPr lang="cs-CZ" sz="1200" b="true" dirty="false" smtClean="false"/>
              <a:t>10:30 </a:t>
            </a:r>
            <a:r>
              <a:rPr lang="cs-CZ" sz="1200" b="true" dirty="false"/>
              <a:t>– </a:t>
            </a:r>
            <a:r>
              <a:rPr lang="cs-CZ" sz="1200" b="true" dirty="false" smtClean="false"/>
              <a:t>10:45 </a:t>
            </a:r>
            <a:r>
              <a:rPr lang="cs-CZ" sz="1200" b="true" dirty="false"/>
              <a:t>hod</a:t>
            </a:r>
            <a:r>
              <a:rPr lang="cs-CZ" sz="1200" b="true" dirty="false" smtClean="false"/>
              <a:t>.</a:t>
            </a:r>
            <a:endParaRPr lang="cs-CZ" sz="1200" dirty="false"/>
          </a:p>
          <a:p>
            <a:pPr marL="0" indent="0">
              <a:lnSpc>
                <a:spcPct val="100000"/>
              </a:lnSpc>
              <a:buNone/>
            </a:pPr>
            <a:r>
              <a:rPr lang="cs-CZ" sz="1200" b="true" dirty="false" smtClean="false"/>
              <a:t>2. Dopolední </a:t>
            </a:r>
            <a:r>
              <a:rPr lang="cs-CZ" sz="1200" b="true" dirty="false"/>
              <a:t>blok </a:t>
            </a:r>
            <a:r>
              <a:rPr lang="cs-CZ" sz="1200" b="true" dirty="false" smtClean="false"/>
              <a:t>10:45 </a:t>
            </a:r>
            <a:r>
              <a:rPr lang="cs-CZ" sz="1200" b="true" dirty="false"/>
              <a:t>– </a:t>
            </a:r>
            <a:r>
              <a:rPr lang="cs-CZ" sz="1200" b="true" dirty="false" smtClean="false"/>
              <a:t>12:00 </a:t>
            </a:r>
            <a:r>
              <a:rPr lang="cs-CZ" sz="1200" b="true" dirty="false"/>
              <a:t>hod. </a:t>
            </a:r>
          </a:p>
          <a:p>
            <a:pPr>
              <a:lnSpc>
                <a:spcPct val="100000"/>
              </a:lnSpc>
              <a:spcBef>
                <a:spcPts val="0"/>
              </a:spcBef>
              <a:spcAft>
                <a:spcPts val="0"/>
              </a:spcAft>
              <a:buFont typeface="Courier New" panose="02070309020205020404" pitchFamily="49" charset="0"/>
              <a:buChar char="o"/>
            </a:pPr>
            <a:r>
              <a:rPr lang="cs-CZ" sz="1200" dirty="false" smtClean="false"/>
              <a:t>Projektová </a:t>
            </a:r>
            <a:r>
              <a:rPr lang="cs-CZ" sz="1200" dirty="false"/>
              <a:t>žádost CLLD v IS KP14+ (2. část) </a:t>
            </a:r>
          </a:p>
          <a:p>
            <a:pPr>
              <a:lnSpc>
                <a:spcPct val="100000"/>
              </a:lnSpc>
              <a:spcBef>
                <a:spcPts val="0"/>
              </a:spcBef>
              <a:spcAft>
                <a:spcPts val="0"/>
              </a:spcAft>
              <a:buFont typeface="Courier New" panose="02070309020205020404" pitchFamily="49" charset="0"/>
              <a:buChar char="o"/>
            </a:pPr>
            <a:r>
              <a:rPr lang="cs-CZ" sz="1200" dirty="false" smtClean="false"/>
              <a:t>Způsobilost </a:t>
            </a:r>
            <a:r>
              <a:rPr lang="cs-CZ" sz="1200" dirty="false"/>
              <a:t>výdajů v OPZ </a:t>
            </a:r>
          </a:p>
          <a:p>
            <a:pPr>
              <a:lnSpc>
                <a:spcPct val="100000"/>
              </a:lnSpc>
            </a:pPr>
            <a:r>
              <a:rPr lang="cs-CZ" sz="1200" b="true" dirty="false"/>
              <a:t>OBĚD </a:t>
            </a:r>
            <a:r>
              <a:rPr lang="cs-CZ" sz="1200" b="true" dirty="false" smtClean="false"/>
              <a:t>12:00 </a:t>
            </a:r>
            <a:r>
              <a:rPr lang="cs-CZ" sz="1200" b="true" dirty="false"/>
              <a:t>– 12:30 hod. </a:t>
            </a:r>
            <a:endParaRPr lang="cs-CZ" sz="1200" dirty="false"/>
          </a:p>
          <a:p>
            <a:pPr marL="0" indent="0">
              <a:lnSpc>
                <a:spcPct val="100000"/>
              </a:lnSpc>
              <a:buNone/>
            </a:pPr>
            <a:r>
              <a:rPr lang="cs-CZ" sz="1200" b="true" dirty="false"/>
              <a:t>1</a:t>
            </a:r>
            <a:r>
              <a:rPr lang="cs-CZ" sz="1200" b="true" dirty="false" smtClean="false"/>
              <a:t>. Odpolední </a:t>
            </a:r>
            <a:r>
              <a:rPr lang="cs-CZ" sz="1200" b="true" dirty="false"/>
              <a:t>blok 12:30 – 13:45 hod. </a:t>
            </a:r>
          </a:p>
          <a:p>
            <a:pPr>
              <a:lnSpc>
                <a:spcPct val="100000"/>
              </a:lnSpc>
              <a:spcBef>
                <a:spcPts val="0"/>
              </a:spcBef>
              <a:spcAft>
                <a:spcPts val="0"/>
              </a:spcAft>
              <a:buFont typeface="Courier New" panose="02070309020205020404" pitchFamily="49" charset="0"/>
              <a:buChar char="o"/>
            </a:pPr>
            <a:r>
              <a:rPr lang="cs-CZ" sz="1200" dirty="false" smtClean="false"/>
              <a:t>Způsobilost </a:t>
            </a:r>
            <a:r>
              <a:rPr lang="cs-CZ" sz="1200" dirty="false"/>
              <a:t>výdajů v OPZ: Podpora prorodinných opatření obcí a </a:t>
            </a:r>
            <a:r>
              <a:rPr lang="cs-CZ" sz="1200" dirty="false" smtClean="false"/>
              <a:t>dalších aktérů na místní úrovni</a:t>
            </a:r>
            <a:endParaRPr lang="cs-CZ" sz="1200" dirty="false"/>
          </a:p>
          <a:p>
            <a:pPr>
              <a:lnSpc>
                <a:spcPct val="100000"/>
              </a:lnSpc>
              <a:spcBef>
                <a:spcPts val="0"/>
              </a:spcBef>
              <a:spcAft>
                <a:spcPts val="0"/>
              </a:spcAft>
              <a:buFont typeface="Courier New" panose="02070309020205020404" pitchFamily="49" charset="0"/>
              <a:buChar char="o"/>
            </a:pPr>
            <a:r>
              <a:rPr lang="cs-CZ" sz="1200" dirty="false" smtClean="false"/>
              <a:t>Způsobilost </a:t>
            </a:r>
            <a:r>
              <a:rPr lang="cs-CZ" sz="1200" dirty="false"/>
              <a:t>výdajů v OPZ: </a:t>
            </a:r>
            <a:r>
              <a:rPr lang="cs-CZ" sz="1200" dirty="false" smtClean="false"/>
              <a:t>Podpora opatření v oblasti zaměstnanosti</a:t>
            </a:r>
          </a:p>
          <a:p>
            <a:pPr>
              <a:lnSpc>
                <a:spcPct val="100000"/>
              </a:lnSpc>
            </a:pPr>
            <a:r>
              <a:rPr lang="cs-CZ" sz="1200" b="true" dirty="false" smtClean="false"/>
              <a:t>PŘESTÁVKA 13:45 – 14:00 hod.</a:t>
            </a:r>
            <a:endParaRPr lang="cs-CZ" sz="1200" dirty="false" smtClean="false"/>
          </a:p>
          <a:p>
            <a:pPr marL="0" indent="0">
              <a:lnSpc>
                <a:spcPct val="100000"/>
              </a:lnSpc>
              <a:buNone/>
            </a:pPr>
            <a:r>
              <a:rPr lang="cs-CZ" sz="1200" b="true" dirty="false" smtClean="false"/>
              <a:t>2. Odpolední </a:t>
            </a:r>
            <a:r>
              <a:rPr lang="cs-CZ" sz="1200" b="true" dirty="false"/>
              <a:t>blok 14:00 – 15:15 hod.</a:t>
            </a:r>
          </a:p>
          <a:p>
            <a:pPr>
              <a:lnSpc>
                <a:spcPct val="100000"/>
              </a:lnSpc>
              <a:spcBef>
                <a:spcPts val="0"/>
              </a:spcBef>
              <a:spcAft>
                <a:spcPts val="0"/>
              </a:spcAft>
              <a:buFont typeface="Courier New" panose="02070309020205020404" pitchFamily="49" charset="0"/>
              <a:buChar char="o"/>
            </a:pPr>
            <a:r>
              <a:rPr lang="cs-CZ" sz="1200" dirty="false" smtClean="false"/>
              <a:t>Způsobilost </a:t>
            </a:r>
            <a:r>
              <a:rPr lang="cs-CZ" sz="1200" dirty="false"/>
              <a:t>výdajů v OPZ: Sociální služby a další programy a činnosti v oblasti sociálního začleňování </a:t>
            </a:r>
          </a:p>
          <a:p>
            <a:pPr>
              <a:lnSpc>
                <a:spcPct val="100000"/>
              </a:lnSpc>
              <a:spcBef>
                <a:spcPts val="0"/>
              </a:spcBef>
              <a:spcAft>
                <a:spcPts val="0"/>
              </a:spcAft>
              <a:buFont typeface="Courier New" panose="02070309020205020404" pitchFamily="49" charset="0"/>
              <a:buChar char="o"/>
            </a:pPr>
            <a:r>
              <a:rPr lang="cs-CZ" sz="1200" dirty="false" smtClean="false"/>
              <a:t>Způsobilost </a:t>
            </a:r>
            <a:r>
              <a:rPr lang="cs-CZ" sz="1200" dirty="false"/>
              <a:t>výdajů v OPZ: Vznik nových a rozvoj existujících podnikatelských aktivit v oblasti sociálního podnikání</a:t>
            </a:r>
          </a:p>
          <a:p>
            <a:pPr marL="0" indent="0">
              <a:lnSpc>
                <a:spcPct val="100000"/>
              </a:lnSpc>
              <a:buNone/>
            </a:pPr>
            <a:r>
              <a:rPr lang="cs-CZ" sz="1200" b="true" dirty="false"/>
              <a:t>3. Odpolední blok 15:15 – </a:t>
            </a:r>
            <a:r>
              <a:rPr lang="cs-CZ" sz="1200" b="true" dirty="false" smtClean="false"/>
              <a:t>15:30 </a:t>
            </a:r>
            <a:r>
              <a:rPr lang="cs-CZ" sz="1200" b="true" dirty="false"/>
              <a:t>hod</a:t>
            </a:r>
            <a:r>
              <a:rPr lang="cs-CZ" sz="1200" b="true" dirty="false" smtClean="false"/>
              <a:t>.</a:t>
            </a:r>
          </a:p>
          <a:p>
            <a:pPr>
              <a:lnSpc>
                <a:spcPct val="100000"/>
              </a:lnSpc>
              <a:spcBef>
                <a:spcPts val="0"/>
              </a:spcBef>
              <a:spcAft>
                <a:spcPts val="0"/>
              </a:spcAft>
              <a:buFont typeface="Courier New" panose="02070309020205020404" pitchFamily="49" charset="0"/>
              <a:buChar char="o"/>
            </a:pPr>
            <a:r>
              <a:rPr lang="pl-PL" sz="1200" dirty="false" smtClean="false"/>
              <a:t>Představení odboru </a:t>
            </a:r>
            <a:r>
              <a:rPr lang="pl-PL" sz="1200" dirty="false"/>
              <a:t>Podpory projektů (86)</a:t>
            </a:r>
            <a:endParaRPr lang="cs-CZ" sz="1200" dirty="false"/>
          </a:p>
          <a:p>
            <a:pPr>
              <a:lnSpc>
                <a:spcPct val="100000"/>
              </a:lnSpc>
            </a:pPr>
            <a:r>
              <a:rPr lang="cs-CZ" sz="1200" b="true" dirty="false"/>
              <a:t>PROSTOR PRO DOTAZY </a:t>
            </a:r>
            <a:r>
              <a:rPr lang="cs-CZ" sz="1200" b="true" dirty="false" smtClean="false"/>
              <a:t>15:30 </a:t>
            </a:r>
            <a:r>
              <a:rPr lang="cs-CZ" sz="1200" b="true" dirty="false"/>
              <a:t>– 16:00 hod.</a:t>
            </a:r>
          </a:p>
          <a:p>
            <a:pPr marL="0" indent="0">
              <a:lnSpc>
                <a:spcPct val="100000"/>
              </a:lnSpc>
              <a:buNone/>
            </a:pPr>
            <a:endParaRPr lang="cs-CZ" sz="1200" b="true" dirty="false"/>
          </a:p>
          <a:p>
            <a:pPr marL="0" indent="0">
              <a:buNone/>
            </a:pPr>
            <a:endParaRPr lang="cs-CZ" sz="1600" dirty="false" smtClean="false"/>
          </a:p>
          <a:p>
            <a:endParaRPr lang="cs-CZ" sz="1600"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2</a:t>
            </a:fld>
            <a:endParaRPr lang="cs-CZ" dirty="false"/>
          </a:p>
        </p:txBody>
      </p:sp>
    </p:spTree>
    <p:extLst>
      <p:ext uri="{BB962C8B-B14F-4D97-AF65-F5344CB8AC3E}">
        <p14:creationId xmlns:p14="http://schemas.microsoft.com/office/powerpoint/2010/main" val="4357432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Příklady vyplňovaných záložek – IDENTIFIKACE OPERACE</a:t>
            </a:r>
            <a:endParaRPr lang="cs-CZ" dirty="false"/>
          </a:p>
        </p:txBody>
      </p:sp>
      <p:sp>
        <p:nvSpPr>
          <p:cNvPr id="6" name="Zástupný symbol pro obsah 5"/>
          <p:cNvSpPr>
            <a:spLocks noGrp="true"/>
          </p:cNvSpPr>
          <p:nvPr>
            <p:ph idx="10"/>
          </p:nvPr>
        </p:nvSpPr>
        <p:spPr>
          <a:xfrm>
            <a:off x="495498" y="5589240"/>
            <a:ext cx="4226445" cy="1080120"/>
          </a:xfrm>
        </p:spPr>
        <p:txBody>
          <a:bodyPr/>
          <a:lstStyle/>
          <a:p>
            <a:pPr>
              <a:lnSpc>
                <a:spcPct val="100000"/>
              </a:lnSpc>
              <a:spcBef>
                <a:spcPts val="0"/>
              </a:spcBef>
              <a:spcAft>
                <a:spcPts val="300"/>
              </a:spcAft>
            </a:pPr>
            <a:r>
              <a:rPr lang="cs-CZ" sz="1600" dirty="false" smtClean="false"/>
              <a:t>Žadatel vyplňuje žlutá povinná pole.</a:t>
            </a:r>
          </a:p>
          <a:p>
            <a:pPr>
              <a:lnSpc>
                <a:spcPct val="100000"/>
              </a:lnSpc>
              <a:spcBef>
                <a:spcPts val="0"/>
              </a:spcBef>
              <a:spcAft>
                <a:spcPts val="300"/>
              </a:spcAft>
            </a:pPr>
            <a:r>
              <a:rPr lang="cs-CZ" sz="1600" dirty="false" smtClean="false"/>
              <a:t>Výběr z rozbalovacího seznamu.</a:t>
            </a:r>
          </a:p>
          <a:p>
            <a:pPr>
              <a:lnSpc>
                <a:spcPct val="100000"/>
              </a:lnSpc>
              <a:spcBef>
                <a:spcPts val="0"/>
              </a:spcBef>
              <a:spcAft>
                <a:spcPts val="300"/>
              </a:spcAft>
            </a:pPr>
            <a:r>
              <a:rPr lang="cs-CZ" sz="1600" dirty="false" smtClean="false"/>
              <a:t>Po vyplnění ULOŽIT.</a:t>
            </a:r>
            <a:endParaRPr lang="cs-CZ" sz="1600" dirty="false"/>
          </a:p>
        </p:txBody>
      </p:sp>
      <p:sp>
        <p:nvSpPr>
          <p:cNvPr id="4" name="Zástupný symbol pro číslo snímku 3"/>
          <p:cNvSpPr>
            <a:spLocks noGrp="true"/>
          </p:cNvSpPr>
          <p:nvPr>
            <p:ph type="sldNum" sz="quarter" idx="13"/>
          </p:nvPr>
        </p:nvSpPr>
        <p:spPr/>
        <p:txBody>
          <a:bodyPr/>
          <a:lstStyle/>
          <a:p>
            <a:fld id="{479BF083-4774-43B1-9AB0-5CC1AC5DD8EE}" type="slidenum">
              <a:rPr lang="cs-CZ" smtClean="false"/>
              <a:pPr/>
              <a:t>20</a:t>
            </a:fld>
            <a:endParaRPr lang="cs-CZ" dirty="false"/>
          </a:p>
        </p:txBody>
      </p:sp>
      <p:pic>
        <p:nvPicPr>
          <p:cNvPr id="2051" name="Picture 3"/>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495498" y="1184858"/>
            <a:ext cx="8108950" cy="4260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cxnSp>
        <p:nvCxnSpPr>
          <p:cNvPr id="15" name="Přímá spojnice se šipkou 14"/>
          <p:cNvCxnSpPr/>
          <p:nvPr/>
        </p:nvCxnSpPr>
        <p:spPr>
          <a:xfrm flipH="true" flipV="true">
            <a:off x="6607937" y="2852936"/>
            <a:ext cx="720080" cy="1630310"/>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16" name="Zástupný symbol pro obsah 5"/>
          <p:cNvSpPr>
            <a:spLocks noGrp="true"/>
          </p:cNvSpPr>
          <p:nvPr>
            <p:ph idx="10"/>
          </p:nvPr>
        </p:nvSpPr>
        <p:spPr>
          <a:xfrm>
            <a:off x="6158515" y="4627262"/>
            <a:ext cx="2481329" cy="681605"/>
          </a:xfrm>
        </p:spPr>
        <p:txBody>
          <a:bodyPr/>
          <a:lstStyle/>
          <a:p>
            <a:pPr marL="0" indent="0">
              <a:lnSpc>
                <a:spcPct val="100000"/>
              </a:lnSpc>
              <a:spcBef>
                <a:spcPts val="0"/>
              </a:spcBef>
              <a:spcAft>
                <a:spcPts val="0"/>
              </a:spcAft>
              <a:buNone/>
            </a:pPr>
            <a:r>
              <a:rPr lang="cs-CZ" sz="1600" dirty="false" smtClean="false"/>
              <a:t>Důležitý údaj k identifikaci žádosti - HASH!!!</a:t>
            </a:r>
          </a:p>
        </p:txBody>
      </p:sp>
      <p:sp>
        <p:nvSpPr>
          <p:cNvPr id="17" name="Obdélník 16"/>
          <p:cNvSpPr/>
          <p:nvPr/>
        </p:nvSpPr>
        <p:spPr>
          <a:xfrm>
            <a:off x="5436096" y="2492896"/>
            <a:ext cx="1440160"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
        <p:nvSpPr>
          <p:cNvPr id="19" name="Obdélník 18"/>
          <p:cNvSpPr/>
          <p:nvPr/>
        </p:nvSpPr>
        <p:spPr>
          <a:xfrm>
            <a:off x="495498" y="4267222"/>
            <a:ext cx="2420318"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
        <p:nvSpPr>
          <p:cNvPr id="20" name="Zástupný symbol pro obsah 5"/>
          <p:cNvSpPr>
            <a:spLocks noGrp="true"/>
          </p:cNvSpPr>
          <p:nvPr>
            <p:ph idx="10"/>
          </p:nvPr>
        </p:nvSpPr>
        <p:spPr>
          <a:xfrm>
            <a:off x="4578620" y="5589240"/>
            <a:ext cx="4198491" cy="988491"/>
          </a:xfrm>
        </p:spPr>
        <p:txBody>
          <a:bodyPr/>
          <a:lstStyle/>
          <a:p>
            <a:pPr marL="0" indent="0">
              <a:lnSpc>
                <a:spcPct val="100000"/>
              </a:lnSpc>
              <a:spcBef>
                <a:spcPts val="0"/>
              </a:spcBef>
              <a:spcAft>
                <a:spcPts val="0"/>
              </a:spcAft>
              <a:buNone/>
            </a:pPr>
            <a:r>
              <a:rPr lang="cs-CZ" sz="1400" dirty="false" smtClean="false"/>
              <a:t>POZOR na defaultní nastavení Typu podání – </a:t>
            </a:r>
            <a:r>
              <a:rPr lang="cs-CZ" sz="1400" b="true" dirty="false" smtClean="false"/>
              <a:t>Automatické</a:t>
            </a:r>
            <a:r>
              <a:rPr lang="cs-CZ" sz="1400" dirty="false" smtClean="false"/>
              <a:t>. Při změně na </a:t>
            </a:r>
            <a:r>
              <a:rPr lang="cs-CZ" sz="1400" b="true" dirty="false" smtClean="false"/>
              <a:t>Ruční</a:t>
            </a:r>
            <a:r>
              <a:rPr lang="cs-CZ" sz="1400" dirty="false" smtClean="false"/>
              <a:t>, musí žadatel podat žádost po finalizaci a podpisu ručně (tlačítkem)!</a:t>
            </a:r>
          </a:p>
        </p:txBody>
      </p:sp>
      <p:cxnSp>
        <p:nvCxnSpPr>
          <p:cNvPr id="21" name="Přímá spojnice se šipkou 20"/>
          <p:cNvCxnSpPr/>
          <p:nvPr/>
        </p:nvCxnSpPr>
        <p:spPr>
          <a:xfrm flipH="true" flipV="true">
            <a:off x="2915816" y="4415054"/>
            <a:ext cx="2088232" cy="1174186"/>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42115430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projekt</a:t>
            </a:r>
            <a:endParaRPr lang="cs-CZ" dirty="false"/>
          </a:p>
        </p:txBody>
      </p:sp>
      <p:sp>
        <p:nvSpPr>
          <p:cNvPr id="5" name="Zástupný symbol pro číslo snímku 4"/>
          <p:cNvSpPr>
            <a:spLocks noGrp="true"/>
          </p:cNvSpPr>
          <p:nvPr>
            <p:ph type="sldNum" sz="quarter" idx="13"/>
          </p:nvPr>
        </p:nvSpPr>
        <p:spPr/>
        <p:txBody>
          <a:bodyPr/>
          <a:lstStyle/>
          <a:p>
            <a:fld id="{479BF083-4774-43B1-9AB0-5CC1AC5DD8EE}" type="slidenum">
              <a:rPr lang="cs-CZ" smtClean="false"/>
              <a:pPr/>
              <a:t>21</a:t>
            </a:fld>
            <a:endParaRPr lang="cs-CZ" dirty="false"/>
          </a:p>
        </p:txBody>
      </p:sp>
      <p:pic>
        <p:nvPicPr>
          <p:cNvPr id="3074" name="Picture 2"/>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253607" y="1196753"/>
            <a:ext cx="6855471"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cxnSp>
        <p:nvCxnSpPr>
          <p:cNvPr id="12" name="Přímá spojnice se šipkou 11"/>
          <p:cNvCxnSpPr/>
          <p:nvPr/>
        </p:nvCxnSpPr>
        <p:spPr>
          <a:xfrm flipH="true" flipV="true">
            <a:off x="1547314" y="1849096"/>
            <a:ext cx="3096694" cy="1075848"/>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14" name="Obdélník 13"/>
          <p:cNvSpPr/>
          <p:nvPr/>
        </p:nvSpPr>
        <p:spPr>
          <a:xfrm>
            <a:off x="234631" y="1505990"/>
            <a:ext cx="1296144" cy="34310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
        <p:nvSpPr>
          <p:cNvPr id="15" name="Zástupný symbol pro obsah 5"/>
          <p:cNvSpPr>
            <a:spLocks noGrp="true"/>
          </p:cNvSpPr>
          <p:nvPr>
            <p:ph idx="10"/>
          </p:nvPr>
        </p:nvSpPr>
        <p:spPr>
          <a:xfrm>
            <a:off x="4716016" y="2852936"/>
            <a:ext cx="1944216" cy="1368152"/>
          </a:xfrm>
        </p:spPr>
        <p:txBody>
          <a:bodyPr/>
          <a:lstStyle/>
          <a:p>
            <a:pPr marL="0" indent="0">
              <a:lnSpc>
                <a:spcPct val="100000"/>
              </a:lnSpc>
              <a:spcBef>
                <a:spcPts val="0"/>
              </a:spcBef>
              <a:spcAft>
                <a:spcPts val="0"/>
              </a:spcAft>
              <a:buNone/>
            </a:pPr>
            <a:r>
              <a:rPr lang="cs-CZ" sz="2000" dirty="false" smtClean="false"/>
              <a:t>Důležitý údaj k ověření správnosti výběru výzvy!!!</a:t>
            </a:r>
          </a:p>
        </p:txBody>
      </p:sp>
      <p:sp>
        <p:nvSpPr>
          <p:cNvPr id="16" name="Zástupný symbol pro obsah 5"/>
          <p:cNvSpPr>
            <a:spLocks noGrp="true"/>
          </p:cNvSpPr>
          <p:nvPr>
            <p:ph idx="10"/>
          </p:nvPr>
        </p:nvSpPr>
        <p:spPr>
          <a:xfrm>
            <a:off x="7109078" y="1556792"/>
            <a:ext cx="1927418" cy="4824536"/>
          </a:xfrm>
        </p:spPr>
        <p:txBody>
          <a:bodyPr/>
          <a:lstStyle/>
          <a:p>
            <a:pPr>
              <a:lnSpc>
                <a:spcPct val="100000"/>
              </a:lnSpc>
              <a:spcBef>
                <a:spcPts val="0"/>
              </a:spcBef>
              <a:spcAft>
                <a:spcPts val="0"/>
              </a:spcAft>
            </a:pPr>
            <a:r>
              <a:rPr lang="cs-CZ" sz="2000" dirty="false"/>
              <a:t>Ž</a:t>
            </a:r>
            <a:r>
              <a:rPr lang="cs-CZ" sz="2000" dirty="false" smtClean="false"/>
              <a:t>ádost založenou </a:t>
            </a:r>
            <a:br>
              <a:rPr lang="cs-CZ" sz="2000" dirty="false" smtClean="false"/>
            </a:br>
            <a:r>
              <a:rPr lang="cs-CZ" sz="2000" dirty="false" smtClean="false"/>
              <a:t>v </a:t>
            </a:r>
            <a:r>
              <a:rPr lang="cs-CZ" sz="2000" dirty="false"/>
              <a:t>nesprávné výzvě, není možné </a:t>
            </a:r>
            <a:r>
              <a:rPr lang="cs-CZ" sz="2000" dirty="false" smtClean="false"/>
              <a:t>zkopírovat </a:t>
            </a:r>
            <a:r>
              <a:rPr lang="cs-CZ" sz="2000" dirty="false"/>
              <a:t>do výzvy </a:t>
            </a:r>
            <a:r>
              <a:rPr lang="cs-CZ" sz="2000" dirty="false" smtClean="false"/>
              <a:t>jiné. </a:t>
            </a:r>
          </a:p>
          <a:p>
            <a:pPr>
              <a:lnSpc>
                <a:spcPct val="100000"/>
              </a:lnSpc>
              <a:spcBef>
                <a:spcPts val="0"/>
              </a:spcBef>
              <a:spcAft>
                <a:spcPts val="0"/>
              </a:spcAft>
            </a:pPr>
            <a:endParaRPr lang="cs-CZ" sz="2000" dirty="false"/>
          </a:p>
          <a:p>
            <a:pPr>
              <a:lnSpc>
                <a:spcPct val="100000"/>
              </a:lnSpc>
              <a:spcBef>
                <a:spcPts val="0"/>
              </a:spcBef>
              <a:spcAft>
                <a:spcPts val="0"/>
              </a:spcAft>
            </a:pPr>
            <a:r>
              <a:rPr lang="cs-CZ" sz="2000" dirty="false" smtClean="false"/>
              <a:t>Kopii žádosti lze vytvářet </a:t>
            </a:r>
            <a:r>
              <a:rPr lang="cs-CZ" sz="2000" u="sng" dirty="false" smtClean="false"/>
              <a:t>pouze</a:t>
            </a:r>
            <a:r>
              <a:rPr lang="cs-CZ" sz="2000" dirty="false" smtClean="false"/>
              <a:t> </a:t>
            </a:r>
            <a:r>
              <a:rPr lang="cs-CZ" sz="2000" dirty="false"/>
              <a:t>v rámci jedné výzvy</a:t>
            </a:r>
            <a:r>
              <a:rPr lang="cs-CZ" sz="2000" dirty="false" smtClean="false"/>
              <a:t>.</a:t>
            </a:r>
          </a:p>
          <a:p>
            <a:pPr marL="0" indent="0">
              <a:lnSpc>
                <a:spcPct val="100000"/>
              </a:lnSpc>
              <a:spcBef>
                <a:spcPts val="0"/>
              </a:spcBef>
              <a:spcAft>
                <a:spcPts val="0"/>
              </a:spcAft>
              <a:buNone/>
            </a:pPr>
            <a:endParaRPr lang="cs-CZ" sz="2000" dirty="false"/>
          </a:p>
        </p:txBody>
      </p:sp>
    </p:spTree>
    <p:extLst>
      <p:ext uri="{BB962C8B-B14F-4D97-AF65-F5344CB8AC3E}">
        <p14:creationId xmlns:p14="http://schemas.microsoft.com/office/powerpoint/2010/main" val="3338087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specifické cíle</a:t>
            </a:r>
            <a:endParaRPr lang="cs-CZ" dirty="false"/>
          </a:p>
        </p:txBody>
      </p:sp>
      <p:sp>
        <p:nvSpPr>
          <p:cNvPr id="4" name="Zástupný symbol pro obsah 3"/>
          <p:cNvSpPr>
            <a:spLocks noGrp="true"/>
          </p:cNvSpPr>
          <p:nvPr>
            <p:ph idx="10"/>
          </p:nvPr>
        </p:nvSpPr>
        <p:spPr>
          <a:xfrm>
            <a:off x="532834" y="5445224"/>
            <a:ext cx="8136456" cy="1224136"/>
          </a:xfrm>
        </p:spPr>
        <p:txBody>
          <a:bodyPr/>
          <a:lstStyle/>
          <a:p>
            <a:pPr>
              <a:lnSpc>
                <a:spcPct val="100000"/>
              </a:lnSpc>
              <a:spcBef>
                <a:spcPts val="0"/>
              </a:spcBef>
              <a:spcAft>
                <a:spcPts val="0"/>
              </a:spcAft>
            </a:pPr>
            <a:r>
              <a:rPr lang="cs-CZ" sz="2000" dirty="false" smtClean="false"/>
              <a:t>Záložka je vyplněna automaticky dle nastavení výzvy, data nelze editovat.</a:t>
            </a:r>
          </a:p>
          <a:p>
            <a:pPr>
              <a:lnSpc>
                <a:spcPct val="100000"/>
              </a:lnSpc>
              <a:spcBef>
                <a:spcPts val="0"/>
              </a:spcBef>
              <a:spcAft>
                <a:spcPts val="0"/>
              </a:spcAft>
            </a:pPr>
            <a:r>
              <a:rPr lang="cs-CZ" sz="2000" dirty="false" smtClean="false"/>
              <a:t>Automatický rozpad na méně a více rozvinuté regiony (% nastavené dle příslušné výzvy).</a:t>
            </a:r>
            <a:endParaRPr lang="cs-CZ" sz="2000" dirty="false"/>
          </a:p>
        </p:txBody>
      </p:sp>
      <p:sp>
        <p:nvSpPr>
          <p:cNvPr id="5" name="Zástupný symbol pro číslo snímku 4"/>
          <p:cNvSpPr>
            <a:spLocks noGrp="true"/>
          </p:cNvSpPr>
          <p:nvPr>
            <p:ph type="sldNum" sz="quarter" idx="13"/>
          </p:nvPr>
        </p:nvSpPr>
        <p:spPr/>
        <p:txBody>
          <a:bodyPr/>
          <a:lstStyle/>
          <a:p>
            <a:fld id="{479BF083-4774-43B1-9AB0-5CC1AC5DD8EE}" type="slidenum">
              <a:rPr lang="cs-CZ" smtClean="false"/>
              <a:pPr/>
              <a:t>22</a:t>
            </a:fld>
            <a:endParaRPr lang="cs-CZ" dirty="false"/>
          </a:p>
        </p:txBody>
      </p:sp>
      <p:pic>
        <p:nvPicPr>
          <p:cNvPr id="4099" name="Picture 3" descr="C:\Users\michaela.sedlackova\Desktop\Specifické cíle.PNG"/>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251520" y="1162860"/>
            <a:ext cx="8699085" cy="4210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21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Popis projektu</a:t>
            </a:r>
            <a:endParaRPr lang="cs-CZ" dirty="false"/>
          </a:p>
        </p:txBody>
      </p:sp>
      <p:sp>
        <p:nvSpPr>
          <p:cNvPr id="4" name="Zástupný symbol pro obsah 3"/>
          <p:cNvSpPr>
            <a:spLocks noGrp="true"/>
          </p:cNvSpPr>
          <p:nvPr>
            <p:ph idx="10"/>
          </p:nvPr>
        </p:nvSpPr>
        <p:spPr>
          <a:xfrm>
            <a:off x="5436096" y="1529408"/>
            <a:ext cx="3456384" cy="5067944"/>
          </a:xfrm>
        </p:spPr>
        <p:txBody>
          <a:bodyPr/>
          <a:lstStyle/>
          <a:p>
            <a:pPr>
              <a:lnSpc>
                <a:spcPct val="100000"/>
              </a:lnSpc>
            </a:pPr>
            <a:r>
              <a:rPr lang="cs-CZ" sz="1600" b="true" dirty="false"/>
              <a:t>Jaký problém projekt řeší? </a:t>
            </a:r>
            <a:endParaRPr lang="cs-CZ" sz="1600" b="true" dirty="false" smtClean="false"/>
          </a:p>
          <a:p>
            <a:pPr>
              <a:lnSpc>
                <a:spcPct val="100000"/>
              </a:lnSpc>
            </a:pPr>
            <a:r>
              <a:rPr lang="cs-CZ" sz="1600" b="true" dirty="false" smtClean="false"/>
              <a:t>Jaké </a:t>
            </a:r>
            <a:r>
              <a:rPr lang="cs-CZ" sz="1600" b="true" dirty="false"/>
              <a:t>jsou příčiny problému?</a:t>
            </a:r>
            <a:r>
              <a:rPr lang="cs-CZ" sz="1600" dirty="false"/>
              <a:t> </a:t>
            </a:r>
            <a:endParaRPr lang="cs-CZ" sz="1600" dirty="false" smtClean="false"/>
          </a:p>
          <a:p>
            <a:pPr>
              <a:lnSpc>
                <a:spcPct val="100000"/>
              </a:lnSpc>
            </a:pPr>
            <a:r>
              <a:rPr lang="cs-CZ" sz="1600" b="true" dirty="false" smtClean="false"/>
              <a:t>Co </a:t>
            </a:r>
            <a:r>
              <a:rPr lang="cs-CZ" sz="1600" b="true" dirty="false"/>
              <a:t>je </a:t>
            </a:r>
            <a:r>
              <a:rPr lang="cs-CZ" sz="1600" b="true" dirty="false" smtClean="false"/>
              <a:t>cílem </a:t>
            </a:r>
            <a:r>
              <a:rPr lang="cs-CZ" sz="1600" b="true" dirty="false"/>
              <a:t>projektu? </a:t>
            </a:r>
            <a:endParaRPr lang="cs-CZ" sz="1600" b="true" dirty="false" smtClean="false"/>
          </a:p>
          <a:p>
            <a:pPr>
              <a:lnSpc>
                <a:spcPct val="100000"/>
              </a:lnSpc>
            </a:pPr>
            <a:r>
              <a:rPr lang="cs-CZ" sz="1600" b="true" dirty="false"/>
              <a:t>Jaká/é změna/y je/jsou v důsledku projektu očekávána/y? </a:t>
            </a:r>
            <a:endParaRPr lang="cs-CZ" sz="1600" b="true" dirty="false" smtClean="false"/>
          </a:p>
          <a:p>
            <a:pPr>
              <a:lnSpc>
                <a:spcPct val="100000"/>
              </a:lnSpc>
            </a:pPr>
            <a:r>
              <a:rPr lang="cs-CZ" sz="1600" b="true" dirty="false"/>
              <a:t>Jaké aktivity v projektu budou realizovány? </a:t>
            </a:r>
            <a:r>
              <a:rPr lang="cs-CZ" sz="1600" b="true" dirty="false" smtClean="false"/>
              <a:t> </a:t>
            </a:r>
          </a:p>
          <a:p>
            <a:pPr>
              <a:lnSpc>
                <a:spcPct val="100000"/>
              </a:lnSpc>
            </a:pPr>
            <a:r>
              <a:rPr lang="cs-CZ" sz="1600" b="true" dirty="false"/>
              <a:t>Popis realizačního týmu </a:t>
            </a:r>
            <a:r>
              <a:rPr lang="cs-CZ" sz="1600" b="true" dirty="false" smtClean="false"/>
              <a:t>projektu.</a:t>
            </a:r>
          </a:p>
          <a:p>
            <a:pPr>
              <a:lnSpc>
                <a:spcPct val="100000"/>
              </a:lnSpc>
            </a:pPr>
            <a:r>
              <a:rPr lang="cs-CZ" sz="1600" b="true" dirty="false"/>
              <a:t>Jak bude zajištěno šíření výstupů projektu? </a:t>
            </a:r>
            <a:endParaRPr lang="cs-CZ" sz="1600" b="true" dirty="false" smtClean="false"/>
          </a:p>
          <a:p>
            <a:pPr>
              <a:lnSpc>
                <a:spcPct val="100000"/>
              </a:lnSpc>
            </a:pPr>
            <a:r>
              <a:rPr lang="cs-CZ" sz="1600" b="true" dirty="false"/>
              <a:t>V čem je navržené řešení inovativní? </a:t>
            </a:r>
            <a:endParaRPr lang="cs-CZ" sz="1600" b="true" dirty="false" smtClean="false"/>
          </a:p>
          <a:p>
            <a:pPr>
              <a:lnSpc>
                <a:spcPct val="100000"/>
              </a:lnSpc>
            </a:pPr>
            <a:r>
              <a:rPr lang="cs-CZ" sz="1600" b="true" dirty="false"/>
              <a:t>Jaká existují rizika projektu? </a:t>
            </a:r>
            <a:endParaRPr lang="cs-CZ" sz="1600" b="true" dirty="false" smtClean="false"/>
          </a:p>
          <a:p>
            <a:pPr>
              <a:lnSpc>
                <a:spcPct val="100000"/>
              </a:lnSpc>
            </a:pPr>
            <a:endParaRPr lang="cs-CZ" sz="1600" b="true" dirty="false"/>
          </a:p>
          <a:p>
            <a:pPr>
              <a:lnSpc>
                <a:spcPct val="100000"/>
              </a:lnSpc>
            </a:pPr>
            <a:endParaRPr lang="cs-CZ" sz="1600" b="true" dirty="false" smtClean="false"/>
          </a:p>
          <a:p>
            <a:pPr>
              <a:lnSpc>
                <a:spcPct val="100000"/>
              </a:lnSpc>
            </a:pPr>
            <a:endParaRPr lang="cs-CZ" sz="1600" b="true" dirty="false" smtClean="false"/>
          </a:p>
          <a:p>
            <a:pPr>
              <a:lnSpc>
                <a:spcPct val="100000"/>
              </a:lnSpc>
            </a:pPr>
            <a:endParaRPr lang="cs-CZ" sz="1600" b="true" dirty="false" smtClean="false"/>
          </a:p>
          <a:p>
            <a:pPr>
              <a:lnSpc>
                <a:spcPct val="100000"/>
              </a:lnSpc>
            </a:pPr>
            <a:endParaRPr lang="cs-CZ" sz="1600" dirty="false"/>
          </a:p>
        </p:txBody>
      </p:sp>
      <p:sp>
        <p:nvSpPr>
          <p:cNvPr id="5" name="Zástupný symbol pro číslo snímku 4"/>
          <p:cNvSpPr>
            <a:spLocks noGrp="true"/>
          </p:cNvSpPr>
          <p:nvPr>
            <p:ph type="sldNum" sz="quarter" idx="13"/>
          </p:nvPr>
        </p:nvSpPr>
        <p:spPr/>
        <p:txBody>
          <a:bodyPr/>
          <a:lstStyle/>
          <a:p>
            <a:fld id="{479BF083-4774-43B1-9AB0-5CC1AC5DD8EE}" type="slidenum">
              <a:rPr lang="cs-CZ" smtClean="false"/>
              <a:pPr/>
              <a:t>23</a:t>
            </a:fld>
            <a:endParaRPr lang="cs-CZ" dirty="false"/>
          </a:p>
        </p:txBody>
      </p:sp>
      <p:pic>
        <p:nvPicPr>
          <p:cNvPr id="1026" name="Picture 2" descr="C:\Users\michaela.sedlackova\Desktop\Popis projektu.PNG"/>
          <p:cNvPicPr>
            <a:picLocks noGrp="true" noChangeAspect="true" noChangeArrowheads="true"/>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1196752"/>
            <a:ext cx="5295417" cy="5552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8518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Indikátory</a:t>
            </a:r>
            <a:endParaRPr lang="cs-CZ" dirty="false"/>
          </a:p>
        </p:txBody>
      </p:sp>
      <p:sp>
        <p:nvSpPr>
          <p:cNvPr id="4" name="Zástupný symbol pro obsah 3"/>
          <p:cNvSpPr>
            <a:spLocks noGrp="true"/>
          </p:cNvSpPr>
          <p:nvPr>
            <p:ph idx="10"/>
          </p:nvPr>
        </p:nvSpPr>
        <p:spPr>
          <a:xfrm>
            <a:off x="6300192" y="1332349"/>
            <a:ext cx="2808312" cy="5166186"/>
          </a:xfrm>
        </p:spPr>
        <p:txBody>
          <a:bodyPr/>
          <a:lstStyle/>
          <a:p>
            <a:pPr>
              <a:lnSpc>
                <a:spcPts val="2500"/>
              </a:lnSpc>
            </a:pPr>
            <a:r>
              <a:rPr lang="cs-CZ" sz="2000" dirty="false" smtClean="false"/>
              <a:t>Indikátory aktuální pro danou výzvu se nabízí ze seznamu nebo ve výběru přes tlačítko Nový  záznam.</a:t>
            </a:r>
          </a:p>
          <a:p>
            <a:pPr>
              <a:lnSpc>
                <a:spcPts val="2500"/>
              </a:lnSpc>
            </a:pPr>
            <a:r>
              <a:rPr lang="cs-CZ" sz="2000" b="true" u="sng" dirty="false" smtClean="false"/>
              <a:t>Povinná pole:</a:t>
            </a:r>
          </a:p>
          <a:p>
            <a:pPr lvl="1">
              <a:lnSpc>
                <a:spcPts val="2500"/>
              </a:lnSpc>
              <a:spcBef>
                <a:spcPts val="0"/>
              </a:spcBef>
              <a:spcAft>
                <a:spcPts val="0"/>
              </a:spcAft>
            </a:pPr>
            <a:r>
              <a:rPr lang="cs-CZ" sz="1700" dirty="false" smtClean="false"/>
              <a:t>Cílová hodnota</a:t>
            </a:r>
          </a:p>
          <a:p>
            <a:pPr lvl="1">
              <a:lnSpc>
                <a:spcPts val="2500"/>
              </a:lnSpc>
              <a:spcBef>
                <a:spcPts val="0"/>
              </a:spcBef>
              <a:spcAft>
                <a:spcPts val="0"/>
              </a:spcAft>
            </a:pPr>
            <a:r>
              <a:rPr lang="cs-CZ" sz="1700" dirty="false" smtClean="false"/>
              <a:t>Datum cílové hodnoty</a:t>
            </a:r>
          </a:p>
          <a:p>
            <a:pPr lvl="1">
              <a:lnSpc>
                <a:spcPts val="2500"/>
              </a:lnSpc>
              <a:spcBef>
                <a:spcPts val="0"/>
              </a:spcBef>
              <a:spcAft>
                <a:spcPts val="0"/>
              </a:spcAft>
            </a:pPr>
            <a:r>
              <a:rPr lang="cs-CZ" sz="1700" dirty="false" smtClean="false"/>
              <a:t>Popis hodnoty </a:t>
            </a:r>
          </a:p>
          <a:p>
            <a:pPr lvl="1">
              <a:lnSpc>
                <a:spcPts val="2500"/>
              </a:lnSpc>
              <a:spcBef>
                <a:spcPts val="0"/>
              </a:spcBef>
              <a:spcAft>
                <a:spcPts val="0"/>
              </a:spcAft>
            </a:pPr>
            <a:r>
              <a:rPr lang="cs-CZ" sz="1700" dirty="false"/>
              <a:t>p</a:t>
            </a:r>
            <a:r>
              <a:rPr lang="cs-CZ" sz="1700" dirty="false" smtClean="false"/>
              <a:t>řípadně Výchozí hodnota</a:t>
            </a:r>
          </a:p>
          <a:p>
            <a:pPr>
              <a:lnSpc>
                <a:spcPts val="2500"/>
              </a:lnSpc>
            </a:pPr>
            <a:r>
              <a:rPr lang="cs-CZ" sz="2000" dirty="false" smtClean="false"/>
              <a:t>Každý řádek (indikátor) je nutné po vyplnění uložit!</a:t>
            </a:r>
          </a:p>
          <a:p>
            <a:pPr marL="0" indent="0">
              <a:lnSpc>
                <a:spcPts val="2500"/>
              </a:lnSpc>
              <a:buNone/>
            </a:pPr>
            <a:endParaRPr lang="cs-CZ" sz="2100" dirty="false"/>
          </a:p>
        </p:txBody>
      </p:sp>
      <p:sp>
        <p:nvSpPr>
          <p:cNvPr id="5" name="Zástupný symbol pro číslo snímku 4"/>
          <p:cNvSpPr>
            <a:spLocks noGrp="true"/>
          </p:cNvSpPr>
          <p:nvPr>
            <p:ph type="sldNum" sz="quarter" idx="13"/>
          </p:nvPr>
        </p:nvSpPr>
        <p:spPr/>
        <p:txBody>
          <a:bodyPr/>
          <a:lstStyle/>
          <a:p>
            <a:fld id="{479BF083-4774-43B1-9AB0-5CC1AC5DD8EE}" type="slidenum">
              <a:rPr lang="cs-CZ" smtClean="false"/>
              <a:pPr/>
              <a:t>24</a:t>
            </a:fld>
            <a:endParaRPr lang="cs-CZ" dirty="false"/>
          </a:p>
        </p:txBody>
      </p:sp>
      <p:pic>
        <p:nvPicPr>
          <p:cNvPr id="14338" name="Picture 2"/>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323528" y="1215142"/>
            <a:ext cx="5976664"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
        <p:nvSpPr>
          <p:cNvPr id="8" name="Obdélník 7"/>
          <p:cNvSpPr/>
          <p:nvPr/>
        </p:nvSpPr>
        <p:spPr>
          <a:xfrm>
            <a:off x="323528" y="5944647"/>
            <a:ext cx="5760640" cy="7200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
        <p:nvSpPr>
          <p:cNvPr id="9" name="Obdélník 8"/>
          <p:cNvSpPr/>
          <p:nvPr/>
        </p:nvSpPr>
        <p:spPr>
          <a:xfrm>
            <a:off x="1331640" y="4761148"/>
            <a:ext cx="1872208" cy="32403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Tree>
    <p:extLst>
      <p:ext uri="{BB962C8B-B14F-4D97-AF65-F5344CB8AC3E}">
        <p14:creationId xmlns:p14="http://schemas.microsoft.com/office/powerpoint/2010/main" val="7396598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indikátory</a:t>
            </a:r>
            <a:endParaRPr lang="cs-CZ" dirty="false"/>
          </a:p>
        </p:txBody>
      </p:sp>
      <p:sp>
        <p:nvSpPr>
          <p:cNvPr id="3" name="Zástupný symbol pro obsah 2"/>
          <p:cNvSpPr>
            <a:spLocks noGrp="true"/>
          </p:cNvSpPr>
          <p:nvPr>
            <p:ph idx="1"/>
          </p:nvPr>
        </p:nvSpPr>
        <p:spPr>
          <a:xfrm>
            <a:off x="179512" y="1457400"/>
            <a:ext cx="4032448" cy="5400600"/>
          </a:xfrm>
        </p:spPr>
        <p:txBody>
          <a:bodyPr/>
          <a:lstStyle/>
          <a:p>
            <a:r>
              <a:rPr lang="cs-CZ" sz="1600" b="true" u="sng" cap="all" dirty="false"/>
              <a:t>Indikátory povinné k </a:t>
            </a:r>
            <a:r>
              <a:rPr lang="cs-CZ" sz="1600" b="true" u="sng" cap="all" dirty="false" smtClean="false"/>
              <a:t>naplnění</a:t>
            </a:r>
          </a:p>
          <a:p>
            <a:pPr lvl="1">
              <a:lnSpc>
                <a:spcPct val="100000"/>
              </a:lnSpc>
              <a:spcBef>
                <a:spcPts val="0"/>
              </a:spcBef>
            </a:pPr>
            <a:r>
              <a:rPr lang="cs-CZ" sz="1400" dirty="false"/>
              <a:t>Žadatel má povinnost </a:t>
            </a:r>
            <a:r>
              <a:rPr lang="cs-CZ" sz="1400" b="true" dirty="false"/>
              <a:t>stanovit nenulovou cílovou hodnotu</a:t>
            </a:r>
            <a:r>
              <a:rPr lang="cs-CZ" sz="1400" dirty="false"/>
              <a:t> pro všechny relevantní indikátory (jakožto závazek</a:t>
            </a:r>
            <a:r>
              <a:rPr lang="cs-CZ" sz="1400" dirty="false" smtClean="false"/>
              <a:t>), minimálně buď pro indikátor 6 00 00 – Celkový počet účastníků nebo 6 70 01 – Kapacita podpořených služeb.</a:t>
            </a:r>
            <a:endParaRPr lang="cs-CZ" sz="1400" dirty="false"/>
          </a:p>
          <a:p>
            <a:pPr lvl="1">
              <a:lnSpc>
                <a:spcPct val="100000"/>
              </a:lnSpc>
              <a:spcBef>
                <a:spcPts val="0"/>
              </a:spcBef>
            </a:pPr>
            <a:r>
              <a:rPr lang="cs-CZ" sz="1400" dirty="false"/>
              <a:t>Žadatel v žádosti uvede </a:t>
            </a:r>
            <a:r>
              <a:rPr lang="cs-CZ" sz="1400" b="true" dirty="false"/>
              <a:t>způsob stanovení cílové hodnoty</a:t>
            </a:r>
            <a:r>
              <a:rPr lang="cs-CZ" sz="1400" dirty="false"/>
              <a:t>, jak bude naplňování indikátoru sledovat a </a:t>
            </a:r>
            <a:r>
              <a:rPr lang="cs-CZ" sz="1400" dirty="false" smtClean="false"/>
              <a:t>dokládat.  </a:t>
            </a:r>
            <a:endParaRPr lang="cs-CZ" sz="1400" dirty="false"/>
          </a:p>
          <a:p>
            <a:pPr lvl="1">
              <a:lnSpc>
                <a:spcPct val="100000"/>
              </a:lnSpc>
              <a:spcBef>
                <a:spcPts val="0"/>
              </a:spcBef>
            </a:pPr>
            <a:r>
              <a:rPr lang="cs-CZ" sz="1400" dirty="false"/>
              <a:t>Při stanovení cílových hodnot </a:t>
            </a:r>
            <a:r>
              <a:rPr lang="cs-CZ" sz="1400" b="true" dirty="false"/>
              <a:t>žadatel vychází z plánovaných aktivit</a:t>
            </a:r>
            <a:r>
              <a:rPr lang="cs-CZ" sz="1400" dirty="false"/>
              <a:t>, </a:t>
            </a:r>
            <a:r>
              <a:rPr lang="cs-CZ" sz="1400" b="true" dirty="false"/>
              <a:t>zaměření projektu a jeho rozpočtu</a:t>
            </a:r>
            <a:r>
              <a:rPr lang="cs-CZ" sz="1400" dirty="false"/>
              <a:t>, nelze je libovolně </a:t>
            </a:r>
            <a:r>
              <a:rPr lang="cs-CZ" sz="1400" dirty="false" smtClean="false"/>
              <a:t>měnit.</a:t>
            </a:r>
            <a:endParaRPr lang="cs-CZ" sz="1400" dirty="false"/>
          </a:p>
          <a:p>
            <a:pPr lvl="1">
              <a:lnSpc>
                <a:spcPct val="100000"/>
              </a:lnSpc>
              <a:spcBef>
                <a:spcPts val="0"/>
              </a:spcBef>
            </a:pPr>
            <a:r>
              <a:rPr lang="cs-CZ" sz="1400" dirty="false"/>
              <a:t>Jsou součástí právního aktu, </a:t>
            </a:r>
            <a:r>
              <a:rPr lang="cs-CZ" sz="1400" b="true" dirty="false"/>
              <a:t>na jejich neplnění jsou navázány sankce</a:t>
            </a:r>
            <a:r>
              <a:rPr lang="cs-CZ" sz="1400" dirty="false"/>
              <a:t> (výše sankcí viz Obecná část pravidel pro žadatele </a:t>
            </a:r>
            <a:r>
              <a:rPr lang="cs-CZ" sz="1400" dirty="false" smtClean="false"/>
              <a:t>a </a:t>
            </a:r>
            <a:r>
              <a:rPr lang="cs-CZ" sz="1400" dirty="false"/>
              <a:t>příjemce, kap. 18.1.1).</a:t>
            </a:r>
          </a:p>
          <a:p>
            <a:pPr lvl="1">
              <a:lnSpc>
                <a:spcPct val="100000"/>
              </a:lnSpc>
              <a:spcBef>
                <a:spcPts val="0"/>
              </a:spcBef>
            </a:pPr>
            <a:r>
              <a:rPr lang="cs-CZ" sz="1400" dirty="false" smtClean="false"/>
              <a:t>Indikátor </a:t>
            </a:r>
            <a:r>
              <a:rPr lang="cs-CZ" sz="1400" dirty="false"/>
              <a:t>není relevantní </a:t>
            </a:r>
            <a:endParaRPr lang="cs-CZ" sz="1400" dirty="false" smtClean="false"/>
          </a:p>
          <a:p>
            <a:pPr marL="414000" lvl="1" indent="0">
              <a:lnSpc>
                <a:spcPct val="100000"/>
              </a:lnSpc>
              <a:spcBef>
                <a:spcPts val="0"/>
              </a:spcBef>
              <a:buNone/>
            </a:pPr>
            <a:r>
              <a:rPr lang="cs-CZ" sz="1400" dirty="false" smtClean="false"/>
              <a:t>     – </a:t>
            </a:r>
            <a:r>
              <a:rPr lang="cs-CZ" sz="1400" dirty="false"/>
              <a:t>cílová hodnota </a:t>
            </a:r>
            <a:r>
              <a:rPr lang="cs-CZ" sz="1400" dirty="false" smtClean="false"/>
              <a:t>0.</a:t>
            </a:r>
            <a:endParaRPr lang="cs-CZ" sz="1400" dirty="false"/>
          </a:p>
          <a:p>
            <a:pPr lvl="1">
              <a:lnSpc>
                <a:spcPct val="100000"/>
              </a:lnSpc>
              <a:spcBef>
                <a:spcPts val="0"/>
              </a:spcBef>
            </a:pPr>
            <a:r>
              <a:rPr lang="cs-CZ" sz="1400" dirty="false"/>
              <a:t>Výchozí hodnota indikátorů povinných k naplnění – vždy </a:t>
            </a:r>
            <a:r>
              <a:rPr lang="cs-CZ" sz="1400" dirty="false" smtClean="false"/>
              <a:t>0.</a:t>
            </a:r>
            <a:endParaRPr lang="cs-CZ" sz="1400" dirty="false"/>
          </a:p>
          <a:p>
            <a:endParaRPr lang="cs-CZ" sz="1600" b="true" u="sng" cap="all" dirty="false"/>
          </a:p>
        </p:txBody>
      </p:sp>
      <p:sp>
        <p:nvSpPr>
          <p:cNvPr id="4" name="Zástupný symbol pro obsah 3"/>
          <p:cNvSpPr>
            <a:spLocks noGrp="true"/>
          </p:cNvSpPr>
          <p:nvPr>
            <p:ph idx="10"/>
          </p:nvPr>
        </p:nvSpPr>
        <p:spPr>
          <a:xfrm>
            <a:off x="4355976" y="1412776"/>
            <a:ext cx="4680520" cy="5112568"/>
          </a:xfrm>
        </p:spPr>
        <p:txBody>
          <a:bodyPr/>
          <a:lstStyle/>
          <a:p>
            <a:r>
              <a:rPr lang="cs-CZ" sz="1600" b="true" u="sng" cap="all" dirty="false"/>
              <a:t>Indikátory povinné k </a:t>
            </a:r>
            <a:r>
              <a:rPr lang="cs-CZ" sz="1600" b="true" u="sng" cap="all" dirty="false" smtClean="false"/>
              <a:t>vykazování</a:t>
            </a:r>
            <a:endParaRPr lang="cs-CZ" sz="1600" b="true" u="sng" cap="all" dirty="false"/>
          </a:p>
          <a:p>
            <a:pPr lvl="1">
              <a:lnSpc>
                <a:spcPct val="100000"/>
              </a:lnSpc>
              <a:spcBef>
                <a:spcPts val="0"/>
              </a:spcBef>
            </a:pPr>
            <a:r>
              <a:rPr lang="cs-CZ" sz="1400" dirty="false" smtClean="false"/>
              <a:t>Žadatel </a:t>
            </a:r>
            <a:r>
              <a:rPr lang="cs-CZ" sz="1400" dirty="false"/>
              <a:t>má povinnost </a:t>
            </a:r>
            <a:r>
              <a:rPr lang="cs-CZ" sz="1400" b="true" dirty="false"/>
              <a:t>sledovat dosažené cílové hodnoty</a:t>
            </a:r>
            <a:r>
              <a:rPr lang="cs-CZ" sz="1400" dirty="false"/>
              <a:t> u všech relevantních </a:t>
            </a:r>
            <a:r>
              <a:rPr lang="cs-CZ" sz="1400" dirty="false" smtClean="false"/>
              <a:t>indikátorů.</a:t>
            </a:r>
            <a:endParaRPr lang="cs-CZ" sz="1400" dirty="false"/>
          </a:p>
          <a:p>
            <a:pPr lvl="1">
              <a:lnSpc>
                <a:spcPct val="100000"/>
              </a:lnSpc>
              <a:spcBef>
                <a:spcPts val="0"/>
              </a:spcBef>
            </a:pPr>
            <a:r>
              <a:rPr lang="cs-CZ" sz="1400" dirty="false"/>
              <a:t>Na neplnění indikátorů povinných k vykazování </a:t>
            </a:r>
            <a:r>
              <a:rPr lang="cs-CZ" sz="1400" b="true" dirty="false"/>
              <a:t>nebude navázána sankce</a:t>
            </a:r>
            <a:r>
              <a:rPr lang="cs-CZ" sz="1400" dirty="false"/>
              <a:t> v právním </a:t>
            </a:r>
            <a:r>
              <a:rPr lang="cs-CZ" sz="1400" dirty="false" smtClean="false"/>
              <a:t>aktu.</a:t>
            </a:r>
            <a:endParaRPr lang="cs-CZ" sz="1400" dirty="false"/>
          </a:p>
          <a:p>
            <a:pPr lvl="1">
              <a:lnSpc>
                <a:spcPct val="100000"/>
              </a:lnSpc>
              <a:spcBef>
                <a:spcPts val="0"/>
              </a:spcBef>
            </a:pPr>
            <a:r>
              <a:rPr lang="cs-CZ" sz="1400" dirty="false"/>
              <a:t>Pokud je indikátor nerelevantní </a:t>
            </a:r>
            <a:endParaRPr lang="cs-CZ" sz="1400" dirty="false" smtClean="false"/>
          </a:p>
          <a:p>
            <a:pPr marL="414000" lvl="1" indent="0">
              <a:lnSpc>
                <a:spcPct val="100000"/>
              </a:lnSpc>
              <a:spcBef>
                <a:spcPts val="0"/>
              </a:spcBef>
              <a:buNone/>
            </a:pPr>
            <a:r>
              <a:rPr lang="cs-CZ" sz="1400" dirty="false"/>
              <a:t> </a:t>
            </a:r>
            <a:r>
              <a:rPr lang="cs-CZ" sz="1400" dirty="false" smtClean="false"/>
              <a:t>    – </a:t>
            </a:r>
            <a:r>
              <a:rPr lang="cs-CZ" sz="1400" dirty="false"/>
              <a:t>cílová hodnota </a:t>
            </a:r>
            <a:r>
              <a:rPr lang="cs-CZ" sz="1400" dirty="false" smtClean="false"/>
              <a:t>0.</a:t>
            </a:r>
            <a:endParaRPr lang="cs-CZ" sz="1400" dirty="false"/>
          </a:p>
          <a:p>
            <a:pPr lvl="1">
              <a:lnSpc>
                <a:spcPct val="100000"/>
              </a:lnSpc>
              <a:spcBef>
                <a:spcPts val="0"/>
              </a:spcBef>
            </a:pPr>
            <a:r>
              <a:rPr lang="cs-CZ" sz="1400" dirty="false" smtClean="false"/>
              <a:t>U </a:t>
            </a:r>
            <a:r>
              <a:rPr lang="cs-CZ" sz="1400" dirty="false"/>
              <a:t>indikátorů, které se </a:t>
            </a:r>
            <a:r>
              <a:rPr lang="cs-CZ" sz="1400" b="true" dirty="false"/>
              <a:t>týkají </a:t>
            </a:r>
            <a:r>
              <a:rPr lang="cs-CZ" sz="1400" b="true" dirty="false" smtClean="false"/>
              <a:t>účastníků</a:t>
            </a:r>
            <a:r>
              <a:rPr lang="cs-CZ" sz="1400" dirty="false" smtClean="false"/>
              <a:t>, </a:t>
            </a:r>
            <a:r>
              <a:rPr lang="cs-CZ" sz="1400" dirty="false"/>
              <a:t>žadatel uvede </a:t>
            </a:r>
            <a:r>
              <a:rPr lang="cs-CZ" sz="1400" u="sng" dirty="false"/>
              <a:t>vždy</a:t>
            </a:r>
            <a:r>
              <a:rPr lang="cs-CZ" sz="1400" dirty="false"/>
              <a:t> cílovou hodnotu </a:t>
            </a:r>
            <a:r>
              <a:rPr lang="cs-CZ" sz="1400" dirty="false" smtClean="false"/>
              <a:t>0 (hodnoty se načítají z monitorovacího listu podpořené osoby skrze IS ESF2014+). </a:t>
            </a:r>
          </a:p>
          <a:p>
            <a:pPr lvl="1">
              <a:lnSpc>
                <a:spcPct val="100000"/>
              </a:lnSpc>
              <a:spcBef>
                <a:spcPts val="0"/>
              </a:spcBef>
            </a:pPr>
            <a:r>
              <a:rPr lang="cs-CZ" sz="1400" dirty="false" smtClean="false"/>
              <a:t>U indikátorů, které se </a:t>
            </a:r>
            <a:r>
              <a:rPr lang="cs-CZ" sz="1400" b="true" dirty="false" smtClean="false"/>
              <a:t>netýkají účastníků</a:t>
            </a:r>
            <a:r>
              <a:rPr lang="cs-CZ" sz="1400" dirty="false" smtClean="false"/>
              <a:t>, </a:t>
            </a:r>
            <a:r>
              <a:rPr lang="cs-CZ" sz="1400" u="sng" dirty="false" smtClean="false"/>
              <a:t>může</a:t>
            </a:r>
            <a:r>
              <a:rPr lang="cs-CZ" sz="1400" dirty="false" smtClean="false"/>
              <a:t> žadatel uvést cílovou hodnotu 0 (hodnoty vykazuje příjemce prostřednictvím zpráv o realizaci projektu v ISKP14+).</a:t>
            </a:r>
          </a:p>
          <a:p>
            <a:pPr lvl="1">
              <a:lnSpc>
                <a:spcPct val="100000"/>
              </a:lnSpc>
              <a:spcBef>
                <a:spcPts val="0"/>
              </a:spcBef>
            </a:pPr>
            <a:r>
              <a:rPr lang="cs-CZ" sz="1400" dirty="false" smtClean="false"/>
              <a:t>U všech projektů </a:t>
            </a:r>
            <a:r>
              <a:rPr lang="cs-CZ" sz="1400" b="true" dirty="false" smtClean="false"/>
              <a:t>je doporučováno</a:t>
            </a:r>
            <a:r>
              <a:rPr lang="cs-CZ" sz="1400" dirty="false" smtClean="false"/>
              <a:t>, aby byla stanovena cílová hodnota (sledována dosažená cílová hodnota) pro </a:t>
            </a:r>
            <a:r>
              <a:rPr lang="cs-CZ" sz="1400" b="true" dirty="false" smtClean="false"/>
              <a:t>minimálně jeden výsledkový indikátor</a:t>
            </a:r>
            <a:r>
              <a:rPr lang="cs-CZ" sz="1400" dirty="false" smtClean="false"/>
              <a:t>.</a:t>
            </a:r>
            <a:endParaRPr lang="cs-CZ" sz="1400" dirty="false"/>
          </a:p>
          <a:p>
            <a:pPr lvl="1">
              <a:lnSpc>
                <a:spcPct val="100000"/>
              </a:lnSpc>
              <a:spcBef>
                <a:spcPts val="0"/>
              </a:spcBef>
            </a:pPr>
            <a:r>
              <a:rPr lang="cs-CZ" sz="1400" dirty="false"/>
              <a:t>Výchozí hodnota indikátorů povinných k vykazování – </a:t>
            </a:r>
            <a:r>
              <a:rPr lang="cs-CZ" sz="1400" dirty="false" smtClean="false"/>
              <a:t>vždy 0.</a:t>
            </a:r>
            <a:endParaRPr lang="cs-CZ" sz="1400" dirty="false"/>
          </a:p>
          <a:p>
            <a:pPr lvl="1">
              <a:lnSpc>
                <a:spcPct val="100000"/>
              </a:lnSpc>
              <a:spcBef>
                <a:spcPts val="0"/>
              </a:spcBef>
            </a:pPr>
            <a:endParaRPr lang="cs-CZ" sz="1400" dirty="false"/>
          </a:p>
        </p:txBody>
      </p:sp>
      <p:sp>
        <p:nvSpPr>
          <p:cNvPr id="5" name="Zástupný symbol pro číslo snímku 4"/>
          <p:cNvSpPr>
            <a:spLocks noGrp="true"/>
          </p:cNvSpPr>
          <p:nvPr>
            <p:ph type="sldNum" sz="quarter" idx="13"/>
          </p:nvPr>
        </p:nvSpPr>
        <p:spPr/>
        <p:txBody>
          <a:bodyPr/>
          <a:lstStyle/>
          <a:p>
            <a:fld id="{479BF083-4774-43B1-9AB0-5CC1AC5DD8EE}" type="slidenum">
              <a:rPr lang="cs-CZ" smtClean="false"/>
              <a:pPr/>
              <a:t>25</a:t>
            </a:fld>
            <a:endParaRPr lang="cs-CZ" dirty="false"/>
          </a:p>
        </p:txBody>
      </p:sp>
    </p:spTree>
    <p:extLst>
      <p:ext uri="{BB962C8B-B14F-4D97-AF65-F5344CB8AC3E}">
        <p14:creationId xmlns:p14="http://schemas.microsoft.com/office/powerpoint/2010/main" val="7346018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Indikátory POVINNÉ K NAPLNĚNÍ</a:t>
            </a:r>
            <a:endParaRPr lang="cs-CZ" dirty="false"/>
          </a:p>
        </p:txBody>
      </p:sp>
      <p:sp>
        <p:nvSpPr>
          <p:cNvPr id="3" name="Zástupný symbol pro obsah 2"/>
          <p:cNvSpPr>
            <a:spLocks noGrp="true"/>
          </p:cNvSpPr>
          <p:nvPr>
            <p:ph idx="1"/>
          </p:nvPr>
        </p:nvSpPr>
        <p:spPr>
          <a:xfrm>
            <a:off x="540000" y="1196752"/>
            <a:ext cx="8064000" cy="4923248"/>
          </a:xfrm>
        </p:spPr>
        <p:txBody>
          <a:bodyPr/>
          <a:lstStyle/>
          <a:p>
            <a:pPr marL="432000" lvl="1" indent="-432000">
              <a:lnSpc>
                <a:spcPts val="2880"/>
              </a:lnSpc>
              <a:spcBef>
                <a:spcPts val="600"/>
              </a:spcBef>
              <a:spcAft>
                <a:spcPts val="600"/>
              </a:spcAft>
              <a:buSzPct val="100000"/>
              <a:buFont typeface="Wingdings" panose="05000000000000000000" pitchFamily="2" charset="2"/>
              <a:buChar char=""/>
            </a:pPr>
            <a:r>
              <a:rPr lang="cs-CZ" sz="1800" dirty="false"/>
              <a:t>Indikátory </a:t>
            </a:r>
            <a:r>
              <a:rPr lang="cs-CZ" sz="1800" b="true" u="sng" dirty="false"/>
              <a:t>povinné k naplnění </a:t>
            </a:r>
            <a:r>
              <a:rPr lang="cs-CZ" sz="1800" dirty="false"/>
              <a:t>(výstupové či výsledkové) </a:t>
            </a:r>
          </a:p>
          <a:p>
            <a:pPr marL="432000" lvl="1" indent="-432000">
              <a:lnSpc>
                <a:spcPts val="2880"/>
              </a:lnSpc>
              <a:spcBef>
                <a:spcPts val="600"/>
              </a:spcBef>
              <a:spcAft>
                <a:spcPts val="600"/>
              </a:spcAft>
              <a:buSzPct val="100000"/>
              <a:buFont typeface="Wingdings" panose="05000000000000000000" pitchFamily="2" charset="2"/>
              <a:buChar char=""/>
            </a:pPr>
            <a:endParaRPr lang="cs-CZ" dirty="false" smtClean="false"/>
          </a:p>
          <a:p>
            <a:pPr marL="432000" lvl="1" indent="-432000">
              <a:lnSpc>
                <a:spcPts val="2880"/>
              </a:lnSpc>
              <a:spcBef>
                <a:spcPts val="600"/>
              </a:spcBef>
              <a:spcAft>
                <a:spcPts val="600"/>
              </a:spcAft>
              <a:buSzPct val="100000"/>
              <a:buFont typeface="Wingdings" panose="05000000000000000000" pitchFamily="2" charset="2"/>
              <a:buChar char=""/>
            </a:pPr>
            <a:endParaRPr lang="cs-CZ" dirty="false"/>
          </a:p>
          <a:p>
            <a:endParaRPr lang="cs-CZ" sz="2200" i="true"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26</a:t>
            </a:fld>
            <a:endParaRPr lang="cs-CZ" dirty="false"/>
          </a:p>
        </p:txBody>
      </p:sp>
      <p:graphicFrame>
        <p:nvGraphicFramePr>
          <p:cNvPr id="5" name="Tabulka 4"/>
          <p:cNvGraphicFramePr>
            <a:graphicFrameLocks noGrp="true"/>
          </p:cNvGraphicFramePr>
          <p:nvPr>
            <p:extLst>
              <p:ext uri="{D42A27DB-BD31-4B8C-83A1-F6EECF244321}">
                <p14:modId xmlns:p14="http://schemas.microsoft.com/office/powerpoint/2010/main" val="1552077885"/>
              </p:ext>
            </p:extLst>
          </p:nvPr>
        </p:nvGraphicFramePr>
        <p:xfrm>
          <a:off x="755576" y="1628800"/>
          <a:ext cx="7560840" cy="4935838"/>
        </p:xfrm>
        <a:graphic>
          <a:graphicData uri="http://schemas.openxmlformats.org/drawingml/2006/table">
            <a:tbl>
              <a:tblPr firstRow="true" firstCol="true" bandRow="true">
                <a:tableStyleId>{5C22544A-7EE6-4342-B048-85BDC9FD1C3A}</a:tableStyleId>
              </a:tblPr>
              <a:tblGrid>
                <a:gridCol w="1037861"/>
                <a:gridCol w="3435303"/>
                <a:gridCol w="1540078"/>
                <a:gridCol w="1547598"/>
              </a:tblGrid>
              <a:tr h="391980">
                <a:tc>
                  <a:txBody>
                    <a:bodyPr/>
                    <a:lstStyle/>
                    <a:p>
                      <a:pPr algn="just">
                        <a:lnSpc>
                          <a:spcPct val="115000"/>
                        </a:lnSpc>
                        <a:spcAft>
                          <a:spcPts val="600"/>
                        </a:spcAft>
                      </a:pPr>
                      <a:r>
                        <a:rPr lang="cs-CZ" sz="1600" dirty="false">
                          <a:effectLst/>
                        </a:rPr>
                        <a:t>Kód</a:t>
                      </a:r>
                      <a:endParaRPr lang="cs-CZ" sz="1600" dirty="false">
                        <a:effectLst/>
                        <a:latin typeface="Calibri"/>
                        <a:ea typeface="Calibri"/>
                        <a:cs typeface="Times New Roman"/>
                      </a:endParaRPr>
                    </a:p>
                  </a:txBody>
                  <a:tcPr marL="68580" marR="68580" marT="0" marB="0"/>
                </a:tc>
                <a:tc>
                  <a:txBody>
                    <a:bodyPr/>
                    <a:lstStyle/>
                    <a:p>
                      <a:pPr algn="just">
                        <a:lnSpc>
                          <a:spcPct val="115000"/>
                        </a:lnSpc>
                        <a:spcAft>
                          <a:spcPts val="600"/>
                        </a:spcAft>
                      </a:pPr>
                      <a:r>
                        <a:rPr lang="cs-CZ" sz="1600" dirty="false">
                          <a:effectLst/>
                        </a:rPr>
                        <a:t>Název indikátoru </a:t>
                      </a:r>
                      <a:endParaRPr lang="cs-CZ" sz="1600" dirty="false">
                        <a:effectLst/>
                        <a:latin typeface="Calibri"/>
                        <a:ea typeface="Calibri"/>
                        <a:cs typeface="Times New Roman"/>
                      </a:endParaRPr>
                    </a:p>
                  </a:txBody>
                  <a:tcPr marL="68580" marR="68580" marT="0" marB="0"/>
                </a:tc>
                <a:tc>
                  <a:txBody>
                    <a:bodyPr/>
                    <a:lstStyle/>
                    <a:p>
                      <a:pPr algn="just">
                        <a:lnSpc>
                          <a:spcPct val="115000"/>
                        </a:lnSpc>
                        <a:spcAft>
                          <a:spcPts val="600"/>
                        </a:spcAft>
                      </a:pPr>
                      <a:r>
                        <a:rPr lang="cs-CZ" sz="1600">
                          <a:effectLst/>
                        </a:rPr>
                        <a:t>Měrná jednotka </a:t>
                      </a:r>
                      <a:endParaRPr lang="cs-CZ" sz="1600">
                        <a:effectLst/>
                        <a:latin typeface="Calibri"/>
                        <a:ea typeface="Calibri"/>
                        <a:cs typeface="Times New Roman"/>
                      </a:endParaRPr>
                    </a:p>
                  </a:txBody>
                  <a:tcPr marL="68580" marR="68580" marT="0" marB="0"/>
                </a:tc>
                <a:tc>
                  <a:txBody>
                    <a:bodyPr/>
                    <a:lstStyle/>
                    <a:p>
                      <a:pPr algn="just">
                        <a:lnSpc>
                          <a:spcPct val="115000"/>
                        </a:lnSpc>
                        <a:spcAft>
                          <a:spcPts val="600"/>
                        </a:spcAft>
                      </a:pPr>
                      <a:r>
                        <a:rPr lang="cs-CZ" sz="1600" dirty="false">
                          <a:effectLst/>
                        </a:rPr>
                        <a:t>Typ indikátoru </a:t>
                      </a:r>
                      <a:endParaRPr lang="cs-CZ" sz="1600" dirty="false">
                        <a:effectLst/>
                        <a:latin typeface="Calibri"/>
                        <a:ea typeface="Calibri"/>
                        <a:cs typeface="Times New Roman"/>
                      </a:endParaRPr>
                    </a:p>
                  </a:txBody>
                  <a:tcPr marL="68580" marR="68580" marT="0" marB="0"/>
                </a:tc>
              </a:tr>
              <a:tr h="391980">
                <a:tc>
                  <a:txBody>
                    <a:bodyPr/>
                    <a:lstStyle/>
                    <a:p>
                      <a:pPr algn="l">
                        <a:lnSpc>
                          <a:spcPct val="115000"/>
                        </a:lnSpc>
                        <a:spcAft>
                          <a:spcPts val="600"/>
                        </a:spcAft>
                      </a:pPr>
                      <a:r>
                        <a:rPr lang="cs-CZ" sz="1800" dirty="false">
                          <a:effectLst/>
                        </a:rPr>
                        <a:t>60000 </a:t>
                      </a:r>
                      <a:endParaRPr lang="cs-CZ" sz="1800" dirty="false">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false">
                          <a:effectLst/>
                        </a:rPr>
                        <a:t>Celkový počet účastníků </a:t>
                      </a:r>
                      <a:endParaRPr lang="cs-CZ" sz="1800" dirty="false">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false">
                          <a:effectLst/>
                        </a:rPr>
                        <a:t>Účastníci </a:t>
                      </a:r>
                      <a:endParaRPr lang="cs-CZ" sz="1800" dirty="false">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false">
                          <a:effectLst/>
                        </a:rPr>
                        <a:t>Výstup </a:t>
                      </a:r>
                      <a:endParaRPr lang="cs-CZ" sz="1800" dirty="false">
                        <a:effectLst/>
                        <a:latin typeface="Calibri"/>
                        <a:ea typeface="Calibri"/>
                        <a:cs typeface="Times New Roman"/>
                      </a:endParaRPr>
                    </a:p>
                  </a:txBody>
                  <a:tcPr marL="68580" marR="68580" marT="0" marB="0"/>
                </a:tc>
              </a:tr>
              <a:tr h="391980">
                <a:tc>
                  <a:txBody>
                    <a:bodyPr/>
                    <a:lstStyle/>
                    <a:p>
                      <a:pPr algn="l">
                        <a:lnSpc>
                          <a:spcPct val="115000"/>
                        </a:lnSpc>
                        <a:spcAft>
                          <a:spcPts val="600"/>
                        </a:spcAft>
                      </a:pPr>
                      <a:r>
                        <a:rPr lang="cs-CZ" sz="1800">
                          <a:effectLst/>
                        </a:rPr>
                        <a:t>67001 </a:t>
                      </a:r>
                      <a:endParaRPr lang="cs-CZ" sz="180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false">
                          <a:effectLst/>
                        </a:rPr>
                        <a:t>Kapacita podpořených služeb </a:t>
                      </a:r>
                      <a:endParaRPr lang="cs-CZ" sz="1800" dirty="false">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false">
                          <a:effectLst/>
                        </a:rPr>
                        <a:t>Místa </a:t>
                      </a:r>
                      <a:endParaRPr lang="cs-CZ" sz="1800" dirty="false">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false">
                          <a:effectLst/>
                        </a:rPr>
                        <a:t>Výstup </a:t>
                      </a:r>
                      <a:endParaRPr lang="cs-CZ" sz="1800" dirty="false">
                        <a:effectLst/>
                        <a:latin typeface="Calibri"/>
                        <a:ea typeface="Calibri"/>
                        <a:cs typeface="Times New Roman"/>
                      </a:endParaRPr>
                    </a:p>
                  </a:txBody>
                  <a:tcPr marL="68580" marR="68580" marT="0" marB="0"/>
                </a:tc>
              </a:tr>
              <a:tr h="391980">
                <a:tc>
                  <a:txBody>
                    <a:bodyPr/>
                    <a:lstStyle/>
                    <a:p>
                      <a:pPr algn="l">
                        <a:lnSpc>
                          <a:spcPct val="115000"/>
                        </a:lnSpc>
                        <a:spcAft>
                          <a:spcPts val="600"/>
                        </a:spcAft>
                      </a:pPr>
                      <a:r>
                        <a:rPr lang="cs-CZ" sz="1800">
                          <a:effectLst/>
                        </a:rPr>
                        <a:t>67010 </a:t>
                      </a:r>
                      <a:endParaRPr lang="cs-CZ" sz="180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false">
                          <a:effectLst/>
                        </a:rPr>
                        <a:t>Využívání podpořených služeb </a:t>
                      </a:r>
                      <a:endParaRPr lang="cs-CZ" sz="1800" dirty="false">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false">
                          <a:effectLst/>
                        </a:rPr>
                        <a:t>Osoby </a:t>
                      </a:r>
                      <a:endParaRPr lang="cs-CZ" sz="1800" dirty="false">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false">
                          <a:effectLst/>
                        </a:rPr>
                        <a:t>Výsledek </a:t>
                      </a:r>
                      <a:endParaRPr lang="cs-CZ" sz="1800" dirty="false">
                        <a:effectLst/>
                        <a:latin typeface="Calibri"/>
                        <a:ea typeface="Calibri"/>
                        <a:cs typeface="Times New Roman"/>
                      </a:endParaRPr>
                    </a:p>
                  </a:txBody>
                  <a:tcPr marL="68580" marR="68580" marT="0" marB="0"/>
                </a:tc>
              </a:tr>
              <a:tr h="810863">
                <a:tc>
                  <a:txBody>
                    <a:bodyPr/>
                    <a:lstStyle/>
                    <a:p>
                      <a:pPr algn="l">
                        <a:lnSpc>
                          <a:spcPct val="115000"/>
                        </a:lnSpc>
                        <a:spcAft>
                          <a:spcPts val="600"/>
                        </a:spcAft>
                      </a:pPr>
                      <a:r>
                        <a:rPr lang="cs-CZ" sz="1800" dirty="false">
                          <a:effectLst/>
                        </a:rPr>
                        <a:t>10213 </a:t>
                      </a:r>
                      <a:endParaRPr lang="cs-CZ" sz="1800" dirty="false">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false">
                          <a:effectLst/>
                        </a:rPr>
                        <a:t>Počet sociálních podniků vzniklých díky podpoře </a:t>
                      </a:r>
                      <a:endParaRPr lang="cs-CZ" sz="1800" dirty="false">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false">
                          <a:effectLst/>
                        </a:rPr>
                        <a:t>Organizace </a:t>
                      </a:r>
                      <a:endParaRPr lang="cs-CZ" sz="1800" dirty="false">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false">
                          <a:effectLst/>
                        </a:rPr>
                        <a:t>Výstup </a:t>
                      </a:r>
                      <a:endParaRPr lang="cs-CZ" sz="1800" dirty="false">
                        <a:effectLst/>
                        <a:latin typeface="Calibri"/>
                        <a:ea typeface="Calibri"/>
                        <a:cs typeface="Times New Roman"/>
                      </a:endParaRPr>
                    </a:p>
                  </a:txBody>
                  <a:tcPr marL="68580" marR="68580" marT="0" marB="0"/>
                </a:tc>
              </a:tr>
              <a:tr h="810863">
                <a:tc>
                  <a:txBody>
                    <a:bodyPr/>
                    <a:lstStyle/>
                    <a:p>
                      <a:pPr algn="l">
                        <a:lnSpc>
                          <a:spcPct val="115000"/>
                        </a:lnSpc>
                        <a:spcAft>
                          <a:spcPts val="600"/>
                        </a:spcAft>
                      </a:pPr>
                      <a:r>
                        <a:rPr lang="cs-CZ" sz="1800" dirty="false">
                          <a:effectLst/>
                        </a:rPr>
                        <a:t>10212 </a:t>
                      </a:r>
                      <a:endParaRPr lang="cs-CZ" sz="1800" dirty="false">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false">
                          <a:effectLst/>
                        </a:rPr>
                        <a:t>Počet podpořených již existujících sociálních podniků </a:t>
                      </a:r>
                      <a:endParaRPr lang="cs-CZ" sz="1800" dirty="false">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a:effectLst/>
                        </a:rPr>
                        <a:t>Organizace </a:t>
                      </a:r>
                      <a:endParaRPr lang="cs-CZ" sz="180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false">
                          <a:effectLst/>
                        </a:rPr>
                        <a:t>Výstup </a:t>
                      </a:r>
                      <a:endParaRPr lang="cs-CZ" sz="1800" dirty="false">
                        <a:effectLst/>
                        <a:latin typeface="Calibri"/>
                        <a:ea typeface="Calibri"/>
                        <a:cs typeface="Times New Roman"/>
                      </a:endParaRPr>
                    </a:p>
                  </a:txBody>
                  <a:tcPr marL="68580" marR="68580" marT="0" marB="0"/>
                </a:tc>
              </a:tr>
              <a:tr h="810863">
                <a:tc>
                  <a:txBody>
                    <a:bodyPr/>
                    <a:lstStyle/>
                    <a:p>
                      <a:pPr algn="l">
                        <a:lnSpc>
                          <a:spcPct val="115000"/>
                        </a:lnSpc>
                        <a:spcAft>
                          <a:spcPts val="600"/>
                        </a:spcAft>
                      </a:pPr>
                      <a:r>
                        <a:rPr lang="cs-CZ" sz="1800" dirty="false">
                          <a:effectLst/>
                        </a:rPr>
                        <a:t>50001 </a:t>
                      </a:r>
                      <a:endParaRPr lang="cs-CZ" sz="1800" dirty="false">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false">
                          <a:effectLst/>
                        </a:rPr>
                        <a:t>Kapacita podporovaných zařízení péče o děti nebo vzdělávacích zařízení </a:t>
                      </a:r>
                      <a:endParaRPr lang="cs-CZ" sz="1800" dirty="false">
                        <a:effectLst/>
                        <a:latin typeface="Calibri"/>
                        <a:ea typeface="Calibri"/>
                        <a:cs typeface="Times New Roman"/>
                      </a:endParaRPr>
                    </a:p>
                  </a:txBody>
                  <a:tcPr marL="68580" marR="68580" marT="0" marB="0"/>
                </a:tc>
                <a:tc>
                  <a:txBody>
                    <a:bodyPr/>
                    <a:lstStyle/>
                    <a:p>
                      <a:pPr>
                        <a:lnSpc>
                          <a:spcPct val="115000"/>
                        </a:lnSpc>
                        <a:spcAft>
                          <a:spcPts val="0"/>
                        </a:spcAft>
                      </a:pPr>
                      <a:r>
                        <a:rPr lang="cs-CZ" sz="1800">
                          <a:effectLst/>
                        </a:rPr>
                        <a:t>Osoby </a:t>
                      </a:r>
                      <a:endParaRPr lang="cs-CZ" sz="2000">
                        <a:solidFill>
                          <a:srgbClr val="000000"/>
                        </a:solidFill>
                        <a:effectLst/>
                        <a:latin typeface="Arial"/>
                        <a:ea typeface="Calibri"/>
                      </a:endParaRPr>
                    </a:p>
                  </a:txBody>
                  <a:tcPr marL="68580" marR="68580" marT="0" marB="0"/>
                </a:tc>
                <a:tc>
                  <a:txBody>
                    <a:bodyPr/>
                    <a:lstStyle/>
                    <a:p>
                      <a:pPr algn="l">
                        <a:lnSpc>
                          <a:spcPct val="115000"/>
                        </a:lnSpc>
                        <a:spcAft>
                          <a:spcPts val="0"/>
                        </a:spcAft>
                      </a:pPr>
                      <a:r>
                        <a:rPr lang="cs-CZ" sz="1800" dirty="false">
                          <a:effectLst/>
                        </a:rPr>
                        <a:t>Výstup </a:t>
                      </a:r>
                      <a:endParaRPr lang="cs-CZ" sz="1800" dirty="false">
                        <a:effectLst/>
                        <a:latin typeface="Calibri"/>
                        <a:ea typeface="Calibri"/>
                        <a:cs typeface="Times New Roman"/>
                      </a:endParaRPr>
                    </a:p>
                  </a:txBody>
                  <a:tcPr marL="68580" marR="68580" marT="0" marB="0"/>
                </a:tc>
              </a:tr>
              <a:tr h="391980">
                <a:tc>
                  <a:txBody>
                    <a:bodyPr/>
                    <a:lstStyle/>
                    <a:p>
                      <a:pPr algn="l">
                        <a:lnSpc>
                          <a:spcPct val="115000"/>
                        </a:lnSpc>
                        <a:spcAft>
                          <a:spcPts val="600"/>
                        </a:spcAft>
                      </a:pPr>
                      <a:r>
                        <a:rPr lang="cs-CZ" sz="1800" dirty="false">
                          <a:effectLst/>
                        </a:rPr>
                        <a:t>55102</a:t>
                      </a:r>
                      <a:endParaRPr lang="cs-CZ" sz="1800" dirty="false">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false">
                          <a:effectLst/>
                        </a:rPr>
                        <a:t>Počet podpořených komunitních center</a:t>
                      </a:r>
                      <a:endParaRPr lang="cs-CZ" sz="1800" dirty="false">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a:effectLst/>
                        </a:rPr>
                        <a:t>Zařízení</a:t>
                      </a:r>
                      <a:endParaRPr lang="cs-CZ" sz="1800">
                        <a:effectLst/>
                        <a:latin typeface="Calibri"/>
                        <a:ea typeface="Calibri"/>
                        <a:cs typeface="Times New Roman"/>
                      </a:endParaRPr>
                    </a:p>
                  </a:txBody>
                  <a:tcPr marL="68580" marR="68580" marT="0" marB="0"/>
                </a:tc>
                <a:tc>
                  <a:txBody>
                    <a:bodyPr/>
                    <a:lstStyle/>
                    <a:p>
                      <a:pPr algn="l">
                        <a:lnSpc>
                          <a:spcPct val="115000"/>
                        </a:lnSpc>
                        <a:spcAft>
                          <a:spcPts val="600"/>
                        </a:spcAft>
                      </a:pPr>
                      <a:r>
                        <a:rPr lang="cs-CZ" sz="1800" dirty="false">
                          <a:effectLst/>
                        </a:rPr>
                        <a:t>Výstup</a:t>
                      </a:r>
                      <a:endParaRPr lang="cs-CZ" sz="1800" dirty="false">
                        <a:effectLst/>
                        <a:latin typeface="Calibri"/>
                        <a:ea typeface="Calibri"/>
                        <a:cs typeface="Times New Roman"/>
                      </a:endParaRPr>
                    </a:p>
                  </a:txBody>
                  <a:tcPr marL="68580" marR="68580" marT="0" marB="0"/>
                </a:tc>
              </a:tr>
            </a:tbl>
          </a:graphicData>
        </a:graphic>
      </p:graphicFrame>
      <p:sp>
        <p:nvSpPr>
          <p:cNvPr id="6" name="Rectangle 1"/>
          <p:cNvSpPr>
            <a:spLocks noChangeArrowheads="true"/>
          </p:cNvSpPr>
          <p:nvPr/>
        </p:nvSpPr>
        <p:spPr bwMode="auto">
          <a:xfrm>
            <a:off x="1698625" y="2900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txBody>
          <a:bodyPr vert="horz" wrap="none" lIns="91440" tIns="45720" rIns="91440" bIns="45720" numCol="1" anchor="ctr" anchorCtr="false" compatLnSpc="true">
            <a:prstTxWarp prst="textNoShape">
              <a:avLst/>
            </a:prstTxWarp>
            <a:spAutoFit/>
          </a:bodyPr>
          <a:lstStyle/>
          <a:p>
            <a:pPr marL="0" marR="0" lvl="0" indent="0" algn="l" defTabSz="914400" rtl="false" eaLnBrk="true" fontAlgn="base" latinLnBrk="false" hangingPunct="true">
              <a:lnSpc>
                <a:spcPct val="100000"/>
              </a:lnSpc>
              <a:spcBef>
                <a:spcPct val="0"/>
              </a:spcBef>
              <a:spcAft>
                <a:spcPct val="0"/>
              </a:spcAft>
              <a:buClrTx/>
              <a:buSzTx/>
              <a:buFontTx/>
              <a:buNone/>
              <a:tabLst/>
            </a:pPr>
            <a:r>
              <a:rPr kumimoji="false" lang="cs-CZ" altLang="cs-CZ" sz="1800" b="false" i="false" u="none" strike="noStrike" cap="none" normalizeH="false" baseline="0" smtClean="false">
                <a:ln>
                  <a:noFill/>
                </a:ln>
                <a:solidFill>
                  <a:schemeClr val="tx1"/>
                </a:solidFill>
                <a:effectLst/>
                <a:latin typeface="Arial" pitchFamily="34" charset="0"/>
                <a:cs typeface="Arial" pitchFamily="34" charset="0"/>
              </a:rPr>
              <a:t/>
            </a:r>
            <a:br>
              <a:rPr kumimoji="false" lang="cs-CZ" altLang="cs-CZ" sz="1800" b="false" i="false" u="none" strike="noStrike" cap="none" normalizeH="false" baseline="0" smtClean="false">
                <a:ln>
                  <a:noFill/>
                </a:ln>
                <a:solidFill>
                  <a:schemeClr val="tx1"/>
                </a:solidFill>
                <a:effectLst/>
                <a:latin typeface="Arial" pitchFamily="34" charset="0"/>
                <a:cs typeface="Arial" pitchFamily="34" charset="0"/>
              </a:rPr>
            </a:br>
            <a:endParaRPr kumimoji="false" lang="cs-CZ" altLang="cs-CZ" sz="1800" b="false" i="false" u="none" strike="noStrike" cap="none" normalizeH="false" baseline="0" smtClean="false">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0129303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Indikátory povinné k vykazování</a:t>
            </a:r>
            <a:endParaRPr lang="cs-CZ" dirty="false"/>
          </a:p>
        </p:txBody>
      </p:sp>
      <p:sp>
        <p:nvSpPr>
          <p:cNvPr id="3" name="Zástupný symbol pro obsah 2"/>
          <p:cNvSpPr>
            <a:spLocks noGrp="true"/>
          </p:cNvSpPr>
          <p:nvPr>
            <p:ph idx="1"/>
          </p:nvPr>
        </p:nvSpPr>
        <p:spPr>
          <a:xfrm>
            <a:off x="540000" y="1340768"/>
            <a:ext cx="8064000" cy="4779232"/>
          </a:xfrm>
        </p:spPr>
        <p:txBody>
          <a:bodyPr/>
          <a:lstStyle/>
          <a:p>
            <a:pPr marL="432000" lvl="1" indent="-432000">
              <a:lnSpc>
                <a:spcPts val="2880"/>
              </a:lnSpc>
              <a:spcBef>
                <a:spcPts val="600"/>
              </a:spcBef>
              <a:spcAft>
                <a:spcPts val="600"/>
              </a:spcAft>
              <a:buSzPct val="100000"/>
              <a:buFont typeface="Wingdings" panose="05000000000000000000" pitchFamily="2" charset="2"/>
              <a:buChar char=""/>
            </a:pPr>
            <a:r>
              <a:rPr lang="cs-CZ" sz="1800" dirty="false"/>
              <a:t>Indikátory </a:t>
            </a:r>
            <a:r>
              <a:rPr lang="cs-CZ" sz="1800" b="true" u="sng" dirty="false"/>
              <a:t>povinné k vykazování </a:t>
            </a:r>
            <a:r>
              <a:rPr lang="cs-CZ" sz="1800" dirty="false" smtClean="false"/>
              <a:t>(výsledkové),</a:t>
            </a:r>
            <a:r>
              <a:rPr lang="cs-CZ" sz="1800" dirty="false"/>
              <a:t> které se týkají </a:t>
            </a:r>
            <a:r>
              <a:rPr lang="cs-CZ" sz="1800" dirty="false" smtClean="false"/>
              <a:t>účastníků</a:t>
            </a: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27</a:t>
            </a:fld>
            <a:endParaRPr lang="cs-CZ" dirty="false"/>
          </a:p>
        </p:txBody>
      </p:sp>
      <p:graphicFrame>
        <p:nvGraphicFramePr>
          <p:cNvPr id="5" name="Tabulka 4"/>
          <p:cNvGraphicFramePr>
            <a:graphicFrameLocks noGrp="true"/>
          </p:cNvGraphicFramePr>
          <p:nvPr>
            <p:extLst>
              <p:ext uri="{D42A27DB-BD31-4B8C-83A1-F6EECF244321}">
                <p14:modId xmlns:p14="http://schemas.microsoft.com/office/powerpoint/2010/main" val="1365742189"/>
              </p:ext>
            </p:extLst>
          </p:nvPr>
        </p:nvGraphicFramePr>
        <p:xfrm>
          <a:off x="611560" y="1844824"/>
          <a:ext cx="8064896" cy="4462429"/>
        </p:xfrm>
        <a:graphic>
          <a:graphicData uri="http://schemas.openxmlformats.org/drawingml/2006/table">
            <a:tbl>
              <a:tblPr firstRow="true" firstCol="true" bandRow="true">
                <a:tableStyleId>{5C22544A-7EE6-4342-B048-85BDC9FD1C3A}</a:tableStyleId>
              </a:tblPr>
              <a:tblGrid>
                <a:gridCol w="927027"/>
                <a:gridCol w="4833613"/>
                <a:gridCol w="867325"/>
                <a:gridCol w="1436931"/>
              </a:tblGrid>
              <a:tr h="666248">
                <a:tc>
                  <a:txBody>
                    <a:bodyPr/>
                    <a:lstStyle/>
                    <a:p>
                      <a:pPr>
                        <a:lnSpc>
                          <a:spcPct val="115000"/>
                        </a:lnSpc>
                        <a:spcAft>
                          <a:spcPts val="1000"/>
                        </a:spcAft>
                      </a:pPr>
                      <a:r>
                        <a:rPr lang="cs-CZ" sz="1600" dirty="false">
                          <a:effectLst/>
                        </a:rPr>
                        <a:t>Kód</a:t>
                      </a:r>
                      <a:endParaRPr lang="cs-CZ" sz="1600" dirty="false">
                        <a:effectLst/>
                        <a:latin typeface="Calibri"/>
                        <a:ea typeface="Calibri"/>
                        <a:cs typeface="Times New Roman"/>
                      </a:endParaRPr>
                    </a:p>
                  </a:txBody>
                  <a:tcPr marL="9525" marR="9525" marT="9525" marB="0"/>
                </a:tc>
                <a:tc>
                  <a:txBody>
                    <a:bodyPr/>
                    <a:lstStyle/>
                    <a:p>
                      <a:pPr>
                        <a:lnSpc>
                          <a:spcPct val="115000"/>
                        </a:lnSpc>
                        <a:spcAft>
                          <a:spcPts val="1000"/>
                        </a:spcAft>
                      </a:pPr>
                      <a:r>
                        <a:rPr lang="cs-CZ" sz="1600" dirty="false">
                          <a:effectLst/>
                        </a:rPr>
                        <a:t>Název indikátoru </a:t>
                      </a:r>
                      <a:endParaRPr lang="cs-CZ" sz="1600" dirty="false">
                        <a:effectLst/>
                        <a:latin typeface="Calibri"/>
                        <a:ea typeface="Calibri"/>
                        <a:cs typeface="Times New Roman"/>
                      </a:endParaRPr>
                    </a:p>
                  </a:txBody>
                  <a:tcPr marL="9525" marR="9525" marT="9525" marB="0"/>
                </a:tc>
                <a:tc>
                  <a:txBody>
                    <a:bodyPr/>
                    <a:lstStyle/>
                    <a:p>
                      <a:pPr>
                        <a:lnSpc>
                          <a:spcPct val="115000"/>
                        </a:lnSpc>
                        <a:spcAft>
                          <a:spcPts val="1000"/>
                        </a:spcAft>
                      </a:pPr>
                      <a:r>
                        <a:rPr lang="cs-CZ" sz="1600">
                          <a:effectLst/>
                        </a:rPr>
                        <a:t>Měrná jednotka </a:t>
                      </a:r>
                      <a:endParaRPr lang="cs-CZ" sz="1600">
                        <a:effectLst/>
                        <a:latin typeface="Calibri"/>
                        <a:ea typeface="Calibri"/>
                        <a:cs typeface="Times New Roman"/>
                      </a:endParaRPr>
                    </a:p>
                  </a:txBody>
                  <a:tcPr marL="9525" marR="9525" marT="9525" marB="0"/>
                </a:tc>
                <a:tc>
                  <a:txBody>
                    <a:bodyPr/>
                    <a:lstStyle/>
                    <a:p>
                      <a:pPr>
                        <a:lnSpc>
                          <a:spcPct val="115000"/>
                        </a:lnSpc>
                        <a:spcAft>
                          <a:spcPts val="1000"/>
                        </a:spcAft>
                      </a:pPr>
                      <a:r>
                        <a:rPr lang="cs-CZ" sz="1600">
                          <a:effectLst/>
                        </a:rPr>
                        <a:t>Typ indikátoru </a:t>
                      </a:r>
                      <a:endParaRPr lang="cs-CZ" sz="1600">
                        <a:effectLst/>
                        <a:latin typeface="Calibri"/>
                        <a:ea typeface="Calibri"/>
                        <a:cs typeface="Times New Roman"/>
                      </a:endParaRPr>
                    </a:p>
                  </a:txBody>
                  <a:tcPr marL="9525" marR="9525" marT="9525" marB="0"/>
                </a:tc>
              </a:tr>
              <a:tr h="666248">
                <a:tc>
                  <a:txBody>
                    <a:bodyPr/>
                    <a:lstStyle/>
                    <a:p>
                      <a:pPr>
                        <a:lnSpc>
                          <a:spcPct val="115000"/>
                        </a:lnSpc>
                        <a:spcAft>
                          <a:spcPts val="1000"/>
                        </a:spcAft>
                      </a:pPr>
                      <a:r>
                        <a:rPr lang="cs-CZ" sz="1600">
                          <a:effectLst/>
                        </a:rPr>
                        <a:t>67315</a:t>
                      </a:r>
                      <a:endParaRPr lang="cs-CZ" sz="1600">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false">
                          <a:effectLst/>
                        </a:rPr>
                        <a:t>Bývalí účastníci projektů v oblasti sociálních služeb, u nichž služba naplnila svůj účel </a:t>
                      </a:r>
                      <a:endParaRPr lang="cs-CZ" sz="1200" dirty="false">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false">
                          <a:effectLst/>
                        </a:rPr>
                        <a:t>Osoby</a:t>
                      </a:r>
                      <a:endParaRPr lang="cs-CZ" sz="1200" dirty="false">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Výsledek</a:t>
                      </a:r>
                      <a:endParaRPr lang="cs-CZ" sz="1200">
                        <a:solidFill>
                          <a:srgbClr val="080808"/>
                        </a:solidFill>
                        <a:effectLst/>
                        <a:latin typeface="Calibri"/>
                        <a:ea typeface="Calibri"/>
                        <a:cs typeface="Times New Roman"/>
                      </a:endParaRPr>
                    </a:p>
                  </a:txBody>
                  <a:tcPr marL="9525" marR="9525" marT="9525" marB="0"/>
                </a:tc>
              </a:tr>
              <a:tr h="666248">
                <a:tc>
                  <a:txBody>
                    <a:bodyPr/>
                    <a:lstStyle/>
                    <a:p>
                      <a:pPr marL="36195" marR="36195">
                        <a:lnSpc>
                          <a:spcPct val="115000"/>
                        </a:lnSpc>
                        <a:spcBef>
                          <a:spcPts val="300"/>
                        </a:spcBef>
                        <a:spcAft>
                          <a:spcPts val="300"/>
                        </a:spcAft>
                      </a:pPr>
                      <a:r>
                        <a:rPr lang="cs-CZ" sz="1600">
                          <a:effectLst/>
                        </a:rPr>
                        <a:t>67310 </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false">
                          <a:effectLst/>
                        </a:rPr>
                        <a:t>Bývalí účastníci projektů, u nichž intervence formou sociální práce naplnila svůj účel </a:t>
                      </a:r>
                      <a:endParaRPr lang="cs-CZ" sz="1200" dirty="false">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false">
                          <a:effectLst/>
                        </a:rPr>
                        <a:t>Osoby</a:t>
                      </a:r>
                      <a:endParaRPr lang="cs-CZ" sz="1200" dirty="false">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Výsledek</a:t>
                      </a:r>
                      <a:endParaRPr lang="cs-CZ" sz="1200">
                        <a:solidFill>
                          <a:srgbClr val="080808"/>
                        </a:solidFill>
                        <a:effectLst/>
                        <a:latin typeface="Calibri"/>
                        <a:ea typeface="Calibri"/>
                        <a:cs typeface="Times New Roman"/>
                      </a:endParaRPr>
                    </a:p>
                  </a:txBody>
                  <a:tcPr marL="9525" marR="9525" marT="9525" marB="0"/>
                </a:tc>
              </a:tr>
              <a:tr h="666248">
                <a:tc>
                  <a:txBody>
                    <a:bodyPr/>
                    <a:lstStyle/>
                    <a:p>
                      <a:pPr marL="36195" marR="36195">
                        <a:lnSpc>
                          <a:spcPct val="115000"/>
                        </a:lnSpc>
                        <a:spcBef>
                          <a:spcPts val="300"/>
                        </a:spcBef>
                        <a:spcAft>
                          <a:spcPts val="300"/>
                        </a:spcAft>
                      </a:pPr>
                      <a:r>
                        <a:rPr lang="cs-CZ" sz="1600">
                          <a:effectLst/>
                        </a:rPr>
                        <a:t>62500</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false">
                          <a:effectLst/>
                        </a:rPr>
                        <a:t>Účastníci v procesu vzdělávání/odborné přípravy po ukončení své účasti</a:t>
                      </a:r>
                      <a:endParaRPr lang="cs-CZ" sz="1200" dirty="false">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false">
                          <a:effectLst/>
                        </a:rPr>
                        <a:t>Osoby</a:t>
                      </a:r>
                      <a:endParaRPr lang="cs-CZ" sz="1200" dirty="false">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Výsledek</a:t>
                      </a:r>
                      <a:endParaRPr lang="cs-CZ" sz="1200">
                        <a:solidFill>
                          <a:srgbClr val="080808"/>
                        </a:solidFill>
                        <a:effectLst/>
                        <a:latin typeface="Calibri"/>
                        <a:ea typeface="Calibri"/>
                        <a:cs typeface="Times New Roman"/>
                      </a:endParaRPr>
                    </a:p>
                  </a:txBody>
                  <a:tcPr marL="9525" marR="9525" marT="9525" marB="0"/>
                </a:tc>
              </a:tr>
              <a:tr h="666248">
                <a:tc>
                  <a:txBody>
                    <a:bodyPr/>
                    <a:lstStyle/>
                    <a:p>
                      <a:pPr marL="36195" marR="36195">
                        <a:lnSpc>
                          <a:spcPct val="115000"/>
                        </a:lnSpc>
                        <a:spcBef>
                          <a:spcPts val="300"/>
                        </a:spcBef>
                        <a:spcAft>
                          <a:spcPts val="300"/>
                        </a:spcAft>
                      </a:pPr>
                      <a:r>
                        <a:rPr lang="cs-CZ" sz="1600">
                          <a:effectLst/>
                        </a:rPr>
                        <a:t>62600</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false">
                          <a:effectLst/>
                        </a:rPr>
                        <a:t>Účastníci, kteří získali kvalifikaci po ukončení své účasti</a:t>
                      </a:r>
                      <a:endParaRPr lang="cs-CZ" sz="1200" dirty="false">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Osoby</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false">
                          <a:effectLst/>
                        </a:rPr>
                        <a:t>Výsledek</a:t>
                      </a:r>
                      <a:endParaRPr lang="cs-CZ" sz="1200" dirty="false">
                        <a:solidFill>
                          <a:srgbClr val="080808"/>
                        </a:solidFill>
                        <a:effectLst/>
                        <a:latin typeface="Calibri"/>
                        <a:ea typeface="Calibri"/>
                        <a:cs typeface="Times New Roman"/>
                      </a:endParaRPr>
                    </a:p>
                  </a:txBody>
                  <a:tcPr marL="9525" marR="9525" marT="9525" marB="0"/>
                </a:tc>
              </a:tr>
              <a:tr h="917229">
                <a:tc>
                  <a:txBody>
                    <a:bodyPr/>
                    <a:lstStyle/>
                    <a:p>
                      <a:pPr marL="36195" marR="36195">
                        <a:lnSpc>
                          <a:spcPct val="115000"/>
                        </a:lnSpc>
                        <a:spcBef>
                          <a:spcPts val="300"/>
                        </a:spcBef>
                        <a:spcAft>
                          <a:spcPts val="300"/>
                        </a:spcAft>
                      </a:pPr>
                      <a:r>
                        <a:rPr lang="cs-CZ" sz="1600">
                          <a:effectLst/>
                        </a:rPr>
                        <a:t>62800</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false">
                          <a:effectLst/>
                        </a:rPr>
                        <a:t>Znevýhodnění účastníci, kteří po ukončení své účasti hledají zaměstnání, jsou v procesu vzdělávání/odborné přípravy, rozšiřují si kvalifikaci nebo jsou zaměstnaní, a to i OSVČ</a:t>
                      </a:r>
                      <a:endParaRPr lang="cs-CZ" sz="1200" dirty="false">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a:effectLst/>
                        </a:rPr>
                        <a:t> Osoby</a:t>
                      </a:r>
                      <a:endParaRPr lang="cs-CZ" sz="1200">
                        <a:solidFill>
                          <a:srgbClr val="080808"/>
                        </a:solidFill>
                        <a:effectLst/>
                        <a:latin typeface="Calibri"/>
                        <a:ea typeface="Calibri"/>
                        <a:cs typeface="Times New Roman"/>
                      </a:endParaRPr>
                    </a:p>
                  </a:txBody>
                  <a:tcPr marL="9525" marR="9525" marT="9525" marB="0"/>
                </a:tc>
                <a:tc>
                  <a:txBody>
                    <a:bodyPr/>
                    <a:lstStyle/>
                    <a:p>
                      <a:pPr marL="36195" marR="36195">
                        <a:lnSpc>
                          <a:spcPct val="115000"/>
                        </a:lnSpc>
                        <a:spcBef>
                          <a:spcPts val="300"/>
                        </a:spcBef>
                        <a:spcAft>
                          <a:spcPts val="300"/>
                        </a:spcAft>
                      </a:pPr>
                      <a:r>
                        <a:rPr lang="cs-CZ" sz="1600" dirty="false">
                          <a:effectLst/>
                        </a:rPr>
                        <a:t>Výsledek</a:t>
                      </a:r>
                      <a:endParaRPr lang="cs-CZ" sz="1200" dirty="false">
                        <a:solidFill>
                          <a:srgbClr val="080808"/>
                        </a:solidFill>
                        <a:effectLst/>
                        <a:latin typeface="Calibri"/>
                        <a:ea typeface="Calibri"/>
                        <a:cs typeface="Times New Roman"/>
                      </a:endParaRPr>
                    </a:p>
                  </a:txBody>
                  <a:tcPr marL="9525" marR="9525" marT="9525" marB="0"/>
                </a:tc>
              </a:tr>
            </a:tbl>
          </a:graphicData>
        </a:graphic>
      </p:graphicFrame>
    </p:spTree>
    <p:extLst>
      <p:ext uri="{BB962C8B-B14F-4D97-AF65-F5344CB8AC3E}">
        <p14:creationId xmlns:p14="http://schemas.microsoft.com/office/powerpoint/2010/main" val="3019830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Indikátory povinné k vykazování</a:t>
            </a:r>
            <a:endParaRPr lang="cs-CZ" dirty="false"/>
          </a:p>
        </p:txBody>
      </p:sp>
      <p:sp>
        <p:nvSpPr>
          <p:cNvPr id="3" name="Zástupný symbol pro obsah 2"/>
          <p:cNvSpPr>
            <a:spLocks noGrp="true"/>
          </p:cNvSpPr>
          <p:nvPr>
            <p:ph idx="1"/>
          </p:nvPr>
        </p:nvSpPr>
        <p:spPr>
          <a:xfrm>
            <a:off x="540000" y="1196752"/>
            <a:ext cx="8064000" cy="4923248"/>
          </a:xfrm>
        </p:spPr>
        <p:txBody>
          <a:bodyPr/>
          <a:lstStyle/>
          <a:p>
            <a:pPr marL="432000" lvl="1" indent="-432000">
              <a:lnSpc>
                <a:spcPts val="2880"/>
              </a:lnSpc>
              <a:spcBef>
                <a:spcPts val="600"/>
              </a:spcBef>
              <a:spcAft>
                <a:spcPts val="600"/>
              </a:spcAft>
              <a:buSzPct val="100000"/>
              <a:buFont typeface="Wingdings" panose="05000000000000000000" pitchFamily="2" charset="2"/>
              <a:buChar char=""/>
            </a:pPr>
            <a:r>
              <a:rPr lang="cs-CZ" sz="1800" dirty="false"/>
              <a:t>Indikátory </a:t>
            </a:r>
            <a:r>
              <a:rPr lang="cs-CZ" sz="1800" b="true" u="sng" dirty="false"/>
              <a:t>povinné k </a:t>
            </a:r>
            <a:r>
              <a:rPr lang="cs-CZ" sz="1800" b="true" u="sng" dirty="false" smtClean="false"/>
              <a:t>vykazování </a:t>
            </a:r>
            <a:r>
              <a:rPr lang="cs-CZ" sz="1800" dirty="false" smtClean="false"/>
              <a:t>(výstupové </a:t>
            </a:r>
            <a:r>
              <a:rPr lang="cs-CZ" sz="1800" dirty="false"/>
              <a:t>či výsledkové</a:t>
            </a:r>
            <a:r>
              <a:rPr lang="cs-CZ" sz="1800" dirty="false" smtClean="false"/>
              <a:t>), </a:t>
            </a:r>
            <a:r>
              <a:rPr lang="cs-CZ" sz="1800" dirty="false"/>
              <a:t>které se </a:t>
            </a:r>
            <a:r>
              <a:rPr lang="cs-CZ" sz="1800" dirty="false" smtClean="false"/>
              <a:t>netýkají </a:t>
            </a:r>
            <a:r>
              <a:rPr lang="cs-CZ" sz="1800" dirty="false"/>
              <a:t>účastníků</a:t>
            </a:r>
          </a:p>
          <a:p>
            <a:pPr marL="684000" lvl="2" indent="-432000">
              <a:lnSpc>
                <a:spcPts val="2880"/>
              </a:lnSpc>
              <a:spcBef>
                <a:spcPts val="600"/>
              </a:spcBef>
              <a:spcAft>
                <a:spcPts val="600"/>
              </a:spcAft>
              <a:buSzPct val="100000"/>
              <a:buFont typeface="Wingdings" panose="05000000000000000000" pitchFamily="2" charset="2"/>
              <a:buChar char=""/>
            </a:pPr>
            <a:endParaRPr lang="cs-CZ" dirty="false" smtClean="false"/>
          </a:p>
          <a:p>
            <a:pPr marL="432000" lvl="1" indent="-432000">
              <a:lnSpc>
                <a:spcPts val="2880"/>
              </a:lnSpc>
              <a:spcBef>
                <a:spcPts val="600"/>
              </a:spcBef>
              <a:spcAft>
                <a:spcPts val="600"/>
              </a:spcAft>
              <a:buSzPct val="100000"/>
              <a:buFont typeface="Wingdings" panose="05000000000000000000" pitchFamily="2" charset="2"/>
              <a:buChar char=""/>
            </a:pPr>
            <a:endParaRPr lang="cs-CZ" dirty="false" smtClean="false"/>
          </a:p>
          <a:p>
            <a:pPr marL="432000" lvl="1" indent="-432000">
              <a:lnSpc>
                <a:spcPts val="2880"/>
              </a:lnSpc>
              <a:spcBef>
                <a:spcPts val="600"/>
              </a:spcBef>
              <a:spcAft>
                <a:spcPts val="600"/>
              </a:spcAft>
              <a:buSzPct val="100000"/>
              <a:buFont typeface="Wingdings" panose="05000000000000000000" pitchFamily="2" charset="2"/>
              <a:buChar char=""/>
            </a:pPr>
            <a:endParaRPr lang="cs-CZ" dirty="false"/>
          </a:p>
          <a:p>
            <a:endParaRPr lang="cs-CZ" sz="2200" i="true"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28</a:t>
            </a:fld>
            <a:endParaRPr lang="cs-CZ" dirty="false"/>
          </a:p>
        </p:txBody>
      </p:sp>
      <p:sp>
        <p:nvSpPr>
          <p:cNvPr id="6" name="Rectangle 1"/>
          <p:cNvSpPr>
            <a:spLocks noChangeArrowheads="true"/>
          </p:cNvSpPr>
          <p:nvPr/>
        </p:nvSpPr>
        <p:spPr bwMode="auto">
          <a:xfrm>
            <a:off x="1698625" y="29003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txBody>
          <a:bodyPr vert="horz" wrap="none" lIns="91440" tIns="45720" rIns="91440" bIns="45720" numCol="1" anchor="ctr" anchorCtr="false" compatLnSpc="true">
            <a:prstTxWarp prst="textNoShape">
              <a:avLst/>
            </a:prstTxWarp>
            <a:spAutoFit/>
          </a:bodyPr>
          <a:lstStyle/>
          <a:p>
            <a:pPr marL="0" marR="0" lvl="0" indent="0" algn="l" defTabSz="914400" rtl="false" eaLnBrk="true" fontAlgn="base" latinLnBrk="false" hangingPunct="true">
              <a:lnSpc>
                <a:spcPct val="100000"/>
              </a:lnSpc>
              <a:spcBef>
                <a:spcPct val="0"/>
              </a:spcBef>
              <a:spcAft>
                <a:spcPct val="0"/>
              </a:spcAft>
              <a:buClrTx/>
              <a:buSzTx/>
              <a:buFontTx/>
              <a:buNone/>
              <a:tabLst/>
            </a:pPr>
            <a:r>
              <a:rPr kumimoji="false" lang="cs-CZ" altLang="cs-CZ" sz="1800" b="false" i="false" u="none" strike="noStrike" cap="none" normalizeH="false" baseline="0" smtClean="false">
                <a:ln>
                  <a:noFill/>
                </a:ln>
                <a:solidFill>
                  <a:schemeClr val="tx1"/>
                </a:solidFill>
                <a:effectLst/>
                <a:latin typeface="Arial" pitchFamily="34" charset="0"/>
                <a:cs typeface="Arial" pitchFamily="34" charset="0"/>
              </a:rPr>
              <a:t/>
            </a:r>
            <a:br>
              <a:rPr kumimoji="false" lang="cs-CZ" altLang="cs-CZ" sz="1800" b="false" i="false" u="none" strike="noStrike" cap="none" normalizeH="false" baseline="0" smtClean="false">
                <a:ln>
                  <a:noFill/>
                </a:ln>
                <a:solidFill>
                  <a:schemeClr val="tx1"/>
                </a:solidFill>
                <a:effectLst/>
                <a:latin typeface="Arial" pitchFamily="34" charset="0"/>
                <a:cs typeface="Arial" pitchFamily="34" charset="0"/>
              </a:rPr>
            </a:br>
            <a:endParaRPr kumimoji="false" lang="cs-CZ" altLang="cs-CZ" sz="1800" b="false" i="false" u="none" strike="noStrike" cap="none" normalizeH="false" baseline="0" smtClean="false">
              <a:ln>
                <a:noFill/>
              </a:ln>
              <a:solidFill>
                <a:schemeClr val="tx1"/>
              </a:solidFill>
              <a:effectLst/>
              <a:latin typeface="Arial" pitchFamily="34" charset="0"/>
              <a:cs typeface="Arial" pitchFamily="34" charset="0"/>
            </a:endParaRPr>
          </a:p>
        </p:txBody>
      </p:sp>
      <p:graphicFrame>
        <p:nvGraphicFramePr>
          <p:cNvPr id="5" name="Tabulka 4"/>
          <p:cNvGraphicFramePr>
            <a:graphicFrameLocks noGrp="true"/>
          </p:cNvGraphicFramePr>
          <p:nvPr>
            <p:extLst>
              <p:ext uri="{D42A27DB-BD31-4B8C-83A1-F6EECF244321}">
                <p14:modId xmlns:p14="http://schemas.microsoft.com/office/powerpoint/2010/main" val="707542166"/>
              </p:ext>
            </p:extLst>
          </p:nvPr>
        </p:nvGraphicFramePr>
        <p:xfrm>
          <a:off x="539552" y="1916829"/>
          <a:ext cx="8422916" cy="4608513"/>
        </p:xfrm>
        <a:graphic>
          <a:graphicData uri="http://schemas.openxmlformats.org/drawingml/2006/table">
            <a:tbl>
              <a:tblPr firstRow="true" firstCol="true" bandRow="true">
                <a:tableStyleId>{5C22544A-7EE6-4342-B048-85BDC9FD1C3A}</a:tableStyleId>
              </a:tblPr>
              <a:tblGrid>
                <a:gridCol w="908360"/>
                <a:gridCol w="4524997"/>
                <a:gridCol w="1593850"/>
                <a:gridCol w="1395709"/>
              </a:tblGrid>
              <a:tr h="658359">
                <a:tc>
                  <a:txBody>
                    <a:bodyPr/>
                    <a:lstStyle/>
                    <a:p>
                      <a:pPr algn="just">
                        <a:lnSpc>
                          <a:spcPct val="115000"/>
                        </a:lnSpc>
                        <a:spcAft>
                          <a:spcPts val="600"/>
                        </a:spcAft>
                      </a:pPr>
                      <a:r>
                        <a:rPr lang="cs-CZ" sz="1600" dirty="false">
                          <a:effectLst/>
                        </a:rPr>
                        <a:t>Kód</a:t>
                      </a:r>
                      <a:endParaRPr lang="cs-CZ" sz="1600" dirty="false">
                        <a:effectLst/>
                        <a:latin typeface="Calibri"/>
                        <a:ea typeface="Calibri"/>
                        <a:cs typeface="Times New Roman"/>
                      </a:endParaRPr>
                    </a:p>
                  </a:txBody>
                  <a:tcPr marL="0" marR="0" marT="0" marB="0" anchor="ctr"/>
                </a:tc>
                <a:tc>
                  <a:txBody>
                    <a:bodyPr/>
                    <a:lstStyle/>
                    <a:p>
                      <a:pPr algn="just">
                        <a:lnSpc>
                          <a:spcPct val="115000"/>
                        </a:lnSpc>
                        <a:spcAft>
                          <a:spcPts val="600"/>
                        </a:spcAft>
                      </a:pPr>
                      <a:r>
                        <a:rPr lang="cs-CZ" sz="1600" dirty="false">
                          <a:effectLst/>
                        </a:rPr>
                        <a:t>Název indikátoru </a:t>
                      </a:r>
                      <a:endParaRPr lang="cs-CZ" sz="1600" dirty="false">
                        <a:effectLst/>
                        <a:latin typeface="Calibri"/>
                        <a:ea typeface="Calibri"/>
                        <a:cs typeface="Times New Roman"/>
                      </a:endParaRPr>
                    </a:p>
                  </a:txBody>
                  <a:tcPr marL="0" marR="0" marT="0" marB="0" anchor="ctr"/>
                </a:tc>
                <a:tc>
                  <a:txBody>
                    <a:bodyPr/>
                    <a:lstStyle/>
                    <a:p>
                      <a:pPr algn="just">
                        <a:lnSpc>
                          <a:spcPct val="115000"/>
                        </a:lnSpc>
                        <a:spcAft>
                          <a:spcPts val="600"/>
                        </a:spcAft>
                      </a:pPr>
                      <a:r>
                        <a:rPr lang="cs-CZ" sz="1600" dirty="false">
                          <a:effectLst/>
                        </a:rPr>
                        <a:t>Měrná jednotka </a:t>
                      </a:r>
                      <a:endParaRPr lang="cs-CZ" sz="1600" dirty="false">
                        <a:effectLst/>
                        <a:latin typeface="Calibri"/>
                        <a:ea typeface="Calibri"/>
                        <a:cs typeface="Times New Roman"/>
                      </a:endParaRPr>
                    </a:p>
                  </a:txBody>
                  <a:tcPr marL="0" marR="0" marT="0" marB="0" anchor="ctr"/>
                </a:tc>
                <a:tc>
                  <a:txBody>
                    <a:bodyPr/>
                    <a:lstStyle/>
                    <a:p>
                      <a:pPr algn="just">
                        <a:lnSpc>
                          <a:spcPct val="115000"/>
                        </a:lnSpc>
                        <a:spcAft>
                          <a:spcPts val="600"/>
                        </a:spcAft>
                      </a:pPr>
                      <a:r>
                        <a:rPr lang="cs-CZ" sz="1600" dirty="false">
                          <a:effectLst/>
                        </a:rPr>
                        <a:t>Typ indikátoru </a:t>
                      </a:r>
                      <a:endParaRPr lang="cs-CZ" sz="1600" dirty="false">
                        <a:effectLst/>
                        <a:latin typeface="Calibri"/>
                        <a:ea typeface="Calibri"/>
                        <a:cs typeface="Times New Roman"/>
                      </a:endParaRPr>
                    </a:p>
                  </a:txBody>
                  <a:tcPr marL="0" marR="0" marT="0" marB="0" anchor="ctr"/>
                </a:tc>
              </a:tr>
              <a:tr h="658359">
                <a:tc>
                  <a:txBody>
                    <a:bodyPr/>
                    <a:lstStyle/>
                    <a:p>
                      <a:pPr marL="36195" marR="36195">
                        <a:lnSpc>
                          <a:spcPct val="115000"/>
                        </a:lnSpc>
                        <a:spcBef>
                          <a:spcPts val="300"/>
                        </a:spcBef>
                        <a:spcAft>
                          <a:spcPts val="300"/>
                        </a:spcAft>
                      </a:pPr>
                      <a:r>
                        <a:rPr lang="cs-CZ" sz="1600">
                          <a:effectLst/>
                        </a:rPr>
                        <a:t>80500</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false">
                          <a:effectLst/>
                        </a:rPr>
                        <a:t>Počet napsaných a zveřejněných analytických a strategických dokumentů (vč. evaluačních) </a:t>
                      </a:r>
                      <a:endParaRPr lang="cs-CZ" sz="1200" dirty="false">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false">
                          <a:effectLst/>
                        </a:rPr>
                        <a:t>Dokumenty</a:t>
                      </a:r>
                      <a:endParaRPr lang="cs-CZ" sz="1200" dirty="false">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a:effectLst/>
                        </a:rPr>
                        <a:t>Výstup</a:t>
                      </a:r>
                      <a:endParaRPr lang="cs-CZ" sz="1200">
                        <a:solidFill>
                          <a:srgbClr val="080808"/>
                        </a:solidFill>
                        <a:effectLst/>
                        <a:latin typeface="Calibri"/>
                        <a:ea typeface="Calibri"/>
                        <a:cs typeface="Times New Roman"/>
                      </a:endParaRPr>
                    </a:p>
                  </a:txBody>
                  <a:tcPr marL="0" marR="0" marT="0" marB="0"/>
                </a:tc>
              </a:tr>
              <a:tr h="658359">
                <a:tc>
                  <a:txBody>
                    <a:bodyPr/>
                    <a:lstStyle/>
                    <a:p>
                      <a:pPr marL="36195" marR="36195">
                        <a:lnSpc>
                          <a:spcPct val="115000"/>
                        </a:lnSpc>
                        <a:spcBef>
                          <a:spcPts val="300"/>
                        </a:spcBef>
                        <a:spcAft>
                          <a:spcPts val="300"/>
                        </a:spcAft>
                      </a:pPr>
                      <a:r>
                        <a:rPr lang="cs-CZ" sz="1600">
                          <a:effectLst/>
                        </a:rPr>
                        <a:t>50130 </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false">
                          <a:effectLst/>
                        </a:rPr>
                        <a:t>Počet osob pracujících v rámci flexibilních forem práce </a:t>
                      </a:r>
                      <a:endParaRPr lang="cs-CZ" sz="1200" dirty="false">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false">
                          <a:effectLst/>
                        </a:rPr>
                        <a:t>Osoby </a:t>
                      </a:r>
                      <a:endParaRPr lang="cs-CZ" sz="1200" dirty="false">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false">
                          <a:effectLst/>
                        </a:rPr>
                        <a:t>Výsledek </a:t>
                      </a:r>
                      <a:endParaRPr lang="cs-CZ" sz="1200" dirty="false">
                        <a:solidFill>
                          <a:srgbClr val="080808"/>
                        </a:solidFill>
                        <a:effectLst/>
                        <a:latin typeface="Calibri"/>
                        <a:ea typeface="Calibri"/>
                        <a:cs typeface="Times New Roman"/>
                      </a:endParaRPr>
                    </a:p>
                  </a:txBody>
                  <a:tcPr marL="0" marR="0" marT="0" marB="0"/>
                </a:tc>
              </a:tr>
              <a:tr h="658359">
                <a:tc>
                  <a:txBody>
                    <a:bodyPr/>
                    <a:lstStyle/>
                    <a:p>
                      <a:pPr marL="36195" marR="36195">
                        <a:lnSpc>
                          <a:spcPct val="115000"/>
                        </a:lnSpc>
                        <a:spcBef>
                          <a:spcPts val="300"/>
                        </a:spcBef>
                        <a:spcAft>
                          <a:spcPts val="300"/>
                        </a:spcAft>
                      </a:pPr>
                      <a:r>
                        <a:rPr lang="cs-CZ" sz="1600">
                          <a:effectLst/>
                        </a:rPr>
                        <a:t>50110</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false">
                          <a:effectLst/>
                        </a:rPr>
                        <a:t>Počet osob využívajících zařízení péče o děti předškolního věku</a:t>
                      </a:r>
                      <a:endParaRPr lang="cs-CZ" sz="1200" dirty="false">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false">
                          <a:effectLst/>
                        </a:rPr>
                        <a:t>Osoby</a:t>
                      </a:r>
                      <a:endParaRPr lang="cs-CZ" sz="1200" dirty="false">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a:effectLst/>
                        </a:rPr>
                        <a:t>Výsledek</a:t>
                      </a:r>
                      <a:endParaRPr lang="cs-CZ" sz="1200">
                        <a:solidFill>
                          <a:srgbClr val="080808"/>
                        </a:solidFill>
                        <a:effectLst/>
                        <a:latin typeface="Calibri"/>
                        <a:ea typeface="Calibri"/>
                        <a:cs typeface="Times New Roman"/>
                      </a:endParaRPr>
                    </a:p>
                  </a:txBody>
                  <a:tcPr marL="0" marR="0" marT="0" marB="0"/>
                </a:tc>
              </a:tr>
              <a:tr h="658359">
                <a:tc>
                  <a:txBody>
                    <a:bodyPr/>
                    <a:lstStyle/>
                    <a:p>
                      <a:pPr marL="36195" marR="36195">
                        <a:lnSpc>
                          <a:spcPct val="115000"/>
                        </a:lnSpc>
                        <a:spcBef>
                          <a:spcPts val="300"/>
                        </a:spcBef>
                        <a:spcAft>
                          <a:spcPts val="300"/>
                        </a:spcAft>
                      </a:pPr>
                      <a:r>
                        <a:rPr lang="cs-CZ" sz="1600">
                          <a:effectLst/>
                        </a:rPr>
                        <a:t>50120</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a:effectLst/>
                        </a:rPr>
                        <a:t>Počet osob využívajících zařízení péče o děti ve věku do 3 let</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false">
                          <a:effectLst/>
                        </a:rPr>
                        <a:t>Osoby</a:t>
                      </a:r>
                      <a:endParaRPr lang="cs-CZ" sz="1200" dirty="false">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false">
                          <a:effectLst/>
                        </a:rPr>
                        <a:t>Výsledek</a:t>
                      </a:r>
                      <a:endParaRPr lang="cs-CZ" sz="1200" dirty="false">
                        <a:solidFill>
                          <a:srgbClr val="080808"/>
                        </a:solidFill>
                        <a:effectLst/>
                        <a:latin typeface="Calibri"/>
                        <a:ea typeface="Calibri"/>
                        <a:cs typeface="Times New Roman"/>
                      </a:endParaRPr>
                    </a:p>
                  </a:txBody>
                  <a:tcPr marL="0" marR="0" marT="0" marB="0"/>
                </a:tc>
              </a:tr>
              <a:tr h="658359">
                <a:tc>
                  <a:txBody>
                    <a:bodyPr/>
                    <a:lstStyle/>
                    <a:p>
                      <a:pPr marL="36195" marR="36195">
                        <a:lnSpc>
                          <a:spcPct val="115000"/>
                        </a:lnSpc>
                        <a:spcBef>
                          <a:spcPts val="300"/>
                        </a:spcBef>
                        <a:spcAft>
                          <a:spcPts val="300"/>
                        </a:spcAft>
                      </a:pPr>
                      <a:r>
                        <a:rPr lang="cs-CZ" sz="1600">
                          <a:effectLst/>
                        </a:rPr>
                        <a:t>50105</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a:effectLst/>
                        </a:rPr>
                        <a:t>Počet zaměstnavatelů, kteří podporují flexibilní formy práce</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false">
                          <a:effectLst/>
                        </a:rPr>
                        <a:t>Podniky</a:t>
                      </a:r>
                      <a:endParaRPr lang="cs-CZ" sz="1200" dirty="false">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false">
                          <a:effectLst/>
                        </a:rPr>
                        <a:t>Výstup</a:t>
                      </a:r>
                      <a:endParaRPr lang="cs-CZ" sz="1200" dirty="false">
                        <a:solidFill>
                          <a:srgbClr val="080808"/>
                        </a:solidFill>
                        <a:effectLst/>
                        <a:latin typeface="Calibri"/>
                        <a:ea typeface="Calibri"/>
                        <a:cs typeface="Times New Roman"/>
                      </a:endParaRPr>
                    </a:p>
                  </a:txBody>
                  <a:tcPr marL="0" marR="0" marT="0" marB="0"/>
                </a:tc>
              </a:tr>
              <a:tr h="658359">
                <a:tc>
                  <a:txBody>
                    <a:bodyPr/>
                    <a:lstStyle/>
                    <a:p>
                      <a:pPr marL="36195" marR="36195">
                        <a:lnSpc>
                          <a:spcPct val="115000"/>
                        </a:lnSpc>
                        <a:spcBef>
                          <a:spcPts val="300"/>
                        </a:spcBef>
                        <a:spcAft>
                          <a:spcPts val="300"/>
                        </a:spcAft>
                      </a:pPr>
                      <a:r>
                        <a:rPr lang="cs-CZ" sz="1600">
                          <a:effectLst/>
                        </a:rPr>
                        <a:t>67401</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false">
                          <a:effectLst/>
                        </a:rPr>
                        <a:t>Nové nebo inovované sociální služby týkající se bydlení </a:t>
                      </a:r>
                      <a:endParaRPr lang="cs-CZ" sz="1200" dirty="false">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a:effectLst/>
                        </a:rPr>
                        <a:t>Služby </a:t>
                      </a:r>
                      <a:endParaRPr lang="cs-CZ" sz="1200">
                        <a:solidFill>
                          <a:srgbClr val="080808"/>
                        </a:solidFill>
                        <a:effectLst/>
                        <a:latin typeface="Calibri"/>
                        <a:ea typeface="Calibri"/>
                        <a:cs typeface="Times New Roman"/>
                      </a:endParaRPr>
                    </a:p>
                  </a:txBody>
                  <a:tcPr marL="0" marR="0" marT="0" marB="0"/>
                </a:tc>
                <a:tc>
                  <a:txBody>
                    <a:bodyPr/>
                    <a:lstStyle/>
                    <a:p>
                      <a:pPr marL="36195" marR="36195">
                        <a:lnSpc>
                          <a:spcPct val="115000"/>
                        </a:lnSpc>
                        <a:spcBef>
                          <a:spcPts val="300"/>
                        </a:spcBef>
                        <a:spcAft>
                          <a:spcPts val="300"/>
                        </a:spcAft>
                      </a:pPr>
                      <a:r>
                        <a:rPr lang="cs-CZ" sz="1600" dirty="false">
                          <a:effectLst/>
                        </a:rPr>
                        <a:t>Výstup</a:t>
                      </a:r>
                      <a:endParaRPr lang="cs-CZ" sz="1200" dirty="false">
                        <a:solidFill>
                          <a:srgbClr val="080808"/>
                        </a:solidFill>
                        <a:effectLst/>
                        <a:latin typeface="Calibri"/>
                        <a:ea typeface="Calibri"/>
                        <a:cs typeface="Times New Roman"/>
                      </a:endParaRPr>
                    </a:p>
                  </a:txBody>
                  <a:tcPr marL="0" marR="0" marT="0" marB="0"/>
                </a:tc>
              </a:tr>
            </a:tbl>
          </a:graphicData>
        </a:graphic>
      </p:graphicFrame>
    </p:spTree>
    <p:extLst>
      <p:ext uri="{BB962C8B-B14F-4D97-AF65-F5344CB8AC3E}">
        <p14:creationId xmlns:p14="http://schemas.microsoft.com/office/powerpoint/2010/main" val="18003240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Horizontální principy</a:t>
            </a:r>
            <a:endParaRPr lang="cs-CZ" dirty="false"/>
          </a:p>
        </p:txBody>
      </p:sp>
      <p:sp>
        <p:nvSpPr>
          <p:cNvPr id="4" name="Zástupný symbol pro obsah 3"/>
          <p:cNvSpPr>
            <a:spLocks noGrp="true"/>
          </p:cNvSpPr>
          <p:nvPr>
            <p:ph idx="10"/>
          </p:nvPr>
        </p:nvSpPr>
        <p:spPr>
          <a:xfrm>
            <a:off x="501602" y="5373216"/>
            <a:ext cx="8064000" cy="1152128"/>
          </a:xfrm>
        </p:spPr>
        <p:txBody>
          <a:bodyPr/>
          <a:lstStyle/>
          <a:p>
            <a:pPr>
              <a:spcBef>
                <a:spcPts val="0"/>
              </a:spcBef>
              <a:spcAft>
                <a:spcPts val="0"/>
              </a:spcAft>
            </a:pPr>
            <a:r>
              <a:rPr lang="cs-CZ" sz="2000" dirty="false" smtClean="false"/>
              <a:t>Nutno vyplnit všechny tři horizontální principy výběrem ze seznamu, případně popisem a zdůvodněním.</a:t>
            </a:r>
          </a:p>
          <a:p>
            <a:pPr>
              <a:spcBef>
                <a:spcPts val="0"/>
              </a:spcBef>
              <a:spcAft>
                <a:spcPts val="0"/>
              </a:spcAft>
            </a:pPr>
            <a:r>
              <a:rPr lang="cs-CZ" sz="2000" dirty="false" smtClean="false"/>
              <a:t>Nutno průběžně ukládat jednotlivé řádky.</a:t>
            </a:r>
            <a:endParaRPr lang="cs-CZ" sz="2000" dirty="false"/>
          </a:p>
        </p:txBody>
      </p:sp>
      <p:sp>
        <p:nvSpPr>
          <p:cNvPr id="5" name="Zástupný symbol pro číslo snímku 4"/>
          <p:cNvSpPr>
            <a:spLocks noGrp="true"/>
          </p:cNvSpPr>
          <p:nvPr>
            <p:ph type="sldNum" sz="quarter" idx="13"/>
          </p:nvPr>
        </p:nvSpPr>
        <p:spPr/>
        <p:txBody>
          <a:bodyPr/>
          <a:lstStyle/>
          <a:p>
            <a:fld id="{479BF083-4774-43B1-9AB0-5CC1AC5DD8EE}" type="slidenum">
              <a:rPr lang="cs-CZ" smtClean="false"/>
              <a:pPr/>
              <a:t>29</a:t>
            </a:fld>
            <a:endParaRPr lang="cs-CZ" dirty="false"/>
          </a:p>
        </p:txBody>
      </p:sp>
      <p:pic>
        <p:nvPicPr>
          <p:cNvPr id="15362" name="Picture 2"/>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390748" y="1196752"/>
            <a:ext cx="8285708"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
        <p:nvSpPr>
          <p:cNvPr id="9" name="Obdélník 8"/>
          <p:cNvSpPr/>
          <p:nvPr/>
        </p:nvSpPr>
        <p:spPr>
          <a:xfrm flipV="true">
            <a:off x="390748" y="1844824"/>
            <a:ext cx="2146953" cy="6480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Tree>
    <p:extLst>
      <p:ext uri="{BB962C8B-B14F-4D97-AF65-F5344CB8AC3E}">
        <p14:creationId xmlns:p14="http://schemas.microsoft.com/office/powerpoint/2010/main" val="26287254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Semináře pro žadatele mas</a:t>
            </a:r>
            <a:endParaRPr lang="cs-CZ" dirty="false"/>
          </a:p>
        </p:txBody>
      </p:sp>
      <p:sp>
        <p:nvSpPr>
          <p:cNvPr id="3" name="Zástupný symbol pro obsah 2"/>
          <p:cNvSpPr>
            <a:spLocks noGrp="true"/>
          </p:cNvSpPr>
          <p:nvPr>
            <p:ph idx="1"/>
          </p:nvPr>
        </p:nvSpPr>
        <p:spPr>
          <a:xfrm>
            <a:off x="323528" y="1340768"/>
            <a:ext cx="8496944" cy="5400600"/>
          </a:xfrm>
        </p:spPr>
        <p:txBody>
          <a:bodyPr/>
          <a:lstStyle/>
          <a:p>
            <a:pPr hangingPunct="false"/>
            <a:r>
              <a:rPr lang="cs-CZ" sz="1800" b="true" u="sng" cap="all" dirty="false"/>
              <a:t>Povinnosti MAS k seminářům pro žadatele: </a:t>
            </a:r>
            <a:endParaRPr lang="cs-CZ" sz="1800" u="sng" cap="all" dirty="false"/>
          </a:p>
          <a:p>
            <a:pPr lvl="1" algn="just">
              <a:lnSpc>
                <a:spcPct val="100000"/>
              </a:lnSpc>
              <a:spcBef>
                <a:spcPts val="600"/>
              </a:spcBef>
            </a:pPr>
            <a:r>
              <a:rPr lang="cs-CZ" sz="1600" b="true" dirty="false"/>
              <a:t>Informovat</a:t>
            </a:r>
            <a:r>
              <a:rPr lang="cs-CZ" sz="1600" dirty="false"/>
              <a:t> </a:t>
            </a:r>
            <a:r>
              <a:rPr lang="cs-CZ" sz="1600" b="true" dirty="false" smtClean="false"/>
              <a:t>ŘO</a:t>
            </a:r>
            <a:r>
              <a:rPr lang="cs-CZ" sz="1600" dirty="false" smtClean="false"/>
              <a:t> </a:t>
            </a:r>
            <a:r>
              <a:rPr lang="cs-CZ" sz="1600" b="true" dirty="false" smtClean="false"/>
              <a:t>včas </a:t>
            </a:r>
            <a:r>
              <a:rPr lang="cs-CZ" sz="1600" b="true" dirty="false"/>
              <a:t>o termínu konání semináře</a:t>
            </a:r>
            <a:r>
              <a:rPr lang="cs-CZ" sz="1600" dirty="false"/>
              <a:t>, který je připravován </a:t>
            </a:r>
            <a:r>
              <a:rPr lang="cs-CZ" sz="1600" dirty="false" smtClean="false"/>
              <a:t/>
            </a:r>
            <a:br>
              <a:rPr lang="cs-CZ" sz="1600" dirty="false" smtClean="false"/>
            </a:br>
            <a:r>
              <a:rPr lang="cs-CZ" sz="1600" dirty="false" smtClean="false"/>
              <a:t>pro </a:t>
            </a:r>
            <a:r>
              <a:rPr lang="cs-CZ" sz="1600" dirty="false"/>
              <a:t>žadatele/příjemce včetně předpokládaného programu</a:t>
            </a:r>
            <a:r>
              <a:rPr lang="cs-CZ" sz="1600" dirty="false" smtClean="false"/>
              <a:t>.</a:t>
            </a:r>
            <a:endParaRPr lang="cs-CZ" sz="1600" dirty="false"/>
          </a:p>
          <a:p>
            <a:pPr lvl="1" algn="just">
              <a:lnSpc>
                <a:spcPct val="100000"/>
              </a:lnSpc>
              <a:spcBef>
                <a:spcPts val="600"/>
              </a:spcBef>
            </a:pPr>
            <a:r>
              <a:rPr lang="cs-CZ" sz="1600" b="true" dirty="false"/>
              <a:t>Vést si dokumentaci</a:t>
            </a:r>
            <a:r>
              <a:rPr lang="cs-CZ" sz="1600" dirty="false"/>
              <a:t>, na které prokazatelně doloží realizaci semináře (</a:t>
            </a:r>
            <a:r>
              <a:rPr lang="cs-CZ" sz="1600" b="true" dirty="false"/>
              <a:t>minimálně prezenční listiny, prezentace, program</a:t>
            </a:r>
            <a:r>
              <a:rPr lang="cs-CZ" sz="1600" dirty="false"/>
              <a:t>; dále např. pozvánky, dotazníky </a:t>
            </a:r>
            <a:r>
              <a:rPr lang="cs-CZ" sz="1600" dirty="false" smtClean="false"/>
              <a:t/>
            </a:r>
            <a:br>
              <a:rPr lang="cs-CZ" sz="1600" dirty="false" smtClean="false"/>
            </a:br>
            <a:r>
              <a:rPr lang="cs-CZ" sz="1600" dirty="false" smtClean="false"/>
              <a:t>o </a:t>
            </a:r>
            <a:r>
              <a:rPr lang="cs-CZ" sz="1600" dirty="false"/>
              <a:t>spokojenosti účastníků semináře, fotografie z průběhu semináře</a:t>
            </a:r>
            <a:r>
              <a:rPr lang="cs-CZ" sz="1600" dirty="false" smtClean="false"/>
              <a:t>).</a:t>
            </a:r>
            <a:endParaRPr lang="cs-CZ" sz="1600" dirty="false"/>
          </a:p>
          <a:p>
            <a:pPr lvl="1" algn="just">
              <a:lnSpc>
                <a:spcPct val="100000"/>
              </a:lnSpc>
              <a:spcBef>
                <a:spcPts val="600"/>
              </a:spcBef>
            </a:pPr>
            <a:r>
              <a:rPr lang="cs-CZ" sz="1600" dirty="false"/>
              <a:t>Po uskutečnění semináře </a:t>
            </a:r>
            <a:r>
              <a:rPr lang="cs-CZ" sz="1600" b="true" dirty="false"/>
              <a:t>zajistit zveřejnění prezentací ze semináře</a:t>
            </a:r>
            <a:r>
              <a:rPr lang="cs-CZ" sz="1600" dirty="false"/>
              <a:t> (či dalších dokumentů distribuovaných na semináři) </a:t>
            </a:r>
            <a:r>
              <a:rPr lang="cs-CZ" sz="1600" b="true" dirty="false"/>
              <a:t>na svých webových stránkách </a:t>
            </a:r>
            <a:r>
              <a:rPr lang="cs-CZ" sz="1600" dirty="false"/>
              <a:t>(a to bez zbytečného prodlení) </a:t>
            </a:r>
            <a:r>
              <a:rPr lang="cs-CZ" sz="1600" dirty="false" smtClean="false"/>
              <a:t>s </a:t>
            </a:r>
            <a:r>
              <a:rPr lang="cs-CZ" sz="1600" dirty="false"/>
              <a:t>cílem umožnit využití informací ze semináře i osobám, které se na akci nemohly dostavit</a:t>
            </a:r>
            <a:r>
              <a:rPr lang="cs-CZ" sz="1600" dirty="false" smtClean="false"/>
              <a:t>. </a:t>
            </a:r>
            <a:endParaRPr lang="cs-CZ" sz="1600" dirty="false"/>
          </a:p>
          <a:p>
            <a:pPr hangingPunct="false"/>
            <a:r>
              <a:rPr lang="cs-CZ" sz="1800" b="true" u="sng" cap="all" dirty="false" smtClean="false"/>
              <a:t>Co </a:t>
            </a:r>
            <a:r>
              <a:rPr lang="cs-CZ" sz="1800" b="true" u="sng" cap="all" dirty="false"/>
              <a:t>by mělo být obsahem semináře pro žadatele MAS? </a:t>
            </a:r>
            <a:endParaRPr lang="cs-CZ" sz="1800" u="sng" cap="all" dirty="false" smtClean="false"/>
          </a:p>
          <a:p>
            <a:pPr marL="900000" lvl="0" indent="-342900" algn="just" hangingPunct="false">
              <a:lnSpc>
                <a:spcPct val="100000"/>
              </a:lnSpc>
              <a:buFont typeface="+mj-lt"/>
              <a:buAutoNum type="arabicParenR"/>
            </a:pPr>
            <a:r>
              <a:rPr lang="cs-CZ" sz="1600" dirty="false" smtClean="false"/>
              <a:t>Seznámení </a:t>
            </a:r>
            <a:r>
              <a:rPr lang="cs-CZ" sz="1600" dirty="false"/>
              <a:t>oprávněných žadatelů s vyhlášenou výzvou </a:t>
            </a:r>
            <a:r>
              <a:rPr lang="cs-CZ" sz="1600" dirty="false" smtClean="false"/>
              <a:t>MAS.</a:t>
            </a:r>
            <a:endParaRPr lang="cs-CZ" sz="1600" dirty="false"/>
          </a:p>
          <a:p>
            <a:pPr marL="900000" lvl="0" indent="-342900" algn="just" hangingPunct="false">
              <a:lnSpc>
                <a:spcPct val="100000"/>
              </a:lnSpc>
              <a:buFont typeface="+mj-lt"/>
              <a:buAutoNum type="arabicParenR"/>
            </a:pPr>
            <a:r>
              <a:rPr lang="cs-CZ" sz="1600" dirty="false" smtClean="false"/>
              <a:t>Seznámení </a:t>
            </a:r>
            <a:r>
              <a:rPr lang="cs-CZ" sz="1600" dirty="false"/>
              <a:t>s podmínkami a pravidly výzvy MAS stanovenými pro realizaci projektů, které je nutné brát v potaz během zpracování žádosti o </a:t>
            </a:r>
            <a:r>
              <a:rPr lang="cs-CZ" sz="1600" dirty="false" smtClean="false"/>
              <a:t>podporu.</a:t>
            </a:r>
            <a:endParaRPr lang="cs-CZ" sz="1600" dirty="false"/>
          </a:p>
          <a:p>
            <a:pPr marL="900000" lvl="0" indent="-342900" algn="just" hangingPunct="false">
              <a:lnSpc>
                <a:spcPct val="100000"/>
              </a:lnSpc>
              <a:buFont typeface="+mj-lt"/>
              <a:buAutoNum type="arabicParenR"/>
            </a:pPr>
            <a:r>
              <a:rPr lang="cs-CZ" sz="1600" dirty="false" smtClean="false"/>
              <a:t>Informování </a:t>
            </a:r>
            <a:r>
              <a:rPr lang="cs-CZ" sz="1600" dirty="false"/>
              <a:t>žadatelů o způsobu hodnocení a výběru </a:t>
            </a:r>
            <a:r>
              <a:rPr lang="cs-CZ" sz="1600" dirty="false" smtClean="false"/>
              <a:t>projektů.</a:t>
            </a:r>
            <a:endParaRPr lang="cs-CZ" sz="1600" dirty="false"/>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3</a:t>
            </a:fld>
            <a:endParaRPr lang="cs-CZ" dirty="false"/>
          </a:p>
        </p:txBody>
      </p:sp>
    </p:spTree>
    <p:extLst>
      <p:ext uri="{BB962C8B-B14F-4D97-AF65-F5344CB8AC3E}">
        <p14:creationId xmlns:p14="http://schemas.microsoft.com/office/powerpoint/2010/main" val="6066462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Klíčové aktivity</a:t>
            </a:r>
            <a:endParaRPr lang="cs-CZ" dirty="false"/>
          </a:p>
        </p:txBody>
      </p:sp>
      <p:sp>
        <p:nvSpPr>
          <p:cNvPr id="3" name="Zástupný symbol pro obsah 2"/>
          <p:cNvSpPr>
            <a:spLocks noGrp="true"/>
          </p:cNvSpPr>
          <p:nvPr>
            <p:ph idx="1"/>
          </p:nvPr>
        </p:nvSpPr>
        <p:spPr/>
        <p:txBody>
          <a:bodyPr/>
          <a:lstStyle/>
          <a:p>
            <a:endParaRPr lang="cs-CZ" dirty="false"/>
          </a:p>
        </p:txBody>
      </p:sp>
      <p:sp>
        <p:nvSpPr>
          <p:cNvPr id="4" name="Zástupný symbol pro obsah 3"/>
          <p:cNvSpPr>
            <a:spLocks noGrp="true"/>
          </p:cNvSpPr>
          <p:nvPr>
            <p:ph idx="10"/>
          </p:nvPr>
        </p:nvSpPr>
        <p:spPr/>
        <p:txBody>
          <a:bodyPr/>
          <a:lstStyle/>
          <a:p>
            <a:endParaRPr lang="cs-CZ"/>
          </a:p>
        </p:txBody>
      </p:sp>
      <p:sp>
        <p:nvSpPr>
          <p:cNvPr id="5" name="Zástupný symbol pro číslo snímku 4"/>
          <p:cNvSpPr>
            <a:spLocks noGrp="true"/>
          </p:cNvSpPr>
          <p:nvPr>
            <p:ph type="sldNum" sz="quarter" idx="13"/>
          </p:nvPr>
        </p:nvSpPr>
        <p:spPr/>
        <p:txBody>
          <a:bodyPr/>
          <a:lstStyle/>
          <a:p>
            <a:fld id="{479BF083-4774-43B1-9AB0-5CC1AC5DD8EE}" type="slidenum">
              <a:rPr lang="cs-CZ" smtClean="false"/>
              <a:pPr/>
              <a:t>30</a:t>
            </a:fld>
            <a:endParaRPr lang="cs-CZ" dirty="false"/>
          </a:p>
        </p:txBody>
      </p:sp>
      <p:pic>
        <p:nvPicPr>
          <p:cNvPr id="1026" name="Picture 2" descr="C:\Users\michaela.sedlackova\Desktop\Klíčová aktivita.PNG"/>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0" y="1412776"/>
            <a:ext cx="9144000" cy="48068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8786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Cílová skupina</a:t>
            </a:r>
            <a:endParaRPr lang="cs-CZ" dirty="false"/>
          </a:p>
        </p:txBody>
      </p:sp>
      <p:sp>
        <p:nvSpPr>
          <p:cNvPr id="5" name="Zástupný symbol pro číslo snímku 4"/>
          <p:cNvSpPr>
            <a:spLocks noGrp="true"/>
          </p:cNvSpPr>
          <p:nvPr>
            <p:ph type="sldNum" sz="quarter" idx="13"/>
          </p:nvPr>
        </p:nvSpPr>
        <p:spPr/>
        <p:txBody>
          <a:bodyPr/>
          <a:lstStyle/>
          <a:p>
            <a:fld id="{479BF083-4774-43B1-9AB0-5CC1AC5DD8EE}" type="slidenum">
              <a:rPr lang="cs-CZ" smtClean="false"/>
              <a:pPr/>
              <a:t>31</a:t>
            </a:fld>
            <a:endParaRPr lang="cs-CZ" dirty="false"/>
          </a:p>
        </p:txBody>
      </p:sp>
      <p:sp>
        <p:nvSpPr>
          <p:cNvPr id="6" name="Zástupný symbol pro obsah 5"/>
          <p:cNvSpPr>
            <a:spLocks noGrp="true"/>
          </p:cNvSpPr>
          <p:nvPr>
            <p:ph idx="1"/>
          </p:nvPr>
        </p:nvSpPr>
        <p:spPr/>
        <p:txBody>
          <a:bodyPr/>
          <a:lstStyle/>
          <a:p>
            <a:endParaRPr lang="cs-CZ" dirty="false"/>
          </a:p>
        </p:txBody>
      </p:sp>
      <p:pic>
        <p:nvPicPr>
          <p:cNvPr id="7" name="Picture 2" descr="C:\Users\michaela.sedlackova\Desktop\cs.png"/>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37241" y="1484784"/>
            <a:ext cx="9067021" cy="4896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22845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5" name="Nadpis 4"/>
          <p:cNvSpPr>
            <a:spLocks noGrp="true"/>
          </p:cNvSpPr>
          <p:nvPr>
            <p:ph type="title"/>
          </p:nvPr>
        </p:nvSpPr>
        <p:spPr>
          <a:xfrm>
            <a:off x="3059832" y="2924944"/>
            <a:ext cx="3672408" cy="576064"/>
          </a:xfrm>
        </p:spPr>
        <p:txBody>
          <a:bodyPr/>
          <a:lstStyle/>
          <a:p>
            <a:r>
              <a:rPr lang="cs-CZ" dirty="false" smtClean="false"/>
              <a:t>PŘESTÁVKA</a:t>
            </a:r>
            <a:br>
              <a:rPr lang="cs-CZ" dirty="false" smtClean="false"/>
            </a:br>
            <a:r>
              <a:rPr lang="cs-CZ" dirty="false" smtClean="false"/>
              <a:t>10:30 – 10:45 </a:t>
            </a:r>
            <a:endParaRPr lang="cs-CZ" dirty="false"/>
          </a:p>
        </p:txBody>
      </p:sp>
      <p:pic>
        <p:nvPicPr>
          <p:cNvPr id="14" name="Zástupný symbol pro obrázek 13"/>
          <p:cNvPicPr>
            <a:picLocks noGrp="true" noChangeAspect="true"/>
          </p:cNvPicPr>
          <p:nvPr>
            <p:ph type="pic" sz="quarter" idx="15"/>
          </p:nvPr>
        </p:nvPicPr>
        <p:blipFill>
          <a:blip cstate="print" r:embed="rId2">
            <a:extLst>
              <a:ext uri="{28A0092B-C50C-407E-A947-70E740481C1C}">
                <a14:useLocalDpi xmlns:a14="http://schemas.microsoft.com/office/drawing/2010/main" val="0"/>
              </a:ext>
            </a:extLst>
          </a:blip>
          <a:srcRect/>
          <a:stretch>
            <a:fillRect/>
          </a:stretch>
        </p:blipFill>
        <p:spPr>
          <a:xfrm>
            <a:off x="2123728" y="3284984"/>
            <a:ext cx="540000" cy="540000"/>
          </a:xfrm>
        </p:spPr>
      </p:pic>
    </p:spTree>
    <p:extLst>
      <p:ext uri="{BB962C8B-B14F-4D97-AF65-F5344CB8AC3E}">
        <p14:creationId xmlns:p14="http://schemas.microsoft.com/office/powerpoint/2010/main" val="29785178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5" name="Nadpis 4"/>
          <p:cNvSpPr>
            <a:spLocks noGrp="true"/>
          </p:cNvSpPr>
          <p:nvPr>
            <p:ph type="title"/>
          </p:nvPr>
        </p:nvSpPr>
        <p:spPr>
          <a:xfrm>
            <a:off x="1763688" y="2924944"/>
            <a:ext cx="7272000" cy="1224000"/>
          </a:xfrm>
        </p:spPr>
        <p:txBody>
          <a:bodyPr/>
          <a:lstStyle/>
          <a:p>
            <a:r>
              <a:rPr lang="cs-CZ" dirty="false"/>
              <a:t>Projektová žádost </a:t>
            </a:r>
            <a:br>
              <a:rPr lang="cs-CZ" dirty="false"/>
            </a:br>
            <a:r>
              <a:rPr lang="cs-CZ" dirty="false" smtClean="false"/>
              <a:t>clld v </a:t>
            </a:r>
            <a:r>
              <a:rPr lang="cs-CZ" dirty="false"/>
              <a:t>IS KP14</a:t>
            </a:r>
            <a:r>
              <a:rPr lang="cs-CZ" dirty="false" smtClean="false"/>
              <a:t>+ (2. část)</a:t>
            </a:r>
            <a:endParaRPr lang="cs-CZ" dirty="false"/>
          </a:p>
        </p:txBody>
      </p:sp>
      <p:pic>
        <p:nvPicPr>
          <p:cNvPr id="14" name="Zástupný symbol pro obrázek 13"/>
          <p:cNvPicPr>
            <a:picLocks noGrp="true" noChangeAspect="true"/>
          </p:cNvPicPr>
          <p:nvPr>
            <p:ph type="pic" sz="quarter" idx="15"/>
          </p:nvPr>
        </p:nvPicPr>
        <p:blipFill>
          <a:blip cstate="print" r:embed="rId2">
            <a:extLst>
              <a:ext uri="{28A0092B-C50C-407E-A947-70E740481C1C}">
                <a14:useLocalDpi xmlns:a14="http://schemas.microsoft.com/office/drawing/2010/main" val="0"/>
              </a:ext>
            </a:extLst>
          </a:blip>
          <a:srcRect/>
          <a:stretch>
            <a:fillRect/>
          </a:stretch>
        </p:blipFill>
        <p:spPr>
          <a:xfrm>
            <a:off x="827584" y="3212976"/>
            <a:ext cx="540000" cy="540000"/>
          </a:xfrm>
        </p:spPr>
      </p:pic>
      <p:sp>
        <p:nvSpPr>
          <p:cNvPr id="4" name="Zástupný symbol pro obsah 2"/>
          <p:cNvSpPr txBox="true">
            <a:spLocks/>
          </p:cNvSpPr>
          <p:nvPr/>
        </p:nvSpPr>
        <p:spPr>
          <a:xfrm>
            <a:off x="683568" y="3861048"/>
            <a:ext cx="7920432" cy="2664296"/>
          </a:xfrm>
          <a:prstGeom prst="rect">
            <a:avLst/>
          </a:prstGeom>
          <a:ln>
            <a:noFill/>
          </a:ln>
        </p:spPr>
        <p:txBody>
          <a:bodyPr/>
          <a:lstStyle>
            <a:lvl1pPr marL="432000" indent="-432000" algn="l" defTabSz="914400" rtl="false" eaLnBrk="true" latinLnBrk="false" hangingPunct="true">
              <a:lnSpc>
                <a:spcPts val="2880"/>
              </a:lnSpc>
              <a:spcBef>
                <a:spcPts val="600"/>
              </a:spcBef>
              <a:spcAft>
                <a:spcPts val="600"/>
              </a:spcAft>
              <a:buClr>
                <a:schemeClr val="accent2"/>
              </a:buClr>
              <a:buSzPct val="100000"/>
              <a:buFont typeface="Wingdings" panose="05000000000000000000" pitchFamily="2" charset="2"/>
              <a:buChar char=""/>
              <a:defRPr sz="2400" b="false" kern="1200">
                <a:solidFill>
                  <a:schemeClr val="tx1"/>
                </a:solidFill>
                <a:latin typeface="+mn-lt"/>
                <a:ea typeface="+mn-ea"/>
                <a:cs typeface="+mn-cs"/>
              </a:defRPr>
            </a:lvl1pPr>
            <a:lvl2pPr marL="666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lang="cs-CZ" sz="2000" kern="1200" dirty="false" smtClean="false">
                <a:solidFill>
                  <a:schemeClr val="tx1"/>
                </a:solidFill>
                <a:latin typeface="+mn-lt"/>
                <a:ea typeface="+mn-ea"/>
                <a:cs typeface="+mn-cs"/>
              </a:defRPr>
            </a:lvl4pPr>
            <a:lvl5pPr marL="1422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false"/>
          </a:p>
        </p:txBody>
      </p:sp>
    </p:spTree>
    <p:extLst>
      <p:ext uri="{BB962C8B-B14F-4D97-AF65-F5344CB8AC3E}">
        <p14:creationId xmlns:p14="http://schemas.microsoft.com/office/powerpoint/2010/main" val="345197360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Umístění</a:t>
            </a:r>
            <a:endParaRPr lang="cs-CZ" dirty="false"/>
          </a:p>
        </p:txBody>
      </p:sp>
      <p:sp>
        <p:nvSpPr>
          <p:cNvPr id="3" name="Zástupný symbol pro obsah 2"/>
          <p:cNvSpPr>
            <a:spLocks noGrp="true"/>
          </p:cNvSpPr>
          <p:nvPr>
            <p:ph idx="1"/>
          </p:nvPr>
        </p:nvSpPr>
        <p:spPr/>
        <p:txBody>
          <a:bodyPr/>
          <a:lstStyle/>
          <a:p>
            <a:endParaRPr lang="cs-CZ" dirty="false"/>
          </a:p>
        </p:txBody>
      </p:sp>
      <p:sp>
        <p:nvSpPr>
          <p:cNvPr id="4" name="Zástupný symbol pro obsah 3"/>
          <p:cNvSpPr>
            <a:spLocks noGrp="true"/>
          </p:cNvSpPr>
          <p:nvPr>
            <p:ph idx="10"/>
          </p:nvPr>
        </p:nvSpPr>
        <p:spPr/>
        <p:txBody>
          <a:bodyPr/>
          <a:lstStyle/>
          <a:p>
            <a:endParaRPr lang="cs-CZ"/>
          </a:p>
        </p:txBody>
      </p:sp>
      <p:sp>
        <p:nvSpPr>
          <p:cNvPr id="5" name="Zástupný symbol pro číslo snímku 4"/>
          <p:cNvSpPr>
            <a:spLocks noGrp="true"/>
          </p:cNvSpPr>
          <p:nvPr>
            <p:ph type="sldNum" sz="quarter" idx="13"/>
          </p:nvPr>
        </p:nvSpPr>
        <p:spPr/>
        <p:txBody>
          <a:bodyPr/>
          <a:lstStyle/>
          <a:p>
            <a:fld id="{479BF083-4774-43B1-9AB0-5CC1AC5DD8EE}" type="slidenum">
              <a:rPr lang="cs-CZ" smtClean="false"/>
              <a:pPr/>
              <a:t>34</a:t>
            </a:fld>
            <a:endParaRPr lang="cs-CZ" dirty="false"/>
          </a:p>
        </p:txBody>
      </p:sp>
      <p:pic>
        <p:nvPicPr>
          <p:cNvPr id="3074" name="Picture 2" descr="C:\Users\michaela.sedlackova\Desktop\Umístění.PNG"/>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190551" y="1196752"/>
            <a:ext cx="8688189" cy="5184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20812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Subjekty projektu</a:t>
            </a:r>
            <a:endParaRPr lang="cs-CZ" dirty="false"/>
          </a:p>
        </p:txBody>
      </p:sp>
      <p:sp>
        <p:nvSpPr>
          <p:cNvPr id="6" name="Zástupný symbol pro obsah 5"/>
          <p:cNvSpPr>
            <a:spLocks noGrp="true"/>
          </p:cNvSpPr>
          <p:nvPr>
            <p:ph idx="10"/>
          </p:nvPr>
        </p:nvSpPr>
        <p:spPr>
          <a:xfrm>
            <a:off x="6300192" y="1268760"/>
            <a:ext cx="2646039" cy="5458966"/>
          </a:xfrm>
        </p:spPr>
        <p:txBody>
          <a:bodyPr/>
          <a:lstStyle/>
          <a:p>
            <a:pPr>
              <a:lnSpc>
                <a:spcPct val="100000"/>
              </a:lnSpc>
              <a:spcBef>
                <a:spcPts val="0"/>
              </a:spcBef>
            </a:pPr>
            <a:r>
              <a:rPr lang="cs-CZ" sz="1400" dirty="false"/>
              <a:t>Vybrat Typ subjektu.</a:t>
            </a:r>
          </a:p>
          <a:p>
            <a:pPr>
              <a:lnSpc>
                <a:spcPct val="100000"/>
              </a:lnSpc>
              <a:spcBef>
                <a:spcPts val="0"/>
              </a:spcBef>
            </a:pPr>
            <a:r>
              <a:rPr lang="cs-CZ" sz="1400" dirty="false" smtClean="false"/>
              <a:t>Nejdůležitější je typ </a:t>
            </a:r>
          </a:p>
          <a:p>
            <a:pPr>
              <a:lnSpc>
                <a:spcPct val="100000"/>
              </a:lnSpc>
              <a:spcBef>
                <a:spcPts val="0"/>
              </a:spcBef>
            </a:pPr>
            <a:endParaRPr lang="cs-CZ" sz="1400" dirty="false"/>
          </a:p>
          <a:p>
            <a:pPr>
              <a:lnSpc>
                <a:spcPct val="100000"/>
              </a:lnSpc>
              <a:spcBef>
                <a:spcPts val="0"/>
              </a:spcBef>
            </a:pPr>
            <a:endParaRPr lang="cs-CZ" sz="1400" dirty="false" smtClean="false"/>
          </a:p>
          <a:p>
            <a:pPr>
              <a:lnSpc>
                <a:spcPct val="100000"/>
              </a:lnSpc>
              <a:spcBef>
                <a:spcPts val="0"/>
              </a:spcBef>
            </a:pPr>
            <a:r>
              <a:rPr lang="cs-CZ" sz="1400" dirty="false" smtClean="false"/>
              <a:t>Po </a:t>
            </a:r>
            <a:r>
              <a:rPr lang="cs-CZ" sz="1400" dirty="false"/>
              <a:t>zadání subjektu typu Žadatel/příjemce se zpřístupní </a:t>
            </a:r>
            <a:r>
              <a:rPr lang="cs-CZ" sz="1400" dirty="false" smtClean="false"/>
              <a:t>záložka Rozpočet.</a:t>
            </a:r>
          </a:p>
          <a:p>
            <a:pPr>
              <a:lnSpc>
                <a:spcPct val="100000"/>
              </a:lnSpc>
              <a:spcBef>
                <a:spcPts val="0"/>
              </a:spcBef>
            </a:pPr>
            <a:r>
              <a:rPr lang="cs-CZ" sz="1400" dirty="false" smtClean="false"/>
              <a:t>Vyplnit IČ a Validovat. </a:t>
            </a:r>
          </a:p>
          <a:p>
            <a:pPr lvl="1">
              <a:lnSpc>
                <a:spcPct val="100000"/>
              </a:lnSpc>
              <a:spcBef>
                <a:spcPts val="0"/>
              </a:spcBef>
              <a:spcAft>
                <a:spcPts val="600"/>
              </a:spcAft>
            </a:pPr>
            <a:r>
              <a:rPr lang="cs-CZ" sz="1400" dirty="false"/>
              <a:t>P</a:t>
            </a:r>
            <a:r>
              <a:rPr lang="cs-CZ" sz="1400" dirty="false" smtClean="false"/>
              <a:t>o úspěšné validaci jsou data doplněna z ROS (registr osob). </a:t>
            </a:r>
          </a:p>
          <a:p>
            <a:pPr lvl="1">
              <a:lnSpc>
                <a:spcPct val="100000"/>
              </a:lnSpc>
              <a:spcBef>
                <a:spcPts val="0"/>
              </a:spcBef>
              <a:spcAft>
                <a:spcPts val="600"/>
              </a:spcAft>
            </a:pPr>
            <a:r>
              <a:rPr lang="cs-CZ" sz="1400" dirty="false"/>
              <a:t>P</a:t>
            </a:r>
            <a:r>
              <a:rPr lang="cs-CZ" sz="1400" dirty="false" smtClean="false"/>
              <a:t>okud nelze validovat, kontaktujte technickou podporu </a:t>
            </a:r>
            <a:r>
              <a:rPr lang="cs-CZ" sz="1400" dirty="false" smtClean="false">
                <a:hlinkClick r:id="rId3"/>
              </a:rPr>
              <a:t>iskp@mpsv.cz</a:t>
            </a:r>
            <a:r>
              <a:rPr lang="cs-CZ" sz="1400" dirty="false" smtClean="false"/>
              <a:t>. </a:t>
            </a:r>
          </a:p>
          <a:p>
            <a:pPr marL="432000" lvl="1" indent="-432000">
              <a:lnSpc>
                <a:spcPct val="100000"/>
              </a:lnSpc>
              <a:spcBef>
                <a:spcPts val="0"/>
              </a:spcBef>
              <a:spcAft>
                <a:spcPts val="600"/>
              </a:spcAft>
              <a:buSzPct val="100000"/>
              <a:buFont typeface="Wingdings" panose="05000000000000000000" pitchFamily="2" charset="2"/>
              <a:buChar char=""/>
            </a:pPr>
            <a:r>
              <a:rPr lang="cs-CZ" sz="1400" dirty="false"/>
              <a:t>Počet zaměstnanců </a:t>
            </a:r>
            <a:r>
              <a:rPr lang="cs-CZ" sz="1400" dirty="false" smtClean="false"/>
              <a:t/>
            </a:r>
            <a:br>
              <a:rPr lang="cs-CZ" sz="1400" dirty="false" smtClean="false"/>
            </a:br>
            <a:r>
              <a:rPr lang="cs-CZ" sz="1400" dirty="false" smtClean="false"/>
              <a:t>a </a:t>
            </a:r>
            <a:r>
              <a:rPr lang="cs-CZ" sz="1400" dirty="false"/>
              <a:t>Roční obrat – vazba </a:t>
            </a:r>
            <a:r>
              <a:rPr lang="cs-CZ" sz="1400" dirty="false" smtClean="false"/>
              <a:t/>
            </a:r>
            <a:br>
              <a:rPr lang="cs-CZ" sz="1400" dirty="false" smtClean="false"/>
            </a:br>
            <a:r>
              <a:rPr lang="cs-CZ" sz="1400" dirty="false" smtClean="false"/>
              <a:t>na </a:t>
            </a:r>
            <a:r>
              <a:rPr lang="cs-CZ" sz="1400" dirty="false"/>
              <a:t>hodnocení projektu – eliminační kritérium Ověření administrativní, finanční </a:t>
            </a:r>
            <a:r>
              <a:rPr lang="cs-CZ" sz="1400" dirty="false" smtClean="false"/>
              <a:t/>
            </a:r>
            <a:br>
              <a:rPr lang="cs-CZ" sz="1400" dirty="false" smtClean="false"/>
            </a:br>
            <a:r>
              <a:rPr lang="cs-CZ" sz="1400" dirty="false" smtClean="false"/>
              <a:t>a </a:t>
            </a:r>
            <a:r>
              <a:rPr lang="cs-CZ" sz="1400" dirty="false"/>
              <a:t>provozní kapacity </a:t>
            </a:r>
            <a:r>
              <a:rPr lang="cs-CZ" sz="1400" dirty="false" smtClean="false"/>
              <a:t>žadatele.</a:t>
            </a:r>
            <a:endParaRPr lang="cs-CZ" sz="1400" dirty="false"/>
          </a:p>
          <a:p>
            <a:pPr>
              <a:lnSpc>
                <a:spcPct val="100000"/>
              </a:lnSpc>
              <a:spcBef>
                <a:spcPts val="0"/>
              </a:spcBef>
            </a:pPr>
            <a:endParaRPr lang="cs-CZ" sz="1600" dirty="false"/>
          </a:p>
        </p:txBody>
      </p:sp>
      <p:sp>
        <p:nvSpPr>
          <p:cNvPr id="4" name="Zástupný symbol pro číslo snímku 3"/>
          <p:cNvSpPr>
            <a:spLocks noGrp="true"/>
          </p:cNvSpPr>
          <p:nvPr>
            <p:ph type="sldNum" sz="quarter" idx="13"/>
          </p:nvPr>
        </p:nvSpPr>
        <p:spPr/>
        <p:txBody>
          <a:bodyPr/>
          <a:lstStyle/>
          <a:p>
            <a:fld id="{479BF083-4774-43B1-9AB0-5CC1AC5DD8EE}" type="slidenum">
              <a:rPr lang="cs-CZ" smtClean="false"/>
              <a:pPr/>
              <a:t>35</a:t>
            </a:fld>
            <a:endParaRPr lang="cs-CZ" dirty="false"/>
          </a:p>
        </p:txBody>
      </p:sp>
      <p:pic>
        <p:nvPicPr>
          <p:cNvPr id="16386" name="Picture 2"/>
          <p:cNvPicPr>
            <a:picLocks noChangeAspect="true" noChangeArrowheads="true"/>
          </p:cNvPicPr>
          <p:nvPr/>
        </p:nvPicPr>
        <p:blipFill>
          <a:blip r:embed="rId4">
            <a:extLst>
              <a:ext uri="{28A0092B-C50C-407E-A947-70E740481C1C}">
                <a14:useLocalDpi xmlns:a14="http://schemas.microsoft.com/office/drawing/2010/main" val="0"/>
              </a:ext>
            </a:extLst>
          </a:blip>
          <a:srcRect/>
          <a:stretch>
            <a:fillRect/>
          </a:stretch>
        </p:blipFill>
        <p:spPr bwMode="auto">
          <a:xfrm>
            <a:off x="107504" y="1196752"/>
            <a:ext cx="6048672" cy="531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
        <p:nvSpPr>
          <p:cNvPr id="11" name="Obdélník 10"/>
          <p:cNvSpPr/>
          <p:nvPr/>
        </p:nvSpPr>
        <p:spPr>
          <a:xfrm>
            <a:off x="190181" y="2996952"/>
            <a:ext cx="1429491"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
        <p:nvSpPr>
          <p:cNvPr id="12" name="Obdélník 11"/>
          <p:cNvSpPr/>
          <p:nvPr/>
        </p:nvSpPr>
        <p:spPr>
          <a:xfrm>
            <a:off x="151681" y="4149080"/>
            <a:ext cx="1549624"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
        <p:nvSpPr>
          <p:cNvPr id="13" name="Obdélník 12"/>
          <p:cNvSpPr/>
          <p:nvPr/>
        </p:nvSpPr>
        <p:spPr>
          <a:xfrm>
            <a:off x="1707837" y="4149080"/>
            <a:ext cx="955530"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pic>
        <p:nvPicPr>
          <p:cNvPr id="5122" name="Picture 2"/>
          <p:cNvPicPr>
            <a:picLocks noChangeAspect="true" noChangeArrowheads="true"/>
          </p:cNvPicPr>
          <p:nvPr/>
        </p:nvPicPr>
        <p:blipFill>
          <a:blip r:embed="rId5">
            <a:extLst>
              <a:ext uri="{28A0092B-C50C-407E-A947-70E740481C1C}">
                <a14:useLocalDpi xmlns:a14="http://schemas.microsoft.com/office/drawing/2010/main" val="0"/>
              </a:ext>
            </a:extLst>
          </a:blip>
          <a:srcRect/>
          <a:stretch>
            <a:fillRect/>
          </a:stretch>
        </p:blipFill>
        <p:spPr bwMode="auto">
          <a:xfrm>
            <a:off x="6957780" y="1916832"/>
            <a:ext cx="1224135" cy="456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
        <p:nvSpPr>
          <p:cNvPr id="10" name="Obdélník 9"/>
          <p:cNvSpPr/>
          <p:nvPr/>
        </p:nvSpPr>
        <p:spPr>
          <a:xfrm>
            <a:off x="193475" y="5877272"/>
            <a:ext cx="733018"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
        <p:nvSpPr>
          <p:cNvPr id="14" name="Obdélník 13"/>
          <p:cNvSpPr/>
          <p:nvPr/>
        </p:nvSpPr>
        <p:spPr>
          <a:xfrm>
            <a:off x="4211960" y="5900999"/>
            <a:ext cx="299681"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
        <p:nvSpPr>
          <p:cNvPr id="15" name="Obdélník 14"/>
          <p:cNvSpPr/>
          <p:nvPr/>
        </p:nvSpPr>
        <p:spPr>
          <a:xfrm>
            <a:off x="1619671" y="4797152"/>
            <a:ext cx="2891969" cy="5040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Tree>
    <p:extLst>
      <p:ext uri="{BB962C8B-B14F-4D97-AF65-F5344CB8AC3E}">
        <p14:creationId xmlns:p14="http://schemas.microsoft.com/office/powerpoint/2010/main" val="26032322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osoby subjektu</a:t>
            </a:r>
            <a:endParaRPr lang="cs-CZ" dirty="false"/>
          </a:p>
        </p:txBody>
      </p:sp>
      <p:sp>
        <p:nvSpPr>
          <p:cNvPr id="4" name="Zástupný symbol pro obsah 3"/>
          <p:cNvSpPr>
            <a:spLocks noGrp="true"/>
          </p:cNvSpPr>
          <p:nvPr>
            <p:ph idx="10"/>
          </p:nvPr>
        </p:nvSpPr>
        <p:spPr>
          <a:xfrm>
            <a:off x="276402" y="5428078"/>
            <a:ext cx="8486816" cy="1080120"/>
          </a:xfrm>
        </p:spPr>
        <p:txBody>
          <a:bodyPr/>
          <a:lstStyle/>
          <a:p>
            <a:pPr algn="just">
              <a:spcBef>
                <a:spcPts val="0"/>
              </a:spcBef>
              <a:spcAft>
                <a:spcPts val="0"/>
              </a:spcAft>
            </a:pPr>
            <a:r>
              <a:rPr lang="cs-CZ" sz="2000" dirty="false" smtClean="false"/>
              <a:t>Nutno vložit hlavní kontaktní osobu a minimálně jednoho statutárního zástupce (rozlišit zaškrtnutím </a:t>
            </a:r>
            <a:r>
              <a:rPr lang="cs-CZ" sz="2000" dirty="false" err="true" smtClean="false"/>
              <a:t>checkboxu</a:t>
            </a:r>
            <a:r>
              <a:rPr lang="cs-CZ" sz="2000" dirty="false" smtClean="false"/>
              <a:t>).</a:t>
            </a:r>
          </a:p>
          <a:p>
            <a:pPr algn="just">
              <a:spcBef>
                <a:spcPts val="0"/>
              </a:spcBef>
              <a:spcAft>
                <a:spcPts val="0"/>
              </a:spcAft>
            </a:pPr>
            <a:r>
              <a:rPr lang="cs-CZ" sz="2000" dirty="false" smtClean="false"/>
              <a:t>Každá další osoba je vložena pomocí Nový záznam.</a:t>
            </a:r>
            <a:endParaRPr lang="cs-CZ" sz="2000" dirty="false"/>
          </a:p>
        </p:txBody>
      </p:sp>
      <p:sp>
        <p:nvSpPr>
          <p:cNvPr id="5" name="Zástupný symbol pro číslo snímku 4"/>
          <p:cNvSpPr>
            <a:spLocks noGrp="true"/>
          </p:cNvSpPr>
          <p:nvPr>
            <p:ph type="sldNum" sz="quarter" idx="13"/>
          </p:nvPr>
        </p:nvSpPr>
        <p:spPr>
          <a:xfrm>
            <a:off x="8586472" y="6453336"/>
            <a:ext cx="468000" cy="180000"/>
          </a:xfrm>
        </p:spPr>
        <p:txBody>
          <a:bodyPr/>
          <a:lstStyle/>
          <a:p>
            <a:r>
              <a:rPr lang="cs-CZ" dirty="false" smtClean="false"/>
              <a:t>36</a:t>
            </a:r>
            <a:endParaRPr lang="cs-CZ" dirty="false"/>
          </a:p>
        </p:txBody>
      </p:sp>
      <p:sp>
        <p:nvSpPr>
          <p:cNvPr id="3" name="Obdélník 2"/>
          <p:cNvSpPr/>
          <p:nvPr/>
        </p:nvSpPr>
        <p:spPr>
          <a:xfrm>
            <a:off x="2561644" y="3933532"/>
            <a:ext cx="864096"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
        <p:nvSpPr>
          <p:cNvPr id="6" name="Obdélník 5"/>
          <p:cNvSpPr/>
          <p:nvPr/>
        </p:nvSpPr>
        <p:spPr>
          <a:xfrm>
            <a:off x="3573568" y="3933056"/>
            <a:ext cx="720080"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pic>
        <p:nvPicPr>
          <p:cNvPr id="17410" name="Picture 2"/>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276402" y="1196751"/>
            <a:ext cx="8544070" cy="4231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
        <p:nvSpPr>
          <p:cNvPr id="10" name="Obdélník 9"/>
          <p:cNvSpPr/>
          <p:nvPr/>
        </p:nvSpPr>
        <p:spPr>
          <a:xfrm>
            <a:off x="323528" y="5061908"/>
            <a:ext cx="3384376" cy="31130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Tree>
    <p:extLst>
      <p:ext uri="{BB962C8B-B14F-4D97-AF65-F5344CB8AC3E}">
        <p14:creationId xmlns:p14="http://schemas.microsoft.com/office/powerpoint/2010/main" val="151439330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ÚČTY SUBJEKTU, ÚČETNÍ OBDOBÍ, KATEGORIE INTERVENCÍ </a:t>
            </a:r>
            <a:endParaRPr lang="cs-CZ" dirty="false"/>
          </a:p>
        </p:txBody>
      </p:sp>
      <p:sp>
        <p:nvSpPr>
          <p:cNvPr id="4" name="Zástupný symbol pro obsah 3"/>
          <p:cNvSpPr>
            <a:spLocks noGrp="true"/>
          </p:cNvSpPr>
          <p:nvPr>
            <p:ph idx="10"/>
          </p:nvPr>
        </p:nvSpPr>
        <p:spPr>
          <a:xfrm>
            <a:off x="2771800" y="1484784"/>
            <a:ext cx="6048672" cy="4824536"/>
          </a:xfrm>
        </p:spPr>
        <p:txBody>
          <a:bodyPr/>
          <a:lstStyle/>
          <a:p>
            <a:pPr algn="just">
              <a:lnSpc>
                <a:spcPct val="100000"/>
              </a:lnSpc>
              <a:spcBef>
                <a:spcPts val="0"/>
              </a:spcBef>
              <a:spcAft>
                <a:spcPts val="0"/>
              </a:spcAft>
            </a:pPr>
            <a:r>
              <a:rPr lang="cs-CZ" sz="1800" dirty="false" smtClean="false"/>
              <a:t>Záložky Účty subjektu, Účetní období a Kategorie intervencí se v žádosti o finanční podporu nevyplňují, </a:t>
            </a:r>
            <a:r>
              <a:rPr lang="cs-CZ" sz="1800" b="true" dirty="false" smtClean="false"/>
              <a:t>jsou </a:t>
            </a:r>
            <a:r>
              <a:rPr lang="cs-CZ" sz="1800" b="true" dirty="false" err="true" smtClean="false"/>
              <a:t>NEeditovatelné</a:t>
            </a:r>
            <a:r>
              <a:rPr lang="cs-CZ" sz="1800" b="true" dirty="false" smtClean="false"/>
              <a:t>!!!</a:t>
            </a:r>
          </a:p>
          <a:p>
            <a:pPr marL="0" indent="0" algn="just">
              <a:lnSpc>
                <a:spcPct val="100000"/>
              </a:lnSpc>
              <a:spcBef>
                <a:spcPts val="0"/>
              </a:spcBef>
              <a:spcAft>
                <a:spcPts val="0"/>
              </a:spcAft>
              <a:buNone/>
            </a:pPr>
            <a:endParaRPr lang="cs-CZ" sz="1800" dirty="false" smtClean="false"/>
          </a:p>
          <a:p>
            <a:pPr algn="just">
              <a:lnSpc>
                <a:spcPct val="100000"/>
              </a:lnSpc>
              <a:spcBef>
                <a:spcPts val="0"/>
              </a:spcBef>
              <a:spcAft>
                <a:spcPts val="0"/>
              </a:spcAft>
            </a:pPr>
            <a:r>
              <a:rPr lang="cs-CZ" sz="1800" dirty="false" smtClean="false"/>
              <a:t>Žadatel vyplňuje až před přípravou právního aktu na vyzvání poskytovatele podpory.</a:t>
            </a:r>
          </a:p>
          <a:p>
            <a:pPr algn="just">
              <a:lnSpc>
                <a:spcPct val="100000"/>
              </a:lnSpc>
              <a:spcBef>
                <a:spcPts val="0"/>
              </a:spcBef>
              <a:spcAft>
                <a:spcPts val="0"/>
              </a:spcAft>
            </a:pPr>
            <a:endParaRPr lang="cs-CZ" sz="1800" dirty="false"/>
          </a:p>
          <a:p>
            <a:pPr algn="just">
              <a:lnSpc>
                <a:spcPct val="100000"/>
              </a:lnSpc>
              <a:spcBef>
                <a:spcPts val="0"/>
              </a:spcBef>
              <a:spcAft>
                <a:spcPts val="0"/>
              </a:spcAft>
            </a:pPr>
            <a:r>
              <a:rPr lang="cs-CZ" sz="1800" b="true" dirty="false">
                <a:hlinkClick r:id="rId3"/>
              </a:rPr>
              <a:t>Pokyny k doplnění žádosti o podporu v IS KP14+ před vydáním právního </a:t>
            </a:r>
            <a:r>
              <a:rPr lang="cs-CZ" sz="1800" b="true" dirty="false" smtClean="false">
                <a:hlinkClick r:id="rId3"/>
              </a:rPr>
              <a:t>aktu</a:t>
            </a:r>
            <a:r>
              <a:rPr lang="cs-CZ" sz="1800" b="true" dirty="false" smtClean="false"/>
              <a:t> </a:t>
            </a:r>
            <a:r>
              <a:rPr lang="cs-CZ" sz="1800" dirty="false" smtClean="false"/>
              <a:t>(v aktuálním vydání).</a:t>
            </a:r>
          </a:p>
          <a:p>
            <a:pPr marL="0" indent="0" algn="just">
              <a:lnSpc>
                <a:spcPct val="100000"/>
              </a:lnSpc>
              <a:spcBef>
                <a:spcPts val="0"/>
              </a:spcBef>
              <a:spcAft>
                <a:spcPts val="0"/>
              </a:spcAft>
              <a:buNone/>
            </a:pPr>
            <a:endParaRPr lang="cs-CZ" sz="1800" dirty="false"/>
          </a:p>
          <a:p>
            <a:pPr lvl="1">
              <a:lnSpc>
                <a:spcPct val="100000"/>
              </a:lnSpc>
              <a:spcBef>
                <a:spcPts val="0"/>
              </a:spcBef>
              <a:spcAft>
                <a:spcPts val="600"/>
              </a:spcAft>
            </a:pPr>
            <a:r>
              <a:rPr lang="cs-CZ" sz="1400" dirty="false"/>
              <a:t>https://www.esfcr.cz/formulare-pro-uzavreni-pravniho-aktu-a-vzory-pravnich-aktu-o-poskytnuti-podpory-na-projekt-opz/-/dokument/798824</a:t>
            </a:r>
          </a:p>
          <a:p>
            <a:pPr algn="just">
              <a:lnSpc>
                <a:spcPct val="100000"/>
              </a:lnSpc>
              <a:spcBef>
                <a:spcPts val="0"/>
              </a:spcBef>
              <a:spcAft>
                <a:spcPts val="0"/>
              </a:spcAft>
            </a:pPr>
            <a:endParaRPr lang="cs-CZ" sz="1400" dirty="false"/>
          </a:p>
          <a:p>
            <a:pPr algn="just">
              <a:lnSpc>
                <a:spcPct val="100000"/>
              </a:lnSpc>
              <a:spcBef>
                <a:spcPts val="0"/>
              </a:spcBef>
              <a:spcAft>
                <a:spcPts val="0"/>
              </a:spcAft>
            </a:pPr>
            <a:endParaRPr lang="cs-CZ" sz="2000" dirty="false" smtClean="false"/>
          </a:p>
          <a:p>
            <a:pPr algn="just">
              <a:lnSpc>
                <a:spcPct val="100000"/>
              </a:lnSpc>
              <a:spcBef>
                <a:spcPts val="0"/>
              </a:spcBef>
              <a:spcAft>
                <a:spcPts val="0"/>
              </a:spcAft>
            </a:pPr>
            <a:endParaRPr lang="cs-CZ" sz="2000" dirty="false"/>
          </a:p>
          <a:p>
            <a:pPr algn="just">
              <a:lnSpc>
                <a:spcPct val="100000"/>
              </a:lnSpc>
              <a:spcBef>
                <a:spcPts val="0"/>
              </a:spcBef>
              <a:spcAft>
                <a:spcPts val="0"/>
              </a:spcAft>
            </a:pPr>
            <a:endParaRPr lang="cs-CZ" sz="2000" dirty="false"/>
          </a:p>
        </p:txBody>
      </p:sp>
      <p:sp>
        <p:nvSpPr>
          <p:cNvPr id="5" name="Zástupný symbol pro číslo snímku 4"/>
          <p:cNvSpPr>
            <a:spLocks noGrp="true"/>
          </p:cNvSpPr>
          <p:nvPr>
            <p:ph type="sldNum" sz="quarter" idx="13"/>
          </p:nvPr>
        </p:nvSpPr>
        <p:spPr/>
        <p:txBody>
          <a:bodyPr/>
          <a:lstStyle/>
          <a:p>
            <a:fld id="{479BF083-4774-43B1-9AB0-5CC1AC5DD8EE}" type="slidenum">
              <a:rPr lang="cs-CZ" smtClean="false"/>
              <a:pPr/>
              <a:t>37</a:t>
            </a:fld>
            <a:endParaRPr lang="cs-CZ" dirty="false"/>
          </a:p>
        </p:txBody>
      </p:sp>
      <p:sp>
        <p:nvSpPr>
          <p:cNvPr id="3" name="Obdélník 2"/>
          <p:cNvSpPr/>
          <p:nvPr/>
        </p:nvSpPr>
        <p:spPr>
          <a:xfrm>
            <a:off x="323528" y="5022994"/>
            <a:ext cx="1512168" cy="35022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pic>
        <p:nvPicPr>
          <p:cNvPr id="6146" name="Picture 2"/>
          <p:cNvPicPr>
            <a:picLocks noChangeAspect="true" noChangeArrowheads="true"/>
          </p:cNvPicPr>
          <p:nvPr/>
        </p:nvPicPr>
        <p:blipFill>
          <a:blip r:embed="rId4">
            <a:extLst>
              <a:ext uri="{28A0092B-C50C-407E-A947-70E740481C1C}">
                <a14:useLocalDpi xmlns:a14="http://schemas.microsoft.com/office/drawing/2010/main" val="0"/>
              </a:ext>
            </a:extLst>
          </a:blip>
          <a:srcRect/>
          <a:stretch>
            <a:fillRect/>
          </a:stretch>
        </p:blipFill>
        <p:spPr bwMode="auto">
          <a:xfrm>
            <a:off x="278894" y="1484784"/>
            <a:ext cx="2371725" cy="470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
        <p:nvSpPr>
          <p:cNvPr id="11" name="Obdélník 10"/>
          <p:cNvSpPr/>
          <p:nvPr/>
        </p:nvSpPr>
        <p:spPr>
          <a:xfrm>
            <a:off x="467544" y="3140968"/>
            <a:ext cx="1080120" cy="69649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
        <p:nvSpPr>
          <p:cNvPr id="13" name="Obdélník 12"/>
          <p:cNvSpPr/>
          <p:nvPr/>
        </p:nvSpPr>
        <p:spPr>
          <a:xfrm>
            <a:off x="344734" y="5385838"/>
            <a:ext cx="1368152" cy="31130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Tree>
    <p:extLst>
      <p:ext uri="{BB962C8B-B14F-4D97-AF65-F5344CB8AC3E}">
        <p14:creationId xmlns:p14="http://schemas.microsoft.com/office/powerpoint/2010/main" val="227178398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Rozpočet jednotkový </a:t>
            </a:r>
            <a:endParaRPr lang="cs-CZ" dirty="false"/>
          </a:p>
        </p:txBody>
      </p:sp>
      <p:sp>
        <p:nvSpPr>
          <p:cNvPr id="5" name="Zástupný symbol pro číslo snímku 4"/>
          <p:cNvSpPr>
            <a:spLocks noGrp="true"/>
          </p:cNvSpPr>
          <p:nvPr>
            <p:ph type="sldNum" sz="quarter" idx="12"/>
          </p:nvPr>
        </p:nvSpPr>
        <p:spPr/>
        <p:txBody>
          <a:bodyPr/>
          <a:lstStyle/>
          <a:p>
            <a:fld id="{479BF083-4774-43B1-9AB0-5CC1AC5DD8EE}" type="slidenum">
              <a:rPr lang="cs-CZ" smtClean="false"/>
              <a:pPr/>
              <a:t>38</a:t>
            </a:fld>
            <a:endParaRPr lang="cs-CZ" dirty="false"/>
          </a:p>
        </p:txBody>
      </p:sp>
      <p:sp>
        <p:nvSpPr>
          <p:cNvPr id="7" name="Zástupný symbol pro obsah 6"/>
          <p:cNvSpPr>
            <a:spLocks noGrp="true"/>
          </p:cNvSpPr>
          <p:nvPr>
            <p:ph idx="13"/>
          </p:nvPr>
        </p:nvSpPr>
        <p:spPr>
          <a:xfrm>
            <a:off x="5724128" y="1916832"/>
            <a:ext cx="3168352" cy="4356484"/>
          </a:xfrm>
        </p:spPr>
        <p:txBody>
          <a:bodyPr/>
          <a:lstStyle/>
          <a:p>
            <a:pPr>
              <a:lnSpc>
                <a:spcPct val="100000"/>
              </a:lnSpc>
              <a:spcBef>
                <a:spcPts val="0"/>
              </a:spcBef>
              <a:spcAft>
                <a:spcPts val="1200"/>
              </a:spcAft>
              <a:buFont typeface="Wingdings" panose="05000000000000000000" pitchFamily="2" charset="2"/>
              <a:buChar char=""/>
            </a:pPr>
            <a:r>
              <a:rPr lang="cs-CZ" sz="1800" dirty="false" smtClean="false"/>
              <a:t>Přímá editace nákladů.</a:t>
            </a:r>
          </a:p>
          <a:p>
            <a:pPr>
              <a:lnSpc>
                <a:spcPct val="100000"/>
              </a:lnSpc>
              <a:spcBef>
                <a:spcPts val="0"/>
              </a:spcBef>
              <a:spcAft>
                <a:spcPts val="1200"/>
              </a:spcAft>
              <a:buFont typeface="Wingdings" panose="05000000000000000000" pitchFamily="2" charset="2"/>
              <a:buChar char=""/>
            </a:pPr>
            <a:r>
              <a:rPr lang="cs-CZ" sz="1800" b="true" dirty="false" smtClean="false"/>
              <a:t>Editovat vše </a:t>
            </a:r>
            <a:r>
              <a:rPr lang="cs-CZ" sz="1800" dirty="false" smtClean="false"/>
              <a:t>(tlačítko </a:t>
            </a:r>
            <a:br>
              <a:rPr lang="cs-CZ" sz="1800" dirty="false" smtClean="false"/>
            </a:br>
            <a:r>
              <a:rPr lang="cs-CZ" sz="1800" dirty="false" smtClean="false"/>
              <a:t>pod rozpočtem) – umožňuje přímé vpisování nákladů do  rozpočtu. </a:t>
            </a:r>
            <a:br>
              <a:rPr lang="cs-CZ" sz="1800" dirty="false" smtClean="false"/>
            </a:br>
            <a:r>
              <a:rPr lang="cs-CZ" sz="1800" dirty="false" smtClean="false"/>
              <a:t>Po vyplnění celého rozpočtu stačí zmáčknout </a:t>
            </a:r>
            <a:r>
              <a:rPr lang="cs-CZ" sz="1800" b="true" dirty="false" smtClean="false"/>
              <a:t>Uložit vše</a:t>
            </a:r>
            <a:r>
              <a:rPr lang="cs-CZ" sz="1800" dirty="false" smtClean="false"/>
              <a:t>.</a:t>
            </a:r>
            <a:r>
              <a:rPr lang="cs-CZ" sz="1800" b="true" dirty="false" smtClean="false"/>
              <a:t> </a:t>
            </a:r>
            <a:endParaRPr lang="cs-CZ" sz="1800" b="true" dirty="false"/>
          </a:p>
          <a:p>
            <a:pPr>
              <a:lnSpc>
                <a:spcPct val="100000"/>
              </a:lnSpc>
              <a:spcBef>
                <a:spcPts val="0"/>
              </a:spcBef>
              <a:spcAft>
                <a:spcPts val="1200"/>
              </a:spcAft>
              <a:buFont typeface="Wingdings" panose="05000000000000000000" pitchFamily="2" charset="2"/>
              <a:buChar char=""/>
            </a:pPr>
            <a:r>
              <a:rPr lang="cs-CZ" sz="1800" b="true" u="sng" dirty="false"/>
              <a:t>Možno exportovat </a:t>
            </a:r>
            <a:r>
              <a:rPr lang="cs-CZ" sz="1800" b="true" u="sng" dirty="false" smtClean="false"/>
              <a:t/>
            </a:r>
            <a:br>
              <a:rPr lang="cs-CZ" sz="1800" b="true" u="sng" dirty="false" smtClean="false"/>
            </a:br>
            <a:r>
              <a:rPr lang="cs-CZ" sz="1800" b="true" u="sng" dirty="false" smtClean="false"/>
              <a:t>do Excelu!!!</a:t>
            </a:r>
            <a:endParaRPr lang="cs-CZ" sz="1800" b="true" u="sng" dirty="false"/>
          </a:p>
        </p:txBody>
      </p:sp>
      <p:pic>
        <p:nvPicPr>
          <p:cNvPr id="18434" name="Picture 2"/>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395536" y="1323339"/>
            <a:ext cx="5178856" cy="5217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
        <p:nvSpPr>
          <p:cNvPr id="9" name="Obdélník 8"/>
          <p:cNvSpPr/>
          <p:nvPr/>
        </p:nvSpPr>
        <p:spPr>
          <a:xfrm>
            <a:off x="2195736" y="6390953"/>
            <a:ext cx="1584176"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Tree>
    <p:extLst>
      <p:ext uri="{BB962C8B-B14F-4D97-AF65-F5344CB8AC3E}">
        <p14:creationId xmlns:p14="http://schemas.microsoft.com/office/powerpoint/2010/main" val="410678748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Rozpočet </a:t>
            </a:r>
            <a:r>
              <a:rPr lang="cs-CZ" dirty="false" smtClean="false"/>
              <a:t>jednotkový </a:t>
            </a:r>
            <a:endParaRPr lang="cs-CZ" dirty="false"/>
          </a:p>
        </p:txBody>
      </p:sp>
      <p:sp>
        <p:nvSpPr>
          <p:cNvPr id="6" name="Zástupný symbol pro obsah 5"/>
          <p:cNvSpPr>
            <a:spLocks noGrp="true"/>
          </p:cNvSpPr>
          <p:nvPr>
            <p:ph idx="10"/>
          </p:nvPr>
        </p:nvSpPr>
        <p:spPr>
          <a:xfrm>
            <a:off x="514494" y="4941168"/>
            <a:ext cx="8064000" cy="1490110"/>
          </a:xfrm>
        </p:spPr>
        <p:txBody>
          <a:bodyPr/>
          <a:lstStyle/>
          <a:p>
            <a:pPr algn="just">
              <a:lnSpc>
                <a:spcPct val="100000"/>
              </a:lnSpc>
              <a:spcBef>
                <a:spcPts val="0"/>
              </a:spcBef>
            </a:pPr>
            <a:r>
              <a:rPr lang="cs-CZ" sz="1800" dirty="false" smtClean="false"/>
              <a:t>Editace po jednotlivých řádcích.</a:t>
            </a:r>
          </a:p>
          <a:p>
            <a:pPr algn="just">
              <a:lnSpc>
                <a:spcPct val="100000"/>
              </a:lnSpc>
              <a:spcBef>
                <a:spcPts val="0"/>
              </a:spcBef>
            </a:pPr>
            <a:r>
              <a:rPr lang="cs-CZ" sz="1800" dirty="false" smtClean="false"/>
              <a:t>Aktivní řádek možno editovat přímo </a:t>
            </a:r>
            <a:r>
              <a:rPr lang="cs-CZ" sz="1800" u="sng" dirty="false" smtClean="false"/>
              <a:t>pod</a:t>
            </a:r>
            <a:r>
              <a:rPr lang="cs-CZ" sz="1800" dirty="false" smtClean="false"/>
              <a:t> rozpočtem.</a:t>
            </a:r>
          </a:p>
          <a:p>
            <a:pPr algn="just">
              <a:lnSpc>
                <a:spcPct val="100000"/>
              </a:lnSpc>
              <a:spcBef>
                <a:spcPts val="0"/>
              </a:spcBef>
            </a:pPr>
            <a:r>
              <a:rPr lang="cs-CZ" sz="1800" dirty="false" smtClean="false"/>
              <a:t>U položek označených zelenou fajfkou, je možno vytvářet podpoložky – přes tlačítko Nový záznam.</a:t>
            </a:r>
          </a:p>
          <a:p>
            <a:pPr algn="just">
              <a:lnSpc>
                <a:spcPct val="100000"/>
              </a:lnSpc>
              <a:spcBef>
                <a:spcPts val="0"/>
              </a:spcBef>
            </a:pPr>
            <a:r>
              <a:rPr lang="cs-CZ" sz="1800" dirty="false" smtClean="false"/>
              <a:t>Každou vyplněnou/založenou položku je potřeba ULOŽIT!!!</a:t>
            </a:r>
            <a:endParaRPr lang="cs-CZ" sz="1800" dirty="false"/>
          </a:p>
        </p:txBody>
      </p:sp>
      <p:sp>
        <p:nvSpPr>
          <p:cNvPr id="4" name="Zástupný symbol pro číslo snímku 3"/>
          <p:cNvSpPr>
            <a:spLocks noGrp="true"/>
          </p:cNvSpPr>
          <p:nvPr>
            <p:ph type="sldNum" sz="quarter" idx="13"/>
          </p:nvPr>
        </p:nvSpPr>
        <p:spPr/>
        <p:txBody>
          <a:bodyPr/>
          <a:lstStyle/>
          <a:p>
            <a:fld id="{479BF083-4774-43B1-9AB0-5CC1AC5DD8EE}" type="slidenum">
              <a:rPr lang="cs-CZ" smtClean="false"/>
              <a:pPr/>
              <a:t>39</a:t>
            </a:fld>
            <a:endParaRPr lang="cs-CZ" dirty="false"/>
          </a:p>
        </p:txBody>
      </p:sp>
      <p:pic>
        <p:nvPicPr>
          <p:cNvPr id="19458" name="Picture 2"/>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539552" y="1327037"/>
            <a:ext cx="7873930" cy="3492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
        <p:nvSpPr>
          <p:cNvPr id="9" name="Obdélník 8"/>
          <p:cNvSpPr/>
          <p:nvPr/>
        </p:nvSpPr>
        <p:spPr>
          <a:xfrm>
            <a:off x="514494" y="3789040"/>
            <a:ext cx="7081842" cy="8640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Tree>
    <p:extLst>
      <p:ext uri="{BB962C8B-B14F-4D97-AF65-F5344CB8AC3E}">
        <p14:creationId xmlns:p14="http://schemas.microsoft.com/office/powerpoint/2010/main" val="28150824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Semináře pro žadatele </a:t>
            </a:r>
            <a:r>
              <a:rPr lang="cs-CZ" dirty="false" smtClean="false"/>
              <a:t>mas – povinná publicita</a:t>
            </a:r>
            <a:endParaRPr lang="cs-CZ" dirty="false"/>
          </a:p>
        </p:txBody>
      </p:sp>
      <p:sp>
        <p:nvSpPr>
          <p:cNvPr id="3" name="Zástupný symbol pro obsah 2"/>
          <p:cNvSpPr>
            <a:spLocks noGrp="true"/>
          </p:cNvSpPr>
          <p:nvPr>
            <p:ph idx="1"/>
          </p:nvPr>
        </p:nvSpPr>
        <p:spPr>
          <a:xfrm>
            <a:off x="539552" y="1556792"/>
            <a:ext cx="8064000" cy="4320480"/>
          </a:xfrm>
        </p:spPr>
        <p:txBody>
          <a:bodyPr anchor="t"/>
          <a:lstStyle/>
          <a:p>
            <a:pPr>
              <a:lnSpc>
                <a:spcPct val="100000"/>
              </a:lnSpc>
            </a:pPr>
            <a:r>
              <a:rPr lang="cs-CZ" sz="1800" dirty="false" smtClean="false"/>
              <a:t>MAS musí povinně dodržet publicitu IROP a zároveň musí povinně dodržet publicitu operačního programu, ve kterém vyhlašuje výzvu MAS.</a:t>
            </a:r>
          </a:p>
          <a:p>
            <a:pPr>
              <a:lnSpc>
                <a:spcPct val="100000"/>
              </a:lnSpc>
            </a:pPr>
            <a:r>
              <a:rPr lang="cs-CZ" sz="1800" b="true" dirty="false"/>
              <a:t>V</a:t>
            </a:r>
            <a:r>
              <a:rPr lang="cs-CZ" sz="1800" b="true" dirty="false" smtClean="false"/>
              <a:t> </a:t>
            </a:r>
            <a:r>
              <a:rPr lang="cs-CZ" sz="1800" b="true" dirty="false"/>
              <a:t>případě seminářů </a:t>
            </a:r>
            <a:r>
              <a:rPr lang="cs-CZ" sz="1800" b="true" dirty="false" smtClean="false"/>
              <a:t>pro </a:t>
            </a:r>
            <a:r>
              <a:rPr lang="cs-CZ" sz="1800" b="true" dirty="false"/>
              <a:t>žadatele MAS u výzev vyhlašovaných v </a:t>
            </a:r>
            <a:r>
              <a:rPr lang="cs-CZ" sz="1800" b="true" dirty="false" smtClean="false"/>
              <a:t>OPZ uvede:</a:t>
            </a:r>
            <a:endParaRPr lang="cs-CZ" sz="1800" b="true" dirty="false"/>
          </a:p>
          <a:p>
            <a:pPr lvl="1">
              <a:lnSpc>
                <a:spcPct val="100000"/>
              </a:lnSpc>
              <a:buFont typeface="Courier New" panose="02070309020205020404" pitchFamily="49" charset="0"/>
              <a:buChar char="o"/>
            </a:pPr>
            <a:r>
              <a:rPr lang="cs-CZ" sz="1800" dirty="false" smtClean="false"/>
              <a:t>Vedle vlajky EU:</a:t>
            </a:r>
          </a:p>
          <a:p>
            <a:pPr lvl="4">
              <a:lnSpc>
                <a:spcPct val="100000"/>
              </a:lnSpc>
              <a:buFont typeface="Courier New" panose="02070309020205020404" pitchFamily="49" charset="0"/>
              <a:buChar char="o"/>
            </a:pPr>
            <a:r>
              <a:rPr lang="cs-CZ" sz="1800" dirty="false"/>
              <a:t>EVROPSKÁ UNIE</a:t>
            </a:r>
          </a:p>
          <a:p>
            <a:pPr lvl="4">
              <a:lnSpc>
                <a:spcPct val="100000"/>
              </a:lnSpc>
              <a:buFont typeface="Courier New" panose="02070309020205020404" pitchFamily="49" charset="0"/>
              <a:buChar char="o"/>
            </a:pPr>
            <a:r>
              <a:rPr lang="cs-CZ" sz="1800" dirty="false"/>
              <a:t>EVROPSKÉ STRUKTURÁLNÍ A INVESTIČNÍ FONDY</a:t>
            </a:r>
          </a:p>
          <a:p>
            <a:pPr lvl="4">
              <a:lnSpc>
                <a:spcPct val="100000"/>
              </a:lnSpc>
              <a:buFont typeface="Courier New" panose="02070309020205020404" pitchFamily="49" charset="0"/>
              <a:buChar char="o"/>
            </a:pPr>
            <a:r>
              <a:rPr lang="cs-CZ" sz="1800" dirty="false"/>
              <a:t>INTEGROVANÝ REGIONÁLNÍ OP</a:t>
            </a:r>
          </a:p>
          <a:p>
            <a:pPr lvl="4">
              <a:lnSpc>
                <a:spcPct val="100000"/>
              </a:lnSpc>
              <a:buFont typeface="Courier New" panose="02070309020205020404" pitchFamily="49" charset="0"/>
              <a:buChar char="o"/>
            </a:pPr>
            <a:r>
              <a:rPr lang="cs-CZ" sz="1800" dirty="false"/>
              <a:t>OP ZAMĚSTNANOST</a:t>
            </a:r>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4</a:t>
            </a:fld>
            <a:endParaRPr lang="cs-CZ" dirty="false"/>
          </a:p>
        </p:txBody>
      </p:sp>
      <p:pic>
        <p:nvPicPr>
          <p:cNvPr id="1026" name="Picture 2"/>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971600" y="4869160"/>
            <a:ext cx="7692736" cy="1440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213605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Přehled zdrojů financování</a:t>
            </a: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40</a:t>
            </a:fld>
            <a:endParaRPr lang="cs-CZ" dirty="false"/>
          </a:p>
        </p:txBody>
      </p:sp>
      <p:sp>
        <p:nvSpPr>
          <p:cNvPr id="5" name="Zástupný symbol pro obsah 4"/>
          <p:cNvSpPr>
            <a:spLocks noGrp="true"/>
          </p:cNvSpPr>
          <p:nvPr>
            <p:ph idx="13"/>
          </p:nvPr>
        </p:nvSpPr>
        <p:spPr>
          <a:xfrm>
            <a:off x="388902" y="5121188"/>
            <a:ext cx="5256584" cy="1368152"/>
          </a:xfrm>
        </p:spPr>
        <p:txBody>
          <a:bodyPr/>
          <a:lstStyle/>
          <a:p>
            <a:pPr algn="just">
              <a:lnSpc>
                <a:spcPct val="100000"/>
              </a:lnSpc>
              <a:spcBef>
                <a:spcPts val="0"/>
              </a:spcBef>
              <a:buFont typeface="Wingdings" panose="05000000000000000000" pitchFamily="2" charset="2"/>
              <a:buChar char=""/>
            </a:pPr>
            <a:r>
              <a:rPr lang="cs-CZ" sz="1800" dirty="false" smtClean="false"/>
              <a:t>Rozpad zdrojů financování pomocí tlačítka Rozpad financí.</a:t>
            </a:r>
          </a:p>
          <a:p>
            <a:pPr algn="just">
              <a:lnSpc>
                <a:spcPct val="100000"/>
              </a:lnSpc>
              <a:spcBef>
                <a:spcPts val="0"/>
              </a:spcBef>
              <a:buFont typeface="Wingdings" panose="05000000000000000000" pitchFamily="2" charset="2"/>
              <a:buChar char=""/>
            </a:pPr>
            <a:r>
              <a:rPr lang="cs-CZ" sz="1800" dirty="false" smtClean="false"/>
              <a:t>Po </a:t>
            </a:r>
            <a:r>
              <a:rPr lang="cs-CZ" sz="1800" dirty="false"/>
              <a:t>každé změně </a:t>
            </a:r>
            <a:r>
              <a:rPr lang="cs-CZ" sz="1800" dirty="false" smtClean="false"/>
              <a:t>rozpočtu nutno provést rozpad financí znovu.</a:t>
            </a:r>
          </a:p>
          <a:p>
            <a:pPr marL="0" indent="0" algn="just">
              <a:lnSpc>
                <a:spcPct val="100000"/>
              </a:lnSpc>
              <a:spcBef>
                <a:spcPts val="0"/>
              </a:spcBef>
              <a:spcAft>
                <a:spcPts val="0"/>
              </a:spcAft>
              <a:buNone/>
            </a:pPr>
            <a:endParaRPr lang="cs-CZ" sz="2000" dirty="false"/>
          </a:p>
        </p:txBody>
      </p:sp>
      <p:pic>
        <p:nvPicPr>
          <p:cNvPr id="20482" name="Picture 2"/>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388902" y="1250853"/>
            <a:ext cx="7344816" cy="373940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algn="ctr" dir="2700000" dist="35921" rotWithShape="0">
                    <a:schemeClr val="bg2"/>
                  </a:outerShdw>
                </a:effectLst>
              </a14:hiddenEffects>
            </a:ext>
          </a:extLst>
        </p:spPr>
      </p:pic>
      <p:sp>
        <p:nvSpPr>
          <p:cNvPr id="10" name="Obdélník 9"/>
          <p:cNvSpPr/>
          <p:nvPr/>
        </p:nvSpPr>
        <p:spPr>
          <a:xfrm>
            <a:off x="438669" y="3727613"/>
            <a:ext cx="1253011"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pic>
        <p:nvPicPr>
          <p:cNvPr id="20483" name="Picture 3"/>
          <p:cNvPicPr>
            <a:picLocks noChangeAspect="true" noChangeArrowheads="true"/>
          </p:cNvPicPr>
          <p:nvPr/>
        </p:nvPicPr>
        <p:blipFill>
          <a:blip r:embed="rId4">
            <a:extLst>
              <a:ext uri="{28A0092B-C50C-407E-A947-70E740481C1C}">
                <a14:useLocalDpi xmlns:a14="http://schemas.microsoft.com/office/drawing/2010/main" val="0"/>
              </a:ext>
            </a:extLst>
          </a:blip>
          <a:srcRect/>
          <a:stretch>
            <a:fillRect/>
          </a:stretch>
        </p:blipFill>
        <p:spPr bwMode="auto">
          <a:xfrm>
            <a:off x="5796136" y="3609671"/>
            <a:ext cx="3206071" cy="237626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algn="ctr" dir="2700000" dist="35921" rotWithShape="0">
                    <a:schemeClr val="bg2"/>
                  </a:outerShdw>
                </a:effectLst>
              </a14:hiddenEffects>
            </a:ext>
          </a:extLst>
        </p:spPr>
      </p:pic>
      <p:sp>
        <p:nvSpPr>
          <p:cNvPr id="11" name="Obdélník 10"/>
          <p:cNvSpPr/>
          <p:nvPr/>
        </p:nvSpPr>
        <p:spPr>
          <a:xfrm>
            <a:off x="1695034" y="3284984"/>
            <a:ext cx="2444918"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cxnSp>
        <p:nvCxnSpPr>
          <p:cNvPr id="7" name="Přímá spojnice se šipkou 6"/>
          <p:cNvCxnSpPr/>
          <p:nvPr/>
        </p:nvCxnSpPr>
        <p:spPr>
          <a:xfrm>
            <a:off x="3851920" y="3727613"/>
            <a:ext cx="1872208" cy="781507"/>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3" name="Obdélník 2"/>
          <p:cNvSpPr/>
          <p:nvPr/>
        </p:nvSpPr>
        <p:spPr>
          <a:xfrm>
            <a:off x="5580112" y="2780928"/>
            <a:ext cx="1224136" cy="5760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Tree>
    <p:extLst>
      <p:ext uri="{BB962C8B-B14F-4D97-AF65-F5344CB8AC3E}">
        <p14:creationId xmlns:p14="http://schemas.microsoft.com/office/powerpoint/2010/main" val="297276476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Finanční plán</a:t>
            </a: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41</a:t>
            </a:fld>
            <a:endParaRPr lang="cs-CZ" dirty="false"/>
          </a:p>
        </p:txBody>
      </p:sp>
      <p:sp>
        <p:nvSpPr>
          <p:cNvPr id="5" name="Zástupný symbol pro obsah 4"/>
          <p:cNvSpPr>
            <a:spLocks noGrp="true"/>
          </p:cNvSpPr>
          <p:nvPr>
            <p:ph idx="13"/>
          </p:nvPr>
        </p:nvSpPr>
        <p:spPr>
          <a:xfrm>
            <a:off x="431540" y="5373216"/>
            <a:ext cx="8208912" cy="1152128"/>
          </a:xfrm>
        </p:spPr>
        <p:txBody>
          <a:bodyPr/>
          <a:lstStyle/>
          <a:p>
            <a:pPr algn="just">
              <a:lnSpc>
                <a:spcPct val="100000"/>
              </a:lnSpc>
              <a:spcBef>
                <a:spcPts val="0"/>
              </a:spcBef>
              <a:buFont typeface="Wingdings" panose="05000000000000000000" pitchFamily="2" charset="2"/>
              <a:buChar char=""/>
            </a:pPr>
            <a:r>
              <a:rPr lang="cs-CZ" sz="1800" dirty="false" smtClean="false"/>
              <a:t>Finanční </a:t>
            </a:r>
            <a:r>
              <a:rPr lang="cs-CZ" sz="1800" dirty="false"/>
              <a:t>plán se generuje automaticky, ale žadatel ho může ručně </a:t>
            </a:r>
            <a:r>
              <a:rPr lang="cs-CZ" sz="1800" dirty="false" smtClean="false"/>
              <a:t>upravit.</a:t>
            </a:r>
          </a:p>
          <a:p>
            <a:pPr algn="just">
              <a:lnSpc>
                <a:spcPct val="100000"/>
              </a:lnSpc>
              <a:spcBef>
                <a:spcPts val="0"/>
              </a:spcBef>
              <a:buFont typeface="Wingdings" panose="05000000000000000000" pitchFamily="2" charset="2"/>
              <a:buChar char=""/>
            </a:pPr>
            <a:r>
              <a:rPr lang="cs-CZ" sz="1800" dirty="false" smtClean="false"/>
              <a:t>Automatické </a:t>
            </a:r>
            <a:r>
              <a:rPr lang="cs-CZ" sz="1800" dirty="false"/>
              <a:t>generování FP je převzato z nastavení Výzvy ŘO do výzev MAS</a:t>
            </a:r>
            <a:r>
              <a:rPr lang="cs-CZ" sz="1800" dirty="false" smtClean="false"/>
              <a:t>.</a:t>
            </a:r>
            <a:endParaRPr lang="cs-CZ" sz="1800" dirty="false"/>
          </a:p>
          <a:p>
            <a:pPr algn="just">
              <a:lnSpc>
                <a:spcPct val="100000"/>
              </a:lnSpc>
              <a:spcBef>
                <a:spcPts val="0"/>
              </a:spcBef>
              <a:buFont typeface="Wingdings" panose="05000000000000000000" pitchFamily="2" charset="2"/>
              <a:buChar char=""/>
            </a:pPr>
            <a:r>
              <a:rPr lang="cs-CZ" sz="1800" dirty="false"/>
              <a:t>Kontrola shody částek finančního plánu a </a:t>
            </a:r>
            <a:r>
              <a:rPr lang="cs-CZ" sz="1800" dirty="false" smtClean="false"/>
              <a:t>rozpočtu.</a:t>
            </a:r>
            <a:endParaRPr lang="cs-CZ" sz="1800" dirty="false"/>
          </a:p>
          <a:p>
            <a:pPr algn="just">
              <a:lnSpc>
                <a:spcPct val="100000"/>
              </a:lnSpc>
              <a:spcBef>
                <a:spcPts val="0"/>
              </a:spcBef>
              <a:buFont typeface="Wingdings" panose="05000000000000000000" pitchFamily="2" charset="2"/>
              <a:buChar char=""/>
            </a:pPr>
            <a:endParaRPr lang="cs-CZ" sz="1800" dirty="false"/>
          </a:p>
        </p:txBody>
      </p:sp>
      <p:pic>
        <p:nvPicPr>
          <p:cNvPr id="21506" name="Picture 2"/>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323528" y="1196752"/>
            <a:ext cx="8424936" cy="408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
        <p:nvSpPr>
          <p:cNvPr id="8" name="Obdélník 7"/>
          <p:cNvSpPr/>
          <p:nvPr/>
        </p:nvSpPr>
        <p:spPr>
          <a:xfrm>
            <a:off x="4211960" y="4869160"/>
            <a:ext cx="1800200" cy="41064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Tree>
    <p:extLst>
      <p:ext uri="{BB962C8B-B14F-4D97-AF65-F5344CB8AC3E}">
        <p14:creationId xmlns:p14="http://schemas.microsoft.com/office/powerpoint/2010/main" val="188655986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VEŘEJNÉ ZAKÁZKY</a:t>
            </a: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42</a:t>
            </a:fld>
            <a:endParaRPr lang="cs-CZ" dirty="false"/>
          </a:p>
        </p:txBody>
      </p:sp>
      <p:pic>
        <p:nvPicPr>
          <p:cNvPr id="1029" name="Picture 5" descr="C:\Users\michaela.sedlackova\Desktop\Printscreeny_IS KP14+\veřejné zakázky_1.PNG"/>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323527" y="1196752"/>
            <a:ext cx="8624829" cy="252274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ichaela.sedlackova\Desktop\Printscreeny_IS KP14+\Veřejné zakázky_3.PNG"/>
          <p:cNvPicPr>
            <a:picLocks noChangeAspect="true" noChangeArrowheads="true"/>
          </p:cNvPicPr>
          <p:nvPr/>
        </p:nvPicPr>
        <p:blipFill>
          <a:blip r:embed="rId4">
            <a:extLst>
              <a:ext uri="{28A0092B-C50C-407E-A947-70E740481C1C}">
                <a14:useLocalDpi xmlns:a14="http://schemas.microsoft.com/office/drawing/2010/main" val="0"/>
              </a:ext>
            </a:extLst>
          </a:blip>
          <a:srcRect/>
          <a:stretch>
            <a:fillRect/>
          </a:stretch>
        </p:blipFill>
        <p:spPr bwMode="auto">
          <a:xfrm>
            <a:off x="6800231" y="3212976"/>
            <a:ext cx="2160240" cy="2042243"/>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michaela.sedlackova\Desktop\Printscreeny_IS KP14+\veřejné zakázky_2.PNG"/>
          <p:cNvPicPr>
            <a:picLocks noChangeAspect="true" noChangeArrowheads="true"/>
          </p:cNvPicPr>
          <p:nvPr/>
        </p:nvPicPr>
        <p:blipFill>
          <a:blip r:embed="rId5">
            <a:extLst>
              <a:ext uri="{28A0092B-C50C-407E-A947-70E740481C1C}">
                <a14:useLocalDpi xmlns:a14="http://schemas.microsoft.com/office/drawing/2010/main" val="0"/>
              </a:ext>
            </a:extLst>
          </a:blip>
          <a:srcRect/>
          <a:stretch>
            <a:fillRect/>
          </a:stretch>
        </p:blipFill>
        <p:spPr bwMode="auto">
          <a:xfrm>
            <a:off x="5724128" y="4662458"/>
            <a:ext cx="2531237" cy="2016224"/>
          </a:xfrm>
          <a:prstGeom prst="rect">
            <a:avLst/>
          </a:prstGeom>
          <a:noFill/>
          <a:extLst>
            <a:ext uri="{909E8E84-426E-40DD-AFC4-6F175D3DCCD1}">
              <a14:hiddenFill xmlns:a14="http://schemas.microsoft.com/office/drawing/2010/main">
                <a:solidFill>
                  <a:srgbClr val="FFFFFF"/>
                </a:solidFill>
              </a14:hiddenFill>
            </a:ext>
          </a:extLst>
        </p:spPr>
      </p:pic>
      <p:sp>
        <p:nvSpPr>
          <p:cNvPr id="5" name="Zástupný symbol pro obsah 4"/>
          <p:cNvSpPr>
            <a:spLocks noGrp="true"/>
          </p:cNvSpPr>
          <p:nvPr>
            <p:ph idx="13"/>
          </p:nvPr>
        </p:nvSpPr>
        <p:spPr>
          <a:xfrm>
            <a:off x="395536" y="3789040"/>
            <a:ext cx="5184576" cy="2880320"/>
          </a:xfrm>
        </p:spPr>
        <p:txBody>
          <a:bodyPr/>
          <a:lstStyle/>
          <a:p>
            <a:pPr>
              <a:lnSpc>
                <a:spcPct val="100000"/>
              </a:lnSpc>
              <a:spcBef>
                <a:spcPts val="0"/>
              </a:spcBef>
              <a:buFont typeface="Wingdings" panose="05000000000000000000" pitchFamily="2" charset="2"/>
              <a:buChar char=""/>
            </a:pPr>
            <a:r>
              <a:rPr lang="cs-CZ" sz="1600" dirty="false" smtClean="false"/>
              <a:t>Záložka Projekt </a:t>
            </a:r>
            <a:br>
              <a:rPr lang="cs-CZ" sz="1600" dirty="false" smtClean="false"/>
            </a:br>
            <a:r>
              <a:rPr lang="cs-CZ" sz="1600" dirty="false" smtClean="false"/>
              <a:t>(</a:t>
            </a:r>
            <a:r>
              <a:rPr lang="cs-CZ" sz="1600" dirty="false"/>
              <a:t>sekce Identifikace projektu</a:t>
            </a:r>
            <a:r>
              <a:rPr lang="cs-CZ" sz="1600" dirty="false" smtClean="false"/>
              <a:t>)</a:t>
            </a:r>
          </a:p>
          <a:p>
            <a:pPr algn="just">
              <a:lnSpc>
                <a:spcPct val="100000"/>
              </a:lnSpc>
              <a:spcBef>
                <a:spcPts val="0"/>
              </a:spcBef>
              <a:buFont typeface="Wingdings" panose="05000000000000000000" pitchFamily="2" charset="2"/>
              <a:buChar char=""/>
            </a:pPr>
            <a:r>
              <a:rPr lang="cs-CZ" sz="1600" dirty="false" smtClean="false"/>
              <a:t>Záložka Veřejné zakázky </a:t>
            </a:r>
          </a:p>
          <a:p>
            <a:pPr>
              <a:lnSpc>
                <a:spcPct val="100000"/>
              </a:lnSpc>
              <a:spcBef>
                <a:spcPts val="0"/>
              </a:spcBef>
              <a:buFont typeface="Wingdings" panose="05000000000000000000" pitchFamily="2" charset="2"/>
              <a:buChar char=""/>
            </a:pPr>
            <a:r>
              <a:rPr lang="cs-CZ" sz="1600" b="true" dirty="false"/>
              <a:t>Zjednodušeně se jedná o zakázky </a:t>
            </a:r>
            <a:r>
              <a:rPr lang="cs-CZ" sz="1600" b="true" dirty="false" smtClean="false"/>
              <a:t/>
            </a:r>
            <a:br>
              <a:rPr lang="cs-CZ" sz="1600" b="true" dirty="false" smtClean="false"/>
            </a:br>
            <a:r>
              <a:rPr lang="cs-CZ" sz="1600" b="true" dirty="false" smtClean="false"/>
              <a:t>s </a:t>
            </a:r>
            <a:r>
              <a:rPr lang="cs-CZ" sz="1600" b="true" dirty="false"/>
              <a:t>předpokládanou hodnotou dosahující či vyšší než 400.000 Kč bez DPH nebo s přepokládanou hodnotou dosahující či vyšší než 500.000 Kč </a:t>
            </a:r>
            <a:r>
              <a:rPr lang="cs-CZ" sz="1600" b="true" dirty="false" smtClean="false"/>
              <a:t/>
            </a:r>
            <a:br>
              <a:rPr lang="cs-CZ" sz="1600" b="true" dirty="false" smtClean="false"/>
            </a:br>
            <a:r>
              <a:rPr lang="cs-CZ" sz="1600" b="true" dirty="false" smtClean="false"/>
              <a:t>bez </a:t>
            </a:r>
            <a:r>
              <a:rPr lang="cs-CZ" sz="1600" b="true" dirty="false"/>
              <a:t>DPH </a:t>
            </a:r>
            <a:r>
              <a:rPr lang="cs-CZ" sz="1400" dirty="false"/>
              <a:t>v případě, že zadavatel nepatří mezi veřejné </a:t>
            </a:r>
            <a:r>
              <a:rPr lang="cs-CZ" sz="1400" dirty="false" smtClean="false"/>
              <a:t/>
            </a:r>
            <a:br>
              <a:rPr lang="cs-CZ" sz="1400" dirty="false" smtClean="false"/>
            </a:br>
            <a:r>
              <a:rPr lang="cs-CZ" sz="1400" dirty="false" smtClean="false"/>
              <a:t>či </a:t>
            </a:r>
            <a:r>
              <a:rPr lang="cs-CZ" sz="1400" dirty="false"/>
              <a:t>sektorové zadavatele podle § 2 odst. 2 a 6 zákona </a:t>
            </a:r>
            <a:r>
              <a:rPr lang="cs-CZ" sz="1400" dirty="false" smtClean="false"/>
              <a:t/>
            </a:r>
            <a:br>
              <a:rPr lang="cs-CZ" sz="1400" dirty="false" smtClean="false"/>
            </a:br>
            <a:r>
              <a:rPr lang="cs-CZ" sz="1400" dirty="false" smtClean="false"/>
              <a:t>č</a:t>
            </a:r>
            <a:r>
              <a:rPr lang="cs-CZ" sz="1400" dirty="false"/>
              <a:t>. 137/2006 Sb., o veřejných zakázkách, a zároveň podpora poskytovaná na tuto zakázku není vyšší než 50 %.</a:t>
            </a:r>
          </a:p>
          <a:p>
            <a:pPr algn="just">
              <a:lnSpc>
                <a:spcPct val="100000"/>
              </a:lnSpc>
              <a:spcBef>
                <a:spcPts val="0"/>
              </a:spcBef>
              <a:buFont typeface="Wingdings" panose="05000000000000000000" pitchFamily="2" charset="2"/>
              <a:buChar char=""/>
            </a:pPr>
            <a:endParaRPr lang="cs-CZ" sz="1800" dirty="false"/>
          </a:p>
        </p:txBody>
      </p:sp>
    </p:spTree>
    <p:extLst>
      <p:ext uri="{BB962C8B-B14F-4D97-AF65-F5344CB8AC3E}">
        <p14:creationId xmlns:p14="http://schemas.microsoft.com/office/powerpoint/2010/main" val="17221589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Veřejné zakázky</a:t>
            </a:r>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43</a:t>
            </a:fld>
            <a:endParaRPr lang="cs-CZ" dirty="false"/>
          </a:p>
        </p:txBody>
      </p:sp>
      <p:graphicFrame>
        <p:nvGraphicFramePr>
          <p:cNvPr id="6" name="Zástupný symbol pro obsah 5"/>
          <p:cNvGraphicFramePr>
            <a:graphicFrameLocks noGrp="true"/>
          </p:cNvGraphicFramePr>
          <p:nvPr>
            <p:ph idx="1"/>
            <p:extLst>
              <p:ext uri="{D42A27DB-BD31-4B8C-83A1-F6EECF244321}">
                <p14:modId xmlns:p14="http://schemas.microsoft.com/office/powerpoint/2010/main" val="2157727695"/>
              </p:ext>
            </p:extLst>
          </p:nvPr>
        </p:nvGraphicFramePr>
        <p:xfrm>
          <a:off x="633605" y="1294240"/>
          <a:ext cx="7881917" cy="4953744"/>
        </p:xfrm>
        <a:graphic>
          <a:graphicData uri="http://schemas.openxmlformats.org/drawingml/2006/table">
            <a:tbl>
              <a:tblPr firstRow="true" bandRow="true">
                <a:tableStyleId>{5C22544A-7EE6-4342-B048-85BDC9FD1C3A}</a:tableStyleId>
              </a:tblPr>
              <a:tblGrid>
                <a:gridCol w="2688167"/>
                <a:gridCol w="2688167"/>
                <a:gridCol w="2505583"/>
              </a:tblGrid>
              <a:tr h="606734">
                <a:tc>
                  <a:txBody>
                    <a:bodyPr/>
                    <a:lstStyle/>
                    <a:p>
                      <a:r>
                        <a:rPr lang="cs-CZ" dirty="false" smtClean="false"/>
                        <a:t>Méně než 400/500</a:t>
                      </a:r>
                      <a:r>
                        <a:rPr lang="cs-CZ" baseline="0" dirty="false" smtClean="false"/>
                        <a:t> tis. Kč bez DPH</a:t>
                      </a:r>
                      <a:endParaRPr lang="cs-CZ" dirty="false"/>
                    </a:p>
                  </a:txBody>
                  <a:tcPr/>
                </a:tc>
                <a:tc>
                  <a:txBody>
                    <a:bodyPr/>
                    <a:lstStyle/>
                    <a:p>
                      <a:r>
                        <a:rPr lang="cs-CZ" dirty="false" smtClean="false"/>
                        <a:t>Od 400/500 tis. Kč do 2mil./6mil. Kč bez DPH</a:t>
                      </a:r>
                      <a:endParaRPr lang="cs-CZ" dirty="false"/>
                    </a:p>
                  </a:txBody>
                  <a:tcPr/>
                </a:tc>
                <a:tc>
                  <a:txBody>
                    <a:bodyPr/>
                    <a:lstStyle/>
                    <a:p>
                      <a:r>
                        <a:rPr lang="cs-CZ" dirty="false" smtClean="false"/>
                        <a:t>Od 2 mil./6mil. Kč bez DPH</a:t>
                      </a:r>
                      <a:endParaRPr lang="cs-CZ" dirty="false"/>
                    </a:p>
                  </a:txBody>
                  <a:tcPr/>
                </a:tc>
              </a:tr>
              <a:tr h="656064">
                <a:tc>
                  <a:txBody>
                    <a:bodyPr/>
                    <a:lstStyle/>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b="true" dirty="false" smtClean="false"/>
                        <a:t>Neprovádí se výběrové řízení</a:t>
                      </a:r>
                    </a:p>
                  </a:txBody>
                  <a:tcPr/>
                </a:tc>
                <a:tc>
                  <a:txBody>
                    <a:bodyPr/>
                    <a:lstStyle/>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b="true" dirty="false" smtClean="false"/>
                        <a:t>Výběr dodavatele je vázán na VŘ</a:t>
                      </a:r>
                    </a:p>
                  </a:txBody>
                  <a:tcPr/>
                </a:tc>
                <a:tc>
                  <a:txBody>
                    <a:bodyPr/>
                    <a:lstStyle/>
                    <a:p>
                      <a:pPr marL="0" marR="0" indent="0" algn="l" defTabSz="914400" rtl="false" eaLnBrk="true" fontAlgn="auto" latinLnBrk="false" hangingPunct="true">
                        <a:lnSpc>
                          <a:spcPct val="100000"/>
                        </a:lnSpc>
                        <a:spcBef>
                          <a:spcPts val="0"/>
                        </a:spcBef>
                        <a:spcAft>
                          <a:spcPts val="0"/>
                        </a:spcAft>
                        <a:buClrTx/>
                        <a:buSzTx/>
                        <a:buFontTx/>
                        <a:buNone/>
                        <a:tabLst/>
                        <a:defRPr/>
                      </a:pPr>
                      <a:r>
                        <a:rPr lang="cs-CZ" b="true" dirty="false" smtClean="false"/>
                        <a:t>Výběr</a:t>
                      </a:r>
                      <a:r>
                        <a:rPr lang="cs-CZ" b="true" baseline="0" dirty="false" smtClean="false"/>
                        <a:t> dodavatele je vázán na VŘ</a:t>
                      </a:r>
                    </a:p>
                  </a:txBody>
                  <a:tcPr/>
                </a:tc>
              </a:tr>
              <a:tr h="3207023">
                <a:tc>
                  <a:txBody>
                    <a:bodyPr/>
                    <a:lstStyle/>
                    <a:p>
                      <a:pPr marL="285750" indent="-285750" algn="l">
                        <a:buFont typeface="Arial" panose="020B0604020202020204" pitchFamily="34" charset="0"/>
                        <a:buChar char="•"/>
                      </a:pPr>
                      <a:r>
                        <a:rPr lang="cs-CZ" sz="1800" b="false" dirty="false" smtClean="false"/>
                        <a:t>Rozhodnutí </a:t>
                      </a:r>
                      <a:br>
                        <a:rPr lang="cs-CZ" sz="1800" b="false" dirty="false" smtClean="false"/>
                      </a:br>
                      <a:r>
                        <a:rPr lang="cs-CZ" sz="1800" b="false" dirty="false" smtClean="false"/>
                        <a:t>o dodavateli vychází z dříve získaných</a:t>
                      </a:r>
                      <a:r>
                        <a:rPr lang="cs-CZ" sz="1800" b="false" baseline="0" dirty="false" smtClean="false"/>
                        <a:t> informací na trhu (resp. cenách) nebo průzkumu trhu</a:t>
                      </a:r>
                    </a:p>
                    <a:p>
                      <a:pPr marL="285750" indent="-285750" algn="l">
                        <a:buFont typeface="Arial" panose="020B0604020202020204" pitchFamily="34" charset="0"/>
                        <a:buChar char="•"/>
                      </a:pPr>
                      <a:r>
                        <a:rPr lang="cs-CZ" sz="1800" b="false" baseline="0" dirty="false" smtClean="false"/>
                        <a:t>Doložení účetního dokladu – zřejmý předmět zakázky, množství plnění </a:t>
                      </a:r>
                      <a:br>
                        <a:rPr lang="cs-CZ" sz="1800" b="false" baseline="0" dirty="false" smtClean="false"/>
                      </a:br>
                      <a:r>
                        <a:rPr lang="cs-CZ" sz="1800" b="false" baseline="0" dirty="false" smtClean="false"/>
                        <a:t>a cena</a:t>
                      </a:r>
                      <a:endParaRPr lang="cs-CZ" sz="1800" b="false" dirty="false" smtClean="false"/>
                    </a:p>
                    <a:p>
                      <a:pPr marL="285750" indent="-285750" algn="l">
                        <a:buFont typeface="Arial" panose="020B0604020202020204" pitchFamily="34" charset="0"/>
                        <a:buChar char="•"/>
                      </a:pPr>
                      <a:endParaRPr lang="cs-CZ" sz="1800" dirty="false"/>
                    </a:p>
                  </a:txBody>
                  <a:tcPr/>
                </a:tc>
                <a:tc>
                  <a:txBody>
                    <a:bodyPr/>
                    <a:lstStyle/>
                    <a:p>
                      <a:pPr marL="285750" indent="-285750" algn="l">
                        <a:buFont typeface="Arial" panose="020B0604020202020204" pitchFamily="34" charset="0"/>
                        <a:buChar char="•"/>
                      </a:pPr>
                      <a:r>
                        <a:rPr lang="cs-CZ" sz="1800" b="false" dirty="false" smtClean="false"/>
                        <a:t>Povinnost zveřejnit výzvu na esfcr.cz </a:t>
                      </a:r>
                    </a:p>
                    <a:p>
                      <a:pPr marL="285750" indent="-285750" algn="l">
                        <a:buFont typeface="Arial" panose="020B0604020202020204" pitchFamily="34" charset="0"/>
                        <a:buChar char="•"/>
                      </a:pPr>
                      <a:r>
                        <a:rPr lang="cs-CZ" sz="1800" b="false" dirty="false" smtClean="false"/>
                        <a:t>Zápis o hodnocení nabídek</a:t>
                      </a:r>
                    </a:p>
                    <a:p>
                      <a:pPr marL="285750" indent="-285750" algn="l">
                        <a:buFont typeface="Arial" panose="020B0604020202020204" pitchFamily="34" charset="0"/>
                        <a:buChar char="•"/>
                      </a:pPr>
                      <a:r>
                        <a:rPr lang="cs-CZ" sz="1800" b="false" dirty="false" smtClean="false"/>
                        <a:t>Písemná smlouva </a:t>
                      </a:r>
                      <a:br>
                        <a:rPr lang="cs-CZ" sz="1800" b="false" dirty="false" smtClean="false"/>
                      </a:br>
                      <a:r>
                        <a:rPr lang="cs-CZ" sz="1800" b="false" dirty="false" smtClean="false"/>
                        <a:t>s dodavatelem (alespoň ve formě písemné potvrzené objednávky</a:t>
                      </a:r>
                      <a:r>
                        <a:rPr lang="cs-CZ" sz="1800" b="false" baseline="0" dirty="false" smtClean="false"/>
                        <a:t> dodavatelem)</a:t>
                      </a:r>
                      <a:endParaRPr lang="cs-CZ" sz="1800" b="false" dirty="false"/>
                    </a:p>
                  </a:txBody>
                  <a:tcPr/>
                </a:tc>
                <a:tc>
                  <a:txBody>
                    <a:bodyPr/>
                    <a:lstStyle/>
                    <a:p>
                      <a:pPr marL="0" indent="0" algn="l">
                        <a:buFont typeface="Arial" panose="020B0604020202020204" pitchFamily="34" charset="0"/>
                        <a:buNone/>
                      </a:pPr>
                      <a:r>
                        <a:rPr lang="cs-CZ" sz="1800" b="true" baseline="0" dirty="false" smtClean="false"/>
                        <a:t>Dle zákona č.137/2006 Sb., </a:t>
                      </a:r>
                      <a:br>
                        <a:rPr lang="cs-CZ" sz="1800" b="true" baseline="0" dirty="false" smtClean="false"/>
                      </a:br>
                      <a:r>
                        <a:rPr lang="cs-CZ" sz="1800" b="true" baseline="0" dirty="false" smtClean="false"/>
                        <a:t>o veřejných zakázkách</a:t>
                      </a:r>
                    </a:p>
                    <a:p>
                      <a:pPr marL="285750" indent="-285750" algn="l" defTabSz="914400" rtl="false" eaLnBrk="true" latinLnBrk="false" hangingPunct="true">
                        <a:buFont typeface="Arial" panose="020B0604020202020204" pitchFamily="34" charset="0"/>
                        <a:buChar char="•"/>
                      </a:pPr>
                      <a:r>
                        <a:rPr lang="cs-CZ" sz="1800" b="false" kern="1200" dirty="false" smtClean="false">
                          <a:solidFill>
                            <a:schemeClr val="dk1"/>
                          </a:solidFill>
                          <a:latin typeface="+mn-lt"/>
                          <a:ea typeface="+mn-ea"/>
                          <a:cs typeface="+mn-cs"/>
                        </a:rPr>
                        <a:t>Povinnost zveřejnění </a:t>
                      </a:r>
                    </a:p>
                    <a:p>
                      <a:pPr marL="285750" indent="-285750" algn="l" defTabSz="914400" rtl="false" eaLnBrk="true" latinLnBrk="false" hangingPunct="true">
                        <a:buFont typeface="Arial" panose="020B0604020202020204" pitchFamily="34" charset="0"/>
                        <a:buChar char="•"/>
                      </a:pPr>
                      <a:r>
                        <a:rPr lang="cs-CZ" sz="1800" b="false" kern="1200" dirty="false" smtClean="false">
                          <a:solidFill>
                            <a:schemeClr val="dk1"/>
                          </a:solidFill>
                          <a:latin typeface="+mn-lt"/>
                          <a:ea typeface="+mn-ea"/>
                          <a:cs typeface="+mn-cs"/>
                        </a:rPr>
                        <a:t>Zápis o posouzení a hodnocení nabídek</a:t>
                      </a:r>
                    </a:p>
                    <a:p>
                      <a:pPr marL="285750" indent="-285750" algn="l" defTabSz="914400" rtl="false" eaLnBrk="true" latinLnBrk="false" hangingPunct="true">
                        <a:buFont typeface="Arial" panose="020B0604020202020204" pitchFamily="34" charset="0"/>
                        <a:buChar char="•"/>
                      </a:pPr>
                      <a:r>
                        <a:rPr lang="cs-CZ" sz="1800" b="false" kern="1200" dirty="false" smtClean="false">
                          <a:solidFill>
                            <a:schemeClr val="dk1"/>
                          </a:solidFill>
                          <a:latin typeface="+mn-lt"/>
                          <a:ea typeface="+mn-ea"/>
                          <a:cs typeface="+mn-cs"/>
                        </a:rPr>
                        <a:t>Písemná smlouva </a:t>
                      </a:r>
                      <a:br>
                        <a:rPr lang="cs-CZ" sz="1800" b="false" kern="1200" dirty="false" smtClean="false">
                          <a:solidFill>
                            <a:schemeClr val="dk1"/>
                          </a:solidFill>
                          <a:latin typeface="+mn-lt"/>
                          <a:ea typeface="+mn-ea"/>
                          <a:cs typeface="+mn-cs"/>
                        </a:rPr>
                      </a:br>
                      <a:r>
                        <a:rPr lang="cs-CZ" sz="1800" b="false" kern="1200" dirty="false" smtClean="false">
                          <a:solidFill>
                            <a:schemeClr val="dk1"/>
                          </a:solidFill>
                          <a:latin typeface="+mn-lt"/>
                          <a:ea typeface="+mn-ea"/>
                          <a:cs typeface="+mn-cs"/>
                        </a:rPr>
                        <a:t>s dodavatelem (nepostačuje objednávka)</a:t>
                      </a:r>
                    </a:p>
                  </a:txBody>
                  <a:tcPr/>
                </a:tc>
              </a:tr>
            </a:tbl>
          </a:graphicData>
        </a:graphic>
      </p:graphicFrame>
      <p:sp>
        <p:nvSpPr>
          <p:cNvPr id="3" name="TextovéPole 2"/>
          <p:cNvSpPr txBox="true"/>
          <p:nvPr/>
        </p:nvSpPr>
        <p:spPr>
          <a:xfrm>
            <a:off x="434104" y="6247984"/>
            <a:ext cx="8280920" cy="369332"/>
          </a:xfrm>
          <a:prstGeom prst="rect">
            <a:avLst/>
          </a:prstGeom>
          <a:noFill/>
        </p:spPr>
        <p:txBody>
          <a:bodyPr wrap="square" rtlCol="false">
            <a:spAutoFit/>
          </a:bodyPr>
          <a:lstStyle/>
          <a:p>
            <a:pPr marL="285750" indent="-285750">
              <a:buFont typeface="Arial" panose="020B0604020202020204" pitchFamily="34" charset="0"/>
              <a:buChar char="•"/>
            </a:pPr>
            <a:r>
              <a:rPr lang="cs-CZ" b="true" dirty="false" smtClean="false"/>
              <a:t>ÚČELOVÉ DĚLENÍ PŘEDMĚTU VZ JE NEPŘÍPUSTNÉ !!!</a:t>
            </a:r>
            <a:endParaRPr lang="cs-CZ" b="true" dirty="false"/>
          </a:p>
        </p:txBody>
      </p:sp>
    </p:spTree>
    <p:extLst>
      <p:ext uri="{BB962C8B-B14F-4D97-AF65-F5344CB8AC3E}">
        <p14:creationId xmlns:p14="http://schemas.microsoft.com/office/powerpoint/2010/main" val="311410497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čestné prohlášení</a:t>
            </a: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44</a:t>
            </a:fld>
            <a:endParaRPr lang="cs-CZ" dirty="false"/>
          </a:p>
        </p:txBody>
      </p:sp>
      <p:sp>
        <p:nvSpPr>
          <p:cNvPr id="5" name="Zástupný symbol pro obsah 4"/>
          <p:cNvSpPr>
            <a:spLocks noGrp="true"/>
          </p:cNvSpPr>
          <p:nvPr>
            <p:ph idx="13"/>
          </p:nvPr>
        </p:nvSpPr>
        <p:spPr>
          <a:xfrm>
            <a:off x="539552" y="5661248"/>
            <a:ext cx="8064896" cy="1008112"/>
          </a:xfrm>
        </p:spPr>
        <p:txBody>
          <a:bodyPr/>
          <a:lstStyle/>
          <a:p>
            <a:pPr algn="just">
              <a:lnSpc>
                <a:spcPct val="100000"/>
              </a:lnSpc>
              <a:spcBef>
                <a:spcPts val="0"/>
              </a:spcBef>
              <a:buFont typeface="Wingdings" panose="05000000000000000000" pitchFamily="2" charset="2"/>
              <a:buChar char=""/>
            </a:pPr>
            <a:r>
              <a:rPr lang="cs-CZ" sz="1600" dirty="false"/>
              <a:t>Z</a:t>
            </a:r>
            <a:r>
              <a:rPr lang="cs-CZ" sz="1600" dirty="false" smtClean="false"/>
              <a:t>aškrtnout </a:t>
            </a:r>
            <a:r>
              <a:rPr lang="cs-CZ" sz="1600" dirty="false" err="true" smtClean="false"/>
              <a:t>check</a:t>
            </a:r>
            <a:r>
              <a:rPr lang="cs-CZ" sz="1600" dirty="false" err="true"/>
              <a:t>b</a:t>
            </a:r>
            <a:r>
              <a:rPr lang="cs-CZ" sz="1600" dirty="false" err="true" smtClean="false"/>
              <a:t>ox</a:t>
            </a:r>
            <a:r>
              <a:rPr lang="cs-CZ" sz="1600" dirty="false" smtClean="false"/>
              <a:t> u požadovaných </a:t>
            </a:r>
            <a:r>
              <a:rPr lang="cs-CZ" sz="1600" dirty="false"/>
              <a:t>čestných </a:t>
            </a:r>
            <a:r>
              <a:rPr lang="cs-CZ" sz="1600" dirty="false" smtClean="false"/>
              <a:t>prohlášení a každý řádek uložit.</a:t>
            </a:r>
          </a:p>
          <a:p>
            <a:pPr algn="just">
              <a:lnSpc>
                <a:spcPct val="100000"/>
              </a:lnSpc>
              <a:spcBef>
                <a:spcPts val="0"/>
              </a:spcBef>
              <a:buFont typeface="Wingdings" panose="05000000000000000000" pitchFamily="2" charset="2"/>
              <a:buChar char=""/>
            </a:pPr>
            <a:r>
              <a:rPr lang="cs-CZ" sz="1600" dirty="false"/>
              <a:t>Editace se omezuje na vyznačení souhlasu s textem prohlášení, textové pole </a:t>
            </a:r>
            <a:r>
              <a:rPr lang="cs-CZ" sz="1600" dirty="false" smtClean="false"/>
              <a:t/>
            </a:r>
            <a:br>
              <a:rPr lang="cs-CZ" sz="1600" dirty="false" smtClean="false"/>
            </a:br>
            <a:r>
              <a:rPr lang="cs-CZ" sz="1600" dirty="false" smtClean="false"/>
              <a:t>s </a:t>
            </a:r>
            <a:r>
              <a:rPr lang="cs-CZ" sz="1600" dirty="false"/>
              <a:t>obsahem prohlášení nelze editovat.</a:t>
            </a:r>
          </a:p>
          <a:p>
            <a:pPr algn="just">
              <a:lnSpc>
                <a:spcPct val="100000"/>
              </a:lnSpc>
              <a:spcBef>
                <a:spcPts val="0"/>
              </a:spcBef>
              <a:spcAft>
                <a:spcPts val="0"/>
              </a:spcAft>
              <a:buFont typeface="Wingdings" panose="05000000000000000000" pitchFamily="2" charset="2"/>
              <a:buChar char=""/>
            </a:pPr>
            <a:endParaRPr lang="cs-CZ" sz="2000" dirty="false" smtClean="false"/>
          </a:p>
          <a:p>
            <a:pPr algn="just">
              <a:lnSpc>
                <a:spcPct val="100000"/>
              </a:lnSpc>
              <a:spcBef>
                <a:spcPts val="0"/>
              </a:spcBef>
              <a:spcAft>
                <a:spcPts val="0"/>
              </a:spcAft>
              <a:buFont typeface="Wingdings" panose="05000000000000000000" pitchFamily="2" charset="2"/>
              <a:buChar char=""/>
            </a:pPr>
            <a:endParaRPr lang="cs-CZ" sz="2000" dirty="false"/>
          </a:p>
        </p:txBody>
      </p:sp>
      <p:pic>
        <p:nvPicPr>
          <p:cNvPr id="2050" name="Picture 2" descr="C:\Users\michaela.sedlackova\Desktop\ČP.PNG"/>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899592" y="1196752"/>
            <a:ext cx="7210302" cy="43065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857009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dokumenty</a:t>
            </a: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45</a:t>
            </a:fld>
            <a:endParaRPr lang="cs-CZ" dirty="false"/>
          </a:p>
        </p:txBody>
      </p:sp>
      <p:sp>
        <p:nvSpPr>
          <p:cNvPr id="5" name="Zástupný symbol pro obsah 4"/>
          <p:cNvSpPr>
            <a:spLocks noGrp="true"/>
          </p:cNvSpPr>
          <p:nvPr>
            <p:ph idx="13"/>
          </p:nvPr>
        </p:nvSpPr>
        <p:spPr>
          <a:xfrm>
            <a:off x="395536" y="5661248"/>
            <a:ext cx="8352928" cy="1008112"/>
          </a:xfrm>
        </p:spPr>
        <p:txBody>
          <a:bodyPr/>
          <a:lstStyle/>
          <a:p>
            <a:pPr algn="just">
              <a:lnSpc>
                <a:spcPct val="100000"/>
              </a:lnSpc>
              <a:spcBef>
                <a:spcPts val="0"/>
              </a:spcBef>
              <a:spcAft>
                <a:spcPts val="0"/>
              </a:spcAft>
              <a:buFont typeface="Wingdings" panose="05000000000000000000" pitchFamily="2" charset="2"/>
              <a:buChar char=""/>
            </a:pPr>
            <a:r>
              <a:rPr lang="cs-CZ" sz="1600" dirty="false"/>
              <a:t>Požadované dokumenty jsou uvedeny v textu </a:t>
            </a:r>
            <a:r>
              <a:rPr lang="cs-CZ" sz="1600" dirty="false" smtClean="false"/>
              <a:t>výzvy MAS/ŘO.</a:t>
            </a:r>
            <a:endParaRPr lang="cs-CZ" sz="1600" dirty="false"/>
          </a:p>
          <a:p>
            <a:pPr algn="just">
              <a:lnSpc>
                <a:spcPct val="100000"/>
              </a:lnSpc>
              <a:spcBef>
                <a:spcPts val="0"/>
              </a:spcBef>
              <a:spcAft>
                <a:spcPts val="0"/>
              </a:spcAft>
              <a:buFont typeface="Wingdings" panose="05000000000000000000" pitchFamily="2" charset="2"/>
              <a:buChar char=""/>
            </a:pPr>
            <a:r>
              <a:rPr lang="cs-CZ" sz="1600" dirty="false" smtClean="false"/>
              <a:t>Předdefinovaný </a:t>
            </a:r>
            <a:r>
              <a:rPr lang="cs-CZ" sz="1600" u="sng" dirty="false" smtClean="false"/>
              <a:t>vzor/formulář</a:t>
            </a:r>
            <a:r>
              <a:rPr lang="cs-CZ" sz="1600" dirty="false" smtClean="false"/>
              <a:t> přílohy stáhnete přes tlačítko Stáhnout soubor dokumentu.</a:t>
            </a:r>
          </a:p>
          <a:p>
            <a:pPr algn="just">
              <a:lnSpc>
                <a:spcPct val="100000"/>
              </a:lnSpc>
              <a:spcBef>
                <a:spcPts val="0"/>
              </a:spcBef>
              <a:spcAft>
                <a:spcPts val="0"/>
              </a:spcAft>
              <a:buFont typeface="Wingdings" panose="05000000000000000000" pitchFamily="2" charset="2"/>
              <a:buChar char=""/>
            </a:pPr>
            <a:r>
              <a:rPr lang="cs-CZ" sz="1600" dirty="false" smtClean="false"/>
              <a:t>Tlačítkem Připojit fyzický soubor připojíte a záznam uložte.</a:t>
            </a:r>
            <a:endParaRPr lang="cs-CZ" sz="1600" dirty="false"/>
          </a:p>
        </p:txBody>
      </p:sp>
      <p:pic>
        <p:nvPicPr>
          <p:cNvPr id="23555" name="Picture 3"/>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611560" y="1192334"/>
            <a:ext cx="7632848" cy="4327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
        <p:nvSpPr>
          <p:cNvPr id="11" name="Obdélník 10"/>
          <p:cNvSpPr/>
          <p:nvPr/>
        </p:nvSpPr>
        <p:spPr>
          <a:xfrm>
            <a:off x="6115636" y="3391107"/>
            <a:ext cx="28803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
        <p:nvSpPr>
          <p:cNvPr id="12" name="Obdélník 11"/>
          <p:cNvSpPr/>
          <p:nvPr/>
        </p:nvSpPr>
        <p:spPr>
          <a:xfrm>
            <a:off x="3174973" y="4883418"/>
            <a:ext cx="576064"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
        <p:nvSpPr>
          <p:cNvPr id="13" name="Obdélník 12"/>
          <p:cNvSpPr/>
          <p:nvPr/>
        </p:nvSpPr>
        <p:spPr>
          <a:xfrm>
            <a:off x="664318" y="5176442"/>
            <a:ext cx="1584176"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Tree>
    <p:extLst>
      <p:ext uri="{BB962C8B-B14F-4D97-AF65-F5344CB8AC3E}">
        <p14:creationId xmlns:p14="http://schemas.microsoft.com/office/powerpoint/2010/main" val="372076661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Operace se žádostí</a:t>
            </a:r>
            <a:endParaRPr lang="cs-CZ" dirty="false"/>
          </a:p>
        </p:txBody>
      </p:sp>
      <p:sp>
        <p:nvSpPr>
          <p:cNvPr id="3" name="Zástupný symbol pro obsah 2"/>
          <p:cNvSpPr>
            <a:spLocks noGrp="true"/>
          </p:cNvSpPr>
          <p:nvPr>
            <p:ph idx="1"/>
          </p:nvPr>
        </p:nvSpPr>
        <p:spPr>
          <a:xfrm>
            <a:off x="540000" y="1484784"/>
            <a:ext cx="8064000" cy="2403216"/>
          </a:xfrm>
        </p:spPr>
        <p:txBody>
          <a:bodyPr/>
          <a:lstStyle/>
          <a:p>
            <a:r>
              <a:rPr lang="cs-CZ" dirty="false" smtClean="false"/>
              <a:t>Horní příkazový řádek obsahuje:</a:t>
            </a:r>
          </a:p>
          <a:p>
            <a:pPr lvl="1"/>
            <a:r>
              <a:rPr lang="cs-CZ" dirty="false" smtClean="false">
                <a:solidFill>
                  <a:schemeClr val="accent6"/>
                </a:solidFill>
              </a:rPr>
              <a:t>Přístup k projektu</a:t>
            </a:r>
          </a:p>
          <a:p>
            <a:pPr lvl="1"/>
            <a:r>
              <a:rPr lang="cs-CZ" dirty="false" smtClean="false"/>
              <a:t>Plné moci</a:t>
            </a:r>
          </a:p>
          <a:p>
            <a:pPr lvl="1"/>
            <a:r>
              <a:rPr lang="cs-CZ" dirty="false" smtClean="false"/>
              <a:t>Kopírovat</a:t>
            </a:r>
          </a:p>
          <a:p>
            <a:pPr lvl="1"/>
            <a:r>
              <a:rPr lang="cs-CZ" dirty="false" smtClean="false"/>
              <a:t>Vymazat žádost</a:t>
            </a:r>
          </a:p>
          <a:p>
            <a:pPr lvl="1"/>
            <a:r>
              <a:rPr lang="cs-CZ" dirty="false" smtClean="false">
                <a:solidFill>
                  <a:schemeClr val="accent6"/>
                </a:solidFill>
              </a:rPr>
              <a:t>Kontrola</a:t>
            </a:r>
          </a:p>
          <a:p>
            <a:pPr lvl="1"/>
            <a:r>
              <a:rPr lang="cs-CZ" dirty="false" smtClean="false">
                <a:solidFill>
                  <a:schemeClr val="accent6"/>
                </a:solidFill>
              </a:rPr>
              <a:t>Finalizace</a:t>
            </a:r>
          </a:p>
          <a:p>
            <a:pPr lvl="1"/>
            <a:r>
              <a:rPr lang="cs-CZ" dirty="false"/>
              <a:t>T</a:t>
            </a:r>
            <a:r>
              <a:rPr lang="cs-CZ" dirty="false" smtClean="false"/>
              <a:t>isk</a:t>
            </a:r>
          </a:p>
          <a:p>
            <a:pPr lvl="1"/>
            <a:endParaRPr lang="cs-CZ" dirty="false"/>
          </a:p>
        </p:txBody>
      </p:sp>
      <p:sp>
        <p:nvSpPr>
          <p:cNvPr id="5" name="Zástupný symbol pro číslo snímku 4"/>
          <p:cNvSpPr>
            <a:spLocks noGrp="true"/>
          </p:cNvSpPr>
          <p:nvPr>
            <p:ph type="sldNum" sz="quarter" idx="13"/>
          </p:nvPr>
        </p:nvSpPr>
        <p:spPr/>
        <p:txBody>
          <a:bodyPr/>
          <a:lstStyle/>
          <a:p>
            <a:fld id="{479BF083-4774-43B1-9AB0-5CC1AC5DD8EE}" type="slidenum">
              <a:rPr lang="cs-CZ" smtClean="false"/>
              <a:pPr/>
              <a:t>46</a:t>
            </a:fld>
            <a:endParaRPr lang="cs-CZ" dirty="false"/>
          </a:p>
        </p:txBody>
      </p:sp>
      <p:pic>
        <p:nvPicPr>
          <p:cNvPr id="12290" name="Picture 2"/>
          <p:cNvPicPr>
            <a:picLocks noGrp="true" noChangeAspect="true" noChangeArrowheads="true"/>
          </p:cNvPicPr>
          <p:nvPr>
            <p:ph idx="10"/>
          </p:nvPr>
        </p:nvPicPr>
        <p:blipFill>
          <a:blip r:embed="rId2">
            <a:extLst>
              <a:ext uri="{28A0092B-C50C-407E-A947-70E740481C1C}">
                <a14:useLocalDpi xmlns:a14="http://schemas.microsoft.com/office/drawing/2010/main" val="0"/>
              </a:ext>
            </a:extLst>
          </a:blip>
          <a:srcRect/>
          <a:stretch>
            <a:fillRect/>
          </a:stretch>
        </p:blipFill>
        <p:spPr bwMode="auto">
          <a:xfrm>
            <a:off x="539552" y="4941168"/>
            <a:ext cx="8064500" cy="936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6951700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Přístup k projektu </a:t>
            </a:r>
            <a:endParaRPr lang="cs-CZ" dirty="false"/>
          </a:p>
        </p:txBody>
      </p:sp>
      <p:sp>
        <p:nvSpPr>
          <p:cNvPr id="3" name="Zástupný symbol pro obsah 2"/>
          <p:cNvSpPr>
            <a:spLocks noGrp="true"/>
          </p:cNvSpPr>
          <p:nvPr>
            <p:ph idx="1"/>
          </p:nvPr>
        </p:nvSpPr>
        <p:spPr>
          <a:xfrm>
            <a:off x="595329" y="1268760"/>
            <a:ext cx="8064000" cy="4824056"/>
          </a:xfrm>
        </p:spPr>
        <p:txBody>
          <a:bodyPr/>
          <a:lstStyle/>
          <a:p>
            <a:pPr algn="just"/>
            <a:r>
              <a:rPr lang="cs-CZ" sz="1800" dirty="false" smtClean="false"/>
              <a:t>Uživatel, který žádost založil se automaticky stává </a:t>
            </a:r>
            <a:r>
              <a:rPr lang="cs-CZ" sz="1800" u="sng" dirty="false"/>
              <a:t>S</a:t>
            </a:r>
            <a:r>
              <a:rPr lang="cs-CZ" sz="1800" u="sng" dirty="false" smtClean="false"/>
              <a:t>právcem přístupů.</a:t>
            </a:r>
          </a:p>
          <a:p>
            <a:pPr marL="0" indent="0" algn="just">
              <a:buNone/>
            </a:pPr>
            <a:endParaRPr lang="cs-CZ" u="sng" dirty="false" smtClean="false"/>
          </a:p>
          <a:p>
            <a:pPr marL="0" indent="0" algn="just">
              <a:buNone/>
            </a:pPr>
            <a:endParaRPr lang="cs-CZ" u="sng" dirty="false"/>
          </a:p>
          <a:p>
            <a:pPr algn="just">
              <a:spcBef>
                <a:spcPts val="0"/>
              </a:spcBef>
              <a:spcAft>
                <a:spcPts val="0"/>
              </a:spcAft>
            </a:pPr>
            <a:endParaRPr lang="cs-CZ" dirty="false" smtClean="false"/>
          </a:p>
          <a:p>
            <a:pPr algn="just">
              <a:spcBef>
                <a:spcPts val="0"/>
              </a:spcBef>
              <a:spcAft>
                <a:spcPts val="0"/>
              </a:spcAft>
            </a:pPr>
            <a:r>
              <a:rPr lang="cs-CZ" sz="1800" dirty="false" smtClean="false"/>
              <a:t>Možno zpřístupnit žádost dalším uživatelům, včetně pracovníků technické podpory </a:t>
            </a:r>
            <a:r>
              <a:rPr lang="cs-CZ" sz="1800" dirty="false" smtClean="false">
                <a:hlinkClick r:id="rId3"/>
              </a:rPr>
              <a:t>iskp@mpsv.cz</a:t>
            </a:r>
            <a:r>
              <a:rPr lang="cs-CZ" sz="1800" dirty="false" smtClean="false"/>
              <a:t>. </a:t>
            </a:r>
          </a:p>
          <a:p>
            <a:pPr algn="just"/>
            <a:r>
              <a:rPr lang="cs-CZ" sz="1800" u="sng" dirty="false" smtClean="false"/>
              <a:t>Nastavit práva uživatelů:</a:t>
            </a:r>
          </a:p>
          <a:p>
            <a:pPr lvl="1" algn="just"/>
            <a:r>
              <a:rPr lang="cs-CZ" sz="1800" dirty="false" smtClean="false"/>
              <a:t>Čtenář</a:t>
            </a:r>
          </a:p>
          <a:p>
            <a:pPr lvl="1" algn="just"/>
            <a:r>
              <a:rPr lang="cs-CZ" sz="1800" dirty="false" smtClean="false"/>
              <a:t>Editor</a:t>
            </a:r>
          </a:p>
          <a:p>
            <a:pPr lvl="1" algn="just"/>
            <a:r>
              <a:rPr lang="cs-CZ" sz="1800" dirty="false" smtClean="false"/>
              <a:t>Signatář</a:t>
            </a:r>
          </a:p>
          <a:p>
            <a:pPr lvl="1" algn="just"/>
            <a:r>
              <a:rPr lang="cs-CZ" sz="1800" dirty="false" smtClean="false"/>
              <a:t>Správce přístupů</a:t>
            </a:r>
          </a:p>
          <a:p>
            <a:pPr lvl="1" algn="just"/>
            <a:r>
              <a:rPr lang="cs-CZ" sz="1800" dirty="false" smtClean="false"/>
              <a:t>Zástupce správce přístupů</a:t>
            </a:r>
          </a:p>
          <a:p>
            <a:pPr marL="414000" lvl="1" indent="0">
              <a:buNone/>
            </a:pPr>
            <a:endParaRPr lang="cs-CZ" dirty="false"/>
          </a:p>
          <a:p>
            <a:pPr marL="414000" lvl="1" indent="0">
              <a:buNone/>
            </a:pPr>
            <a:endParaRPr lang="cs-CZ" dirty="false" smtClean="false"/>
          </a:p>
          <a:p>
            <a:pPr lvl="1"/>
            <a:endParaRPr lang="cs-CZ" dirty="false"/>
          </a:p>
        </p:txBody>
      </p:sp>
      <p:sp>
        <p:nvSpPr>
          <p:cNvPr id="5" name="Zástupný symbol pro číslo snímku 4"/>
          <p:cNvSpPr>
            <a:spLocks noGrp="true"/>
          </p:cNvSpPr>
          <p:nvPr>
            <p:ph type="sldNum" sz="quarter" idx="12"/>
          </p:nvPr>
        </p:nvSpPr>
        <p:spPr/>
        <p:txBody>
          <a:bodyPr/>
          <a:lstStyle/>
          <a:p>
            <a:fld id="{479BF083-4774-43B1-9AB0-5CC1AC5DD8EE}" type="slidenum">
              <a:rPr lang="cs-CZ" smtClean="false"/>
              <a:pPr/>
              <a:t>47</a:t>
            </a:fld>
            <a:endParaRPr lang="cs-CZ" dirty="false"/>
          </a:p>
        </p:txBody>
      </p:sp>
      <p:pic>
        <p:nvPicPr>
          <p:cNvPr id="8194" name="Picture 2"/>
          <p:cNvPicPr>
            <a:picLocks noChangeAspect="true" noChangeArrowheads="true"/>
          </p:cNvPicPr>
          <p:nvPr/>
        </p:nvPicPr>
        <p:blipFill>
          <a:blip r:embed="rId4">
            <a:extLst>
              <a:ext uri="{28A0092B-C50C-407E-A947-70E740481C1C}">
                <a14:useLocalDpi xmlns:a14="http://schemas.microsoft.com/office/drawing/2010/main" val="0"/>
              </a:ext>
            </a:extLst>
          </a:blip>
          <a:srcRect/>
          <a:stretch>
            <a:fillRect/>
          </a:stretch>
        </p:blipFill>
        <p:spPr bwMode="auto">
          <a:xfrm>
            <a:off x="788947" y="1646134"/>
            <a:ext cx="7848872"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
        <p:nvSpPr>
          <p:cNvPr id="6" name="Obdélník 5"/>
          <p:cNvSpPr/>
          <p:nvPr/>
        </p:nvSpPr>
        <p:spPr>
          <a:xfrm>
            <a:off x="2424095" y="2247248"/>
            <a:ext cx="648072" cy="65964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Tree>
    <p:extLst>
      <p:ext uri="{BB962C8B-B14F-4D97-AF65-F5344CB8AC3E}">
        <p14:creationId xmlns:p14="http://schemas.microsoft.com/office/powerpoint/2010/main" val="117046821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Přístup k projektu </a:t>
            </a:r>
            <a:endParaRPr lang="cs-CZ" dirty="false"/>
          </a:p>
        </p:txBody>
      </p:sp>
      <p:sp>
        <p:nvSpPr>
          <p:cNvPr id="3" name="Zástupný symbol pro obsah 2"/>
          <p:cNvSpPr>
            <a:spLocks noGrp="true"/>
          </p:cNvSpPr>
          <p:nvPr>
            <p:ph idx="1"/>
          </p:nvPr>
        </p:nvSpPr>
        <p:spPr>
          <a:xfrm>
            <a:off x="540000" y="1484784"/>
            <a:ext cx="8064000" cy="1512168"/>
          </a:xfrm>
        </p:spPr>
        <p:txBody>
          <a:bodyPr/>
          <a:lstStyle/>
          <a:p>
            <a:pPr algn="just">
              <a:spcBef>
                <a:spcPts val="0"/>
              </a:spcBef>
              <a:spcAft>
                <a:spcPts val="0"/>
              </a:spcAft>
              <a:buFont typeface="Wingdings" panose="05000000000000000000" pitchFamily="2" charset="2"/>
              <a:buChar char=""/>
            </a:pPr>
            <a:r>
              <a:rPr lang="cs-CZ" sz="1800" dirty="false"/>
              <a:t>Přidělení přístupu novému uživateli pomocí tlačítka Nový </a:t>
            </a:r>
            <a:r>
              <a:rPr lang="cs-CZ" sz="1800" dirty="false" smtClean="false"/>
              <a:t>záznam.</a:t>
            </a:r>
            <a:endParaRPr lang="cs-CZ" sz="1800" dirty="false"/>
          </a:p>
          <a:p>
            <a:pPr algn="just">
              <a:spcBef>
                <a:spcPts val="0"/>
              </a:spcBef>
              <a:spcAft>
                <a:spcPts val="0"/>
              </a:spcAft>
              <a:buFont typeface="Wingdings" panose="05000000000000000000" pitchFamily="2" charset="2"/>
              <a:buChar char=""/>
            </a:pPr>
            <a:r>
              <a:rPr lang="cs-CZ" sz="1800" dirty="false"/>
              <a:t>Změna práv stávajících uživatelů – Změnit nastavení </a:t>
            </a:r>
            <a:r>
              <a:rPr lang="cs-CZ" sz="1800" dirty="false" smtClean="false"/>
              <a:t>přístupů.</a:t>
            </a:r>
            <a:endParaRPr lang="cs-CZ" sz="1800"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48</a:t>
            </a:fld>
            <a:endParaRPr lang="cs-CZ" dirty="false"/>
          </a:p>
        </p:txBody>
      </p:sp>
      <p:pic>
        <p:nvPicPr>
          <p:cNvPr id="24579" name="Picture 3"/>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424970" y="3429000"/>
            <a:ext cx="8294060"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
        <p:nvSpPr>
          <p:cNvPr id="12" name="Obdélník 11"/>
          <p:cNvSpPr/>
          <p:nvPr/>
        </p:nvSpPr>
        <p:spPr>
          <a:xfrm>
            <a:off x="6607474" y="5209950"/>
            <a:ext cx="1944216"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
        <p:nvSpPr>
          <p:cNvPr id="13" name="Obdélník 12"/>
          <p:cNvSpPr/>
          <p:nvPr/>
        </p:nvSpPr>
        <p:spPr>
          <a:xfrm>
            <a:off x="467544" y="3501008"/>
            <a:ext cx="136815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Tree>
    <p:extLst>
      <p:ext uri="{BB962C8B-B14F-4D97-AF65-F5344CB8AC3E}">
        <p14:creationId xmlns:p14="http://schemas.microsoft.com/office/powerpoint/2010/main" val="417625582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Přístup k projektu  </a:t>
            </a:r>
            <a:endParaRPr lang="cs-CZ" dirty="false"/>
          </a:p>
        </p:txBody>
      </p:sp>
      <p:sp>
        <p:nvSpPr>
          <p:cNvPr id="3" name="Zástupný symbol pro obsah 2"/>
          <p:cNvSpPr>
            <a:spLocks noGrp="true"/>
          </p:cNvSpPr>
          <p:nvPr>
            <p:ph idx="1"/>
          </p:nvPr>
        </p:nvSpPr>
        <p:spPr>
          <a:xfrm>
            <a:off x="540000" y="1340768"/>
            <a:ext cx="8064000" cy="1656184"/>
          </a:xfrm>
        </p:spPr>
        <p:txBody>
          <a:bodyPr/>
          <a:lstStyle/>
          <a:p>
            <a:pPr algn="just">
              <a:lnSpc>
                <a:spcPct val="100000"/>
              </a:lnSpc>
              <a:spcBef>
                <a:spcPts val="0"/>
              </a:spcBef>
              <a:spcAft>
                <a:spcPts val="0"/>
              </a:spcAft>
              <a:buFont typeface="Wingdings" panose="05000000000000000000" pitchFamily="2" charset="2"/>
              <a:buChar char=""/>
            </a:pPr>
            <a:r>
              <a:rPr lang="cs-CZ" sz="1800" dirty="false" smtClean="false"/>
              <a:t>Pokud má aplikace ISKP14+ umožnit signatáři podepsat žádost, musí mu být přidělena </a:t>
            </a:r>
            <a:r>
              <a:rPr lang="cs-CZ" sz="1800" b="true" dirty="false" smtClean="false"/>
              <a:t>Úloha</a:t>
            </a:r>
            <a:r>
              <a:rPr lang="cs-CZ" sz="1800" dirty="false" smtClean="false"/>
              <a:t> k podpisu. </a:t>
            </a:r>
            <a:endParaRPr lang="cs-CZ" sz="1800"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49</a:t>
            </a:fld>
            <a:endParaRPr lang="cs-CZ" dirty="false"/>
          </a:p>
        </p:txBody>
      </p:sp>
      <p:pic>
        <p:nvPicPr>
          <p:cNvPr id="9218" name="Picture 2"/>
          <p:cNvPicPr>
            <a:picLocks noChangeAspect="true" noChangeArrowheads="true"/>
          </p:cNvPicPr>
          <p:nvPr/>
        </p:nvPicPr>
        <p:blipFill>
          <a:blip r:embed="rId2">
            <a:extLst>
              <a:ext uri="{28A0092B-C50C-407E-A947-70E740481C1C}">
                <a14:useLocalDpi xmlns:a14="http://schemas.microsoft.com/office/drawing/2010/main" val="0"/>
              </a:ext>
            </a:extLst>
          </a:blip>
          <a:srcRect/>
          <a:stretch>
            <a:fillRect/>
          </a:stretch>
        </p:blipFill>
        <p:spPr bwMode="auto">
          <a:xfrm>
            <a:off x="395536" y="2060848"/>
            <a:ext cx="6908863" cy="4320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
        <p:nvSpPr>
          <p:cNvPr id="9" name="Obdélník 8"/>
          <p:cNvSpPr/>
          <p:nvPr/>
        </p:nvSpPr>
        <p:spPr>
          <a:xfrm>
            <a:off x="395536" y="2427606"/>
            <a:ext cx="2520280" cy="208151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
        <p:nvSpPr>
          <p:cNvPr id="14" name="Obdélník 13"/>
          <p:cNvSpPr/>
          <p:nvPr/>
        </p:nvSpPr>
        <p:spPr>
          <a:xfrm>
            <a:off x="491427" y="5013176"/>
            <a:ext cx="1008112"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
        <p:nvSpPr>
          <p:cNvPr id="15" name="Zástupný symbol pro obsah 2"/>
          <p:cNvSpPr>
            <a:spLocks noGrp="true"/>
          </p:cNvSpPr>
          <p:nvPr>
            <p:ph idx="1"/>
          </p:nvPr>
        </p:nvSpPr>
        <p:spPr>
          <a:xfrm>
            <a:off x="6839791" y="5129320"/>
            <a:ext cx="2304256" cy="1367898"/>
          </a:xfrm>
        </p:spPr>
        <p:txBody>
          <a:bodyPr/>
          <a:lstStyle/>
          <a:p>
            <a:pPr marL="0" indent="0">
              <a:spcBef>
                <a:spcPts val="0"/>
              </a:spcBef>
              <a:spcAft>
                <a:spcPts val="0"/>
              </a:spcAft>
              <a:buNone/>
            </a:pPr>
            <a:r>
              <a:rPr lang="cs-CZ" sz="1800" dirty="false" smtClean="false"/>
              <a:t>Úlohu lze přidat pomocí tlačítka </a:t>
            </a:r>
            <a:br>
              <a:rPr lang="cs-CZ" sz="1800" dirty="false" smtClean="false"/>
            </a:br>
            <a:r>
              <a:rPr lang="cs-CZ" sz="1800" dirty="false" smtClean="false"/>
              <a:t>Nový záznam. </a:t>
            </a:r>
            <a:endParaRPr lang="cs-CZ" sz="1800" dirty="false"/>
          </a:p>
        </p:txBody>
      </p:sp>
      <p:cxnSp>
        <p:nvCxnSpPr>
          <p:cNvPr id="16" name="Přímá spojnice se šipkou 15"/>
          <p:cNvCxnSpPr/>
          <p:nvPr/>
        </p:nvCxnSpPr>
        <p:spPr>
          <a:xfrm flipH="true" flipV="true">
            <a:off x="1499539" y="5263067"/>
            <a:ext cx="5160693" cy="144016"/>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6316874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5" name="Nadpis 4"/>
          <p:cNvSpPr>
            <a:spLocks noGrp="true"/>
          </p:cNvSpPr>
          <p:nvPr>
            <p:ph type="title"/>
          </p:nvPr>
        </p:nvSpPr>
        <p:spPr>
          <a:xfrm>
            <a:off x="1763688" y="2924944"/>
            <a:ext cx="7272000" cy="1224000"/>
          </a:xfrm>
        </p:spPr>
        <p:txBody>
          <a:bodyPr/>
          <a:lstStyle/>
          <a:p>
            <a:r>
              <a:rPr lang="cs-CZ" dirty="false"/>
              <a:t>Projektová žádost </a:t>
            </a:r>
            <a:br>
              <a:rPr lang="cs-CZ" dirty="false"/>
            </a:br>
            <a:r>
              <a:rPr lang="cs-CZ" dirty="false"/>
              <a:t>clld v opz</a:t>
            </a:r>
          </a:p>
        </p:txBody>
      </p:sp>
      <p:pic>
        <p:nvPicPr>
          <p:cNvPr id="14" name="Zástupný symbol pro obrázek 13"/>
          <p:cNvPicPr>
            <a:picLocks noGrp="true" noChangeAspect="true"/>
          </p:cNvPicPr>
          <p:nvPr>
            <p:ph type="pic" sz="quarter" idx="15"/>
          </p:nvPr>
        </p:nvPicPr>
        <p:blipFill>
          <a:blip cstate="print" r:embed="rId2">
            <a:extLst>
              <a:ext uri="{28A0092B-C50C-407E-A947-70E740481C1C}">
                <a14:useLocalDpi xmlns:a14="http://schemas.microsoft.com/office/drawing/2010/main" val="0"/>
              </a:ext>
            </a:extLst>
          </a:blip>
          <a:srcRect/>
          <a:stretch>
            <a:fillRect/>
          </a:stretch>
        </p:blipFill>
        <p:spPr>
          <a:xfrm>
            <a:off x="827584" y="3212976"/>
            <a:ext cx="540000" cy="540000"/>
          </a:xfrm>
        </p:spPr>
      </p:pic>
      <p:sp>
        <p:nvSpPr>
          <p:cNvPr id="4" name="Zástupný symbol pro obsah 2"/>
          <p:cNvSpPr txBox="true">
            <a:spLocks/>
          </p:cNvSpPr>
          <p:nvPr/>
        </p:nvSpPr>
        <p:spPr>
          <a:xfrm>
            <a:off x="683568" y="3861048"/>
            <a:ext cx="7920432" cy="2664296"/>
          </a:xfrm>
          <a:prstGeom prst="rect">
            <a:avLst/>
          </a:prstGeom>
          <a:ln>
            <a:noFill/>
          </a:ln>
        </p:spPr>
        <p:txBody>
          <a:bodyPr/>
          <a:lstStyle>
            <a:lvl1pPr marL="432000" indent="-432000" algn="l" defTabSz="914400" rtl="false" eaLnBrk="true" latinLnBrk="false" hangingPunct="true">
              <a:lnSpc>
                <a:spcPts val="2880"/>
              </a:lnSpc>
              <a:spcBef>
                <a:spcPts val="600"/>
              </a:spcBef>
              <a:spcAft>
                <a:spcPts val="600"/>
              </a:spcAft>
              <a:buClr>
                <a:schemeClr val="accent2"/>
              </a:buClr>
              <a:buSzPct val="100000"/>
              <a:buFont typeface="Wingdings" panose="05000000000000000000" pitchFamily="2" charset="2"/>
              <a:buChar char=""/>
              <a:defRPr sz="2400" b="false" kern="1200">
                <a:solidFill>
                  <a:schemeClr val="tx1"/>
                </a:solidFill>
                <a:latin typeface="+mn-lt"/>
                <a:ea typeface="+mn-ea"/>
                <a:cs typeface="+mn-cs"/>
              </a:defRPr>
            </a:lvl1pPr>
            <a:lvl2pPr marL="666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lang="cs-CZ" sz="2000" kern="1200" dirty="false" smtClean="false">
                <a:solidFill>
                  <a:schemeClr val="tx1"/>
                </a:solidFill>
                <a:latin typeface="+mn-lt"/>
                <a:ea typeface="+mn-ea"/>
                <a:cs typeface="+mn-cs"/>
              </a:defRPr>
            </a:lvl4pPr>
            <a:lvl5pPr marL="1422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false"/>
          </a:p>
        </p:txBody>
      </p:sp>
    </p:spTree>
    <p:extLst>
      <p:ext uri="{BB962C8B-B14F-4D97-AF65-F5344CB8AC3E}">
        <p14:creationId xmlns:p14="http://schemas.microsoft.com/office/powerpoint/2010/main" val="80319626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Plné moci</a:t>
            </a: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50</a:t>
            </a:fld>
            <a:endParaRPr lang="cs-CZ" dirty="false"/>
          </a:p>
        </p:txBody>
      </p:sp>
      <p:pic>
        <p:nvPicPr>
          <p:cNvPr id="3074" name="Picture 2"/>
          <p:cNvPicPr>
            <a:picLocks noGrp="true" noChangeAspect="true" noChangeArrowheads="true"/>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67544" y="1196752"/>
            <a:ext cx="8157729" cy="5472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2588400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Kontrola</a:t>
            </a:r>
            <a:endParaRPr lang="cs-CZ" dirty="false"/>
          </a:p>
        </p:txBody>
      </p:sp>
      <p:sp>
        <p:nvSpPr>
          <p:cNvPr id="3" name="Zástupný symbol pro obsah 2"/>
          <p:cNvSpPr>
            <a:spLocks noGrp="true"/>
          </p:cNvSpPr>
          <p:nvPr>
            <p:ph idx="1"/>
          </p:nvPr>
        </p:nvSpPr>
        <p:spPr>
          <a:xfrm>
            <a:off x="539552" y="1556792"/>
            <a:ext cx="8064000" cy="5184576"/>
          </a:xfrm>
        </p:spPr>
        <p:txBody>
          <a:bodyPr/>
          <a:lstStyle/>
          <a:p>
            <a:pPr algn="just">
              <a:lnSpc>
                <a:spcPct val="100000"/>
              </a:lnSpc>
            </a:pPr>
            <a:r>
              <a:rPr lang="cs-CZ" sz="1800" dirty="false" smtClean="false"/>
              <a:t>Provádíme zpravidla po vyplnění všech záložek (celé žádosti). </a:t>
            </a:r>
          </a:p>
          <a:p>
            <a:pPr algn="just">
              <a:lnSpc>
                <a:spcPct val="100000"/>
              </a:lnSpc>
            </a:pPr>
            <a:r>
              <a:rPr lang="cs-CZ" sz="1800" dirty="false" smtClean="false"/>
              <a:t>Můžeme využít i průběžně jako nápovědu jak správně dané pole vyplnit.</a:t>
            </a:r>
          </a:p>
          <a:p>
            <a:pPr algn="just">
              <a:lnSpc>
                <a:spcPct val="100000"/>
              </a:lnSpc>
            </a:pPr>
            <a:r>
              <a:rPr lang="cs-CZ" sz="1800" dirty="false" smtClean="false"/>
              <a:t>Všechny červené chybové hlášky nutno odstranit.</a:t>
            </a:r>
          </a:p>
          <a:p>
            <a:endParaRPr lang="cs-CZ" dirty="false" smtClean="false"/>
          </a:p>
          <a:p>
            <a:endParaRPr lang="cs-CZ" dirty="false"/>
          </a:p>
          <a:p>
            <a:endParaRPr lang="cs-CZ" dirty="false" smtClean="false"/>
          </a:p>
          <a:p>
            <a:endParaRPr lang="cs-CZ" dirty="false" smtClean="false"/>
          </a:p>
          <a:p>
            <a:r>
              <a:rPr lang="cs-CZ" sz="1800" dirty="false" smtClean="false"/>
              <a:t>Kontrola proběhla v pořádku = možnost finalizovat!</a:t>
            </a:r>
            <a:endParaRPr lang="cs-CZ" sz="1800"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51</a:t>
            </a:fld>
            <a:endParaRPr lang="cs-CZ" dirty="false"/>
          </a:p>
        </p:txBody>
      </p:sp>
      <p:pic>
        <p:nvPicPr>
          <p:cNvPr id="25602" name="Picture 2"/>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966501" y="2780928"/>
            <a:ext cx="6264696"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Tree>
    <p:extLst>
      <p:ext uri="{BB962C8B-B14F-4D97-AF65-F5344CB8AC3E}">
        <p14:creationId xmlns:p14="http://schemas.microsoft.com/office/powerpoint/2010/main" val="243120935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Finalizace</a:t>
            </a:r>
            <a:endParaRPr lang="cs-CZ" dirty="false"/>
          </a:p>
        </p:txBody>
      </p:sp>
      <p:sp>
        <p:nvSpPr>
          <p:cNvPr id="3" name="Zástupný symbol pro obsah 2"/>
          <p:cNvSpPr>
            <a:spLocks noGrp="true"/>
          </p:cNvSpPr>
          <p:nvPr>
            <p:ph idx="1"/>
          </p:nvPr>
        </p:nvSpPr>
        <p:spPr>
          <a:xfrm>
            <a:off x="540000" y="1628800"/>
            <a:ext cx="8064000" cy="4680520"/>
          </a:xfrm>
        </p:spPr>
        <p:txBody>
          <a:bodyPr/>
          <a:lstStyle/>
          <a:p>
            <a:r>
              <a:rPr lang="cs-CZ" sz="1800" dirty="false" smtClean="false"/>
              <a:t>Nutno v nastavení přístupů (záložka Přístup k žádosti) uvést/zatrhnout Signatáře.</a:t>
            </a:r>
          </a:p>
          <a:p>
            <a:r>
              <a:rPr lang="cs-CZ" sz="1800" dirty="false" smtClean="false"/>
              <a:t>I po finalizaci žádosti o podporu možno provést změny.</a:t>
            </a:r>
          </a:p>
          <a:p>
            <a:r>
              <a:rPr lang="cs-CZ" sz="1800" dirty="false" smtClean="false"/>
              <a:t>V PŘÍKAZOVÉM ŘÁDKU se objeví tlačítko STORNO FINALIZACE.</a:t>
            </a:r>
          </a:p>
          <a:p>
            <a:r>
              <a:rPr lang="cs-CZ" sz="1800" dirty="false" smtClean="false"/>
              <a:t>Poté opět nutno finalizovat.</a:t>
            </a:r>
          </a:p>
          <a:p>
            <a:r>
              <a:rPr lang="cs-CZ" sz="1800" dirty="false" smtClean="false"/>
              <a:t>POZOR!!!</a:t>
            </a:r>
          </a:p>
          <a:p>
            <a:pPr marL="414000" lvl="1" indent="0" algn="just">
              <a:buNone/>
            </a:pPr>
            <a:r>
              <a:rPr lang="cs-CZ" sz="1800" dirty="false" smtClean="false"/>
              <a:t>U </a:t>
            </a:r>
            <a:r>
              <a:rPr lang="cs-CZ" sz="1800" dirty="false" err="true" smtClean="false"/>
              <a:t>finalizované</a:t>
            </a:r>
            <a:r>
              <a:rPr lang="cs-CZ" sz="1800" dirty="false" smtClean="false"/>
              <a:t> žádosti nelze provádět změny v přístupech k projektu. Pokud je nutné změnu provést, musíte zmáčknout Storno finalizace </a:t>
            </a:r>
            <a:br>
              <a:rPr lang="cs-CZ" sz="1800" dirty="false" smtClean="false"/>
            </a:br>
            <a:r>
              <a:rPr lang="cs-CZ" sz="1800" dirty="false" smtClean="false"/>
              <a:t>na horní liště .</a:t>
            </a:r>
            <a:endParaRPr lang="cs-CZ" sz="1800"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52</a:t>
            </a:fld>
            <a:endParaRPr lang="cs-CZ" dirty="false"/>
          </a:p>
        </p:txBody>
      </p:sp>
      <p:pic>
        <p:nvPicPr>
          <p:cNvPr id="11266" name="Picture 2"/>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971600" y="5654999"/>
            <a:ext cx="1689301" cy="299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Tree>
    <p:extLst>
      <p:ext uri="{BB962C8B-B14F-4D97-AF65-F5344CB8AC3E}">
        <p14:creationId xmlns:p14="http://schemas.microsoft.com/office/powerpoint/2010/main" val="75050960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podpis </a:t>
            </a:r>
            <a:r>
              <a:rPr lang="cs-CZ" dirty="false" smtClean="false"/>
              <a:t>a podání žádosti</a:t>
            </a:r>
            <a:endParaRPr lang="cs-CZ" dirty="false"/>
          </a:p>
        </p:txBody>
      </p:sp>
      <p:sp>
        <p:nvSpPr>
          <p:cNvPr id="3" name="Zástupný symbol pro obsah 2"/>
          <p:cNvSpPr>
            <a:spLocks noGrp="true"/>
          </p:cNvSpPr>
          <p:nvPr>
            <p:ph idx="1"/>
          </p:nvPr>
        </p:nvSpPr>
        <p:spPr>
          <a:xfrm>
            <a:off x="539552" y="1556792"/>
            <a:ext cx="4536056" cy="2403216"/>
          </a:xfrm>
        </p:spPr>
        <p:txBody>
          <a:bodyPr/>
          <a:lstStyle/>
          <a:p>
            <a:r>
              <a:rPr lang="cs-CZ" sz="1600" b="true" u="sng" dirty="false" smtClean="false"/>
              <a:t>PODPIS ŽÁDOSTI</a:t>
            </a:r>
          </a:p>
          <a:p>
            <a:pPr lvl="1">
              <a:lnSpc>
                <a:spcPct val="100000"/>
              </a:lnSpc>
            </a:pPr>
            <a:r>
              <a:rPr lang="cs-CZ" sz="1600" dirty="false" smtClean="false"/>
              <a:t>Poslední záložka v levém menu.</a:t>
            </a:r>
          </a:p>
          <a:p>
            <a:pPr lvl="1">
              <a:lnSpc>
                <a:spcPct val="100000"/>
              </a:lnSpc>
            </a:pPr>
            <a:r>
              <a:rPr lang="cs-CZ" sz="1600" b="true" u="sng" dirty="false" smtClean="false"/>
              <a:t>Zaktivní se až po úspěšné finalizaci.</a:t>
            </a:r>
            <a:endParaRPr lang="cs-CZ" sz="1600" b="true" u="sng" dirty="false"/>
          </a:p>
          <a:p>
            <a:pPr lvl="1">
              <a:lnSpc>
                <a:spcPct val="100000"/>
              </a:lnSpc>
            </a:pPr>
            <a:r>
              <a:rPr lang="cs-CZ" sz="1600" dirty="false"/>
              <a:t>Podepisuje jeden či více </a:t>
            </a:r>
            <a:r>
              <a:rPr lang="cs-CZ" sz="1600" dirty="false" smtClean="false"/>
              <a:t>signatářů (dle volby na záložce Identifikace operace </a:t>
            </a:r>
            <a:r>
              <a:rPr lang="cs-CZ" sz="1600" dirty="false" smtClean="false">
                <a:sym typeface="Wingdings" pitchFamily="2" charset="2"/>
              </a:rPr>
              <a:t> pole Způsob jednání</a:t>
            </a:r>
            <a:r>
              <a:rPr lang="cs-CZ" sz="1600" dirty="false" smtClean="false"/>
              <a:t>).</a:t>
            </a:r>
          </a:p>
          <a:p>
            <a:pPr lvl="1">
              <a:lnSpc>
                <a:spcPct val="100000"/>
              </a:lnSpc>
            </a:pPr>
            <a:r>
              <a:rPr lang="cs-CZ" sz="1600" dirty="false" smtClean="false"/>
              <a:t>Nutný </a:t>
            </a:r>
            <a:r>
              <a:rPr lang="cs-CZ" sz="1600" dirty="false"/>
              <a:t>elektronický </a:t>
            </a:r>
            <a:r>
              <a:rPr lang="cs-CZ" sz="1600" dirty="false" smtClean="false"/>
              <a:t>podpis (osobní kvalifikovaný certifikát).</a:t>
            </a:r>
            <a:endParaRPr lang="cs-CZ" sz="1600" dirty="false"/>
          </a:p>
          <a:p>
            <a:endParaRPr lang="cs-CZ" sz="1600" dirty="false"/>
          </a:p>
        </p:txBody>
      </p:sp>
      <p:sp>
        <p:nvSpPr>
          <p:cNvPr id="4" name="Zástupný symbol pro obsah 3"/>
          <p:cNvSpPr>
            <a:spLocks noGrp="true"/>
          </p:cNvSpPr>
          <p:nvPr>
            <p:ph idx="10"/>
          </p:nvPr>
        </p:nvSpPr>
        <p:spPr>
          <a:xfrm>
            <a:off x="539552" y="4293096"/>
            <a:ext cx="5112568" cy="1970920"/>
          </a:xfrm>
        </p:spPr>
        <p:txBody>
          <a:bodyPr/>
          <a:lstStyle/>
          <a:p>
            <a:r>
              <a:rPr lang="cs-CZ" sz="1600" b="true" u="sng" dirty="false"/>
              <a:t>PODÁNÍ ŽÁDOSTI</a:t>
            </a:r>
          </a:p>
          <a:p>
            <a:pPr lvl="1" algn="just">
              <a:lnSpc>
                <a:spcPct val="100000"/>
              </a:lnSpc>
            </a:pPr>
            <a:r>
              <a:rPr lang="cs-CZ" sz="1600" dirty="false" smtClean="false"/>
              <a:t>Určeno na první záložce Identifikace operace (pole Typ podání) při vyplňování žádosti.</a:t>
            </a:r>
          </a:p>
          <a:p>
            <a:pPr lvl="1" algn="just">
              <a:lnSpc>
                <a:spcPct val="100000"/>
              </a:lnSpc>
            </a:pPr>
            <a:r>
              <a:rPr lang="cs-CZ" sz="1600" dirty="false" smtClean="false"/>
              <a:t>Automaticky (nastaveno defaultně) x Ručně. </a:t>
            </a:r>
          </a:p>
          <a:p>
            <a:pPr lvl="1" algn="just">
              <a:lnSpc>
                <a:spcPct val="100000"/>
              </a:lnSpc>
            </a:pPr>
            <a:r>
              <a:rPr lang="cs-CZ" sz="1600" dirty="false" smtClean="false"/>
              <a:t>Žádost podána současně s podpisem x Žádost ručně podána.</a:t>
            </a:r>
            <a:r>
              <a:rPr lang="cs-CZ" dirty="false" smtClean="false"/>
              <a:t>									</a:t>
            </a:r>
          </a:p>
        </p:txBody>
      </p:sp>
      <p:sp>
        <p:nvSpPr>
          <p:cNvPr id="5" name="Zástupný symbol pro číslo snímku 4"/>
          <p:cNvSpPr>
            <a:spLocks noGrp="true"/>
          </p:cNvSpPr>
          <p:nvPr>
            <p:ph type="sldNum" sz="quarter" idx="13"/>
          </p:nvPr>
        </p:nvSpPr>
        <p:spPr/>
        <p:txBody>
          <a:bodyPr/>
          <a:lstStyle/>
          <a:p>
            <a:fld id="{479BF083-4774-43B1-9AB0-5CC1AC5DD8EE}" type="slidenum">
              <a:rPr lang="cs-CZ" smtClean="false"/>
              <a:pPr/>
              <a:t>53</a:t>
            </a:fld>
            <a:endParaRPr lang="cs-CZ" dirty="false"/>
          </a:p>
        </p:txBody>
      </p:sp>
      <p:pic>
        <p:nvPicPr>
          <p:cNvPr id="1027" name="Picture 3" descr="C:\Users\michaela.sedlackova\Desktop\Podpis žádosti.PNG"/>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5868144" y="1412776"/>
            <a:ext cx="2868360" cy="5088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569451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podpis žádosti </a:t>
            </a:r>
            <a:endParaRPr lang="cs-CZ" dirty="false"/>
          </a:p>
        </p:txBody>
      </p:sp>
      <p:sp>
        <p:nvSpPr>
          <p:cNvPr id="5" name="Zástupný symbol pro číslo snímku 4"/>
          <p:cNvSpPr>
            <a:spLocks noGrp="true"/>
          </p:cNvSpPr>
          <p:nvPr>
            <p:ph type="sldNum" sz="quarter" idx="13"/>
          </p:nvPr>
        </p:nvSpPr>
        <p:spPr/>
        <p:txBody>
          <a:bodyPr/>
          <a:lstStyle/>
          <a:p>
            <a:fld id="{479BF083-4774-43B1-9AB0-5CC1AC5DD8EE}" type="slidenum">
              <a:rPr lang="cs-CZ" smtClean="false"/>
              <a:pPr/>
              <a:t>54</a:t>
            </a:fld>
            <a:endParaRPr lang="cs-CZ" dirty="false"/>
          </a:p>
        </p:txBody>
      </p:sp>
      <p:sp>
        <p:nvSpPr>
          <p:cNvPr id="4" name="Zástupný symbol pro obsah 3"/>
          <p:cNvSpPr>
            <a:spLocks noGrp="true"/>
          </p:cNvSpPr>
          <p:nvPr>
            <p:ph idx="10"/>
          </p:nvPr>
        </p:nvSpPr>
        <p:spPr>
          <a:xfrm>
            <a:off x="683568" y="4437112"/>
            <a:ext cx="8064000" cy="936104"/>
          </a:xfrm>
        </p:spPr>
        <p:txBody>
          <a:bodyPr/>
          <a:lstStyle/>
          <a:p>
            <a:pPr algn="just"/>
            <a:r>
              <a:rPr lang="cs-CZ" sz="1800" dirty="false" smtClean="false"/>
              <a:t>Na záložce </a:t>
            </a:r>
            <a:r>
              <a:rPr lang="cs-CZ" sz="1800" dirty="false"/>
              <a:t>Podpis žádosti </a:t>
            </a:r>
            <a:r>
              <a:rPr lang="cs-CZ" sz="1800" dirty="false" smtClean="false"/>
              <a:t>klikněte na </a:t>
            </a:r>
            <a:r>
              <a:rPr lang="cs-CZ" sz="1800" dirty="false"/>
              <a:t>ikonu </a:t>
            </a:r>
            <a:r>
              <a:rPr lang="cs-CZ" sz="1800" dirty="false" smtClean="false"/>
              <a:t>pečeti.</a:t>
            </a:r>
          </a:p>
          <a:p>
            <a:pPr algn="just"/>
            <a:r>
              <a:rPr lang="cs-CZ" sz="1800" dirty="false" smtClean="false"/>
              <a:t>Po úspěšném podepsání tiskové verze žádosti se černá ikona pečeti změní na zelenou. </a:t>
            </a:r>
          </a:p>
        </p:txBody>
      </p:sp>
      <p:pic>
        <p:nvPicPr>
          <p:cNvPr id="27650" name="Picture 2"/>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827584" y="1484784"/>
            <a:ext cx="7589748"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
        <p:nvSpPr>
          <p:cNvPr id="12" name="Obdélník 11"/>
          <p:cNvSpPr/>
          <p:nvPr/>
        </p:nvSpPr>
        <p:spPr>
          <a:xfrm>
            <a:off x="981225" y="2617662"/>
            <a:ext cx="216024" cy="216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pic>
        <p:nvPicPr>
          <p:cNvPr id="10243" name="Picture 3"/>
          <p:cNvPicPr>
            <a:picLocks noChangeAspect="true" noChangeArrowheads="true"/>
          </p:cNvPicPr>
          <p:nvPr/>
        </p:nvPicPr>
        <p:blipFill>
          <a:blip r:embed="rId4">
            <a:extLst>
              <a:ext uri="{28A0092B-C50C-407E-A947-70E740481C1C}">
                <a14:useLocalDpi xmlns:a14="http://schemas.microsoft.com/office/drawing/2010/main" val="0"/>
              </a:ext>
            </a:extLst>
          </a:blip>
          <a:srcRect/>
          <a:stretch>
            <a:fillRect/>
          </a:stretch>
        </p:blipFill>
        <p:spPr bwMode="auto">
          <a:xfrm>
            <a:off x="2339752" y="5373216"/>
            <a:ext cx="504056" cy="41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Tree>
    <p:extLst>
      <p:ext uri="{BB962C8B-B14F-4D97-AF65-F5344CB8AC3E}">
        <p14:creationId xmlns:p14="http://schemas.microsoft.com/office/powerpoint/2010/main" val="12908413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podpis žádosti </a:t>
            </a:r>
            <a:endParaRPr lang="cs-CZ" dirty="false"/>
          </a:p>
        </p:txBody>
      </p:sp>
      <p:sp>
        <p:nvSpPr>
          <p:cNvPr id="4" name="Zástupný symbol pro obsah 3"/>
          <p:cNvSpPr>
            <a:spLocks noGrp="true"/>
          </p:cNvSpPr>
          <p:nvPr>
            <p:ph idx="10"/>
          </p:nvPr>
        </p:nvSpPr>
        <p:spPr>
          <a:xfrm>
            <a:off x="581697" y="4653136"/>
            <a:ext cx="8064000" cy="1872208"/>
          </a:xfrm>
        </p:spPr>
        <p:txBody>
          <a:bodyPr/>
          <a:lstStyle/>
          <a:p>
            <a:pPr algn="just">
              <a:lnSpc>
                <a:spcPct val="100000"/>
              </a:lnSpc>
            </a:pPr>
            <a:r>
              <a:rPr lang="cs-CZ" sz="1800" dirty="false" smtClean="false"/>
              <a:t>Označíte </a:t>
            </a:r>
            <a:r>
              <a:rPr lang="cs-CZ" sz="1800" dirty="false" err="true" smtClean="false"/>
              <a:t>checkbox</a:t>
            </a:r>
            <a:r>
              <a:rPr lang="cs-CZ" sz="1800" dirty="false" smtClean="false"/>
              <a:t> Soubory.</a:t>
            </a:r>
          </a:p>
          <a:p>
            <a:pPr algn="just">
              <a:lnSpc>
                <a:spcPct val="100000"/>
              </a:lnSpc>
            </a:pPr>
            <a:r>
              <a:rPr lang="cs-CZ" sz="1800" dirty="false" smtClean="false"/>
              <a:t>Přes tlačítko Vybrat vložíte soubor s elektronickým podpisem výběrem </a:t>
            </a:r>
            <a:br>
              <a:rPr lang="cs-CZ" sz="1800" dirty="false" smtClean="false"/>
            </a:br>
            <a:r>
              <a:rPr lang="cs-CZ" sz="1800" dirty="false" smtClean="false"/>
              <a:t>z adresářů vašeho počítače.</a:t>
            </a:r>
          </a:p>
          <a:p>
            <a:pPr algn="just">
              <a:lnSpc>
                <a:spcPct val="100000"/>
              </a:lnSpc>
            </a:pPr>
            <a:r>
              <a:rPr lang="cs-CZ" sz="1800" dirty="false" smtClean="false"/>
              <a:t>Vložíte Heslo. </a:t>
            </a:r>
          </a:p>
          <a:p>
            <a:pPr algn="just">
              <a:lnSpc>
                <a:spcPct val="100000"/>
              </a:lnSpc>
            </a:pPr>
            <a:r>
              <a:rPr lang="cs-CZ" sz="1800" dirty="false" smtClean="false"/>
              <a:t>Stisknete tlačítko Dokončit.</a:t>
            </a:r>
          </a:p>
          <a:p>
            <a:endParaRPr lang="cs-CZ" dirty="false"/>
          </a:p>
        </p:txBody>
      </p:sp>
      <p:sp>
        <p:nvSpPr>
          <p:cNvPr id="5" name="Zástupný symbol pro číslo snímku 4"/>
          <p:cNvSpPr>
            <a:spLocks noGrp="true"/>
          </p:cNvSpPr>
          <p:nvPr>
            <p:ph type="sldNum" sz="quarter" idx="13"/>
          </p:nvPr>
        </p:nvSpPr>
        <p:spPr/>
        <p:txBody>
          <a:bodyPr/>
          <a:lstStyle/>
          <a:p>
            <a:fld id="{479BF083-4774-43B1-9AB0-5CC1AC5DD8EE}" type="slidenum">
              <a:rPr lang="cs-CZ" smtClean="false"/>
              <a:pPr/>
              <a:t>55</a:t>
            </a:fld>
            <a:endParaRPr lang="cs-CZ" dirty="false"/>
          </a:p>
        </p:txBody>
      </p:sp>
      <p:pic>
        <p:nvPicPr>
          <p:cNvPr id="26626" name="Picture 2"/>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1343025" y="1268760"/>
            <a:ext cx="6541344" cy="3241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Tree>
    <p:extLst>
      <p:ext uri="{BB962C8B-B14F-4D97-AF65-F5344CB8AC3E}">
        <p14:creationId xmlns:p14="http://schemas.microsoft.com/office/powerpoint/2010/main" val="429407658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Stav žádosti </a:t>
            </a:r>
            <a:endParaRPr lang="cs-CZ" dirty="false"/>
          </a:p>
        </p:txBody>
      </p:sp>
      <p:sp>
        <p:nvSpPr>
          <p:cNvPr id="4" name="Zástupný symbol pro obsah 3"/>
          <p:cNvSpPr>
            <a:spLocks noGrp="true"/>
          </p:cNvSpPr>
          <p:nvPr>
            <p:ph idx="10"/>
          </p:nvPr>
        </p:nvSpPr>
        <p:spPr>
          <a:xfrm>
            <a:off x="507716" y="4718763"/>
            <a:ext cx="8064000" cy="2160240"/>
          </a:xfrm>
        </p:spPr>
        <p:txBody>
          <a:bodyPr/>
          <a:lstStyle/>
          <a:p>
            <a:pPr algn="just">
              <a:lnSpc>
                <a:spcPct val="100000"/>
              </a:lnSpc>
            </a:pPr>
            <a:r>
              <a:rPr lang="cs-CZ" sz="1800" dirty="false" smtClean="false"/>
              <a:t>Datum a čas jednotlivých operací se žádostí od jejího založení </a:t>
            </a:r>
            <a:br>
              <a:rPr lang="cs-CZ" sz="1800" dirty="false" smtClean="false"/>
            </a:br>
            <a:r>
              <a:rPr lang="cs-CZ" sz="1800" dirty="false" smtClean="false"/>
              <a:t>až po podání.</a:t>
            </a:r>
          </a:p>
          <a:p>
            <a:pPr algn="just">
              <a:lnSpc>
                <a:spcPct val="100000"/>
              </a:lnSpc>
            </a:pPr>
            <a:r>
              <a:rPr lang="cs-CZ" sz="1800" dirty="false" smtClean="false"/>
              <a:t>Možno sledovat stav podané žádosti během její administrace v systému ŘO OPZ (CSSF14+).</a:t>
            </a:r>
          </a:p>
          <a:p>
            <a:pPr algn="just">
              <a:lnSpc>
                <a:spcPct val="100000"/>
              </a:lnSpc>
            </a:pPr>
            <a:r>
              <a:rPr lang="cs-CZ" sz="1800" dirty="false" smtClean="false"/>
              <a:t>Pokud je žádost správně podána, je doplněno </a:t>
            </a:r>
            <a:r>
              <a:rPr lang="cs-CZ" sz="1800" b="true" dirty="false"/>
              <a:t>r</a:t>
            </a:r>
            <a:r>
              <a:rPr lang="cs-CZ" sz="1800" b="true" dirty="false" smtClean="false"/>
              <a:t>egistrační číslo projektu.</a:t>
            </a:r>
          </a:p>
          <a:p>
            <a:endParaRPr lang="cs-CZ" dirty="false"/>
          </a:p>
        </p:txBody>
      </p:sp>
      <p:sp>
        <p:nvSpPr>
          <p:cNvPr id="5" name="Zástupný symbol pro číslo snímku 4"/>
          <p:cNvSpPr>
            <a:spLocks noGrp="true"/>
          </p:cNvSpPr>
          <p:nvPr>
            <p:ph type="sldNum" sz="quarter" idx="13"/>
          </p:nvPr>
        </p:nvSpPr>
        <p:spPr/>
        <p:txBody>
          <a:bodyPr/>
          <a:lstStyle/>
          <a:p>
            <a:fld id="{479BF083-4774-43B1-9AB0-5CC1AC5DD8EE}" type="slidenum">
              <a:rPr lang="cs-CZ" smtClean="false"/>
              <a:pPr/>
              <a:t>56</a:t>
            </a:fld>
            <a:endParaRPr lang="cs-CZ" dirty="false"/>
          </a:p>
        </p:txBody>
      </p:sp>
      <p:pic>
        <p:nvPicPr>
          <p:cNvPr id="3074" name="Picture 2"/>
          <p:cNvPicPr>
            <a:picLocks noChangeAspect="true" noChangeArrowheads="true"/>
          </p:cNvPicPr>
          <p:nvPr/>
        </p:nvPicPr>
        <p:blipFill>
          <a:blip r:embed="rId2">
            <a:extLst>
              <a:ext uri="{28A0092B-C50C-407E-A947-70E740481C1C}">
                <a14:useLocalDpi xmlns:a14="http://schemas.microsoft.com/office/drawing/2010/main" val="0"/>
              </a:ext>
            </a:extLst>
          </a:blip>
          <a:srcRect/>
          <a:stretch>
            <a:fillRect/>
          </a:stretch>
        </p:blipFill>
        <p:spPr bwMode="auto">
          <a:xfrm>
            <a:off x="940734" y="1430778"/>
            <a:ext cx="7265367"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
        <p:nvSpPr>
          <p:cNvPr id="10" name="Obdélník 9"/>
          <p:cNvSpPr/>
          <p:nvPr/>
        </p:nvSpPr>
        <p:spPr>
          <a:xfrm>
            <a:off x="1054261" y="2498723"/>
            <a:ext cx="3518767"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
        <p:nvSpPr>
          <p:cNvPr id="11" name="Obdélník 10"/>
          <p:cNvSpPr/>
          <p:nvPr/>
        </p:nvSpPr>
        <p:spPr>
          <a:xfrm>
            <a:off x="5322805" y="2138683"/>
            <a:ext cx="2863523"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
        <p:nvSpPr>
          <p:cNvPr id="12" name="Obdélník 11"/>
          <p:cNvSpPr/>
          <p:nvPr/>
        </p:nvSpPr>
        <p:spPr>
          <a:xfrm>
            <a:off x="5306008" y="2729301"/>
            <a:ext cx="2880320" cy="82809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false" anchor="ctr"/>
          <a:lstStyle/>
          <a:p>
            <a:pPr algn="ctr"/>
            <a:endParaRPr lang="cs-CZ"/>
          </a:p>
        </p:txBody>
      </p:sp>
    </p:spTree>
    <p:extLst>
      <p:ext uri="{BB962C8B-B14F-4D97-AF65-F5344CB8AC3E}">
        <p14:creationId xmlns:p14="http://schemas.microsoft.com/office/powerpoint/2010/main" val="321146380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5" name="Nadpis 4"/>
          <p:cNvSpPr>
            <a:spLocks noGrp="true"/>
          </p:cNvSpPr>
          <p:nvPr>
            <p:ph type="title"/>
          </p:nvPr>
        </p:nvSpPr>
        <p:spPr>
          <a:xfrm>
            <a:off x="1691680" y="3140968"/>
            <a:ext cx="7272000" cy="648072"/>
          </a:xfrm>
        </p:spPr>
        <p:txBody>
          <a:bodyPr/>
          <a:lstStyle/>
          <a:p>
            <a:r>
              <a:rPr lang="cs-CZ" dirty="false"/>
              <a:t>Způsobilost výdajů</a:t>
            </a:r>
          </a:p>
        </p:txBody>
      </p:sp>
      <p:pic>
        <p:nvPicPr>
          <p:cNvPr id="14" name="Zástupný symbol pro obrázek 13"/>
          <p:cNvPicPr>
            <a:picLocks noGrp="true" noChangeAspect="true"/>
          </p:cNvPicPr>
          <p:nvPr>
            <p:ph type="pic" sz="quarter" idx="15"/>
          </p:nvPr>
        </p:nvPicPr>
        <p:blipFill>
          <a:blip cstate="print" r:embed="rId2">
            <a:extLst>
              <a:ext uri="{28A0092B-C50C-407E-A947-70E740481C1C}">
                <a14:useLocalDpi xmlns:a14="http://schemas.microsoft.com/office/drawing/2010/main" val="0"/>
              </a:ext>
            </a:extLst>
          </a:blip>
          <a:srcRect/>
          <a:stretch>
            <a:fillRect/>
          </a:stretch>
        </p:blipFill>
        <p:spPr>
          <a:xfrm>
            <a:off x="827584" y="3212976"/>
            <a:ext cx="540000" cy="540000"/>
          </a:xfrm>
        </p:spPr>
      </p:pic>
      <p:sp>
        <p:nvSpPr>
          <p:cNvPr id="4" name="Zástupný symbol pro obsah 2"/>
          <p:cNvSpPr txBox="true">
            <a:spLocks/>
          </p:cNvSpPr>
          <p:nvPr/>
        </p:nvSpPr>
        <p:spPr>
          <a:xfrm>
            <a:off x="683568" y="3861048"/>
            <a:ext cx="7920432" cy="2664296"/>
          </a:xfrm>
          <a:prstGeom prst="rect">
            <a:avLst/>
          </a:prstGeom>
          <a:ln>
            <a:noFill/>
          </a:ln>
        </p:spPr>
        <p:txBody>
          <a:bodyPr/>
          <a:lstStyle>
            <a:lvl1pPr marL="432000" indent="-432000" algn="l" defTabSz="914400" rtl="false" eaLnBrk="true" latinLnBrk="false" hangingPunct="true">
              <a:lnSpc>
                <a:spcPts val="2880"/>
              </a:lnSpc>
              <a:spcBef>
                <a:spcPts val="600"/>
              </a:spcBef>
              <a:spcAft>
                <a:spcPts val="600"/>
              </a:spcAft>
              <a:buClr>
                <a:schemeClr val="accent2"/>
              </a:buClr>
              <a:buSzPct val="100000"/>
              <a:buFont typeface="Wingdings" panose="05000000000000000000" pitchFamily="2" charset="2"/>
              <a:buChar char=""/>
              <a:defRPr sz="2400" b="false" kern="1200">
                <a:solidFill>
                  <a:schemeClr val="tx1"/>
                </a:solidFill>
                <a:latin typeface="+mn-lt"/>
                <a:ea typeface="+mn-ea"/>
                <a:cs typeface="+mn-cs"/>
              </a:defRPr>
            </a:lvl1pPr>
            <a:lvl2pPr marL="666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lang="cs-CZ" sz="2000" kern="1200" dirty="false" smtClean="false">
                <a:solidFill>
                  <a:schemeClr val="tx1"/>
                </a:solidFill>
                <a:latin typeface="+mn-lt"/>
                <a:ea typeface="+mn-ea"/>
                <a:cs typeface="+mn-cs"/>
              </a:defRPr>
            </a:lvl4pPr>
            <a:lvl5pPr marL="1422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false"/>
          </a:p>
        </p:txBody>
      </p:sp>
    </p:spTree>
    <p:extLst>
      <p:ext uri="{BB962C8B-B14F-4D97-AF65-F5344CB8AC3E}">
        <p14:creationId xmlns:p14="http://schemas.microsoft.com/office/powerpoint/2010/main" val="375202458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Věcná způsobilost výdajů </a:t>
            </a:r>
          </a:p>
        </p:txBody>
      </p:sp>
      <p:sp>
        <p:nvSpPr>
          <p:cNvPr id="3" name="Zástupný symbol pro obsah 2"/>
          <p:cNvSpPr>
            <a:spLocks noGrp="true"/>
          </p:cNvSpPr>
          <p:nvPr>
            <p:ph idx="1"/>
          </p:nvPr>
        </p:nvSpPr>
        <p:spPr>
          <a:xfrm>
            <a:off x="395536" y="1484784"/>
            <a:ext cx="8568952" cy="4824536"/>
          </a:xfrm>
        </p:spPr>
        <p:txBody>
          <a:bodyPr/>
          <a:lstStyle/>
          <a:p>
            <a:pPr marL="0" indent="0">
              <a:lnSpc>
                <a:spcPct val="150000"/>
              </a:lnSpc>
              <a:spcBef>
                <a:spcPts val="0"/>
              </a:spcBef>
              <a:spcAft>
                <a:spcPts val="0"/>
              </a:spcAft>
              <a:buNone/>
            </a:pPr>
            <a:r>
              <a:rPr lang="cs-CZ" sz="2000" b="true" dirty="false"/>
              <a:t>Způsobilý </a:t>
            </a:r>
            <a:r>
              <a:rPr lang="cs-CZ" sz="2000" b="true" dirty="false" smtClean="false"/>
              <a:t>výdaj: </a:t>
            </a:r>
            <a:endParaRPr lang="cs-CZ" sz="2000" b="true" dirty="false"/>
          </a:p>
          <a:p>
            <a:pPr marL="432000" lvl="1" indent="-432000" algn="just">
              <a:lnSpc>
                <a:spcPct val="150000"/>
              </a:lnSpc>
              <a:spcBef>
                <a:spcPts val="0"/>
              </a:spcBef>
              <a:spcAft>
                <a:spcPts val="0"/>
              </a:spcAft>
              <a:buSzPct val="100000"/>
              <a:buFont typeface="Wingdings" panose="05000000000000000000" pitchFamily="2" charset="2"/>
              <a:buChar char=""/>
            </a:pPr>
            <a:r>
              <a:rPr lang="cs-CZ" dirty="false"/>
              <a:t>je v souladu s právními předpisy (zejména legislativou EU a ČR</a:t>
            </a:r>
            <a:r>
              <a:rPr lang="cs-CZ" dirty="false" smtClean="false"/>
              <a:t>) </a:t>
            </a:r>
            <a:endParaRPr lang="cs-CZ" dirty="false"/>
          </a:p>
          <a:p>
            <a:pPr marL="432000" lvl="1" indent="-432000" algn="just">
              <a:lnSpc>
                <a:spcPct val="150000"/>
              </a:lnSpc>
              <a:spcBef>
                <a:spcPts val="0"/>
              </a:spcBef>
              <a:spcAft>
                <a:spcPts val="0"/>
              </a:spcAft>
              <a:buSzPct val="100000"/>
              <a:buFont typeface="Wingdings" panose="05000000000000000000" pitchFamily="2" charset="2"/>
              <a:buChar char=""/>
            </a:pPr>
            <a:r>
              <a:rPr lang="pl-PL" dirty="false"/>
              <a:t>je v souladu s pravidly programu a s podmínkami poskytnutí </a:t>
            </a:r>
            <a:r>
              <a:rPr lang="pl-PL" dirty="false" smtClean="false"/>
              <a:t>podpory </a:t>
            </a:r>
            <a:endParaRPr lang="pl-PL" dirty="false"/>
          </a:p>
          <a:p>
            <a:pPr marL="432000" lvl="1" indent="-432000" algn="just">
              <a:lnSpc>
                <a:spcPct val="150000"/>
              </a:lnSpc>
              <a:spcBef>
                <a:spcPts val="0"/>
              </a:spcBef>
              <a:spcAft>
                <a:spcPts val="0"/>
              </a:spcAft>
              <a:buSzPct val="100000"/>
              <a:buFont typeface="Wingdings" panose="05000000000000000000" pitchFamily="2" charset="2"/>
              <a:buChar char=""/>
            </a:pPr>
            <a:r>
              <a:rPr lang="cs-CZ" dirty="false"/>
              <a:t>je přiměřený (viz kapitola 6.1 Specifické části pravidel pro žadatele </a:t>
            </a:r>
            <a:r>
              <a:rPr lang="cs-CZ" dirty="false" smtClean="false"/>
              <a:t/>
            </a:r>
            <a:br>
              <a:rPr lang="cs-CZ" dirty="false" smtClean="false"/>
            </a:br>
            <a:r>
              <a:rPr lang="cs-CZ" dirty="false" smtClean="false"/>
              <a:t>a </a:t>
            </a:r>
            <a:r>
              <a:rPr lang="cs-CZ" dirty="false"/>
              <a:t>příjemce</a:t>
            </a:r>
            <a:r>
              <a:rPr lang="cs-CZ" dirty="false" smtClean="false"/>
              <a:t>)</a:t>
            </a:r>
            <a:endParaRPr lang="cs-CZ" dirty="false"/>
          </a:p>
          <a:p>
            <a:pPr marL="432000" lvl="1" indent="-432000" algn="just">
              <a:lnSpc>
                <a:spcPct val="150000"/>
              </a:lnSpc>
              <a:spcBef>
                <a:spcPts val="0"/>
              </a:spcBef>
              <a:spcAft>
                <a:spcPts val="0"/>
              </a:spcAft>
              <a:buSzPct val="100000"/>
              <a:buFont typeface="Wingdings" panose="05000000000000000000" pitchFamily="2" charset="2"/>
              <a:buChar char=""/>
            </a:pPr>
            <a:r>
              <a:rPr lang="cs-CZ" dirty="false"/>
              <a:t>vznikl v době realizace projektu a byl uhrazen nejpozději do okamžiku ukončení administrace závěrečné </a:t>
            </a:r>
            <a:r>
              <a:rPr lang="cs-CZ" dirty="false" smtClean="false"/>
              <a:t>zprávy o </a:t>
            </a:r>
            <a:r>
              <a:rPr lang="cs-CZ" dirty="false"/>
              <a:t>realizaci </a:t>
            </a:r>
            <a:r>
              <a:rPr lang="cs-CZ" dirty="false" smtClean="false"/>
              <a:t>projektu</a:t>
            </a:r>
            <a:endParaRPr lang="cs-CZ" dirty="false"/>
          </a:p>
          <a:p>
            <a:pPr marL="432000" lvl="1" indent="-432000" algn="just">
              <a:lnSpc>
                <a:spcPct val="150000"/>
              </a:lnSpc>
              <a:spcBef>
                <a:spcPts val="0"/>
              </a:spcBef>
              <a:spcAft>
                <a:spcPts val="0"/>
              </a:spcAft>
              <a:buSzPct val="100000"/>
              <a:buFont typeface="Wingdings" panose="05000000000000000000" pitchFamily="2" charset="2"/>
              <a:buChar char=""/>
            </a:pPr>
            <a:r>
              <a:rPr lang="cs-CZ" dirty="false"/>
              <a:t>váže se na aktivity projektu, které jsou územně </a:t>
            </a:r>
            <a:r>
              <a:rPr lang="cs-CZ" dirty="false" smtClean="false"/>
              <a:t>způsobilé</a:t>
            </a:r>
            <a:endParaRPr lang="cs-CZ" dirty="false"/>
          </a:p>
          <a:p>
            <a:pPr marL="432000" lvl="1" indent="-432000" algn="just">
              <a:lnSpc>
                <a:spcPct val="150000"/>
              </a:lnSpc>
              <a:spcBef>
                <a:spcPts val="0"/>
              </a:spcBef>
              <a:spcAft>
                <a:spcPts val="0"/>
              </a:spcAft>
              <a:buSzPct val="100000"/>
              <a:buFont typeface="Wingdings" panose="05000000000000000000" pitchFamily="2" charset="2"/>
              <a:buChar char=""/>
            </a:pPr>
            <a:r>
              <a:rPr lang="cs-CZ" dirty="false"/>
              <a:t>je řádně identifikovatelný, prokazatelný a </a:t>
            </a:r>
            <a:r>
              <a:rPr lang="cs-CZ" dirty="false" smtClean="false"/>
              <a:t>doložitelný</a:t>
            </a:r>
            <a:endParaRPr lang="cs-CZ" b="true" dirty="false" smtClean="false"/>
          </a:p>
          <a:p>
            <a:pPr marL="0" lvl="1" indent="0">
              <a:lnSpc>
                <a:spcPct val="100000"/>
              </a:lnSpc>
              <a:spcBef>
                <a:spcPts val="0"/>
              </a:spcBef>
              <a:spcAft>
                <a:spcPts val="0"/>
              </a:spcAft>
              <a:buSzPct val="100000"/>
              <a:buNone/>
            </a:pPr>
            <a:endParaRPr lang="cs-CZ" sz="1600" b="true" u="sng" dirty="false" smtClean="false"/>
          </a:p>
          <a:p>
            <a:pPr marL="432000" lvl="1" indent="-432000">
              <a:lnSpc>
                <a:spcPct val="150000"/>
              </a:lnSpc>
              <a:spcBef>
                <a:spcPts val="0"/>
              </a:spcBef>
              <a:spcAft>
                <a:spcPts val="0"/>
              </a:spcAft>
              <a:buSzPct val="100000"/>
              <a:buFont typeface="Wingdings" panose="05000000000000000000" pitchFamily="2" charset="2"/>
              <a:buChar char=""/>
            </a:pPr>
            <a:endParaRPr lang="cs-CZ" sz="1200" dirty="false"/>
          </a:p>
          <a:p>
            <a:pPr marL="0" indent="0">
              <a:buNone/>
            </a:pP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58</a:t>
            </a:fld>
            <a:endParaRPr lang="cs-CZ" dirty="false"/>
          </a:p>
        </p:txBody>
      </p:sp>
    </p:spTree>
    <p:extLst>
      <p:ext uri="{BB962C8B-B14F-4D97-AF65-F5344CB8AC3E}">
        <p14:creationId xmlns:p14="http://schemas.microsoft.com/office/powerpoint/2010/main" val="134937261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Věcná způsobilost výdajů </a:t>
            </a:r>
          </a:p>
        </p:txBody>
      </p:sp>
      <p:sp>
        <p:nvSpPr>
          <p:cNvPr id="3" name="Zástupný symbol pro obsah 2"/>
          <p:cNvSpPr>
            <a:spLocks noGrp="true"/>
          </p:cNvSpPr>
          <p:nvPr>
            <p:ph idx="1"/>
          </p:nvPr>
        </p:nvSpPr>
        <p:spPr>
          <a:xfrm>
            <a:off x="395536" y="1268760"/>
            <a:ext cx="8568952" cy="5472608"/>
          </a:xfrm>
        </p:spPr>
        <p:txBody>
          <a:bodyPr/>
          <a:lstStyle/>
          <a:p>
            <a:pPr marL="0" lvl="1" indent="0">
              <a:lnSpc>
                <a:spcPct val="100000"/>
              </a:lnSpc>
              <a:spcBef>
                <a:spcPts val="0"/>
              </a:spcBef>
              <a:spcAft>
                <a:spcPts val="0"/>
              </a:spcAft>
              <a:buSzPct val="100000"/>
              <a:buNone/>
            </a:pPr>
            <a:endParaRPr lang="cs-CZ" sz="1600" b="true" u="sng" dirty="false" smtClean="false"/>
          </a:p>
          <a:p>
            <a:pPr marL="0" lvl="1" indent="0">
              <a:lnSpc>
                <a:spcPct val="150000"/>
              </a:lnSpc>
              <a:spcBef>
                <a:spcPts val="0"/>
              </a:spcBef>
              <a:spcAft>
                <a:spcPts val="0"/>
              </a:spcAft>
              <a:buSzPct val="100000"/>
              <a:buNone/>
            </a:pPr>
            <a:r>
              <a:rPr lang="cs-CZ" b="true" dirty="false" smtClean="false"/>
              <a:t>Kategorie </a:t>
            </a:r>
            <a:r>
              <a:rPr lang="cs-CZ" b="true" dirty="false"/>
              <a:t>způsobilých výdajů OPZ</a:t>
            </a:r>
          </a:p>
          <a:p>
            <a:pPr marL="0" lvl="1" indent="0" algn="ctr">
              <a:lnSpc>
                <a:spcPct val="100000"/>
              </a:lnSpc>
              <a:spcBef>
                <a:spcPts val="0"/>
              </a:spcBef>
              <a:spcAft>
                <a:spcPts val="0"/>
              </a:spcAft>
              <a:buSzPct val="100000"/>
              <a:buNone/>
            </a:pPr>
            <a:endParaRPr lang="cs-CZ" b="true" dirty="false"/>
          </a:p>
          <a:p>
            <a:pPr>
              <a:lnSpc>
                <a:spcPct val="100000"/>
              </a:lnSpc>
              <a:spcBef>
                <a:spcPts val="0"/>
              </a:spcBef>
              <a:spcAft>
                <a:spcPts val="0"/>
              </a:spcAft>
              <a:defRPr/>
            </a:pPr>
            <a:r>
              <a:rPr lang="cs-CZ" altLang="cs-CZ" sz="2000" b="true" dirty="false"/>
              <a:t>1. Celkové způsobilé výdaje</a:t>
            </a:r>
          </a:p>
          <a:p>
            <a:pPr lvl="1">
              <a:lnSpc>
                <a:spcPct val="100000"/>
              </a:lnSpc>
              <a:spcBef>
                <a:spcPts val="0"/>
              </a:spcBef>
              <a:spcAft>
                <a:spcPts val="0"/>
              </a:spcAft>
              <a:defRPr/>
            </a:pPr>
            <a:r>
              <a:rPr lang="cs-CZ" altLang="cs-CZ" b="true" dirty="false"/>
              <a:t>1.1 Přímé náklady</a:t>
            </a:r>
            <a:r>
              <a:rPr lang="cs-CZ" altLang="cs-CZ" dirty="false"/>
              <a:t>		</a:t>
            </a:r>
          </a:p>
          <a:p>
            <a:pPr lvl="2">
              <a:lnSpc>
                <a:spcPct val="80000"/>
              </a:lnSpc>
              <a:buFont typeface="Wingdings" pitchFamily="2" charset="2"/>
              <a:buChar char="Ø"/>
              <a:defRPr/>
            </a:pPr>
            <a:r>
              <a:rPr lang="cs-CZ" altLang="cs-CZ" dirty="false"/>
              <a:t>1.1.1  Osobní náklady  </a:t>
            </a:r>
          </a:p>
          <a:p>
            <a:pPr lvl="2">
              <a:lnSpc>
                <a:spcPct val="80000"/>
              </a:lnSpc>
              <a:buFont typeface="Wingdings" pitchFamily="2" charset="2"/>
              <a:buChar char="Ø"/>
              <a:defRPr/>
            </a:pPr>
            <a:r>
              <a:rPr lang="cs-CZ" altLang="cs-CZ" dirty="false"/>
              <a:t>1.1.2  Cestovné</a:t>
            </a:r>
          </a:p>
          <a:p>
            <a:pPr lvl="2">
              <a:lnSpc>
                <a:spcPct val="80000"/>
              </a:lnSpc>
              <a:buFont typeface="Wingdings" pitchFamily="2" charset="2"/>
              <a:buChar char="Ø"/>
              <a:defRPr/>
            </a:pPr>
            <a:r>
              <a:rPr lang="cs-CZ" altLang="cs-CZ" dirty="false"/>
              <a:t>1.1.3  </a:t>
            </a:r>
            <a:r>
              <a:rPr lang="cs-CZ" altLang="cs-CZ" dirty="false" smtClean="false"/>
              <a:t>Zařízení, vybavení a </a:t>
            </a:r>
            <a:r>
              <a:rPr lang="cs-CZ" altLang="cs-CZ" dirty="false"/>
              <a:t>spotřební materiál</a:t>
            </a:r>
          </a:p>
          <a:p>
            <a:pPr lvl="2">
              <a:lnSpc>
                <a:spcPct val="80000"/>
              </a:lnSpc>
              <a:buFont typeface="Wingdings" pitchFamily="2" charset="2"/>
              <a:buChar char="Ø"/>
              <a:defRPr/>
            </a:pPr>
            <a:r>
              <a:rPr lang="cs-CZ" altLang="cs-CZ" dirty="false"/>
              <a:t>1.1.4  Nákup služeb </a:t>
            </a:r>
          </a:p>
          <a:p>
            <a:pPr lvl="2">
              <a:lnSpc>
                <a:spcPct val="80000"/>
              </a:lnSpc>
              <a:buFont typeface="Wingdings" pitchFamily="2" charset="2"/>
              <a:buChar char="Ø"/>
              <a:defRPr/>
            </a:pPr>
            <a:r>
              <a:rPr lang="cs-CZ" altLang="cs-CZ" dirty="false"/>
              <a:t>1.1.5  Drobné stavební úpravy (do 40 tis. Kč)</a:t>
            </a:r>
          </a:p>
          <a:p>
            <a:pPr lvl="2">
              <a:lnSpc>
                <a:spcPct val="80000"/>
              </a:lnSpc>
              <a:buFont typeface="Wingdings" pitchFamily="2" charset="2"/>
              <a:buChar char="Ø"/>
              <a:defRPr/>
            </a:pPr>
            <a:r>
              <a:rPr lang="cs-CZ" altLang="cs-CZ" dirty="false"/>
              <a:t>1.1.6  Přímá podpora CS </a:t>
            </a:r>
          </a:p>
          <a:p>
            <a:pPr lvl="2">
              <a:lnSpc>
                <a:spcPct val="80000"/>
              </a:lnSpc>
              <a:buFont typeface="Wingdings" pitchFamily="2" charset="2"/>
              <a:buChar char="Ø"/>
              <a:defRPr/>
            </a:pPr>
            <a:r>
              <a:rPr lang="cs-CZ" altLang="cs-CZ" dirty="false"/>
              <a:t>1.1.7  Křížové </a:t>
            </a:r>
            <a:r>
              <a:rPr lang="cs-CZ" altLang="cs-CZ" dirty="false" smtClean="false"/>
              <a:t>financování</a:t>
            </a:r>
            <a:endParaRPr lang="cs-CZ" altLang="cs-CZ" dirty="false"/>
          </a:p>
          <a:p>
            <a:pPr lvl="1">
              <a:lnSpc>
                <a:spcPct val="100000"/>
              </a:lnSpc>
              <a:spcBef>
                <a:spcPts val="0"/>
              </a:spcBef>
              <a:spcAft>
                <a:spcPts val="0"/>
              </a:spcAft>
              <a:defRPr/>
            </a:pPr>
            <a:r>
              <a:rPr lang="cs-CZ" b="true" dirty="false"/>
              <a:t>1.2 Nepřímé náklady </a:t>
            </a:r>
            <a:endParaRPr lang="cs-CZ" b="true" dirty="false" smtClean="false"/>
          </a:p>
          <a:p>
            <a:pPr>
              <a:lnSpc>
                <a:spcPct val="100000"/>
              </a:lnSpc>
              <a:spcBef>
                <a:spcPts val="0"/>
              </a:spcBef>
              <a:spcAft>
                <a:spcPts val="0"/>
              </a:spcAft>
              <a:defRPr/>
            </a:pPr>
            <a:endParaRPr lang="cs-CZ" sz="2000" b="true" dirty="false"/>
          </a:p>
          <a:p>
            <a:pPr>
              <a:lnSpc>
                <a:spcPct val="100000"/>
              </a:lnSpc>
              <a:spcBef>
                <a:spcPts val="0"/>
              </a:spcBef>
              <a:spcAft>
                <a:spcPts val="0"/>
              </a:spcAft>
              <a:defRPr/>
            </a:pPr>
            <a:r>
              <a:rPr lang="cs-CZ" sz="2000" b="true" dirty="false"/>
              <a:t>2. Celkové nezpůsobilé výdaje</a:t>
            </a:r>
          </a:p>
          <a:p>
            <a:pPr marL="432000" lvl="1" indent="-432000">
              <a:lnSpc>
                <a:spcPct val="150000"/>
              </a:lnSpc>
              <a:spcBef>
                <a:spcPts val="0"/>
              </a:spcBef>
              <a:spcAft>
                <a:spcPts val="0"/>
              </a:spcAft>
              <a:buSzPct val="100000"/>
              <a:buFont typeface="Wingdings" panose="05000000000000000000" pitchFamily="2" charset="2"/>
              <a:buChar char=""/>
            </a:pPr>
            <a:endParaRPr lang="cs-CZ" sz="1200" dirty="false"/>
          </a:p>
          <a:p>
            <a:pPr marL="0" indent="0">
              <a:buNone/>
            </a:pP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59</a:t>
            </a:fld>
            <a:endParaRPr lang="cs-CZ" dirty="false"/>
          </a:p>
        </p:txBody>
      </p:sp>
    </p:spTree>
    <p:extLst>
      <p:ext uri="{BB962C8B-B14F-4D97-AF65-F5344CB8AC3E}">
        <p14:creationId xmlns:p14="http://schemas.microsoft.com/office/powerpoint/2010/main" val="1199736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Příprava žádosti o podporu</a:t>
            </a:r>
            <a:endParaRPr lang="cs-CZ" dirty="false"/>
          </a:p>
        </p:txBody>
      </p:sp>
      <p:sp>
        <p:nvSpPr>
          <p:cNvPr id="3" name="Zástupný symbol pro obsah 2"/>
          <p:cNvSpPr>
            <a:spLocks noGrp="true"/>
          </p:cNvSpPr>
          <p:nvPr>
            <p:ph idx="1"/>
          </p:nvPr>
        </p:nvSpPr>
        <p:spPr>
          <a:xfrm>
            <a:off x="540000" y="1340768"/>
            <a:ext cx="8064000" cy="5184576"/>
          </a:xfrm>
        </p:spPr>
        <p:txBody>
          <a:bodyPr/>
          <a:lstStyle/>
          <a:p>
            <a:pPr marL="0" indent="0">
              <a:buNone/>
            </a:pPr>
            <a:r>
              <a:rPr lang="cs-CZ" sz="1800" b="true" u="sng" cap="all" dirty="false"/>
              <a:t>PROJEKTOVÝ </a:t>
            </a:r>
            <a:r>
              <a:rPr lang="cs-CZ" sz="1800" b="true" u="sng" cap="all" dirty="false" smtClean="false"/>
              <a:t>ZÁMĚR</a:t>
            </a:r>
          </a:p>
          <a:p>
            <a:pPr marL="900000" indent="-342900" hangingPunct="false">
              <a:lnSpc>
                <a:spcPct val="100000"/>
              </a:lnSpc>
              <a:buFont typeface="+mj-lt"/>
              <a:buAutoNum type="arabicPeriod"/>
            </a:pPr>
            <a:r>
              <a:rPr lang="cs-CZ" sz="1600" b="true" cap="all" dirty="false"/>
              <a:t>Co chceme a můžeme změnit? </a:t>
            </a:r>
          </a:p>
          <a:p>
            <a:pPr marL="900000" indent="-342900" hangingPunct="false">
              <a:lnSpc>
                <a:spcPct val="100000"/>
              </a:lnSpc>
              <a:buFont typeface="+mj-lt"/>
              <a:buAutoNum type="arabicPeriod"/>
            </a:pPr>
            <a:r>
              <a:rPr lang="cs-CZ" sz="1600" b="true" cap="all" dirty="false"/>
              <a:t>Jak toho chceme dosáhnout?</a:t>
            </a:r>
          </a:p>
          <a:p>
            <a:pPr marL="900000" indent="-342900" hangingPunct="false">
              <a:lnSpc>
                <a:spcPct val="100000"/>
              </a:lnSpc>
              <a:spcAft>
                <a:spcPts val="1200"/>
              </a:spcAft>
              <a:buFont typeface="+mj-lt"/>
              <a:buAutoNum type="arabicPeriod"/>
            </a:pPr>
            <a:r>
              <a:rPr lang="cs-CZ" sz="1600" b="true" cap="all" dirty="false"/>
              <a:t>Jak ověříme, že jsme byli úspěšní</a:t>
            </a:r>
            <a:r>
              <a:rPr lang="cs-CZ" sz="1600" b="true" cap="all" dirty="false" smtClean="false"/>
              <a:t>?</a:t>
            </a:r>
            <a:endParaRPr lang="cs-CZ" sz="1600" b="true" cap="all" dirty="false"/>
          </a:p>
          <a:p>
            <a:pPr marL="0" indent="0">
              <a:buNone/>
            </a:pPr>
            <a:r>
              <a:rPr lang="cs-CZ" sz="1800" b="true" u="sng" cap="all" dirty="false" smtClean="false"/>
              <a:t>1. Co </a:t>
            </a:r>
            <a:r>
              <a:rPr lang="cs-CZ" sz="1800" b="true" u="sng" cap="all" dirty="false"/>
              <a:t>chceme a můžeme změnit? </a:t>
            </a:r>
          </a:p>
          <a:p>
            <a:pPr lvl="1">
              <a:lnSpc>
                <a:spcPct val="100000"/>
              </a:lnSpc>
              <a:spcBef>
                <a:spcPts val="0"/>
              </a:spcBef>
            </a:pPr>
            <a:r>
              <a:rPr lang="cs-CZ" sz="1600" dirty="false" smtClean="false"/>
              <a:t>Definování </a:t>
            </a:r>
            <a:r>
              <a:rPr lang="cs-CZ" sz="1600" dirty="false"/>
              <a:t>konkrétních problémů (</a:t>
            </a:r>
            <a:r>
              <a:rPr lang="cs-CZ" sz="1600" b="true" dirty="false"/>
              <a:t>identifikování potřeb</a:t>
            </a:r>
            <a:r>
              <a:rPr lang="cs-CZ" sz="1600" dirty="false"/>
              <a:t> </a:t>
            </a:r>
            <a:r>
              <a:rPr lang="cs-CZ" sz="1600" b="true" dirty="false"/>
              <a:t>cílové skupiny</a:t>
            </a:r>
            <a:r>
              <a:rPr lang="cs-CZ" sz="1600" dirty="false"/>
              <a:t>), </a:t>
            </a:r>
            <a:r>
              <a:rPr lang="cs-CZ" sz="1600" dirty="false" smtClean="false"/>
              <a:t/>
            </a:r>
            <a:br>
              <a:rPr lang="cs-CZ" sz="1600" dirty="false" smtClean="false"/>
            </a:br>
            <a:r>
              <a:rPr lang="cs-CZ" sz="1600" dirty="false" smtClean="false"/>
              <a:t>které </a:t>
            </a:r>
            <a:r>
              <a:rPr lang="cs-CZ" sz="1600" dirty="false"/>
              <a:t>chceme a jsme schopni projektem </a:t>
            </a:r>
            <a:r>
              <a:rPr lang="cs-CZ" sz="1600" dirty="false" smtClean="false"/>
              <a:t>změnit.</a:t>
            </a:r>
          </a:p>
          <a:p>
            <a:pPr marL="0" indent="0" hangingPunct="false">
              <a:lnSpc>
                <a:spcPct val="100000"/>
              </a:lnSpc>
              <a:buNone/>
            </a:pPr>
            <a:r>
              <a:rPr lang="cs-CZ" sz="1600" b="true" dirty="false"/>
              <a:t>Doporučení:</a:t>
            </a:r>
          </a:p>
          <a:p>
            <a:pPr lvl="0" algn="just" hangingPunct="false">
              <a:lnSpc>
                <a:spcPct val="100000"/>
              </a:lnSpc>
              <a:spcBef>
                <a:spcPts val="0"/>
              </a:spcBef>
              <a:spcAft>
                <a:spcPts val="0"/>
              </a:spcAft>
            </a:pPr>
            <a:r>
              <a:rPr lang="cs-CZ" sz="1600" dirty="false"/>
              <a:t>jedna z nejdůležitějších částí žádosti, neodbývejte </a:t>
            </a:r>
            <a:r>
              <a:rPr lang="cs-CZ" sz="1600" dirty="false" smtClean="false"/>
              <a:t>ji,</a:t>
            </a:r>
            <a:endParaRPr lang="cs-CZ" sz="1600" dirty="false"/>
          </a:p>
          <a:p>
            <a:pPr lvl="0" algn="just" hangingPunct="false">
              <a:lnSpc>
                <a:spcPct val="100000"/>
              </a:lnSpc>
              <a:spcBef>
                <a:spcPts val="0"/>
              </a:spcBef>
              <a:spcAft>
                <a:spcPts val="0"/>
              </a:spcAft>
            </a:pPr>
            <a:r>
              <a:rPr lang="cs-CZ" sz="1600" dirty="false"/>
              <a:t>nemudrujte, nefilosofujte, nebásněte, buďte konkrétní a exaktní: čísla, </a:t>
            </a:r>
            <a:r>
              <a:rPr lang="cs-CZ" sz="1600" dirty="false" smtClean="false"/>
              <a:t>data,</a:t>
            </a:r>
            <a:endParaRPr lang="cs-CZ" sz="1600" dirty="false"/>
          </a:p>
          <a:p>
            <a:pPr lvl="0" algn="just" hangingPunct="false">
              <a:lnSpc>
                <a:spcPct val="100000"/>
              </a:lnSpc>
              <a:spcBef>
                <a:spcPts val="0"/>
              </a:spcBef>
              <a:spcAft>
                <a:spcPts val="0"/>
              </a:spcAft>
            </a:pPr>
            <a:r>
              <a:rPr lang="cs-CZ" sz="1600" dirty="false"/>
              <a:t>soustřeďte se na ty potřeby, které korespondují s cíli a aktivitami projektu, </a:t>
            </a:r>
            <a:br>
              <a:rPr lang="cs-CZ" sz="1600" dirty="false"/>
            </a:br>
            <a:r>
              <a:rPr lang="cs-CZ" sz="1600" dirty="false" smtClean="false"/>
              <a:t>a </a:t>
            </a:r>
            <a:r>
              <a:rPr lang="cs-CZ" sz="1600" dirty="false"/>
              <a:t>tuto vazbu </a:t>
            </a:r>
            <a:r>
              <a:rPr lang="cs-CZ" sz="1600" dirty="false" smtClean="false"/>
              <a:t>prokažte,</a:t>
            </a:r>
            <a:endParaRPr lang="cs-CZ" sz="1600" dirty="false"/>
          </a:p>
          <a:p>
            <a:pPr lvl="0" algn="just" hangingPunct="false">
              <a:lnSpc>
                <a:spcPct val="100000"/>
              </a:lnSpc>
              <a:spcBef>
                <a:spcPts val="0"/>
              </a:spcBef>
              <a:spcAft>
                <a:spcPts val="0"/>
              </a:spcAft>
            </a:pPr>
            <a:r>
              <a:rPr lang="cs-CZ" sz="1600" dirty="false"/>
              <a:t>držte se cílové skupiny/cílových </a:t>
            </a:r>
            <a:r>
              <a:rPr lang="cs-CZ" sz="1600" dirty="false" smtClean="false"/>
              <a:t>skupin,</a:t>
            </a:r>
            <a:endParaRPr lang="cs-CZ" sz="1600" dirty="false"/>
          </a:p>
          <a:p>
            <a:pPr lvl="0" algn="just" hangingPunct="false">
              <a:lnSpc>
                <a:spcPct val="100000"/>
              </a:lnSpc>
              <a:spcBef>
                <a:spcPts val="0"/>
              </a:spcBef>
              <a:spcAft>
                <a:spcPts val="0"/>
              </a:spcAft>
            </a:pPr>
            <a:r>
              <a:rPr lang="cs-CZ" sz="1600" dirty="false"/>
              <a:t>odvolejte se na analytické materiály, dejte je do </a:t>
            </a:r>
            <a:r>
              <a:rPr lang="cs-CZ" sz="1600" dirty="false" smtClean="false"/>
              <a:t>přílohy,</a:t>
            </a:r>
            <a:endParaRPr lang="cs-CZ" sz="1600" dirty="false"/>
          </a:p>
          <a:p>
            <a:pPr lvl="0" algn="just" hangingPunct="false">
              <a:lnSpc>
                <a:spcPct val="100000"/>
              </a:lnSpc>
              <a:spcBef>
                <a:spcPts val="0"/>
              </a:spcBef>
              <a:spcAft>
                <a:spcPts val="0"/>
              </a:spcAft>
            </a:pPr>
            <a:r>
              <a:rPr lang="cs-CZ" sz="1600" dirty="false"/>
              <a:t>odvolejte se na strategické dokumenty, dejte je do </a:t>
            </a:r>
            <a:r>
              <a:rPr lang="cs-CZ" sz="1600" dirty="false" smtClean="false"/>
              <a:t>přílohy.</a:t>
            </a:r>
            <a:endParaRPr lang="cs-CZ" sz="1600" dirty="false"/>
          </a:p>
          <a:p>
            <a:pPr lvl="1">
              <a:lnSpc>
                <a:spcPct val="100000"/>
              </a:lnSpc>
              <a:spcBef>
                <a:spcPts val="0"/>
              </a:spcBef>
            </a:pPr>
            <a:endParaRPr lang="cs-CZ" sz="1600" dirty="false"/>
          </a:p>
          <a:p>
            <a:pPr marL="342900" indent="-342900">
              <a:spcAft>
                <a:spcPts val="1200"/>
              </a:spcAft>
              <a:buAutoNum type="arabicParenR"/>
            </a:pPr>
            <a:endParaRPr lang="cs-CZ" sz="1800" b="true" u="sng" cap="all" dirty="false"/>
          </a:p>
          <a:p>
            <a:endParaRPr lang="cs-CZ" sz="1800" b="true" u="sng" cap="all"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6</a:t>
            </a:fld>
            <a:endParaRPr lang="cs-CZ" dirty="false"/>
          </a:p>
        </p:txBody>
      </p:sp>
    </p:spTree>
    <p:extLst>
      <p:ext uri="{BB962C8B-B14F-4D97-AF65-F5344CB8AC3E}">
        <p14:creationId xmlns:p14="http://schemas.microsoft.com/office/powerpoint/2010/main" val="329503318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a:noFill/>
        </p:spPr>
        <p:txBody>
          <a:bodyPr/>
          <a:lstStyle/>
          <a:p>
            <a:r>
              <a:rPr lang="cs-CZ" dirty="false" smtClean="false"/>
              <a:t>Věcná způsobilost výdajů </a:t>
            </a:r>
            <a:endParaRPr lang="cs-CZ" dirty="false"/>
          </a:p>
        </p:txBody>
      </p:sp>
      <p:sp>
        <p:nvSpPr>
          <p:cNvPr id="3" name="Zástupný symbol pro obsah 2"/>
          <p:cNvSpPr>
            <a:spLocks noGrp="true"/>
          </p:cNvSpPr>
          <p:nvPr>
            <p:ph idx="1"/>
          </p:nvPr>
        </p:nvSpPr>
        <p:spPr>
          <a:xfrm>
            <a:off x="251520" y="1484784"/>
            <a:ext cx="8568952" cy="4680520"/>
          </a:xfrm>
        </p:spPr>
        <p:txBody>
          <a:bodyPr/>
          <a:lstStyle/>
          <a:p>
            <a:pPr marL="0" lvl="1" indent="0">
              <a:lnSpc>
                <a:spcPts val="2880"/>
              </a:lnSpc>
              <a:spcBef>
                <a:spcPts val="600"/>
              </a:spcBef>
              <a:spcAft>
                <a:spcPts val="600"/>
              </a:spcAft>
              <a:buSzPct val="100000"/>
              <a:buNone/>
              <a:defRPr/>
            </a:pPr>
            <a:r>
              <a:rPr lang="cs-CZ" altLang="cs-CZ" b="true" dirty="false" smtClean="false"/>
              <a:t>1.1.1</a:t>
            </a:r>
            <a:r>
              <a:rPr lang="cs-CZ" b="true" dirty="false" smtClean="false"/>
              <a:t> Osobní náklady</a:t>
            </a:r>
            <a:endParaRPr lang="cs-CZ" altLang="cs-CZ" b="true" dirty="false"/>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false"/>
              <a:t>m</a:t>
            </a:r>
            <a:r>
              <a:rPr lang="cs-CZ" altLang="cs-CZ" dirty="false" smtClean="false"/>
              <a:t>zdy a platy pracovníků zaměstnaní výhradně pro projekt</a:t>
            </a:r>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false" smtClean="false"/>
              <a:t>příslušná část mezd nebo platů zaměstnanců, kteří se na realizaci projektu podílejí pouze částí svého úvazku</a:t>
            </a:r>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false" smtClean="false"/>
              <a:t>ostatní osobní náklady na zaměstnance, kteří jsou zaměstnáni na DPČ nebo DPP</a:t>
            </a:r>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false"/>
              <a:t>v</a:t>
            </a:r>
            <a:r>
              <a:rPr lang="cs-CZ" altLang="cs-CZ" dirty="false" smtClean="false"/>
              <a:t>ýdaje na odměny</a:t>
            </a:r>
            <a:endParaRPr lang="cs-CZ" altLang="cs-CZ" dirty="false"/>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b="true" dirty="false"/>
              <a:t>n</a:t>
            </a:r>
            <a:r>
              <a:rPr lang="cs-CZ" altLang="cs-CZ" b="true" dirty="false" smtClean="false"/>
              <a:t>esmí </a:t>
            </a:r>
            <a:r>
              <a:rPr lang="cs-CZ" altLang="cs-CZ" b="true" dirty="false"/>
              <a:t>přesáhnout obvyklou výši v daném místě, čase a oboru! </a:t>
            </a:r>
            <a:endParaRPr lang="cs-CZ" altLang="cs-CZ" b="true" dirty="false" smtClean="false"/>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false"/>
              <a:t>p</a:t>
            </a:r>
            <a:r>
              <a:rPr lang="cs-CZ" altLang="cs-CZ" dirty="false" smtClean="false"/>
              <a:t>ro </a:t>
            </a:r>
            <a:r>
              <a:rPr lang="cs-CZ" altLang="cs-CZ" dirty="false"/>
              <a:t>porovnání osobních výdajů lze využít </a:t>
            </a:r>
            <a:r>
              <a:rPr lang="cs-CZ" altLang="cs-CZ" dirty="false" smtClean="false"/>
              <a:t>Informační </a:t>
            </a:r>
            <a:r>
              <a:rPr lang="cs-CZ" altLang="cs-CZ" dirty="false"/>
              <a:t>systém </a:t>
            </a:r>
            <a:r>
              <a:rPr lang="cs-CZ" altLang="cs-CZ" dirty="false" smtClean="false"/>
              <a:t/>
            </a:r>
            <a:br>
              <a:rPr lang="cs-CZ" altLang="cs-CZ" dirty="false" smtClean="false"/>
            </a:br>
            <a:r>
              <a:rPr lang="cs-CZ" altLang="cs-CZ" dirty="false" smtClean="false"/>
              <a:t>o </a:t>
            </a:r>
            <a:r>
              <a:rPr lang="cs-CZ" altLang="cs-CZ" dirty="false"/>
              <a:t>průměrném výdělku (ISPV) dostupný </a:t>
            </a:r>
            <a:r>
              <a:rPr lang="cs-CZ" altLang="cs-CZ" dirty="false" smtClean="false"/>
              <a:t> na </a:t>
            </a:r>
            <a:r>
              <a:rPr lang="cs-CZ" altLang="cs-CZ" b="true" dirty="false" smtClean="false">
                <a:hlinkClick r:id="rId3"/>
              </a:rPr>
              <a:t>www.mpsv.cz/ISPV.php</a:t>
            </a:r>
            <a:endParaRPr lang="cs-CZ" altLang="cs-CZ" b="true" dirty="false" smtClean="false"/>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dirty="false"/>
              <a:t>ŘO zveřejňuje </a:t>
            </a:r>
            <a:r>
              <a:rPr lang="cs-CZ" altLang="cs-CZ" b="true" dirty="false"/>
              <a:t>přehled obvyklých výší mezd a platů</a:t>
            </a:r>
            <a:r>
              <a:rPr lang="cs-CZ" altLang="cs-CZ" dirty="false"/>
              <a:t> pro nejčastější pozice v rámci projektů podpořených z OPZ na portálu </a:t>
            </a:r>
            <a:r>
              <a:rPr lang="cs-CZ" altLang="cs-CZ" b="true" dirty="false" smtClean="false"/>
              <a:t>www.esfcr.cz</a:t>
            </a:r>
            <a:endParaRPr lang="cs-CZ" altLang="cs-CZ" dirty="false"/>
          </a:p>
          <a:p>
            <a:pPr marL="432000" lvl="1" indent="-432000">
              <a:lnSpc>
                <a:spcPct val="100000"/>
              </a:lnSpc>
              <a:spcBef>
                <a:spcPts val="0"/>
              </a:spcBef>
              <a:spcAft>
                <a:spcPts val="0"/>
              </a:spcAft>
              <a:buSzPct val="100000"/>
              <a:buFont typeface="Wingdings" panose="05000000000000000000" pitchFamily="2" charset="2"/>
              <a:buChar char=""/>
              <a:defRPr/>
            </a:pPr>
            <a:endParaRPr lang="cs-CZ" altLang="cs-CZ" b="true" dirty="false" smtClean="false"/>
          </a:p>
          <a:p>
            <a:pPr marL="432000" lvl="1" indent="-432000">
              <a:lnSpc>
                <a:spcPct val="100000"/>
              </a:lnSpc>
              <a:spcBef>
                <a:spcPts val="0"/>
              </a:spcBef>
              <a:spcAft>
                <a:spcPts val="0"/>
              </a:spcAft>
              <a:buSzPct val="100000"/>
              <a:buFont typeface="Wingdings" panose="05000000000000000000" pitchFamily="2" charset="2"/>
              <a:buChar char=""/>
              <a:defRPr/>
            </a:pPr>
            <a:endParaRPr lang="cs-CZ" altLang="cs-CZ" sz="1600" b="true" dirty="false"/>
          </a:p>
          <a:p>
            <a:pPr marL="171450" lvl="1" indent="-171450">
              <a:lnSpc>
                <a:spcPct val="100000"/>
              </a:lnSpc>
              <a:spcBef>
                <a:spcPts val="0"/>
              </a:spcBef>
              <a:spcAft>
                <a:spcPts val="0"/>
              </a:spcAft>
              <a:buSzPct val="100000"/>
              <a:buFont typeface="Wingdings" panose="05000000000000000000" pitchFamily="2" charset="2"/>
              <a:buChar char="ü"/>
              <a:defRPr/>
            </a:pPr>
            <a:endParaRPr lang="cs-CZ" sz="1000" b="true" dirty="false"/>
          </a:p>
          <a:p>
            <a:pPr lvl="1">
              <a:buFont typeface="Arial" panose="020B0604020202020204" pitchFamily="34" charset="0"/>
              <a:buChar char="•"/>
              <a:defRPr/>
            </a:pPr>
            <a:endParaRPr lang="cs-CZ" altLang="cs-CZ" sz="1800" dirty="false">
              <a:solidFill>
                <a:srgbClr val="92D050"/>
              </a:solidFill>
            </a:endParaRPr>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60</a:t>
            </a:fld>
            <a:endParaRPr lang="cs-CZ" dirty="false"/>
          </a:p>
        </p:txBody>
      </p:sp>
    </p:spTree>
    <p:extLst>
      <p:ext uri="{BB962C8B-B14F-4D97-AF65-F5344CB8AC3E}">
        <p14:creationId xmlns:p14="http://schemas.microsoft.com/office/powerpoint/2010/main" val="164276605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a:noFill/>
        </p:spPr>
        <p:txBody>
          <a:bodyPr/>
          <a:lstStyle/>
          <a:p>
            <a:r>
              <a:rPr lang="cs-CZ" dirty="false" smtClean="false"/>
              <a:t>Věcná způsobilost výdajů </a:t>
            </a:r>
            <a:endParaRPr lang="cs-CZ" dirty="false"/>
          </a:p>
        </p:txBody>
      </p:sp>
      <p:sp>
        <p:nvSpPr>
          <p:cNvPr id="3" name="Zástupný symbol pro obsah 2"/>
          <p:cNvSpPr>
            <a:spLocks noGrp="true"/>
          </p:cNvSpPr>
          <p:nvPr>
            <p:ph idx="1"/>
          </p:nvPr>
        </p:nvSpPr>
        <p:spPr>
          <a:xfrm>
            <a:off x="251520" y="1268760"/>
            <a:ext cx="8568952" cy="5472608"/>
          </a:xfrm>
        </p:spPr>
        <p:txBody>
          <a:bodyPr/>
          <a:lstStyle/>
          <a:p>
            <a:pPr marL="0" lvl="1" indent="0">
              <a:lnSpc>
                <a:spcPts val="2880"/>
              </a:lnSpc>
              <a:spcBef>
                <a:spcPts val="600"/>
              </a:spcBef>
              <a:spcAft>
                <a:spcPts val="600"/>
              </a:spcAft>
              <a:buSzPct val="100000"/>
              <a:buNone/>
              <a:defRPr/>
            </a:pPr>
            <a:r>
              <a:rPr lang="cs-CZ" altLang="cs-CZ" b="true" dirty="false" smtClean="false"/>
              <a:t>1.1.1</a:t>
            </a:r>
            <a:r>
              <a:rPr lang="cs-CZ" b="true" dirty="false" smtClean="false"/>
              <a:t> Osobní náklady</a:t>
            </a:r>
            <a:endParaRPr lang="cs-CZ" altLang="cs-CZ" b="true" dirty="false"/>
          </a:p>
          <a:p>
            <a:pPr marL="432000" lvl="1" indent="-432000" algn="just">
              <a:lnSpc>
                <a:spcPct val="100000"/>
              </a:lnSpc>
              <a:spcBef>
                <a:spcPts val="600"/>
              </a:spcBef>
              <a:spcAft>
                <a:spcPts val="0"/>
              </a:spcAft>
              <a:buSzPct val="100000"/>
              <a:buFont typeface="Wingdings" panose="05000000000000000000" pitchFamily="2" charset="2"/>
              <a:buChar char=""/>
              <a:defRPr/>
            </a:pPr>
            <a:r>
              <a:rPr lang="cs-CZ" b="true" dirty="false" smtClean="false"/>
              <a:t>PS</a:t>
            </a:r>
            <a:r>
              <a:rPr lang="cs-CZ" b="true" dirty="false"/>
              <a:t>, DPČ, DPP </a:t>
            </a:r>
            <a:r>
              <a:rPr lang="cs-CZ" dirty="false"/>
              <a:t>musí být uzavřeny v souladu se zákoníkem </a:t>
            </a:r>
            <a:r>
              <a:rPr lang="cs-CZ" dirty="false" smtClean="false"/>
              <a:t>práce</a:t>
            </a:r>
            <a:endParaRPr lang="cs-CZ" dirty="false"/>
          </a:p>
          <a:p>
            <a:pPr marL="432000" lvl="1" indent="-432000" algn="just">
              <a:lnSpc>
                <a:spcPct val="100000"/>
              </a:lnSpc>
              <a:spcBef>
                <a:spcPts val="600"/>
              </a:spcBef>
              <a:spcAft>
                <a:spcPts val="0"/>
              </a:spcAft>
              <a:buSzPct val="100000"/>
              <a:buFont typeface="Wingdings" panose="05000000000000000000" pitchFamily="2" charset="2"/>
              <a:buChar char=""/>
              <a:defRPr/>
            </a:pPr>
            <a:r>
              <a:rPr lang="cs-CZ" altLang="cs-CZ" b="true" dirty="false" smtClean="false"/>
              <a:t>Mzdové </a:t>
            </a:r>
            <a:r>
              <a:rPr lang="cs-CZ" altLang="cs-CZ" b="true" dirty="false"/>
              <a:t>náklady</a:t>
            </a:r>
            <a:r>
              <a:rPr lang="cs-CZ" altLang="cs-CZ" dirty="false"/>
              <a:t> = </a:t>
            </a:r>
            <a:r>
              <a:rPr lang="cs-CZ" dirty="false"/>
              <a:t>hrubá mzda / plat nebo odměna (DPČ, DPP, OSVČ) + odvody zaměstnavatele na SP a ZP a další poplatky spojené se zaměstnancem hrazené zaměstnavatelem povinně na základě právních </a:t>
            </a:r>
            <a:r>
              <a:rPr lang="cs-CZ" dirty="false" smtClean="false"/>
              <a:t>předpisů</a:t>
            </a:r>
          </a:p>
          <a:p>
            <a:pPr marL="432000" lvl="1" indent="-432000" algn="just">
              <a:lnSpc>
                <a:spcPct val="100000"/>
              </a:lnSpc>
              <a:spcBef>
                <a:spcPts val="600"/>
              </a:spcBef>
              <a:spcAft>
                <a:spcPts val="0"/>
              </a:spcAft>
              <a:buSzPct val="100000"/>
              <a:buFont typeface="Wingdings" panose="05000000000000000000" pitchFamily="2" charset="2"/>
              <a:buChar char=""/>
              <a:defRPr/>
            </a:pPr>
            <a:r>
              <a:rPr lang="cs-CZ" b="true" dirty="false" smtClean="false"/>
              <a:t>Náhrady</a:t>
            </a:r>
            <a:r>
              <a:rPr lang="cs-CZ" dirty="false" smtClean="false"/>
              <a:t> </a:t>
            </a:r>
            <a:endParaRPr lang="cs-CZ" dirty="false"/>
          </a:p>
          <a:p>
            <a:pPr marL="0" lvl="1" indent="0" algn="just">
              <a:lnSpc>
                <a:spcPct val="100000"/>
              </a:lnSpc>
              <a:spcBef>
                <a:spcPts val="600"/>
              </a:spcBef>
              <a:spcAft>
                <a:spcPts val="0"/>
              </a:spcAft>
              <a:buSzPct val="100000"/>
              <a:buNone/>
              <a:defRPr/>
            </a:pPr>
            <a:r>
              <a:rPr lang="cs-CZ" b="true" dirty="false"/>
              <a:t>        - za dovolenou </a:t>
            </a:r>
            <a:r>
              <a:rPr lang="cs-CZ" dirty="false"/>
              <a:t>(</a:t>
            </a:r>
            <a:r>
              <a:rPr lang="cs-CZ" dirty="false" smtClean="false"/>
              <a:t>4, </a:t>
            </a:r>
            <a:r>
              <a:rPr lang="cs-CZ" dirty="false"/>
              <a:t>5 nebo 8 týdnů dovolené dle typu </a:t>
            </a:r>
            <a:r>
              <a:rPr lang="cs-CZ" dirty="false" smtClean="false"/>
              <a:t>	zaměstnavatele</a:t>
            </a:r>
            <a:r>
              <a:rPr lang="cs-CZ" dirty="false"/>
              <a:t>, viz § 213 </a:t>
            </a:r>
            <a:r>
              <a:rPr lang="cs-CZ" dirty="false" smtClean="false"/>
              <a:t>zákona </a:t>
            </a:r>
            <a:r>
              <a:rPr lang="cs-CZ" dirty="false"/>
              <a:t>č. 262/2006 Sb., zákoník práce) - </a:t>
            </a:r>
            <a:r>
              <a:rPr lang="cs-CZ" dirty="false" smtClean="false"/>
              <a:t>	způsobilé </a:t>
            </a:r>
            <a:r>
              <a:rPr lang="cs-CZ" dirty="false"/>
              <a:t>pouze v rozsahu, v jakém odpovídají </a:t>
            </a:r>
            <a:r>
              <a:rPr lang="cs-CZ" dirty="false" smtClean="false"/>
              <a:t>zapojení 	zaměstnance </a:t>
            </a:r>
            <a:r>
              <a:rPr lang="cs-CZ" dirty="false"/>
              <a:t>do realizace </a:t>
            </a:r>
            <a:r>
              <a:rPr lang="cs-CZ" dirty="false" smtClean="false"/>
              <a:t>projektu</a:t>
            </a:r>
            <a:endParaRPr lang="cs-CZ" dirty="false"/>
          </a:p>
          <a:p>
            <a:pPr marL="0" lvl="1" indent="0" algn="just">
              <a:lnSpc>
                <a:spcPct val="100000"/>
              </a:lnSpc>
              <a:spcBef>
                <a:spcPts val="600"/>
              </a:spcBef>
              <a:spcAft>
                <a:spcPts val="0"/>
              </a:spcAft>
              <a:buSzPct val="100000"/>
              <a:buNone/>
              <a:defRPr/>
            </a:pPr>
            <a:r>
              <a:rPr lang="cs-CZ" b="true" dirty="false"/>
              <a:t>        - v případě překážek v práci </a:t>
            </a:r>
            <a:r>
              <a:rPr lang="cs-CZ" dirty="false"/>
              <a:t>(v souladu se zákoníkem práce</a:t>
            </a:r>
            <a:r>
              <a:rPr lang="cs-CZ" dirty="false" smtClean="false"/>
              <a:t>)</a:t>
            </a:r>
            <a:endParaRPr lang="cs-CZ" dirty="false"/>
          </a:p>
          <a:p>
            <a:pPr marL="0" lvl="1" indent="0" algn="just">
              <a:lnSpc>
                <a:spcPct val="100000"/>
              </a:lnSpc>
              <a:spcBef>
                <a:spcPts val="600"/>
              </a:spcBef>
              <a:spcAft>
                <a:spcPts val="0"/>
              </a:spcAft>
              <a:buSzPct val="100000"/>
              <a:buNone/>
              <a:defRPr/>
            </a:pPr>
            <a:r>
              <a:rPr lang="cs-CZ" b="true" dirty="false"/>
              <a:t>        - za dny dočasné pracovní neschopnosti nebo karantény </a:t>
            </a:r>
            <a:r>
              <a:rPr lang="cs-CZ" dirty="false"/>
              <a:t>(jejich </a:t>
            </a:r>
            <a:r>
              <a:rPr lang="cs-CZ" dirty="false" smtClean="false"/>
              <a:t>	poměrná </a:t>
            </a:r>
            <a:r>
              <a:rPr lang="cs-CZ" dirty="false"/>
              <a:t>část</a:t>
            </a:r>
            <a:r>
              <a:rPr lang="cs-CZ" dirty="false" smtClean="false"/>
              <a:t>)</a:t>
            </a:r>
            <a:endParaRPr lang="cs-CZ" b="true" dirty="false"/>
          </a:p>
          <a:p>
            <a:pPr marL="432000" lvl="1" indent="-432000">
              <a:lnSpc>
                <a:spcPct val="100000"/>
              </a:lnSpc>
              <a:spcBef>
                <a:spcPts val="0"/>
              </a:spcBef>
              <a:spcAft>
                <a:spcPts val="0"/>
              </a:spcAft>
              <a:buSzPct val="100000"/>
              <a:buFont typeface="Wingdings" panose="05000000000000000000" pitchFamily="2" charset="2"/>
              <a:buChar char=""/>
              <a:defRPr/>
            </a:pPr>
            <a:endParaRPr lang="cs-CZ" sz="1600" dirty="false"/>
          </a:p>
          <a:p>
            <a:pPr marL="171450" lvl="1" indent="-171450">
              <a:lnSpc>
                <a:spcPct val="100000"/>
              </a:lnSpc>
              <a:spcBef>
                <a:spcPts val="0"/>
              </a:spcBef>
              <a:spcAft>
                <a:spcPts val="0"/>
              </a:spcAft>
              <a:buSzPct val="100000"/>
              <a:buFont typeface="Wingdings" panose="05000000000000000000" pitchFamily="2" charset="2"/>
              <a:buChar char="ü"/>
              <a:defRPr/>
            </a:pPr>
            <a:endParaRPr lang="cs-CZ" sz="1000" b="true" dirty="false" smtClean="false"/>
          </a:p>
          <a:p>
            <a:pPr lvl="1">
              <a:buFont typeface="Arial" panose="020B0604020202020204" pitchFamily="34" charset="0"/>
              <a:buChar char="•"/>
              <a:defRPr/>
            </a:pPr>
            <a:endParaRPr lang="cs-CZ" altLang="cs-CZ" sz="1800" dirty="false">
              <a:solidFill>
                <a:srgbClr val="92D050"/>
              </a:solidFill>
            </a:endParaRPr>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61</a:t>
            </a:fld>
            <a:endParaRPr lang="cs-CZ" dirty="false"/>
          </a:p>
        </p:txBody>
      </p:sp>
    </p:spTree>
    <p:extLst>
      <p:ext uri="{BB962C8B-B14F-4D97-AF65-F5344CB8AC3E}">
        <p14:creationId xmlns:p14="http://schemas.microsoft.com/office/powerpoint/2010/main" val="392755883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a:noFill/>
        </p:spPr>
        <p:txBody>
          <a:bodyPr/>
          <a:lstStyle/>
          <a:p>
            <a:r>
              <a:rPr lang="cs-CZ" dirty="false" smtClean="false"/>
              <a:t>Věcná způsobilost výdajů </a:t>
            </a:r>
            <a:endParaRPr lang="cs-CZ" dirty="false"/>
          </a:p>
        </p:txBody>
      </p:sp>
      <p:sp>
        <p:nvSpPr>
          <p:cNvPr id="3" name="Zástupný symbol pro obsah 2"/>
          <p:cNvSpPr>
            <a:spLocks noGrp="true"/>
          </p:cNvSpPr>
          <p:nvPr>
            <p:ph idx="1"/>
          </p:nvPr>
        </p:nvSpPr>
        <p:spPr>
          <a:xfrm>
            <a:off x="251520" y="1340768"/>
            <a:ext cx="8568952" cy="5328592"/>
          </a:xfrm>
        </p:spPr>
        <p:txBody>
          <a:bodyPr/>
          <a:lstStyle/>
          <a:p>
            <a:pPr marL="0" lvl="1" indent="0">
              <a:lnSpc>
                <a:spcPts val="2880"/>
              </a:lnSpc>
              <a:spcBef>
                <a:spcPts val="600"/>
              </a:spcBef>
              <a:spcAft>
                <a:spcPts val="600"/>
              </a:spcAft>
              <a:buSzPct val="100000"/>
              <a:buNone/>
              <a:defRPr/>
            </a:pPr>
            <a:r>
              <a:rPr lang="cs-CZ" altLang="cs-CZ" b="true" dirty="false" smtClean="false"/>
              <a:t>1.1.1</a:t>
            </a:r>
            <a:r>
              <a:rPr lang="cs-CZ" b="true" dirty="false" smtClean="false"/>
              <a:t> </a:t>
            </a:r>
            <a:r>
              <a:rPr lang="cs-CZ" b="true" dirty="false"/>
              <a:t>Osobní náklady</a:t>
            </a:r>
            <a:endParaRPr lang="cs-CZ" altLang="cs-CZ" b="true" dirty="false"/>
          </a:p>
          <a:p>
            <a:pPr marL="432000" lvl="1" indent="-432000" algn="just">
              <a:lnSpc>
                <a:spcPct val="100000"/>
              </a:lnSpc>
              <a:spcBef>
                <a:spcPts val="0"/>
              </a:spcBef>
              <a:spcAft>
                <a:spcPts val="0"/>
              </a:spcAft>
              <a:buSzPct val="100000"/>
              <a:buFont typeface="Wingdings" panose="05000000000000000000" pitchFamily="2" charset="2"/>
              <a:buChar char=""/>
              <a:defRPr/>
            </a:pPr>
            <a:r>
              <a:rPr lang="cs-CZ" sz="1800" dirty="false" smtClean="false"/>
              <a:t>Pracovní úvazky </a:t>
            </a:r>
            <a:r>
              <a:rPr lang="cs-CZ" sz="1800" dirty="false"/>
              <a:t>zaměstnance se nesmí překrývat a není možné, aby byl </a:t>
            </a:r>
            <a:r>
              <a:rPr lang="cs-CZ" sz="1800" dirty="false" smtClean="false"/>
              <a:t/>
            </a:r>
            <a:br>
              <a:rPr lang="cs-CZ" sz="1800" dirty="false" smtClean="false"/>
            </a:br>
            <a:r>
              <a:rPr lang="cs-CZ" sz="1800" dirty="false" smtClean="false"/>
              <a:t>za </a:t>
            </a:r>
            <a:r>
              <a:rPr lang="cs-CZ" sz="1800" dirty="false"/>
              <a:t>stejnou práci placen </a:t>
            </a:r>
            <a:r>
              <a:rPr lang="cs-CZ" sz="1800" dirty="false" smtClean="false"/>
              <a:t>vícekrát</a:t>
            </a:r>
          </a:p>
          <a:p>
            <a:pPr marL="432000" lvl="1" indent="-432000" algn="just">
              <a:lnSpc>
                <a:spcPct val="100000"/>
              </a:lnSpc>
              <a:spcBef>
                <a:spcPts val="0"/>
              </a:spcBef>
              <a:spcAft>
                <a:spcPts val="0"/>
              </a:spcAft>
              <a:buSzPct val="100000"/>
              <a:buFont typeface="Wingdings" panose="05000000000000000000" pitchFamily="2" charset="2"/>
              <a:buChar char=""/>
              <a:defRPr/>
            </a:pPr>
            <a:endParaRPr lang="cs-CZ" sz="1800" b="true" dirty="false"/>
          </a:p>
          <a:p>
            <a:pPr marL="432000" lvl="1" indent="-432000" algn="just">
              <a:lnSpc>
                <a:spcPct val="100000"/>
              </a:lnSpc>
              <a:spcBef>
                <a:spcPts val="0"/>
              </a:spcBef>
              <a:spcAft>
                <a:spcPts val="0"/>
              </a:spcAft>
              <a:buSzPct val="100000"/>
              <a:buFont typeface="Wingdings" panose="05000000000000000000" pitchFamily="2" charset="2"/>
              <a:buChar char=""/>
              <a:defRPr/>
            </a:pPr>
            <a:r>
              <a:rPr lang="cs-CZ" sz="1800" b="true" dirty="false" smtClean="false"/>
              <a:t>Výše </a:t>
            </a:r>
            <a:r>
              <a:rPr lang="cs-CZ" sz="1800" b="true" dirty="false"/>
              <a:t>úvazku </a:t>
            </a:r>
            <a:r>
              <a:rPr lang="cs-CZ" sz="1800" b="true" dirty="false" smtClean="false"/>
              <a:t>= </a:t>
            </a:r>
            <a:r>
              <a:rPr lang="cs-CZ" sz="1800" b="true" dirty="false"/>
              <a:t>maximálně </a:t>
            </a:r>
            <a:r>
              <a:rPr lang="cs-CZ" sz="1800" b="true" dirty="false" smtClean="false"/>
              <a:t>1,0 </a:t>
            </a:r>
            <a:r>
              <a:rPr lang="cs-CZ" sz="1800" dirty="false" smtClean="false"/>
              <a:t>(součet veškerých úvazků zaměstnance </a:t>
            </a:r>
            <a:br>
              <a:rPr lang="cs-CZ" sz="1800" dirty="false" smtClean="false"/>
            </a:br>
            <a:r>
              <a:rPr lang="cs-CZ" sz="1800" dirty="false" smtClean="false"/>
              <a:t>u všech subjektů zapojených do projektu – příjemce a partneři), a </a:t>
            </a:r>
            <a:r>
              <a:rPr lang="cs-CZ" sz="1800" dirty="false"/>
              <a:t>to po celou dobu zapojení </a:t>
            </a:r>
            <a:r>
              <a:rPr lang="cs-CZ" sz="1800" dirty="false" smtClean="false"/>
              <a:t>daného pracovníka </a:t>
            </a:r>
            <a:r>
              <a:rPr lang="cs-CZ" sz="1800" dirty="false"/>
              <a:t>do realizace </a:t>
            </a:r>
            <a:r>
              <a:rPr lang="cs-CZ" sz="1800" dirty="false" smtClean="false"/>
              <a:t>projektu</a:t>
            </a:r>
            <a:endParaRPr lang="cs-CZ" sz="1800" b="true" dirty="false" smtClean="false"/>
          </a:p>
          <a:p>
            <a:pPr marL="432000" lvl="1" indent="-432000" algn="just">
              <a:lnSpc>
                <a:spcPct val="100000"/>
              </a:lnSpc>
              <a:spcBef>
                <a:spcPts val="0"/>
              </a:spcBef>
              <a:spcAft>
                <a:spcPts val="0"/>
              </a:spcAft>
              <a:buSzPct val="100000"/>
              <a:buFont typeface="Wingdings" panose="05000000000000000000" pitchFamily="2" charset="2"/>
              <a:buChar char=""/>
              <a:defRPr/>
            </a:pPr>
            <a:endParaRPr lang="cs-CZ" sz="1800" dirty="false"/>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sz="1800" b="true" dirty="false" smtClean="false"/>
              <a:t>Realizační </a:t>
            </a:r>
            <a:r>
              <a:rPr lang="cs-CZ" altLang="cs-CZ" sz="1800" b="true" dirty="false"/>
              <a:t>tým projektu </a:t>
            </a:r>
            <a:r>
              <a:rPr lang="cs-CZ" altLang="cs-CZ" sz="1800" b="true" dirty="false" smtClean="false"/>
              <a:t>(RT) = </a:t>
            </a:r>
            <a:r>
              <a:rPr lang="cs-CZ" altLang="cs-CZ" sz="1800" dirty="false" smtClean="false"/>
              <a:t>zařazení mezi přímé/nepřímé náklady projektu dle pracovní náplně v projektu, dle vazby na CS – přímá x nepřímá vazba</a:t>
            </a:r>
          </a:p>
          <a:p>
            <a:pPr marL="432000" lvl="1" indent="-432000" algn="just">
              <a:lnSpc>
                <a:spcPct val="100000"/>
              </a:lnSpc>
              <a:spcBef>
                <a:spcPts val="0"/>
              </a:spcBef>
              <a:spcAft>
                <a:spcPts val="0"/>
              </a:spcAft>
              <a:buSzPct val="100000"/>
              <a:buFont typeface="Wingdings" panose="05000000000000000000" pitchFamily="2" charset="2"/>
              <a:buChar char=""/>
              <a:defRPr/>
            </a:pPr>
            <a:endParaRPr lang="cs-CZ" altLang="cs-CZ" sz="1800" dirty="false" smtClean="false"/>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sz="1800" b="true" dirty="false" smtClean="false"/>
              <a:t>PŘÍMÉ NÁKLADY: </a:t>
            </a:r>
            <a:r>
              <a:rPr lang="cs-CZ" altLang="cs-CZ" sz="1800" dirty="false" smtClean="false"/>
              <a:t>pouze </a:t>
            </a:r>
            <a:r>
              <a:rPr lang="cs-CZ" altLang="cs-CZ" sz="1800" dirty="false"/>
              <a:t>přímá práce s </a:t>
            </a:r>
            <a:r>
              <a:rPr lang="cs-CZ" altLang="cs-CZ" sz="1800" dirty="false" smtClean="false"/>
              <a:t>CS nebo zajištění výstupu, </a:t>
            </a:r>
            <a:r>
              <a:rPr lang="cs-CZ" altLang="cs-CZ" sz="1800" dirty="false"/>
              <a:t>který je </a:t>
            </a:r>
            <a:r>
              <a:rPr lang="cs-CZ" altLang="cs-CZ" sz="1800" dirty="false" smtClean="false"/>
              <a:t>určen k </a:t>
            </a:r>
            <a:r>
              <a:rPr lang="cs-CZ" altLang="cs-CZ" sz="1800" dirty="false"/>
              <a:t>přímému využití </a:t>
            </a:r>
            <a:r>
              <a:rPr lang="cs-CZ" altLang="cs-CZ" sz="1800" dirty="false" smtClean="false"/>
              <a:t>CS</a:t>
            </a:r>
          </a:p>
          <a:p>
            <a:pPr marL="432000" lvl="1" indent="-432000" algn="just">
              <a:lnSpc>
                <a:spcPct val="100000"/>
              </a:lnSpc>
              <a:spcBef>
                <a:spcPts val="0"/>
              </a:spcBef>
              <a:spcAft>
                <a:spcPts val="0"/>
              </a:spcAft>
              <a:buSzPct val="100000"/>
              <a:buFont typeface="Wingdings" panose="05000000000000000000" pitchFamily="2" charset="2"/>
              <a:buChar char=""/>
              <a:defRPr/>
            </a:pPr>
            <a:endParaRPr lang="cs-CZ" altLang="cs-CZ" sz="1800" dirty="false" smtClean="false"/>
          </a:p>
          <a:p>
            <a:pPr marL="432000" lvl="1" indent="-432000" algn="just">
              <a:lnSpc>
                <a:spcPct val="100000"/>
              </a:lnSpc>
              <a:spcBef>
                <a:spcPts val="0"/>
              </a:spcBef>
              <a:spcAft>
                <a:spcPts val="0"/>
              </a:spcAft>
              <a:buSzPct val="100000"/>
              <a:buFont typeface="Wingdings" panose="05000000000000000000" pitchFamily="2" charset="2"/>
              <a:buChar char=""/>
              <a:defRPr/>
            </a:pPr>
            <a:r>
              <a:rPr lang="cs-CZ" altLang="cs-CZ" sz="1800" b="true" dirty="false" smtClean="false"/>
              <a:t>NEPŘÍMÉ NÁKLADY: </a:t>
            </a:r>
            <a:r>
              <a:rPr lang="cs-CZ" altLang="cs-CZ" sz="1800" dirty="false" smtClean="false"/>
              <a:t>projektový/finanční </a:t>
            </a:r>
            <a:r>
              <a:rPr lang="cs-CZ" altLang="cs-CZ" sz="1800" dirty="false"/>
              <a:t>manažer a ostatní </a:t>
            </a:r>
            <a:r>
              <a:rPr lang="cs-CZ" altLang="cs-CZ" sz="1800" dirty="false" smtClean="false"/>
              <a:t>pozice (administrativní, podpůrné), </a:t>
            </a:r>
            <a:r>
              <a:rPr lang="cs-CZ" altLang="cs-CZ" sz="1800" dirty="false"/>
              <a:t>které nepracují přímo s </a:t>
            </a:r>
            <a:r>
              <a:rPr lang="cs-CZ" altLang="cs-CZ" sz="1800" dirty="false" smtClean="false"/>
              <a:t>CS</a:t>
            </a:r>
            <a:endParaRPr lang="cs-CZ" altLang="cs-CZ" sz="1800" dirty="false"/>
          </a:p>
          <a:p>
            <a:pPr lvl="1">
              <a:buFont typeface="Arial" panose="020B0604020202020204" pitchFamily="34" charset="0"/>
              <a:buChar char="•"/>
              <a:defRPr/>
            </a:pPr>
            <a:endParaRPr lang="cs-CZ" altLang="cs-CZ" sz="1800" dirty="false">
              <a:solidFill>
                <a:srgbClr val="92D050"/>
              </a:solidFill>
            </a:endParaRPr>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62</a:t>
            </a:fld>
            <a:endParaRPr lang="cs-CZ" dirty="false"/>
          </a:p>
        </p:txBody>
      </p:sp>
    </p:spTree>
    <p:extLst>
      <p:ext uri="{BB962C8B-B14F-4D97-AF65-F5344CB8AC3E}">
        <p14:creationId xmlns:p14="http://schemas.microsoft.com/office/powerpoint/2010/main" val="333054503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Věcná způsobilost výdajů </a:t>
            </a:r>
          </a:p>
        </p:txBody>
      </p:sp>
      <p:sp>
        <p:nvSpPr>
          <p:cNvPr id="3" name="Zástupný symbol pro obsah 2"/>
          <p:cNvSpPr>
            <a:spLocks noGrp="true"/>
          </p:cNvSpPr>
          <p:nvPr>
            <p:ph idx="1"/>
          </p:nvPr>
        </p:nvSpPr>
        <p:spPr>
          <a:xfrm>
            <a:off x="251520" y="1412776"/>
            <a:ext cx="8568952" cy="4896544"/>
          </a:xfrm>
        </p:spPr>
        <p:txBody>
          <a:bodyPr/>
          <a:lstStyle/>
          <a:p>
            <a:pPr marL="0" indent="0">
              <a:buNone/>
            </a:pPr>
            <a:r>
              <a:rPr lang="cs-CZ" sz="2000" b="true" dirty="false" smtClean="false"/>
              <a:t>1.1.2 Cestovné</a:t>
            </a:r>
          </a:p>
          <a:p>
            <a:pPr marL="0" indent="0" algn="just">
              <a:lnSpc>
                <a:spcPct val="100000"/>
              </a:lnSpc>
              <a:spcBef>
                <a:spcPts val="0"/>
              </a:spcBef>
              <a:spcAft>
                <a:spcPts val="0"/>
              </a:spcAft>
              <a:buNone/>
            </a:pPr>
            <a:r>
              <a:rPr lang="cs-CZ" altLang="cs-CZ" sz="2000" b="true" dirty="false"/>
              <a:t>Cestovní náhrady = </a:t>
            </a:r>
            <a:r>
              <a:rPr lang="cs-CZ" altLang="cs-CZ" sz="2000" dirty="false"/>
              <a:t>náhrady za jízdní výdaje, výdaje za ubytování, </a:t>
            </a:r>
            <a:r>
              <a:rPr lang="cs-CZ" altLang="cs-CZ" sz="2000" dirty="false" smtClean="false"/>
              <a:t/>
            </a:r>
            <a:br>
              <a:rPr lang="cs-CZ" altLang="cs-CZ" sz="2000" dirty="false" smtClean="false"/>
            </a:br>
            <a:r>
              <a:rPr lang="cs-CZ" altLang="cs-CZ" sz="2000" dirty="false" smtClean="false"/>
              <a:t>za </a:t>
            </a:r>
            <a:r>
              <a:rPr lang="cs-CZ" altLang="cs-CZ" sz="2000" dirty="false"/>
              <a:t>stravné a za nutné vedlejší </a:t>
            </a:r>
            <a:r>
              <a:rPr lang="cs-CZ" altLang="cs-CZ" sz="2000" dirty="false" smtClean="false"/>
              <a:t>výdaje</a:t>
            </a:r>
            <a:endParaRPr lang="cs-CZ" altLang="cs-CZ" sz="2000" dirty="false"/>
          </a:p>
          <a:p>
            <a:pPr marL="0" indent="0" algn="just">
              <a:lnSpc>
                <a:spcPct val="100000"/>
              </a:lnSpc>
              <a:spcBef>
                <a:spcPts val="0"/>
              </a:spcBef>
              <a:spcAft>
                <a:spcPts val="0"/>
              </a:spcAft>
              <a:buNone/>
            </a:pPr>
            <a:r>
              <a:rPr lang="cs-CZ" altLang="cs-CZ" sz="2000" dirty="false" smtClean="false"/>
              <a:t>Cestovní </a:t>
            </a:r>
            <a:r>
              <a:rPr lang="cs-CZ" altLang="cs-CZ" sz="2000" dirty="false"/>
              <a:t>náhrady spojené s pracovními cestami (tuzemské i zahraniční) realizačního týmu jsou hrazeny </a:t>
            </a:r>
            <a:r>
              <a:rPr lang="cs-CZ" altLang="cs-CZ" sz="2000" dirty="false" smtClean="false"/>
              <a:t>z </a:t>
            </a:r>
            <a:r>
              <a:rPr lang="cs-CZ" altLang="cs-CZ" sz="2000" dirty="false"/>
              <a:t>nepřímých </a:t>
            </a:r>
            <a:r>
              <a:rPr lang="cs-CZ" altLang="cs-CZ" sz="2000" dirty="false" smtClean="false"/>
              <a:t>nákladů</a:t>
            </a:r>
            <a:endParaRPr lang="cs-CZ" altLang="cs-CZ" sz="2000" dirty="false"/>
          </a:p>
          <a:p>
            <a:pPr marL="0" indent="0" algn="just">
              <a:lnSpc>
                <a:spcPct val="100000"/>
              </a:lnSpc>
              <a:spcBef>
                <a:spcPts val="0"/>
              </a:spcBef>
              <a:spcAft>
                <a:spcPts val="0"/>
              </a:spcAft>
              <a:buNone/>
            </a:pPr>
            <a:endParaRPr lang="cs-CZ" altLang="cs-CZ" sz="2000" b="true" dirty="false"/>
          </a:p>
          <a:p>
            <a:pPr algn="just">
              <a:lnSpc>
                <a:spcPct val="100000"/>
              </a:lnSpc>
              <a:spcBef>
                <a:spcPts val="0"/>
              </a:spcBef>
              <a:spcAft>
                <a:spcPts val="0"/>
              </a:spcAft>
            </a:pPr>
            <a:r>
              <a:rPr lang="cs-CZ" altLang="cs-CZ" sz="2000" b="true" dirty="false" smtClean="false"/>
              <a:t>Pro zaměstnance českých subjektů při zahraničních cestách (PN) </a:t>
            </a:r>
            <a:r>
              <a:rPr lang="cs-CZ" altLang="cs-CZ" sz="2000" dirty="false" smtClean="false"/>
              <a:t>– dle vyhlášky MPSV a MF, cestovné po ČR NN, kapesné v cizí měně je způsobilým výdajem až do 40 % stravného</a:t>
            </a:r>
          </a:p>
          <a:p>
            <a:pPr marL="0" indent="0" algn="just">
              <a:lnSpc>
                <a:spcPct val="100000"/>
              </a:lnSpc>
              <a:spcBef>
                <a:spcPts val="0"/>
              </a:spcBef>
              <a:spcAft>
                <a:spcPts val="0"/>
              </a:spcAft>
              <a:buNone/>
            </a:pPr>
            <a:endParaRPr lang="cs-CZ" altLang="cs-CZ" sz="2000" dirty="false" smtClean="false"/>
          </a:p>
          <a:p>
            <a:pPr algn="just">
              <a:lnSpc>
                <a:spcPct val="100000"/>
              </a:lnSpc>
              <a:spcBef>
                <a:spcPts val="0"/>
              </a:spcBef>
              <a:spcAft>
                <a:spcPts val="0"/>
              </a:spcAft>
            </a:pPr>
            <a:r>
              <a:rPr lang="cs-CZ" altLang="cs-CZ" sz="2000" b="true" dirty="false"/>
              <a:t>P</a:t>
            </a:r>
            <a:r>
              <a:rPr lang="cs-CZ" altLang="cs-CZ" sz="2000" b="true" dirty="false" smtClean="false"/>
              <a:t>ro zahraniční experty při pracovní cestě do ČR (PN) </a:t>
            </a:r>
            <a:r>
              <a:rPr lang="cs-CZ" altLang="cs-CZ" sz="2000" dirty="false" smtClean="false"/>
              <a:t>– tzv</a:t>
            </a:r>
            <a:r>
              <a:rPr lang="cs-CZ" altLang="cs-CZ" sz="2000" dirty="false"/>
              <a:t>. </a:t>
            </a:r>
            <a:r>
              <a:rPr lang="cs-CZ" altLang="cs-CZ" sz="2000" dirty="false" smtClean="false"/>
              <a:t>„per </a:t>
            </a:r>
            <a:r>
              <a:rPr lang="cs-CZ" altLang="cs-CZ" sz="2000" dirty="false" err="true" smtClean="false"/>
              <a:t>diems</a:t>
            </a:r>
            <a:r>
              <a:rPr lang="cs-CZ" altLang="cs-CZ" sz="2000" dirty="false" smtClean="false"/>
              <a:t>“ ve výši 230 EUR (</a:t>
            </a:r>
            <a:r>
              <a:rPr lang="cs-CZ" sz="2000" dirty="false"/>
              <a:t>http://</a:t>
            </a:r>
            <a:r>
              <a:rPr lang="cs-CZ" sz="2000" dirty="false" smtClean="false"/>
              <a:t>ec.europa.eu/</a:t>
            </a:r>
            <a:r>
              <a:rPr lang="cs-CZ" sz="2000" dirty="false" err="true" smtClean="false"/>
              <a:t>europeaid</a:t>
            </a:r>
            <a:r>
              <a:rPr lang="cs-CZ" sz="2000" dirty="false" smtClean="false"/>
              <a:t>/</a:t>
            </a:r>
            <a:r>
              <a:rPr lang="cs-CZ" sz="2000" dirty="false" err="true" smtClean="false"/>
              <a:t>perdiem_en</a:t>
            </a:r>
            <a:r>
              <a:rPr lang="cs-CZ" sz="2000" dirty="false" smtClean="false"/>
              <a:t>)</a:t>
            </a:r>
            <a:r>
              <a:rPr lang="cs-CZ" altLang="cs-CZ" sz="2000" dirty="false" smtClean="false"/>
              <a:t> nebo paušál 75 EUR, zahrnují </a:t>
            </a:r>
            <a:r>
              <a:rPr lang="cs-CZ" sz="2000" dirty="false"/>
              <a:t>náklady na ubytování, stravné, </a:t>
            </a:r>
            <a:r>
              <a:rPr lang="cs-CZ" sz="2000" dirty="false" smtClean="false"/>
              <a:t/>
            </a:r>
            <a:br>
              <a:rPr lang="cs-CZ" sz="2000" dirty="false" smtClean="false"/>
            </a:br>
            <a:r>
              <a:rPr lang="cs-CZ" sz="2000" dirty="false" smtClean="false"/>
              <a:t>a cestovné v ČR a výdaj za dopravu experta do ČR a zpět</a:t>
            </a:r>
          </a:p>
          <a:p>
            <a:pPr>
              <a:lnSpc>
                <a:spcPct val="80000"/>
              </a:lnSpc>
              <a:spcBef>
                <a:spcPts val="0"/>
              </a:spcBef>
              <a:spcAft>
                <a:spcPts val="0"/>
              </a:spcAft>
              <a:buFont typeface="Wingdings" panose="05000000000000000000" pitchFamily="2" charset="2"/>
              <a:buChar char="ü"/>
              <a:defRPr/>
            </a:pPr>
            <a:endParaRPr lang="cs-CZ" altLang="cs-CZ" sz="1200" dirty="false" smtClean="false"/>
          </a:p>
          <a:p>
            <a:pPr marL="0" indent="0">
              <a:lnSpc>
                <a:spcPct val="80000"/>
              </a:lnSpc>
              <a:spcBef>
                <a:spcPts val="0"/>
              </a:spcBef>
              <a:spcAft>
                <a:spcPts val="0"/>
              </a:spcAft>
              <a:buNone/>
              <a:defRPr/>
            </a:pPr>
            <a:endParaRPr lang="cs-CZ" altLang="cs-CZ" sz="1200" dirty="false" smtClean="false"/>
          </a:p>
          <a:p>
            <a:pPr marL="0" indent="0">
              <a:buNone/>
              <a:defRPr/>
            </a:pPr>
            <a:endParaRPr lang="cs-CZ" sz="1200" b="true" dirty="false"/>
          </a:p>
          <a:p>
            <a:pPr>
              <a:lnSpc>
                <a:spcPct val="80000"/>
              </a:lnSpc>
              <a:defRPr/>
            </a:pPr>
            <a:endParaRPr lang="cs-CZ" altLang="cs-CZ" sz="1200" dirty="false"/>
          </a:p>
          <a:p>
            <a:pPr>
              <a:lnSpc>
                <a:spcPct val="80000"/>
              </a:lnSpc>
            </a:pPr>
            <a:endParaRPr lang="cs-CZ" altLang="cs-CZ" dirty="false" smtClean="false"/>
          </a:p>
          <a:p>
            <a:pPr>
              <a:lnSpc>
                <a:spcPct val="80000"/>
              </a:lnSpc>
            </a:pPr>
            <a:endParaRPr lang="cs-CZ" altLang="cs-CZ" dirty="false"/>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63</a:t>
            </a:fld>
            <a:endParaRPr lang="cs-CZ" dirty="false"/>
          </a:p>
        </p:txBody>
      </p:sp>
    </p:spTree>
    <p:extLst>
      <p:ext uri="{BB962C8B-B14F-4D97-AF65-F5344CB8AC3E}">
        <p14:creationId xmlns:p14="http://schemas.microsoft.com/office/powerpoint/2010/main" val="202717371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Věcná způsobilost výdajů </a:t>
            </a:r>
          </a:p>
        </p:txBody>
      </p:sp>
      <p:sp>
        <p:nvSpPr>
          <p:cNvPr id="3" name="Zástupný symbol pro obsah 2"/>
          <p:cNvSpPr>
            <a:spLocks noGrp="true"/>
          </p:cNvSpPr>
          <p:nvPr>
            <p:ph idx="1"/>
          </p:nvPr>
        </p:nvSpPr>
        <p:spPr>
          <a:xfrm>
            <a:off x="251520" y="1196752"/>
            <a:ext cx="8568952" cy="5400600"/>
          </a:xfrm>
        </p:spPr>
        <p:txBody>
          <a:bodyPr/>
          <a:lstStyle/>
          <a:p>
            <a:pPr marL="0" indent="0">
              <a:lnSpc>
                <a:spcPct val="100000"/>
              </a:lnSpc>
              <a:spcBef>
                <a:spcPts val="0"/>
              </a:spcBef>
              <a:spcAft>
                <a:spcPts val="0"/>
              </a:spcAft>
              <a:buNone/>
            </a:pPr>
            <a:endParaRPr lang="cs-CZ" altLang="cs-CZ" sz="1200" dirty="false"/>
          </a:p>
          <a:p>
            <a:pPr marL="0" indent="0">
              <a:buNone/>
              <a:defRPr/>
            </a:pPr>
            <a:r>
              <a:rPr lang="cs-CZ" sz="2000" b="true" dirty="false" smtClean="false"/>
              <a:t>1.1.3  Zařízení </a:t>
            </a:r>
            <a:r>
              <a:rPr lang="cs-CZ" sz="2000" b="true" dirty="false"/>
              <a:t>a vybavení, vč. nájmu a odpisů</a:t>
            </a:r>
          </a:p>
          <a:p>
            <a:pPr algn="just">
              <a:lnSpc>
                <a:spcPct val="80000"/>
              </a:lnSpc>
              <a:defRPr/>
            </a:pPr>
            <a:r>
              <a:rPr lang="cs-CZ" altLang="cs-CZ" sz="1800" b="true" dirty="false"/>
              <a:t>I</a:t>
            </a:r>
            <a:r>
              <a:rPr lang="cs-CZ" altLang="cs-CZ" sz="1800" b="true" dirty="false" smtClean="false"/>
              <a:t>nvestiční </a:t>
            </a:r>
            <a:r>
              <a:rPr lang="cs-CZ" altLang="cs-CZ" sz="1800" b="true" dirty="false"/>
              <a:t>výdaje </a:t>
            </a:r>
            <a:r>
              <a:rPr lang="cs-CZ" altLang="cs-CZ" sz="1800" b="true" dirty="false" smtClean="false"/>
              <a:t>=</a:t>
            </a:r>
            <a:r>
              <a:rPr lang="cs-CZ" altLang="cs-CZ" sz="1800" dirty="false" smtClean="false"/>
              <a:t> odpisovaný </a:t>
            </a:r>
            <a:r>
              <a:rPr lang="cs-CZ" altLang="cs-CZ" sz="1800" dirty="false"/>
              <a:t>hmotný majetek (pořizovací hodnota vyšší </a:t>
            </a:r>
            <a:r>
              <a:rPr lang="cs-CZ" altLang="cs-CZ" sz="1800" dirty="false" smtClean="false"/>
              <a:t/>
            </a:r>
            <a:br>
              <a:rPr lang="cs-CZ" altLang="cs-CZ" sz="1800" dirty="false" smtClean="false"/>
            </a:br>
            <a:r>
              <a:rPr lang="cs-CZ" altLang="cs-CZ" sz="1800" dirty="false" smtClean="false"/>
              <a:t>než </a:t>
            </a:r>
            <a:r>
              <a:rPr lang="cs-CZ" altLang="cs-CZ" sz="1800" dirty="false"/>
              <a:t>40 tis. Kč) a nehmotný majetek (pořizovací cena vyšší než 60 tis. Kč</a:t>
            </a:r>
            <a:r>
              <a:rPr lang="cs-CZ" altLang="cs-CZ" sz="1800" dirty="false" smtClean="false"/>
              <a:t>)</a:t>
            </a:r>
            <a:endParaRPr lang="cs-CZ" altLang="cs-CZ" sz="1800" dirty="false"/>
          </a:p>
          <a:p>
            <a:pPr algn="just">
              <a:lnSpc>
                <a:spcPct val="80000"/>
              </a:lnSpc>
              <a:defRPr/>
            </a:pPr>
            <a:r>
              <a:rPr lang="cs-CZ" altLang="cs-CZ" sz="1800" b="true" dirty="false"/>
              <a:t>N</a:t>
            </a:r>
            <a:r>
              <a:rPr lang="cs-CZ" altLang="cs-CZ" sz="1800" b="true" dirty="false" smtClean="false"/>
              <a:t>einvestiční </a:t>
            </a:r>
            <a:r>
              <a:rPr lang="cs-CZ" altLang="cs-CZ" sz="1800" b="true" dirty="false"/>
              <a:t>výdaje </a:t>
            </a:r>
            <a:r>
              <a:rPr lang="cs-CZ" altLang="cs-CZ" sz="1800" b="true" dirty="false" smtClean="false"/>
              <a:t>= </a:t>
            </a:r>
            <a:r>
              <a:rPr lang="cs-CZ" altLang="cs-CZ" sz="1800" dirty="false" smtClean="false"/>
              <a:t>neodpisovaný </a:t>
            </a:r>
            <a:r>
              <a:rPr lang="cs-CZ" altLang="cs-CZ" sz="1800" dirty="false"/>
              <a:t>hmotný (</a:t>
            </a:r>
            <a:r>
              <a:rPr lang="cs-CZ" altLang="cs-CZ" sz="1800" dirty="false" smtClean="false"/>
              <a:t>pořizovací </a:t>
            </a:r>
            <a:r>
              <a:rPr lang="cs-CZ" altLang="cs-CZ" sz="1800" dirty="false"/>
              <a:t>hodnota nižší </a:t>
            </a:r>
            <a:r>
              <a:rPr lang="cs-CZ" altLang="cs-CZ" sz="1800" dirty="false" smtClean="false"/>
              <a:t/>
            </a:r>
            <a:br>
              <a:rPr lang="cs-CZ" altLang="cs-CZ" sz="1800" dirty="false" smtClean="false"/>
            </a:br>
            <a:r>
              <a:rPr lang="cs-CZ" altLang="cs-CZ" sz="1800" dirty="false" smtClean="false"/>
              <a:t>než </a:t>
            </a:r>
            <a:r>
              <a:rPr lang="cs-CZ" altLang="cs-CZ" sz="1800" dirty="false"/>
              <a:t>40 tis. </a:t>
            </a:r>
            <a:r>
              <a:rPr lang="cs-CZ" altLang="cs-CZ" sz="1800" dirty="false" smtClean="false"/>
              <a:t>Kč) a nehmotný </a:t>
            </a:r>
            <a:r>
              <a:rPr lang="cs-CZ" altLang="cs-CZ" sz="1800" dirty="false"/>
              <a:t>majetek (pořizovací cena nižší než 60 tis. Kč</a:t>
            </a:r>
            <a:r>
              <a:rPr lang="cs-CZ" altLang="cs-CZ" sz="1800" dirty="false" smtClean="false"/>
              <a:t>)</a:t>
            </a:r>
          </a:p>
          <a:p>
            <a:pPr algn="just">
              <a:lnSpc>
                <a:spcPct val="80000"/>
              </a:lnSpc>
              <a:defRPr/>
            </a:pPr>
            <a:r>
              <a:rPr lang="cs-CZ" altLang="cs-CZ" sz="1800" b="true" dirty="false" smtClean="false"/>
              <a:t>Zařízení </a:t>
            </a:r>
            <a:r>
              <a:rPr lang="cs-CZ" altLang="cs-CZ" sz="1800" b="true" dirty="false"/>
              <a:t>a vybavení pro členy </a:t>
            </a:r>
            <a:r>
              <a:rPr lang="cs-CZ" altLang="cs-CZ" sz="1800" b="true" dirty="false" smtClean="false"/>
              <a:t>RT</a:t>
            </a:r>
            <a:r>
              <a:rPr lang="cs-CZ" altLang="cs-CZ" sz="1800" dirty="false" smtClean="false"/>
              <a:t>, </a:t>
            </a:r>
            <a:r>
              <a:rPr lang="cs-CZ" altLang="cs-CZ" sz="1800" dirty="false"/>
              <a:t>kteří přímo pracují s </a:t>
            </a:r>
            <a:r>
              <a:rPr lang="cs-CZ" altLang="cs-CZ" sz="1800" dirty="false" smtClean="false"/>
              <a:t>CS </a:t>
            </a:r>
            <a:r>
              <a:rPr lang="cs-CZ" altLang="cs-CZ" sz="1800" dirty="false"/>
              <a:t>nebo zajišťují </a:t>
            </a:r>
            <a:r>
              <a:rPr lang="cs-CZ" altLang="cs-CZ" sz="1800" dirty="false" smtClean="false"/>
              <a:t>výstup k </a:t>
            </a:r>
            <a:r>
              <a:rPr lang="cs-CZ" altLang="cs-CZ" sz="1800" dirty="false"/>
              <a:t>přímému </a:t>
            </a:r>
            <a:r>
              <a:rPr lang="cs-CZ" altLang="cs-CZ" sz="1800" dirty="false" smtClean="false"/>
              <a:t>využití CS</a:t>
            </a:r>
          </a:p>
          <a:p>
            <a:pPr algn="just">
              <a:lnSpc>
                <a:spcPct val="80000"/>
              </a:lnSpc>
              <a:defRPr/>
            </a:pPr>
            <a:r>
              <a:rPr lang="cs-CZ" altLang="cs-CZ" sz="1800" b="true" dirty="false" smtClean="false"/>
              <a:t>Nákup vybavení </a:t>
            </a:r>
            <a:r>
              <a:rPr lang="cs-CZ" altLang="cs-CZ" sz="1800" b="true" dirty="false"/>
              <a:t>pro </a:t>
            </a:r>
            <a:r>
              <a:rPr lang="cs-CZ" altLang="cs-CZ" sz="1800" b="true" dirty="false" smtClean="false"/>
              <a:t>RT</a:t>
            </a:r>
            <a:r>
              <a:rPr lang="cs-CZ" altLang="cs-CZ" sz="1800" dirty="false" smtClean="false"/>
              <a:t>, </a:t>
            </a:r>
            <a:r>
              <a:rPr lang="cs-CZ" altLang="cs-CZ" sz="1800" dirty="false"/>
              <a:t>např.  n</a:t>
            </a:r>
            <a:r>
              <a:rPr lang="cs-CZ" altLang="cs-CZ" sz="1800" dirty="false" smtClean="false"/>
              <a:t>ákup výpočetní techniky - pro </a:t>
            </a:r>
            <a:r>
              <a:rPr lang="cs-CZ" altLang="cs-CZ" sz="1800" dirty="false"/>
              <a:t>pracovníky RT lze pořídit pouze takový počet  kusů zařízení a vybavení, který odpovídá výši úvazku členů </a:t>
            </a:r>
            <a:r>
              <a:rPr lang="cs-CZ" altLang="cs-CZ" sz="1800" dirty="false" smtClean="false"/>
              <a:t>RT = </a:t>
            </a:r>
            <a:r>
              <a:rPr lang="cs-CZ" altLang="cs-CZ" sz="1800" dirty="false"/>
              <a:t>1 ks </a:t>
            </a:r>
            <a:r>
              <a:rPr lang="cs-CZ" altLang="cs-CZ" sz="1800" dirty="false" smtClean="false"/>
              <a:t>na </a:t>
            </a:r>
            <a:r>
              <a:rPr lang="cs-CZ" altLang="cs-CZ" sz="1800" dirty="false"/>
              <a:t>1 </a:t>
            </a:r>
            <a:r>
              <a:rPr lang="cs-CZ" altLang="cs-CZ" sz="1800" dirty="false" smtClean="false"/>
              <a:t>úvazek; pokud </a:t>
            </a:r>
            <a:r>
              <a:rPr lang="cs-CZ" altLang="cs-CZ" sz="1800" dirty="false"/>
              <a:t>je úvazek nižší, lze uplatnit pouze část pořizovací </a:t>
            </a:r>
            <a:r>
              <a:rPr lang="cs-CZ" altLang="cs-CZ" sz="1800" dirty="false" smtClean="false"/>
              <a:t>ceny, </a:t>
            </a:r>
            <a:r>
              <a:rPr lang="cs-CZ" altLang="cs-CZ" sz="1800" dirty="false"/>
              <a:t>vztahující se k danému </a:t>
            </a:r>
            <a:r>
              <a:rPr lang="cs-CZ" altLang="cs-CZ" sz="1800" dirty="false" smtClean="false"/>
              <a:t>úvazku (0,5 </a:t>
            </a:r>
            <a:r>
              <a:rPr lang="cs-CZ" altLang="cs-CZ" sz="1800" dirty="false"/>
              <a:t>úvazek = </a:t>
            </a:r>
            <a:r>
              <a:rPr lang="cs-CZ" altLang="cs-CZ" sz="1800" dirty="false" smtClean="false"/>
              <a:t>0,5 </a:t>
            </a:r>
            <a:r>
              <a:rPr lang="cs-CZ" altLang="cs-CZ" sz="1800" dirty="false"/>
              <a:t>ceny </a:t>
            </a:r>
            <a:r>
              <a:rPr lang="cs-CZ" altLang="cs-CZ" sz="1800" dirty="false" smtClean="false"/>
              <a:t>výpočetní techniky), úvazky jednotlivých členů RT je možné sčítat</a:t>
            </a:r>
          </a:p>
          <a:p>
            <a:pPr algn="just">
              <a:lnSpc>
                <a:spcPct val="80000"/>
              </a:lnSpc>
              <a:defRPr/>
            </a:pPr>
            <a:r>
              <a:rPr lang="cs-CZ" sz="1800" dirty="false" smtClean="false"/>
              <a:t>Nově </a:t>
            </a:r>
            <a:r>
              <a:rPr lang="cs-CZ" sz="1800" dirty="false"/>
              <a:t>zařazen do této skupiny výdajů i </a:t>
            </a:r>
            <a:r>
              <a:rPr lang="cs-CZ" sz="1800" b="true" dirty="false"/>
              <a:t>nábytek</a:t>
            </a:r>
            <a:r>
              <a:rPr lang="cs-CZ" sz="1800" dirty="false"/>
              <a:t> (rozdíl oproti OP LZZ</a:t>
            </a:r>
            <a:r>
              <a:rPr lang="cs-CZ" sz="1800" dirty="false" smtClean="false"/>
              <a:t>)</a:t>
            </a:r>
          </a:p>
          <a:p>
            <a:pPr algn="just">
              <a:lnSpc>
                <a:spcPct val="80000"/>
              </a:lnSpc>
              <a:defRPr/>
            </a:pPr>
            <a:r>
              <a:rPr lang="cs-CZ" sz="1800" dirty="false" smtClean="false"/>
              <a:t>Pokud </a:t>
            </a:r>
            <a:r>
              <a:rPr lang="cs-CZ" sz="1800" dirty="false"/>
              <a:t>jakýkoliv nákup zařízení a vybavení patří na základě vymezení nepřímých nákladů (dle kapitoly 6.4.16) mezi nepřímé náklady, nelze tyto výdaje řadit mezi přímé způsobilé  </a:t>
            </a:r>
            <a:r>
              <a:rPr lang="cs-CZ" sz="1800" dirty="false" smtClean="false"/>
              <a:t>náklady</a:t>
            </a:r>
            <a:endParaRPr lang="cs-CZ" sz="1800" b="true" dirty="false"/>
          </a:p>
          <a:p>
            <a:pPr>
              <a:lnSpc>
                <a:spcPct val="80000"/>
              </a:lnSpc>
              <a:spcBef>
                <a:spcPts val="0"/>
              </a:spcBef>
              <a:spcAft>
                <a:spcPts val="0"/>
              </a:spcAft>
              <a:buFont typeface="Wingdings" panose="05000000000000000000" pitchFamily="2" charset="2"/>
              <a:buChar char="ü"/>
              <a:defRPr/>
            </a:pPr>
            <a:endParaRPr lang="cs-CZ" altLang="cs-CZ" sz="1200" dirty="false" smtClean="false"/>
          </a:p>
          <a:p>
            <a:pPr marL="0" indent="0">
              <a:lnSpc>
                <a:spcPct val="80000"/>
              </a:lnSpc>
              <a:spcBef>
                <a:spcPts val="0"/>
              </a:spcBef>
              <a:spcAft>
                <a:spcPts val="0"/>
              </a:spcAft>
              <a:buNone/>
              <a:defRPr/>
            </a:pPr>
            <a:endParaRPr lang="cs-CZ" altLang="cs-CZ" sz="1200" dirty="false" smtClean="false"/>
          </a:p>
          <a:p>
            <a:pPr marL="0" indent="0">
              <a:buNone/>
              <a:defRPr/>
            </a:pPr>
            <a:endParaRPr lang="cs-CZ" sz="1200" b="true" dirty="false"/>
          </a:p>
          <a:p>
            <a:pPr>
              <a:lnSpc>
                <a:spcPct val="80000"/>
              </a:lnSpc>
              <a:defRPr/>
            </a:pPr>
            <a:endParaRPr lang="cs-CZ" altLang="cs-CZ" sz="1200" dirty="false"/>
          </a:p>
          <a:p>
            <a:pPr>
              <a:lnSpc>
                <a:spcPct val="80000"/>
              </a:lnSpc>
            </a:pPr>
            <a:endParaRPr lang="cs-CZ" altLang="cs-CZ" dirty="false" smtClean="false"/>
          </a:p>
          <a:p>
            <a:pPr>
              <a:lnSpc>
                <a:spcPct val="80000"/>
              </a:lnSpc>
            </a:pPr>
            <a:endParaRPr lang="cs-CZ" altLang="cs-CZ" dirty="false"/>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64</a:t>
            </a:fld>
            <a:endParaRPr lang="cs-CZ" dirty="false"/>
          </a:p>
        </p:txBody>
      </p:sp>
    </p:spTree>
    <p:extLst>
      <p:ext uri="{BB962C8B-B14F-4D97-AF65-F5344CB8AC3E}">
        <p14:creationId xmlns:p14="http://schemas.microsoft.com/office/powerpoint/2010/main" val="298486755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Věcná způsobilost výdajů </a:t>
            </a:r>
          </a:p>
        </p:txBody>
      </p:sp>
      <p:sp>
        <p:nvSpPr>
          <p:cNvPr id="3" name="Zástupný symbol pro obsah 2"/>
          <p:cNvSpPr>
            <a:spLocks noGrp="true"/>
          </p:cNvSpPr>
          <p:nvPr>
            <p:ph idx="1"/>
          </p:nvPr>
        </p:nvSpPr>
        <p:spPr>
          <a:xfrm>
            <a:off x="323528" y="1484784"/>
            <a:ext cx="8568952" cy="5040560"/>
          </a:xfrm>
        </p:spPr>
        <p:txBody>
          <a:bodyPr/>
          <a:lstStyle/>
          <a:p>
            <a:pPr marL="0" indent="0">
              <a:lnSpc>
                <a:spcPct val="80000"/>
              </a:lnSpc>
              <a:spcBef>
                <a:spcPts val="0"/>
              </a:spcBef>
              <a:spcAft>
                <a:spcPts val="0"/>
              </a:spcAft>
              <a:buNone/>
              <a:defRPr/>
            </a:pPr>
            <a:r>
              <a:rPr lang="cs-CZ" sz="2000" b="true" dirty="false" smtClean="false"/>
              <a:t>V </a:t>
            </a:r>
            <a:r>
              <a:rPr lang="cs-CZ" sz="2000" b="true" dirty="false"/>
              <a:t>rámci </a:t>
            </a:r>
            <a:r>
              <a:rPr lang="cs-CZ" sz="2000" b="true" dirty="false" smtClean="false"/>
              <a:t>kapitoly 1.1.3 </a:t>
            </a:r>
            <a:r>
              <a:rPr lang="cs-CZ" sz="2000" b="true" dirty="false"/>
              <a:t>lze také hradit</a:t>
            </a:r>
            <a:r>
              <a:rPr lang="cs-CZ" sz="2000" b="true" dirty="false" smtClean="false"/>
              <a:t>:</a:t>
            </a:r>
          </a:p>
          <a:p>
            <a:pPr marL="0" indent="0">
              <a:lnSpc>
                <a:spcPct val="80000"/>
              </a:lnSpc>
              <a:spcBef>
                <a:spcPts val="0"/>
              </a:spcBef>
              <a:spcAft>
                <a:spcPts val="0"/>
              </a:spcAft>
              <a:buNone/>
              <a:defRPr/>
            </a:pPr>
            <a:endParaRPr lang="cs-CZ" sz="1800" b="true" dirty="false" smtClean="false"/>
          </a:p>
          <a:p>
            <a:pPr algn="just">
              <a:defRPr/>
            </a:pPr>
            <a:r>
              <a:rPr lang="cs-CZ" sz="2000" b="true" dirty="false"/>
              <a:t>Nájem či leasing zařízení a vybavení, budov</a:t>
            </a:r>
          </a:p>
          <a:p>
            <a:pPr lvl="1" algn="just">
              <a:lnSpc>
                <a:spcPct val="100000"/>
              </a:lnSpc>
              <a:spcBef>
                <a:spcPts val="0"/>
              </a:spcBef>
              <a:spcAft>
                <a:spcPts val="0"/>
              </a:spcAft>
              <a:defRPr/>
            </a:pPr>
            <a:r>
              <a:rPr lang="cs-CZ" b="true" dirty="false"/>
              <a:t>Operativní leasing = </a:t>
            </a:r>
            <a:r>
              <a:rPr lang="cs-CZ" dirty="false"/>
              <a:t>nájemné (splátky) leasingu, smlouva o nájmu nebo operativním leasingu</a:t>
            </a:r>
          </a:p>
          <a:p>
            <a:pPr lvl="1" algn="just">
              <a:lnSpc>
                <a:spcPct val="100000"/>
              </a:lnSpc>
              <a:spcBef>
                <a:spcPts val="0"/>
              </a:spcBef>
              <a:spcAft>
                <a:spcPts val="0"/>
              </a:spcAft>
              <a:defRPr/>
            </a:pPr>
            <a:r>
              <a:rPr lang="cs-CZ" b="true" dirty="false"/>
              <a:t>Finanční leasing = </a:t>
            </a:r>
            <a:r>
              <a:rPr lang="cs-CZ" dirty="false"/>
              <a:t>způsobilé jsou pouze splátky leasingu, vztahující se k období trvání projektu (daně a finanční činnost pronajímatele související s leasingovou smlouvou nejsou způsobilými výdaji</a:t>
            </a:r>
            <a:r>
              <a:rPr lang="cs-CZ" dirty="false" smtClean="false"/>
              <a:t>)</a:t>
            </a:r>
          </a:p>
          <a:p>
            <a:pPr algn="just">
              <a:lnSpc>
                <a:spcPct val="100000"/>
              </a:lnSpc>
              <a:spcBef>
                <a:spcPts val="0"/>
              </a:spcBef>
              <a:spcAft>
                <a:spcPts val="0"/>
              </a:spcAft>
              <a:defRPr/>
            </a:pPr>
            <a:endParaRPr lang="cs-CZ" sz="2000" b="true" dirty="false"/>
          </a:p>
          <a:p>
            <a:pPr algn="just">
              <a:defRPr/>
            </a:pPr>
            <a:r>
              <a:rPr lang="cs-CZ" sz="2000" b="true" dirty="false" smtClean="false"/>
              <a:t>Odpisy </a:t>
            </a:r>
            <a:r>
              <a:rPr lang="cs-CZ" sz="2000" b="true" dirty="false"/>
              <a:t>(daňové</a:t>
            </a:r>
            <a:r>
              <a:rPr lang="cs-CZ" sz="2000" b="true" dirty="false" smtClean="false"/>
              <a:t>)</a:t>
            </a:r>
            <a:endParaRPr lang="cs-CZ" sz="2000" b="true" dirty="false"/>
          </a:p>
          <a:p>
            <a:pPr lvl="1" algn="just">
              <a:lnSpc>
                <a:spcPct val="100000"/>
              </a:lnSpc>
              <a:spcBef>
                <a:spcPts val="0"/>
              </a:spcBef>
              <a:spcAft>
                <a:spcPts val="0"/>
              </a:spcAft>
            </a:pPr>
            <a:r>
              <a:rPr lang="cs-CZ" dirty="false"/>
              <a:t>Dlouhodobého hmotného a nehmotného majetku používaného </a:t>
            </a:r>
            <a:r>
              <a:rPr lang="cs-CZ" dirty="false" smtClean="false"/>
              <a:t/>
            </a:r>
            <a:br>
              <a:rPr lang="cs-CZ" dirty="false" smtClean="false"/>
            </a:br>
            <a:r>
              <a:rPr lang="cs-CZ" dirty="false" smtClean="false"/>
              <a:t>pro </a:t>
            </a:r>
            <a:r>
              <a:rPr lang="cs-CZ" dirty="false"/>
              <a:t>účely </a:t>
            </a:r>
            <a:r>
              <a:rPr lang="cs-CZ" dirty="false" smtClean="false"/>
              <a:t>projektu, které využívá CS</a:t>
            </a:r>
            <a:endParaRPr lang="cs-CZ" dirty="false"/>
          </a:p>
          <a:p>
            <a:pPr lvl="1" algn="just">
              <a:lnSpc>
                <a:spcPct val="100000"/>
              </a:lnSpc>
              <a:spcBef>
                <a:spcPts val="0"/>
              </a:spcBef>
              <a:spcAft>
                <a:spcPts val="0"/>
              </a:spcAft>
            </a:pPr>
            <a:r>
              <a:rPr lang="cs-CZ" dirty="false"/>
              <a:t>Jsou způsobilým výdajem po dobu trvání projektu za předpokladu, že nákup takového majetku není součástí způsobilých výdajů na </a:t>
            </a:r>
            <a:r>
              <a:rPr lang="cs-CZ" dirty="false" smtClean="false"/>
              <a:t>projekt</a:t>
            </a:r>
          </a:p>
          <a:p>
            <a:pPr marL="0" indent="0">
              <a:lnSpc>
                <a:spcPct val="100000"/>
              </a:lnSpc>
              <a:spcBef>
                <a:spcPts val="0"/>
              </a:spcBef>
              <a:spcAft>
                <a:spcPts val="0"/>
              </a:spcAft>
              <a:buNone/>
            </a:pPr>
            <a:endParaRPr lang="cs-CZ" sz="1400" dirty="false"/>
          </a:p>
          <a:p>
            <a:pPr marL="0" indent="0">
              <a:buNone/>
              <a:defRPr/>
            </a:pPr>
            <a:endParaRPr lang="cs-CZ" sz="1600" b="true" dirty="false"/>
          </a:p>
          <a:p>
            <a:pPr>
              <a:lnSpc>
                <a:spcPct val="80000"/>
              </a:lnSpc>
              <a:defRPr/>
            </a:pPr>
            <a:endParaRPr lang="cs-CZ" altLang="cs-CZ" sz="1200" dirty="false"/>
          </a:p>
          <a:p>
            <a:pPr>
              <a:lnSpc>
                <a:spcPct val="80000"/>
              </a:lnSpc>
            </a:pPr>
            <a:endParaRPr lang="cs-CZ" altLang="cs-CZ" dirty="false" smtClean="false"/>
          </a:p>
          <a:p>
            <a:pPr>
              <a:lnSpc>
                <a:spcPct val="80000"/>
              </a:lnSpc>
            </a:pPr>
            <a:endParaRPr lang="cs-CZ" altLang="cs-CZ" dirty="false"/>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65</a:t>
            </a:fld>
            <a:endParaRPr lang="cs-CZ" dirty="false"/>
          </a:p>
        </p:txBody>
      </p:sp>
    </p:spTree>
    <p:extLst>
      <p:ext uri="{BB962C8B-B14F-4D97-AF65-F5344CB8AC3E}">
        <p14:creationId xmlns:p14="http://schemas.microsoft.com/office/powerpoint/2010/main" val="86775814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Věcná způsobilost výdajů </a:t>
            </a:r>
          </a:p>
        </p:txBody>
      </p:sp>
      <p:sp>
        <p:nvSpPr>
          <p:cNvPr id="3" name="Zástupný symbol pro obsah 2"/>
          <p:cNvSpPr>
            <a:spLocks noGrp="true"/>
          </p:cNvSpPr>
          <p:nvPr>
            <p:ph idx="1"/>
          </p:nvPr>
        </p:nvSpPr>
        <p:spPr>
          <a:xfrm>
            <a:off x="323528" y="1340768"/>
            <a:ext cx="8568952" cy="5256584"/>
          </a:xfrm>
        </p:spPr>
        <p:txBody>
          <a:bodyPr/>
          <a:lstStyle/>
          <a:p>
            <a:pPr marL="0" indent="0">
              <a:buNone/>
              <a:defRPr/>
            </a:pPr>
            <a:r>
              <a:rPr lang="cs-CZ" sz="2000" b="true" dirty="false" smtClean="false"/>
              <a:t>1.1.4 Nákup </a:t>
            </a:r>
            <a:r>
              <a:rPr lang="cs-CZ" sz="2000" b="true" dirty="false"/>
              <a:t>služeb</a:t>
            </a:r>
          </a:p>
          <a:p>
            <a:pPr marL="0" indent="0" algn="just">
              <a:lnSpc>
                <a:spcPct val="100000"/>
              </a:lnSpc>
              <a:spcBef>
                <a:spcPts val="0"/>
              </a:spcBef>
              <a:spcAft>
                <a:spcPts val="0"/>
              </a:spcAft>
              <a:buNone/>
            </a:pPr>
            <a:r>
              <a:rPr lang="cs-CZ" altLang="cs-CZ" sz="2000" dirty="false" smtClean="false"/>
              <a:t>Dodání </a:t>
            </a:r>
            <a:r>
              <a:rPr lang="cs-CZ" altLang="cs-CZ" sz="2000" dirty="false"/>
              <a:t>služby musí být nezbytné k realizaci projektu a musí vytvářet novou </a:t>
            </a:r>
            <a:r>
              <a:rPr lang="cs-CZ" altLang="cs-CZ" sz="2000" dirty="false" smtClean="false"/>
              <a:t>hodnotu </a:t>
            </a:r>
          </a:p>
          <a:p>
            <a:pPr algn="just">
              <a:lnSpc>
                <a:spcPct val="100000"/>
              </a:lnSpc>
              <a:spcBef>
                <a:spcPts val="0"/>
              </a:spcBef>
              <a:spcAft>
                <a:spcPts val="0"/>
              </a:spcAft>
            </a:pPr>
            <a:r>
              <a:rPr lang="cs-CZ" sz="2000" dirty="false" smtClean="false"/>
              <a:t>zpracování </a:t>
            </a:r>
            <a:r>
              <a:rPr lang="cs-CZ" sz="2000" dirty="false"/>
              <a:t>analýz, průzkumů, </a:t>
            </a:r>
            <a:r>
              <a:rPr lang="cs-CZ" sz="2000" dirty="false" smtClean="false"/>
              <a:t>studií</a:t>
            </a:r>
            <a:endParaRPr lang="cs-CZ" sz="2000" dirty="false"/>
          </a:p>
          <a:p>
            <a:pPr algn="just">
              <a:lnSpc>
                <a:spcPct val="100000"/>
              </a:lnSpc>
              <a:spcBef>
                <a:spcPts val="0"/>
              </a:spcBef>
              <a:spcAft>
                <a:spcPts val="0"/>
              </a:spcAft>
            </a:pPr>
            <a:r>
              <a:rPr lang="cs-CZ" sz="2000" dirty="false" smtClean="false"/>
              <a:t>lektorské služby</a:t>
            </a:r>
            <a:endParaRPr lang="cs-CZ" sz="2000" dirty="false"/>
          </a:p>
          <a:p>
            <a:pPr algn="just">
              <a:lnSpc>
                <a:spcPct val="100000"/>
              </a:lnSpc>
              <a:spcBef>
                <a:spcPts val="0"/>
              </a:spcBef>
              <a:spcAft>
                <a:spcPts val="0"/>
              </a:spcAft>
            </a:pPr>
            <a:r>
              <a:rPr lang="cs-CZ" sz="2000" dirty="false" smtClean="false"/>
              <a:t>školení </a:t>
            </a:r>
            <a:r>
              <a:rPr lang="cs-CZ" sz="2000" dirty="false"/>
              <a:t>a </a:t>
            </a:r>
            <a:r>
              <a:rPr lang="cs-CZ" sz="2000" dirty="false" smtClean="false"/>
              <a:t>kurzy</a:t>
            </a:r>
            <a:endParaRPr lang="cs-CZ" sz="2000" dirty="false"/>
          </a:p>
          <a:p>
            <a:pPr algn="just">
              <a:lnSpc>
                <a:spcPct val="100000"/>
              </a:lnSpc>
              <a:spcBef>
                <a:spcPts val="0"/>
              </a:spcBef>
              <a:spcAft>
                <a:spcPts val="0"/>
              </a:spcAft>
            </a:pPr>
            <a:r>
              <a:rPr lang="cs-CZ" sz="2000" dirty="false" smtClean="false"/>
              <a:t>vytvoření </a:t>
            </a:r>
            <a:r>
              <a:rPr lang="cs-CZ" sz="2000" dirty="false"/>
              <a:t>nových publikací, školicích materiálů nebo manuálů, </a:t>
            </a:r>
            <a:r>
              <a:rPr lang="cs-CZ" sz="2000" dirty="false" smtClean="false"/>
              <a:t>CD/DVD…</a:t>
            </a:r>
            <a:endParaRPr lang="cs-CZ" sz="2000" dirty="false"/>
          </a:p>
          <a:p>
            <a:pPr algn="just">
              <a:lnSpc>
                <a:spcPct val="100000"/>
              </a:lnSpc>
              <a:spcBef>
                <a:spcPts val="0"/>
              </a:spcBef>
              <a:spcAft>
                <a:spcPts val="0"/>
              </a:spcAft>
            </a:pPr>
            <a:r>
              <a:rPr lang="cs-CZ" sz="2000" dirty="false" smtClean="false"/>
              <a:t>pronájem </a:t>
            </a:r>
            <a:r>
              <a:rPr lang="cs-CZ" sz="2000" dirty="false"/>
              <a:t>prostor pro práci s </a:t>
            </a:r>
            <a:r>
              <a:rPr lang="cs-CZ" sz="2000" dirty="false" smtClean="false"/>
              <a:t>CS </a:t>
            </a:r>
            <a:r>
              <a:rPr lang="cs-CZ" sz="2000" dirty="false"/>
              <a:t>(např. pronájem </a:t>
            </a:r>
            <a:r>
              <a:rPr lang="cs-CZ" sz="2000" dirty="false" smtClean="false"/>
              <a:t>učebny)</a:t>
            </a:r>
          </a:p>
          <a:p>
            <a:pPr algn="just">
              <a:lnSpc>
                <a:spcPct val="100000"/>
              </a:lnSpc>
              <a:spcBef>
                <a:spcPts val="0"/>
              </a:spcBef>
              <a:spcAft>
                <a:spcPts val="0"/>
              </a:spcAft>
            </a:pPr>
            <a:endParaRPr lang="cs-CZ" sz="2000" dirty="false" smtClean="false"/>
          </a:p>
          <a:p>
            <a:pPr marL="0" indent="0" algn="just">
              <a:lnSpc>
                <a:spcPct val="100000"/>
              </a:lnSpc>
              <a:spcBef>
                <a:spcPts val="0"/>
              </a:spcBef>
              <a:buNone/>
            </a:pPr>
            <a:r>
              <a:rPr lang="cs-CZ" sz="2000" b="true" dirty="false"/>
              <a:t>1.1.5 Drobné stavební </a:t>
            </a:r>
            <a:r>
              <a:rPr lang="cs-CZ" sz="2000" b="true" dirty="false" smtClean="false"/>
              <a:t>úpravy</a:t>
            </a:r>
            <a:endParaRPr lang="cs-CZ" sz="2000" b="true" dirty="false"/>
          </a:p>
          <a:p>
            <a:pPr algn="just">
              <a:lnSpc>
                <a:spcPct val="100000"/>
              </a:lnSpc>
              <a:spcBef>
                <a:spcPts val="0"/>
              </a:spcBef>
            </a:pPr>
            <a:r>
              <a:rPr lang="cs-CZ" sz="2000" dirty="false" smtClean="false"/>
              <a:t>Cena </a:t>
            </a:r>
            <a:r>
              <a:rPr lang="cs-CZ" sz="2000" dirty="false"/>
              <a:t>všech dokončených stavebních úprav v jednom zdaňovacím období, která nepřesáhne v úhrnu </a:t>
            </a:r>
            <a:r>
              <a:rPr lang="cs-CZ" sz="2000" b="true" dirty="false"/>
              <a:t>40.000 Kč </a:t>
            </a:r>
            <a:r>
              <a:rPr lang="cs-CZ" sz="2000" dirty="false"/>
              <a:t>na každou jednotlivou účetní položku </a:t>
            </a:r>
            <a:r>
              <a:rPr lang="cs-CZ" sz="2000" dirty="false" smtClean="false"/>
              <a:t>majetku</a:t>
            </a:r>
            <a:endParaRPr lang="cs-CZ" sz="2000" dirty="false"/>
          </a:p>
          <a:p>
            <a:pPr algn="just">
              <a:lnSpc>
                <a:spcPct val="100000"/>
              </a:lnSpc>
              <a:spcBef>
                <a:spcPts val="0"/>
              </a:spcBef>
              <a:spcAft>
                <a:spcPts val="0"/>
              </a:spcAft>
            </a:pPr>
            <a:r>
              <a:rPr lang="cs-CZ" sz="2000" dirty="false" smtClean="false"/>
              <a:t>Např</a:t>
            </a:r>
            <a:r>
              <a:rPr lang="cs-CZ" sz="2000" dirty="false"/>
              <a:t>. úprava pracovního místa, které usnadní přístup osobám </a:t>
            </a:r>
            <a:r>
              <a:rPr lang="cs-CZ" sz="2000" dirty="false" smtClean="false"/>
              <a:t>zdravotně postiženým</a:t>
            </a:r>
            <a:endParaRPr lang="cs-CZ" sz="2000" dirty="false"/>
          </a:p>
          <a:p>
            <a:pPr>
              <a:lnSpc>
                <a:spcPct val="100000"/>
              </a:lnSpc>
              <a:spcBef>
                <a:spcPts val="0"/>
              </a:spcBef>
              <a:spcAft>
                <a:spcPts val="0"/>
              </a:spcAft>
            </a:pPr>
            <a:endParaRPr lang="cs-CZ" sz="2000" dirty="false"/>
          </a:p>
          <a:p>
            <a:pPr marL="0" indent="0">
              <a:buNone/>
              <a:defRPr/>
            </a:pPr>
            <a:endParaRPr lang="cs-CZ" sz="1600" b="true" dirty="false"/>
          </a:p>
          <a:p>
            <a:pPr>
              <a:lnSpc>
                <a:spcPct val="80000"/>
              </a:lnSpc>
              <a:defRPr/>
            </a:pPr>
            <a:endParaRPr lang="cs-CZ" altLang="cs-CZ" sz="1200" dirty="false"/>
          </a:p>
          <a:p>
            <a:pPr>
              <a:lnSpc>
                <a:spcPct val="80000"/>
              </a:lnSpc>
            </a:pPr>
            <a:endParaRPr lang="cs-CZ" altLang="cs-CZ" dirty="false" smtClean="false"/>
          </a:p>
          <a:p>
            <a:pPr>
              <a:lnSpc>
                <a:spcPct val="80000"/>
              </a:lnSpc>
            </a:pPr>
            <a:endParaRPr lang="cs-CZ" altLang="cs-CZ" dirty="false"/>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66</a:t>
            </a:fld>
            <a:endParaRPr lang="cs-CZ" dirty="false"/>
          </a:p>
        </p:txBody>
      </p:sp>
    </p:spTree>
    <p:extLst>
      <p:ext uri="{BB962C8B-B14F-4D97-AF65-F5344CB8AC3E}">
        <p14:creationId xmlns:p14="http://schemas.microsoft.com/office/powerpoint/2010/main" val="78295102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Věcná způsobilost výdajů </a:t>
            </a:r>
          </a:p>
        </p:txBody>
      </p:sp>
      <p:sp>
        <p:nvSpPr>
          <p:cNvPr id="3" name="Zástupný symbol pro obsah 2"/>
          <p:cNvSpPr>
            <a:spLocks noGrp="true"/>
          </p:cNvSpPr>
          <p:nvPr>
            <p:ph idx="1"/>
          </p:nvPr>
        </p:nvSpPr>
        <p:spPr>
          <a:xfrm>
            <a:off x="323528" y="1340768"/>
            <a:ext cx="8640960" cy="5328592"/>
          </a:xfrm>
        </p:spPr>
        <p:txBody>
          <a:bodyPr/>
          <a:lstStyle/>
          <a:p>
            <a:pPr marL="0" indent="0">
              <a:lnSpc>
                <a:spcPct val="100000"/>
              </a:lnSpc>
              <a:spcBef>
                <a:spcPts val="0"/>
              </a:spcBef>
              <a:spcAft>
                <a:spcPts val="0"/>
              </a:spcAft>
              <a:buNone/>
            </a:pPr>
            <a:r>
              <a:rPr lang="cs-CZ" sz="1800" b="true" dirty="false" smtClean="false"/>
              <a:t>1.1.6 Přímá </a:t>
            </a:r>
            <a:r>
              <a:rPr lang="cs-CZ" sz="1800" b="true" dirty="false"/>
              <a:t>podpora pro </a:t>
            </a:r>
            <a:r>
              <a:rPr lang="cs-CZ" sz="1800" b="true" dirty="false" smtClean="false"/>
              <a:t>CS</a:t>
            </a:r>
          </a:p>
          <a:p>
            <a:pPr algn="just">
              <a:lnSpc>
                <a:spcPct val="150000"/>
              </a:lnSpc>
              <a:spcBef>
                <a:spcPts val="0"/>
              </a:spcBef>
              <a:spcAft>
                <a:spcPts val="0"/>
              </a:spcAft>
              <a:defRPr/>
            </a:pPr>
            <a:r>
              <a:rPr lang="cs-CZ" sz="1800" b="true" dirty="false" smtClean="false"/>
              <a:t>mzdy</a:t>
            </a:r>
            <a:r>
              <a:rPr lang="cs-CZ" sz="1800" dirty="false" smtClean="false"/>
              <a:t> zaměstnanců z CS (</a:t>
            </a:r>
            <a:r>
              <a:rPr lang="cs-CZ" sz="1800" dirty="false"/>
              <a:t>PS, DPČ, DPP ne) </a:t>
            </a:r>
            <a:r>
              <a:rPr lang="cs-CZ" sz="1800" dirty="false" smtClean="false"/>
              <a:t>– max. </a:t>
            </a:r>
            <a:r>
              <a:rPr lang="cs-CZ" sz="1800" dirty="false"/>
              <a:t>limit </a:t>
            </a:r>
            <a:r>
              <a:rPr lang="cs-CZ" sz="1800" dirty="false" smtClean="false"/>
              <a:t>stanovený </a:t>
            </a:r>
            <a:r>
              <a:rPr lang="cs-CZ" sz="1800" dirty="false"/>
              <a:t>pro měsíc práce zaměstnance </a:t>
            </a:r>
            <a:r>
              <a:rPr lang="cs-CZ" sz="1800" dirty="false" smtClean="false"/>
              <a:t>je ve výši </a:t>
            </a:r>
            <a:r>
              <a:rPr lang="cs-CZ" sz="1800" dirty="false"/>
              <a:t>trojnásobku minimální mzdy za měsíc </a:t>
            </a:r>
            <a:r>
              <a:rPr lang="cs-CZ" sz="1800" dirty="false" smtClean="false"/>
              <a:t/>
            </a:r>
            <a:br>
              <a:rPr lang="cs-CZ" sz="1800" dirty="false" smtClean="false"/>
            </a:br>
            <a:r>
              <a:rPr lang="cs-CZ" sz="1800" dirty="false" smtClean="false"/>
              <a:t>při </a:t>
            </a:r>
            <a:r>
              <a:rPr lang="cs-CZ" sz="1800" dirty="false"/>
              <a:t>40hodinové týdenní pracovní </a:t>
            </a:r>
            <a:r>
              <a:rPr lang="cs-CZ" sz="1800" dirty="false" smtClean="false"/>
              <a:t>době</a:t>
            </a:r>
            <a:endParaRPr lang="cs-CZ" sz="1800" dirty="false"/>
          </a:p>
          <a:p>
            <a:pPr algn="just">
              <a:lnSpc>
                <a:spcPct val="150000"/>
              </a:lnSpc>
              <a:spcBef>
                <a:spcPts val="0"/>
              </a:spcBef>
              <a:spcAft>
                <a:spcPts val="0"/>
              </a:spcAft>
              <a:defRPr/>
            </a:pPr>
            <a:r>
              <a:rPr lang="cs-CZ" sz="1800" b="true" dirty="false" smtClean="false"/>
              <a:t>cestovné</a:t>
            </a:r>
            <a:r>
              <a:rPr lang="cs-CZ" sz="1800" b="true" dirty="false"/>
              <a:t>, </a:t>
            </a:r>
            <a:r>
              <a:rPr lang="cs-CZ" sz="1800" b="true" dirty="false" smtClean="false"/>
              <a:t>ubytování a stravné </a:t>
            </a:r>
            <a:r>
              <a:rPr lang="cs-CZ" sz="1800" dirty="false"/>
              <a:t>při služebních cestách pro </a:t>
            </a:r>
            <a:r>
              <a:rPr lang="cs-CZ" sz="1800" dirty="false" smtClean="false"/>
              <a:t>CS</a:t>
            </a:r>
          </a:p>
          <a:p>
            <a:pPr algn="just">
              <a:lnSpc>
                <a:spcPct val="150000"/>
              </a:lnSpc>
              <a:spcBef>
                <a:spcPts val="0"/>
              </a:spcBef>
              <a:spcAft>
                <a:spcPts val="0"/>
              </a:spcAft>
              <a:defRPr/>
            </a:pPr>
            <a:r>
              <a:rPr lang="cs-CZ" sz="1800" b="true" dirty="false"/>
              <a:t>p</a:t>
            </a:r>
            <a:r>
              <a:rPr lang="cs-CZ" sz="1800" b="true" dirty="false" smtClean="false"/>
              <a:t>říspěvek na péči o dítě a další závislé osoby </a:t>
            </a:r>
            <a:r>
              <a:rPr lang="cs-CZ" sz="1800" dirty="false" smtClean="false"/>
              <a:t>– poskytuje se po dobu trvání školení nebo při nástupu nezaměstnané osoby do nového zaměstnání (v tomto případě se poskytuje po dobu max. 6 </a:t>
            </a:r>
            <a:r>
              <a:rPr lang="cs-CZ" sz="1800" dirty="false" err="true" smtClean="false"/>
              <a:t>měs</a:t>
            </a:r>
            <a:r>
              <a:rPr lang="cs-CZ" sz="1800" dirty="false" smtClean="false"/>
              <a:t>.)</a:t>
            </a:r>
          </a:p>
          <a:p>
            <a:pPr algn="just">
              <a:lnSpc>
                <a:spcPct val="150000"/>
              </a:lnSpc>
              <a:spcBef>
                <a:spcPts val="0"/>
              </a:spcBef>
              <a:spcAft>
                <a:spcPts val="0"/>
              </a:spcAft>
              <a:defRPr/>
            </a:pPr>
            <a:r>
              <a:rPr lang="cs-CZ" sz="1800" b="true" dirty="false"/>
              <a:t>p</a:t>
            </a:r>
            <a:r>
              <a:rPr lang="cs-CZ" sz="1800" b="true" dirty="false" smtClean="false"/>
              <a:t>říspěvek na zapracování </a:t>
            </a:r>
            <a:r>
              <a:rPr lang="cs-CZ" sz="1800" dirty="false" smtClean="false"/>
              <a:t>(</a:t>
            </a:r>
            <a:r>
              <a:rPr lang="cs-CZ" sz="1800" dirty="false"/>
              <a:t>dle zákona č. 435/2004 Sb., zákon </a:t>
            </a:r>
            <a:r>
              <a:rPr lang="cs-CZ" sz="1800" dirty="false" smtClean="false"/>
              <a:t/>
            </a:r>
            <a:br>
              <a:rPr lang="cs-CZ" sz="1800" dirty="false" smtClean="false"/>
            </a:br>
            <a:r>
              <a:rPr lang="cs-CZ" sz="1800" dirty="false" smtClean="false"/>
              <a:t>o zaměstnanosti) – poskytuje se po dobu max. 3 </a:t>
            </a:r>
            <a:r>
              <a:rPr lang="cs-CZ" sz="1800" dirty="false" err="true" smtClean="false"/>
              <a:t>měs</a:t>
            </a:r>
            <a:r>
              <a:rPr lang="cs-CZ" sz="1800" dirty="false" smtClean="false"/>
              <a:t>., nejvýše do poloviny minimální mzdy</a:t>
            </a:r>
            <a:endParaRPr lang="cs-CZ" sz="1800" dirty="false"/>
          </a:p>
          <a:p>
            <a:pPr algn="just">
              <a:lnSpc>
                <a:spcPct val="150000"/>
              </a:lnSpc>
              <a:spcBef>
                <a:spcPts val="0"/>
              </a:spcBef>
              <a:spcAft>
                <a:spcPts val="0"/>
              </a:spcAft>
              <a:defRPr/>
            </a:pPr>
            <a:r>
              <a:rPr lang="cs-CZ" sz="1800" b="true" dirty="false"/>
              <a:t>jiné nezbytné náklady </a:t>
            </a:r>
            <a:r>
              <a:rPr lang="cs-CZ" sz="1800" dirty="false"/>
              <a:t>pro CS pro realizování jejich aktivit </a:t>
            </a:r>
            <a:r>
              <a:rPr lang="cs-CZ" sz="1800" dirty="false" smtClean="false"/>
              <a:t>(prohlídka zdravotní způsobilosti pro výkon práce, výpis z rejstříku trestů)</a:t>
            </a:r>
          </a:p>
          <a:p>
            <a:pPr marL="0" indent="0">
              <a:lnSpc>
                <a:spcPct val="100000"/>
              </a:lnSpc>
              <a:spcBef>
                <a:spcPts val="0"/>
              </a:spcBef>
              <a:spcAft>
                <a:spcPts val="0"/>
              </a:spcAft>
              <a:buNone/>
              <a:defRPr/>
            </a:pPr>
            <a:endParaRPr lang="cs-CZ" sz="1200" dirty="false"/>
          </a:p>
          <a:p>
            <a:endParaRPr lang="cs-CZ" altLang="cs-CZ" sz="1200" dirty="false"/>
          </a:p>
          <a:p>
            <a:endParaRPr lang="cs-CZ" altLang="cs-CZ" dirty="false" smtClean="false"/>
          </a:p>
          <a:p>
            <a:pPr marL="0" indent="0">
              <a:buNone/>
            </a:pP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67</a:t>
            </a:fld>
            <a:endParaRPr lang="cs-CZ" dirty="false"/>
          </a:p>
        </p:txBody>
      </p:sp>
    </p:spTree>
    <p:extLst>
      <p:ext uri="{BB962C8B-B14F-4D97-AF65-F5344CB8AC3E}">
        <p14:creationId xmlns:p14="http://schemas.microsoft.com/office/powerpoint/2010/main" val="3471859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a:noFill/>
        </p:spPr>
        <p:txBody>
          <a:bodyPr/>
          <a:lstStyle/>
          <a:p>
            <a:r>
              <a:rPr lang="cs-CZ" dirty="false"/>
              <a:t>Věcná způsobilost výdajů </a:t>
            </a:r>
          </a:p>
        </p:txBody>
      </p:sp>
      <p:sp>
        <p:nvSpPr>
          <p:cNvPr id="3" name="Zástupný symbol pro obsah 2"/>
          <p:cNvSpPr>
            <a:spLocks noGrp="true"/>
          </p:cNvSpPr>
          <p:nvPr>
            <p:ph idx="1"/>
          </p:nvPr>
        </p:nvSpPr>
        <p:spPr>
          <a:xfrm>
            <a:off x="539552" y="1412776"/>
            <a:ext cx="8208912" cy="4968552"/>
          </a:xfrm>
        </p:spPr>
        <p:txBody>
          <a:bodyPr/>
          <a:lstStyle/>
          <a:p>
            <a:pPr marL="0" indent="0">
              <a:buNone/>
            </a:pPr>
            <a:r>
              <a:rPr lang="cs-CZ" sz="1800" b="true" dirty="false" smtClean="false"/>
              <a:t>1.1.7 Křížové financování</a:t>
            </a:r>
          </a:p>
          <a:p>
            <a:pPr algn="just">
              <a:lnSpc>
                <a:spcPct val="100000"/>
              </a:lnSpc>
              <a:spcAft>
                <a:spcPts val="0"/>
              </a:spcAft>
            </a:pPr>
            <a:r>
              <a:rPr lang="cs-CZ" sz="2000" dirty="false"/>
              <a:t>Způsob doplňkového financování (smyslem je umožnit v projektech financovaných z ESF realizaci také některých aktivit, které spadají </a:t>
            </a:r>
            <a:r>
              <a:rPr lang="cs-CZ" sz="2000" dirty="false" smtClean="false"/>
              <a:t/>
            </a:r>
            <a:br>
              <a:rPr lang="cs-CZ" sz="2000" dirty="false" smtClean="false"/>
            </a:br>
            <a:r>
              <a:rPr lang="cs-CZ" sz="2000" dirty="false" smtClean="false"/>
              <a:t>do </a:t>
            </a:r>
            <a:r>
              <a:rPr lang="cs-CZ" sz="2000" dirty="false"/>
              <a:t>oblasti pomoci EFRR</a:t>
            </a:r>
            <a:r>
              <a:rPr lang="cs-CZ" sz="2000" dirty="false" smtClean="false"/>
              <a:t>)</a:t>
            </a:r>
            <a:endParaRPr lang="cs-CZ" sz="2000" dirty="false"/>
          </a:p>
          <a:p>
            <a:pPr algn="just">
              <a:lnSpc>
                <a:spcPct val="100000"/>
              </a:lnSpc>
              <a:spcAft>
                <a:spcPts val="0"/>
              </a:spcAft>
            </a:pPr>
            <a:r>
              <a:rPr lang="cs-CZ" sz="2000" b="true" dirty="false"/>
              <a:t>Co patří do křížového financování: </a:t>
            </a:r>
            <a:r>
              <a:rPr lang="cs-CZ" sz="2000" dirty="false"/>
              <a:t>výdaje za nákup infrastruktury a za rekonstrukci infrastruktury v rozsahu větším než jsou drobné stavební úpravy (nad 40 tis. Kč</a:t>
            </a:r>
            <a:r>
              <a:rPr lang="cs-CZ" sz="2000" dirty="false" smtClean="false"/>
              <a:t>)</a:t>
            </a:r>
            <a:endParaRPr lang="cs-CZ" sz="2000" dirty="false"/>
          </a:p>
          <a:p>
            <a:pPr algn="just">
              <a:lnSpc>
                <a:spcPct val="100000"/>
              </a:lnSpc>
              <a:spcAft>
                <a:spcPts val="0"/>
              </a:spcAft>
            </a:pPr>
            <a:r>
              <a:rPr lang="cs-CZ" sz="2000" b="true" dirty="false"/>
              <a:t>Za infrastrukturu se považují: </a:t>
            </a:r>
            <a:r>
              <a:rPr lang="cs-CZ" sz="2000" dirty="false"/>
              <a:t>budovy, stavby, pozemky </a:t>
            </a:r>
            <a:r>
              <a:rPr lang="cs-CZ" sz="2000" dirty="false" smtClean="false"/>
              <a:t/>
            </a:r>
            <a:br>
              <a:rPr lang="cs-CZ" sz="2000" dirty="false" smtClean="false"/>
            </a:br>
            <a:r>
              <a:rPr lang="cs-CZ" sz="2000" dirty="false" smtClean="false"/>
              <a:t>a </a:t>
            </a:r>
            <a:r>
              <a:rPr lang="cs-CZ" sz="2000" dirty="false"/>
              <a:t>technická zařízení nezbytná pro fungování budov a staveb, </a:t>
            </a:r>
            <a:r>
              <a:rPr lang="cs-CZ" sz="2000" dirty="false" smtClean="false"/>
              <a:t/>
            </a:r>
            <a:br>
              <a:rPr lang="cs-CZ" sz="2000" dirty="false" smtClean="false"/>
            </a:br>
            <a:r>
              <a:rPr lang="cs-CZ" sz="2000" dirty="false" smtClean="false"/>
              <a:t>s </a:t>
            </a:r>
            <a:r>
              <a:rPr lang="cs-CZ" sz="2000" dirty="false"/>
              <a:t>nemovitostmi pevně spojená (vodovod, kanalizace, energetické, komunikační vedení apod</a:t>
            </a:r>
            <a:r>
              <a:rPr lang="cs-CZ" sz="2000" dirty="false" smtClean="false"/>
              <a:t>.)</a:t>
            </a:r>
            <a:endParaRPr lang="cs-CZ" sz="2000" dirty="false"/>
          </a:p>
          <a:p>
            <a:pPr algn="just">
              <a:lnSpc>
                <a:spcPct val="100000"/>
              </a:lnSpc>
              <a:spcAft>
                <a:spcPts val="0"/>
              </a:spcAft>
            </a:pPr>
            <a:r>
              <a:rPr lang="cs-CZ" sz="2000" b="true" dirty="false"/>
              <a:t>Za infrastrukturu se nepovažují: </a:t>
            </a:r>
            <a:r>
              <a:rPr lang="cs-CZ" sz="2000" dirty="false"/>
              <a:t>movité a samostatně pořizované věci využívané  při realizaci projektů (vybavení, nábytek, učební pomůcky, přístroje sloužící k výuce nebo používané při výzkumu </a:t>
            </a:r>
            <a:r>
              <a:rPr lang="cs-CZ" sz="2000" dirty="false" smtClean="false"/>
              <a:t/>
            </a:r>
            <a:br>
              <a:rPr lang="cs-CZ" sz="2000" dirty="false" smtClean="false"/>
            </a:br>
            <a:r>
              <a:rPr lang="cs-CZ" sz="2000" dirty="false" smtClean="false"/>
              <a:t>a </a:t>
            </a:r>
            <a:r>
              <a:rPr lang="cs-CZ" sz="2000" dirty="false"/>
              <a:t>vývoji apod</a:t>
            </a:r>
            <a:r>
              <a:rPr lang="cs-CZ" sz="2000" dirty="false" smtClean="false"/>
              <a:t>.)</a:t>
            </a:r>
            <a:endParaRPr lang="cs-CZ" sz="2000" dirty="false"/>
          </a:p>
          <a:p>
            <a:pPr marL="0" indent="0">
              <a:buNone/>
            </a:pPr>
            <a:endParaRPr lang="cs-CZ" altLang="cs-CZ" sz="1600" b="true" dirty="false"/>
          </a:p>
          <a:p>
            <a:pPr marL="0" indent="0">
              <a:buNone/>
            </a:pPr>
            <a:endParaRPr lang="cs-CZ" altLang="cs-CZ" sz="2400" dirty="false"/>
          </a:p>
          <a:p>
            <a:pPr lvl="1">
              <a:buFont typeface="Arial" charset="0"/>
              <a:buChar char="•"/>
            </a:pPr>
            <a:endParaRPr lang="cs-CZ" sz="2800"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68</a:t>
            </a:fld>
            <a:endParaRPr lang="cs-CZ" dirty="false"/>
          </a:p>
        </p:txBody>
      </p:sp>
    </p:spTree>
    <p:extLst>
      <p:ext uri="{BB962C8B-B14F-4D97-AF65-F5344CB8AC3E}">
        <p14:creationId xmlns:p14="http://schemas.microsoft.com/office/powerpoint/2010/main" val="294108247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a:noFill/>
        </p:spPr>
        <p:txBody>
          <a:bodyPr/>
          <a:lstStyle/>
          <a:p>
            <a:r>
              <a:rPr lang="cs-CZ" dirty="false"/>
              <a:t>Věcná způsobilost výdajů </a:t>
            </a:r>
          </a:p>
        </p:txBody>
      </p:sp>
      <p:sp>
        <p:nvSpPr>
          <p:cNvPr id="3" name="Zástupný symbol pro obsah 2"/>
          <p:cNvSpPr>
            <a:spLocks noGrp="true"/>
          </p:cNvSpPr>
          <p:nvPr>
            <p:ph idx="1"/>
          </p:nvPr>
        </p:nvSpPr>
        <p:spPr>
          <a:xfrm>
            <a:off x="539552" y="1412776"/>
            <a:ext cx="8064000" cy="4968552"/>
          </a:xfrm>
        </p:spPr>
        <p:txBody>
          <a:bodyPr/>
          <a:lstStyle/>
          <a:p>
            <a:pPr marL="0" indent="0" algn="just">
              <a:lnSpc>
                <a:spcPct val="100000"/>
              </a:lnSpc>
              <a:buNone/>
            </a:pPr>
            <a:endParaRPr lang="cs-CZ" sz="1400" dirty="false" smtClean="false"/>
          </a:p>
          <a:p>
            <a:pPr marL="0" indent="0" algn="just">
              <a:lnSpc>
                <a:spcPct val="100000"/>
              </a:lnSpc>
              <a:buNone/>
            </a:pPr>
            <a:r>
              <a:rPr lang="cs-CZ" sz="2000" b="true" dirty="false" smtClean="false"/>
              <a:t>Investiční výdaje:</a:t>
            </a:r>
          </a:p>
          <a:p>
            <a:pPr algn="just">
              <a:lnSpc>
                <a:spcPct val="100000"/>
              </a:lnSpc>
            </a:pPr>
            <a:r>
              <a:rPr lang="cs-CZ" sz="2000" b="true" dirty="false" smtClean="false"/>
              <a:t>Pro </a:t>
            </a:r>
            <a:r>
              <a:rPr lang="cs-CZ" sz="2000" b="true" dirty="false"/>
              <a:t>projekty platí omezení, že podíl investičních výdajů v rámci celkových způsobilých výdajů nesmí být vyšší než 50 </a:t>
            </a:r>
            <a:r>
              <a:rPr lang="cs-CZ" sz="2000" b="true" dirty="false" smtClean="false"/>
              <a:t>%</a:t>
            </a:r>
            <a:endParaRPr lang="cs-CZ" sz="2000" dirty="false" smtClean="false"/>
          </a:p>
          <a:p>
            <a:pPr algn="just">
              <a:lnSpc>
                <a:spcPct val="100000"/>
              </a:lnSpc>
            </a:pPr>
            <a:r>
              <a:rPr lang="cs-CZ" sz="2000" dirty="false" smtClean="false"/>
              <a:t>Aktivita </a:t>
            </a:r>
            <a:r>
              <a:rPr lang="cs-CZ" sz="2000" b="true" dirty="false" smtClean="false"/>
              <a:t>4.1 Integrační sociální podnik</a:t>
            </a:r>
            <a:r>
              <a:rPr lang="cs-CZ" sz="2000" dirty="false" smtClean="false"/>
              <a:t>: objem nákladů investičního charakteru (nákup dlouhodobého hmotného </a:t>
            </a:r>
            <a:br>
              <a:rPr lang="cs-CZ" sz="2000" dirty="false" smtClean="false"/>
            </a:br>
            <a:r>
              <a:rPr lang="cs-CZ" sz="2000" dirty="false" smtClean="false"/>
              <a:t>i nehmotného majetku) včetně výdajů na křížové financování </a:t>
            </a:r>
            <a:br>
              <a:rPr lang="cs-CZ" sz="2000" dirty="false" smtClean="false"/>
            </a:br>
            <a:r>
              <a:rPr lang="cs-CZ" sz="2000" dirty="false" smtClean="false"/>
              <a:t>na celkových přímých způsobilých nákladech projektu může být maximálně </a:t>
            </a:r>
            <a:r>
              <a:rPr lang="cs-CZ" sz="2000" b="true" dirty="false" smtClean="false"/>
              <a:t>20 %</a:t>
            </a:r>
            <a:endParaRPr lang="cs-CZ" sz="2000" dirty="false" smtClean="false"/>
          </a:p>
          <a:p>
            <a:pPr marL="0" indent="0" algn="just">
              <a:lnSpc>
                <a:spcPct val="100000"/>
              </a:lnSpc>
              <a:buNone/>
            </a:pPr>
            <a:endParaRPr lang="cs-CZ" sz="1400"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69</a:t>
            </a:fld>
            <a:endParaRPr lang="cs-CZ" dirty="false"/>
          </a:p>
        </p:txBody>
      </p:sp>
    </p:spTree>
    <p:extLst>
      <p:ext uri="{BB962C8B-B14F-4D97-AF65-F5344CB8AC3E}">
        <p14:creationId xmlns:p14="http://schemas.microsoft.com/office/powerpoint/2010/main" val="6549855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Příprava žádosti o podporu</a:t>
            </a:r>
          </a:p>
        </p:txBody>
      </p:sp>
      <p:sp>
        <p:nvSpPr>
          <p:cNvPr id="3" name="Zástupný symbol pro obsah 2"/>
          <p:cNvSpPr>
            <a:spLocks noGrp="true"/>
          </p:cNvSpPr>
          <p:nvPr>
            <p:ph idx="1"/>
          </p:nvPr>
        </p:nvSpPr>
        <p:spPr>
          <a:xfrm>
            <a:off x="539552" y="1340768"/>
            <a:ext cx="8064000" cy="5184576"/>
          </a:xfrm>
        </p:spPr>
        <p:txBody>
          <a:bodyPr/>
          <a:lstStyle/>
          <a:p>
            <a:pPr marL="0" indent="0">
              <a:buNone/>
            </a:pPr>
            <a:r>
              <a:rPr lang="cs-CZ" sz="1800" b="true" u="sng" cap="all" dirty="false"/>
              <a:t>1. Co chceme a můžeme změnit? </a:t>
            </a:r>
          </a:p>
          <a:p>
            <a:pPr lvl="1">
              <a:lnSpc>
                <a:spcPct val="100000"/>
              </a:lnSpc>
              <a:spcBef>
                <a:spcPts val="0"/>
              </a:spcBef>
            </a:pPr>
            <a:r>
              <a:rPr lang="cs-CZ" sz="1600" dirty="false" smtClean="false"/>
              <a:t>Součástí </a:t>
            </a:r>
            <a:r>
              <a:rPr lang="cs-CZ" sz="1600" dirty="false"/>
              <a:t>definice problému </a:t>
            </a:r>
            <a:r>
              <a:rPr lang="cs-CZ" sz="1600" dirty="false" smtClean="false"/>
              <a:t>je vždy </a:t>
            </a:r>
            <a:r>
              <a:rPr lang="cs-CZ" sz="1600" dirty="false"/>
              <a:t>také </a:t>
            </a:r>
            <a:r>
              <a:rPr lang="cs-CZ" sz="1600" b="true" dirty="false"/>
              <a:t>specifikace cílové skupiny projektu</a:t>
            </a:r>
            <a:r>
              <a:rPr lang="cs-CZ" sz="1600" dirty="false"/>
              <a:t>, </a:t>
            </a:r>
            <a:r>
              <a:rPr lang="cs-CZ" sz="1600" dirty="false" smtClean="false"/>
              <a:t/>
            </a:r>
            <a:br>
              <a:rPr lang="cs-CZ" sz="1600" dirty="false" smtClean="false"/>
            </a:br>
            <a:r>
              <a:rPr lang="cs-CZ" sz="1600" dirty="false" smtClean="false"/>
              <a:t>tj</a:t>
            </a:r>
            <a:r>
              <a:rPr lang="cs-CZ" sz="1600" dirty="false"/>
              <a:t>. osob, kterých se problém týká.</a:t>
            </a:r>
          </a:p>
          <a:p>
            <a:pPr marL="0" lvl="1" indent="0">
              <a:lnSpc>
                <a:spcPts val="2880"/>
              </a:lnSpc>
              <a:spcBef>
                <a:spcPts val="600"/>
              </a:spcBef>
              <a:spcAft>
                <a:spcPts val="600"/>
              </a:spcAft>
              <a:buSzPct val="100000"/>
              <a:buNone/>
            </a:pPr>
            <a:r>
              <a:rPr lang="cs-CZ" sz="1600" b="true" dirty="false"/>
              <a:t>Doporučení:</a:t>
            </a:r>
            <a:endParaRPr lang="cs-CZ" sz="1600" dirty="false"/>
          </a:p>
          <a:p>
            <a:pPr algn="just" hangingPunct="false">
              <a:lnSpc>
                <a:spcPct val="100000"/>
              </a:lnSpc>
              <a:spcBef>
                <a:spcPts val="0"/>
              </a:spcBef>
              <a:spcAft>
                <a:spcPts val="0"/>
              </a:spcAft>
            </a:pPr>
            <a:r>
              <a:rPr lang="cs-CZ" sz="1600" dirty="false" smtClean="false"/>
              <a:t>vymezení </a:t>
            </a:r>
            <a:r>
              <a:rPr lang="cs-CZ" sz="1600" dirty="false"/>
              <a:t>a charakteristika CS: vymezená věkem, pohlavím, etnicitou, územím, kulturou, socioekonomickým postavením, jinak definovanou skupinovou příslušností, jako je např. dlouhodobá </a:t>
            </a:r>
            <a:r>
              <a:rPr lang="cs-CZ" sz="1600" dirty="false" smtClean="false"/>
              <a:t>nezaměstnanost,</a:t>
            </a:r>
            <a:endParaRPr lang="cs-CZ" sz="1600" dirty="false"/>
          </a:p>
          <a:p>
            <a:pPr algn="just" hangingPunct="false">
              <a:lnSpc>
                <a:spcPct val="100000"/>
              </a:lnSpc>
              <a:spcBef>
                <a:spcPts val="0"/>
              </a:spcBef>
              <a:spcAft>
                <a:spcPts val="0"/>
              </a:spcAft>
            </a:pPr>
            <a:r>
              <a:rPr lang="cs-CZ" sz="1600" dirty="false"/>
              <a:t>čím ostřeji vymezená, tím lépe (bezbřehost napovídá, že nevíte pořádně, co chcete, a tak chcete dělat všechno pro všechny</a:t>
            </a:r>
            <a:r>
              <a:rPr lang="cs-CZ" sz="1600" dirty="false" smtClean="false"/>
              <a:t>),</a:t>
            </a:r>
            <a:endParaRPr lang="cs-CZ" sz="1600" dirty="false"/>
          </a:p>
          <a:p>
            <a:pPr algn="just" hangingPunct="false">
              <a:lnSpc>
                <a:spcPct val="100000"/>
              </a:lnSpc>
              <a:spcBef>
                <a:spcPts val="0"/>
              </a:spcBef>
              <a:spcAft>
                <a:spcPts val="0"/>
              </a:spcAft>
            </a:pPr>
            <a:r>
              <a:rPr lang="cs-CZ" sz="1600" dirty="false"/>
              <a:t>projekt může mít více CS, pak ale u každé je třeba zvlášť popsat </a:t>
            </a:r>
            <a:r>
              <a:rPr lang="cs-CZ" sz="1600" dirty="false" smtClean="false"/>
              <a:t>potřeby,</a:t>
            </a:r>
            <a:endParaRPr lang="cs-CZ" sz="1600" dirty="false"/>
          </a:p>
          <a:p>
            <a:pPr algn="just" hangingPunct="false">
              <a:lnSpc>
                <a:spcPct val="100000"/>
              </a:lnSpc>
              <a:spcBef>
                <a:spcPts val="0"/>
              </a:spcBef>
              <a:spcAft>
                <a:spcPts val="0"/>
              </a:spcAft>
            </a:pPr>
            <a:r>
              <a:rPr lang="cs-CZ" sz="1600" dirty="false"/>
              <a:t>charakteristika selektivní: znaky, trendy, problémy, jež chcete řešit v </a:t>
            </a:r>
            <a:r>
              <a:rPr lang="cs-CZ" sz="1600" dirty="false" smtClean="false"/>
              <a:t>projektu vazba </a:t>
            </a:r>
            <a:r>
              <a:rPr lang="cs-CZ" sz="1600" dirty="false"/>
              <a:t>na potřeby </a:t>
            </a:r>
            <a:r>
              <a:rPr lang="cs-CZ" sz="1600" dirty="false" smtClean="false"/>
              <a:t>CS,</a:t>
            </a:r>
            <a:endParaRPr lang="cs-CZ" sz="1600" dirty="false"/>
          </a:p>
          <a:p>
            <a:pPr algn="just" hangingPunct="false">
              <a:lnSpc>
                <a:spcPct val="100000"/>
              </a:lnSpc>
              <a:spcBef>
                <a:spcPts val="0"/>
              </a:spcBef>
              <a:spcAft>
                <a:spcPts val="0"/>
              </a:spcAft>
            </a:pPr>
            <a:r>
              <a:rPr lang="cs-CZ" sz="1600" dirty="false"/>
              <a:t>projekt musí prokazatelně korespondovat s potřebami CS, na kterou je zaměřen = ideálně vyjmenujte potřeby CS a ke každé přiřaďte aktivitu projektu, kterou chcete danou potřebu </a:t>
            </a:r>
            <a:r>
              <a:rPr lang="cs-CZ" sz="1600" dirty="false" smtClean="false"/>
              <a:t>naplnit,</a:t>
            </a:r>
            <a:endParaRPr lang="cs-CZ" sz="1600" dirty="false"/>
          </a:p>
          <a:p>
            <a:pPr algn="just" hangingPunct="false">
              <a:lnSpc>
                <a:spcPct val="100000"/>
              </a:lnSpc>
              <a:spcBef>
                <a:spcPts val="0"/>
              </a:spcBef>
              <a:spcAft>
                <a:spcPts val="0"/>
              </a:spcAft>
            </a:pPr>
            <a:r>
              <a:rPr lang="cs-CZ" sz="1600" dirty="false"/>
              <a:t>jmenujte jen ty potřeby CS, které projektem hodláte naplňovat (ostatní potřeby můžete také zmínit, ale s vysvětlením, proč je projekt neřeší, případně že je řešíte </a:t>
            </a:r>
            <a:r>
              <a:rPr lang="cs-CZ" sz="1600" dirty="false" smtClean="false"/>
              <a:t/>
            </a:r>
            <a:br>
              <a:rPr lang="cs-CZ" sz="1600" dirty="false" smtClean="false"/>
            </a:br>
            <a:r>
              <a:rPr lang="cs-CZ" sz="1600" dirty="false" smtClean="false"/>
              <a:t>v </a:t>
            </a:r>
            <a:r>
              <a:rPr lang="cs-CZ" sz="1600" dirty="false"/>
              <a:t>projektu jiném</a:t>
            </a:r>
            <a:r>
              <a:rPr lang="cs-CZ" sz="1600" dirty="false" smtClean="false"/>
              <a:t>).</a:t>
            </a:r>
            <a:endParaRPr lang="cs-CZ" sz="1600" dirty="false"/>
          </a:p>
          <a:p>
            <a:pPr marL="0" lvl="1" indent="0">
              <a:lnSpc>
                <a:spcPts val="2880"/>
              </a:lnSpc>
              <a:spcBef>
                <a:spcPts val="600"/>
              </a:spcBef>
              <a:spcAft>
                <a:spcPts val="600"/>
              </a:spcAft>
              <a:buSzPct val="100000"/>
              <a:buNone/>
            </a:pPr>
            <a:r>
              <a:rPr lang="cs-CZ" sz="1600" dirty="false" smtClean="false"/>
              <a:t>.</a:t>
            </a:r>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7</a:t>
            </a:fld>
            <a:endParaRPr lang="cs-CZ" dirty="false"/>
          </a:p>
        </p:txBody>
      </p:sp>
    </p:spTree>
    <p:extLst>
      <p:ext uri="{BB962C8B-B14F-4D97-AF65-F5344CB8AC3E}">
        <p14:creationId xmlns:p14="http://schemas.microsoft.com/office/powerpoint/2010/main" val="424039987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Věcná způsobilost výdajů </a:t>
            </a:r>
          </a:p>
        </p:txBody>
      </p:sp>
      <p:sp>
        <p:nvSpPr>
          <p:cNvPr id="3" name="Zástupný symbol pro obsah 2"/>
          <p:cNvSpPr>
            <a:spLocks noGrp="true"/>
          </p:cNvSpPr>
          <p:nvPr>
            <p:ph idx="1"/>
          </p:nvPr>
        </p:nvSpPr>
        <p:spPr>
          <a:xfrm>
            <a:off x="539552" y="1268760"/>
            <a:ext cx="8064000" cy="4563208"/>
          </a:xfrm>
        </p:spPr>
        <p:txBody>
          <a:bodyPr/>
          <a:lstStyle/>
          <a:p>
            <a:pPr marL="0" indent="0">
              <a:lnSpc>
                <a:spcPct val="100000"/>
              </a:lnSpc>
              <a:spcBef>
                <a:spcPts val="0"/>
              </a:spcBef>
              <a:spcAft>
                <a:spcPts val="0"/>
              </a:spcAft>
              <a:buNone/>
            </a:pPr>
            <a:r>
              <a:rPr lang="cs-CZ" sz="1800" b="true" dirty="false"/>
              <a:t>1.2 Nepřímé náklady </a:t>
            </a:r>
            <a:endParaRPr lang="cs-CZ" sz="1800" b="true" dirty="false" smtClean="false"/>
          </a:p>
          <a:p>
            <a:pPr>
              <a:lnSpc>
                <a:spcPct val="100000"/>
              </a:lnSpc>
              <a:spcBef>
                <a:spcPts val="0"/>
              </a:spcBef>
              <a:spcAft>
                <a:spcPts val="0"/>
              </a:spcAft>
            </a:pPr>
            <a:endParaRPr lang="cs-CZ" sz="1800" dirty="false"/>
          </a:p>
          <a:p>
            <a:pPr algn="just">
              <a:lnSpc>
                <a:spcPct val="100000"/>
              </a:lnSpc>
              <a:spcBef>
                <a:spcPts val="0"/>
              </a:spcBef>
              <a:spcAft>
                <a:spcPts val="0"/>
              </a:spcAft>
            </a:pPr>
            <a:r>
              <a:rPr lang="cs-CZ" altLang="cs-CZ" sz="1800" b="true" dirty="false" smtClean="false"/>
              <a:t>Max. 25</a:t>
            </a:r>
            <a:r>
              <a:rPr lang="cs-CZ" altLang="cs-CZ" sz="1800" b="true" dirty="false"/>
              <a:t>% přímých způsobilých nákladů </a:t>
            </a:r>
            <a:r>
              <a:rPr lang="cs-CZ" altLang="cs-CZ" sz="1800" b="true" dirty="false" smtClean="false"/>
              <a:t>projektu</a:t>
            </a:r>
          </a:p>
          <a:p>
            <a:pPr algn="just">
              <a:lnSpc>
                <a:spcPct val="100000"/>
              </a:lnSpc>
              <a:spcBef>
                <a:spcPts val="0"/>
              </a:spcBef>
              <a:spcAft>
                <a:spcPts val="0"/>
              </a:spcAft>
            </a:pPr>
            <a:endParaRPr lang="cs-CZ" altLang="cs-CZ" sz="1800" b="true" dirty="false"/>
          </a:p>
          <a:p>
            <a:pPr algn="just">
              <a:lnSpc>
                <a:spcPct val="150000"/>
              </a:lnSpc>
              <a:spcBef>
                <a:spcPts val="0"/>
              </a:spcBef>
              <a:spcAft>
                <a:spcPts val="0"/>
              </a:spcAft>
            </a:pPr>
            <a:r>
              <a:rPr lang="cs-CZ" sz="1800" dirty="false"/>
              <a:t>administrativa, řízení projektu (včetně finančního), účetnictví, personalistika komunikační </a:t>
            </a:r>
            <a:r>
              <a:rPr lang="cs-CZ" sz="1800" dirty="false" smtClean="false"/>
              <a:t>a </a:t>
            </a:r>
            <a:r>
              <a:rPr lang="cs-CZ" sz="1800" dirty="false"/>
              <a:t>informační opatření, občerstvení a stravování a podpůrné </a:t>
            </a:r>
            <a:r>
              <a:rPr lang="cs-CZ" sz="1800" dirty="false" smtClean="false"/>
              <a:t>procesy </a:t>
            </a:r>
            <a:r>
              <a:rPr lang="cs-CZ" sz="1800" dirty="false"/>
              <a:t>pro provoz </a:t>
            </a:r>
            <a:r>
              <a:rPr lang="cs-CZ" sz="1800" dirty="false" smtClean="false"/>
              <a:t>projektu</a:t>
            </a:r>
            <a:endParaRPr lang="cs-CZ" sz="1800" dirty="false"/>
          </a:p>
          <a:p>
            <a:pPr algn="just">
              <a:lnSpc>
                <a:spcPct val="150000"/>
              </a:lnSpc>
              <a:spcBef>
                <a:spcPts val="0"/>
              </a:spcBef>
              <a:spcAft>
                <a:spcPts val="0"/>
              </a:spcAft>
            </a:pPr>
            <a:r>
              <a:rPr lang="cs-CZ" sz="1800" dirty="false"/>
              <a:t>cestovní náhrady spojené s pracovními cestami </a:t>
            </a:r>
            <a:r>
              <a:rPr lang="cs-CZ" sz="1800" dirty="false" smtClean="false"/>
              <a:t>RT</a:t>
            </a:r>
            <a:endParaRPr lang="cs-CZ" sz="1800" dirty="false"/>
          </a:p>
          <a:p>
            <a:pPr algn="just">
              <a:lnSpc>
                <a:spcPct val="150000"/>
              </a:lnSpc>
              <a:spcBef>
                <a:spcPts val="0"/>
              </a:spcBef>
              <a:spcAft>
                <a:spcPts val="0"/>
              </a:spcAft>
            </a:pPr>
            <a:r>
              <a:rPr lang="cs-CZ" sz="1800" dirty="false"/>
              <a:t>spotřební materiál, zařízení a vybavení (papír</a:t>
            </a:r>
            <a:r>
              <a:rPr lang="cs-CZ" sz="1800" dirty="false" smtClean="false"/>
              <a:t>…)</a:t>
            </a:r>
            <a:endParaRPr lang="cs-CZ" sz="1800" dirty="false"/>
          </a:p>
          <a:p>
            <a:pPr algn="just">
              <a:lnSpc>
                <a:spcPct val="150000"/>
              </a:lnSpc>
              <a:spcBef>
                <a:spcPts val="0"/>
              </a:spcBef>
              <a:spcAft>
                <a:spcPts val="0"/>
              </a:spcAft>
            </a:pPr>
            <a:r>
              <a:rPr lang="cs-CZ" sz="1800" dirty="false"/>
              <a:t>prostory pro realizaci projektu (nájemné, vodné, stočné, </a:t>
            </a:r>
            <a:r>
              <a:rPr lang="cs-CZ" sz="1800" dirty="false" smtClean="false"/>
              <a:t>energie…)</a:t>
            </a:r>
            <a:endParaRPr lang="cs-CZ" sz="1800" dirty="false"/>
          </a:p>
          <a:p>
            <a:pPr algn="just">
              <a:lnSpc>
                <a:spcPct val="150000"/>
              </a:lnSpc>
              <a:spcBef>
                <a:spcPts val="0"/>
              </a:spcBef>
              <a:spcAft>
                <a:spcPts val="0"/>
              </a:spcAft>
            </a:pPr>
            <a:r>
              <a:rPr lang="cs-CZ" sz="1800" dirty="false"/>
              <a:t>ostatní provozní výdaje (internet, poštovné, telefon</a:t>
            </a:r>
            <a:r>
              <a:rPr lang="cs-CZ" sz="1800" dirty="false" smtClean="false"/>
              <a:t>…)</a:t>
            </a:r>
          </a:p>
          <a:p>
            <a:pPr marL="0" indent="0">
              <a:lnSpc>
                <a:spcPct val="100000"/>
              </a:lnSpc>
              <a:spcBef>
                <a:spcPts val="0"/>
              </a:spcBef>
              <a:spcAft>
                <a:spcPts val="0"/>
              </a:spcAft>
              <a:buNone/>
            </a:pPr>
            <a:endParaRPr lang="cs-CZ" sz="1800" dirty="false"/>
          </a:p>
          <a:p>
            <a:pPr>
              <a:lnSpc>
                <a:spcPct val="100000"/>
              </a:lnSpc>
              <a:spcBef>
                <a:spcPts val="0"/>
              </a:spcBef>
              <a:spcAft>
                <a:spcPts val="0"/>
              </a:spcAft>
            </a:pPr>
            <a:endParaRPr lang="cs-CZ" altLang="cs-CZ" sz="1600" dirty="false"/>
          </a:p>
          <a:p>
            <a:pPr>
              <a:lnSpc>
                <a:spcPct val="100000"/>
              </a:lnSpc>
              <a:spcBef>
                <a:spcPts val="0"/>
              </a:spcBef>
              <a:spcAft>
                <a:spcPts val="0"/>
              </a:spcAft>
            </a:pPr>
            <a:endParaRPr lang="cs-CZ" altLang="cs-CZ" sz="1600" dirty="false" smtClean="false"/>
          </a:p>
          <a:p>
            <a:pPr>
              <a:lnSpc>
                <a:spcPct val="100000"/>
              </a:lnSpc>
              <a:spcBef>
                <a:spcPts val="0"/>
              </a:spcBef>
              <a:spcAft>
                <a:spcPts val="0"/>
              </a:spcAft>
            </a:pPr>
            <a:endParaRPr lang="cs-CZ" altLang="cs-CZ" sz="1600" dirty="false"/>
          </a:p>
          <a:p>
            <a:endParaRPr lang="cs-CZ" dirty="false"/>
          </a:p>
          <a:p>
            <a:endParaRPr lang="cs-CZ" dirty="false"/>
          </a:p>
          <a:p>
            <a:endParaRPr lang="cs-CZ" dirty="false"/>
          </a:p>
          <a:p>
            <a:endParaRPr lang="cs-CZ" dirty="false"/>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70</a:t>
            </a:fld>
            <a:endParaRPr lang="cs-CZ" dirty="false"/>
          </a:p>
        </p:txBody>
      </p:sp>
    </p:spTree>
    <p:extLst>
      <p:ext uri="{BB962C8B-B14F-4D97-AF65-F5344CB8AC3E}">
        <p14:creationId xmlns:p14="http://schemas.microsoft.com/office/powerpoint/2010/main" val="203901764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Věcná způsobilost výdajů </a:t>
            </a:r>
          </a:p>
        </p:txBody>
      </p:sp>
      <p:sp>
        <p:nvSpPr>
          <p:cNvPr id="3" name="Zástupný symbol pro obsah 2"/>
          <p:cNvSpPr>
            <a:spLocks noGrp="true"/>
          </p:cNvSpPr>
          <p:nvPr>
            <p:ph idx="1"/>
          </p:nvPr>
        </p:nvSpPr>
        <p:spPr>
          <a:xfrm>
            <a:off x="540000" y="1412776"/>
            <a:ext cx="8064000" cy="5256584"/>
          </a:xfrm>
        </p:spPr>
        <p:txBody>
          <a:bodyPr/>
          <a:lstStyle/>
          <a:p>
            <a:pPr>
              <a:lnSpc>
                <a:spcPct val="100000"/>
              </a:lnSpc>
              <a:spcBef>
                <a:spcPts val="0"/>
              </a:spcBef>
              <a:spcAft>
                <a:spcPts val="0"/>
              </a:spcAft>
            </a:pPr>
            <a:r>
              <a:rPr lang="cs-CZ" sz="1800" dirty="false"/>
              <a:t>Pro projekty, u nichž podstatná většina nákladů vznikne formou nákupu služeb od externích dodavatelů, jsou způsobilá procenta nepřímých nákladů </a:t>
            </a:r>
            <a:r>
              <a:rPr lang="cs-CZ" sz="1800" dirty="false" smtClean="false"/>
              <a:t>snížena</a:t>
            </a:r>
            <a:endParaRPr lang="cs-CZ" sz="1800" dirty="false"/>
          </a:p>
          <a:p>
            <a:pPr>
              <a:lnSpc>
                <a:spcPct val="100000"/>
              </a:lnSpc>
              <a:spcBef>
                <a:spcPts val="0"/>
              </a:spcBef>
              <a:spcAft>
                <a:spcPts val="0"/>
              </a:spcAft>
            </a:pPr>
            <a:endParaRPr lang="cs-CZ" sz="1800" dirty="false"/>
          </a:p>
          <a:p>
            <a:pPr>
              <a:lnSpc>
                <a:spcPct val="100000"/>
              </a:lnSpc>
              <a:spcBef>
                <a:spcPts val="0"/>
              </a:spcBef>
              <a:spcAft>
                <a:spcPts val="0"/>
              </a:spcAft>
            </a:pPr>
            <a:r>
              <a:rPr lang="cs-CZ" sz="1800" dirty="false" smtClean="false"/>
              <a:t>Podíly pro nepřímé náklady jsou sníženy pro projekty s objemem nákupu služeb v těchto intencích:</a:t>
            </a:r>
          </a:p>
          <a:p>
            <a:pPr>
              <a:lnSpc>
                <a:spcPct val="100000"/>
              </a:lnSpc>
              <a:spcBef>
                <a:spcPts val="0"/>
              </a:spcBef>
              <a:spcAft>
                <a:spcPts val="0"/>
              </a:spcAft>
            </a:pPr>
            <a:endParaRPr lang="cs-CZ" sz="1400" dirty="false" smtClean="false"/>
          </a:p>
          <a:p>
            <a:pPr>
              <a:lnSpc>
                <a:spcPct val="100000"/>
              </a:lnSpc>
              <a:spcBef>
                <a:spcPts val="0"/>
              </a:spcBef>
              <a:spcAft>
                <a:spcPts val="0"/>
              </a:spcAft>
            </a:pPr>
            <a:endParaRPr lang="cs-CZ" altLang="cs-CZ" sz="1800" dirty="false"/>
          </a:p>
          <a:p>
            <a:pPr>
              <a:lnSpc>
                <a:spcPct val="100000"/>
              </a:lnSpc>
              <a:spcBef>
                <a:spcPts val="0"/>
              </a:spcBef>
              <a:spcAft>
                <a:spcPts val="0"/>
              </a:spcAft>
            </a:pPr>
            <a:endParaRPr lang="cs-CZ" altLang="cs-CZ" sz="1800" dirty="false" smtClean="false"/>
          </a:p>
          <a:p>
            <a:pPr>
              <a:lnSpc>
                <a:spcPct val="100000"/>
              </a:lnSpc>
              <a:spcBef>
                <a:spcPts val="0"/>
              </a:spcBef>
              <a:spcAft>
                <a:spcPts val="0"/>
              </a:spcAft>
            </a:pPr>
            <a:endParaRPr lang="cs-CZ" altLang="cs-CZ" sz="1800" dirty="false"/>
          </a:p>
          <a:p>
            <a:pPr>
              <a:lnSpc>
                <a:spcPct val="100000"/>
              </a:lnSpc>
              <a:spcBef>
                <a:spcPts val="0"/>
              </a:spcBef>
              <a:spcAft>
                <a:spcPts val="0"/>
              </a:spcAft>
            </a:pPr>
            <a:endParaRPr lang="cs-CZ" altLang="cs-CZ" sz="1800" dirty="false" smtClean="false"/>
          </a:p>
          <a:p>
            <a:pPr>
              <a:lnSpc>
                <a:spcPct val="100000"/>
              </a:lnSpc>
              <a:spcBef>
                <a:spcPts val="0"/>
              </a:spcBef>
              <a:spcAft>
                <a:spcPts val="0"/>
              </a:spcAft>
            </a:pPr>
            <a:endParaRPr lang="cs-CZ" altLang="cs-CZ" sz="1800" dirty="false"/>
          </a:p>
          <a:p>
            <a:pPr>
              <a:lnSpc>
                <a:spcPct val="100000"/>
              </a:lnSpc>
              <a:spcBef>
                <a:spcPts val="0"/>
              </a:spcBef>
              <a:spcAft>
                <a:spcPts val="0"/>
              </a:spcAft>
            </a:pPr>
            <a:endParaRPr lang="cs-CZ" altLang="cs-CZ" sz="1800" dirty="false" smtClean="false"/>
          </a:p>
          <a:p>
            <a:pPr>
              <a:lnSpc>
                <a:spcPct val="100000"/>
              </a:lnSpc>
              <a:spcBef>
                <a:spcPts val="0"/>
              </a:spcBef>
              <a:spcAft>
                <a:spcPts val="0"/>
              </a:spcAft>
            </a:pPr>
            <a:endParaRPr lang="cs-CZ" altLang="cs-CZ" sz="1800" dirty="false"/>
          </a:p>
          <a:p>
            <a:pPr marL="0" indent="0">
              <a:lnSpc>
                <a:spcPct val="100000"/>
              </a:lnSpc>
              <a:spcBef>
                <a:spcPts val="0"/>
              </a:spcBef>
              <a:spcAft>
                <a:spcPts val="0"/>
              </a:spcAft>
              <a:buNone/>
            </a:pPr>
            <a:endParaRPr lang="cs-CZ" altLang="cs-CZ" sz="1200" dirty="false"/>
          </a:p>
          <a:p>
            <a:pPr marL="0" indent="0">
              <a:lnSpc>
                <a:spcPct val="100000"/>
              </a:lnSpc>
              <a:spcBef>
                <a:spcPts val="0"/>
              </a:spcBef>
              <a:spcAft>
                <a:spcPts val="0"/>
              </a:spcAft>
              <a:buNone/>
            </a:pPr>
            <a:r>
              <a:rPr lang="cs-CZ" sz="1800" b="true" dirty="false"/>
              <a:t>2. Celkové nezpůsobilé </a:t>
            </a:r>
            <a:r>
              <a:rPr lang="cs-CZ" sz="1800" b="true" dirty="false" smtClean="false"/>
              <a:t>výdaje</a:t>
            </a:r>
          </a:p>
          <a:p>
            <a:pPr marL="0" indent="0">
              <a:lnSpc>
                <a:spcPct val="100000"/>
              </a:lnSpc>
              <a:spcBef>
                <a:spcPts val="0"/>
              </a:spcBef>
              <a:spcAft>
                <a:spcPts val="0"/>
              </a:spcAft>
              <a:buNone/>
            </a:pPr>
            <a:endParaRPr lang="cs-CZ" sz="1800" b="true" dirty="false" smtClean="false"/>
          </a:p>
          <a:p>
            <a:pPr>
              <a:lnSpc>
                <a:spcPct val="100000"/>
              </a:lnSpc>
              <a:spcBef>
                <a:spcPts val="0"/>
              </a:spcBef>
              <a:spcAft>
                <a:spcPts val="0"/>
              </a:spcAft>
            </a:pPr>
            <a:r>
              <a:rPr lang="cs-CZ" sz="1800" dirty="false" smtClean="false"/>
              <a:t>Pro potřeby OPZ se v žádosti o podporu nevyplňují</a:t>
            </a:r>
            <a:endParaRPr lang="cs-CZ" sz="1800" b="true" dirty="false" smtClean="false"/>
          </a:p>
          <a:p>
            <a:pPr marL="0" indent="0">
              <a:lnSpc>
                <a:spcPct val="100000"/>
              </a:lnSpc>
              <a:spcBef>
                <a:spcPts val="0"/>
              </a:spcBef>
              <a:spcAft>
                <a:spcPts val="0"/>
              </a:spcAft>
              <a:buNone/>
            </a:pPr>
            <a:endParaRPr lang="cs-CZ" sz="900" dirty="false"/>
          </a:p>
          <a:p>
            <a:pPr>
              <a:lnSpc>
                <a:spcPct val="100000"/>
              </a:lnSpc>
              <a:spcBef>
                <a:spcPts val="0"/>
              </a:spcBef>
              <a:spcAft>
                <a:spcPts val="0"/>
              </a:spcAft>
            </a:pPr>
            <a:endParaRPr lang="cs-CZ" altLang="cs-CZ" sz="3200" dirty="false" smtClean="false"/>
          </a:p>
          <a:p>
            <a:pPr marL="0" indent="0">
              <a:lnSpc>
                <a:spcPct val="100000"/>
              </a:lnSpc>
              <a:spcBef>
                <a:spcPts val="0"/>
              </a:spcBef>
              <a:spcAft>
                <a:spcPts val="0"/>
              </a:spcAft>
              <a:buNone/>
            </a:pPr>
            <a:endParaRPr lang="cs-CZ" altLang="cs-CZ" sz="1800" dirty="false"/>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71</a:t>
            </a:fld>
            <a:endParaRPr lang="cs-CZ" dirty="false"/>
          </a:p>
        </p:txBody>
      </p:sp>
      <p:pic>
        <p:nvPicPr>
          <p:cNvPr id="1026" name="Picture 2"/>
          <p:cNvPicPr>
            <a:picLocks noChangeAspect="true" noChangeArrowheads="true"/>
          </p:cNvPicPr>
          <p:nvPr/>
        </p:nvPicPr>
        <p:blipFill>
          <a:blip r:embed="rId3">
            <a:extLst>
              <a:ext uri="{28A0092B-C50C-407E-A947-70E740481C1C}">
                <a14:useLocalDpi xmlns:a14="http://schemas.microsoft.com/office/drawing/2010/main" val="0"/>
              </a:ext>
            </a:extLst>
          </a:blip>
          <a:srcRect/>
          <a:stretch>
            <a:fillRect/>
          </a:stretch>
        </p:blipFill>
        <p:spPr bwMode="auto">
          <a:xfrm>
            <a:off x="971600" y="3284984"/>
            <a:ext cx="7344816" cy="1679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Tree>
    <p:extLst>
      <p:ext uri="{BB962C8B-B14F-4D97-AF65-F5344CB8AC3E}">
        <p14:creationId xmlns:p14="http://schemas.microsoft.com/office/powerpoint/2010/main" val="66788925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pPr marL="0" indent="0"/>
            <a:r>
              <a:rPr lang="cs-CZ" dirty="false"/>
              <a:t>PŘÍJMY PROJEKTU</a:t>
            </a:r>
            <a:endParaRPr lang="cs-CZ" sz="2800" dirty="false"/>
          </a:p>
        </p:txBody>
      </p:sp>
      <p:sp>
        <p:nvSpPr>
          <p:cNvPr id="3" name="Zástupný symbol pro obsah 2"/>
          <p:cNvSpPr>
            <a:spLocks noGrp="true"/>
          </p:cNvSpPr>
          <p:nvPr>
            <p:ph idx="1"/>
          </p:nvPr>
        </p:nvSpPr>
        <p:spPr>
          <a:xfrm>
            <a:off x="539552" y="1196752"/>
            <a:ext cx="8064000" cy="5184576"/>
          </a:xfrm>
        </p:spPr>
        <p:txBody>
          <a:bodyPr/>
          <a:lstStyle/>
          <a:p>
            <a:pPr algn="just">
              <a:lnSpc>
                <a:spcPct val="100000"/>
              </a:lnSpc>
              <a:spcBef>
                <a:spcPts val="0"/>
              </a:spcBef>
            </a:pPr>
            <a:r>
              <a:rPr lang="cs-CZ" sz="1800" b="true" dirty="false" smtClean="false"/>
              <a:t>Příjmem </a:t>
            </a:r>
            <a:r>
              <a:rPr lang="cs-CZ" sz="1800" b="true" dirty="false"/>
              <a:t>projektu se </a:t>
            </a:r>
            <a:r>
              <a:rPr lang="cs-CZ" sz="1800" b="true" dirty="false" smtClean="false"/>
              <a:t>rozumí </a:t>
            </a:r>
            <a:r>
              <a:rPr lang="cs-CZ" sz="1800" dirty="false"/>
              <a:t>příjmy vygenerované projektem v době </a:t>
            </a:r>
            <a:r>
              <a:rPr lang="cs-CZ" sz="1800" dirty="false" smtClean="false"/>
              <a:t>realizace projektu </a:t>
            </a:r>
          </a:p>
          <a:p>
            <a:pPr algn="just">
              <a:lnSpc>
                <a:spcPct val="100000"/>
              </a:lnSpc>
              <a:spcBef>
                <a:spcPts val="0"/>
              </a:spcBef>
            </a:pPr>
            <a:r>
              <a:rPr lang="cs-CZ" sz="1800" dirty="false" smtClean="false"/>
              <a:t>Mezi </a:t>
            </a:r>
            <a:r>
              <a:rPr lang="cs-CZ" sz="1800" dirty="false"/>
              <a:t>příjmy projektu </a:t>
            </a:r>
            <a:r>
              <a:rPr lang="cs-CZ" sz="1800" b="true" dirty="false" smtClean="false"/>
              <a:t>patří</a:t>
            </a:r>
            <a:r>
              <a:rPr lang="cs-CZ" sz="1800" dirty="false"/>
              <a:t> </a:t>
            </a:r>
            <a:r>
              <a:rPr lang="cs-CZ" sz="1800" dirty="false" smtClean="false"/>
              <a:t>např. příjmy za poskytované služby (</a:t>
            </a:r>
            <a:r>
              <a:rPr lang="cs-CZ" sz="1800" dirty="false"/>
              <a:t>konferenční poplatky, poplatky za školení </a:t>
            </a:r>
            <a:r>
              <a:rPr lang="cs-CZ" sz="1800" dirty="false" smtClean="false"/>
              <a:t>apod.), příjmy za prodej výrobků, které vznikly v rámci projektu </a:t>
            </a:r>
            <a:r>
              <a:rPr lang="cs-CZ" sz="1800" dirty="false"/>
              <a:t>(tj. výrobků, na jejichž vznik byly vynaloženy výdaje projektu); </a:t>
            </a:r>
            <a:r>
              <a:rPr lang="cs-CZ" sz="1800" dirty="false" smtClean="false"/>
              <a:t>pronájem prostor, zařízení, softwaru atd. financovaných v rámci projektu atd.</a:t>
            </a:r>
          </a:p>
          <a:p>
            <a:pPr algn="just">
              <a:lnSpc>
                <a:spcPct val="100000"/>
              </a:lnSpc>
              <a:spcBef>
                <a:spcPts val="0"/>
              </a:spcBef>
            </a:pPr>
            <a:r>
              <a:rPr lang="cs-CZ" sz="1800" dirty="false" smtClean="false"/>
              <a:t>Příjmem projektu nikdy </a:t>
            </a:r>
            <a:r>
              <a:rPr lang="cs-CZ" sz="1800" b="true" dirty="false" smtClean="false"/>
              <a:t>nejsou</a:t>
            </a:r>
            <a:r>
              <a:rPr lang="cs-CZ" sz="1800" dirty="false" smtClean="false"/>
              <a:t> úroky z bankovního účtu, obdržené platby                      ze smluvních pokut, peněžní jistota</a:t>
            </a:r>
          </a:p>
          <a:p>
            <a:pPr algn="just">
              <a:lnSpc>
                <a:spcPct val="100000"/>
              </a:lnSpc>
              <a:spcBef>
                <a:spcPts val="0"/>
              </a:spcBef>
            </a:pPr>
            <a:r>
              <a:rPr lang="cs-CZ" sz="1800" b="true" dirty="false" smtClean="false"/>
              <a:t>Do žádosti o podporu </a:t>
            </a:r>
            <a:r>
              <a:rPr lang="cs-CZ" sz="1800" dirty="false" smtClean="false"/>
              <a:t>se uvádí pouze „</a:t>
            </a:r>
            <a:r>
              <a:rPr lang="cs-CZ" sz="1800" b="true" dirty="false" smtClean="false"/>
              <a:t>předpokládané čisté příjmy</a:t>
            </a:r>
            <a:r>
              <a:rPr lang="cs-CZ" sz="1800" dirty="false" smtClean="false"/>
              <a:t>“ </a:t>
            </a:r>
            <a:br>
              <a:rPr lang="cs-CZ" sz="1800" dirty="false" smtClean="false"/>
            </a:br>
            <a:r>
              <a:rPr lang="cs-CZ" sz="1800" dirty="false" smtClean="false"/>
              <a:t>do řádku „</a:t>
            </a:r>
            <a:r>
              <a:rPr lang="cs-CZ" sz="1800" b="true" dirty="false" smtClean="false"/>
              <a:t>Jiné peněžní příjmy</a:t>
            </a:r>
            <a:r>
              <a:rPr lang="cs-CZ" sz="1800" dirty="false" smtClean="false"/>
              <a:t>“ (v případě vyrovnávací platby vypočtené na listu ISKP přílohy 11A) – o tyto příjmy bude vždy snížena poskytnutá podpora ŘO</a:t>
            </a:r>
          </a:p>
          <a:p>
            <a:pPr algn="just">
              <a:lnSpc>
                <a:spcPct val="100000"/>
              </a:lnSpc>
              <a:spcBef>
                <a:spcPts val="0"/>
              </a:spcBef>
            </a:pPr>
            <a:r>
              <a:rPr lang="cs-CZ" sz="1800" b="true" dirty="false"/>
              <a:t>Čistým příjmem </a:t>
            </a:r>
            <a:r>
              <a:rPr lang="cs-CZ" sz="1800" dirty="false"/>
              <a:t>je ta částka příjmů, která převyšuje částku vlastního financování způsobilých výdajů projektu ze zdrojů příjemce </a:t>
            </a:r>
            <a:r>
              <a:rPr lang="cs-CZ" sz="1800" dirty="false" smtClean="false"/>
              <a:t> (pokud příjemce má vlastní financování viz povinná míra spolufinancování)</a:t>
            </a:r>
          </a:p>
          <a:p>
            <a:pPr algn="just">
              <a:lnSpc>
                <a:spcPct val="100000"/>
              </a:lnSpc>
              <a:spcBef>
                <a:spcPts val="0"/>
              </a:spcBef>
            </a:pPr>
            <a:r>
              <a:rPr lang="cs-CZ" sz="1800" b="true" dirty="false" smtClean="false"/>
              <a:t>Nepředpokládané i předpokládané čisté příjmy </a:t>
            </a:r>
            <a:r>
              <a:rPr lang="cs-CZ" sz="1800" dirty="false" smtClean="false"/>
              <a:t>se budou reportovat průběžně ve Zprávách o realizaci projektu (</a:t>
            </a:r>
            <a:r>
              <a:rPr lang="cs-CZ" sz="1800" dirty="false" err="true" smtClean="false"/>
              <a:t>ZoR</a:t>
            </a:r>
            <a:r>
              <a:rPr lang="cs-CZ" sz="1800" dirty="false" smtClean="false"/>
              <a:t>)</a:t>
            </a:r>
          </a:p>
          <a:p>
            <a:pPr marL="0" indent="0">
              <a:lnSpc>
                <a:spcPct val="100000"/>
              </a:lnSpc>
              <a:buNone/>
            </a:pPr>
            <a:endParaRPr lang="cs-CZ" sz="1600" dirty="false"/>
          </a:p>
          <a:p>
            <a:pPr marL="0" indent="0">
              <a:lnSpc>
                <a:spcPct val="100000"/>
              </a:lnSpc>
              <a:spcBef>
                <a:spcPts val="0"/>
              </a:spcBef>
              <a:spcAft>
                <a:spcPts val="0"/>
              </a:spcAft>
              <a:buNone/>
            </a:pPr>
            <a:endParaRPr lang="cs-CZ" sz="1800" dirty="false"/>
          </a:p>
          <a:p>
            <a:pPr>
              <a:lnSpc>
                <a:spcPct val="100000"/>
              </a:lnSpc>
              <a:spcBef>
                <a:spcPts val="0"/>
              </a:spcBef>
              <a:spcAft>
                <a:spcPts val="0"/>
              </a:spcAft>
            </a:pPr>
            <a:endParaRPr lang="cs-CZ" altLang="cs-CZ" sz="1600" dirty="false"/>
          </a:p>
          <a:p>
            <a:pPr>
              <a:lnSpc>
                <a:spcPct val="100000"/>
              </a:lnSpc>
              <a:spcBef>
                <a:spcPts val="0"/>
              </a:spcBef>
              <a:spcAft>
                <a:spcPts val="0"/>
              </a:spcAft>
            </a:pPr>
            <a:endParaRPr lang="cs-CZ" altLang="cs-CZ" sz="1600" dirty="false" smtClean="false"/>
          </a:p>
          <a:p>
            <a:pPr>
              <a:lnSpc>
                <a:spcPct val="100000"/>
              </a:lnSpc>
              <a:spcBef>
                <a:spcPts val="0"/>
              </a:spcBef>
              <a:spcAft>
                <a:spcPts val="0"/>
              </a:spcAft>
            </a:pPr>
            <a:endParaRPr lang="cs-CZ" altLang="cs-CZ" sz="1600" dirty="false"/>
          </a:p>
          <a:p>
            <a:endParaRPr lang="cs-CZ" dirty="false"/>
          </a:p>
          <a:p>
            <a:endParaRPr lang="cs-CZ" dirty="false"/>
          </a:p>
          <a:p>
            <a:endParaRPr lang="cs-CZ" dirty="false"/>
          </a:p>
          <a:p>
            <a:endParaRPr lang="cs-CZ" dirty="false"/>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solidFill>
                  <a:srgbClr val="084A8B"/>
                </a:solidFill>
              </a:rPr>
              <a:pPr/>
              <a:t>72</a:t>
            </a:fld>
            <a:endParaRPr lang="cs-CZ" dirty="false">
              <a:solidFill>
                <a:srgbClr val="084A8B"/>
              </a:solidFill>
            </a:endParaRPr>
          </a:p>
        </p:txBody>
      </p:sp>
    </p:spTree>
    <p:extLst>
      <p:ext uri="{BB962C8B-B14F-4D97-AF65-F5344CB8AC3E}">
        <p14:creationId xmlns:p14="http://schemas.microsoft.com/office/powerpoint/2010/main" val="17644695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a:noFill/>
        </p:spPr>
        <p:txBody>
          <a:bodyPr/>
          <a:lstStyle/>
          <a:p>
            <a:r>
              <a:rPr lang="cs-CZ" dirty="false" smtClean="false"/>
              <a:t>časová </a:t>
            </a:r>
            <a:r>
              <a:rPr lang="cs-CZ" dirty="false"/>
              <a:t>způsobilost </a:t>
            </a:r>
            <a:r>
              <a:rPr lang="cs-CZ" dirty="false" smtClean="false"/>
              <a:t>výdajů</a:t>
            </a:r>
            <a:endParaRPr lang="cs-CZ" dirty="false"/>
          </a:p>
        </p:txBody>
      </p:sp>
      <p:sp>
        <p:nvSpPr>
          <p:cNvPr id="3" name="Zástupný symbol pro obsah 2"/>
          <p:cNvSpPr>
            <a:spLocks noGrp="true"/>
          </p:cNvSpPr>
          <p:nvPr>
            <p:ph idx="1"/>
          </p:nvPr>
        </p:nvSpPr>
        <p:spPr/>
        <p:txBody>
          <a:bodyPr/>
          <a:lstStyle/>
          <a:p>
            <a:r>
              <a:rPr lang="cs-CZ" sz="1800" b="true" dirty="false"/>
              <a:t>Náklady vzniklé v době realizace </a:t>
            </a:r>
            <a:r>
              <a:rPr lang="cs-CZ" sz="1800" b="true" dirty="false" smtClean="false"/>
              <a:t>projektu</a:t>
            </a:r>
            <a:endParaRPr lang="cs-CZ" sz="1800" b="true" dirty="false"/>
          </a:p>
          <a:p>
            <a:r>
              <a:rPr lang="cs-CZ" sz="1800" b="true" dirty="false"/>
              <a:t>Datum zahájení realizace projektu </a:t>
            </a:r>
            <a:r>
              <a:rPr lang="cs-CZ" sz="1800" dirty="false"/>
              <a:t>nesmí předcházet datu vyhlášení příslušné výzvy </a:t>
            </a:r>
            <a:r>
              <a:rPr lang="cs-CZ" sz="1800" dirty="false" smtClean="false"/>
              <a:t>MAS</a:t>
            </a:r>
            <a:endParaRPr lang="cs-CZ" sz="1800" dirty="false"/>
          </a:p>
          <a:p>
            <a:r>
              <a:rPr lang="cs-CZ" sz="1800" dirty="false"/>
              <a:t>Omezení v režimu podpory </a:t>
            </a:r>
            <a:r>
              <a:rPr lang="cs-CZ" sz="1800" b="true" dirty="false"/>
              <a:t>blokové </a:t>
            </a:r>
            <a:r>
              <a:rPr lang="cs-CZ" sz="1800" b="true" dirty="false" smtClean="false"/>
              <a:t>výjimky</a:t>
            </a:r>
            <a:endParaRPr lang="cs-CZ" sz="1800" b="true" dirty="false"/>
          </a:p>
          <a:p>
            <a:r>
              <a:rPr lang="cs-CZ" sz="1800" dirty="false"/>
              <a:t>Poslední možné datum vyhlášení výzvy </a:t>
            </a:r>
            <a:r>
              <a:rPr lang="cs-CZ" sz="1800" dirty="false" smtClean="false"/>
              <a:t>MAS: </a:t>
            </a:r>
            <a:r>
              <a:rPr lang="cs-CZ" sz="1800" b="true" dirty="false" smtClean="false"/>
              <a:t>30</a:t>
            </a:r>
            <a:r>
              <a:rPr lang="cs-CZ" sz="1800" b="true" dirty="false"/>
              <a:t>. 11. 2021</a:t>
            </a:r>
          </a:p>
          <a:p>
            <a:r>
              <a:rPr lang="cs-CZ" sz="1800" dirty="false" smtClean="false"/>
              <a:t>Nejzazší </a:t>
            </a:r>
            <a:r>
              <a:rPr lang="cs-CZ" sz="1800" dirty="false"/>
              <a:t>termín ukončení realizace </a:t>
            </a:r>
            <a:r>
              <a:rPr lang="cs-CZ" sz="1800" dirty="false" smtClean="false"/>
              <a:t>projektů: </a:t>
            </a:r>
            <a:r>
              <a:rPr lang="cs-CZ" sz="1800" b="true" dirty="false" smtClean="false"/>
              <a:t>30</a:t>
            </a:r>
            <a:r>
              <a:rPr lang="cs-CZ" sz="1800" b="true" dirty="false"/>
              <a:t>. 6. 2023</a:t>
            </a:r>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73</a:t>
            </a:fld>
            <a:endParaRPr lang="cs-CZ" dirty="false"/>
          </a:p>
        </p:txBody>
      </p:sp>
    </p:spTree>
    <p:extLst>
      <p:ext uri="{BB962C8B-B14F-4D97-AF65-F5344CB8AC3E}">
        <p14:creationId xmlns:p14="http://schemas.microsoft.com/office/powerpoint/2010/main" val="295659742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5" name="Nadpis 4"/>
          <p:cNvSpPr>
            <a:spLocks noGrp="true"/>
          </p:cNvSpPr>
          <p:nvPr>
            <p:ph type="title"/>
          </p:nvPr>
        </p:nvSpPr>
        <p:spPr>
          <a:xfrm>
            <a:off x="3347864" y="3068960"/>
            <a:ext cx="3672408" cy="576064"/>
          </a:xfrm>
        </p:spPr>
        <p:txBody>
          <a:bodyPr/>
          <a:lstStyle/>
          <a:p>
            <a:r>
              <a:rPr lang="cs-CZ" dirty="false" smtClean="false"/>
              <a:t>Oběd</a:t>
            </a:r>
            <a:br>
              <a:rPr lang="cs-CZ" dirty="false" smtClean="false"/>
            </a:br>
            <a:r>
              <a:rPr lang="cs-CZ" dirty="false" smtClean="false"/>
              <a:t>12:00 – 12:30</a:t>
            </a:r>
            <a:endParaRPr lang="cs-CZ" dirty="false"/>
          </a:p>
        </p:txBody>
      </p:sp>
      <p:pic>
        <p:nvPicPr>
          <p:cNvPr id="14" name="Zástupný symbol pro obrázek 13"/>
          <p:cNvPicPr>
            <a:picLocks noGrp="true" noChangeAspect="true"/>
          </p:cNvPicPr>
          <p:nvPr>
            <p:ph type="pic" sz="quarter" idx="15"/>
          </p:nvPr>
        </p:nvPicPr>
        <p:blipFill>
          <a:blip cstate="print" r:embed="rId2">
            <a:extLst>
              <a:ext uri="{28A0092B-C50C-407E-A947-70E740481C1C}">
                <a14:useLocalDpi xmlns:a14="http://schemas.microsoft.com/office/drawing/2010/main" val="0"/>
              </a:ext>
            </a:extLst>
          </a:blip>
          <a:srcRect/>
          <a:stretch>
            <a:fillRect/>
          </a:stretch>
        </p:blipFill>
        <p:spPr>
          <a:xfrm>
            <a:off x="2483768" y="3356992"/>
            <a:ext cx="540000" cy="540000"/>
          </a:xfrm>
        </p:spPr>
      </p:pic>
    </p:spTree>
    <p:extLst>
      <p:ext uri="{BB962C8B-B14F-4D97-AF65-F5344CB8AC3E}">
        <p14:creationId xmlns:p14="http://schemas.microsoft.com/office/powerpoint/2010/main" val="282897362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5" name="Nadpis 4"/>
          <p:cNvSpPr>
            <a:spLocks noGrp="true"/>
          </p:cNvSpPr>
          <p:nvPr>
            <p:ph type="title"/>
          </p:nvPr>
        </p:nvSpPr>
        <p:spPr>
          <a:xfrm>
            <a:off x="1347213" y="2626740"/>
            <a:ext cx="7272000" cy="1224000"/>
          </a:xfrm>
        </p:spPr>
        <p:txBody>
          <a:bodyPr/>
          <a:lstStyle/>
          <a:p>
            <a:r>
              <a:rPr lang="cs-CZ" dirty="false"/>
              <a:t>Podpora prorodinných opatření obcí a dalších aktérů na místní úrovni</a:t>
            </a:r>
            <a:endParaRPr lang="cs-CZ" sz="2400" b="false" kern="1200" cap="none" dirty="false">
              <a:solidFill>
                <a:schemeClr val="tx1"/>
              </a:solidFill>
              <a:latin typeface="+mn-lt"/>
              <a:ea typeface="+mn-ea"/>
              <a:cs typeface="+mn-cs"/>
            </a:endParaRPr>
          </a:p>
        </p:txBody>
      </p:sp>
      <p:pic>
        <p:nvPicPr>
          <p:cNvPr id="14" name="Zástupný symbol pro obrázek 13"/>
          <p:cNvPicPr>
            <a:picLocks noGrp="true" noChangeAspect="true"/>
          </p:cNvPicPr>
          <p:nvPr>
            <p:ph type="pic" sz="quarter" idx="15"/>
          </p:nvPr>
        </p:nvPicPr>
        <p:blipFill>
          <a:blip cstate="print" r:embed="rId2">
            <a:extLst>
              <a:ext uri="{28A0092B-C50C-407E-A947-70E740481C1C}">
                <a14:useLocalDpi xmlns:a14="http://schemas.microsoft.com/office/drawing/2010/main" val="0"/>
              </a:ext>
            </a:extLst>
          </a:blip>
          <a:srcRect/>
          <a:stretch>
            <a:fillRect/>
          </a:stretch>
        </p:blipFill>
        <p:spPr>
          <a:xfrm>
            <a:off x="672540" y="3212976"/>
            <a:ext cx="540000" cy="540000"/>
          </a:xfrm>
        </p:spPr>
      </p:pic>
      <p:sp>
        <p:nvSpPr>
          <p:cNvPr id="4" name="Zástupný symbol pro obsah 2"/>
          <p:cNvSpPr txBox="true">
            <a:spLocks/>
          </p:cNvSpPr>
          <p:nvPr/>
        </p:nvSpPr>
        <p:spPr>
          <a:xfrm>
            <a:off x="683568" y="3861048"/>
            <a:ext cx="7920432" cy="2664296"/>
          </a:xfrm>
          <a:prstGeom prst="rect">
            <a:avLst/>
          </a:prstGeom>
          <a:ln>
            <a:noFill/>
          </a:ln>
        </p:spPr>
        <p:txBody>
          <a:bodyPr/>
          <a:lstStyle>
            <a:lvl1pPr marL="432000" indent="-432000" algn="l" defTabSz="914400" rtl="false" eaLnBrk="true" latinLnBrk="false" hangingPunct="true">
              <a:lnSpc>
                <a:spcPts val="2880"/>
              </a:lnSpc>
              <a:spcBef>
                <a:spcPts val="600"/>
              </a:spcBef>
              <a:spcAft>
                <a:spcPts val="600"/>
              </a:spcAft>
              <a:buClr>
                <a:schemeClr val="accent2"/>
              </a:buClr>
              <a:buSzPct val="100000"/>
              <a:buFont typeface="Wingdings" panose="05000000000000000000" pitchFamily="2" charset="2"/>
              <a:buChar char=""/>
              <a:defRPr sz="2400" b="false" kern="1200">
                <a:solidFill>
                  <a:schemeClr val="tx1"/>
                </a:solidFill>
                <a:latin typeface="+mn-lt"/>
                <a:ea typeface="+mn-ea"/>
                <a:cs typeface="+mn-cs"/>
              </a:defRPr>
            </a:lvl1pPr>
            <a:lvl2pPr marL="666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lang="cs-CZ" sz="2000" kern="1200" dirty="false" smtClean="false">
                <a:solidFill>
                  <a:schemeClr val="tx1"/>
                </a:solidFill>
                <a:latin typeface="+mn-lt"/>
                <a:ea typeface="+mn-ea"/>
                <a:cs typeface="+mn-cs"/>
              </a:defRPr>
            </a:lvl4pPr>
            <a:lvl5pPr marL="1422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false"/>
          </a:p>
        </p:txBody>
      </p:sp>
    </p:spTree>
    <p:extLst>
      <p:ext uri="{BB962C8B-B14F-4D97-AF65-F5344CB8AC3E}">
        <p14:creationId xmlns:p14="http://schemas.microsoft.com/office/powerpoint/2010/main" val="148122411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Cílové skupiny</a:t>
            </a:r>
            <a:endParaRPr lang="cs-CZ" dirty="false"/>
          </a:p>
        </p:txBody>
      </p:sp>
      <p:sp>
        <p:nvSpPr>
          <p:cNvPr id="3" name="Zástupný symbol pro obsah 2"/>
          <p:cNvSpPr>
            <a:spLocks noGrp="true"/>
          </p:cNvSpPr>
          <p:nvPr>
            <p:ph idx="1"/>
          </p:nvPr>
        </p:nvSpPr>
        <p:spPr/>
        <p:txBody>
          <a:bodyPr/>
          <a:lstStyle/>
          <a:p>
            <a:endParaRPr lang="cs-CZ" dirty="false" smtClean="false"/>
          </a:p>
          <a:p>
            <a:r>
              <a:rPr lang="cs-CZ" dirty="false" smtClean="false"/>
              <a:t>Osoby pečující o malé děti</a:t>
            </a:r>
            <a:endParaRPr lang="cs-CZ" b="true" dirty="false" smtClean="false"/>
          </a:p>
          <a:p>
            <a:endParaRPr lang="cs-CZ" b="true" dirty="false"/>
          </a:p>
          <a:p>
            <a:r>
              <a:rPr lang="cs-CZ" dirty="false" smtClean="false"/>
              <a:t>Osoby vracející se na trh práce po návratu </a:t>
            </a:r>
            <a:br>
              <a:rPr lang="cs-CZ" dirty="false" smtClean="false"/>
            </a:br>
            <a:r>
              <a:rPr lang="cs-CZ" dirty="false" smtClean="false"/>
              <a:t>z mateřské/rodičovské dovolené </a:t>
            </a: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76</a:t>
            </a:fld>
            <a:endParaRPr lang="cs-CZ" dirty="false"/>
          </a:p>
        </p:txBody>
      </p:sp>
    </p:spTree>
    <p:extLst>
      <p:ext uri="{BB962C8B-B14F-4D97-AF65-F5344CB8AC3E}">
        <p14:creationId xmlns:p14="http://schemas.microsoft.com/office/powerpoint/2010/main" val="219693532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Vymezení oprávněných partnerů</a:t>
            </a:r>
            <a:endParaRPr lang="cs-CZ" dirty="false"/>
          </a:p>
        </p:txBody>
      </p:sp>
      <p:sp>
        <p:nvSpPr>
          <p:cNvPr id="3" name="Zástupný symbol pro obsah 2"/>
          <p:cNvSpPr>
            <a:spLocks noGrp="true"/>
          </p:cNvSpPr>
          <p:nvPr>
            <p:ph idx="1"/>
          </p:nvPr>
        </p:nvSpPr>
        <p:spPr/>
        <p:txBody>
          <a:bodyPr/>
          <a:lstStyle/>
          <a:p>
            <a:endParaRPr lang="cs-CZ" dirty="false" smtClean="false"/>
          </a:p>
          <a:p>
            <a:endParaRPr lang="cs-CZ" dirty="false"/>
          </a:p>
          <a:p>
            <a:r>
              <a:rPr lang="cs-CZ" dirty="false" smtClean="false"/>
              <a:t>Partneři s finančním příspěvkem</a:t>
            </a:r>
          </a:p>
          <a:p>
            <a:endParaRPr lang="cs-CZ" dirty="false" smtClean="false"/>
          </a:p>
          <a:p>
            <a:r>
              <a:rPr lang="cs-CZ" dirty="false" smtClean="false"/>
              <a:t>Partneři bez finančního příspěvku</a:t>
            </a: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77</a:t>
            </a:fld>
            <a:endParaRPr lang="cs-CZ" dirty="false"/>
          </a:p>
        </p:txBody>
      </p:sp>
    </p:spTree>
    <p:extLst>
      <p:ext uri="{BB962C8B-B14F-4D97-AF65-F5344CB8AC3E}">
        <p14:creationId xmlns:p14="http://schemas.microsoft.com/office/powerpoint/2010/main" val="268487024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Spolufinancování</a:t>
            </a:r>
            <a:endParaRPr lang="cs-CZ" dirty="false"/>
          </a:p>
        </p:txBody>
      </p:sp>
      <p:sp>
        <p:nvSpPr>
          <p:cNvPr id="3" name="Zástupný symbol pro obsah 2"/>
          <p:cNvSpPr>
            <a:spLocks noGrp="true"/>
          </p:cNvSpPr>
          <p:nvPr>
            <p:ph idx="1"/>
          </p:nvPr>
        </p:nvSpPr>
        <p:spPr/>
        <p:txBody>
          <a:bodyPr/>
          <a:lstStyle/>
          <a:p>
            <a:pPr marL="432000" lvl="1" indent="-432000" algn="just">
              <a:lnSpc>
                <a:spcPts val="2880"/>
              </a:lnSpc>
              <a:spcBef>
                <a:spcPts val="600"/>
              </a:spcBef>
              <a:spcAft>
                <a:spcPts val="600"/>
              </a:spcAft>
              <a:buSzPct val="100000"/>
              <a:buFont typeface="Wingdings" panose="05000000000000000000" pitchFamily="2" charset="2"/>
              <a:buChar char=""/>
            </a:pPr>
            <a:r>
              <a:rPr lang="cs-CZ" sz="2400" dirty="false"/>
              <a:t>Případné </a:t>
            </a:r>
            <a:r>
              <a:rPr lang="cs-CZ" sz="2400" b="true" dirty="false"/>
              <a:t>příspěvky rodičů </a:t>
            </a:r>
            <a:r>
              <a:rPr lang="cs-CZ" sz="2400" dirty="false"/>
              <a:t>(ponížené o úhradu výdajů mimo rozpočet projektu, např. stravné dětí) mohou být zahrnuty do spolufinancování ze strany příjemce. Pokud by částka vybraných příspěvků přesáhla výši spolufinancování, bude se jednat o příjmy projektu, což by vedlo ke snížení </a:t>
            </a:r>
            <a:r>
              <a:rPr lang="pl-PL" sz="2400" dirty="false"/>
              <a:t>podpory projektu ze zdrojů ŘO</a:t>
            </a:r>
            <a:r>
              <a:rPr lang="pl-PL" sz="2400" dirty="false" smtClean="false"/>
              <a:t>.</a:t>
            </a:r>
          </a:p>
          <a:p>
            <a:pPr marL="0" lvl="1" indent="0" algn="just">
              <a:lnSpc>
                <a:spcPts val="2880"/>
              </a:lnSpc>
              <a:spcBef>
                <a:spcPts val="600"/>
              </a:spcBef>
              <a:spcAft>
                <a:spcPts val="600"/>
              </a:spcAft>
              <a:buSzPct val="100000"/>
              <a:buNone/>
            </a:pPr>
            <a:endParaRPr lang="pl-PL" sz="2400" dirty="false" smtClean="false"/>
          </a:p>
          <a:p>
            <a:pPr marL="432000" lvl="1" indent="-432000" algn="just">
              <a:lnSpc>
                <a:spcPts val="2880"/>
              </a:lnSpc>
              <a:spcBef>
                <a:spcPts val="600"/>
              </a:spcBef>
              <a:spcAft>
                <a:spcPts val="600"/>
              </a:spcAft>
              <a:buSzPct val="100000"/>
              <a:buFont typeface="Wingdings" panose="05000000000000000000" pitchFamily="2" charset="2"/>
              <a:buChar char=""/>
            </a:pPr>
            <a:r>
              <a:rPr lang="cs-CZ" sz="2400" b="true" dirty="false"/>
              <a:t>Výdaje, které nebudou součástí projektu</a:t>
            </a:r>
            <a:r>
              <a:rPr lang="cs-CZ" sz="2400" dirty="false"/>
              <a:t> </a:t>
            </a:r>
            <a:r>
              <a:rPr lang="cs-CZ" sz="2400" dirty="false" smtClean="false"/>
              <a:t>(stravné </a:t>
            </a:r>
            <a:r>
              <a:rPr lang="cs-CZ" sz="2400" dirty="false"/>
              <a:t>dětí), ale jsou nezbytné pro realizaci projektu, je potřeba přesně </a:t>
            </a:r>
            <a:r>
              <a:rPr lang="cs-CZ" sz="2400" b="true" dirty="false"/>
              <a:t>definovat v projektové žádosti</a:t>
            </a:r>
            <a:r>
              <a:rPr lang="cs-CZ" sz="2400" dirty="false"/>
              <a:t>. </a:t>
            </a:r>
          </a:p>
          <a:p>
            <a:pPr marL="432000" lvl="1" indent="-432000">
              <a:lnSpc>
                <a:spcPts val="2880"/>
              </a:lnSpc>
              <a:spcBef>
                <a:spcPts val="600"/>
              </a:spcBef>
              <a:spcAft>
                <a:spcPts val="600"/>
              </a:spcAft>
              <a:buSzPct val="100000"/>
              <a:buFont typeface="Wingdings" panose="05000000000000000000" pitchFamily="2" charset="2"/>
              <a:buChar char=""/>
            </a:pPr>
            <a:endParaRPr lang="cs-CZ" dirty="false"/>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78</a:t>
            </a:fld>
            <a:endParaRPr lang="cs-CZ" dirty="false"/>
          </a:p>
        </p:txBody>
      </p:sp>
    </p:spTree>
    <p:extLst>
      <p:ext uri="{BB962C8B-B14F-4D97-AF65-F5344CB8AC3E}">
        <p14:creationId xmlns:p14="http://schemas.microsoft.com/office/powerpoint/2010/main" val="100590790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Křížové financování – dětské skupiny</a:t>
            </a:r>
            <a:endParaRPr lang="cs-CZ" dirty="false"/>
          </a:p>
        </p:txBody>
      </p:sp>
      <p:sp>
        <p:nvSpPr>
          <p:cNvPr id="3" name="Zástupný symbol pro obsah 2"/>
          <p:cNvSpPr>
            <a:spLocks noGrp="true"/>
          </p:cNvSpPr>
          <p:nvPr>
            <p:ph idx="1"/>
          </p:nvPr>
        </p:nvSpPr>
        <p:spPr/>
        <p:txBody>
          <a:bodyPr/>
          <a:lstStyle/>
          <a:p>
            <a:pPr algn="just"/>
            <a:r>
              <a:rPr lang="cs-CZ" dirty="false" smtClean="false"/>
              <a:t>MAS </a:t>
            </a:r>
            <a:r>
              <a:rPr lang="cs-CZ" dirty="false"/>
              <a:t>volí procentuální podíl s ohledem na již nasmlouvané celkové prostředky křížového financovaní v maximálním podílu nákladů na křížové financování </a:t>
            </a:r>
            <a:r>
              <a:rPr lang="cs-CZ" dirty="false" smtClean="false"/>
              <a:t/>
            </a:r>
            <a:br>
              <a:rPr lang="cs-CZ" dirty="false" smtClean="false"/>
            </a:br>
            <a:r>
              <a:rPr lang="cs-CZ" dirty="false" smtClean="false"/>
              <a:t>na </a:t>
            </a:r>
            <a:r>
              <a:rPr lang="cs-CZ" dirty="false"/>
              <a:t>celkových přímých způsobilých nákladech projektu </a:t>
            </a:r>
            <a:r>
              <a:rPr lang="cs-CZ" dirty="false" smtClean="false"/>
              <a:t/>
            </a:r>
            <a:br>
              <a:rPr lang="cs-CZ" dirty="false" smtClean="false"/>
            </a:br>
            <a:r>
              <a:rPr lang="cs-CZ" dirty="false" smtClean="false"/>
              <a:t>až max. </a:t>
            </a:r>
            <a:r>
              <a:rPr lang="cs-CZ" b="true" dirty="false" smtClean="false"/>
              <a:t>30 %</a:t>
            </a:r>
            <a:endParaRPr lang="cs-CZ" b="true"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79</a:t>
            </a:fld>
            <a:endParaRPr lang="cs-CZ" dirty="false"/>
          </a:p>
        </p:txBody>
      </p:sp>
    </p:spTree>
    <p:extLst>
      <p:ext uri="{BB962C8B-B14F-4D97-AF65-F5344CB8AC3E}">
        <p14:creationId xmlns:p14="http://schemas.microsoft.com/office/powerpoint/2010/main" val="216354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Příprava žádosti o podporu</a:t>
            </a:r>
          </a:p>
        </p:txBody>
      </p:sp>
      <p:sp>
        <p:nvSpPr>
          <p:cNvPr id="3" name="Zástupný symbol pro obsah 2"/>
          <p:cNvSpPr>
            <a:spLocks noGrp="true"/>
          </p:cNvSpPr>
          <p:nvPr>
            <p:ph idx="1"/>
          </p:nvPr>
        </p:nvSpPr>
        <p:spPr>
          <a:xfrm>
            <a:off x="539552" y="1340768"/>
            <a:ext cx="8208912" cy="5184576"/>
          </a:xfrm>
        </p:spPr>
        <p:txBody>
          <a:bodyPr/>
          <a:lstStyle/>
          <a:p>
            <a:pPr marL="0" indent="0">
              <a:spcAft>
                <a:spcPts val="1200"/>
              </a:spcAft>
              <a:buNone/>
            </a:pPr>
            <a:r>
              <a:rPr lang="cs-CZ" sz="1800" b="true" u="sng" cap="all" dirty="false" smtClean="false"/>
              <a:t>1. Co </a:t>
            </a:r>
            <a:r>
              <a:rPr lang="cs-CZ" sz="1800" b="true" u="sng" cap="all" dirty="false"/>
              <a:t>chceme a můžeme změnit? </a:t>
            </a:r>
          </a:p>
          <a:p>
            <a:pPr lvl="1">
              <a:lnSpc>
                <a:spcPct val="100000"/>
              </a:lnSpc>
              <a:spcBef>
                <a:spcPts val="0"/>
              </a:spcBef>
              <a:spcAft>
                <a:spcPts val="0"/>
              </a:spcAft>
            </a:pPr>
            <a:r>
              <a:rPr lang="cs-CZ" sz="1600" b="true" dirty="false" smtClean="false"/>
              <a:t>Cíl </a:t>
            </a:r>
            <a:r>
              <a:rPr lang="cs-CZ" sz="1600" b="true" dirty="false"/>
              <a:t>projektu musí být:</a:t>
            </a:r>
          </a:p>
          <a:p>
            <a:pPr marL="414000" lvl="1" indent="0">
              <a:lnSpc>
                <a:spcPct val="100000"/>
              </a:lnSpc>
              <a:spcBef>
                <a:spcPts val="0"/>
              </a:spcBef>
              <a:buNone/>
            </a:pPr>
            <a:r>
              <a:rPr lang="cs-CZ" sz="1600" dirty="false" smtClean="false"/>
              <a:t>	</a:t>
            </a:r>
            <a:r>
              <a:rPr lang="cs-CZ" sz="1600" b="true" dirty="false" smtClean="false"/>
              <a:t>1)</a:t>
            </a:r>
            <a:r>
              <a:rPr lang="cs-CZ" sz="1600" dirty="false" smtClean="false"/>
              <a:t> </a:t>
            </a:r>
            <a:r>
              <a:rPr lang="cs-CZ" sz="1600" b="true" dirty="false" smtClean="false"/>
              <a:t>reálně </a:t>
            </a:r>
            <a:r>
              <a:rPr lang="cs-CZ" sz="1600" b="true" dirty="false"/>
              <a:t>dosažitelný </a:t>
            </a:r>
            <a:r>
              <a:rPr lang="cs-CZ" sz="1600" dirty="false"/>
              <a:t>v daném čase a za daných podmínek,</a:t>
            </a:r>
          </a:p>
          <a:p>
            <a:pPr marL="414000" lvl="1" indent="0">
              <a:lnSpc>
                <a:spcPct val="100000"/>
              </a:lnSpc>
              <a:spcBef>
                <a:spcPts val="0"/>
              </a:spcBef>
              <a:buNone/>
            </a:pPr>
            <a:r>
              <a:rPr lang="cs-CZ" sz="1600" dirty="false" smtClean="false"/>
              <a:t>	</a:t>
            </a:r>
            <a:r>
              <a:rPr lang="cs-CZ" sz="1600" b="true" dirty="false" smtClean="false"/>
              <a:t>2) měřitelný</a:t>
            </a:r>
            <a:r>
              <a:rPr lang="cs-CZ" sz="1600" dirty="false"/>
              <a:t>, aby bylo možné po ukončení projektu prokázat jeho naplnění </a:t>
            </a:r>
            <a:r>
              <a:rPr lang="cs-CZ" sz="1600" dirty="false" smtClean="false"/>
              <a:t>	    pomocí </a:t>
            </a:r>
            <a:r>
              <a:rPr lang="cs-CZ" sz="1600" dirty="false"/>
              <a:t>kvantifikovaných údajů</a:t>
            </a:r>
            <a:r>
              <a:rPr lang="cs-CZ" sz="1600" dirty="false" smtClean="false"/>
              <a:t>.</a:t>
            </a:r>
          </a:p>
          <a:p>
            <a:pPr lvl="1">
              <a:lnSpc>
                <a:spcPct val="100000"/>
              </a:lnSpc>
              <a:spcBef>
                <a:spcPts val="0"/>
              </a:spcBef>
            </a:pPr>
            <a:r>
              <a:rPr lang="cs-CZ" sz="1600" b="true" dirty="false"/>
              <a:t>Cíle projektu dělíme na:</a:t>
            </a:r>
          </a:p>
          <a:p>
            <a:pPr marL="0" indent="0" hangingPunct="false">
              <a:lnSpc>
                <a:spcPct val="100000"/>
              </a:lnSpc>
              <a:spcBef>
                <a:spcPts val="0"/>
              </a:spcBef>
              <a:spcAft>
                <a:spcPts val="0"/>
              </a:spcAft>
              <a:buNone/>
            </a:pPr>
            <a:r>
              <a:rPr lang="cs-CZ" sz="1600" b="true" dirty="false" smtClean="false"/>
              <a:t>	1</a:t>
            </a:r>
            <a:r>
              <a:rPr lang="cs-CZ" sz="1600" b="true" dirty="false"/>
              <a:t>) </a:t>
            </a:r>
            <a:r>
              <a:rPr lang="cs-CZ" sz="1600" b="true" dirty="false" smtClean="false"/>
              <a:t>Hlavní </a:t>
            </a:r>
            <a:r>
              <a:rPr lang="cs-CZ" sz="1600" dirty="false" smtClean="false"/>
              <a:t>= </a:t>
            </a:r>
            <a:r>
              <a:rPr lang="cs-CZ" sz="1600" dirty="false"/>
              <a:t>“globální změna“, ke které projekt přispívá </a:t>
            </a:r>
            <a:r>
              <a:rPr lang="cs-CZ" sz="1600" dirty="false" smtClean="false"/>
              <a:t>- formulován obecněji, </a:t>
            </a:r>
            <a:endParaRPr lang="cs-CZ" sz="1600" dirty="false"/>
          </a:p>
          <a:p>
            <a:pPr marL="0" lvl="0" indent="0" hangingPunct="false">
              <a:lnSpc>
                <a:spcPct val="100000"/>
              </a:lnSpc>
              <a:spcBef>
                <a:spcPts val="0"/>
              </a:spcBef>
              <a:spcAft>
                <a:spcPts val="0"/>
              </a:spcAft>
              <a:buNone/>
            </a:pPr>
            <a:r>
              <a:rPr lang="cs-CZ" sz="1600" dirty="false" smtClean="false"/>
              <a:t>	</a:t>
            </a:r>
            <a:r>
              <a:rPr lang="cs-CZ" sz="1600" b="true" dirty="false" smtClean="false"/>
              <a:t>2</a:t>
            </a:r>
            <a:r>
              <a:rPr lang="cs-CZ" sz="1600" b="true" dirty="false"/>
              <a:t>) </a:t>
            </a:r>
            <a:r>
              <a:rPr lang="cs-CZ" sz="1600" b="true" dirty="false" smtClean="false"/>
              <a:t>Specifické </a:t>
            </a:r>
            <a:r>
              <a:rPr lang="cs-CZ" sz="1600" dirty="false" smtClean="false"/>
              <a:t>= </a:t>
            </a:r>
            <a:r>
              <a:rPr lang="cs-CZ" sz="1600" dirty="false"/>
              <a:t>konkrétní změny, které projekt </a:t>
            </a:r>
            <a:r>
              <a:rPr lang="cs-CZ" sz="1600" dirty="false" smtClean="false"/>
              <a:t>přinese (SMART).</a:t>
            </a:r>
          </a:p>
          <a:p>
            <a:pPr marL="0" lvl="0" indent="0" hangingPunct="false">
              <a:lnSpc>
                <a:spcPct val="100000"/>
              </a:lnSpc>
              <a:spcBef>
                <a:spcPts val="0"/>
              </a:spcBef>
              <a:spcAft>
                <a:spcPts val="0"/>
              </a:spcAft>
              <a:buNone/>
            </a:pPr>
            <a:endParaRPr lang="cs-CZ" sz="1600" dirty="false"/>
          </a:p>
          <a:p>
            <a:pPr marL="0" lvl="1" indent="0">
              <a:lnSpc>
                <a:spcPts val="2880"/>
              </a:lnSpc>
              <a:spcBef>
                <a:spcPts val="600"/>
              </a:spcBef>
              <a:spcAft>
                <a:spcPts val="600"/>
              </a:spcAft>
              <a:buSzPct val="100000"/>
              <a:buNone/>
            </a:pPr>
            <a:r>
              <a:rPr lang="cs-CZ" sz="1600" b="true" dirty="false" smtClean="false"/>
              <a:t>Doporučení:</a:t>
            </a:r>
            <a:endParaRPr lang="cs-CZ" sz="1600" dirty="false"/>
          </a:p>
          <a:p>
            <a:pPr lvl="0" algn="just" hangingPunct="false">
              <a:lnSpc>
                <a:spcPct val="100000"/>
              </a:lnSpc>
              <a:spcBef>
                <a:spcPts val="0"/>
              </a:spcBef>
              <a:spcAft>
                <a:spcPts val="0"/>
              </a:spcAft>
            </a:pPr>
            <a:r>
              <a:rPr lang="cs-CZ" sz="1600" dirty="false"/>
              <a:t>při vytyčování cílů vycházejte z potřeb (inverzně: problémů), které jste si předem definovali: splnění vytyčeného cíle = naplnění definované potřeby (= odstranění popsaného problému</a:t>
            </a:r>
            <a:r>
              <a:rPr lang="cs-CZ" sz="1600" dirty="false" smtClean="false"/>
              <a:t>),</a:t>
            </a:r>
            <a:endParaRPr lang="cs-CZ" sz="1600" dirty="false"/>
          </a:p>
          <a:p>
            <a:pPr lvl="0" algn="just" hangingPunct="false">
              <a:lnSpc>
                <a:spcPct val="100000"/>
              </a:lnSpc>
              <a:spcBef>
                <a:spcPts val="0"/>
              </a:spcBef>
              <a:spcAft>
                <a:spcPts val="0"/>
              </a:spcAft>
            </a:pPr>
            <a:r>
              <a:rPr lang="cs-CZ" sz="1600" dirty="false"/>
              <a:t>dbejte na dosažitelnost cílů (již při vytyčování cílů musíte mít představu </a:t>
            </a:r>
            <a:r>
              <a:rPr lang="cs-CZ" sz="1600" dirty="false" smtClean="false"/>
              <a:t>o </a:t>
            </a:r>
            <a:r>
              <a:rPr lang="cs-CZ" sz="1600" dirty="false"/>
              <a:t>aktivitách</a:t>
            </a:r>
            <a:r>
              <a:rPr lang="cs-CZ" sz="1600" dirty="false" smtClean="false"/>
              <a:t>),</a:t>
            </a:r>
            <a:endParaRPr lang="cs-CZ" sz="1600" dirty="false"/>
          </a:p>
          <a:p>
            <a:pPr lvl="0" algn="just" hangingPunct="false">
              <a:lnSpc>
                <a:spcPct val="100000"/>
              </a:lnSpc>
              <a:spcBef>
                <a:spcPts val="0"/>
              </a:spcBef>
              <a:spcAft>
                <a:spcPts val="0"/>
              </a:spcAft>
            </a:pPr>
            <a:r>
              <a:rPr lang="cs-CZ" sz="1600" dirty="false"/>
              <a:t>dbejte na měřitelnost cílů (při formulaci cílů se ptejte, zda splnění takto formulovaného cíle lze nějak prokázat/změřit</a:t>
            </a:r>
            <a:r>
              <a:rPr lang="cs-CZ" sz="1600" dirty="false" smtClean="false"/>
              <a:t>).</a:t>
            </a:r>
            <a:endParaRPr lang="cs-CZ" sz="1600" dirty="false"/>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8</a:t>
            </a:fld>
            <a:endParaRPr lang="cs-CZ" dirty="false"/>
          </a:p>
        </p:txBody>
      </p:sp>
    </p:spTree>
    <p:extLst>
      <p:ext uri="{BB962C8B-B14F-4D97-AF65-F5344CB8AC3E}">
        <p14:creationId xmlns:p14="http://schemas.microsoft.com/office/powerpoint/2010/main" val="114530270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Příklad Veřejné podpory </a:t>
            </a:r>
            <a:endParaRPr lang="cs-CZ" dirty="false"/>
          </a:p>
        </p:txBody>
      </p:sp>
      <p:sp>
        <p:nvSpPr>
          <p:cNvPr id="3" name="Zástupný symbol pro obsah 2"/>
          <p:cNvSpPr>
            <a:spLocks noGrp="true"/>
          </p:cNvSpPr>
          <p:nvPr>
            <p:ph idx="1"/>
          </p:nvPr>
        </p:nvSpPr>
        <p:spPr/>
        <p:txBody>
          <a:bodyPr/>
          <a:lstStyle/>
          <a:p>
            <a:endParaRPr lang="cs-CZ" dirty="false" smtClean="false"/>
          </a:p>
          <a:p>
            <a:endParaRPr lang="cs-CZ" dirty="false" smtClean="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80</a:t>
            </a:fld>
            <a:endParaRPr lang="cs-CZ" dirty="false"/>
          </a:p>
        </p:txBody>
      </p:sp>
      <p:graphicFrame>
        <p:nvGraphicFramePr>
          <p:cNvPr id="5" name="Diagram 4"/>
          <p:cNvGraphicFramePr/>
          <p:nvPr>
            <p:extLst>
              <p:ext uri="{D42A27DB-BD31-4B8C-83A1-F6EECF244321}">
                <p14:modId xmlns:p14="http://schemas.microsoft.com/office/powerpoint/2010/main" val="2546176184"/>
              </p:ext>
            </p:extLst>
          </p:nvPr>
        </p:nvGraphicFramePr>
        <p:xfrm>
          <a:off x="323528" y="1340768"/>
          <a:ext cx="8568952" cy="5184576"/>
        </p:xfrm>
        <a:graphic>
          <a:graphicData uri="http://schemas.openxmlformats.org/drawingml/2006/diagram">
            <dgm:relIds r:dm="rId3" r:lo="rId4" r:qs="rId5" r:cs="rId6"/>
          </a:graphicData>
        </a:graphic>
      </p:graphicFrame>
    </p:spTree>
    <p:extLst>
      <p:ext uri="{BB962C8B-B14F-4D97-AF65-F5344CB8AC3E}">
        <p14:creationId xmlns:p14="http://schemas.microsoft.com/office/powerpoint/2010/main" val="365293427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 Příklady </a:t>
            </a:r>
            <a:endParaRPr lang="cs-CZ" dirty="false"/>
          </a:p>
        </p:txBody>
      </p:sp>
      <p:sp>
        <p:nvSpPr>
          <p:cNvPr id="3" name="Zástupný symbol pro obsah 2"/>
          <p:cNvSpPr>
            <a:spLocks noGrp="true"/>
          </p:cNvSpPr>
          <p:nvPr>
            <p:ph idx="1"/>
          </p:nvPr>
        </p:nvSpPr>
        <p:spPr>
          <a:xfrm>
            <a:off x="179512" y="1340768"/>
            <a:ext cx="8712968" cy="5112568"/>
          </a:xfrm>
        </p:spPr>
        <p:txBody>
          <a:bodyPr/>
          <a:lstStyle/>
          <a:p>
            <a:r>
              <a:rPr lang="cs-CZ" sz="2200" b="true" dirty="false" smtClean="false"/>
              <a:t>Cestovné dětí </a:t>
            </a:r>
            <a:r>
              <a:rPr lang="cs-CZ" sz="2200" dirty="false" smtClean="false"/>
              <a:t>– nezpůsobilé výdaje X cestovné pečujících osob – nepřímé náklady </a:t>
            </a:r>
          </a:p>
          <a:p>
            <a:r>
              <a:rPr lang="cs-CZ" sz="2200" b="true" dirty="false"/>
              <a:t>Nákup a dovoz </a:t>
            </a:r>
            <a:r>
              <a:rPr lang="cs-CZ" sz="2200" b="true" dirty="false" smtClean="false"/>
              <a:t>jídla </a:t>
            </a:r>
            <a:r>
              <a:rPr lang="cs-CZ" sz="2200" dirty="false" smtClean="false"/>
              <a:t>(např. </a:t>
            </a:r>
            <a:r>
              <a:rPr lang="cs-CZ" sz="2200" dirty="false" err="true" smtClean="false"/>
              <a:t>termonádoby</a:t>
            </a:r>
            <a:r>
              <a:rPr lang="cs-CZ" sz="2200" dirty="false" smtClean="false"/>
              <a:t>) – nezpůsobilé výdaje X pořízení lednice, </a:t>
            </a:r>
            <a:r>
              <a:rPr lang="cs-CZ" sz="2200" dirty="false" err="true" smtClean="false"/>
              <a:t>mikr</a:t>
            </a:r>
            <a:r>
              <a:rPr lang="cs-CZ" sz="2200" dirty="false" smtClean="false"/>
              <a:t>. trouby, nádobí pro děti – přímé náklady</a:t>
            </a:r>
          </a:p>
          <a:p>
            <a:r>
              <a:rPr lang="cs-CZ" sz="2200" b="true" dirty="false" smtClean="false"/>
              <a:t>Nákup vybavení </a:t>
            </a:r>
            <a:r>
              <a:rPr lang="cs-CZ" sz="2200" dirty="false" smtClean="false"/>
              <a:t>samotného zařízení, které je pracovištěm pečujících osob – přímé náklady X nákup kancelářských potřeb – nepřímé náklady </a:t>
            </a:r>
          </a:p>
          <a:p>
            <a:r>
              <a:rPr lang="cs-CZ" sz="2200" b="true" dirty="false" smtClean="false"/>
              <a:t>Stavební úpravy </a:t>
            </a:r>
            <a:r>
              <a:rPr lang="cs-CZ" sz="2200" dirty="false" smtClean="false"/>
              <a:t>prostor zařízení určených pro práci s dětmi – přímé náklady X stavební úpravy pro projekt samotný – nepřímé náklady </a:t>
            </a:r>
          </a:p>
          <a:p>
            <a:r>
              <a:rPr lang="cs-CZ" sz="2200" b="true" dirty="false" smtClean="false"/>
              <a:t>Pronájem prostor</a:t>
            </a:r>
            <a:r>
              <a:rPr lang="cs-CZ" sz="2200" dirty="false" smtClean="false"/>
              <a:t> </a:t>
            </a:r>
            <a:r>
              <a:rPr lang="cs-CZ" sz="2200" dirty="false"/>
              <a:t>pro družinu – přímé náklady (Nákup služeb) X </a:t>
            </a:r>
            <a:r>
              <a:rPr lang="cs-CZ" sz="2200" dirty="false" smtClean="false"/>
              <a:t>pronájem prostor  využívaných </a:t>
            </a:r>
            <a:r>
              <a:rPr lang="cs-CZ" sz="2200" dirty="false"/>
              <a:t>k administraci projektu – nepřímé náklady </a:t>
            </a:r>
            <a:endParaRPr lang="cs-CZ" sz="2200" dirty="false" smtClean="false"/>
          </a:p>
          <a:p>
            <a:endParaRPr lang="cs-CZ" dirty="false" smtClean="false"/>
          </a:p>
          <a:p>
            <a:pPr marL="0" indent="0">
              <a:buNone/>
            </a:pP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81</a:t>
            </a:fld>
            <a:endParaRPr lang="cs-CZ" dirty="false"/>
          </a:p>
        </p:txBody>
      </p:sp>
    </p:spTree>
    <p:extLst>
      <p:ext uri="{BB962C8B-B14F-4D97-AF65-F5344CB8AC3E}">
        <p14:creationId xmlns:p14="http://schemas.microsoft.com/office/powerpoint/2010/main" val="354176576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Příklady </a:t>
            </a:r>
            <a:endParaRPr lang="cs-CZ" dirty="false"/>
          </a:p>
        </p:txBody>
      </p:sp>
      <p:sp>
        <p:nvSpPr>
          <p:cNvPr id="3" name="Zástupný symbol pro obsah 2"/>
          <p:cNvSpPr>
            <a:spLocks noGrp="true"/>
          </p:cNvSpPr>
          <p:nvPr>
            <p:ph idx="1"/>
          </p:nvPr>
        </p:nvSpPr>
        <p:spPr>
          <a:xfrm>
            <a:off x="539552" y="1772816"/>
            <a:ext cx="8064000" cy="4320000"/>
          </a:xfrm>
        </p:spPr>
        <p:txBody>
          <a:bodyPr/>
          <a:lstStyle/>
          <a:p>
            <a:pPr algn="just"/>
            <a:r>
              <a:rPr lang="cs-CZ" b="true" dirty="false"/>
              <a:t>Společná doprava dětí  </a:t>
            </a:r>
            <a:r>
              <a:rPr lang="cs-CZ" dirty="false"/>
              <a:t>– přímé náklady (Nákup služeb)</a:t>
            </a:r>
          </a:p>
          <a:p>
            <a:pPr algn="just"/>
            <a:r>
              <a:rPr lang="cs-CZ" b="true" dirty="false" smtClean="false"/>
              <a:t>Služby </a:t>
            </a:r>
            <a:r>
              <a:rPr lang="cs-CZ" b="true" dirty="false"/>
              <a:t>péče o děti </a:t>
            </a:r>
            <a:r>
              <a:rPr lang="cs-CZ" dirty="false"/>
              <a:t>vykonávané pečující osobou s ŽL – přímé náklady (Nákup služeb)</a:t>
            </a:r>
          </a:p>
          <a:p>
            <a:pPr algn="just"/>
            <a:r>
              <a:rPr lang="cs-CZ" b="true" dirty="false" smtClean="false"/>
              <a:t>Kurz zdravotníka </a:t>
            </a:r>
            <a:r>
              <a:rPr lang="cs-CZ" dirty="false" smtClean="false"/>
              <a:t>– přímé náklady (Nákup služeb)</a:t>
            </a:r>
          </a:p>
          <a:p>
            <a:pPr algn="just"/>
            <a:r>
              <a:rPr lang="cs-CZ" b="true" dirty="false" smtClean="false"/>
              <a:t>Vzdělávání pečujících osob </a:t>
            </a:r>
            <a:r>
              <a:rPr lang="cs-CZ" dirty="false" smtClean="false"/>
              <a:t>– musí být vazba </a:t>
            </a:r>
            <a:br>
              <a:rPr lang="cs-CZ" dirty="false" smtClean="false"/>
            </a:br>
            <a:r>
              <a:rPr lang="cs-CZ" dirty="false" smtClean="false"/>
              <a:t>na deklarovaná pracovní místa</a:t>
            </a:r>
          </a:p>
          <a:p>
            <a:pPr algn="just"/>
            <a:r>
              <a:rPr lang="cs-CZ" b="true" dirty="false" smtClean="false"/>
              <a:t>Animační náklady </a:t>
            </a:r>
            <a:r>
              <a:rPr lang="cs-CZ" dirty="false" smtClean="false"/>
              <a:t>– doporučení 1x týdně u </a:t>
            </a:r>
            <a:r>
              <a:rPr lang="cs-CZ" dirty="false" err="true" smtClean="false"/>
              <a:t>příměst</a:t>
            </a:r>
            <a:r>
              <a:rPr lang="cs-CZ" dirty="false" smtClean="false"/>
              <a:t>. tábora, 1x měsíčně u dětského klubu</a:t>
            </a:r>
          </a:p>
          <a:p>
            <a:endParaRPr lang="cs-CZ" dirty="false" smtClean="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82</a:t>
            </a:fld>
            <a:endParaRPr lang="cs-CZ" dirty="false"/>
          </a:p>
        </p:txBody>
      </p:sp>
    </p:spTree>
    <p:extLst>
      <p:ext uri="{BB962C8B-B14F-4D97-AF65-F5344CB8AC3E}">
        <p14:creationId xmlns:p14="http://schemas.microsoft.com/office/powerpoint/2010/main" val="289333018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Nepřímé náklady </a:t>
            </a:r>
            <a:endParaRPr lang="cs-CZ" dirty="false"/>
          </a:p>
        </p:txBody>
      </p:sp>
      <p:sp>
        <p:nvSpPr>
          <p:cNvPr id="3" name="Zástupný symbol pro obsah 2"/>
          <p:cNvSpPr>
            <a:spLocks noGrp="true"/>
          </p:cNvSpPr>
          <p:nvPr>
            <p:ph idx="1"/>
          </p:nvPr>
        </p:nvSpPr>
        <p:spPr/>
        <p:txBody>
          <a:bodyPr/>
          <a:lstStyle/>
          <a:p>
            <a:r>
              <a:rPr lang="cs-CZ" dirty="false" smtClean="false"/>
              <a:t>Papír (např. kancelářský, toaletní, balicí, čtvrtky…)</a:t>
            </a:r>
          </a:p>
          <a:p>
            <a:r>
              <a:rPr lang="cs-CZ" dirty="false" smtClean="false"/>
              <a:t>Pojištění </a:t>
            </a:r>
            <a:r>
              <a:rPr lang="cs-CZ" dirty="false"/>
              <a:t>odpovědnosti za </a:t>
            </a:r>
            <a:r>
              <a:rPr lang="cs-CZ" dirty="false" smtClean="false"/>
              <a:t>škodu (u DS povinné)</a:t>
            </a:r>
            <a:endParaRPr lang="cs-CZ" dirty="false"/>
          </a:p>
          <a:p>
            <a:r>
              <a:rPr lang="cs-CZ" dirty="false" smtClean="false"/>
              <a:t>Cestovné pečujících/doprovázejících osob </a:t>
            </a:r>
          </a:p>
          <a:p>
            <a:r>
              <a:rPr lang="cs-CZ" dirty="false" smtClean="false"/>
              <a:t>Nájem prostor pro administrativní zajištění projektu</a:t>
            </a:r>
          </a:p>
          <a:p>
            <a:r>
              <a:rPr lang="cs-CZ" dirty="false" smtClean="false"/>
              <a:t>Náklady na úklid </a:t>
            </a:r>
          </a:p>
          <a:p>
            <a:r>
              <a:rPr lang="cs-CZ" dirty="false" smtClean="false"/>
              <a:t>Kancelářské prostředky</a:t>
            </a:r>
          </a:p>
          <a:p>
            <a:r>
              <a:rPr lang="cs-CZ" dirty="false" smtClean="false"/>
              <a:t>Náklady na vedení projektu (zpráva o realizaci)</a:t>
            </a:r>
          </a:p>
          <a:p>
            <a:r>
              <a:rPr lang="cs-CZ" dirty="false" smtClean="false"/>
              <a:t>Propagace příměstských táborů</a:t>
            </a:r>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83</a:t>
            </a:fld>
            <a:endParaRPr lang="cs-CZ" dirty="false"/>
          </a:p>
        </p:txBody>
      </p:sp>
    </p:spTree>
    <p:extLst>
      <p:ext uri="{BB962C8B-B14F-4D97-AF65-F5344CB8AC3E}">
        <p14:creationId xmlns:p14="http://schemas.microsoft.com/office/powerpoint/2010/main" val="151187704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Nezpůsobilé výdaje</a:t>
            </a:r>
            <a:endParaRPr lang="cs-CZ" dirty="false"/>
          </a:p>
        </p:txBody>
      </p:sp>
      <p:sp>
        <p:nvSpPr>
          <p:cNvPr id="3" name="Zástupný symbol pro obsah 2"/>
          <p:cNvSpPr>
            <a:spLocks noGrp="true"/>
          </p:cNvSpPr>
          <p:nvPr>
            <p:ph idx="1"/>
          </p:nvPr>
        </p:nvSpPr>
        <p:spPr/>
        <p:txBody>
          <a:bodyPr/>
          <a:lstStyle/>
          <a:p>
            <a:endParaRPr lang="cs-CZ" dirty="false" smtClean="false"/>
          </a:p>
          <a:p>
            <a:r>
              <a:rPr lang="cs-CZ" dirty="false" smtClean="false"/>
              <a:t>Stravné pro děti</a:t>
            </a:r>
          </a:p>
          <a:p>
            <a:r>
              <a:rPr lang="cs-CZ" dirty="false" smtClean="false"/>
              <a:t>Zajištění výletů – náklady na dopravu/cestovné, vstupné, potravinové balíčky</a:t>
            </a:r>
          </a:p>
          <a:p>
            <a:r>
              <a:rPr lang="cs-CZ" dirty="false" smtClean="false"/>
              <a:t>Náklady na napsání projektu</a:t>
            </a:r>
          </a:p>
          <a:p>
            <a:endParaRPr lang="cs-CZ" dirty="false" smtClean="false"/>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84</a:t>
            </a:fld>
            <a:endParaRPr lang="cs-CZ" dirty="false"/>
          </a:p>
        </p:txBody>
      </p:sp>
    </p:spTree>
    <p:extLst>
      <p:ext uri="{BB962C8B-B14F-4D97-AF65-F5344CB8AC3E}">
        <p14:creationId xmlns:p14="http://schemas.microsoft.com/office/powerpoint/2010/main" val="49190208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endParaRPr lang="cs-CZ"/>
          </a:p>
        </p:txBody>
      </p:sp>
      <p:sp>
        <p:nvSpPr>
          <p:cNvPr id="3" name="Zástupný symbol pro obsah 2"/>
          <p:cNvSpPr>
            <a:spLocks noGrp="true"/>
          </p:cNvSpPr>
          <p:nvPr>
            <p:ph idx="1"/>
          </p:nvPr>
        </p:nvSpPr>
        <p:spPr/>
        <p:txBody>
          <a:bodyPr/>
          <a:lstStyle/>
          <a:p>
            <a:endParaRPr lang="cs-CZ"/>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85</a:t>
            </a:fld>
            <a:endParaRPr lang="cs-CZ" dirty="false"/>
          </a:p>
        </p:txBody>
      </p:sp>
      <p:pic>
        <p:nvPicPr>
          <p:cNvPr id="5" name="Obrázek 1"/>
          <p:cNvPicPr>
            <a:picLocks noChangeAspect="true"/>
          </p:cNvPicPr>
          <p:nvPr/>
        </p:nvPicPr>
        <p:blipFill>
          <a:blip r:embed="rId2">
            <a:extLst>
              <a:ext uri="{28A0092B-C50C-407E-A947-70E740481C1C}">
                <a14:useLocalDpi xmlns:a14="http://schemas.microsoft.com/office/drawing/2010/main" val="0"/>
              </a:ext>
            </a:extLst>
          </a:blip>
          <a:srcRect/>
          <a:stretch>
            <a:fillRect/>
          </a:stretch>
        </p:blipFill>
        <p:spPr bwMode="auto">
          <a:xfrm>
            <a:off x="-10708" y="0"/>
            <a:ext cx="915470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496975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Indikátory </a:t>
            </a:r>
            <a:endParaRPr lang="cs-CZ" dirty="false"/>
          </a:p>
        </p:txBody>
      </p:sp>
      <p:sp>
        <p:nvSpPr>
          <p:cNvPr id="3" name="Zástupný symbol pro obsah 2"/>
          <p:cNvSpPr>
            <a:spLocks noGrp="true"/>
          </p:cNvSpPr>
          <p:nvPr>
            <p:ph idx="1"/>
          </p:nvPr>
        </p:nvSpPr>
        <p:spPr/>
        <p:txBody>
          <a:bodyPr/>
          <a:lstStyle/>
          <a:p>
            <a:r>
              <a:rPr lang="cs-CZ" dirty="false" smtClean="false"/>
              <a:t>CS projektů jsou </a:t>
            </a:r>
            <a:r>
              <a:rPr lang="cs-CZ" b="true" dirty="false" smtClean="false"/>
              <a:t>rodiče</a:t>
            </a:r>
            <a:r>
              <a:rPr lang="cs-CZ" dirty="false" smtClean="false"/>
              <a:t>, nikoli děti</a:t>
            </a:r>
          </a:p>
          <a:p>
            <a:r>
              <a:rPr lang="cs-CZ" dirty="false" smtClean="false"/>
              <a:t>Možno započítat jen jednoho z rodičů (z osob pečujících o dítě ve společné domácnosti)</a:t>
            </a:r>
          </a:p>
          <a:p>
            <a:r>
              <a:rPr lang="cs-CZ" dirty="false" smtClean="false"/>
              <a:t>V jednom zařízení je více sourozenců nebo jedno dítě využívá více služeb – </a:t>
            </a:r>
            <a:r>
              <a:rPr lang="cs-CZ" b="true" dirty="false" smtClean="false"/>
              <a:t>podpořenou osobou pouze jeden z rodičů</a:t>
            </a:r>
            <a:r>
              <a:rPr lang="cs-CZ" dirty="false" smtClean="false"/>
              <a:t> </a:t>
            </a:r>
          </a:p>
          <a:p>
            <a:r>
              <a:rPr lang="cs-CZ" b="true" dirty="false" smtClean="false"/>
              <a:t>Střídavá péče </a:t>
            </a:r>
            <a:r>
              <a:rPr lang="cs-CZ" dirty="false" smtClean="false"/>
              <a:t>– podpořenou osobou je jedna osoba </a:t>
            </a:r>
            <a:br>
              <a:rPr lang="cs-CZ" dirty="false" smtClean="false"/>
            </a:br>
            <a:r>
              <a:rPr lang="cs-CZ" dirty="false" smtClean="false"/>
              <a:t>z každé domácnosti </a:t>
            </a:r>
          </a:p>
          <a:p>
            <a:r>
              <a:rPr lang="cs-CZ" b="true" dirty="false"/>
              <a:t>M</a:t>
            </a:r>
            <a:r>
              <a:rPr lang="cs-CZ" b="true" dirty="false" smtClean="false"/>
              <a:t>atka na </a:t>
            </a:r>
            <a:r>
              <a:rPr lang="cs-CZ" b="true" dirty="false"/>
              <a:t>rodičovské </a:t>
            </a:r>
            <a:r>
              <a:rPr lang="cs-CZ" b="true" dirty="false" smtClean="false"/>
              <a:t>dovolené </a:t>
            </a:r>
            <a:r>
              <a:rPr lang="cs-CZ" dirty="false" smtClean="false"/>
              <a:t>-  nutná vazba na trh práce (pracovní smlouva)</a:t>
            </a:r>
            <a:endParaRPr lang="cs-CZ" b="true"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86</a:t>
            </a:fld>
            <a:endParaRPr lang="cs-CZ" dirty="false"/>
          </a:p>
        </p:txBody>
      </p:sp>
    </p:spTree>
    <p:extLst>
      <p:ext uri="{BB962C8B-B14F-4D97-AF65-F5344CB8AC3E}">
        <p14:creationId xmlns:p14="http://schemas.microsoft.com/office/powerpoint/2010/main" val="93593677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Indikátory </a:t>
            </a:r>
            <a:endParaRPr lang="cs-CZ" dirty="false"/>
          </a:p>
        </p:txBody>
      </p:sp>
      <p:sp>
        <p:nvSpPr>
          <p:cNvPr id="3" name="Zástupný symbol pro obsah 2"/>
          <p:cNvSpPr>
            <a:spLocks noGrp="true"/>
          </p:cNvSpPr>
          <p:nvPr>
            <p:ph idx="1"/>
          </p:nvPr>
        </p:nvSpPr>
        <p:spPr/>
        <p:txBody>
          <a:bodyPr/>
          <a:lstStyle/>
          <a:p>
            <a:pPr algn="just"/>
            <a:r>
              <a:rPr lang="cs-CZ" b="true" dirty="false" smtClean="false"/>
              <a:t>6 00 00 </a:t>
            </a:r>
            <a:r>
              <a:rPr lang="cs-CZ" dirty="false" smtClean="false"/>
              <a:t>– podpořený rodič, který se díky umístění dítěte do projektu mohl zapojit na trhu práce </a:t>
            </a:r>
          </a:p>
          <a:p>
            <a:pPr algn="just"/>
            <a:r>
              <a:rPr lang="cs-CZ" b="true" dirty="false" smtClean="false"/>
              <a:t>5 00 01 </a:t>
            </a:r>
            <a:r>
              <a:rPr lang="cs-CZ" dirty="false" smtClean="false"/>
              <a:t>– relevantní pro aktivity na podporu zařízení péče o děti v době mimo školní vyučování, dětských skupin a příměstských táborů</a:t>
            </a:r>
          </a:p>
          <a:p>
            <a:pPr algn="just"/>
            <a:r>
              <a:rPr lang="cs-CZ" b="true" dirty="false" smtClean="false"/>
              <a:t>5 01 00</a:t>
            </a:r>
            <a:r>
              <a:rPr lang="cs-CZ" dirty="false" smtClean="false"/>
              <a:t>, </a:t>
            </a:r>
            <a:r>
              <a:rPr lang="cs-CZ" b="true" dirty="false" smtClean="false"/>
              <a:t>5 01 10 </a:t>
            </a:r>
            <a:r>
              <a:rPr lang="cs-CZ" dirty="false" smtClean="false"/>
              <a:t>a </a:t>
            </a:r>
            <a:r>
              <a:rPr lang="cs-CZ" b="true" dirty="false" smtClean="false"/>
              <a:t>5 01 20 </a:t>
            </a:r>
            <a:r>
              <a:rPr lang="cs-CZ" dirty="false" smtClean="false"/>
              <a:t>– relevantní v případě aktivit na podporu dětských skupin</a:t>
            </a:r>
          </a:p>
          <a:p>
            <a:pPr marL="0" indent="0">
              <a:buNone/>
            </a:pPr>
            <a:endParaRPr lang="cs-CZ" dirty="false" smtClean="false"/>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87</a:t>
            </a:fld>
            <a:endParaRPr lang="cs-CZ" dirty="false"/>
          </a:p>
        </p:txBody>
      </p:sp>
    </p:spTree>
    <p:extLst>
      <p:ext uri="{BB962C8B-B14F-4D97-AF65-F5344CB8AC3E}">
        <p14:creationId xmlns:p14="http://schemas.microsoft.com/office/powerpoint/2010/main" val="268822192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Právní předpisy </a:t>
            </a:r>
            <a:endParaRPr lang="cs-CZ" dirty="false"/>
          </a:p>
        </p:txBody>
      </p:sp>
      <p:sp>
        <p:nvSpPr>
          <p:cNvPr id="3" name="Zástupný symbol pro obsah 2"/>
          <p:cNvSpPr>
            <a:spLocks noGrp="true"/>
          </p:cNvSpPr>
          <p:nvPr>
            <p:ph idx="1"/>
          </p:nvPr>
        </p:nvSpPr>
        <p:spPr/>
        <p:txBody>
          <a:bodyPr/>
          <a:lstStyle/>
          <a:p>
            <a:pPr algn="just"/>
            <a:r>
              <a:rPr lang="cs-CZ" b="true" dirty="false"/>
              <a:t>Zákon 247/2014 Sb</a:t>
            </a:r>
            <a:r>
              <a:rPr lang="cs-CZ" b="true" dirty="false" smtClean="false"/>
              <a:t>.</a:t>
            </a:r>
            <a:r>
              <a:rPr lang="cs-CZ" dirty="false" smtClean="false"/>
              <a:t>,</a:t>
            </a:r>
            <a:r>
              <a:rPr lang="cs-CZ" b="true" dirty="false" smtClean="false"/>
              <a:t> </a:t>
            </a:r>
            <a:r>
              <a:rPr lang="cs-CZ" dirty="false" smtClean="false"/>
              <a:t>o </a:t>
            </a:r>
            <a:r>
              <a:rPr lang="cs-CZ" dirty="false"/>
              <a:t>poskytování služby péče o dítě v dětské skupině a o změně souvisejících zákonů</a:t>
            </a:r>
          </a:p>
          <a:p>
            <a:pPr algn="just"/>
            <a:r>
              <a:rPr lang="cs-CZ" b="true" dirty="false"/>
              <a:t>Vyhláška 281/2014 Sb</a:t>
            </a:r>
            <a:r>
              <a:rPr lang="cs-CZ" b="true" dirty="false" smtClean="false"/>
              <a:t>.</a:t>
            </a:r>
            <a:r>
              <a:rPr lang="cs-CZ" dirty="false" smtClean="false"/>
              <a:t>,</a:t>
            </a:r>
            <a:r>
              <a:rPr lang="cs-CZ" b="true" dirty="false" smtClean="false"/>
              <a:t> </a:t>
            </a:r>
            <a:r>
              <a:rPr lang="cs-CZ" dirty="false"/>
              <a:t>o</a:t>
            </a:r>
            <a:r>
              <a:rPr lang="cs-CZ" dirty="false" smtClean="false"/>
              <a:t> </a:t>
            </a:r>
            <a:r>
              <a:rPr lang="cs-CZ" dirty="false"/>
              <a:t>hygienických požadavcích </a:t>
            </a:r>
            <a:r>
              <a:rPr lang="cs-CZ" dirty="false" smtClean="false"/>
              <a:t/>
            </a:r>
            <a:br>
              <a:rPr lang="cs-CZ" dirty="false" smtClean="false"/>
            </a:br>
            <a:r>
              <a:rPr lang="cs-CZ" dirty="false" smtClean="false"/>
              <a:t>na </a:t>
            </a:r>
            <a:r>
              <a:rPr lang="cs-CZ" dirty="false"/>
              <a:t>prostory a provoz dětské skupiny do 12 dětí</a:t>
            </a:r>
          </a:p>
          <a:p>
            <a:pPr algn="just"/>
            <a:r>
              <a:rPr lang="cs-CZ" b="true" dirty="false"/>
              <a:t>Vyhláška 410/2005 Sb</a:t>
            </a:r>
            <a:r>
              <a:rPr lang="cs-CZ" b="true" dirty="false" smtClean="false"/>
              <a:t>.</a:t>
            </a:r>
            <a:r>
              <a:rPr lang="cs-CZ" dirty="false" smtClean="false"/>
              <a:t>,</a:t>
            </a:r>
            <a:r>
              <a:rPr lang="cs-CZ" b="true" dirty="false" smtClean="false"/>
              <a:t> </a:t>
            </a:r>
            <a:r>
              <a:rPr lang="cs-CZ" dirty="false"/>
              <a:t>o</a:t>
            </a:r>
            <a:r>
              <a:rPr lang="cs-CZ" dirty="false" smtClean="false"/>
              <a:t> </a:t>
            </a:r>
            <a:r>
              <a:rPr lang="cs-CZ" dirty="false"/>
              <a:t>hygienických požadavcích </a:t>
            </a:r>
            <a:r>
              <a:rPr lang="cs-CZ" dirty="false" smtClean="false"/>
              <a:t/>
            </a:r>
            <a:br>
              <a:rPr lang="cs-CZ" dirty="false" smtClean="false"/>
            </a:br>
            <a:r>
              <a:rPr lang="cs-CZ" dirty="false" smtClean="false"/>
              <a:t>na </a:t>
            </a:r>
            <a:r>
              <a:rPr lang="cs-CZ" dirty="false"/>
              <a:t>prostory a provoz zařízení a provozoven pro výchovu a vzdělávání dětí a mladistvých</a:t>
            </a:r>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88</a:t>
            </a:fld>
            <a:endParaRPr lang="cs-CZ" dirty="false"/>
          </a:p>
        </p:txBody>
      </p:sp>
    </p:spTree>
    <p:extLst>
      <p:ext uri="{BB962C8B-B14F-4D97-AF65-F5344CB8AC3E}">
        <p14:creationId xmlns:p14="http://schemas.microsoft.com/office/powerpoint/2010/main" val="296408960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5" name="Nadpis 4"/>
          <p:cNvSpPr>
            <a:spLocks noGrp="true"/>
          </p:cNvSpPr>
          <p:nvPr>
            <p:ph type="title"/>
          </p:nvPr>
        </p:nvSpPr>
        <p:spPr>
          <a:xfrm>
            <a:off x="1403648" y="2996952"/>
            <a:ext cx="7488024" cy="730252"/>
          </a:xfrm>
        </p:spPr>
        <p:txBody>
          <a:bodyPr/>
          <a:lstStyle/>
          <a:p>
            <a:pPr>
              <a:spcBef>
                <a:spcPts val="0"/>
              </a:spcBef>
            </a:pPr>
            <a:r>
              <a:rPr lang="cs-CZ" dirty="false"/>
              <a:t>Podpora opatření </a:t>
            </a:r>
            <a:r>
              <a:rPr lang="cs-CZ" dirty="false" smtClean="false"/>
              <a:t/>
            </a:r>
            <a:br>
              <a:rPr lang="cs-CZ" dirty="false" smtClean="false"/>
            </a:br>
            <a:r>
              <a:rPr lang="cs-CZ" dirty="false" smtClean="false"/>
              <a:t>v oblasti zaměstnanosti</a:t>
            </a:r>
            <a:endParaRPr lang="cs-CZ" dirty="false"/>
          </a:p>
        </p:txBody>
      </p:sp>
      <p:pic>
        <p:nvPicPr>
          <p:cNvPr id="14" name="Zástupný symbol pro obrázek 13"/>
          <p:cNvPicPr>
            <a:picLocks noGrp="true" noChangeAspect="true"/>
          </p:cNvPicPr>
          <p:nvPr>
            <p:ph type="pic" sz="quarter" idx="15"/>
          </p:nvPr>
        </p:nvPicPr>
        <p:blipFill>
          <a:blip cstate="print" r:embed="rId3">
            <a:extLst>
              <a:ext uri="{28A0092B-C50C-407E-A947-70E740481C1C}">
                <a14:useLocalDpi xmlns:a14="http://schemas.microsoft.com/office/drawing/2010/main" val="0"/>
              </a:ext>
            </a:extLst>
          </a:blip>
          <a:srcRect/>
          <a:stretch>
            <a:fillRect/>
          </a:stretch>
        </p:blipFill>
        <p:spPr>
          <a:xfrm>
            <a:off x="683568" y="3307744"/>
            <a:ext cx="540000" cy="540000"/>
          </a:xfrm>
        </p:spPr>
      </p:pic>
      <p:sp>
        <p:nvSpPr>
          <p:cNvPr id="4" name="Zástupný symbol pro obsah 2"/>
          <p:cNvSpPr txBox="true">
            <a:spLocks/>
          </p:cNvSpPr>
          <p:nvPr/>
        </p:nvSpPr>
        <p:spPr>
          <a:xfrm>
            <a:off x="683568" y="3861048"/>
            <a:ext cx="7920432" cy="2664296"/>
          </a:xfrm>
          <a:prstGeom prst="rect">
            <a:avLst/>
          </a:prstGeom>
          <a:ln>
            <a:noFill/>
          </a:ln>
        </p:spPr>
        <p:txBody>
          <a:bodyPr/>
          <a:lstStyle>
            <a:lvl1pPr marL="432000" indent="-432000" algn="l" defTabSz="914400" rtl="false" eaLnBrk="true" latinLnBrk="false" hangingPunct="true">
              <a:lnSpc>
                <a:spcPts val="2880"/>
              </a:lnSpc>
              <a:spcBef>
                <a:spcPts val="600"/>
              </a:spcBef>
              <a:spcAft>
                <a:spcPts val="600"/>
              </a:spcAft>
              <a:buClr>
                <a:schemeClr val="accent2"/>
              </a:buClr>
              <a:buSzPct val="100000"/>
              <a:buFont typeface="Wingdings" panose="05000000000000000000" pitchFamily="2" charset="2"/>
              <a:buChar char=""/>
              <a:defRPr sz="2400" b="false" kern="1200">
                <a:solidFill>
                  <a:schemeClr val="tx1"/>
                </a:solidFill>
                <a:latin typeface="+mn-lt"/>
                <a:ea typeface="+mn-ea"/>
                <a:cs typeface="+mn-cs"/>
              </a:defRPr>
            </a:lvl1pPr>
            <a:lvl2pPr marL="666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2pPr>
            <a:lvl3pPr marL="918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3pPr>
            <a:lvl4pPr marL="1170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lang="cs-CZ" sz="2000" kern="1200" dirty="false" smtClean="false">
                <a:solidFill>
                  <a:schemeClr val="tx1"/>
                </a:solidFill>
                <a:latin typeface="+mn-lt"/>
                <a:ea typeface="+mn-ea"/>
                <a:cs typeface="+mn-cs"/>
              </a:defRPr>
            </a:lvl4pPr>
            <a:lvl5pPr marL="1422000" indent="-252000" algn="l" defTabSz="914400" rtl="false" eaLnBrk="true" latinLnBrk="false" hangingPunct="true">
              <a:lnSpc>
                <a:spcPts val="2400"/>
              </a:lnSpc>
              <a:spcBef>
                <a:spcPts val="300"/>
              </a:spcBef>
              <a:spcAft>
                <a:spcPts val="300"/>
              </a:spcAft>
              <a:buClr>
                <a:schemeClr val="accent2"/>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false" eaLnBrk="true" latinLnBrk="false" hangingPunct="true">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cs-CZ" dirty="false"/>
          </a:p>
        </p:txBody>
      </p:sp>
    </p:spTree>
    <p:extLst>
      <p:ext uri="{BB962C8B-B14F-4D97-AF65-F5344CB8AC3E}">
        <p14:creationId xmlns:p14="http://schemas.microsoft.com/office/powerpoint/2010/main" val="240999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Příprava žádosti o podporu</a:t>
            </a:r>
          </a:p>
        </p:txBody>
      </p:sp>
      <p:sp>
        <p:nvSpPr>
          <p:cNvPr id="3" name="Zástupný symbol pro obsah 2"/>
          <p:cNvSpPr>
            <a:spLocks noGrp="true"/>
          </p:cNvSpPr>
          <p:nvPr>
            <p:ph idx="1"/>
          </p:nvPr>
        </p:nvSpPr>
        <p:spPr>
          <a:xfrm>
            <a:off x="539552" y="1340768"/>
            <a:ext cx="8208912" cy="5184576"/>
          </a:xfrm>
        </p:spPr>
        <p:txBody>
          <a:bodyPr/>
          <a:lstStyle/>
          <a:p>
            <a:pPr marL="0" lvl="0" indent="0">
              <a:buNone/>
            </a:pPr>
            <a:r>
              <a:rPr lang="cs-CZ" sz="1800" b="true" u="sng" cap="all" dirty="false"/>
              <a:t>2</a:t>
            </a:r>
            <a:r>
              <a:rPr lang="cs-CZ" sz="1800" b="true" u="sng" cap="all" dirty="false" smtClean="false"/>
              <a:t>. </a:t>
            </a:r>
            <a:r>
              <a:rPr lang="cs-CZ" sz="1800" b="true" u="sng" cap="all" dirty="false"/>
              <a:t>Jak toho chceme dosáhnout</a:t>
            </a:r>
            <a:r>
              <a:rPr lang="cs-CZ" sz="1800" b="true" u="sng" cap="all" dirty="false" smtClean="false"/>
              <a:t>?</a:t>
            </a:r>
            <a:endParaRPr lang="cs-CZ" sz="1800" b="true" u="sng" cap="all" dirty="false"/>
          </a:p>
          <a:p>
            <a:pPr lvl="1">
              <a:lnSpc>
                <a:spcPct val="100000"/>
              </a:lnSpc>
              <a:spcBef>
                <a:spcPts val="0"/>
              </a:spcBef>
              <a:spcAft>
                <a:spcPts val="600"/>
              </a:spcAft>
            </a:pPr>
            <a:r>
              <a:rPr lang="cs-CZ" sz="1600" dirty="false" smtClean="false"/>
              <a:t>V </a:t>
            </a:r>
            <a:r>
              <a:rPr lang="cs-CZ" sz="1600" dirty="false"/>
              <a:t>rámci přípravy projektu je nutné </a:t>
            </a:r>
            <a:r>
              <a:rPr lang="cs-CZ" sz="1600" b="true" dirty="false"/>
              <a:t>definovat aktivity </a:t>
            </a:r>
            <a:r>
              <a:rPr lang="cs-CZ" sz="1600" dirty="false"/>
              <a:t>(strategii), kterými bude projekt realizován.</a:t>
            </a:r>
            <a:endParaRPr lang="cs-CZ" sz="1600" dirty="false" smtClean="false"/>
          </a:p>
          <a:p>
            <a:pPr lvl="1">
              <a:lnSpc>
                <a:spcPct val="100000"/>
              </a:lnSpc>
              <a:spcBef>
                <a:spcPts val="0"/>
              </a:spcBef>
              <a:spcAft>
                <a:spcPts val="600"/>
              </a:spcAft>
            </a:pPr>
            <a:r>
              <a:rPr lang="cs-CZ" sz="1600" b="true" dirty="false" smtClean="false"/>
              <a:t>Aktivity </a:t>
            </a:r>
            <a:r>
              <a:rPr lang="cs-CZ" sz="1600" dirty="false"/>
              <a:t>mají být prostředkem k dosažení cíle projektu, mezi cíli a klíčovými aktivitami musí být propojení. </a:t>
            </a:r>
          </a:p>
          <a:p>
            <a:pPr marL="0" lvl="1" indent="0">
              <a:lnSpc>
                <a:spcPts val="2880"/>
              </a:lnSpc>
              <a:spcBef>
                <a:spcPts val="600"/>
              </a:spcBef>
              <a:spcAft>
                <a:spcPts val="600"/>
              </a:spcAft>
              <a:buSzPct val="100000"/>
              <a:buNone/>
            </a:pPr>
            <a:r>
              <a:rPr lang="cs-CZ" sz="1600" b="true" dirty="false" smtClean="false"/>
              <a:t>Doporučení:</a:t>
            </a:r>
            <a:endParaRPr lang="cs-CZ" sz="1600" dirty="false"/>
          </a:p>
          <a:p>
            <a:pPr algn="just" hangingPunct="false">
              <a:lnSpc>
                <a:spcPct val="100000"/>
              </a:lnSpc>
              <a:spcBef>
                <a:spcPts val="0"/>
              </a:spcBef>
              <a:spcAft>
                <a:spcPts val="0"/>
              </a:spcAft>
            </a:pPr>
            <a:r>
              <a:rPr lang="cs-CZ" sz="1600" dirty="false" smtClean="false"/>
              <a:t>vedou </a:t>
            </a:r>
            <a:r>
              <a:rPr lang="cs-CZ" sz="1600" dirty="false"/>
              <a:t>k plnění cílů, jsou prostředkem, nástrojem, ne cílem </a:t>
            </a:r>
            <a:r>
              <a:rPr lang="cs-CZ" sz="1600" dirty="false" smtClean="false"/>
              <a:t>samotným,</a:t>
            </a:r>
            <a:endParaRPr lang="cs-CZ" sz="1600" dirty="false"/>
          </a:p>
          <a:p>
            <a:pPr algn="just" hangingPunct="false">
              <a:lnSpc>
                <a:spcPct val="100000"/>
              </a:lnSpc>
              <a:spcBef>
                <a:spcPts val="0"/>
              </a:spcBef>
              <a:spcAft>
                <a:spcPts val="0"/>
              </a:spcAft>
            </a:pPr>
            <a:r>
              <a:rPr lang="cs-CZ" sz="1600" dirty="false"/>
              <a:t>udržujte vazbu </a:t>
            </a:r>
            <a:r>
              <a:rPr lang="cs-CZ" sz="1600" b="true" dirty="false"/>
              <a:t>potřeby – cíle – </a:t>
            </a:r>
            <a:r>
              <a:rPr lang="cs-CZ" sz="1600" b="true" dirty="false" smtClean="false"/>
              <a:t>aktivity</a:t>
            </a:r>
            <a:r>
              <a:rPr lang="cs-CZ" sz="1600" dirty="false" smtClean="false"/>
              <a:t>,</a:t>
            </a:r>
            <a:endParaRPr lang="cs-CZ" sz="1600" dirty="false"/>
          </a:p>
          <a:p>
            <a:pPr algn="just" hangingPunct="false">
              <a:lnSpc>
                <a:spcPct val="100000"/>
              </a:lnSpc>
              <a:spcBef>
                <a:spcPts val="0"/>
              </a:spcBef>
              <a:spcAft>
                <a:spcPts val="0"/>
              </a:spcAft>
            </a:pPr>
            <a:r>
              <a:rPr lang="cs-CZ" sz="1600" dirty="false"/>
              <a:t>v projektu nemají co dělat aktivity, u kterých neprokážete, že slouží k naplnění cílů, </a:t>
            </a:r>
            <a:r>
              <a:rPr lang="cs-CZ" sz="1600" dirty="false" smtClean="false"/>
              <a:t/>
            </a:r>
            <a:br>
              <a:rPr lang="cs-CZ" sz="1600" dirty="false" smtClean="false"/>
            </a:br>
            <a:r>
              <a:rPr lang="cs-CZ" sz="1600" dirty="false" smtClean="false"/>
              <a:t>ať </a:t>
            </a:r>
            <a:r>
              <a:rPr lang="cs-CZ" sz="1600" dirty="false"/>
              <a:t>už přímo nebo </a:t>
            </a:r>
            <a:r>
              <a:rPr lang="cs-CZ" sz="1600" dirty="false" smtClean="false"/>
              <a:t>podpůrně,</a:t>
            </a:r>
            <a:endParaRPr lang="cs-CZ" sz="1600" dirty="false"/>
          </a:p>
          <a:p>
            <a:pPr algn="just" hangingPunct="false">
              <a:lnSpc>
                <a:spcPct val="100000"/>
              </a:lnSpc>
              <a:spcBef>
                <a:spcPts val="0"/>
              </a:spcBef>
              <a:spcAft>
                <a:spcPts val="0"/>
              </a:spcAft>
            </a:pPr>
            <a:r>
              <a:rPr lang="cs-CZ" sz="1600" dirty="false"/>
              <a:t>tvoří tělo </a:t>
            </a:r>
            <a:r>
              <a:rPr lang="cs-CZ" sz="1600" dirty="false" smtClean="false"/>
              <a:t>projektu,</a:t>
            </a:r>
            <a:endParaRPr lang="cs-CZ" sz="1600" dirty="false"/>
          </a:p>
          <a:p>
            <a:pPr algn="just" hangingPunct="false">
              <a:lnSpc>
                <a:spcPct val="100000"/>
              </a:lnSpc>
              <a:spcBef>
                <a:spcPts val="0"/>
              </a:spcBef>
              <a:spcAft>
                <a:spcPts val="0"/>
              </a:spcAft>
            </a:pPr>
            <a:r>
              <a:rPr lang="cs-CZ" sz="1600" dirty="false"/>
              <a:t>to, co se bude vlastně s cílovou skupinou a pro cílovou skupinu </a:t>
            </a:r>
            <a:r>
              <a:rPr lang="cs-CZ" sz="1600" dirty="false" smtClean="false"/>
              <a:t>dělat, </a:t>
            </a:r>
            <a:endParaRPr lang="cs-CZ" sz="1600" dirty="false"/>
          </a:p>
          <a:p>
            <a:pPr algn="just" hangingPunct="false">
              <a:lnSpc>
                <a:spcPct val="100000"/>
              </a:lnSpc>
              <a:spcBef>
                <a:spcPts val="0"/>
              </a:spcBef>
              <a:spcAft>
                <a:spcPts val="0"/>
              </a:spcAft>
            </a:pPr>
            <a:r>
              <a:rPr lang="cs-CZ" sz="1600" dirty="false"/>
              <a:t>konkrétní rozpis prací: kdo, kdy, co, jak, s kým, kde, jak často bude </a:t>
            </a:r>
            <a:r>
              <a:rPr lang="cs-CZ" sz="1600" dirty="false" smtClean="false"/>
              <a:t>dělat, </a:t>
            </a:r>
            <a:endParaRPr lang="cs-CZ" sz="1600" dirty="false"/>
          </a:p>
          <a:p>
            <a:pPr algn="just" hangingPunct="false">
              <a:lnSpc>
                <a:spcPct val="100000"/>
              </a:lnSpc>
              <a:spcBef>
                <a:spcPts val="0"/>
              </a:spcBef>
              <a:spcAft>
                <a:spcPts val="0"/>
              </a:spcAft>
            </a:pPr>
            <a:r>
              <a:rPr lang="cs-CZ" sz="1600" dirty="false"/>
              <a:t>shluky podobných dílčích aktivit = </a:t>
            </a:r>
            <a:r>
              <a:rPr lang="cs-CZ" sz="1600" b="true" dirty="false"/>
              <a:t>klíčové aktivity</a:t>
            </a:r>
            <a:r>
              <a:rPr lang="cs-CZ" sz="1600" dirty="false"/>
              <a:t> (seřaďte v žádosti chronologicky nebo v nějaké jasné logice</a:t>
            </a:r>
            <a:r>
              <a:rPr lang="cs-CZ" sz="1600" dirty="false" smtClean="false"/>
              <a:t>), </a:t>
            </a:r>
            <a:endParaRPr lang="cs-CZ" sz="1600" dirty="false"/>
          </a:p>
          <a:p>
            <a:pPr algn="just" hangingPunct="false">
              <a:lnSpc>
                <a:spcPct val="100000"/>
              </a:lnSpc>
              <a:spcBef>
                <a:spcPts val="0"/>
              </a:spcBef>
              <a:spcAft>
                <a:spcPts val="0"/>
              </a:spcAft>
            </a:pPr>
            <a:r>
              <a:rPr lang="cs-CZ" sz="1600" dirty="false"/>
              <a:t>např. pracovní a bilanční diagnostika, pořádání příměstských táborů pro děti pracujících </a:t>
            </a:r>
            <a:r>
              <a:rPr lang="cs-CZ" sz="1600" dirty="false" smtClean="false"/>
              <a:t>rodičů.</a:t>
            </a:r>
            <a:endParaRPr lang="cs-CZ" sz="1600" dirty="false"/>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9</a:t>
            </a:fld>
            <a:endParaRPr lang="cs-CZ" dirty="false"/>
          </a:p>
        </p:txBody>
      </p:sp>
    </p:spTree>
    <p:extLst>
      <p:ext uri="{BB962C8B-B14F-4D97-AF65-F5344CB8AC3E}">
        <p14:creationId xmlns:p14="http://schemas.microsoft.com/office/powerpoint/2010/main" val="272401997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Hlavní cíl opatření</a:t>
            </a:r>
            <a:endParaRPr lang="cs-CZ" dirty="false"/>
          </a:p>
        </p:txBody>
      </p:sp>
      <p:sp>
        <p:nvSpPr>
          <p:cNvPr id="3" name="Zástupný symbol pro obsah 2"/>
          <p:cNvSpPr>
            <a:spLocks noGrp="true"/>
          </p:cNvSpPr>
          <p:nvPr>
            <p:ph idx="1"/>
          </p:nvPr>
        </p:nvSpPr>
        <p:spPr>
          <a:xfrm>
            <a:off x="539552" y="1844824"/>
            <a:ext cx="8064000" cy="4320000"/>
          </a:xfrm>
        </p:spPr>
        <p:txBody>
          <a:bodyPr/>
          <a:lstStyle/>
          <a:p>
            <a:pPr algn="just"/>
            <a:r>
              <a:rPr lang="cs-CZ" dirty="false" smtClean="false"/>
              <a:t>Podporované aktivity by měly především </a:t>
            </a:r>
            <a:r>
              <a:rPr lang="cs-CZ" b="true" dirty="false" smtClean="false"/>
              <a:t>přispět lokální nezaměstnanosti</a:t>
            </a:r>
            <a:r>
              <a:rPr lang="cs-CZ" dirty="false" smtClean="false"/>
              <a:t> a měly by vycházet z aktuálních potřeb lokálního trhu práce (vycházet ze SCLLD)</a:t>
            </a:r>
          </a:p>
          <a:p>
            <a:pPr algn="just"/>
            <a:r>
              <a:rPr lang="cs-CZ" dirty="false" smtClean="false"/>
              <a:t>Realizované aktivity by neměly nahrazovat činnosti ÚP ČR, ale naopak je doplňovat a rozšiřovat s ohledem </a:t>
            </a:r>
            <a:br>
              <a:rPr lang="cs-CZ" dirty="false" smtClean="false"/>
            </a:br>
            <a:r>
              <a:rPr lang="cs-CZ" dirty="false" smtClean="false"/>
              <a:t>na detailní znalost lokálního trhu práce</a:t>
            </a:r>
          </a:p>
          <a:p>
            <a:pPr algn="just"/>
            <a:r>
              <a:rPr lang="cs-CZ" dirty="false"/>
              <a:t>Práce s jednotlivci</a:t>
            </a:r>
          </a:p>
          <a:p>
            <a:pPr algn="just"/>
            <a:r>
              <a:rPr lang="cs-CZ" dirty="false"/>
              <a:t>Rekvalifikace pouze s vazbou na trh </a:t>
            </a:r>
            <a:r>
              <a:rPr lang="cs-CZ" dirty="false" smtClean="false"/>
              <a:t>práce</a:t>
            </a:r>
          </a:p>
          <a:p>
            <a:pPr algn="just"/>
            <a:r>
              <a:rPr lang="cs-CZ" dirty="false" smtClean="false"/>
              <a:t>Důraz na individuální přístup k osobám z cílových skupin a respektování jejich specifických potřeb</a:t>
            </a:r>
          </a:p>
          <a:p>
            <a:endParaRPr lang="cs-CZ" dirty="false"/>
          </a:p>
          <a:p>
            <a:endParaRPr lang="cs-CZ" dirty="false" smtClean="false"/>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90</a:t>
            </a:fld>
            <a:endParaRPr lang="cs-CZ" dirty="false"/>
          </a:p>
        </p:txBody>
      </p:sp>
    </p:spTree>
    <p:extLst>
      <p:ext uri="{BB962C8B-B14F-4D97-AF65-F5344CB8AC3E}">
        <p14:creationId xmlns:p14="http://schemas.microsoft.com/office/powerpoint/2010/main" val="2669187284"/>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Cílové skupiny </a:t>
            </a:r>
            <a:endParaRPr lang="cs-CZ" dirty="false"/>
          </a:p>
        </p:txBody>
      </p:sp>
      <p:sp>
        <p:nvSpPr>
          <p:cNvPr id="3" name="Zástupný symbol pro obsah 2"/>
          <p:cNvSpPr>
            <a:spLocks noGrp="true"/>
          </p:cNvSpPr>
          <p:nvPr>
            <p:ph idx="1"/>
          </p:nvPr>
        </p:nvSpPr>
        <p:spPr/>
        <p:txBody>
          <a:bodyPr/>
          <a:lstStyle/>
          <a:p>
            <a:r>
              <a:rPr lang="cs-CZ" dirty="false" smtClean="false"/>
              <a:t>Zaměstnanci</a:t>
            </a:r>
          </a:p>
          <a:p>
            <a:endParaRPr lang="cs-CZ" dirty="false" smtClean="false"/>
          </a:p>
          <a:p>
            <a:r>
              <a:rPr lang="cs-CZ" dirty="false" smtClean="false"/>
              <a:t>Uchazeči o zaměstnání</a:t>
            </a:r>
          </a:p>
          <a:p>
            <a:endParaRPr lang="cs-CZ" dirty="false" smtClean="false"/>
          </a:p>
          <a:p>
            <a:r>
              <a:rPr lang="cs-CZ" dirty="false" smtClean="false"/>
              <a:t>Zájemci o zaměstnání</a:t>
            </a:r>
          </a:p>
          <a:p>
            <a:endParaRPr lang="cs-CZ" dirty="false" smtClean="false"/>
          </a:p>
          <a:p>
            <a:r>
              <a:rPr lang="cs-CZ" dirty="false" smtClean="false"/>
              <a:t>Neaktivní osoby </a:t>
            </a: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91</a:t>
            </a:fld>
            <a:endParaRPr lang="cs-CZ" dirty="false"/>
          </a:p>
        </p:txBody>
      </p:sp>
    </p:spTree>
    <p:extLst>
      <p:ext uri="{BB962C8B-B14F-4D97-AF65-F5344CB8AC3E}">
        <p14:creationId xmlns:p14="http://schemas.microsoft.com/office/powerpoint/2010/main" val="41635589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pPr algn="ctr"/>
            <a:r>
              <a:rPr lang="cs-CZ" dirty="false" smtClean="false"/>
              <a:t>Vymezení oprávněných partnerů</a:t>
            </a:r>
            <a:endParaRPr lang="cs-CZ" dirty="false"/>
          </a:p>
        </p:txBody>
      </p:sp>
      <p:sp>
        <p:nvSpPr>
          <p:cNvPr id="3" name="Zástupný symbol pro obsah 2"/>
          <p:cNvSpPr>
            <a:spLocks noGrp="true"/>
          </p:cNvSpPr>
          <p:nvPr>
            <p:ph idx="1"/>
          </p:nvPr>
        </p:nvSpPr>
        <p:spPr/>
        <p:txBody>
          <a:bodyPr/>
          <a:lstStyle/>
          <a:p>
            <a:endParaRPr lang="cs-CZ" dirty="false" smtClean="false"/>
          </a:p>
          <a:p>
            <a:r>
              <a:rPr lang="cs-CZ" dirty="false" smtClean="false"/>
              <a:t>Partneři </a:t>
            </a:r>
            <a:r>
              <a:rPr lang="cs-CZ" dirty="false"/>
              <a:t>s finančním příspěvkem</a:t>
            </a:r>
          </a:p>
          <a:p>
            <a:endParaRPr lang="cs-CZ" dirty="false"/>
          </a:p>
          <a:p>
            <a:endParaRPr lang="cs-CZ" dirty="false" smtClean="false"/>
          </a:p>
          <a:p>
            <a:r>
              <a:rPr lang="cs-CZ" dirty="false" smtClean="false"/>
              <a:t>Partneři </a:t>
            </a:r>
            <a:r>
              <a:rPr lang="cs-CZ" dirty="false"/>
              <a:t>bez finančního příspěvku</a:t>
            </a:r>
          </a:p>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92</a:t>
            </a:fld>
            <a:endParaRPr lang="cs-CZ" dirty="false"/>
          </a:p>
        </p:txBody>
      </p:sp>
    </p:spTree>
    <p:extLst>
      <p:ext uri="{BB962C8B-B14F-4D97-AF65-F5344CB8AC3E}">
        <p14:creationId xmlns:p14="http://schemas.microsoft.com/office/powerpoint/2010/main" val="206587042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Zapojení ÚP ČR DO Projektů</a:t>
            </a:r>
            <a:endParaRPr lang="cs-CZ" dirty="false"/>
          </a:p>
        </p:txBody>
      </p:sp>
      <p:sp>
        <p:nvSpPr>
          <p:cNvPr id="3" name="Zástupný symbol pro obsah 2"/>
          <p:cNvSpPr>
            <a:spLocks noGrp="true"/>
          </p:cNvSpPr>
          <p:nvPr>
            <p:ph idx="1"/>
          </p:nvPr>
        </p:nvSpPr>
        <p:spPr/>
        <p:txBody>
          <a:bodyPr/>
          <a:lstStyle/>
          <a:p>
            <a:pPr algn="just"/>
            <a:r>
              <a:rPr lang="cs-CZ" dirty="false" smtClean="false"/>
              <a:t>Pouze formou partnera bez finančního příspěvku</a:t>
            </a:r>
          </a:p>
          <a:p>
            <a:pPr algn="just"/>
            <a:endParaRPr lang="cs-CZ" dirty="false" smtClean="false"/>
          </a:p>
          <a:p>
            <a:pPr algn="just"/>
            <a:r>
              <a:rPr lang="cs-CZ" dirty="false" smtClean="false"/>
              <a:t>Z nástrojů APZ budou podporovány pouze rekvalifikace, jinak ÚP ČR realizují samostatně (VPP, SÚPM)</a:t>
            </a:r>
          </a:p>
          <a:p>
            <a:pPr algn="just"/>
            <a:endParaRPr lang="cs-CZ" dirty="false"/>
          </a:p>
          <a:p>
            <a:pPr algn="just"/>
            <a:r>
              <a:rPr lang="cs-CZ" dirty="false" smtClean="false"/>
              <a:t>Doporučená konzultace MAS zaměření výzev </a:t>
            </a:r>
            <a:br>
              <a:rPr lang="cs-CZ" dirty="false" smtClean="false"/>
            </a:br>
            <a:r>
              <a:rPr lang="cs-CZ" dirty="false" smtClean="false"/>
              <a:t>s příslušnými kontaktními pracovišti ÚP ČR (kontakty viz </a:t>
            </a:r>
            <a:r>
              <a:rPr lang="cs-CZ" b="true" dirty="false" smtClean="false"/>
              <a:t>Informace pro MAS č. 6</a:t>
            </a:r>
            <a:r>
              <a:rPr lang="cs-CZ" dirty="false" smtClean="false"/>
              <a:t>) </a:t>
            </a:r>
          </a:p>
          <a:p>
            <a:pPr marL="0" indent="0">
              <a:buNone/>
            </a:pP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93</a:t>
            </a:fld>
            <a:endParaRPr lang="cs-CZ" dirty="false"/>
          </a:p>
        </p:txBody>
      </p:sp>
    </p:spTree>
    <p:extLst>
      <p:ext uri="{BB962C8B-B14F-4D97-AF65-F5344CB8AC3E}">
        <p14:creationId xmlns:p14="http://schemas.microsoft.com/office/powerpoint/2010/main" val="184477183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Příklady Veřejné podpory</a:t>
            </a:r>
            <a:endParaRPr lang="cs-CZ" dirty="false"/>
          </a:p>
        </p:txBody>
      </p:sp>
      <p:sp>
        <p:nvSpPr>
          <p:cNvPr id="3" name="Zástupný symbol pro obsah 2"/>
          <p:cNvSpPr>
            <a:spLocks noGrp="true"/>
          </p:cNvSpPr>
          <p:nvPr>
            <p:ph idx="1"/>
          </p:nvPr>
        </p:nvSpPr>
        <p:spPr>
          <a:xfrm>
            <a:off x="539552" y="1484784"/>
            <a:ext cx="8064000" cy="4779232"/>
          </a:xfrm>
        </p:spPr>
        <p:txBody>
          <a:bodyPr/>
          <a:lstStyle/>
          <a:p>
            <a:r>
              <a:rPr lang="cs-CZ" b="true" u="sng" dirty="false" smtClean="false"/>
              <a:t>Znaky naplnění VP:</a:t>
            </a:r>
          </a:p>
          <a:p>
            <a:endParaRPr lang="cs-CZ" dirty="false" smtClean="false"/>
          </a:p>
          <a:p>
            <a:pPr>
              <a:buFont typeface="Arial" panose="020B0604020202020204" pitchFamily="34" charset="0"/>
              <a:buChar char="•"/>
            </a:pPr>
            <a:r>
              <a:rPr lang="cs-CZ" dirty="false" smtClean="false"/>
              <a:t>zvýhodnění určitého podnikání nebo odvětví</a:t>
            </a:r>
          </a:p>
          <a:p>
            <a:pPr>
              <a:buFont typeface="Arial" panose="020B0604020202020204" pitchFamily="34" charset="0"/>
              <a:buChar char="•"/>
            </a:pPr>
            <a:endParaRPr lang="cs-CZ" dirty="false" smtClean="false"/>
          </a:p>
          <a:p>
            <a:pPr>
              <a:buFont typeface="Arial" panose="020B0604020202020204" pitchFamily="34" charset="0"/>
              <a:buChar char="•"/>
            </a:pPr>
            <a:r>
              <a:rPr lang="cs-CZ" dirty="false" smtClean="false"/>
              <a:t>VP je poskytována z veřejných (státních prostředků)</a:t>
            </a:r>
          </a:p>
          <a:p>
            <a:pPr>
              <a:buFont typeface="Arial" panose="020B0604020202020204" pitchFamily="34" charset="0"/>
              <a:buChar char="•"/>
            </a:pPr>
            <a:endParaRPr lang="cs-CZ" dirty="false" smtClean="false"/>
          </a:p>
          <a:p>
            <a:pPr>
              <a:buFont typeface="Arial" panose="020B0604020202020204" pitchFamily="34" charset="0"/>
              <a:buChar char="•"/>
            </a:pPr>
            <a:r>
              <a:rPr lang="cs-CZ" dirty="false" smtClean="false"/>
              <a:t>ovlivňuje obchod mezi členskými státy</a:t>
            </a:r>
          </a:p>
          <a:p>
            <a:pPr>
              <a:buFont typeface="Arial" panose="020B0604020202020204" pitchFamily="34" charset="0"/>
              <a:buChar char="•"/>
            </a:pPr>
            <a:endParaRPr lang="cs-CZ" dirty="false" smtClean="false"/>
          </a:p>
          <a:p>
            <a:pPr>
              <a:buFont typeface="Arial" panose="020B0604020202020204" pitchFamily="34" charset="0"/>
              <a:buChar char="•"/>
            </a:pPr>
            <a:r>
              <a:rPr lang="cs-CZ" dirty="false" smtClean="false"/>
              <a:t>narušuje nebo hrozí narušením hospodářské soutěže</a:t>
            </a: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94</a:t>
            </a:fld>
            <a:endParaRPr lang="cs-CZ" dirty="false"/>
          </a:p>
        </p:txBody>
      </p:sp>
    </p:spTree>
    <p:extLst>
      <p:ext uri="{BB962C8B-B14F-4D97-AF65-F5344CB8AC3E}">
        <p14:creationId xmlns:p14="http://schemas.microsoft.com/office/powerpoint/2010/main" val="366687232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Příklady Veřejné podpory</a:t>
            </a:r>
          </a:p>
        </p:txBody>
      </p:sp>
      <p:sp>
        <p:nvSpPr>
          <p:cNvPr id="3" name="Zástupný symbol pro obsah 2"/>
          <p:cNvSpPr>
            <a:spLocks noGrp="true"/>
          </p:cNvSpPr>
          <p:nvPr>
            <p:ph idx="1"/>
          </p:nvPr>
        </p:nvSpPr>
        <p:spPr>
          <a:xfrm>
            <a:off x="539552" y="1556792"/>
            <a:ext cx="8064000" cy="4320000"/>
          </a:xfrm>
        </p:spPr>
        <p:txBody>
          <a:bodyPr/>
          <a:lstStyle/>
          <a:p>
            <a:pPr algn="just"/>
            <a:r>
              <a:rPr lang="cs-CZ" dirty="false" smtClean="false"/>
              <a:t>Podpora vzdělávání individuí nebo poradenství/</a:t>
            </a:r>
            <a:r>
              <a:rPr lang="cs-CZ" dirty="false" err="true" smtClean="false"/>
              <a:t>koučing</a:t>
            </a:r>
            <a:r>
              <a:rPr lang="cs-CZ" dirty="false" smtClean="false"/>
              <a:t> těchto osob, týká se i osob, které by v budoucnu měly nastoupit do zaměstnání u nějakého konkrétního podniku, např. vzdělávací agentura – </a:t>
            </a:r>
            <a:r>
              <a:rPr lang="cs-CZ" b="true" dirty="false" smtClean="false"/>
              <a:t>naplňuje znaky VP </a:t>
            </a:r>
          </a:p>
          <a:p>
            <a:pPr algn="just"/>
            <a:r>
              <a:rPr lang="cs-CZ" dirty="false"/>
              <a:t>Praxe/stáže znevýhodněných osob v rámci podniků, kdy plat stážisty je hrazen z </a:t>
            </a:r>
            <a:r>
              <a:rPr lang="cs-CZ" dirty="false" smtClean="false"/>
              <a:t>dotace – </a:t>
            </a:r>
            <a:r>
              <a:rPr lang="cs-CZ" b="true" dirty="false"/>
              <a:t>nenaplňuje znaky </a:t>
            </a:r>
            <a:r>
              <a:rPr lang="cs-CZ" b="true" dirty="false" smtClean="false"/>
              <a:t>VP</a:t>
            </a:r>
          </a:p>
          <a:p>
            <a:pPr algn="just"/>
            <a:r>
              <a:rPr lang="cs-CZ" dirty="false" smtClean="false"/>
              <a:t>Mzdové </a:t>
            </a:r>
            <a:r>
              <a:rPr lang="cs-CZ" dirty="false"/>
              <a:t>příspěvky (mimo praxi/stáž) - z dotace jsou hrazeny osobní náklady na zaměstnance určitého subjektu – pro zaměstnavatele, který je soutěžitelem </a:t>
            </a:r>
            <a:br>
              <a:rPr lang="cs-CZ" dirty="false"/>
            </a:br>
            <a:r>
              <a:rPr lang="cs-CZ" dirty="false"/>
              <a:t>na trhu a nevykonává žádné nesoutěžní činnosti - </a:t>
            </a:r>
            <a:r>
              <a:rPr lang="cs-CZ" b="true" dirty="false"/>
              <a:t>naplňuje znaky VP </a:t>
            </a:r>
          </a:p>
          <a:p>
            <a:pPr marL="0" indent="0">
              <a:buNone/>
            </a:pPr>
            <a:endParaRPr lang="cs-CZ" b="true" dirty="false" smtClean="false"/>
          </a:p>
          <a:p>
            <a:pPr marL="0" indent="0">
              <a:buNone/>
            </a:pPr>
            <a:endParaRPr lang="cs-CZ" dirty="false" smtClean="false"/>
          </a:p>
          <a:p>
            <a:endParaRPr lang="cs-CZ" b="true"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95</a:t>
            </a:fld>
            <a:endParaRPr lang="cs-CZ" dirty="false"/>
          </a:p>
        </p:txBody>
      </p:sp>
    </p:spTree>
    <p:extLst>
      <p:ext uri="{BB962C8B-B14F-4D97-AF65-F5344CB8AC3E}">
        <p14:creationId xmlns:p14="http://schemas.microsoft.com/office/powerpoint/2010/main" val="427334082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Příklady Veřejné podpory</a:t>
            </a:r>
          </a:p>
        </p:txBody>
      </p:sp>
      <p:sp>
        <p:nvSpPr>
          <p:cNvPr id="3" name="Zástupný symbol pro obsah 2"/>
          <p:cNvSpPr>
            <a:spLocks noGrp="true"/>
          </p:cNvSpPr>
          <p:nvPr>
            <p:ph idx="1"/>
          </p:nvPr>
        </p:nvSpPr>
        <p:spPr/>
        <p:txBody>
          <a:bodyPr/>
          <a:lstStyle/>
          <a:p>
            <a:pPr algn="just"/>
            <a:r>
              <a:rPr lang="cs-CZ" b="true" dirty="false" smtClean="false"/>
              <a:t>Podpora na vytvoření pracovního místa</a:t>
            </a:r>
            <a:r>
              <a:rPr lang="cs-CZ" dirty="false" smtClean="false"/>
              <a:t>, které podnik využije na úpravu prostor, kde bude nový zaměstnanec práci vykonávat (mzdové příspěvky):</a:t>
            </a:r>
          </a:p>
          <a:p>
            <a:pPr algn="just">
              <a:buFont typeface="Arial" panose="020B0604020202020204" pitchFamily="34" charset="0"/>
              <a:buChar char="•"/>
            </a:pPr>
            <a:r>
              <a:rPr lang="cs-CZ" dirty="false" smtClean="false"/>
              <a:t>pro zaměstnavatele, který není soutěžitelem na trhu (obec) – </a:t>
            </a:r>
            <a:r>
              <a:rPr lang="cs-CZ" b="true" dirty="false" smtClean="false"/>
              <a:t>nenaplňuje znaky VP</a:t>
            </a:r>
          </a:p>
          <a:p>
            <a:pPr algn="just">
              <a:buFont typeface="Arial" panose="020B0604020202020204" pitchFamily="34" charset="0"/>
              <a:buChar char="•"/>
            </a:pPr>
            <a:r>
              <a:rPr lang="cs-CZ" dirty="false" smtClean="false"/>
              <a:t>pro zaměstnavatele, který je soutěžitel na trhu </a:t>
            </a:r>
            <a:br>
              <a:rPr lang="cs-CZ" dirty="false" smtClean="false"/>
            </a:br>
            <a:r>
              <a:rPr lang="cs-CZ" dirty="false" smtClean="false"/>
              <a:t>a nevykonává žádné nesoutěžní činnosti – </a:t>
            </a:r>
            <a:r>
              <a:rPr lang="cs-CZ" b="true" dirty="false" smtClean="false"/>
              <a:t>naplňuje znaky VP </a:t>
            </a: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96</a:t>
            </a:fld>
            <a:endParaRPr lang="cs-CZ" dirty="false"/>
          </a:p>
        </p:txBody>
      </p:sp>
    </p:spTree>
    <p:extLst>
      <p:ext uri="{BB962C8B-B14F-4D97-AF65-F5344CB8AC3E}">
        <p14:creationId xmlns:p14="http://schemas.microsoft.com/office/powerpoint/2010/main" val="30704335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a:t>Příklady Veřejné podpory</a:t>
            </a:r>
          </a:p>
        </p:txBody>
      </p:sp>
      <p:sp>
        <p:nvSpPr>
          <p:cNvPr id="3" name="Zástupný symbol pro obsah 2"/>
          <p:cNvSpPr>
            <a:spLocks noGrp="true"/>
          </p:cNvSpPr>
          <p:nvPr>
            <p:ph idx="1"/>
          </p:nvPr>
        </p:nvSpPr>
        <p:spPr/>
        <p:txBody>
          <a:bodyPr/>
          <a:lstStyle/>
          <a:p>
            <a:r>
              <a:rPr lang="cs-CZ" b="true" dirty="false" smtClean="false"/>
              <a:t>Zprostředkování zaměstnání: </a:t>
            </a:r>
          </a:p>
          <a:p>
            <a:pPr algn="just">
              <a:buFont typeface="Arial" panose="020B0604020202020204" pitchFamily="34" charset="0"/>
              <a:buChar char="•"/>
            </a:pPr>
            <a:r>
              <a:rPr lang="cs-CZ" dirty="false" smtClean="false"/>
              <a:t>pokud zprostředkování zaměstnání není pro danou organizaci prostředkem obživy tzn. pokud se nejedná </a:t>
            </a:r>
            <a:br>
              <a:rPr lang="cs-CZ" dirty="false" smtClean="false"/>
            </a:br>
            <a:r>
              <a:rPr lang="cs-CZ" dirty="false" smtClean="false"/>
              <a:t>o personální agenturu (ÚP, NNO, které umisťují své klienty) – </a:t>
            </a:r>
            <a:r>
              <a:rPr lang="cs-CZ" b="true" dirty="false" smtClean="false"/>
              <a:t>nenaplňuje znaky VP</a:t>
            </a:r>
          </a:p>
          <a:p>
            <a:pPr algn="just">
              <a:buFont typeface="Arial" panose="020B0604020202020204" pitchFamily="34" charset="0"/>
              <a:buChar char="•"/>
            </a:pPr>
            <a:r>
              <a:rPr lang="cs-CZ" dirty="false" smtClean="false"/>
              <a:t>pokud je zprostředkování zaměstnání pro danou organizaci prostředkem obživy (personální agentury) – </a:t>
            </a:r>
            <a:r>
              <a:rPr lang="cs-CZ" b="true" dirty="false" smtClean="false"/>
              <a:t>naplňuje znaky VP </a:t>
            </a:r>
            <a:endParaRPr lang="cs-CZ" b="true"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97</a:t>
            </a:fld>
            <a:endParaRPr lang="cs-CZ" dirty="false"/>
          </a:p>
        </p:txBody>
      </p:sp>
    </p:spTree>
    <p:extLst>
      <p:ext uri="{BB962C8B-B14F-4D97-AF65-F5344CB8AC3E}">
        <p14:creationId xmlns:p14="http://schemas.microsoft.com/office/powerpoint/2010/main" val="354780722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r>
              <a:rPr lang="cs-CZ" dirty="false" smtClean="false"/>
              <a:t>Příklady</a:t>
            </a:r>
            <a:endParaRPr lang="cs-CZ" dirty="false"/>
          </a:p>
        </p:txBody>
      </p:sp>
      <p:sp>
        <p:nvSpPr>
          <p:cNvPr id="3" name="Zástupný symbol pro obsah 2"/>
          <p:cNvSpPr>
            <a:spLocks noGrp="true"/>
          </p:cNvSpPr>
          <p:nvPr>
            <p:ph idx="1"/>
          </p:nvPr>
        </p:nvSpPr>
        <p:spPr/>
        <p:txBody>
          <a:bodyPr/>
          <a:lstStyle/>
          <a:p>
            <a:r>
              <a:rPr lang="cs-CZ" b="true" dirty="false" smtClean="false"/>
              <a:t>Způsobilé výdaje</a:t>
            </a:r>
          </a:p>
          <a:p>
            <a:pPr>
              <a:buFont typeface="Arial" panose="020B0604020202020204" pitchFamily="34" charset="0"/>
              <a:buChar char="•"/>
            </a:pPr>
            <a:r>
              <a:rPr lang="cs-CZ" dirty="false" smtClean="false"/>
              <a:t>Mzdové příspěvky, vzdělávání, rekvalifikace, placené stáže, soft </a:t>
            </a:r>
            <a:r>
              <a:rPr lang="cs-CZ" dirty="false" err="true" smtClean="false"/>
              <a:t>skills</a:t>
            </a:r>
            <a:endParaRPr lang="cs-CZ" dirty="false" smtClean="false"/>
          </a:p>
          <a:p>
            <a:r>
              <a:rPr lang="cs-CZ" b="true" dirty="false" smtClean="false"/>
              <a:t>Nezpůsobilé výdaje</a:t>
            </a:r>
          </a:p>
          <a:p>
            <a:pPr>
              <a:buFont typeface="Arial" panose="020B0604020202020204" pitchFamily="34" charset="0"/>
              <a:buChar char="•"/>
            </a:pPr>
            <a:r>
              <a:rPr lang="cs-CZ" dirty="false" smtClean="false"/>
              <a:t>Podnikové vzdělávání stávajících zaměstnanců, mzdové příspěvky stávajících zaměstnanců, kariérové poradenství pro žáky ZŠ</a:t>
            </a:r>
          </a:p>
          <a:p>
            <a:pPr>
              <a:buFont typeface="Arial" panose="020B0604020202020204" pitchFamily="34" charset="0"/>
              <a:buChar char="•"/>
            </a:pPr>
            <a:r>
              <a:rPr lang="cs-CZ" dirty="false" smtClean="false"/>
              <a:t>Akreditace – příprava rekvalifikačních kurzů</a:t>
            </a:r>
          </a:p>
          <a:p>
            <a:pPr>
              <a:buFont typeface="Arial" panose="020B0604020202020204" pitchFamily="34" charset="0"/>
              <a:buChar char="•"/>
            </a:pPr>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98</a:t>
            </a:fld>
            <a:endParaRPr lang="cs-CZ" dirty="false"/>
          </a:p>
        </p:txBody>
      </p:sp>
    </p:spTree>
    <p:extLst>
      <p:ext uri="{BB962C8B-B14F-4D97-AF65-F5344CB8AC3E}">
        <p14:creationId xmlns:p14="http://schemas.microsoft.com/office/powerpoint/2010/main" val="288591114"/>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xmlns:mc="http://schemas.openxmlformats.org/markup-compatibility/2006" xmlns:c="http://schemas.openxmlformats.org/drawingml/2006/chart" xmlns:cdr="http://schemas.openxmlformats.org/drawingml/2006/chartDrawing" xmlns:dgm="http://schemas.openxmlformats.org/drawingml/2006/diagram" xmlns:pic="http://schemas.openxmlformats.org/drawingml/2006/picture" xmlns:wp="http://schemas.openxmlformats.org/drawingml/2006/wordprocessingDrawing" xmlns:wp14="http://schemas.microsoft.com/office/word/2010/wordprocessingDrawing" xmlns:xdr="http://schemas.openxmlformats.org/drawingml/2006/spreadsheetDrawing" xmlns:comp="http://schemas.openxmlformats.org/drawingml/2006/compatibility" xmlns:lc="http://schemas.openxmlformats.org/drawingml/2006/lockedCanvas">
  <p:cSld>
    <p:spTree>
      <p:nvGrpSpPr>
        <p:cNvPr id="1" name=""/>
        <p:cNvGrpSpPr/>
        <p:nvPr/>
      </p:nvGrpSpPr>
      <p:grpSpPr>
        <a:xfrm>
          <a:off x="0" y="0"/>
          <a:ext cx="0" cy="0"/>
          <a:chOff x="0" y="0"/>
          <a:chExt cx="0" cy="0"/>
        </a:xfrm>
      </p:grpSpPr>
      <p:sp>
        <p:nvSpPr>
          <p:cNvPr id="2" name="Nadpis 1"/>
          <p:cNvSpPr>
            <a:spLocks noGrp="true"/>
          </p:cNvSpPr>
          <p:nvPr>
            <p:ph type="title"/>
          </p:nvPr>
        </p:nvSpPr>
        <p:spPr/>
        <p:txBody>
          <a:bodyPr/>
          <a:lstStyle/>
          <a:p>
            <a:endParaRPr lang="cs-CZ" dirty="false"/>
          </a:p>
        </p:txBody>
      </p:sp>
      <p:sp>
        <p:nvSpPr>
          <p:cNvPr id="4" name="Zástupný symbol pro číslo snímku 3"/>
          <p:cNvSpPr>
            <a:spLocks noGrp="true"/>
          </p:cNvSpPr>
          <p:nvPr>
            <p:ph type="sldNum" sz="quarter" idx="12"/>
          </p:nvPr>
        </p:nvSpPr>
        <p:spPr/>
        <p:txBody>
          <a:bodyPr/>
          <a:lstStyle/>
          <a:p>
            <a:fld id="{479BF083-4774-43B1-9AB0-5CC1AC5DD8EE}" type="slidenum">
              <a:rPr lang="cs-CZ" smtClean="false"/>
              <a:pPr/>
              <a:t>99</a:t>
            </a:fld>
            <a:endParaRPr lang="cs-CZ" dirty="false"/>
          </a:p>
        </p:txBody>
      </p:sp>
      <p:pic>
        <p:nvPicPr>
          <p:cNvPr id="2051" name="Picture 3"/>
          <p:cNvPicPr>
            <a:picLocks noChangeAspect="true" noChangeArrowheads="true"/>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399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algn="ctr" dir="2700000" dist="35921" rotWithShape="0">
                    <a:schemeClr val="bg2"/>
                  </a:outerShdw>
                </a:effectLst>
              </a14:hiddenEffects>
            </a:ext>
          </a:extLst>
        </p:spPr>
      </p:pic>
    </p:spTree>
    <p:extLst>
      <p:ext uri="{BB962C8B-B14F-4D97-AF65-F5344CB8AC3E}">
        <p14:creationId xmlns:p14="http://schemas.microsoft.com/office/powerpoint/2010/main" val="79571726"/>
      </p:ext>
    </p:extLst>
  </p:cSld>
  <p:clrMapOvr>
    <a:masterClrMapping/>
  </p:clrMapOvr>
  <p:timing>
    <p:tnLst>
      <p:par>
        <p:cTn id="1" dur="indefinite" restart="never" nodeType="tmRoot"/>
      </p:par>
    </p:tnLst>
  </p:timing>
</p:sld>
</file>

<file path=ppt/theme/theme1.xml><?xml version="1.0" encoding="utf-8"?>
<a:theme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name="prezentace">
  <a:themeElements>
    <a:clrScheme name="MPSV">
      <a:dk1>
        <a:srgbClr val="084A8B"/>
      </a:dk1>
      <a:lt1>
        <a:srgbClr val="F5F5F5"/>
      </a:lt1>
      <a:dk2>
        <a:srgbClr val="AFDDFA"/>
      </a:dk2>
      <a:lt2>
        <a:srgbClr val="F5F5F5"/>
      </a:lt2>
      <a:accent1>
        <a:srgbClr val="084A8B"/>
      </a:accent1>
      <a:accent2>
        <a:srgbClr val="5FBBF5"/>
      </a:accent2>
      <a:accent3>
        <a:srgbClr val="D7EEFC"/>
      </a:accent3>
      <a:accent4>
        <a:srgbClr val="FFCC00"/>
      </a:accent4>
      <a:accent5>
        <a:srgbClr val="AFDDFA"/>
      </a:accent5>
      <a:accent6>
        <a:srgbClr val="AF0100"/>
      </a:accent6>
      <a:hlink>
        <a:srgbClr val="084A8B"/>
      </a:hlink>
      <a:folHlink>
        <a:srgbClr val="084A8B"/>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true">
          <a:gsLst>
            <a:gs pos="0">
              <a:schemeClr val="phClr">
                <a:tint val="50000"/>
                <a:satMod val="300000"/>
              </a:schemeClr>
            </a:gs>
            <a:gs pos="35000">
              <a:schemeClr val="phClr">
                <a:tint val="37000"/>
                <a:satMod val="300000"/>
              </a:schemeClr>
            </a:gs>
            <a:gs pos="100000">
              <a:schemeClr val="phClr">
                <a:tint val="15000"/>
                <a:satMod val="350000"/>
              </a:schemeClr>
            </a:gs>
          </a:gsLst>
          <a:lin ang="16200000" scaled="true"/>
        </a:gradFill>
        <a:gradFill rotWithShape="true">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false"/>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false">
              <a:srgbClr val="000000">
                <a:alpha val="38000"/>
              </a:srgbClr>
            </a:outerShdw>
          </a:effectLst>
        </a:effectStyle>
        <a:effectStyle>
          <a:effectLst>
            <a:outerShdw blurRad="40000" dist="23000" dir="5400000" rotWithShape="false">
              <a:srgbClr val="000000">
                <a:alpha val="35000"/>
              </a:srgbClr>
            </a:outerShdw>
          </a:effectLst>
        </a:effectStyle>
        <a:effectStyle>
          <a:effectLst>
            <a:outerShdw blurRad="40000" dist="23000" dir="5400000" rotWithShape="false">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true">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true">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true">
          <a:gsLst>
            <a:gs pos="0">
              <a:schemeClr val="phClr">
                <a:tint val="50000"/>
                <a:satMod val="300000"/>
              </a:schemeClr>
            </a:gs>
            <a:gs pos="35000">
              <a:schemeClr val="phClr">
                <a:tint val="37000"/>
                <a:satMod val="300000"/>
              </a:schemeClr>
            </a:gs>
            <a:gs pos="100000">
              <a:schemeClr val="phClr">
                <a:tint val="15000"/>
                <a:satMod val="350000"/>
              </a:schemeClr>
            </a:gs>
          </a:gsLst>
          <a:lin ang="16200000" scaled="true"/>
        </a:gradFill>
        <a:gradFill rotWithShape="true">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false"/>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false">
              <a:srgbClr val="000000">
                <a:alpha val="38000"/>
              </a:srgbClr>
            </a:outerShdw>
          </a:effectLst>
        </a:effectStyle>
        <a:effectStyle>
          <a:effectLst>
            <a:outerShdw blurRad="40000" dist="23000" dir="5400000" rotWithShape="false">
              <a:srgbClr val="000000">
                <a:alpha val="35000"/>
              </a:srgbClr>
            </a:outerShdw>
          </a:effectLst>
        </a:effectStyle>
        <a:effectStyle>
          <a:effectLst>
            <a:outerShdw blurRad="40000" dist="23000" dir="5400000" rotWithShape="false">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true">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true">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w="http://schemas.openxmlformats.org/wordprocessingml/2006/main" xmlns:m="http://schemas.openxmlformats.org/officeDocument/2006/math" xmlns:w14="http://schemas.microsoft.com/office/word/2010/wordml" xmlns:r="http://schemas.openxmlformats.org/officeDocument/2006/relationships" xmlns:wp="http://schemas.openxmlformats.org/drawingml/2006/wordprocessingDrawing" xmlns:a="http://schemas.openxmlformats.org/drawingml/2006/main" xmlns:wp14="http://schemas.microsoft.com/office/word/2010/wordprocessingDrawing" xmlns:w15="http://schemas.microsoft.com/office/word/2012/wordml" xmlns:mc="http://schemas.openxmlformats.org/markup-compatibility/2006" xmlns:sl="http://schemas.openxmlformats.org/schemaLibrary/2006/main" xmlns:wne="http://schemas.microsoft.com/office/word/2006/wordml" xmlns:c="http://schemas.openxmlformats.org/drawingml/2006/chart"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o="urn:schemas-microsoft-com:office:office" xmlns:xvml="urn:schemas-microsoft-com:office:excel"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true">
          <a:gsLst>
            <a:gs pos="0">
              <a:schemeClr val="phClr">
                <a:tint val="50000"/>
                <a:satMod val="300000"/>
              </a:schemeClr>
            </a:gs>
            <a:gs pos="35000">
              <a:schemeClr val="phClr">
                <a:tint val="37000"/>
                <a:satMod val="300000"/>
              </a:schemeClr>
            </a:gs>
            <a:gs pos="100000">
              <a:schemeClr val="phClr">
                <a:tint val="15000"/>
                <a:satMod val="350000"/>
              </a:schemeClr>
            </a:gs>
          </a:gsLst>
          <a:lin ang="16200000" scaled="true"/>
        </a:gradFill>
        <a:gradFill rotWithShape="true">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false"/>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false">
              <a:srgbClr val="000000">
                <a:alpha val="38000"/>
              </a:srgbClr>
            </a:outerShdw>
          </a:effectLst>
        </a:effectStyle>
        <a:effectStyle>
          <a:effectLst>
            <a:outerShdw blurRad="40000" dist="23000" dir="5400000" rotWithShape="false">
              <a:srgbClr val="000000">
                <a:alpha val="35000"/>
              </a:srgbClr>
            </a:outerShdw>
          </a:effectLst>
        </a:effectStyle>
        <a:effectStyle>
          <a:effectLst>
            <a:outerShdw blurRad="40000" dist="23000" dir="5400000" rotWithShape="false">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true">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true">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Properties xmlns:properties="http://schemas.openxmlformats.org/officeDocument/2006/extended-properties" xmlns:vt="http://schemas.openxmlformats.org/officeDocument/2006/docPropsVTypes">
  <properties:Template>prezentace</properties:Template>
  <properties:Words>12104</properties:Words>
  <properties:PresentationFormat>Předvádění na obrazovce (4:3)</properties:PresentationFormat>
  <properties:Paragraphs>1776</properties:Paragraphs>
  <properties:Slides>141</properties:Slides>
  <properties:Notes>100</properties:Notes>
  <properties:TotalTime>4300</properties:TotalTime>
  <properties:HiddenSlides>0</properties:HiddenSlides>
  <properties:MMClips>0</properties:MMClips>
  <properties:ScaleCrop>false</properties:ScaleCrop>
  <properties:HeadingPairs>
    <vt:vector baseType="variant" size="4">
      <vt:variant>
        <vt:lpstr>Motiv</vt:lpstr>
      </vt:variant>
      <vt:variant>
        <vt:i4>1</vt:i4>
      </vt:variant>
      <vt:variant>
        <vt:lpstr>Nadpisy snímků</vt:lpstr>
      </vt:variant>
      <vt:variant>
        <vt:i4>141</vt:i4>
      </vt:variant>
    </vt:vector>
  </properties:HeadingPairs>
  <properties:TitlesOfParts>
    <vt:vector baseType="lpstr" size="142">
      <vt:lpstr>prezentace</vt:lpstr>
      <vt:lpstr>Příprava MAS  na semináře  pro žadatele</vt:lpstr>
      <vt:lpstr>Harmonogram semináře</vt:lpstr>
      <vt:lpstr>Semináře pro žadatele mas</vt:lpstr>
      <vt:lpstr>Semináře pro žadatele mas – povinná publicita</vt:lpstr>
      <vt:lpstr>Projektová žádost  clld v opz</vt:lpstr>
      <vt:lpstr>Příprava žádosti o podporu</vt:lpstr>
      <vt:lpstr>Příprava žádosti o podporu</vt:lpstr>
      <vt:lpstr>Příprava žádosti o podporu</vt:lpstr>
      <vt:lpstr>Příprava žádosti o podporu</vt:lpstr>
      <vt:lpstr>Příprava žádosti o podporu</vt:lpstr>
      <vt:lpstr>Logický rámec projektové žádosti</vt:lpstr>
      <vt:lpstr>Projektová žádost  clld v IS KP14+ (1. část)</vt:lpstr>
      <vt:lpstr>Podání projektové žádosti v opz</vt:lpstr>
      <vt:lpstr>Podání projektové žádosti v opz</vt:lpstr>
      <vt:lpstr>Titulní obrazovka Is kp14+</vt:lpstr>
      <vt:lpstr>Základní menu</vt:lpstr>
      <vt:lpstr>Vytvoření nové žádosti</vt:lpstr>
      <vt:lpstr>Vytvoření nové žádosti</vt:lpstr>
      <vt:lpstr>Pravidla pro vyplňování žádosti</vt:lpstr>
      <vt:lpstr>Příklady vyplňovaných záložek – IDENTIFIKACE OPERACE</vt:lpstr>
      <vt:lpstr>projekt</vt:lpstr>
      <vt:lpstr>specifické cíle</vt:lpstr>
      <vt:lpstr>Popis projektu</vt:lpstr>
      <vt:lpstr>Indikátory</vt:lpstr>
      <vt:lpstr>indikátory</vt:lpstr>
      <vt:lpstr>Indikátory POVINNÉ K NAPLNĚNÍ</vt:lpstr>
      <vt:lpstr>Indikátory povinné k vykazování</vt:lpstr>
      <vt:lpstr>Indikátory povinné k vykazování</vt:lpstr>
      <vt:lpstr>Horizontální principy</vt:lpstr>
      <vt:lpstr>Klíčové aktivity</vt:lpstr>
      <vt:lpstr>Cílová skupina</vt:lpstr>
      <vt:lpstr>PŘESTÁVKA 10:30 – 10:45 </vt:lpstr>
      <vt:lpstr>Projektová žádost  clld v IS KP14+ (2. část)</vt:lpstr>
      <vt:lpstr>Umístění</vt:lpstr>
      <vt:lpstr>Subjekty projektu</vt:lpstr>
      <vt:lpstr>osoby subjektu</vt:lpstr>
      <vt:lpstr>ÚČTY SUBJEKTU, ÚČETNÍ OBDOBÍ, KATEGORIE INTERVENCÍ </vt:lpstr>
      <vt:lpstr>Rozpočet jednotkový </vt:lpstr>
      <vt:lpstr>Rozpočet jednotkový </vt:lpstr>
      <vt:lpstr>Přehled zdrojů financování</vt:lpstr>
      <vt:lpstr>Finanční plán</vt:lpstr>
      <vt:lpstr>VEŘEJNÉ ZAKÁZKY</vt:lpstr>
      <vt:lpstr>Veřejné zakázky</vt:lpstr>
      <vt:lpstr>čestné prohlášení</vt:lpstr>
      <vt:lpstr>dokumenty</vt:lpstr>
      <vt:lpstr>Operace se žádostí</vt:lpstr>
      <vt:lpstr>Přístup k projektu </vt:lpstr>
      <vt:lpstr>Přístup k projektu </vt:lpstr>
      <vt:lpstr>Přístup k projektu  </vt:lpstr>
      <vt:lpstr>Plné moci</vt:lpstr>
      <vt:lpstr>Kontrola</vt:lpstr>
      <vt:lpstr>Finalizace</vt:lpstr>
      <vt:lpstr>podpis a podání žádosti</vt:lpstr>
      <vt:lpstr>podpis žádosti </vt:lpstr>
      <vt:lpstr>podpis žádosti </vt:lpstr>
      <vt:lpstr>Stav žádosti </vt:lpstr>
      <vt:lpstr>Způsobilost výdajů</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Věcná způsobilost výdajů </vt:lpstr>
      <vt:lpstr>PŘÍJMY PROJEKTU</vt:lpstr>
      <vt:lpstr>časová způsobilost výdajů</vt:lpstr>
      <vt:lpstr>Oběd 12:00 – 12:30</vt:lpstr>
      <vt:lpstr>Podpora prorodinných opatření obcí a dalších aktérů na místní úrovni</vt:lpstr>
      <vt:lpstr>Cílové skupiny</vt:lpstr>
      <vt:lpstr>Vymezení oprávněných partnerů</vt:lpstr>
      <vt:lpstr>Spolufinancování</vt:lpstr>
      <vt:lpstr>Křížové financování – dětské skupiny</vt:lpstr>
      <vt:lpstr>Příklad Veřejné podpory </vt:lpstr>
      <vt:lpstr> Příklady </vt:lpstr>
      <vt:lpstr>Příklady </vt:lpstr>
      <vt:lpstr>Nepřímé náklady </vt:lpstr>
      <vt:lpstr>Nezpůsobilé výdaje</vt:lpstr>
      <vt:lpstr>Prezentace aplikace PowerPoint</vt:lpstr>
      <vt:lpstr>Indikátory </vt:lpstr>
      <vt:lpstr>Indikátory </vt:lpstr>
      <vt:lpstr>Právní předpisy </vt:lpstr>
      <vt:lpstr>Podpora opatření  v oblasti zaměstnanosti</vt:lpstr>
      <vt:lpstr>Hlavní cíl opatření</vt:lpstr>
      <vt:lpstr>Cílové skupiny </vt:lpstr>
      <vt:lpstr>Vymezení oprávněných partnerů</vt:lpstr>
      <vt:lpstr>Zapojení ÚP ČR DO Projektů</vt:lpstr>
      <vt:lpstr>Příklady Veřejné podpory</vt:lpstr>
      <vt:lpstr>Příklady Veřejné podpory</vt:lpstr>
      <vt:lpstr>Příklady Veřejné podpory</vt:lpstr>
      <vt:lpstr>Příklady Veřejné podpory</vt:lpstr>
      <vt:lpstr>Příklady</vt:lpstr>
      <vt:lpstr>Prezentace aplikace PowerPoint</vt:lpstr>
      <vt:lpstr>Právní předpisy</vt:lpstr>
      <vt:lpstr>PŘESTÁVKA 13:45 – 14:00</vt:lpstr>
      <vt:lpstr>Sociální služby a další programy a činnosti  v oblasti sociálního začleňování</vt:lpstr>
      <vt:lpstr>Cílové skupiny</vt:lpstr>
      <vt:lpstr>Vymezení Oprávněných žadatelů</vt:lpstr>
      <vt:lpstr>Vymezení oprávněných partnerů</vt:lpstr>
      <vt:lpstr>Křížové financování</vt:lpstr>
      <vt:lpstr> Veřejná podpora</vt:lpstr>
      <vt:lpstr>Povinná příloha žádosti o podporu</vt:lpstr>
      <vt:lpstr>PŘÍKLADY – Nákup vozidla</vt:lpstr>
      <vt:lpstr>příklady</vt:lpstr>
      <vt:lpstr>Prezentace aplikace PowerPoint</vt:lpstr>
      <vt:lpstr>indikátory</vt:lpstr>
      <vt:lpstr>Právní předpisy</vt:lpstr>
      <vt:lpstr>Vznik nových a rozvoj existujících podnikatelských aktivit v oblasti sociálního podnikání</vt:lpstr>
      <vt:lpstr>Sociální podnikání</vt:lpstr>
      <vt:lpstr>Cílové skupiny</vt:lpstr>
      <vt:lpstr>Cílové skupiny</vt:lpstr>
      <vt:lpstr>Vymezení oprávněných žadatelů</vt:lpstr>
      <vt:lpstr>Vymezení oprávněných partnerů</vt:lpstr>
      <vt:lpstr>Křížové financování</vt:lpstr>
      <vt:lpstr>Příklady Veřejné podpory</vt:lpstr>
      <vt:lpstr>Povinná příloha k žádosti o podporu</vt:lpstr>
      <vt:lpstr>Integrační / Environmentální soc. podnik</vt:lpstr>
      <vt:lpstr>příklady</vt:lpstr>
      <vt:lpstr>příklady</vt:lpstr>
      <vt:lpstr>příklady</vt:lpstr>
      <vt:lpstr>příklady</vt:lpstr>
      <vt:lpstr>Prezentace aplikace PowerPoint</vt:lpstr>
      <vt:lpstr>indikátory</vt:lpstr>
      <vt:lpstr>Podpora sociálního podnikání</vt:lpstr>
      <vt:lpstr>Legislativa</vt:lpstr>
      <vt:lpstr>Děkujeme za pozornost Oddělení projektů CLLD (875)</vt:lpstr>
      <vt:lpstr> Představení  odboru Podpory projektů (86)</vt:lpstr>
      <vt:lpstr>Možnosti spolupráce odboru Podpory projektů 86 MPSV s potencionálními žadateli</vt:lpstr>
      <vt:lpstr>kontakty</vt:lpstr>
      <vt:lpstr>Kontakty</vt:lpstr>
      <vt:lpstr>    PRIORITNÍ OSA 1 PODPORA ZAMĚSTNANOSTI A ADAPTABILITY  PRACOVNÍ SÍLY</vt:lpstr>
      <vt:lpstr>    PRIORITNÍ OSA 2 SOCIÁLNÍ ZAČLEŇOVÁNÍ A BOJ S CHUDOBOU</vt:lpstr>
      <vt:lpstr>Prezentace aplikace PowerPoint</vt:lpstr>
      <vt:lpstr>Děkuji za vaši pozornost   Odbor podpory projektů (86)        </vt:lpstr>
      <vt:lpstr>Prostor pro dotazy</vt:lpstr>
    </vt:vector>
  </properties:TitlesOfParts>
  <properties:LinksUpToDate>false</properties:LinksUpToDate>
  <properties:SharedDoc>false</properties:SharedDoc>
  <properties:HyperlinksChanged>false</properties:HyperlinksChanged>
  <properties:Application>Microsoft Office PowerPoint</properties:Application>
  <properties:AppVersion>14.0000</properties:AppVersion>
</properties:Properties>
</file>

<file path=docProps/core.xml><?xml version="1.0" encoding="utf-8"?>
<cp:coreProperties xmlns:cp="http://schemas.openxmlformats.org/package/2006/metadata/core-properties" xmlns:dcterms="http://purl.org/dc/terms/" xmlns:dc="http://purl.org/dc/elements/1.1/">
  <dcterms:created xmlns:xsi="http://www.w3.org/2001/XMLSchema-instance" xsi:type="dcterms:W3CDTF">2015-02-20T08:23:15Z</dcterms:created>
  <dc:creator/>
  <cp:lastModifiedBy/>
  <cp:lastPrinted>2017-05-26T12:47:14Z</cp:lastPrinted>
  <dcterms:modified xmlns:xsi="http://www.w3.org/2001/XMLSchema-instance" xsi:type="dcterms:W3CDTF">2017-06-08T08:17:24Z</dcterms:modified>
  <cp:revision>620</cp:revision>
  <dc:title>ROZLOŽENÍ SNÍMKŮ A TISK PREZENTACÍ</dc:title>
</cp:coreProperties>
</file>