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commentAuthors+xml" PartName="/ppt/commentAuthors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
<Relationships xmlns="http://schemas.openxmlformats.org/package/2006/relationships">
    <Relationship Target="docProps/core.xml" Type="http://schemas.openxmlformats.org/package/2006/relationships/metadata/core-properties" Id="rId3"/>
    <Relationship Target="docProps/thumbnail.jpeg" Type="http://schemas.openxmlformats.org/package/2006/relationships/metadata/thumbnail" Id="rId2"/>
    <Relationship Target="ppt/presentation.xml" Type="http://schemas.openxmlformats.org/officeDocument/2006/relationships/officeDocument" Id="rId1"/>
    <Relationship Target="docProps/app.xml" Type="http://schemas.openxmlformats.org/officeDocument/2006/relationships/extended-properties" Id="rId4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 showSpecialPlsOnTitleSld="false" saveSubsetFonts="true" bookmarkIdSeed="2">
  <p:sldMasterIdLst>
    <p:sldMasterId id="2147483671" r:id="rId1"/>
  </p:sldMasterIdLst>
  <p:notesMasterIdLst>
    <p:notesMasterId r:id="rId76"/>
  </p:notesMasterIdLst>
  <p:handoutMasterIdLst>
    <p:handoutMasterId r:id="rId77"/>
  </p:handoutMasterIdLst>
  <p:sldIdLst>
    <p:sldId id="256" r:id="rId2"/>
    <p:sldId id="309" r:id="rId3"/>
    <p:sldId id="310" r:id="rId4"/>
    <p:sldId id="311" r:id="rId5"/>
    <p:sldId id="322" r:id="rId6"/>
    <p:sldId id="270" r:id="rId7"/>
    <p:sldId id="271" r:id="rId8"/>
    <p:sldId id="272" r:id="rId9"/>
    <p:sldId id="361" r:id="rId10"/>
    <p:sldId id="362" r:id="rId11"/>
    <p:sldId id="273" r:id="rId12"/>
    <p:sldId id="274" r:id="rId13"/>
    <p:sldId id="348" r:id="rId14"/>
    <p:sldId id="275" r:id="rId15"/>
    <p:sldId id="276" r:id="rId16"/>
    <p:sldId id="349" r:id="rId17"/>
    <p:sldId id="277" r:id="rId18"/>
    <p:sldId id="278" r:id="rId19"/>
    <p:sldId id="279" r:id="rId20"/>
    <p:sldId id="282" r:id="rId21"/>
    <p:sldId id="283" r:id="rId22"/>
    <p:sldId id="284" r:id="rId23"/>
    <p:sldId id="285" r:id="rId24"/>
    <p:sldId id="288" r:id="rId25"/>
    <p:sldId id="287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12" r:id="rId37"/>
    <p:sldId id="289" r:id="rId38"/>
    <p:sldId id="363" r:id="rId39"/>
    <p:sldId id="364" r:id="rId40"/>
    <p:sldId id="290" r:id="rId41"/>
    <p:sldId id="291" r:id="rId42"/>
    <p:sldId id="360" r:id="rId43"/>
    <p:sldId id="292" r:id="rId44"/>
    <p:sldId id="304" r:id="rId45"/>
    <p:sldId id="329" r:id="rId46"/>
    <p:sldId id="333" r:id="rId47"/>
    <p:sldId id="326" r:id="rId48"/>
    <p:sldId id="327" r:id="rId49"/>
    <p:sldId id="325" r:id="rId50"/>
    <p:sldId id="334" r:id="rId51"/>
    <p:sldId id="335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347" r:id="rId64"/>
    <p:sldId id="328" r:id="rId65"/>
    <p:sldId id="295" r:id="rId66"/>
    <p:sldId id="365" r:id="rId67"/>
    <p:sldId id="366" r:id="rId68"/>
    <p:sldId id="297" r:id="rId69"/>
    <p:sldId id="298" r:id="rId70"/>
    <p:sldId id="313" r:id="rId71"/>
    <p:sldId id="321" r:id="rId72"/>
    <p:sldId id="315" r:id="rId73"/>
    <p:sldId id="316" r:id="rId74"/>
    <p:sldId id="302" r:id="rId75"/>
  </p:sldIdLst>
  <p:sldSz cx="9144000" cy="6858000" type="screen4x3"/>
  <p:notesSz cx="6858000" cy="9144000"/>
  <p:defaultTextStyle>
    <a:defPPr>
      <a:defRPr lang="cs-CZ"/>
    </a:defPPr>
    <a:lvl1pPr marL="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false" eaLnBrk="true" latinLnBrk="false" hangingPunct="true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mAuthor id="0" name="Tondlová Dita Mgr." initials="T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w="http://schemas.openxmlformats.org/wordprocessingml/2006/main" xmlns:m="http://schemas.openxmlformats.org/officeDocument/2006/math" xmlns:w14="http://schemas.microsoft.com/office/word/2010/wordml" xmlns:r="http://schemas.openxmlformats.org/officeDocument/2006/relationships" xmlns:wp="http://schemas.openxmlformats.org/drawingml/2006/wordprocessingDrawing" xmlns:a="http://schemas.openxmlformats.org/drawingml/2006/main" xmlns:wp14="http://schemas.microsoft.com/office/word/2010/wordprocessingDrawing" xmlns:w15="http://schemas.microsoft.com/office/word/2012/wordml" xmlns:mc="http://schemas.openxmlformats.org/markup-compatibility/2006" xmlns:sl="http://schemas.openxmlformats.org/schemaLibrary/2006/main" xmlns:wne="http://schemas.microsoft.com/office/word/2006/wordml" xmlns:c="http://schemas.openxmlformats.org/drawingml/2006/chart" xmlns:cdr="http://schemas.openxmlformats.org/drawingml/2006/chartDrawing" xmlns:c14="http://schemas.microsoft.com/office/drawing/2007/8/2/chart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o="urn:schemas-microsoft-com:office:office" xmlns:xvml="urn:schemas-microsoft-com:office:excel" xmlns:v="urn:schemas-microsoft-com:vml" xmlns:w10="urn:schemas-microsoft-com:office:word" xmlns:pvml="urn:schemas-microsoft-com:office:powerpoint" xmlns:cppr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b="http://schemas.openxmlformats.org/officeDocument/2006/bibliography" xmlns:wps="http://schemas.microsoft.com/office/word/2010/wordprocessingShape" xmlns:w16se="http://schemas.microsoft.com/office/word/2015/wordml/symex" xmlns:w16cid="http://schemas.microsoft.com/office/word/2016/wordml/cid" xmlns:wetp="http://schemas.microsoft.com/office/webextensions/taskpanes/2010/11" xmlns:we="http://schemas.microsoft.com/office/webextensions/webextension/2010/11" xmlns:comp="http://schemas.openxmlformats.org/drawingml/2006/compatibility" xmlns:lc="http://schemas.openxmlformats.org/drawingml/2006/lockedCanvas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normalViewPr vertBarState="maximized">
    <p:restoredLeft sz="34587" autoAdjust="false"/>
    <p:restoredTop sz="86400" autoAdjust="false"/>
  </p:normalViewPr>
  <p:slideViewPr>
    <p:cSldViewPr showGuides="true">
      <p:cViewPr>
        <p:scale>
          <a:sx n="100" d="100"/>
          <a:sy n="100" d="100"/>
        </p:scale>
        <p:origin x="-1944" y="-108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118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true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
<Relationships xmlns="http://schemas.openxmlformats.org/package/2006/relationships">
    <Relationship Target="slides/slide12.xml" Type="http://schemas.openxmlformats.org/officeDocument/2006/relationships/slide" Id="rId13"/>
    <Relationship Target="slides/slide17.xml" Type="http://schemas.openxmlformats.org/officeDocument/2006/relationships/slide" Id="rId18"/>
    <Relationship Target="slides/slide25.xml" Type="http://schemas.openxmlformats.org/officeDocument/2006/relationships/slide" Id="rId26"/>
    <Relationship Target="slides/slide38.xml" Type="http://schemas.openxmlformats.org/officeDocument/2006/relationships/slide" Id="rId39"/>
    <Relationship Target="slides/slide20.xml" Type="http://schemas.openxmlformats.org/officeDocument/2006/relationships/slide" Id="rId21"/>
    <Relationship Target="slides/slide33.xml" Type="http://schemas.openxmlformats.org/officeDocument/2006/relationships/slide" Id="rId34"/>
    <Relationship Target="slides/slide41.xml" Type="http://schemas.openxmlformats.org/officeDocument/2006/relationships/slide" Id="rId42"/>
    <Relationship Target="slides/slide46.xml" Type="http://schemas.openxmlformats.org/officeDocument/2006/relationships/slide" Id="rId47"/>
    <Relationship Target="slides/slide49.xml" Type="http://schemas.openxmlformats.org/officeDocument/2006/relationships/slide" Id="rId50"/>
    <Relationship Target="slides/slide54.xml" Type="http://schemas.openxmlformats.org/officeDocument/2006/relationships/slide" Id="rId55"/>
    <Relationship Target="slides/slide62.xml" Type="http://schemas.openxmlformats.org/officeDocument/2006/relationships/slide" Id="rId63"/>
    <Relationship Target="slides/slide67.xml" Type="http://schemas.openxmlformats.org/officeDocument/2006/relationships/slide" Id="rId68"/>
    <Relationship Target="notesMasters/notesMaster1.xml" Type="http://schemas.openxmlformats.org/officeDocument/2006/relationships/notesMaster" Id="rId76"/>
    <Relationship Target="slides/slide6.xml" Type="http://schemas.openxmlformats.org/officeDocument/2006/relationships/slide" Id="rId7"/>
    <Relationship Target="slides/slide70.xml" Type="http://schemas.openxmlformats.org/officeDocument/2006/relationships/slide" Id="rId71"/>
    <Relationship Target="slides/slide1.xml" Type="http://schemas.openxmlformats.org/officeDocument/2006/relationships/slide" Id="rId2"/>
    <Relationship Target="slides/slide15.xml" Type="http://schemas.openxmlformats.org/officeDocument/2006/relationships/slide" Id="rId16"/>
    <Relationship Target="slides/slide28.xml" Type="http://schemas.openxmlformats.org/officeDocument/2006/relationships/slide" Id="rId29"/>
    <Relationship Target="slides/slide10.xml" Type="http://schemas.openxmlformats.org/officeDocument/2006/relationships/slide" Id="rId11"/>
    <Relationship Target="slides/slide23.xml" Type="http://schemas.openxmlformats.org/officeDocument/2006/relationships/slide" Id="rId24"/>
    <Relationship Target="slides/slide31.xml" Type="http://schemas.openxmlformats.org/officeDocument/2006/relationships/slide" Id="rId32"/>
    <Relationship Target="slides/slide36.xml" Type="http://schemas.openxmlformats.org/officeDocument/2006/relationships/slide" Id="rId37"/>
    <Relationship Target="slides/slide39.xml" Type="http://schemas.openxmlformats.org/officeDocument/2006/relationships/slide" Id="rId40"/>
    <Relationship Target="slides/slide44.xml" Type="http://schemas.openxmlformats.org/officeDocument/2006/relationships/slide" Id="rId45"/>
    <Relationship Target="slides/slide52.xml" Type="http://schemas.openxmlformats.org/officeDocument/2006/relationships/slide" Id="rId53"/>
    <Relationship Target="slides/slide57.xml" Type="http://schemas.openxmlformats.org/officeDocument/2006/relationships/slide" Id="rId58"/>
    <Relationship Target="slides/slide65.xml" Type="http://schemas.openxmlformats.org/officeDocument/2006/relationships/slide" Id="rId66"/>
    <Relationship Target="slides/slide73.xml" Type="http://schemas.openxmlformats.org/officeDocument/2006/relationships/slide" Id="rId74"/>
    <Relationship Target="presProps.xml" Type="http://schemas.openxmlformats.org/officeDocument/2006/relationships/presProps" Id="rId79"/>
    <Relationship Target="slides/slide4.xml" Type="http://schemas.openxmlformats.org/officeDocument/2006/relationships/slide" Id="rId5"/>
    <Relationship Target="slides/slide60.xml" Type="http://schemas.openxmlformats.org/officeDocument/2006/relationships/slide" Id="rId61"/>
    <Relationship Target="tableStyles.xml" Type="http://schemas.openxmlformats.org/officeDocument/2006/relationships/tableStyles" Id="rId82"/>
    <Relationship Target="slides/slide9.xml" Type="http://schemas.openxmlformats.org/officeDocument/2006/relationships/slide" Id="rId10"/>
    <Relationship Target="slides/slide18.xml" Type="http://schemas.openxmlformats.org/officeDocument/2006/relationships/slide" Id="rId19"/>
    <Relationship Target="slides/slide30.xml" Type="http://schemas.openxmlformats.org/officeDocument/2006/relationships/slide" Id="rId31"/>
    <Relationship Target="slides/slide43.xml" Type="http://schemas.openxmlformats.org/officeDocument/2006/relationships/slide" Id="rId44"/>
    <Relationship Target="slides/slide51.xml" Type="http://schemas.openxmlformats.org/officeDocument/2006/relationships/slide" Id="rId52"/>
    <Relationship Target="slides/slide59.xml" Type="http://schemas.openxmlformats.org/officeDocument/2006/relationships/slide" Id="rId60"/>
    <Relationship Target="slides/slide64.xml" Type="http://schemas.openxmlformats.org/officeDocument/2006/relationships/slide" Id="rId65"/>
    <Relationship Target="slides/slide72.xml" Type="http://schemas.openxmlformats.org/officeDocument/2006/relationships/slide" Id="rId73"/>
    <Relationship Target="commentAuthors.xml" Type="http://schemas.openxmlformats.org/officeDocument/2006/relationships/commentAuthors" Id="rId78"/>
    <Relationship Target="theme/theme1.xml" Type="http://schemas.openxmlformats.org/officeDocument/2006/relationships/theme" Id="rId81"/>
    <Relationship Target="slides/slide3.xml" Type="http://schemas.openxmlformats.org/officeDocument/2006/relationships/slide" Id="rId4"/>
    <Relationship Target="slides/slide8.xml" Type="http://schemas.openxmlformats.org/officeDocument/2006/relationships/slide" Id="rId9"/>
    <Relationship Target="slides/slide13.xml" Type="http://schemas.openxmlformats.org/officeDocument/2006/relationships/slide" Id="rId14"/>
    <Relationship Target="slides/slide21.xml" Type="http://schemas.openxmlformats.org/officeDocument/2006/relationships/slide" Id="rId22"/>
    <Relationship Target="slides/slide26.xml" Type="http://schemas.openxmlformats.org/officeDocument/2006/relationships/slide" Id="rId27"/>
    <Relationship Target="slides/slide29.xml" Type="http://schemas.openxmlformats.org/officeDocument/2006/relationships/slide" Id="rId30"/>
    <Relationship Target="slides/slide34.xml" Type="http://schemas.openxmlformats.org/officeDocument/2006/relationships/slide" Id="rId35"/>
    <Relationship Target="slides/slide42.xml" Type="http://schemas.openxmlformats.org/officeDocument/2006/relationships/slide" Id="rId43"/>
    <Relationship Target="slides/slide47.xml" Type="http://schemas.openxmlformats.org/officeDocument/2006/relationships/slide" Id="rId48"/>
    <Relationship Target="slides/slide55.xml" Type="http://schemas.openxmlformats.org/officeDocument/2006/relationships/slide" Id="rId56"/>
    <Relationship Target="slides/slide63.xml" Type="http://schemas.openxmlformats.org/officeDocument/2006/relationships/slide" Id="rId64"/>
    <Relationship Target="slides/slide68.xml" Type="http://schemas.openxmlformats.org/officeDocument/2006/relationships/slide" Id="rId69"/>
    <Relationship Target="handoutMasters/handoutMaster1.xml" Type="http://schemas.openxmlformats.org/officeDocument/2006/relationships/handoutMaster" Id="rId77"/>
    <Relationship Target="slides/slide7.xml" Type="http://schemas.openxmlformats.org/officeDocument/2006/relationships/slide" Id="rId8"/>
    <Relationship Target="slides/slide50.xml" Type="http://schemas.openxmlformats.org/officeDocument/2006/relationships/slide" Id="rId51"/>
    <Relationship Target="slides/slide71.xml" Type="http://schemas.openxmlformats.org/officeDocument/2006/relationships/slide" Id="rId72"/>
    <Relationship Target="viewProps.xml" Type="http://schemas.openxmlformats.org/officeDocument/2006/relationships/viewProps" Id="rId80"/>
    <Relationship Target="slides/slide2.xml" Type="http://schemas.openxmlformats.org/officeDocument/2006/relationships/slide" Id="rId3"/>
    <Relationship Target="slides/slide11.xml" Type="http://schemas.openxmlformats.org/officeDocument/2006/relationships/slide" Id="rId12"/>
    <Relationship Target="slides/slide16.xml" Type="http://schemas.openxmlformats.org/officeDocument/2006/relationships/slide" Id="rId17"/>
    <Relationship Target="slides/slide24.xml" Type="http://schemas.openxmlformats.org/officeDocument/2006/relationships/slide" Id="rId25"/>
    <Relationship Target="slides/slide32.xml" Type="http://schemas.openxmlformats.org/officeDocument/2006/relationships/slide" Id="rId33"/>
    <Relationship Target="slides/slide37.xml" Type="http://schemas.openxmlformats.org/officeDocument/2006/relationships/slide" Id="rId38"/>
    <Relationship Target="slides/slide45.xml" Type="http://schemas.openxmlformats.org/officeDocument/2006/relationships/slide" Id="rId46"/>
    <Relationship Target="slides/slide58.xml" Type="http://schemas.openxmlformats.org/officeDocument/2006/relationships/slide" Id="rId59"/>
    <Relationship Target="slides/slide66.xml" Type="http://schemas.openxmlformats.org/officeDocument/2006/relationships/slide" Id="rId67"/>
    <Relationship Target="slides/slide19.xml" Type="http://schemas.openxmlformats.org/officeDocument/2006/relationships/slide" Id="rId20"/>
    <Relationship Target="slides/slide40.xml" Type="http://schemas.openxmlformats.org/officeDocument/2006/relationships/slide" Id="rId41"/>
    <Relationship Target="slides/slide53.xml" Type="http://schemas.openxmlformats.org/officeDocument/2006/relationships/slide" Id="rId54"/>
    <Relationship Target="slides/slide61.xml" Type="http://schemas.openxmlformats.org/officeDocument/2006/relationships/slide" Id="rId62"/>
    <Relationship Target="slides/slide69.xml" Type="http://schemas.openxmlformats.org/officeDocument/2006/relationships/slide" Id="rId70"/>
    <Relationship Target="slides/slide74.xml" Type="http://schemas.openxmlformats.org/officeDocument/2006/relationships/slide" Id="rId75"/>
    <Relationship Target="slideMasters/slideMaster1.xml" Type="http://schemas.openxmlformats.org/officeDocument/2006/relationships/slideMaster" Id="rId1"/>
    <Relationship Target="slides/slide5.xml" Type="http://schemas.openxmlformats.org/officeDocument/2006/relationships/slide" Id="rId6"/>
    <Relationship Target="slides/slide14.xml" Type="http://schemas.openxmlformats.org/officeDocument/2006/relationships/slide" Id="rId15"/>
    <Relationship Target="slides/slide22.xml" Type="http://schemas.openxmlformats.org/officeDocument/2006/relationships/slide" Id="rId23"/>
    <Relationship Target="slides/slide27.xml" Type="http://schemas.openxmlformats.org/officeDocument/2006/relationships/slide" Id="rId28"/>
    <Relationship Target="slides/slide35.xml" Type="http://schemas.openxmlformats.org/officeDocument/2006/relationships/slide" Id="rId36"/>
    <Relationship Target="slides/slide48.xml" Type="http://schemas.openxmlformats.org/officeDocument/2006/relationships/slide" Id="rId49"/>
    <Relationship Target="slides/slide56.xml" Type="http://schemas.openxmlformats.org/officeDocument/2006/relationships/slide" Id="rId57"/>
</Relationships>

</file>

<file path=ppt/handoutMasters/_rels/handoutMaster1.xml.rels><?xml version="1.0" encoding="UTF-8" standalone="yes"?>
<Relationships xmlns="http://schemas.openxmlformats.org/package/2006/relationships">
    <Relationship Target="../theme/theme3.xml" Type="http://schemas.openxmlformats.org/officeDocument/2006/relationships/theme" Id="rId1"/>
</Relationships>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true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r">
              <a:defRPr sz="1200"/>
            </a:lvl1pPr>
          </a:lstStyle>
          <a:p>
            <a:fld id="{DCCD9ABA-9E95-492E-B568-E79F90DA654F}" type="datetimeFigureOut">
              <a:rPr lang="cs-CZ" smtClean="false"/>
              <a:t>10.5.2016</a:t>
            </a:fld>
            <a:endParaRPr lang="cs-CZ"/>
          </a:p>
        </p:txBody>
      </p:sp>
      <p:sp>
        <p:nvSpPr>
          <p:cNvPr id="4" name="Zástupný symbol pro zápatí 3"/>
          <p:cNvSpPr>
            <a:spLocks noGrp="true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true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r">
              <a:defRPr sz="1200"/>
            </a:lvl1pPr>
          </a:lstStyle>
          <a:p>
            <a:fld id="{5373F66E-5849-4F1A-9838-781F9C40402B}" type="slidenum">
              <a:rPr lang="cs-CZ" smtClean="false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97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
<Relationships xmlns="http://schemas.openxmlformats.org/package/2006/relationships">
    <Relationship Target="../theme/theme2.xml" Type="http://schemas.openxmlformats.org/officeDocument/2006/relationships/theme" Id="rId1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true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false"/>
              <a:pPr/>
              <a:t>10.5.2016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false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true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false"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true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true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false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false" eaLnBrk="true" latinLnBrk="false" hangingPunct="true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
    <Relationship Target="../slides/slide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0.xml.rels><?xml version="1.0" encoding="UTF-8" standalone="yes"?>
<Relationships xmlns="http://schemas.openxmlformats.org/package/2006/relationships">
    <Relationship Target="../slides/slide1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1.xml.rels><?xml version="1.0" encoding="UTF-8" standalone="yes"?>
<Relationships xmlns="http://schemas.openxmlformats.org/package/2006/relationships">
    <Relationship Target="../slides/slide1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2.xml.rels><?xml version="1.0" encoding="UTF-8" standalone="yes"?>
<Relationships xmlns="http://schemas.openxmlformats.org/package/2006/relationships">
    <Relationship Target="../slides/slide1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3.xml.rels><?xml version="1.0" encoding="UTF-8" standalone="yes"?>
<Relationships xmlns="http://schemas.openxmlformats.org/package/2006/relationships">
    <Relationship Target="../slides/slide1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4.xml.rels><?xml version="1.0" encoding="UTF-8" standalone="yes"?>
<Relationships xmlns="http://schemas.openxmlformats.org/package/2006/relationships">
    <Relationship Target="../slides/slide1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5.xml.rels><?xml version="1.0" encoding="UTF-8" standalone="yes"?>
<Relationships xmlns="http://schemas.openxmlformats.org/package/2006/relationships">
    <Relationship Target="../slides/slide1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6.xml.rels><?xml version="1.0" encoding="UTF-8" standalone="yes"?>
<Relationships xmlns="http://schemas.openxmlformats.org/package/2006/relationships">
    <Relationship Target="../slides/slide1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7.xml.rels><?xml version="1.0" encoding="UTF-8" standalone="yes"?>
<Relationships xmlns="http://schemas.openxmlformats.org/package/2006/relationships">
    <Relationship Target="../slides/slide1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8.xml.rels><?xml version="1.0" encoding="UTF-8" standalone="yes"?>
<Relationships xmlns="http://schemas.openxmlformats.org/package/2006/relationships">
    <Relationship Target="../slides/slide1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19.xml.rels><?xml version="1.0" encoding="UTF-8" standalone="yes"?>
<Relationships xmlns="http://schemas.openxmlformats.org/package/2006/relationships">
    <Relationship Target="../slides/slide1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.xml.rels><?xml version="1.0" encoding="UTF-8" standalone="yes"?>
<Relationships xmlns="http://schemas.openxmlformats.org/package/2006/relationships">
    <Relationship Target="../slides/slide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0.xml.rels><?xml version="1.0" encoding="UTF-8" standalone="yes"?>
<Relationships xmlns="http://schemas.openxmlformats.org/package/2006/relationships">
    <Relationship Target="../slides/slide2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1.xml.rels><?xml version="1.0" encoding="UTF-8" standalone="yes"?>
<Relationships xmlns="http://schemas.openxmlformats.org/package/2006/relationships">
    <Relationship Target="../slides/slide2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2.xml.rels><?xml version="1.0" encoding="UTF-8" standalone="yes"?>
<Relationships xmlns="http://schemas.openxmlformats.org/package/2006/relationships">
    <Relationship Target="../slides/slide2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3.xml.rels><?xml version="1.0" encoding="UTF-8" standalone="yes"?>
<Relationships xmlns="http://schemas.openxmlformats.org/package/2006/relationships">
    <Relationship Target="../slides/slide2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4.xml.rels><?xml version="1.0" encoding="UTF-8" standalone="yes"?>
<Relationships xmlns="http://schemas.openxmlformats.org/package/2006/relationships">
    <Relationship Target="../slides/slide2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5.xml.rels><?xml version="1.0" encoding="UTF-8" standalone="yes"?>
<Relationships xmlns="http://schemas.openxmlformats.org/package/2006/relationships">
    <Relationship Target="../slides/slide2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6.xml.rels><?xml version="1.0" encoding="UTF-8" standalone="yes"?>
<Relationships xmlns="http://schemas.openxmlformats.org/package/2006/relationships">
    <Relationship Target="../slides/slide2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7.xml.rels><?xml version="1.0" encoding="UTF-8" standalone="yes"?>
<Relationships xmlns="http://schemas.openxmlformats.org/package/2006/relationships">
    <Relationship Target="../slides/slide2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8.xml.rels><?xml version="1.0" encoding="UTF-8" standalone="yes"?>
<Relationships xmlns="http://schemas.openxmlformats.org/package/2006/relationships">
    <Relationship Target="../slides/slide2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29.xml.rels><?xml version="1.0" encoding="UTF-8" standalone="yes"?>
<Relationships xmlns="http://schemas.openxmlformats.org/package/2006/relationships">
    <Relationship Target="../slides/slide2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.xml.rels><?xml version="1.0" encoding="UTF-8" standalone="yes"?>
<Relationships xmlns="http://schemas.openxmlformats.org/package/2006/relationships">
    <Relationship Target="../slides/slide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0.xml.rels><?xml version="1.0" encoding="UTF-8" standalone="yes"?>
<Relationships xmlns="http://schemas.openxmlformats.org/package/2006/relationships">
    <Relationship Target="../slides/slide3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1.xml.rels><?xml version="1.0" encoding="UTF-8" standalone="yes"?>
<Relationships xmlns="http://schemas.openxmlformats.org/package/2006/relationships">
    <Relationship Target="../slides/slide3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2.xml.rels><?xml version="1.0" encoding="UTF-8" standalone="yes"?>
<Relationships xmlns="http://schemas.openxmlformats.org/package/2006/relationships">
    <Relationship Target="../slides/slide3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3.xml.rels><?xml version="1.0" encoding="UTF-8" standalone="yes"?>
<Relationships xmlns="http://schemas.openxmlformats.org/package/2006/relationships">
    <Relationship Target="../slides/slide3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4.xml.rels><?xml version="1.0" encoding="UTF-8" standalone="yes"?>
<Relationships xmlns="http://schemas.openxmlformats.org/package/2006/relationships">
    <Relationship Target="../slides/slide3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5.xml.rels><?xml version="1.0" encoding="UTF-8" standalone="yes"?>
<Relationships xmlns="http://schemas.openxmlformats.org/package/2006/relationships">
    <Relationship Target="../slides/slide3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6.xml.rels><?xml version="1.0" encoding="UTF-8" standalone="yes"?>
<Relationships xmlns="http://schemas.openxmlformats.org/package/2006/relationships">
    <Relationship Target="../slides/slide3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7.xml.rels><?xml version="1.0" encoding="UTF-8" standalone="yes"?>
<Relationships xmlns="http://schemas.openxmlformats.org/package/2006/relationships">
    <Relationship Target="../slides/slide3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8.xml.rels><?xml version="1.0" encoding="UTF-8" standalone="yes"?>
<Relationships xmlns="http://schemas.openxmlformats.org/package/2006/relationships">
    <Relationship Target="../slides/slide3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39.xml.rels><?xml version="1.0" encoding="UTF-8" standalone="yes"?>
<Relationships xmlns="http://schemas.openxmlformats.org/package/2006/relationships">
    <Relationship Target="../slides/slide3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.xml.rels><?xml version="1.0" encoding="UTF-8" standalone="yes"?>
<Relationships xmlns="http://schemas.openxmlformats.org/package/2006/relationships">
    <Relationship Target="../slides/slide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0.xml.rels><?xml version="1.0" encoding="UTF-8" standalone="yes"?>
<Relationships xmlns="http://schemas.openxmlformats.org/package/2006/relationships">
    <Relationship Target="../slides/slide4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1.xml.rels><?xml version="1.0" encoding="UTF-8" standalone="yes"?>
<Relationships xmlns="http://schemas.openxmlformats.org/package/2006/relationships">
    <Relationship Target="../slides/slide4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2.xml.rels><?xml version="1.0" encoding="UTF-8" standalone="yes"?>
<Relationships xmlns="http://schemas.openxmlformats.org/package/2006/relationships">
    <Relationship Target="../slides/slide4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3.xml.rels><?xml version="1.0" encoding="UTF-8" standalone="yes"?>
<Relationships xmlns="http://schemas.openxmlformats.org/package/2006/relationships">
    <Relationship Target="../slides/slide4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4.xml.rels><?xml version="1.0" encoding="UTF-8" standalone="yes"?>
<Relationships xmlns="http://schemas.openxmlformats.org/package/2006/relationships">
    <Relationship Target="../slides/slide4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5.xml.rels><?xml version="1.0" encoding="UTF-8" standalone="yes"?>
<Relationships xmlns="http://schemas.openxmlformats.org/package/2006/relationships">
    <Relationship Target="../slides/slide4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6.xml.rels><?xml version="1.0" encoding="UTF-8" standalone="yes"?>
<Relationships xmlns="http://schemas.openxmlformats.org/package/2006/relationships">
    <Relationship Target="../slides/slide4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7.xml.rels><?xml version="1.0" encoding="UTF-8" standalone="yes"?>
<Relationships xmlns="http://schemas.openxmlformats.org/package/2006/relationships">
    <Relationship Target="../slides/slide4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8.xml.rels><?xml version="1.0" encoding="UTF-8" standalone="yes"?>
<Relationships xmlns="http://schemas.openxmlformats.org/package/2006/relationships">
    <Relationship Target="../slides/slide4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49.xml.rels><?xml version="1.0" encoding="UTF-8" standalone="yes"?>
<Relationships xmlns="http://schemas.openxmlformats.org/package/2006/relationships">
    <Relationship Target="../slides/slide4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.xml.rels><?xml version="1.0" encoding="UTF-8" standalone="yes"?>
<Relationships xmlns="http://schemas.openxmlformats.org/package/2006/relationships">
    <Relationship Target="../slides/slide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0.xml.rels><?xml version="1.0" encoding="UTF-8" standalone="yes"?>
<Relationships xmlns="http://schemas.openxmlformats.org/package/2006/relationships">
    <Relationship Target="../slides/slide5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1.xml.rels><?xml version="1.0" encoding="UTF-8" standalone="yes"?>
<Relationships xmlns="http://schemas.openxmlformats.org/package/2006/relationships">
    <Relationship Target="../slides/slide5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2.xml.rels><?xml version="1.0" encoding="UTF-8" standalone="yes"?>
<Relationships xmlns="http://schemas.openxmlformats.org/package/2006/relationships">
    <Relationship Target="../slides/slide5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3.xml.rels><?xml version="1.0" encoding="UTF-8" standalone="yes"?>
<Relationships xmlns="http://schemas.openxmlformats.org/package/2006/relationships">
    <Relationship Target="../slides/slide5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4.xml.rels><?xml version="1.0" encoding="UTF-8" standalone="yes"?>
<Relationships xmlns="http://schemas.openxmlformats.org/package/2006/relationships">
    <Relationship Target="../slides/slide5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5.xml.rels><?xml version="1.0" encoding="UTF-8" standalone="yes"?>
<Relationships xmlns="http://schemas.openxmlformats.org/package/2006/relationships">
    <Relationship Target="../slides/slide5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6.xml.rels><?xml version="1.0" encoding="UTF-8" standalone="yes"?>
<Relationships xmlns="http://schemas.openxmlformats.org/package/2006/relationships">
    <Relationship Target="../slides/slide5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7.xml.rels><?xml version="1.0" encoding="UTF-8" standalone="yes"?>
<Relationships xmlns="http://schemas.openxmlformats.org/package/2006/relationships">
    <Relationship Target="../slides/slide5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8.xml.rels><?xml version="1.0" encoding="UTF-8" standalone="yes"?>
<Relationships xmlns="http://schemas.openxmlformats.org/package/2006/relationships">
    <Relationship Target="../slides/slide5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59.xml.rels><?xml version="1.0" encoding="UTF-8" standalone="yes"?>
<Relationships xmlns="http://schemas.openxmlformats.org/package/2006/relationships">
    <Relationship Target="../slides/slide5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.xml.rels><?xml version="1.0" encoding="UTF-8" standalone="yes"?>
<Relationships xmlns="http://schemas.openxmlformats.org/package/2006/relationships">
    <Relationship Target="../slides/slide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0.xml.rels><?xml version="1.0" encoding="UTF-8" standalone="yes"?>
<Relationships xmlns="http://schemas.openxmlformats.org/package/2006/relationships">
    <Relationship Target="../slides/slide6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1.xml.rels><?xml version="1.0" encoding="UTF-8" standalone="yes"?>
<Relationships xmlns="http://schemas.openxmlformats.org/package/2006/relationships">
    <Relationship Target="../slides/slide6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2.xml.rels><?xml version="1.0" encoding="UTF-8" standalone="yes"?>
<Relationships xmlns="http://schemas.openxmlformats.org/package/2006/relationships">
    <Relationship Target="../slides/slide6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3.xml.rels><?xml version="1.0" encoding="UTF-8" standalone="yes"?>
<Relationships xmlns="http://schemas.openxmlformats.org/package/2006/relationships">
    <Relationship Target="../slides/slide6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4.xml.rels><?xml version="1.0" encoding="UTF-8" standalone="yes"?>
<Relationships xmlns="http://schemas.openxmlformats.org/package/2006/relationships">
    <Relationship Target="../slides/slide6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5.xml.rels><?xml version="1.0" encoding="UTF-8" standalone="yes"?>
<Relationships xmlns="http://schemas.openxmlformats.org/package/2006/relationships">
    <Relationship Target="../slides/slide65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6.xml.rels><?xml version="1.0" encoding="UTF-8" standalone="yes"?>
<Relationships xmlns="http://schemas.openxmlformats.org/package/2006/relationships">
    <Relationship Target="../slides/slide66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7.xml.rels><?xml version="1.0" encoding="UTF-8" standalone="yes"?>
<Relationships xmlns="http://schemas.openxmlformats.org/package/2006/relationships">
    <Relationship Target="../slides/slide6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8.xml.rels><?xml version="1.0" encoding="UTF-8" standalone="yes"?>
<Relationships xmlns="http://schemas.openxmlformats.org/package/2006/relationships">
    <Relationship Target="../slides/slide6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69.xml.rels><?xml version="1.0" encoding="UTF-8" standalone="yes"?>
<Relationships xmlns="http://schemas.openxmlformats.org/package/2006/relationships">
    <Relationship Target="../slides/slide6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.xml.rels><?xml version="1.0" encoding="UTF-8" standalone="yes"?>
<Relationships xmlns="http://schemas.openxmlformats.org/package/2006/relationships">
    <Relationship Target="../slides/slide7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0.xml.rels><?xml version="1.0" encoding="UTF-8" standalone="yes"?>
<Relationships xmlns="http://schemas.openxmlformats.org/package/2006/relationships">
    <Relationship Target="../slides/slide70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1.xml.rels><?xml version="1.0" encoding="UTF-8" standalone="yes"?>
<Relationships xmlns="http://schemas.openxmlformats.org/package/2006/relationships">
    <Relationship Target="../slides/slide71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2.xml.rels><?xml version="1.0" encoding="UTF-8" standalone="yes"?>
<Relationships xmlns="http://schemas.openxmlformats.org/package/2006/relationships">
    <Relationship Target="../slides/slide72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3.xml.rels><?xml version="1.0" encoding="UTF-8" standalone="yes"?>
<Relationships xmlns="http://schemas.openxmlformats.org/package/2006/relationships">
    <Relationship Target="../slides/slide73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74.xml.rels><?xml version="1.0" encoding="UTF-8" standalone="yes"?>
<Relationships xmlns="http://schemas.openxmlformats.org/package/2006/relationships">
    <Relationship Target="../slides/slide74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8.xml.rels><?xml version="1.0" encoding="UTF-8" standalone="yes"?>
<Relationships xmlns="http://schemas.openxmlformats.org/package/2006/relationships">
    <Relationship Target="../slides/slide8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_rels/notesSlide9.xml.rels><?xml version="1.0" encoding="UTF-8" standalone="yes"?>
<Relationships xmlns="http://schemas.openxmlformats.org/package/2006/relationships">
    <Relationship Target="../slides/slide9.xml" Type="http://schemas.openxmlformats.org/officeDocument/2006/relationships/slide" Id="rId2"/>
    <Relationship Target="../notesMasters/notesMaster1.xml" Type="http://schemas.openxmlformats.org/officeDocument/2006/relationships/notesMaster" Id="rId1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="true" dirty="false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35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660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3981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663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958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8290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2570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cs-CZ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0552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 algn="l" defTabSz="914400" rtl="false" eaLnBrk="true" latinLnBrk="false" hangingPunct="true">
              <a:buNone/>
            </a:pPr>
            <a:endParaRPr lang="cs-CZ" b="true" u="sng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b="true" i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21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107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0635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881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64453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false" eaLnBrk="true" fontAlgn="auto" latinLnBrk="false" hangingPunct="tru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cs-CZ" b="true" u="none" dirty="false" smtClean="false"/>
              <a:t> </a:t>
            </a:r>
            <a:endParaRPr lang="cs-CZ" b="true" dirty="false" smtClean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4064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6936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false" eaLnBrk="true" fontAlgn="auto" latinLnBrk="false" hangingPunct="tru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cs-CZ" sz="1200" b="false" i="false" kern="1200" dirty="false" smtClean="false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8634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29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6959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7128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885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2576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73847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02168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9448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06890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true" dirty="false" smtClean="false"/>
              <a:t> 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0018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1097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64363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false" smtClean="false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9372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70393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094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b="true" u="none" dirty="false">
              <a:solidFill>
                <a:srgbClr val="002060"/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70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cs-CZ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0172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2208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789776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2795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8948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b="fals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false"/>
              <a:pPr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1120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false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18228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84713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69758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5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7550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56314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51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690136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91771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805964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6193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false" smtClean="false">
              <a:solidFill>
                <a:srgbClr val="FF0000"/>
              </a:solidFill>
            </a:endParaRPr>
          </a:p>
          <a:p>
            <a:endParaRPr lang="cs-CZ" dirty="false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96608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010058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endParaRPr lang="cs-CZ" sz="1200" dirty="false" smtClean="false"/>
          </a:p>
          <a:p>
            <a:pPr marL="0" indent="0" algn="just">
              <a:lnSpc>
                <a:spcPct val="100000"/>
              </a:lnSpc>
              <a:buNone/>
            </a:pPr>
            <a:endParaRPr lang="cs-CZ" sz="1200" dirty="false" smtClean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22662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92967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9992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13957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false" eaLnBrk="true" fontAlgn="auto" latinLnBrk="false" hangingPunct="tru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68333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73877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449225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75644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764726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50652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601347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2969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false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48811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aseline="0" dirty="false" smtClean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69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97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531243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923909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="fals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98911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false" eaLnBrk="true" fontAlgn="auto" latinLnBrk="false" hangingPunct="tru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cs-CZ" baseline="0" dirty="false" smtClean="false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15329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27752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74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842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208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true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false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816753"/>
      </p:ext>
    </p:extLst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
    <Relationship Target="../media/image1.jpeg" Type="http://schemas.openxmlformats.org/officeDocument/2006/relationships/image" Id="rId2"/>
    <Relationship Target="../slideMasters/slideMaster1.xml" Type="http://schemas.openxmlformats.org/officeDocument/2006/relationships/slideMaster" Id="rId1"/>
</Relationships>

</file>

<file path=ppt/slideLayouts/_rels/slideLayout10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11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2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3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4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5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6.xml.rels><?xml version="1.0" encoding="UTF-8" standalone="yes"?>
<Relationships xmlns="http://schemas.openxmlformats.org/package/2006/relationships">
    <Relationship Target="../media/image1.jpeg" Type="http://schemas.openxmlformats.org/officeDocument/2006/relationships/image" Id="rId2"/>
    <Relationship Target="../slideMasters/slideMaster1.xml" Type="http://schemas.openxmlformats.org/officeDocument/2006/relationships/slideMaster" Id="rId1"/>
</Relationships>

</file>

<file path=ppt/slideLayouts/_rels/slideLayout7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8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_rels/slideLayout9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slideLayout1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7" name="Zástupný symbol pro zápatí 6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8" name="Zástupný symbol pro číslo snímku 7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  <p:sp>
        <p:nvSpPr>
          <p:cNvPr id="10" name="Obdélník 9"/>
          <p:cNvSpPr/>
          <p:nvPr userDrawn="true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true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false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false"/>
              <a:t>Kliknutím lze upravit styl.</a:t>
            </a:r>
            <a:endParaRPr lang="cs-CZ" dirty="false"/>
          </a:p>
        </p:txBody>
      </p:sp>
      <p:sp>
        <p:nvSpPr>
          <p:cNvPr id="13" name="Zástupný symbol pro text 12"/>
          <p:cNvSpPr>
            <a:spLocks noGrp="true"/>
          </p:cNvSpPr>
          <p:nvPr>
            <p:ph type="body" sz="quarter" idx="13" hasCustomPrompt="true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false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false" smtClean="false"/>
              <a:t>Kliknutím vložíte jméno</a:t>
            </a:r>
          </a:p>
        </p:txBody>
      </p:sp>
      <p:sp>
        <p:nvSpPr>
          <p:cNvPr id="15" name="Zástupný symbol pro text 14"/>
          <p:cNvSpPr>
            <a:spLocks noGrp="true"/>
          </p:cNvSpPr>
          <p:nvPr>
            <p:ph type="body" sz="quarter" idx="14" hasCustomPrompt="true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false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false" smtClean="false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true" noChangeAspect="true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true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false"/>
              <a:t>Kliknutím na ikonu přidáte obrázek.</a:t>
            </a:r>
            <a:endParaRPr lang="cs-CZ" dirty="false"/>
          </a:p>
        </p:txBody>
      </p:sp>
      <p:sp>
        <p:nvSpPr>
          <p:cNvPr id="14" name="Zástupný symbol pro obrázek 4"/>
          <p:cNvSpPr>
            <a:spLocks noGrp="true" noChangeAspect="true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true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false"/>
              <a:t>Kliknutím na ikonu přidáte obrázek.</a:t>
            </a:r>
            <a:endParaRPr lang="cs-CZ" dirty="false"/>
          </a:p>
        </p:txBody>
      </p:sp>
      <p:sp>
        <p:nvSpPr>
          <p:cNvPr id="16" name="Zástupný symbol pro obrázek 4"/>
          <p:cNvSpPr>
            <a:spLocks noGrp="true" noChangeAspect="true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true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false"/>
              <a:t>Kliknutím na ikonu přidáte obrázek.</a:t>
            </a:r>
            <a:endParaRPr lang="cs-CZ" dirty="false"/>
          </a:p>
        </p:txBody>
      </p:sp>
      <p:sp>
        <p:nvSpPr>
          <p:cNvPr id="20" name="Obdélník 19"/>
          <p:cNvSpPr/>
          <p:nvPr userDrawn="true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true"/>
          </p:cNvPicPr>
          <p:nvPr userDrawn="true"/>
        </p:nvPicPr>
        <p:blipFill rotWithShape="true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true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  <p:sp>
        <p:nvSpPr>
          <p:cNvPr id="7" name="Zástupný symbol pro text 5"/>
          <p:cNvSpPr>
            <a:spLocks noGrp="true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true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false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true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false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true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false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EBB765A-51E0-4E82-AB73-FB7F84412B30}" type="datetimeFigureOut">
              <a:rPr lang="cs-CZ" smtClean="false"/>
              <a:pPr/>
              <a:t>10.5.2016</a:t>
            </a:fld>
            <a:endParaRPr lang="cs-CZ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0AD8C908-6CF6-4C3D-AE7A-F3813FC67EFC}" type="slidenum">
              <a:rPr lang="cs-CZ" smtClean="false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154923"/>
      </p:ext>
    </p:extLst>
  </p:cSld>
  <p:clrMapOvr>
    <a:masterClrMapping/>
  </p:clrMapOvr>
</p:sldLayout>
</file>

<file path=ppt/slideLayouts/slideLayout2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type="obj" preserve="true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  <p:sp>
        <p:nvSpPr>
          <p:cNvPr id="4" name="Zástupný symbol pro obsah 2"/>
          <p:cNvSpPr>
            <a:spLocks noGrp="true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true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zápatí 5"/>
          <p:cNvSpPr>
            <a:spLocks noGrp="true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7" name="Zástupný symbol pro číslo snímku 6"/>
          <p:cNvSpPr>
            <a:spLocks noGrp="true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true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true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zápatí 5"/>
          <p:cNvSpPr>
            <a:spLocks noGrp="true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7" name="Zástupný symbol pro číslo snímku 6"/>
          <p:cNvSpPr>
            <a:spLocks noGrp="true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true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true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true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false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true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false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true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8" name="Zástupný symbol pro číslo snímku 7"/>
          <p:cNvSpPr>
            <a:spLocks noGrp="true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true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true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false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false"/>
              <a:t>Kliknutím lze upravit styl.</a:t>
            </a:r>
            <a:endParaRPr lang="cs-CZ" dirty="false"/>
          </a:p>
        </p:txBody>
      </p:sp>
      <p:sp>
        <p:nvSpPr>
          <p:cNvPr id="9" name="Zástupný symbol pro obrázek 4"/>
          <p:cNvSpPr>
            <a:spLocks noGrp="true" noChangeAspect="true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true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false"/>
              <a:t>Kliknutím na ikonu přidáte obrázek.</a:t>
            </a:r>
            <a:endParaRPr lang="cs-CZ" dirty="false"/>
          </a:p>
        </p:txBody>
      </p:sp>
      <p:sp>
        <p:nvSpPr>
          <p:cNvPr id="7" name="Obdélník 6"/>
          <p:cNvSpPr/>
          <p:nvPr userDrawn="true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true"/>
          </p:cNvPicPr>
          <p:nvPr userDrawn="true"/>
        </p:nvPicPr>
        <p:blipFill rotWithShape="true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true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type="obj" preserve="true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  <p:sp>
        <p:nvSpPr>
          <p:cNvPr id="7" name="Zástupný symbol pro obsah 2"/>
          <p:cNvSpPr>
            <a:spLocks noGrp="true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 userDrawn="true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false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  <p:sp>
        <p:nvSpPr>
          <p:cNvPr id="8" name="Zástupný symbol pro obsah 2"/>
          <p:cNvSpPr>
            <a:spLocks noGrp="true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false"/>
              <a:t>Kliknutím lze upravit styly předlohy textu.</a:t>
            </a:r>
          </a:p>
          <a:p>
            <a:pPr lvl="1"/>
            <a:r>
              <a:rPr lang="cs-CZ" smtClean="false"/>
              <a:t>Druhá úroveň</a:t>
            </a:r>
          </a:p>
          <a:p>
            <a:pPr lvl="2"/>
            <a:r>
              <a:rPr lang="cs-CZ" smtClean="false"/>
              <a:t>Třetí úroveň</a:t>
            </a:r>
          </a:p>
          <a:p>
            <a:pPr lvl="3"/>
            <a:r>
              <a:rPr lang="cs-CZ" smtClean="false"/>
              <a:t>Čtvrtá úroveň</a:t>
            </a:r>
          </a:p>
          <a:p>
            <a:pPr lvl="4"/>
            <a:r>
              <a:rPr lang="cs-CZ" smtClean="false"/>
              <a:t>Pátá úroveň</a:t>
            </a:r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  <Relationship Target="../slideLayouts/slideLayout8.xml" Type="http://schemas.openxmlformats.org/officeDocument/2006/relationships/slideLayout" Id="rId8"/>
    <Relationship Target="../slideLayouts/slideLayout3.xml" Type="http://schemas.openxmlformats.org/officeDocument/2006/relationships/slideLayout" Id="rId3"/>
    <Relationship Target="../slideLayouts/slideLayout7.xml" Type="http://schemas.openxmlformats.org/officeDocument/2006/relationships/slideLayout" Id="rId7"/>
    <Relationship Target="../theme/theme1.xml" Type="http://schemas.openxmlformats.org/officeDocument/2006/relationships/theme" Id="rId12"/>
    <Relationship Target="../slideLayouts/slideLayout2.xml" Type="http://schemas.openxmlformats.org/officeDocument/2006/relationships/slideLayout" Id="rId2"/>
    <Relationship Target="../slideLayouts/slideLayout1.xml" Type="http://schemas.openxmlformats.org/officeDocument/2006/relationships/slideLayout" Id="rId1"/>
    <Relationship Target="../slideLayouts/slideLayout6.xml" Type="http://schemas.openxmlformats.org/officeDocument/2006/relationships/slideLayout" Id="rId6"/>
    <Relationship Target="../slideLayouts/slideLayout11.xml" Type="http://schemas.openxmlformats.org/officeDocument/2006/relationships/slideLayout" Id="rId11"/>
    <Relationship Target="../slideLayouts/slideLayout5.xml" Type="http://schemas.openxmlformats.org/officeDocument/2006/relationships/slideLayout" Id="rId5"/>
    <Relationship Target="../slideLayouts/slideLayout10.xml" Type="http://schemas.openxmlformats.org/officeDocument/2006/relationships/slideLayout" Id="rId10"/>
    <Relationship Target="../slideLayouts/slideLayout4.xml" Type="http://schemas.openxmlformats.org/officeDocument/2006/relationships/slideLayout" Id="rId4"/>
    <Relationship Target="../slideLayouts/slideLayout9.xml" Type="http://schemas.openxmlformats.org/officeDocument/2006/relationships/slideLayout" Id="rId9"/>
</Relationships>

</file>

<file path=ppt/slideMasters/slideMaster1.xml><?xml version="1.0" encoding="utf-8"?>
<p:sldMaster xmlns:v="urn:schemas-microsoft-com:vml" xmlns:comp="http://schemas.openxmlformats.org/drawingml/2006/compatibility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p="http://schemas.openxmlformats.org/presentationml/2006/main" xmlns:a="http://schemas.openxmlformats.org/drawingml/2006/main" xmlns:wp="http://schemas.openxmlformats.org/drawingml/2006/wordprocessingDrawing" xmlns:lc="http://schemas.openxmlformats.org/drawingml/2006/lockedCanvas" xmlns:pic="http://schemas.openxmlformats.org/drawingml/2006/picture" xmlns:cdr="http://schemas.openxmlformats.org/drawingml/2006/chartDrawing" xmlns:wp14="http://schemas.microsoft.com/office/word/2010/wordprocessingDrawing" xmlns:dgm="http://schemas.openxmlformats.org/drawingml/2006/diagram" preserve="true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true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false" anchor="ctr" anchorCtr="false">
            <a:noAutofit/>
          </a:bodyPr>
          <a:lstStyle/>
          <a:p>
            <a:r>
              <a:rPr lang="cs-CZ" dirty="false" smtClean="false"/>
              <a:t>Kliknutím lze upravit styl.</a:t>
            </a:r>
            <a:endParaRPr lang="cs-CZ" dirty="false"/>
          </a:p>
        </p:txBody>
      </p:sp>
      <p:sp>
        <p:nvSpPr>
          <p:cNvPr id="3" name="Zástupný symbol pro text 2"/>
          <p:cNvSpPr>
            <a:spLocks noGrp="true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false">
            <a:noAutofit/>
          </a:bodyPr>
          <a:lstStyle/>
          <a:p>
            <a:pPr lvl="0"/>
            <a:r>
              <a:rPr lang="cs-CZ" dirty="false" smtClean="false"/>
              <a:t>Kliknutím lze upravit styly předlohy textu.</a:t>
            </a:r>
          </a:p>
          <a:p>
            <a:pPr lvl="1"/>
            <a:r>
              <a:rPr lang="cs-CZ" dirty="false" smtClean="false"/>
              <a:t>Druhá úroveň</a:t>
            </a:r>
          </a:p>
          <a:p>
            <a:pPr lvl="2"/>
            <a:r>
              <a:rPr lang="cs-CZ" dirty="false" smtClean="false"/>
              <a:t>Třetí úroveň</a:t>
            </a:r>
          </a:p>
          <a:p>
            <a:pPr lvl="3"/>
            <a:r>
              <a:rPr lang="cs-CZ" dirty="false" smtClean="false"/>
              <a:t>Čtvrtá úroveň</a:t>
            </a:r>
          </a:p>
          <a:p>
            <a:pPr lvl="4"/>
            <a:r>
              <a:rPr lang="cs-CZ" dirty="false" smtClean="false"/>
              <a:t>Pátá úroveň</a:t>
            </a:r>
            <a:endParaRPr lang="cs-CZ" dirty="false"/>
          </a:p>
        </p:txBody>
      </p:sp>
      <p:sp>
        <p:nvSpPr>
          <p:cNvPr id="4" name="Zástupný symbol pro datum 3"/>
          <p:cNvSpPr>
            <a:spLocks noGrp="true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false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false"/>
          </a:p>
        </p:txBody>
      </p:sp>
      <p:sp>
        <p:nvSpPr>
          <p:cNvPr id="5" name="Zástupný symbol pro zápatí 4"/>
          <p:cNvSpPr>
            <a:spLocks noGrp="true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false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false"/>
          </a:p>
        </p:txBody>
      </p:sp>
      <p:sp>
        <p:nvSpPr>
          <p:cNvPr id="6" name="Zástupný symbol pro číslo snímku 5"/>
          <p:cNvSpPr>
            <a:spLocks noGrp="true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false" anchor="ctr"/>
          <a:lstStyle>
            <a:lvl1pPr algn="ctr">
              <a:defRPr sz="1050" b="true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false"/>
              <a:pPr/>
              <a:t>‹#›</a:t>
            </a:fld>
            <a:endParaRPr lang="cs-CZ" dirty="false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false" ftr="false" dt="false"/>
  <p:txStyles>
    <p:titleStyle>
      <a:lvl1pPr algn="l" defTabSz="914400" rtl="false" eaLnBrk="true" latinLnBrk="false" hangingPunct="true">
        <a:lnSpc>
          <a:spcPct val="100000"/>
        </a:lnSpc>
        <a:spcBef>
          <a:spcPct val="0"/>
        </a:spcBef>
        <a:buNone/>
        <a:defRPr sz="3200" b="true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false" eaLnBrk="true" latinLnBrk="false" hangingPunct="true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false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false" eaLnBrk="true" latinLnBrk="false" hangingPunct="true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false" eaLnBrk="true" latinLnBrk="false" hangingPunct="true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false" eaLnBrk="true" latinLnBrk="false" hangingPunct="true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false" smtClean="false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false" eaLnBrk="true" latinLnBrk="false" hangingPunct="true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false" eaLnBrk="true" latinLnBrk="false" hangingPunct="true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false" eaLnBrk="true" latinLnBrk="false" hangingPunct="true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false" eaLnBrk="true" latinLnBrk="false" hangingPunct="true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false" eaLnBrk="true" latinLnBrk="false" hangingPunct="true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false" eaLnBrk="true" latinLnBrk="false" hangingPunct="true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Target="../media/image2.png" Type="http://schemas.openxmlformats.org/officeDocument/2006/relationships/image" Id="rId3"/>
    <Relationship Target="../notesSlides/notesSlide1.xml" Type="http://schemas.openxmlformats.org/officeDocument/2006/relationships/notesSlide" Id="rId2"/>
    <Relationship Target="../slideLayouts/slideLayout1.xml" Type="http://schemas.openxmlformats.org/officeDocument/2006/relationships/slideLayout" Id="rId1"/>
    <Relationship Target="../media/image3.png" Type="http://schemas.openxmlformats.org/officeDocument/2006/relationships/image" Id="rId4"/>
</Relationships>

</file>

<file path=ppt/slides/_rels/slide10.xml.rels><?xml version="1.0" encoding="UTF-8" standalone="yes"?>
<Relationships xmlns="http://schemas.openxmlformats.org/package/2006/relationships">
    <Relationship Target="../notesSlides/notesSlide1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1.xml.rels><?xml version="1.0" encoding="UTF-8" standalone="yes"?>
<Relationships xmlns="http://schemas.openxmlformats.org/package/2006/relationships">
    <Relationship Target="../notesSlides/notesSlide1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2.xml.rels><?xml version="1.0" encoding="UTF-8" standalone="yes"?>
<Relationships xmlns="http://schemas.openxmlformats.org/package/2006/relationships">
    <Relationship Target="../notesSlides/notesSlide1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3.xml.rels><?xml version="1.0" encoding="UTF-8" standalone="yes"?>
<Relationships xmlns="http://schemas.openxmlformats.org/package/2006/relationships">
    <Relationship Target="../notesSlides/notesSlide1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4.xml.rels><?xml version="1.0" encoding="UTF-8" standalone="yes"?>
<Relationships xmlns="http://schemas.openxmlformats.org/package/2006/relationships">
    <Relationship Target="../notesSlides/notesSlide1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5.xml.rels><?xml version="1.0" encoding="UTF-8" standalone="yes"?>
<Relationships xmlns="http://schemas.openxmlformats.org/package/2006/relationships">
    <Relationship Target="../notesSlides/notesSlide1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6.xml.rels><?xml version="1.0" encoding="UTF-8" standalone="yes"?>
<Relationships xmlns="http://schemas.openxmlformats.org/package/2006/relationships">
    <Relationship Target="../notesSlides/notesSlide1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7.xml.rels><?xml version="1.0" encoding="UTF-8" standalone="yes"?>
<Relationships xmlns="http://schemas.openxmlformats.org/package/2006/relationships">
    <Relationship Target="../notesSlides/notesSlide1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8.xml.rels><?xml version="1.0" encoding="UTF-8" standalone="yes"?>
<Relationships xmlns="http://schemas.openxmlformats.org/package/2006/relationships">
    <Relationship Target="../notesSlides/notesSlide1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19.xml.rels><?xml version="1.0" encoding="UTF-8" standalone="yes"?>
<Relationships xmlns="http://schemas.openxmlformats.org/package/2006/relationships">
    <Relationship Target="../notesSlides/notesSlide1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.xml.rels><?xml version="1.0" encoding="UTF-8" standalone="yes"?>
<Relationships xmlns="http://schemas.openxmlformats.org/package/2006/relationships">
    <Relationship Target="../notesSlides/notesSlide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0.xml.rels><?xml version="1.0" encoding="UTF-8" standalone="yes"?>
<Relationships xmlns="http://schemas.openxmlformats.org/package/2006/relationships">
    <Relationship Target="../notesSlides/notesSlide2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1.xml.rels><?xml version="1.0" encoding="UTF-8" standalone="yes"?>
<Relationships xmlns="http://schemas.openxmlformats.org/package/2006/relationships">
    <Relationship Target="../notesSlides/notesSlide2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2.xml.rels><?xml version="1.0" encoding="UTF-8" standalone="yes"?>
<Relationships xmlns="http://schemas.openxmlformats.org/package/2006/relationships">
    <Relationship Target="../notesSlides/notesSlide2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3.xml.rels><?xml version="1.0" encoding="UTF-8" standalone="yes"?>
<Relationships xmlns="http://schemas.openxmlformats.org/package/2006/relationships">
    <Relationship Target="../notesSlides/notesSlide2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4.xml.rels><?xml version="1.0" encoding="UTF-8" standalone="yes"?>
<Relationships xmlns="http://schemas.openxmlformats.org/package/2006/relationships">
    <Relationship Target="../notesSlides/notesSlide2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5.xml.rels><?xml version="1.0" encoding="UTF-8" standalone="yes"?>
<Relationships xmlns="http://schemas.openxmlformats.org/package/2006/relationships">
    <Relationship Target="../notesSlides/notesSlide2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6.xml.rels><?xml version="1.0" encoding="UTF-8" standalone="yes"?>
<Relationships xmlns="http://schemas.openxmlformats.org/package/2006/relationships">
    <Relationship Target="../notesSlides/notesSlide2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7.xml.rels><?xml version="1.0" encoding="UTF-8" standalone="yes"?>
<Relationships xmlns="http://schemas.openxmlformats.org/package/2006/relationships">
    <Relationship TargetMode="External" Target="http://www.mpsv.cz/files/clanky/18291/priloha_7.pdf" Type="http://schemas.openxmlformats.org/officeDocument/2006/relationships/hyperlink" Id="rId3"/>
    <Relationship Target="../notesSlides/notesSlide2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8.xml.rels><?xml version="1.0" encoding="UTF-8" standalone="yes"?>
<Relationships xmlns="http://schemas.openxmlformats.org/package/2006/relationships">
    <Relationship Target="../notesSlides/notesSlide2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29.xml.rels><?xml version="1.0" encoding="UTF-8" standalone="yes"?>
<Relationships xmlns="http://schemas.openxmlformats.org/package/2006/relationships">
    <Relationship Target="../notesSlides/notesSlide2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.xml.rels><?xml version="1.0" encoding="UTF-8" standalone="yes"?>
<Relationships xmlns="http://schemas.openxmlformats.org/package/2006/relationships">
    <Relationship Target="../notesSlides/notesSlide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0.xml.rels><?xml version="1.0" encoding="UTF-8" standalone="yes"?>
<Relationships xmlns="http://schemas.openxmlformats.org/package/2006/relationships">
    <Relationship Target="../notesSlides/notesSlide3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1.xml.rels><?xml version="1.0" encoding="UTF-8" standalone="yes"?>
<Relationships xmlns="http://schemas.openxmlformats.org/package/2006/relationships">
    <Relationship Target="../notesSlides/notesSlide3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2.xml.rels><?xml version="1.0" encoding="UTF-8" standalone="yes"?>
<Relationships xmlns="http://schemas.openxmlformats.org/package/2006/relationships">
    <Relationship Target="../notesSlides/notesSlide3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3.xml.rels><?xml version="1.0" encoding="UTF-8" standalone="yes"?>
<Relationships xmlns="http://schemas.openxmlformats.org/package/2006/relationships">
    <Relationship Target="../notesSlides/notesSlide3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4.xml.rels><?xml version="1.0" encoding="UTF-8" standalone="yes"?>
<Relationships xmlns="http://schemas.openxmlformats.org/package/2006/relationships">
    <Relationship Target="../notesSlides/notesSlide3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5.xml.rels><?xml version="1.0" encoding="UTF-8" standalone="yes"?>
<Relationships xmlns="http://schemas.openxmlformats.org/package/2006/relationships">
    <Relationship TargetMode="External" Target="http://www.esfcr.cz/" Type="http://schemas.openxmlformats.org/officeDocument/2006/relationships/hyperlink" Id="rId3"/>
    <Relationship Target="../notesSlides/notesSlide3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6.xml.rels><?xml version="1.0" encoding="UTF-8" standalone="yes"?>
<Relationships xmlns="http://schemas.openxmlformats.org/package/2006/relationships">
    <Relationship Target="../notesSlides/notesSlide3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7.xml.rels><?xml version="1.0" encoding="UTF-8" standalone="yes"?>
<Relationships xmlns="http://schemas.openxmlformats.org/package/2006/relationships">
    <Relationship Target="../notesSlides/notesSlide3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8.xml.rels><?xml version="1.0" encoding="UTF-8" standalone="yes"?>
<Relationships xmlns="http://schemas.openxmlformats.org/package/2006/relationships">
    <Relationship Target="../notesSlides/notesSlide3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39.xml.rels><?xml version="1.0" encoding="UTF-8" standalone="yes"?>
<Relationships xmlns="http://schemas.openxmlformats.org/package/2006/relationships">
    <Relationship TargetMode="External" Target="http://www.esfcr.cz/" Type="http://schemas.openxmlformats.org/officeDocument/2006/relationships/hyperlink" Id="rId3"/>
    <Relationship Target="../notesSlides/notesSlide3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.xml.rels><?xml version="1.0" encoding="UTF-8" standalone="yes"?>
<Relationships xmlns="http://schemas.openxmlformats.org/package/2006/relationships">
    <Relationship TargetMode="External" Target="http://www.strukturalni-fondy.cz/cs/Jak-na-projekt/Elektronicka-zadost/Edukacni-videa" Type="http://schemas.openxmlformats.org/officeDocument/2006/relationships/hyperlink" Id="rId3"/>
    <Relationship Target="../notesSlides/notesSlide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0.xml.rels><?xml version="1.0" encoding="UTF-8" standalone="yes"?>
<Relationships xmlns="http://schemas.openxmlformats.org/package/2006/relationships">
    <Relationship Target="../notesSlides/notesSlide4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1.xml.rels><?xml version="1.0" encoding="UTF-8" standalone="yes"?>
<Relationships xmlns="http://schemas.openxmlformats.org/package/2006/relationships">
    <Relationship Target="../notesSlides/notesSlide4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2.xml.rels><?xml version="1.0" encoding="UTF-8" standalone="yes"?>
<Relationships xmlns="http://schemas.openxmlformats.org/package/2006/relationships">
    <Relationship Target="../notesSlides/notesSlide4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3.xml.rels><?xml version="1.0" encoding="UTF-8" standalone="yes"?>
<Relationships xmlns="http://schemas.openxmlformats.org/package/2006/relationships">
    <Relationship Target="../notesSlides/notesSlide4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4.xml.rels><?xml version="1.0" encoding="UTF-8" standalone="yes"?>
<Relationships xmlns="http://schemas.openxmlformats.org/package/2006/relationships">
    <Relationship Target="../notesSlides/notesSlide4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5.xml.rels><?xml version="1.0" encoding="UTF-8" standalone="yes"?>
<Relationships xmlns="http://schemas.openxmlformats.org/package/2006/relationships">
    <Relationship Target="../notesSlides/notesSlide45.xml" Type="http://schemas.openxmlformats.org/officeDocument/2006/relationships/notesSlide" Id="rId2"/>
    <Relationship Target="../slideLayouts/slideLayout11.xml" Type="http://schemas.openxmlformats.org/officeDocument/2006/relationships/slideLayout" Id="rId1"/>
</Relationships>

</file>

<file path=ppt/slides/_rels/slide46.xml.rels><?xml version="1.0" encoding="UTF-8" standalone="yes"?>
<Relationships xmlns="http://schemas.openxmlformats.org/package/2006/relationships">
    <Relationship Target="../notesSlides/notesSlide4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7.xml.rels><?xml version="1.0" encoding="UTF-8" standalone="yes"?>
<Relationships xmlns="http://schemas.openxmlformats.org/package/2006/relationships">
    <Relationship Target="../notesSlides/notesSlide4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8.xml.rels><?xml version="1.0" encoding="UTF-8" standalone="yes"?>
<Relationships xmlns="http://schemas.openxmlformats.org/package/2006/relationships">
    <Relationship Target="../notesSlides/notesSlide4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49.xml.rels><?xml version="1.0" encoding="UTF-8" standalone="yes"?>
<Relationships xmlns="http://schemas.openxmlformats.org/package/2006/relationships">
    <Relationship Target="../notesSlides/notesSlide4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.xml.rels><?xml version="1.0" encoding="UTF-8" standalone="yes"?>
<Relationships xmlns="http://schemas.openxmlformats.org/package/2006/relationships">
    <Relationship Target="../notesSlides/notesSlide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0.xml.rels><?xml version="1.0" encoding="UTF-8" standalone="yes"?>
<Relationships xmlns="http://schemas.openxmlformats.org/package/2006/relationships">
    <Relationship TargetMode="External" Target="http://www.esfcr.cz/" Type="http://schemas.openxmlformats.org/officeDocument/2006/relationships/hyperlink" Id="rId3"/>
    <Relationship Target="../notesSlides/notesSlide50.xml" Type="http://schemas.openxmlformats.org/officeDocument/2006/relationships/notesSlide" Id="rId2"/>
    <Relationship Target="../slideLayouts/slideLayout7.xml" Type="http://schemas.openxmlformats.org/officeDocument/2006/relationships/slideLayout" Id="rId1"/>
    <Relationship TargetMode="External" Target="http://www.mpsv.cz/ISPV.php" Type="http://schemas.openxmlformats.org/officeDocument/2006/relationships/hyperlink" Id="rId4"/>
</Relationships>

</file>

<file path=ppt/slides/_rels/slide51.xml.rels><?xml version="1.0" encoding="UTF-8" standalone="yes"?>
<Relationships xmlns="http://schemas.openxmlformats.org/package/2006/relationships">
    <Relationship Target="../notesSlides/notesSlide51.xml" Type="http://schemas.openxmlformats.org/officeDocument/2006/relationships/notesSlide" Id="rId2"/>
    <Relationship Target="../slideLayouts/slideLayout7.xml" Type="http://schemas.openxmlformats.org/officeDocument/2006/relationships/slideLayout" Id="rId1"/>
</Relationships>

</file>

<file path=ppt/slides/_rels/slide52.xml.rels><?xml version="1.0" encoding="UTF-8" standalone="yes"?>
<Relationships xmlns="http://schemas.openxmlformats.org/package/2006/relationships">
    <Relationship Target="../notesSlides/notesSlide5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3.xml.rels><?xml version="1.0" encoding="UTF-8" standalone="yes"?>
<Relationships xmlns="http://schemas.openxmlformats.org/package/2006/relationships">
    <Relationship TargetMode="External" Target="http://www.mpsv.cz/ISPV.php" Type="http://schemas.openxmlformats.org/officeDocument/2006/relationships/hyperlink" Id="rId3"/>
    <Relationship Target="../notesSlides/notesSlide53.xml" Type="http://schemas.openxmlformats.org/officeDocument/2006/relationships/notesSlide" Id="rId2"/>
    <Relationship Target="../slideLayouts/slideLayout2.xml" Type="http://schemas.openxmlformats.org/officeDocument/2006/relationships/slideLayout" Id="rId1"/>
    <Relationship TargetMode="External" Target="http://www.esfcr.cz/" Type="http://schemas.openxmlformats.org/officeDocument/2006/relationships/hyperlink" Id="rId4"/>
</Relationships>

</file>

<file path=ppt/slides/_rels/slide54.xml.rels><?xml version="1.0" encoding="UTF-8" standalone="yes"?>
<Relationships xmlns="http://schemas.openxmlformats.org/package/2006/relationships">
    <Relationship TargetMode="External" Target="http://ec.europa.eu/europeaid/perdiem" Type="http://schemas.openxmlformats.org/officeDocument/2006/relationships/hyperlink" Id="rId3"/>
    <Relationship Target="../notesSlides/notesSlide5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5.xml.rels><?xml version="1.0" encoding="UTF-8" standalone="yes"?>
<Relationships xmlns="http://schemas.openxmlformats.org/package/2006/relationships">
    <Relationship Target="../notesSlides/notesSlide5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6.xml.rels><?xml version="1.0" encoding="UTF-8" standalone="yes"?>
<Relationships xmlns="http://schemas.openxmlformats.org/package/2006/relationships">
    <Relationship Target="../notesSlides/notesSlide5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7.xml.rels><?xml version="1.0" encoding="UTF-8" standalone="yes"?>
<Relationships xmlns="http://schemas.openxmlformats.org/package/2006/relationships">
    <Relationship Target="../notesSlides/notesSlide5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8.xml.rels><?xml version="1.0" encoding="UTF-8" standalone="yes"?>
<Relationships xmlns="http://schemas.openxmlformats.org/package/2006/relationships">
    <Relationship Target="../notesSlides/notesSlide5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59.xml.rels><?xml version="1.0" encoding="UTF-8" standalone="yes"?>
<Relationships xmlns="http://schemas.openxmlformats.org/package/2006/relationships">
    <Relationship Target="../notesSlides/notesSlide5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.xml.rels><?xml version="1.0" encoding="UTF-8" standalone="yes"?>
<Relationships xmlns="http://schemas.openxmlformats.org/package/2006/relationships">
    <Relationship Target="../notesSlides/notesSlide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0.xml.rels><?xml version="1.0" encoding="UTF-8" standalone="yes"?>
<Relationships xmlns="http://schemas.openxmlformats.org/package/2006/relationships">
    <Relationship Target="../notesSlides/notesSlide6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1.xml.rels><?xml version="1.0" encoding="UTF-8" standalone="yes"?>
<Relationships xmlns="http://schemas.openxmlformats.org/package/2006/relationships">
    <Relationship Target="../notesSlides/notesSlide6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2.xml.rels><?xml version="1.0" encoding="UTF-8" standalone="yes"?>
<Relationships xmlns="http://schemas.openxmlformats.org/package/2006/relationships">
    <Relationship Target="../notesSlides/notesSlide6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3.xml.rels><?xml version="1.0" encoding="UTF-8" standalone="yes"?>
<Relationships xmlns="http://schemas.openxmlformats.org/package/2006/relationships">
    <Relationship Target="../notesSlides/notesSlide63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4.xml.rels><?xml version="1.0" encoding="UTF-8" standalone="yes"?>
<Relationships xmlns="http://schemas.openxmlformats.org/package/2006/relationships">
    <Relationship Target="../notesSlides/notesSlide6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5.xml.rels><?xml version="1.0" encoding="UTF-8" standalone="yes"?>
<Relationships xmlns="http://schemas.openxmlformats.org/package/2006/relationships">
    <Relationship Target="../notesSlides/notesSlide65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6.xml.rels><?xml version="1.0" encoding="UTF-8" standalone="yes"?>
<Relationships xmlns="http://schemas.openxmlformats.org/package/2006/relationships">
    <Relationship Target="../notesSlides/notesSlide66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7.xml.rels><?xml version="1.0" encoding="UTF-8" standalone="yes"?>
<Relationships xmlns="http://schemas.openxmlformats.org/package/2006/relationships">
    <Relationship Target="../notesSlides/notesSlide6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8.xml.rels><?xml version="1.0" encoding="UTF-8" standalone="yes"?>
<Relationships xmlns="http://schemas.openxmlformats.org/package/2006/relationships">
    <Relationship TargetMode="External" Target="https://forum.esfcr.cz/node/131/podpora-ohrozenych-deti-a-rodin/qa/" Type="http://schemas.openxmlformats.org/officeDocument/2006/relationships/hyperlink" Id="rId3"/>
    <Relationship Target="../notesSlides/notesSlide6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69.xml.rels><?xml version="1.0" encoding="UTF-8" standalone="yes"?>
<Relationships xmlns="http://schemas.openxmlformats.org/package/2006/relationships">
    <Relationship TargetMode="External" Target="http://www.esfcr.cz/prirucka-pro-hodnotitele" Type="http://schemas.openxmlformats.org/officeDocument/2006/relationships/hyperlink" Id="rId3"/>
    <Relationship Target="../notesSlides/notesSlide6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7.xml.rels><?xml version="1.0" encoding="UTF-8" standalone="yes"?>
<Relationships xmlns="http://schemas.openxmlformats.org/package/2006/relationships">
    <Relationship Target="../notesSlides/notesSlide7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70.xml.rels><?xml version="1.0" encoding="UTF-8" standalone="yes"?>
<Relationships xmlns="http://schemas.openxmlformats.org/package/2006/relationships">
    <Relationship Target="../notesSlides/notesSlide70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71.xml.rels><?xml version="1.0" encoding="UTF-8" standalone="yes"?>
<Relationships xmlns="http://schemas.openxmlformats.org/package/2006/relationships">
    <Relationship Target="../notesSlides/notesSlide71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72.xml.rels><?xml version="1.0" encoding="UTF-8" standalone="yes"?>
<Relationships xmlns="http://schemas.openxmlformats.org/package/2006/relationships">
    <Relationship TargetMode="External" Target="http://www.esfcr.cz/" Type="http://schemas.openxmlformats.org/officeDocument/2006/relationships/hyperlink" Id="rId3"/>
    <Relationship Target="../notesSlides/notesSlide72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73.xml.rels><?xml version="1.0" encoding="UTF-8" standalone="yes"?>
<Relationships xmlns="http://schemas.openxmlformats.org/package/2006/relationships">
    <Relationship TargetMode="External" Target="mailto:tereza.zahalkova@mpsv.cz" Type="http://schemas.openxmlformats.org/officeDocument/2006/relationships/hyperlink" Id="rId3"/>
    <Relationship Target="../notesSlides/notesSlide73.xml" Type="http://schemas.openxmlformats.org/officeDocument/2006/relationships/notesSlide" Id="rId2"/>
    <Relationship Target="../slideLayouts/slideLayout2.xml" Type="http://schemas.openxmlformats.org/officeDocument/2006/relationships/slideLayout" Id="rId1"/>
    <Relationship TargetMode="External" Target="mailto:gabriela.botosova@mpsv.cz" Type="http://schemas.openxmlformats.org/officeDocument/2006/relationships/hyperlink" Id="rId5"/>
    <Relationship TargetMode="External" Target="mailto:marketa.olsanska@mpsv.cz" Type="http://schemas.openxmlformats.org/officeDocument/2006/relationships/hyperlink" Id="rId4"/>
</Relationships>

</file>

<file path=ppt/slides/_rels/slide74.xml.rels><?xml version="1.0" encoding="UTF-8" standalone="yes"?>
<Relationships xmlns="http://schemas.openxmlformats.org/package/2006/relationships">
    <Relationship Target="../notesSlides/notesSlide74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8.xml.rels><?xml version="1.0" encoding="UTF-8" standalone="yes"?>
<Relationships xmlns="http://schemas.openxmlformats.org/package/2006/relationships">
    <Relationship Target="../notesSlides/notesSlide8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_rels/slide9.xml.rels><?xml version="1.0" encoding="UTF-8" standalone="yes"?>
<Relationships xmlns="http://schemas.openxmlformats.org/package/2006/relationships">
    <Relationship Target="../notesSlides/notesSlide9.xml" Type="http://schemas.openxmlformats.org/officeDocument/2006/relationships/notesSlide" Id="rId2"/>
    <Relationship Target="../slideLayouts/slideLayout2.xml" Type="http://schemas.openxmlformats.org/officeDocument/2006/relationships/slideLayout" Id="rId1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Výzva č. 65</a:t>
            </a:r>
            <a:br>
              <a:rPr lang="cs-CZ" dirty="false" smtClean="false"/>
            </a:br>
            <a:r>
              <a:rPr lang="cs-CZ" sz="1600" dirty="false"/>
              <a:t>Podpora ohrožených dětí a rodin a procesů v sociálně-právní ochraně dětí</a:t>
            </a:r>
            <a:r>
              <a:rPr lang="cs-CZ" sz="1600" dirty="false" smtClean="false"/>
              <a:t/>
            </a:r>
            <a:br>
              <a:rPr lang="cs-CZ" sz="1600" dirty="false" smtClean="false"/>
            </a:br>
            <a:r>
              <a:rPr lang="cs-CZ" sz="1800" dirty="false" smtClean="false"/>
              <a:t/>
            </a:r>
            <a:br>
              <a:rPr lang="cs-CZ" sz="1800" dirty="false" smtClean="false"/>
            </a:br>
            <a:r>
              <a:rPr lang="cs-CZ" sz="1800" dirty="false" smtClean="false"/>
              <a:t> </a:t>
            </a:r>
            <a:endParaRPr lang="cs-CZ" sz="1800" dirty="false"/>
          </a:p>
        </p:txBody>
      </p:sp>
      <p:sp>
        <p:nvSpPr>
          <p:cNvPr id="6" name="Zástupný symbol pro text 5"/>
          <p:cNvSpPr>
            <a:spLocks noGrp="true"/>
          </p:cNvSpPr>
          <p:nvPr>
            <p:ph type="body" sz="quarter" idx="13"/>
          </p:nvPr>
        </p:nvSpPr>
        <p:spPr/>
        <p:txBody>
          <a:bodyPr/>
          <a:lstStyle/>
          <a:p>
            <a:endParaRPr lang="cs-CZ" dirty="false" smtClean="false"/>
          </a:p>
          <a:p>
            <a:pPr algn="ctr"/>
            <a:r>
              <a:rPr lang="cs-CZ" b="true" dirty="false" smtClean="false"/>
              <a:t>květen 2016</a:t>
            </a:r>
            <a:endParaRPr lang="cs-CZ" b="true" dirty="false"/>
          </a:p>
          <a:p>
            <a:endParaRPr lang="cs-CZ" dirty="false"/>
          </a:p>
        </p:txBody>
      </p:sp>
      <p:sp>
        <p:nvSpPr>
          <p:cNvPr id="7" name="Zástupný symbol pro text 6"/>
          <p:cNvSpPr>
            <a:spLocks noGrp="true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endParaRPr lang="cs-CZ" b="true" dirty="false" smtClean="false"/>
          </a:p>
          <a:p>
            <a:pPr algn="ctr"/>
            <a:r>
              <a:rPr lang="cs-CZ" b="true" dirty="false" smtClean="false"/>
              <a:t>SEMINÁŘ PRO ŽADATELE</a:t>
            </a:r>
          </a:p>
          <a:p>
            <a:pPr algn="ctr"/>
            <a:endParaRPr lang="cs-CZ" b="true" dirty="false"/>
          </a:p>
        </p:txBody>
      </p:sp>
      <p:pic>
        <p:nvPicPr>
          <p:cNvPr id="14" name="Zástupný symbol pro obrázek 13"/>
          <p:cNvPicPr>
            <a:picLocks noGrp="true" noChangeAspect="true"/>
          </p:cNvPicPr>
          <p:nvPr>
            <p:ph type="pic" sz="quarter" idx="15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6912"/>
            <a:ext cx="540000" cy="540000"/>
          </a:xfrm>
        </p:spPr>
      </p:pic>
      <p:pic>
        <p:nvPicPr>
          <p:cNvPr id="16" name="Zástupný symbol pro obrázek 15"/>
          <p:cNvPicPr>
            <a:picLocks noGrp="true" noChangeAspect="true"/>
          </p:cNvPicPr>
          <p:nvPr>
            <p:ph type="pic" sz="quarter" idx="17"/>
          </p:nvPr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Forma financování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484784"/>
            <a:ext cx="8064000" cy="4635216"/>
          </a:xfrm>
        </p:spPr>
        <p:txBody>
          <a:bodyPr/>
          <a:lstStyle/>
          <a:p>
            <a:pPr marL="0" indent="0">
              <a:buNone/>
            </a:pPr>
            <a:r>
              <a:rPr lang="cs-CZ" sz="1800" b="true" dirty="false" smtClean="false"/>
              <a:t>Forma financování</a:t>
            </a:r>
          </a:p>
          <a:p>
            <a:r>
              <a:rPr lang="cs-CZ" sz="1600" b="true" dirty="false" smtClean="false"/>
              <a:t>Ex </a:t>
            </a:r>
            <a:r>
              <a:rPr lang="cs-CZ" sz="1600" b="true" dirty="false"/>
              <a:t>ante </a:t>
            </a:r>
          </a:p>
          <a:p>
            <a:pPr marL="0" indent="0">
              <a:buNone/>
            </a:pPr>
            <a:r>
              <a:rPr lang="cs-CZ" sz="1600" dirty="false"/>
              <a:t>Vysvětlení kategorií je k dispozici v Obecné části pravidel pro žadatele a příjemce v rámci Operačního programu Zaměstnanost (konkrétní odkaz na elektronickou verzi tohoto dokumentu viz část 10.2 této výzvy).</a:t>
            </a:r>
          </a:p>
          <a:p>
            <a:r>
              <a:rPr lang="cs-CZ" sz="1600" b="true" dirty="false"/>
              <a:t>EX post (platí pro příspěvkové organizace OSS)</a:t>
            </a:r>
          </a:p>
          <a:p>
            <a:pPr marL="0" indent="0">
              <a:buNone/>
            </a:pPr>
            <a:r>
              <a:rPr lang="cs-CZ" sz="1600" dirty="false"/>
              <a:t>Vysvětlení je k dispozici ve Specifické části pravidel pro žadatele a příjemce pro projekty se skutečně vzniklými výdaji a případně také s nepřímými náklady v rámci Operačního programu Zaměstnanost (konkrétní odkaz na elektronickou verzi tohoto dokumentu viz část 10.2 této výzvy).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982866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dirty="false" smtClean="false"/>
              <a:t>Oprávnění žadatelé  - obecně</a:t>
            </a:r>
            <a:r>
              <a:rPr lang="cs-CZ" dirty="false"/>
              <a:t/>
            </a:r>
            <a:br>
              <a:rPr lang="cs-CZ" dirty="false"/>
            </a:b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false" smtClean="false"/>
              <a:t>osoba </a:t>
            </a:r>
            <a:r>
              <a:rPr lang="cs-CZ" sz="1800" dirty="false"/>
              <a:t>(právnická nebo fyzická), která je </a:t>
            </a:r>
            <a:r>
              <a:rPr lang="cs-CZ" sz="1800" b="true" dirty="false"/>
              <a:t>registrovaným subjektem v ČR</a:t>
            </a:r>
            <a:r>
              <a:rPr lang="cs-CZ" sz="1800" dirty="false"/>
              <a:t>, tj. osoba, která má vlastní identifikační číslo (tzv. IČO někdy také IČ);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false"/>
              <a:t>osoba, která má </a:t>
            </a:r>
            <a:r>
              <a:rPr lang="cs-CZ" sz="1800" b="true" dirty="false"/>
              <a:t>aktivní datovou schránku</a:t>
            </a:r>
            <a:r>
              <a:rPr lang="cs-CZ" sz="1800" dirty="false"/>
              <a:t>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false"/>
              <a:t>osoba, která </a:t>
            </a:r>
            <a:r>
              <a:rPr lang="cs-CZ" sz="1800" b="true" dirty="false"/>
              <a:t>nepatří mezi subjekty, které se nemohou výzvy účastnit </a:t>
            </a:r>
            <a:r>
              <a:rPr lang="cs-CZ" sz="1800" dirty="false"/>
              <a:t>z důvodů insolvence, pokut, dluhu aj. dle následujícího odstavce</a:t>
            </a:r>
            <a:r>
              <a:rPr lang="cs-CZ" sz="1800" dirty="false" smtClean="false"/>
              <a:t>.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800" dirty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dále ve výzvě </a:t>
            </a:r>
            <a:r>
              <a:rPr lang="cs-CZ" sz="1600" dirty="false"/>
              <a:t>vymezeno, </a:t>
            </a:r>
            <a:r>
              <a:rPr lang="cs-CZ" sz="1600" dirty="false" smtClean="false"/>
              <a:t>jaké osoby se nemohou výzvy účastnit (likvidace, inkasní příkaz…)</a:t>
            </a:r>
            <a:endParaRPr lang="cs-CZ" sz="16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5159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Oprávnění </a:t>
            </a:r>
            <a:r>
              <a:rPr lang="cs-CZ" dirty="false" smtClean="false"/>
              <a:t>žadatelé ve výzvě č. 65 </a:t>
            </a:r>
            <a:br>
              <a:rPr lang="cs-CZ" dirty="false" smtClean="false"/>
            </a:br>
            <a:r>
              <a:rPr lang="cs-CZ" dirty="false" smtClean="false"/>
              <a:t> 1/3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628800"/>
            <a:ext cx="8064000" cy="4491200"/>
          </a:xfrm>
        </p:spPr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600" b="true" dirty="false" smtClean="false"/>
              <a:t>obce</a:t>
            </a:r>
            <a:r>
              <a:rPr lang="cs-CZ" sz="1600" dirty="false" smtClean="false"/>
              <a:t> </a:t>
            </a:r>
            <a:r>
              <a:rPr lang="cs-CZ" sz="1600" dirty="false"/>
              <a:t>dle zákona č.128/2000 Sb., o obcích (obecní zřízení), včetně zákona </a:t>
            </a:r>
            <a:r>
              <a:rPr lang="cs-CZ" sz="1600" dirty="false" smtClean="false"/>
              <a:t>             č</a:t>
            </a:r>
            <a:r>
              <a:rPr lang="cs-CZ" sz="1600" dirty="false"/>
              <a:t>. 314/2002 Sb., o stanovení obcí s pověřeným obecním úřadem a stanovení obcí </a:t>
            </a:r>
            <a:r>
              <a:rPr lang="cs-CZ" sz="1600" dirty="false" smtClean="false"/>
              <a:t>   s </a:t>
            </a:r>
            <a:r>
              <a:rPr lang="cs-CZ" sz="1600" dirty="false"/>
              <a:t>rozšířenou působností, ve znění pozdějších </a:t>
            </a:r>
            <a:r>
              <a:rPr lang="cs-CZ" sz="1600" dirty="false" smtClean="false"/>
              <a:t>předpisů</a:t>
            </a:r>
          </a:p>
          <a:p>
            <a:pPr lvl="0" algn="just">
              <a:lnSpc>
                <a:spcPct val="100000"/>
              </a:lnSpc>
            </a:pPr>
            <a:r>
              <a:rPr lang="cs-CZ" sz="1600" b="true" dirty="false"/>
              <a:t>organizace zřizované kraji nebo obcemi</a:t>
            </a:r>
            <a:r>
              <a:rPr lang="cs-CZ" sz="1600" dirty="false"/>
              <a:t> působící v oblasti ochrany dětí a rodin: </a:t>
            </a:r>
            <a:endParaRPr lang="cs-CZ" sz="16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služby odborného sociální poradenství (manželské a rodinné poradny, pedagogicko-psychologické poradny, aj.) podle § 37 a služby sociální prevence podle § 54, 57, 58, 60, 60a, 62, 65, 69 a 70 zákona č. 108/2006 Sb., o sociálních službách</a:t>
            </a:r>
            <a:r>
              <a:rPr lang="cs-CZ" sz="1200" dirty="false" smtClean="false"/>
              <a:t>,</a:t>
            </a:r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zařízení sociálně-právní ochrany dětí podle § 39 písmena a) až c) zákona č. 359/1999 Sb., o sociálně-právní ochraně dětí, </a:t>
            </a:r>
            <a:endParaRPr lang="cs-CZ" sz="12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dětské domovy pro děti do 3 let věku podle zákona č. 372/2011 Sb., o zdravotních službách a podmínkách jejich poskytování (zákon o zdravotních službách), </a:t>
            </a:r>
            <a:endParaRPr lang="cs-CZ" sz="12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střediska volného času podle vyhlášky č.74/2005 Sb., o zájmovém vzdělávání</a:t>
            </a:r>
          </a:p>
          <a:p>
            <a:pPr lvl="0" algn="just">
              <a:lnSpc>
                <a:spcPct val="100000"/>
              </a:lnSpc>
            </a:pPr>
            <a:r>
              <a:rPr lang="cs-CZ" sz="1600" b="true" dirty="false" smtClean="false"/>
              <a:t>dobrovolné </a:t>
            </a:r>
            <a:r>
              <a:rPr lang="cs-CZ" sz="1600" b="true" dirty="false"/>
              <a:t>svazky obcí </a:t>
            </a:r>
            <a:r>
              <a:rPr lang="cs-CZ" sz="1600" dirty="false"/>
              <a:t>podle zákona č. 128/2000 Sb., o obcích (obecní zřízení</a:t>
            </a:r>
            <a:r>
              <a:rPr lang="cs-CZ" sz="1600" dirty="false" smtClean="false"/>
              <a:t>)</a:t>
            </a:r>
          </a:p>
          <a:p>
            <a:pPr algn="just">
              <a:lnSpc>
                <a:spcPct val="100000"/>
              </a:lnSpc>
            </a:pPr>
            <a:r>
              <a:rPr lang="cs-CZ" sz="1600" b="true" dirty="false"/>
              <a:t>školská zařízení </a:t>
            </a:r>
            <a:r>
              <a:rPr lang="cs-CZ" sz="1600" dirty="false"/>
              <a:t>pro výkon ústavní nebo ochranné výchovy a preventivně výchovnou péči podle zákona č. 109/2002 Sb. (středisko výchovné péče, diagnostický ústav, dětský domov, dětský domov se školou a výchovný ústav, střediska volného času)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600" dirty="false" smtClean="false"/>
          </a:p>
          <a:p>
            <a:pPr lvl="0" algn="just">
              <a:lnSpc>
                <a:spcPct val="100000"/>
              </a:lnSpc>
            </a:pPr>
            <a:endParaRPr lang="cs-CZ" sz="1600" dirty="false"/>
          </a:p>
          <a:p>
            <a:pPr marL="0" lvl="0" indent="0" algn="just">
              <a:lnSpc>
                <a:spcPct val="100000"/>
              </a:lnSpc>
              <a:buNone/>
            </a:pPr>
            <a:endParaRPr lang="cs-CZ" sz="16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2173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Oprávnění žadatelé ve výzvě č. </a:t>
            </a:r>
            <a:r>
              <a:rPr lang="cs-CZ" dirty="false" smtClean="false"/>
              <a:t>65 </a:t>
            </a:r>
            <a:r>
              <a:rPr lang="cs-CZ" dirty="false"/>
              <a:t/>
            </a:r>
            <a:br>
              <a:rPr lang="cs-CZ" dirty="false"/>
            </a:br>
            <a:r>
              <a:rPr lang="cs-CZ" dirty="false"/>
              <a:t> </a:t>
            </a:r>
            <a:r>
              <a:rPr lang="cs-CZ" dirty="false" smtClean="false"/>
              <a:t>2/3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600" b="true" dirty="false"/>
              <a:t>organizace zřizované organizační složkou státu </a:t>
            </a:r>
            <a:r>
              <a:rPr lang="cs-CZ" sz="1600" dirty="false"/>
              <a:t>působící v oblasti ochrany dětí </a:t>
            </a:r>
            <a:r>
              <a:rPr lang="cs-CZ" sz="1600" dirty="false" smtClean="false"/>
              <a:t>   a </a:t>
            </a:r>
            <a:r>
              <a:rPr lang="cs-CZ" sz="1600" dirty="false"/>
              <a:t>rodin (tj. dětský domov pro děti do 3 let věku) podle zákona č. 372/2011 Sb</a:t>
            </a:r>
            <a:r>
              <a:rPr lang="cs-CZ" sz="1600" dirty="false" smtClean="false"/>
              <a:t>.,         </a:t>
            </a:r>
            <a:r>
              <a:rPr lang="cs-CZ" sz="1600" dirty="false"/>
              <a:t>o zdravotních službách a podmínkách jejich poskytování (zákon o zdravotních službách</a:t>
            </a:r>
            <a:r>
              <a:rPr lang="cs-CZ" sz="1600" dirty="false" smtClean="false"/>
              <a:t>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false" smtClean="false"/>
          </a:p>
          <a:p>
            <a:pPr algn="just">
              <a:lnSpc>
                <a:spcPct val="100000"/>
              </a:lnSpc>
            </a:pPr>
            <a:r>
              <a:rPr lang="cs-CZ" sz="1600" b="true" dirty="false"/>
              <a:t>pověřené osoby</a:t>
            </a:r>
            <a:r>
              <a:rPr lang="cs-CZ" sz="1600" dirty="false"/>
              <a:t> podle § 48 zákona č. 359/1999 Sb., o sociálně-právní ochraně dětí:</a:t>
            </a:r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obecně prospěšné společnosti zřízené podle zákona č. 248/1995 Sb., o obecně prospěšných společnostech, ve znění pozdějších předpisů, </a:t>
            </a:r>
            <a:endParaRPr lang="cs-CZ" sz="12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církevní právnické osoby zřízené podle zákona č. 3/2002 Sb., o církvích a náboženských společnostech, ve znění pozdějších předpisů</a:t>
            </a:r>
            <a:r>
              <a:rPr lang="cs-CZ" sz="1200" dirty="false" smtClean="false"/>
              <a:t>,</a:t>
            </a:r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spolky podle §214 – 302 zákona č. 89/2012 Sb., občanský zákoník, </a:t>
            </a:r>
            <a:endParaRPr lang="cs-CZ" sz="12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ústavy podle § 402 – 418 zákona č. 89/2012 Sb., občanský zákoník, </a:t>
            </a:r>
            <a:endParaRPr lang="cs-CZ" sz="1200" dirty="false" smtClean="false"/>
          </a:p>
          <a:p>
            <a:pPr lvl="1" algn="just">
              <a:lnSpc>
                <a:spcPct val="100000"/>
              </a:lnSpc>
            </a:pPr>
            <a:r>
              <a:rPr lang="cs-CZ" sz="1200" dirty="false"/>
              <a:t>nadace (§ 306-393) a nadační fondy (§394-401) zřízené podle zákona č. 89/2012 Sb., občanský </a:t>
            </a:r>
            <a:r>
              <a:rPr lang="cs-CZ" sz="1200" dirty="false" smtClean="false"/>
              <a:t>zákoník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220842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Oprávnění žadatelé ve výzvě č. </a:t>
            </a:r>
            <a:r>
              <a:rPr lang="cs-CZ" dirty="false" smtClean="false"/>
              <a:t>65 </a:t>
            </a:r>
            <a:r>
              <a:rPr lang="cs-CZ" dirty="false"/>
              <a:t/>
            </a:r>
            <a:br>
              <a:rPr lang="cs-CZ" dirty="false"/>
            </a:br>
            <a:r>
              <a:rPr lang="cs-CZ" dirty="false" smtClean="false"/>
              <a:t>3/3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endParaRPr lang="cs-CZ" sz="1600" dirty="false" smtClean="false"/>
          </a:p>
          <a:p>
            <a:pPr lvl="0" algn="just">
              <a:lnSpc>
                <a:spcPct val="100000"/>
              </a:lnSpc>
            </a:pPr>
            <a:r>
              <a:rPr lang="cs-CZ" sz="1600" b="true" dirty="false" smtClean="false"/>
              <a:t>poskytovatelé </a:t>
            </a:r>
            <a:r>
              <a:rPr lang="cs-CZ" sz="1600" b="true" dirty="false"/>
              <a:t>sociálních služeb registrovaní </a:t>
            </a:r>
            <a:r>
              <a:rPr lang="cs-CZ" sz="1600" dirty="false"/>
              <a:t>podle zákona č. 108/2006 Sb., o sociálních službách, působící v oblasti ochrany dětí a </a:t>
            </a:r>
            <a:r>
              <a:rPr lang="cs-CZ" sz="1600" dirty="false" smtClean="false"/>
              <a:t>rodin</a:t>
            </a:r>
            <a:endParaRPr lang="cs-CZ" sz="1600" dirty="false"/>
          </a:p>
          <a:p>
            <a:pPr marL="0" indent="0">
              <a:lnSpc>
                <a:spcPct val="100000"/>
              </a:lnSpc>
              <a:buNone/>
            </a:pPr>
            <a:endParaRPr lang="cs-CZ" sz="1600" dirty="false" smtClean="false"/>
          </a:p>
          <a:p>
            <a:pPr marL="0" indent="0">
              <a:lnSpc>
                <a:spcPct val="100000"/>
              </a:lnSpc>
              <a:buNone/>
            </a:pPr>
            <a:r>
              <a:rPr lang="cs-CZ" sz="1600" dirty="false" smtClean="false"/>
              <a:t>Pro </a:t>
            </a:r>
            <a:r>
              <a:rPr lang="cs-CZ" sz="1600" dirty="false"/>
              <a:t>tuto výzvu nejsou oprávněnými žadateli zařízení sociálních služeb, zřizovaná MPSV.</a:t>
            </a:r>
          </a:p>
          <a:p>
            <a:endParaRPr lang="cs-CZ" dirty="false"/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2784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Oprávnění partneři</a:t>
            </a:r>
            <a:br>
              <a:rPr lang="cs-CZ" dirty="false" smtClean="false"/>
            </a:br>
            <a:r>
              <a:rPr lang="cs-CZ" dirty="false" smtClean="false"/>
              <a:t>1/2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600" dirty="false"/>
              <a:t>V rámci této výzvy jsou </a:t>
            </a:r>
            <a:r>
              <a:rPr lang="cs-CZ" sz="1600" b="true" dirty="false"/>
              <a:t>oprávněnými partnery</a:t>
            </a:r>
            <a:r>
              <a:rPr lang="cs-CZ" sz="1600" dirty="false"/>
              <a:t> pouze ty subjekty, které se shodují se subjekty uvedenými </a:t>
            </a:r>
            <a:r>
              <a:rPr lang="cs-CZ" sz="1600" b="true" dirty="false"/>
              <a:t>jako oprávnění žadatelé</a:t>
            </a:r>
            <a:r>
              <a:rPr lang="cs-CZ" sz="1600" dirty="false" smtClean="false"/>
              <a:t>.</a:t>
            </a:r>
            <a:endParaRPr lang="cs-CZ" sz="1600" b="true" dirty="false" smtClean="false"/>
          </a:p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Partner </a:t>
            </a:r>
            <a:r>
              <a:rPr lang="cs-CZ" sz="1600" b="true" dirty="false"/>
              <a:t>bez finančního příspěvku: </a:t>
            </a:r>
            <a:r>
              <a:rPr lang="cs-CZ" sz="1600" b="true" dirty="false" smtClean="false"/>
              <a:t> </a:t>
            </a:r>
            <a:r>
              <a:rPr lang="cs-CZ" sz="1600" dirty="false" smtClean="false"/>
              <a:t>Právní </a:t>
            </a:r>
            <a:r>
              <a:rPr lang="cs-CZ" sz="1600" dirty="false"/>
              <a:t>forma partnera bez finančního příspěvku není omezena. Partnerem bez finančního příspěvku může být právnická osoba se sídlem v EU nebo v rámci zemí, jež jsou členy Evropského sdružení volného obchodu, nebo fyzická osoba působící jako osoba samostatně výdělečně činná (resp. v zahraniční obdobně působící), která má registrované místo podnikání v EU. Fyzická osoba, která není samostatně výdělečně činná, nemůže být do projektu zapojena jako partner</a:t>
            </a:r>
            <a:r>
              <a:rPr lang="cs-CZ" sz="1600" dirty="false" smtClean="false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false" smtClean="false"/>
          </a:p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Partner </a:t>
            </a:r>
            <a:r>
              <a:rPr lang="cs-CZ" sz="1600" b="true" dirty="false"/>
              <a:t>s finančním </a:t>
            </a:r>
            <a:r>
              <a:rPr lang="cs-CZ" sz="1600" b="true" dirty="false" smtClean="false"/>
              <a:t>příspěvkem</a:t>
            </a:r>
            <a:r>
              <a:rPr lang="cs-CZ" sz="1600" dirty="false" smtClean="false"/>
              <a:t>:   Může </a:t>
            </a:r>
            <a:r>
              <a:rPr lang="cs-CZ" sz="1600" dirty="false"/>
              <a:t>být právnická osoba se sídlem v ČR, fyzická osoba působící jako osoba samostatně výdělečně činná, která má registrované podnikání v ČR. </a:t>
            </a:r>
            <a:r>
              <a:rPr lang="cs-CZ" sz="1600" dirty="false" smtClean="false"/>
              <a:t>Fyzická </a:t>
            </a:r>
            <a:r>
              <a:rPr lang="cs-CZ" sz="1600" dirty="false"/>
              <a:t>osoba, která není samostatně výdělečně činná, nemůže být do projektu zapojena jako </a:t>
            </a:r>
            <a:r>
              <a:rPr lang="cs-CZ" sz="1600" dirty="false" smtClean="false"/>
              <a:t>partner.</a:t>
            </a:r>
          </a:p>
          <a:p>
            <a:pPr algn="just">
              <a:lnSpc>
                <a:spcPct val="100000"/>
              </a:lnSpc>
            </a:pPr>
            <a:endParaRPr lang="cs-CZ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4322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Oprávnění </a:t>
            </a:r>
            <a:r>
              <a:rPr lang="cs-CZ" dirty="false" smtClean="false"/>
              <a:t>partneři</a:t>
            </a:r>
            <a:br>
              <a:rPr lang="cs-CZ" dirty="false" smtClean="false"/>
            </a:br>
            <a:r>
              <a:rPr lang="cs-CZ" dirty="false" smtClean="false"/>
              <a:t>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/>
              <a:t>Příspěvkové organizace zřizované organizačními složkami státu nemohou být partnerem s finančním příspěvkem v této výzvě</a:t>
            </a:r>
            <a:r>
              <a:rPr lang="cs-CZ" sz="1600" dirty="false"/>
              <a:t>. Územní samosprávné celky a jimi zřizované organizace mohou být partnery s finančním příspěvkem pouze v projektech, kde vzájemný vztah příjemce a daného partnera umožňuje poskytování prostředků z rozpočtu příjemce do rozpočtu partnera v souladu s platnými právními předpisy, zejména zákonem č. 250/2000 Sb., o rozpočtových pravidlech územních rozpočtů.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16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538528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sz="3200" b="true" cap="all" dirty="false" smtClean="false">
                <a:solidFill>
                  <a:schemeClr val="tx2"/>
                </a:solidFill>
                <a:latin typeface="+mj-lt"/>
                <a:ea typeface="+mj-ea"/>
                <a:cs typeface="+mj-cs"/>
              </a:rPr>
              <a:t>Míra podpory – </a:t>
            </a:r>
            <a:br>
              <a:rPr lang="cs-CZ" sz="3200" b="true" cap="all" dirty="false" smtClean="false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b="true" cap="all" dirty="false" smtClean="false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rozpad zdrojů financování</a:t>
            </a:r>
            <a:endParaRPr lang="cs-CZ" sz="3200" b="true" cap="all" dirty="false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b="true" dirty="false" smtClean="false"/>
              <a:t>EU </a:t>
            </a:r>
            <a:r>
              <a:rPr lang="cs-CZ" b="true" dirty="false"/>
              <a:t>/ státní rozpočet / </a:t>
            </a:r>
            <a:r>
              <a:rPr lang="cs-CZ" b="true" dirty="false" smtClean="false"/>
              <a:t>žadatel </a:t>
            </a:r>
            <a:endParaRPr lang="cs-CZ" sz="1200" dirty="false" smtClean="false"/>
          </a:p>
          <a:p>
            <a:pPr lvl="0">
              <a:lnSpc>
                <a:spcPct val="100000"/>
              </a:lnSpc>
            </a:pPr>
            <a:r>
              <a:rPr lang="cs-CZ" sz="1400" b="true" dirty="false"/>
              <a:t>Pro NNO</a:t>
            </a:r>
            <a:r>
              <a:rPr lang="cs-CZ" sz="1400" dirty="false"/>
              <a:t>: EU 85 %, státní rozpočet 15 %, žadatel 0%</a:t>
            </a:r>
          </a:p>
          <a:p>
            <a:pPr lvl="0">
              <a:lnSpc>
                <a:spcPct val="100000"/>
              </a:lnSpc>
            </a:pPr>
            <a:r>
              <a:rPr lang="cs-CZ" sz="1400" b="true" dirty="false"/>
              <a:t>Pro podnikající subjekty</a:t>
            </a:r>
            <a:r>
              <a:rPr lang="cs-CZ" sz="1400" dirty="false"/>
              <a:t>: EU 85 %, státní rozpočet 0 %, žadatel 15 %</a:t>
            </a:r>
          </a:p>
          <a:p>
            <a:pPr lvl="0">
              <a:lnSpc>
                <a:spcPct val="100000"/>
              </a:lnSpc>
            </a:pPr>
            <a:r>
              <a:rPr lang="cs-CZ" sz="1400" b="true" dirty="false"/>
              <a:t>Pro územně samosprávní celky a jimi zřizované organizace</a:t>
            </a:r>
            <a:r>
              <a:rPr lang="cs-CZ" sz="1400" dirty="false"/>
              <a:t>: EU 85 %, státní rozpočet 10 %, žadatel 5 </a:t>
            </a:r>
            <a:r>
              <a:rPr lang="cs-CZ" sz="1400" dirty="false" smtClean="false"/>
              <a:t>%</a:t>
            </a:r>
          </a:p>
          <a:p>
            <a:pPr lvl="0">
              <a:lnSpc>
                <a:spcPct val="100000"/>
              </a:lnSpc>
            </a:pPr>
            <a:r>
              <a:rPr lang="cs-CZ" sz="1400" b="true" dirty="false"/>
              <a:t>pro OSS</a:t>
            </a:r>
            <a:r>
              <a:rPr lang="cs-CZ" sz="1400" dirty="false"/>
              <a:t>: EU 85 %, státní rozpočet 15 %, žadatel 0%</a:t>
            </a:r>
          </a:p>
          <a:p>
            <a:pPr lvl="0">
              <a:lnSpc>
                <a:spcPct val="100000"/>
              </a:lnSpc>
            </a:pPr>
            <a:r>
              <a:rPr lang="cs-CZ" sz="1400" b="true" dirty="false"/>
              <a:t>Pro školy a školská zařízení </a:t>
            </a:r>
            <a:r>
              <a:rPr lang="cs-CZ" sz="1400" dirty="false" smtClean="false"/>
              <a:t>: </a:t>
            </a:r>
            <a:r>
              <a:rPr lang="cs-CZ" sz="1400" dirty="false"/>
              <a:t>EU 85 %, státní rozpočet 15 %, žadatel 0</a:t>
            </a:r>
            <a:r>
              <a:rPr lang="cs-CZ" sz="1400" dirty="false" smtClean="false"/>
              <a:t>%</a:t>
            </a:r>
          </a:p>
          <a:p>
            <a:pPr marL="0" lvl="0" indent="0">
              <a:lnSpc>
                <a:spcPct val="100000"/>
              </a:lnSpc>
              <a:buNone/>
            </a:pPr>
            <a:endParaRPr lang="cs-CZ" sz="1400" dirty="false"/>
          </a:p>
          <a:p>
            <a:pPr algn="ctr"/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17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2755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Aktivity – přehled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800" b="true" dirty="false" smtClean="false"/>
              <a:t>1</a:t>
            </a:r>
            <a:r>
              <a:rPr lang="cs-CZ" sz="2000" b="true" dirty="false" smtClean="false"/>
              <a:t>. </a:t>
            </a:r>
            <a:r>
              <a:rPr lang="cs-CZ" sz="1800" b="true" dirty="false" smtClean="false"/>
              <a:t>Podpora </a:t>
            </a:r>
            <a:r>
              <a:rPr lang="cs-CZ" sz="1800" b="true" dirty="false"/>
              <a:t>procesů transformace systému péče o ohrožené rodiny </a:t>
            </a:r>
            <a:r>
              <a:rPr lang="cs-CZ" sz="1800" b="true" dirty="false" smtClean="false"/>
              <a:t>     a děti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i="true" dirty="false"/>
              <a:t>A)	Vytvoření komplexního plánu transformace pobytové péče o děti na systém účinné </a:t>
            </a:r>
            <a:r>
              <a:rPr lang="cs-CZ" sz="1400" i="true" dirty="false" smtClean="false"/>
              <a:t>           a </a:t>
            </a:r>
            <a:r>
              <a:rPr lang="cs-CZ" sz="1400" i="true" dirty="false"/>
              <a:t>multidisciplinární sítě ambulantních a terénních preventivních a podpůrných </a:t>
            </a:r>
            <a:r>
              <a:rPr lang="cs-CZ" sz="1400" i="true" dirty="false" smtClean="false"/>
              <a:t>služeb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i="true" dirty="false"/>
              <a:t>B)	Podpora implementace komplexního plánu transformace pobytové péče o děti a praktické realizace transformačního procesu zařízení v </a:t>
            </a:r>
            <a:r>
              <a:rPr lang="cs-CZ" sz="1400" i="true" dirty="false" smtClean="false"/>
              <a:t>praxi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cs-CZ" sz="1400" i="true" dirty="false" smtClean="false"/>
          </a:p>
          <a:p>
            <a:pPr lvl="0" algn="just">
              <a:lnSpc>
                <a:spcPct val="100000"/>
              </a:lnSpc>
            </a:pPr>
            <a:r>
              <a:rPr lang="cs-CZ" sz="1800" b="true" dirty="false" smtClean="false"/>
              <a:t>2. Zavádění </a:t>
            </a:r>
            <a:r>
              <a:rPr lang="cs-CZ" sz="1800" b="true" dirty="false"/>
              <a:t>komplexních programů a nástrojů mezioborové </a:t>
            </a:r>
            <a:r>
              <a:rPr lang="cs-CZ" sz="1800" b="true" dirty="false" smtClean="false"/>
              <a:t>                a </a:t>
            </a:r>
            <a:r>
              <a:rPr lang="cs-CZ" sz="1800" b="true" dirty="false"/>
              <a:t>mezirezortní spolupráce, zavádění inovativních metod při řešení situace ohrožených rodin a </a:t>
            </a:r>
            <a:r>
              <a:rPr lang="cs-CZ" sz="1800" b="true" dirty="false" smtClean="false"/>
              <a:t>dětí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800" b="true" dirty="false" smtClean="false"/>
          </a:p>
          <a:p>
            <a:pPr lvl="0" algn="just">
              <a:lnSpc>
                <a:spcPct val="100000"/>
              </a:lnSpc>
            </a:pPr>
            <a:r>
              <a:rPr lang="cs-CZ" sz="1800" b="true" dirty="false" smtClean="false"/>
              <a:t>3. Podpora </a:t>
            </a:r>
            <a:r>
              <a:rPr lang="cs-CZ" sz="1800" b="true" dirty="false"/>
              <a:t>zvyšování kvality služeb pro ohrožené rodiny a děti </a:t>
            </a:r>
          </a:p>
          <a:p>
            <a:pPr algn="just"/>
            <a:endParaRPr lang="cs-CZ" sz="18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4596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sz="2000" dirty="false" smtClean="false"/>
              <a:t>aktivita</a:t>
            </a:r>
            <a:r>
              <a:rPr lang="cs-CZ" dirty="false" smtClean="false"/>
              <a:t> </a:t>
            </a:r>
            <a:r>
              <a:rPr lang="cs-CZ" sz="2000" dirty="false" smtClean="false"/>
              <a:t>č. 1</a:t>
            </a:r>
            <a:r>
              <a:rPr lang="cs-CZ" sz="2000" dirty="false"/>
              <a:t/>
            </a:r>
            <a:br>
              <a:rPr lang="cs-CZ" sz="2000" dirty="false"/>
            </a:br>
            <a:r>
              <a:rPr lang="cs-CZ" sz="2000" dirty="false" smtClean="false"/>
              <a:t> </a:t>
            </a:r>
            <a:r>
              <a:rPr lang="cs-CZ" sz="2000" dirty="false"/>
              <a:t>Podpora procesů transformace systému péče o ohrožené rodiny a </a:t>
            </a:r>
            <a:r>
              <a:rPr lang="cs-CZ" sz="2000" dirty="false" smtClean="false"/>
              <a:t>děti  1/12</a:t>
            </a:r>
            <a:r>
              <a:rPr lang="cs-CZ" sz="2000" dirty="false"/>
              <a:t/>
            </a:r>
            <a:br>
              <a:rPr lang="cs-CZ" sz="2000" dirty="false"/>
            </a:br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u="sng" dirty="false"/>
              <a:t/>
            </a:r>
            <a:br>
              <a:rPr lang="cs-CZ" u="sng" dirty="false"/>
            </a:b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false"/>
              <a:t>V rámci aktivit bod bodem 1 této výzvy se mohou jako žadatelé o podporu účastnit pouze: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i="true" dirty="false" smtClean="false"/>
              <a:t>školská </a:t>
            </a:r>
            <a:r>
              <a:rPr lang="cs-CZ" sz="1400" i="true" dirty="false"/>
              <a:t>zařízení podle zákona č. 109/2002 Sb., o výkonu ústavní nebo ochranné výchovy ve školských zařízeních a o preventivně výchovné péči ve školských zařízeních, a to </a:t>
            </a:r>
            <a:r>
              <a:rPr lang="cs-CZ" sz="1400" b="true" i="true" dirty="false"/>
              <a:t>diagnostické ústavy, dětské domovy, dětské domovy se školou a výchovné ústavy</a:t>
            </a:r>
            <a:r>
              <a:rPr lang="cs-CZ" sz="1400" i="true" dirty="false"/>
              <a:t>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b="true" i="true" dirty="false" smtClean="false"/>
              <a:t>dětské </a:t>
            </a:r>
            <a:r>
              <a:rPr lang="cs-CZ" sz="1400" b="true" i="true" dirty="false"/>
              <a:t>domovy pro děti do 3 let věku </a:t>
            </a:r>
            <a:r>
              <a:rPr lang="cs-CZ" sz="1400" i="true" dirty="false"/>
              <a:t>podle zákona č. 372/2011 Sb., o zdravotních službách a podmínkách jejich poskytování a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b="true" i="true" dirty="false" smtClean="false"/>
              <a:t>zařízení </a:t>
            </a:r>
            <a:r>
              <a:rPr lang="cs-CZ" sz="1400" b="true" i="true" dirty="false"/>
              <a:t>pro děti vyžadující okamžitou pomoc</a:t>
            </a:r>
            <a:r>
              <a:rPr lang="cs-CZ" sz="1400" i="true" dirty="false"/>
              <a:t> podle zákona č. 359/1999 Sb., o sociálně-právní ochraně dětí, pokud jsou oprávněnými žadateli v rámci výzvy</a:t>
            </a:r>
            <a:r>
              <a:rPr lang="cs-CZ" sz="1000" dirty="false" smtClean="false"/>
              <a:t>.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cs-CZ" sz="1000" dirty="false"/>
          </a:p>
          <a:p>
            <a:pPr algn="just">
              <a:lnSpc>
                <a:spcPct val="100000"/>
              </a:lnSpc>
            </a:pPr>
            <a:r>
              <a:rPr lang="cs-CZ" sz="1800" dirty="false" smtClean="false"/>
              <a:t>V </a:t>
            </a:r>
            <a:r>
              <a:rPr lang="cs-CZ" sz="1800" dirty="false"/>
              <a:t>rámci bodu 1 výzvy je možné předkládat žádosti o poskytnutí podpory zaměřené pouze na jeden z výše uvedených bodů A nebo B. Kombinace aktivit pod uvedenými písmeny A </a:t>
            </a:r>
            <a:r>
              <a:rPr lang="cs-CZ" sz="1800" dirty="false" err="true"/>
              <a:t>a</a:t>
            </a:r>
            <a:r>
              <a:rPr lang="cs-CZ" sz="1800" dirty="false"/>
              <a:t> B z hlediska věcného zaměření projektu není možná.</a:t>
            </a:r>
          </a:p>
          <a:p>
            <a:endParaRPr lang="cs-CZ" sz="14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19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42659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OBSAH SEMINÁŘE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556792"/>
            <a:ext cx="8064000" cy="4896544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cs-CZ" altLang="cs-CZ" sz="1400" dirty="false" smtClean="false"/>
          </a:p>
          <a:p>
            <a:pPr algn="just">
              <a:lnSpc>
                <a:spcPct val="100000"/>
              </a:lnSpc>
            </a:pPr>
            <a:r>
              <a:rPr lang="cs-CZ" altLang="cs-CZ" sz="1800" dirty="false" smtClean="false"/>
              <a:t>Úvod – obecně Operační program zaměstnanost </a:t>
            </a:r>
          </a:p>
          <a:p>
            <a:pPr algn="just">
              <a:lnSpc>
                <a:spcPct val="100000"/>
              </a:lnSpc>
            </a:pPr>
            <a:r>
              <a:rPr lang="cs-CZ" altLang="cs-CZ" sz="1800" dirty="false"/>
              <a:t>Informační </a:t>
            </a:r>
            <a:r>
              <a:rPr lang="cs-CZ" altLang="cs-CZ" sz="1800" dirty="false" smtClean="false"/>
              <a:t>systémy – odkazy na zdroj informací</a:t>
            </a:r>
            <a:endParaRPr lang="cs-CZ" altLang="cs-CZ" sz="1800" dirty="false"/>
          </a:p>
          <a:p>
            <a:pPr algn="just">
              <a:lnSpc>
                <a:spcPct val="100000"/>
              </a:lnSpc>
            </a:pPr>
            <a:r>
              <a:rPr lang="cs-CZ" altLang="cs-CZ" sz="1800" dirty="false"/>
              <a:t>Výzva č. </a:t>
            </a:r>
            <a:r>
              <a:rPr lang="cs-CZ" altLang="cs-CZ" sz="1800" dirty="false" smtClean="false"/>
              <a:t>65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altLang="cs-CZ" sz="1800" i="true" dirty="false"/>
              <a:t>o</a:t>
            </a:r>
            <a:r>
              <a:rPr lang="cs-CZ" altLang="cs-CZ" sz="1800" i="true" dirty="false" smtClean="false"/>
              <a:t>právnění žadatelé, partneři, aktivity, indikátory, cílové skupiny, aj.</a:t>
            </a:r>
            <a:endParaRPr lang="cs-CZ" altLang="cs-CZ" sz="1800" i="true" dirty="false"/>
          </a:p>
          <a:p>
            <a:pPr algn="just">
              <a:lnSpc>
                <a:spcPct val="100000"/>
              </a:lnSpc>
            </a:pPr>
            <a:r>
              <a:rPr lang="cs-CZ" altLang="cs-CZ" sz="1800" dirty="false" smtClean="false"/>
              <a:t>Přílohy žádosti a přílohy výzvy</a:t>
            </a:r>
          </a:p>
          <a:p>
            <a:pPr algn="just">
              <a:lnSpc>
                <a:spcPct val="100000"/>
              </a:lnSpc>
            </a:pPr>
            <a:r>
              <a:rPr lang="cs-CZ" altLang="cs-CZ" sz="1800" dirty="false"/>
              <a:t>Finanční část </a:t>
            </a:r>
            <a:endParaRPr lang="cs-CZ" altLang="cs-CZ" sz="1800" dirty="false" smtClean="false"/>
          </a:p>
          <a:p>
            <a:pPr algn="just">
              <a:lnSpc>
                <a:spcPct val="100000"/>
              </a:lnSpc>
            </a:pPr>
            <a:r>
              <a:rPr lang="cs-CZ" altLang="cs-CZ" sz="1800" dirty="false" smtClean="false"/>
              <a:t>Žádost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altLang="cs-CZ" sz="1800" i="true" dirty="false" smtClean="false"/>
              <a:t>způsob podání, příprava a předložení žádosti</a:t>
            </a:r>
            <a:endParaRPr lang="cs-CZ" altLang="cs-CZ" sz="1800" i="true" dirty="false"/>
          </a:p>
          <a:p>
            <a:pPr algn="just">
              <a:lnSpc>
                <a:spcPct val="100000"/>
              </a:lnSpc>
            </a:pPr>
            <a:r>
              <a:rPr lang="cs-CZ" altLang="cs-CZ" sz="1800" dirty="false"/>
              <a:t>Hodnocení </a:t>
            </a:r>
            <a:r>
              <a:rPr lang="cs-CZ" altLang="cs-CZ" sz="1800" dirty="false" smtClean="false"/>
              <a:t>a výběr projektů</a:t>
            </a:r>
            <a:endParaRPr lang="cs-CZ" altLang="cs-CZ" sz="1800" dirty="false"/>
          </a:p>
          <a:p>
            <a:pPr algn="just">
              <a:lnSpc>
                <a:spcPct val="100000"/>
              </a:lnSpc>
            </a:pPr>
            <a:r>
              <a:rPr lang="cs-CZ" altLang="cs-CZ" sz="1800" dirty="false"/>
              <a:t>Kde hledat informace</a:t>
            </a:r>
          </a:p>
          <a:p>
            <a:pPr marL="0" indent="0">
              <a:lnSpc>
                <a:spcPct val="100000"/>
              </a:lnSpc>
              <a:buNone/>
            </a:pPr>
            <a:endParaRPr lang="cs-CZ" altLang="cs-CZ" sz="1600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0105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2/12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true" dirty="false"/>
              <a:t>Povinným výstupem projektu při realizaci aktivit pod bodem 1 je zhodnocení nastavení a realizace procesu transformace ve formě </a:t>
            </a:r>
            <a:r>
              <a:rPr lang="cs-CZ" sz="1800" b="true" dirty="false" err="true"/>
              <a:t>sebeevaluační</a:t>
            </a:r>
            <a:r>
              <a:rPr lang="cs-CZ" sz="1800" b="true" dirty="false"/>
              <a:t> zprávy, která bude dokumentem přenositelným a musí být uveřejněna na webových stránkách (www.esfcr.cz). Zároveň musí být uvedena do hodnoty indikátoru 8 05 00 </a:t>
            </a:r>
            <a:r>
              <a:rPr lang="cs-CZ" sz="1800" dirty="false"/>
              <a:t>(Počet napsaných a zveřejněných analytických a strategických dokumentů, vč. evaluačních).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7632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3/12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683568" y="1484784"/>
            <a:ext cx="8064000" cy="4752528"/>
          </a:xfrm>
        </p:spPr>
        <p:txBody>
          <a:bodyPr vert="horz" lIns="0" tIns="0" rIns="0" bIns="0" rtlCol="false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1200" b="true" dirty="false"/>
              <a:t> </a:t>
            </a:r>
            <a:endParaRPr lang="cs-CZ" sz="1200" dirty="false"/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600" b="true" i="true" u="sng" dirty="false" smtClean="false"/>
              <a:t>A) Vytvoření </a:t>
            </a:r>
            <a:r>
              <a:rPr lang="cs-CZ" sz="1600" b="true" i="true" u="sng" dirty="false"/>
              <a:t>komplexního plánu transformace pobytové péče o děti na systém účinné a multidisciplinární sítě ambulantních a terénních preventivních </a:t>
            </a:r>
            <a:r>
              <a:rPr lang="cs-CZ" sz="1600" b="true" i="true" u="sng" dirty="false" smtClean="false"/>
              <a:t>                  a </a:t>
            </a:r>
            <a:r>
              <a:rPr lang="cs-CZ" sz="1600" b="true" i="true" u="sng" dirty="false"/>
              <a:t>podpůrných </a:t>
            </a:r>
            <a:r>
              <a:rPr lang="cs-CZ" sz="1600" b="true" i="true" u="sng" dirty="false" smtClean="false"/>
              <a:t>služeb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dirty="false" smtClean="false"/>
              <a:t>Předpokladem </a:t>
            </a:r>
            <a:r>
              <a:rPr lang="cs-CZ" sz="1600" dirty="false"/>
              <a:t>pro předložení žádosti o podporu dle bodu 1. A této výzvy je </a:t>
            </a:r>
            <a:r>
              <a:rPr lang="cs-CZ" sz="1600" b="true" dirty="false"/>
              <a:t>vyjádření zřizovatele o závazku k transformaci</a:t>
            </a:r>
            <a:r>
              <a:rPr lang="cs-CZ" sz="1600" dirty="false"/>
              <a:t> (viz. Příloha výzvy č.1</a:t>
            </a:r>
            <a:r>
              <a:rPr lang="cs-CZ" sz="1600" dirty="false" smtClean="false"/>
              <a:t>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b="true" u="sng" dirty="false"/>
              <a:t>Podporované aktivity</a:t>
            </a:r>
            <a:r>
              <a:rPr lang="cs-CZ" sz="1600" dirty="false" smtClean="false"/>
              <a:t>:</a:t>
            </a:r>
            <a:endParaRPr lang="cs-CZ" sz="1600" dirty="false"/>
          </a:p>
          <a:p>
            <a:pPr algn="just">
              <a:lnSpc>
                <a:spcPct val="100000"/>
              </a:lnSpc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 smtClean="false"/>
              <a:t>zpracování </a:t>
            </a:r>
            <a:r>
              <a:rPr lang="cs-CZ" sz="1600" b="true" dirty="false"/>
              <a:t>analýzy</a:t>
            </a:r>
            <a:r>
              <a:rPr lang="cs-CZ" sz="1600" dirty="false"/>
              <a:t> zařízení, analýzy regionu, analýzy potřeb rodin a dětí z daného regionu s důrazem na to, aby byly dětem poskytovány profesionální služby v jejich přirozeném rodinném prostředí;</a:t>
            </a:r>
          </a:p>
          <a:p>
            <a:pPr algn="just">
              <a:lnSpc>
                <a:spcPct val="100000"/>
              </a:lnSpc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 smtClean="false"/>
              <a:t>vyhodnocení </a:t>
            </a:r>
            <a:r>
              <a:rPr lang="cs-CZ" sz="1600" b="true" dirty="false"/>
              <a:t>stávajících kapacit</a:t>
            </a:r>
            <a:r>
              <a:rPr lang="cs-CZ" sz="1600" dirty="false"/>
              <a:t> poskytovatelů služeb sociálně-právní ochrany </a:t>
            </a:r>
            <a:r>
              <a:rPr lang="cs-CZ" sz="1600" dirty="false" smtClean="false"/>
              <a:t>        z </a:t>
            </a:r>
            <a:r>
              <a:rPr lang="cs-CZ" sz="1600" dirty="false"/>
              <a:t>pohledu transformačního procesu, procesní audit, organizační plán rozvoje atd., zhodnocení potenciálu poskytovatele pro poskytování terénních a ambulantních služeb, nebo dle potřeby pobytových služeb pro děti za přítomnosti jejich rodičů nebo jiných osob dítěti blízkých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5673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4/12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stanovení</a:t>
            </a:r>
            <a:r>
              <a:rPr lang="cs-CZ" sz="1600" dirty="false" smtClean="false"/>
              <a:t> </a:t>
            </a:r>
            <a:r>
              <a:rPr lang="cs-CZ" sz="1600" dirty="false"/>
              <a:t>interních pravidel a pracovních postupů, vypracování komplexních plánů transformace pobytových zařízení na ambulantní/terénní služby</a:t>
            </a:r>
            <a:r>
              <a:rPr lang="cs-CZ" sz="1600" dirty="false" smtClean="false"/>
              <a:t>,</a:t>
            </a:r>
          </a:p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koordinování </a:t>
            </a:r>
            <a:r>
              <a:rPr lang="cs-CZ" sz="1600" b="true" dirty="false"/>
              <a:t>procesů</a:t>
            </a:r>
            <a:r>
              <a:rPr lang="cs-CZ" sz="1600" dirty="false"/>
              <a:t> přípravné fáze transformace, včetně činnosti multidisciplinárních transformačních týmů a činnosti pracovních skupin</a:t>
            </a:r>
            <a:r>
              <a:rPr lang="cs-CZ" sz="1600" dirty="false" smtClean="false"/>
              <a:t>,</a:t>
            </a:r>
          </a:p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zpracování </a:t>
            </a:r>
            <a:r>
              <a:rPr lang="cs-CZ" sz="1600" b="true" dirty="false"/>
              <a:t>a realizace</a:t>
            </a:r>
            <a:r>
              <a:rPr lang="cs-CZ" sz="1600" dirty="false"/>
              <a:t> individuálních vzdělávacích plánů pro zaměstnance zařízení, kteří jsou zapojeni do procesu transformace a jejich podpora prostřednictvím kulatých stolů, workshopů, diskuzních a pracovních setkání pro oblast transformace</a:t>
            </a:r>
            <a:r>
              <a:rPr lang="cs-CZ" sz="1600" dirty="false" smtClean="false"/>
              <a:t>,</a:t>
            </a:r>
          </a:p>
          <a:p>
            <a:pPr lvl="0">
              <a:buClr>
                <a:srgbClr val="5FBBF5"/>
              </a:buClr>
            </a:pPr>
            <a:r>
              <a:rPr lang="pl-PL" sz="1600" b="true" dirty="false">
                <a:solidFill>
                  <a:srgbClr val="084A8B"/>
                </a:solidFill>
              </a:rPr>
              <a:t>podpora procesu transformace zařízení se zaměřením na</a:t>
            </a:r>
            <a:r>
              <a:rPr lang="pl-PL" sz="1600" dirty="false">
                <a:solidFill>
                  <a:srgbClr val="084A8B"/>
                </a:solidFill>
              </a:rPr>
              <a:t>: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b="true" dirty="false"/>
              <a:t>tvorbu a přizpůsobení nástrojů pro aktivní zapojování uživatelů </a:t>
            </a:r>
            <a:r>
              <a:rPr lang="cs-CZ" sz="1600" dirty="false"/>
              <a:t>do procesu transformace, monitoring zapojení uživatelů (zjišťování nezbytné míry podpory uživatelů, individuální příprava uživatelů na samostatnější způsob života, nácvik nových pracovních postupů a dovedností zaměřených na běžné činnosti, předávaní aktuálních informací souvisejících s procesem transformace),</a:t>
            </a:r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endParaRPr lang="cs-CZ" sz="1600" dirty="false" smtClean="false"/>
          </a:p>
          <a:p>
            <a:endParaRPr lang="cs-CZ" sz="1600" dirty="false"/>
          </a:p>
          <a:p>
            <a:pPr marL="0" indent="0">
              <a:buNone/>
            </a:pPr>
            <a:endParaRPr lang="cs-CZ" sz="1600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8706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5/12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8064000" cy="4581328"/>
          </a:xfrm>
        </p:spPr>
        <p:txBody>
          <a:bodyPr/>
          <a:lstStyle/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podporu </a:t>
            </a:r>
            <a:r>
              <a:rPr lang="cs-CZ" sz="1600" dirty="false"/>
              <a:t>pracovníků organizace zapojených do procesu transformace /průvodce procesem transformace zařízení (vysvětlení procesu transformace, zapojení pracovníků do procesu transformace a plánování, pravidelné seznamování se stavem procesu transformace, motivování zaměstnanců pro změnu), poskytování supervizní podpory,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podporu </a:t>
            </a:r>
            <a:r>
              <a:rPr lang="cs-CZ" sz="1600" dirty="false"/>
              <a:t>dalších skupin zapojených do procesu transformace (opatrovníci, rodinní příslušníci, obce, apod.), - </a:t>
            </a:r>
            <a:r>
              <a:rPr lang="cs-CZ" sz="1600" b="true" dirty="false"/>
              <a:t>pouze jako doplňková aktivita</a:t>
            </a:r>
            <a:r>
              <a:rPr lang="cs-CZ" sz="1600" dirty="false"/>
              <a:t>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sdílení </a:t>
            </a:r>
            <a:r>
              <a:rPr lang="cs-CZ" sz="1600" dirty="false"/>
              <a:t>dobré praxe, zahraniční spolupráce pro pracovníky zapojených do procesu transformace zařízení,</a:t>
            </a:r>
          </a:p>
          <a:p>
            <a:pPr algn="just">
              <a:lnSpc>
                <a:spcPct val="100000"/>
              </a:lnSpc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/>
              <a:t>zpracování a realizace komunikační strategie </a:t>
            </a:r>
            <a:r>
              <a:rPr lang="cs-CZ" sz="1600" dirty="false"/>
              <a:t>týkající se důvodů a rovněž celkové vize transformačního procesu. Komunikační strategie se může zaměřovat na děti v ústavní péči, jejich rodiny, personál těchto ústavů, které se účastní transformačního procesu, odborníky i širokou veřejnost.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7660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6/12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600" b="true" dirty="false"/>
              <a:t>Komplexní plán transformace pobytové péče o děti musí povinně obsahovat písemné zpracovaní  těchto oblastí: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popis </a:t>
            </a:r>
            <a:r>
              <a:rPr lang="cs-CZ" sz="1400" dirty="false"/>
              <a:t>cílů, kterých má být transformací dosaženo,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zaměření </a:t>
            </a:r>
            <a:r>
              <a:rPr lang="cs-CZ" sz="1400" dirty="false"/>
              <a:t>služby, zásady činnosti a kapacita,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změna </a:t>
            </a:r>
            <a:r>
              <a:rPr lang="cs-CZ" sz="1400" dirty="false"/>
              <a:t>personální struktury služby,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nastavení </a:t>
            </a:r>
            <a:r>
              <a:rPr lang="cs-CZ" sz="1400" dirty="false"/>
              <a:t>procesů v rámci zařízení,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materiální </a:t>
            </a:r>
            <a:r>
              <a:rPr lang="cs-CZ" sz="1400" dirty="false"/>
              <a:t>a technické vybavení,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vyčíslení </a:t>
            </a:r>
            <a:r>
              <a:rPr lang="cs-CZ" sz="1400" dirty="false"/>
              <a:t>nákladů transformace,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navržená </a:t>
            </a:r>
            <a:r>
              <a:rPr lang="cs-CZ" sz="1400" dirty="false"/>
              <a:t>opatření,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stanovení </a:t>
            </a:r>
            <a:r>
              <a:rPr lang="cs-CZ" sz="1400" dirty="false"/>
              <a:t>odpovědnosti za provedení navržených opatření,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t</a:t>
            </a:r>
            <a:r>
              <a:rPr lang="cs-CZ" sz="1400" dirty="false" smtClean="false"/>
              <a:t>ermín </a:t>
            </a:r>
            <a:r>
              <a:rPr lang="cs-CZ" sz="1400" dirty="false"/>
              <a:t>provedení navržených opatření,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indikátory</a:t>
            </a:r>
            <a:r>
              <a:rPr lang="cs-CZ" sz="1400" dirty="false"/>
              <a:t>, na jejichž základě bude měřena míra naplnění příslušných opatření,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předpokládané </a:t>
            </a:r>
            <a:r>
              <a:rPr lang="cs-CZ" sz="1400" dirty="false"/>
              <a:t>náklady jednotlivých opatření,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závazek </a:t>
            </a:r>
            <a:r>
              <a:rPr lang="cs-CZ" sz="1400" dirty="false"/>
              <a:t>realizace transformačního plánu ze strany žadatele nebo jeho zřizovatele </a:t>
            </a:r>
            <a:r>
              <a:rPr lang="cs-CZ" sz="1400" dirty="false" smtClean="false"/>
              <a:t>                        v </a:t>
            </a:r>
            <a:r>
              <a:rPr lang="cs-CZ" sz="1400" dirty="false"/>
              <a:t>navrženém  </a:t>
            </a:r>
            <a:r>
              <a:rPr lang="cs-CZ" sz="1400" dirty="false" smtClean="false"/>
              <a:t>termínu </a:t>
            </a:r>
            <a:r>
              <a:rPr lang="cs-CZ" sz="1400" dirty="false"/>
              <a:t>provedení navržených opatření. 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8489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false" smtClean="false"/>
              <a:t/>
            </a:r>
            <a:br>
              <a:rPr lang="cs-CZ" sz="1800" dirty="false" smtClean="false"/>
            </a:br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7/12</a:t>
            </a:r>
            <a:r>
              <a:rPr lang="cs-CZ" sz="2000" dirty="false"/>
              <a:t/>
            </a:r>
            <a:br>
              <a:rPr lang="cs-CZ" sz="2000" dirty="false"/>
            </a:b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600" b="true" dirty="false"/>
              <a:t>Povinným cílem </a:t>
            </a:r>
            <a:r>
              <a:rPr lang="cs-CZ" sz="1600" dirty="false"/>
              <a:t>zpracovaného komplexního plánu transformace pobytové péče o děti bude </a:t>
            </a:r>
            <a:r>
              <a:rPr lang="cs-CZ" sz="1600" b="true" dirty="false"/>
              <a:t>snížení pobytové kapacity </a:t>
            </a:r>
            <a:r>
              <a:rPr lang="cs-CZ" sz="1600" dirty="false"/>
              <a:t>(počtu lůžek) zařízení nejméně o 50 % do 5 let od zahájení transformace v souladu s plánem transformace. Pokud bude zbývající kapacita transformovaného zařízení využita pro poskytování pobytové péče dětem se specifickými potřebami v zařízeních o maximální kapacitě lůžek pro 10 dětí nebo pro služby, které dítěti umožní setrvat s rodiči nebo jinými blízkými osobami nebo pro děti se specifickými potřebami, musí být součástí komplexního plánu transformace snížení pobytové kapacity (počtu lůžek) alespoň o 30% do 4 let od zahájení transformace.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dirty="false"/>
              <a:t>Tato skutečnost bude ověřena nejpozději při předložení Závěrečné zprávy o realizaci projektu.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b="true" dirty="false" smtClean="false"/>
              <a:t>Komplexní </a:t>
            </a:r>
            <a:r>
              <a:rPr lang="cs-CZ" sz="1600" b="true" dirty="false"/>
              <a:t>plány transformace </a:t>
            </a:r>
            <a:r>
              <a:rPr lang="cs-CZ" sz="1600" dirty="false"/>
              <a:t>pobytové péče o děti budou zpracovány </a:t>
            </a:r>
            <a:r>
              <a:rPr lang="cs-CZ" sz="1600" b="true" dirty="false"/>
              <a:t>v </a:t>
            </a:r>
            <a:r>
              <a:rPr lang="cs-CZ" sz="1600" b="true" dirty="false" smtClean="false"/>
              <a:t>souladu            </a:t>
            </a:r>
            <a:r>
              <a:rPr lang="cs-CZ" sz="1600" b="true" dirty="false"/>
              <a:t>s Metodikou zpracování plánů transformace pobytových zařízení v oblasti </a:t>
            </a:r>
            <a:r>
              <a:rPr lang="cs-CZ" sz="1600" b="true" dirty="false" smtClean="false"/>
              <a:t>péče               </a:t>
            </a:r>
            <a:r>
              <a:rPr lang="cs-CZ" sz="1600" b="true" dirty="false"/>
              <a:t>o ohrožené děti </a:t>
            </a:r>
            <a:r>
              <a:rPr lang="cs-CZ" sz="1600" dirty="false"/>
              <a:t>(MPSV, 2014), http://www.mpsv.cz/files/clanky/18291/priloha_7.pdf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3991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 smtClean="false"/>
              <a:t/>
            </a:r>
            <a:br>
              <a:rPr lang="cs-CZ" sz="2000" dirty="false" smtClean="false"/>
            </a:br>
            <a:r>
              <a:rPr lang="cs-CZ" sz="2000" dirty="false" smtClean="false"/>
              <a:t>aktivita </a:t>
            </a:r>
            <a:r>
              <a:rPr lang="cs-CZ" sz="2000" dirty="false"/>
              <a:t>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8/12</a:t>
            </a:r>
            <a:r>
              <a:rPr lang="cs-CZ" sz="2000" dirty="false"/>
              <a:t/>
            </a:r>
            <a:br>
              <a:rPr lang="cs-CZ" sz="2000" dirty="false"/>
            </a:b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800" b="true" dirty="false"/>
              <a:t>Za nezpůsobilé výdaje projektu budou považovány</a:t>
            </a:r>
            <a:r>
              <a:rPr lang="cs-CZ" sz="2000" dirty="false" smtClean="false"/>
              <a:t>: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náklady </a:t>
            </a:r>
            <a:r>
              <a:rPr lang="cs-CZ" sz="1800" dirty="false"/>
              <a:t>související přímo s poskytováním služeb (provozní, osobní),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vybavení </a:t>
            </a:r>
            <a:r>
              <a:rPr lang="cs-CZ" sz="1800" dirty="false"/>
              <a:t>a zařízení (včetně nábytku) související s poskytováním služeb (netýká se zařízení </a:t>
            </a:r>
            <a:r>
              <a:rPr lang="cs-CZ" sz="1800" dirty="false" smtClean="false"/>
              <a:t>a </a:t>
            </a:r>
            <a:r>
              <a:rPr lang="cs-CZ" sz="1800" dirty="false"/>
              <a:t>vybavení související s aktivitami projektu),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náklady </a:t>
            </a:r>
            <a:r>
              <a:rPr lang="cs-CZ" sz="1800" dirty="false"/>
              <a:t>investičního charakteru,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stavební </a:t>
            </a:r>
            <a:r>
              <a:rPr lang="cs-CZ" sz="1800" dirty="false"/>
              <a:t>úpravy (opravy),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obecné </a:t>
            </a:r>
            <a:r>
              <a:rPr lang="cs-CZ" sz="1800" dirty="false"/>
              <a:t>metodologie a metodické nástroje bez přímé vazby na transformaci zařízení.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26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159680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9/12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600" b="true" i="true" dirty="false" smtClean="false"/>
              <a:t>B) Podpora </a:t>
            </a:r>
            <a:r>
              <a:rPr lang="cs-CZ" sz="1600" b="true" i="true" dirty="false"/>
              <a:t>implementace komplexního plánu transformace pobytové péče o děti a praktické realizace transformačního procesu zařízení v </a:t>
            </a:r>
            <a:r>
              <a:rPr lang="cs-CZ" sz="1600" b="true" i="true" dirty="false" smtClean="false"/>
              <a:t>praxi</a:t>
            </a:r>
            <a:endParaRPr lang="cs-CZ" sz="1600" b="true" i="true" dirty="false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dirty="false"/>
              <a:t>Předpokladem pro předložení žádosti o poskytnutí podpory dle bodu 1. B této výzvy je </a:t>
            </a:r>
            <a:r>
              <a:rPr lang="cs-CZ" sz="1600" b="true" dirty="false"/>
              <a:t>vypracovaný komplexní plán transformace zařízení</a:t>
            </a:r>
            <a:r>
              <a:rPr lang="cs-CZ" sz="1600" dirty="false"/>
              <a:t>, který obsahuje </a:t>
            </a:r>
            <a:r>
              <a:rPr lang="cs-CZ" sz="1600" b="true" dirty="false"/>
              <a:t>písemné zpracování povinných oblastí</a:t>
            </a:r>
            <a:r>
              <a:rPr lang="cs-CZ" sz="1600" dirty="false"/>
              <a:t> vyjmenovaných v bodě 1. A této výzvy, včetně </a:t>
            </a:r>
            <a:r>
              <a:rPr lang="cs-CZ" sz="1600" b="true" dirty="false"/>
              <a:t>povinného cíle snížení pobytové kapacity zařízení </a:t>
            </a:r>
            <a:r>
              <a:rPr lang="cs-CZ" sz="1600" dirty="false"/>
              <a:t>nejméně o 50% do 5 let od zahájení transformace (resp. 30% do 4 let od zahájení transformace) a je zpracován </a:t>
            </a:r>
            <a:r>
              <a:rPr lang="cs-CZ" sz="1600" b="true" dirty="false"/>
              <a:t>v souladu</a:t>
            </a:r>
            <a:r>
              <a:rPr lang="cs-CZ" sz="1600" dirty="false"/>
              <a:t> s Metodikou zpracování plánů transformace pobytových zařízení v oblasti péče o ohrožené děti (MPSV, 2014), </a:t>
            </a:r>
            <a:r>
              <a:rPr lang="cs-CZ" sz="1600" dirty="false">
                <a:hlinkClick r:id="rId3"/>
              </a:rPr>
              <a:t>http://www.mpsv.cz/</a:t>
            </a:r>
            <a:r>
              <a:rPr lang="cs-CZ" sz="1600" dirty="false" err="true">
                <a:hlinkClick r:id="rId3"/>
              </a:rPr>
              <a:t>files</a:t>
            </a:r>
            <a:r>
              <a:rPr lang="cs-CZ" sz="1600" dirty="false">
                <a:hlinkClick r:id="rId3"/>
              </a:rPr>
              <a:t>/</a:t>
            </a:r>
            <a:r>
              <a:rPr lang="cs-CZ" sz="1600" dirty="false" err="true">
                <a:hlinkClick r:id="rId3"/>
              </a:rPr>
              <a:t>clanky</a:t>
            </a:r>
            <a:r>
              <a:rPr lang="cs-CZ" sz="1600" dirty="false">
                <a:hlinkClick r:id="rId3"/>
              </a:rPr>
              <a:t>/18291/priloha_7.pdf</a:t>
            </a:r>
            <a:r>
              <a:rPr lang="cs-CZ" sz="1600" dirty="false" smtClean="false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false" smtClean="false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600" b="true" dirty="false" smtClean="false"/>
              <a:t>Plán </a:t>
            </a:r>
            <a:r>
              <a:rPr lang="cs-CZ" sz="1600" b="true" dirty="false"/>
              <a:t>musí být schválen zřizovatelem transformujícího se zařízení a předkládané projekty musí být zacílené na koordinaci a podporu procesů přechodové fáze transformace zařízení.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27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031810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 smtClean="false"/>
              <a:t/>
            </a:r>
            <a:br>
              <a:rPr lang="cs-CZ" sz="2000" dirty="false" smtClean="false"/>
            </a:br>
            <a:r>
              <a:rPr lang="cs-CZ" sz="2000" dirty="false" smtClean="false"/>
              <a:t>aktivita </a:t>
            </a:r>
            <a:r>
              <a:rPr lang="cs-CZ" sz="2000" dirty="false"/>
              <a:t>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10/12</a:t>
            </a:r>
            <a:r>
              <a:rPr lang="cs-CZ" sz="2000" dirty="false"/>
              <a:t/>
            </a:r>
            <a:br>
              <a:rPr lang="cs-CZ" sz="2000" dirty="false"/>
            </a:b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484784"/>
            <a:ext cx="8064000" cy="463521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sz="1600" b="true" u="sng" dirty="false"/>
              <a:t>Podporované aktivity:</a:t>
            </a:r>
          </a:p>
          <a:p>
            <a:pPr>
              <a:lnSpc>
                <a:spcPct val="100000"/>
              </a:lnSpc>
            </a:pPr>
            <a:r>
              <a:rPr lang="cs-CZ" sz="1600" b="true" dirty="false" smtClean="false"/>
              <a:t>koordinace </a:t>
            </a:r>
            <a:r>
              <a:rPr lang="cs-CZ" sz="1600" b="true" dirty="false"/>
              <a:t>procesu přechodové fáze </a:t>
            </a:r>
            <a:r>
              <a:rPr lang="cs-CZ" sz="1600" dirty="false"/>
              <a:t>(přechod uživatelů do nových služeb): nastavení nových metodik, vnitřních pravidel a pracovních postupů souvisejících s přechodovou fází </a:t>
            </a:r>
            <a:r>
              <a:rPr lang="cs-CZ" sz="1600" dirty="false" smtClean="false"/>
              <a:t>a </a:t>
            </a:r>
            <a:r>
              <a:rPr lang="cs-CZ" sz="1600" dirty="false"/>
              <a:t>poskytováním nové služby/služeb, </a:t>
            </a:r>
          </a:p>
          <a:p>
            <a:pPr>
              <a:lnSpc>
                <a:spcPct val="100000"/>
              </a:lnSpc>
            </a:pPr>
            <a:r>
              <a:rPr lang="cs-CZ" sz="1600" b="true" dirty="false" smtClean="false"/>
              <a:t>podpora </a:t>
            </a:r>
            <a:r>
              <a:rPr lang="cs-CZ" sz="1600" b="true" dirty="false"/>
              <a:t>procesu přechodné fáze </a:t>
            </a:r>
            <a:r>
              <a:rPr lang="cs-CZ" sz="1600" dirty="false"/>
              <a:t>se zaměřením na:  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podporu </a:t>
            </a:r>
            <a:r>
              <a:rPr lang="cs-CZ" sz="1400" dirty="false"/>
              <a:t>činností cílených na přípravu a přestěhování uživatelů s přednostním ohledem na jejich potřeby, podpora aktivního zapojování uživatelů do procesu transformace (např. vypracování aktuálního posudku uživatelů, individuální příprava uživatelů na samostatnější způsob života, nácvik nových pracovních postupů </a:t>
            </a:r>
            <a:r>
              <a:rPr lang="cs-CZ" sz="1400" dirty="false" smtClean="false"/>
              <a:t>a </a:t>
            </a:r>
            <a:r>
              <a:rPr lang="cs-CZ" sz="1400" dirty="false"/>
              <a:t>dovedností zaměřených na běžné činnosti),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podporu </a:t>
            </a:r>
            <a:r>
              <a:rPr lang="cs-CZ" sz="1400" dirty="false"/>
              <a:t>aktivit směřujících k zapojení uživatelů do místní komunity,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podporu </a:t>
            </a:r>
            <a:r>
              <a:rPr lang="cs-CZ" sz="1400" dirty="false"/>
              <a:t>pracovníků organizace zapojených do procesu transformace, poskytování supervizní podpory,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podporu </a:t>
            </a:r>
            <a:r>
              <a:rPr lang="cs-CZ" sz="1400" dirty="false"/>
              <a:t>dalších skupin zapojených do procesu transformace (opatrovníci, rodinní příslušníci, obce, zaměstnavatelé, odborná veřejnost apod.) - pouze jako doplňková aktivita,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sdílení </a:t>
            </a:r>
            <a:r>
              <a:rPr lang="cs-CZ" sz="1400" dirty="false"/>
              <a:t>dobré praxe, zahraniční spolupráce pro pracovníky zapojených do procesu transformace zařízení,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86633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 smtClean="false"/>
              <a:t/>
            </a:r>
            <a:br>
              <a:rPr lang="cs-CZ" sz="2000" dirty="false" smtClean="false"/>
            </a:br>
            <a:r>
              <a:rPr lang="cs-CZ" sz="2000" dirty="false" smtClean="false"/>
              <a:t>aktivita </a:t>
            </a:r>
            <a:r>
              <a:rPr lang="cs-CZ" sz="2000" dirty="false"/>
              <a:t>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11/12</a:t>
            </a:r>
            <a:r>
              <a:rPr lang="cs-CZ" sz="2000" dirty="false"/>
              <a:t/>
            </a:r>
            <a:br>
              <a:rPr lang="cs-CZ" sz="2000" dirty="false"/>
            </a:b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kulaté </a:t>
            </a:r>
            <a:r>
              <a:rPr lang="cs-CZ" sz="1800" b="true" dirty="false"/>
              <a:t>stoly, workshopy, pracovní a diskuzní setkání</a:t>
            </a:r>
            <a:r>
              <a:rPr lang="cs-CZ" sz="1800" dirty="false"/>
              <a:t> k procesu transformace a oblastem směřujícím k aktivizaci uživatelů (zde mohou být účastníky i opatrovníci, rodinní příslušníci, obce, zaměstnavatelé, odborná veřejnost apod</a:t>
            </a:r>
            <a:r>
              <a:rPr lang="cs-CZ" sz="1800" dirty="false" smtClean="false"/>
              <a:t>.),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false"/>
          </a:p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informování </a:t>
            </a:r>
            <a:r>
              <a:rPr lang="cs-CZ" sz="1800" b="true" dirty="false"/>
              <a:t>a zapojování veřejnosti </a:t>
            </a:r>
            <a:r>
              <a:rPr lang="cs-CZ" sz="1800" dirty="false"/>
              <a:t>– doprovodná aktivita s cílem informovat dotčenou veřejnost o vlastním procesu transformace v zařízení, jeho přínosu pro uživatele a komunitu v daném </a:t>
            </a:r>
            <a:r>
              <a:rPr lang="cs-CZ" sz="1800" dirty="false" smtClean="false"/>
              <a:t>místě. </a:t>
            </a:r>
            <a:r>
              <a:rPr lang="cs-CZ" sz="1800" b="true" dirty="false" smtClean="false"/>
              <a:t>Cílem </a:t>
            </a:r>
            <a:r>
              <a:rPr lang="cs-CZ" sz="1800" b="true" dirty="false"/>
              <a:t>informování je odstranění předsudků veřejnosti vůči cílové skupině, její přijetí do komunity v místě nového bydliště </a:t>
            </a:r>
            <a:r>
              <a:rPr lang="cs-CZ" sz="1800" dirty="false"/>
              <a:t>(pozn. cílem podpory této aktivity není zajištění povinné publicity projektu).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29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672352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ÚVOD - OPZ 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b="true" dirty="false"/>
              <a:t>Operační program zaměstnanost </a:t>
            </a:r>
            <a:r>
              <a:rPr lang="cs-CZ" sz="2000" dirty="false"/>
              <a:t>(OPZ) na období 2014 – </a:t>
            </a:r>
            <a:r>
              <a:rPr lang="cs-CZ" sz="2000" dirty="false" smtClean="false"/>
              <a:t>2020:  priority </a:t>
            </a:r>
            <a:r>
              <a:rPr lang="cs-CZ" sz="2000" dirty="false"/>
              <a:t>pro podporu zaměstnanosti, sociálního začleňování a efektivní veřejné správy z Evropského sociálního </a:t>
            </a:r>
            <a:r>
              <a:rPr lang="cs-CZ" sz="2000" dirty="false" smtClean="false"/>
              <a:t>fondu.</a:t>
            </a:r>
            <a:endParaRPr lang="cs-CZ" sz="2000" dirty="false"/>
          </a:p>
          <a:p>
            <a:pPr algn="just"/>
            <a:r>
              <a:rPr lang="cs-CZ" sz="2000" dirty="false"/>
              <a:t>OPZ vymezuje čtyři základní věcné prioritní </a:t>
            </a:r>
            <a:r>
              <a:rPr lang="cs-CZ" sz="2000" dirty="false" smtClean="false"/>
              <a:t>osy.</a:t>
            </a:r>
          </a:p>
          <a:p>
            <a:pPr algn="just"/>
            <a:r>
              <a:rPr lang="cs-CZ" sz="2000" dirty="false" smtClean="false"/>
              <a:t>Výzva č. 65 je realizována v </a:t>
            </a:r>
            <a:r>
              <a:rPr lang="cs-CZ" sz="2000" dirty="false"/>
              <a:t>rámci p</a:t>
            </a:r>
            <a:r>
              <a:rPr lang="cs-CZ" sz="2000" dirty="false" smtClean="false"/>
              <a:t>rioritní osy </a:t>
            </a:r>
            <a:r>
              <a:rPr lang="cs-CZ" sz="2000" dirty="false"/>
              <a:t>2 Sociální začleňování a boj s </a:t>
            </a:r>
            <a:r>
              <a:rPr lang="cs-CZ" sz="2000" dirty="false" smtClean="false"/>
              <a:t>chudobou. </a:t>
            </a:r>
            <a:endParaRPr lang="cs-CZ" sz="2000" dirty="false"/>
          </a:p>
          <a:p>
            <a:pPr algn="just">
              <a:lnSpc>
                <a:spcPct val="100000"/>
              </a:lnSpc>
            </a:pPr>
            <a:r>
              <a:rPr lang="cs-CZ" sz="2000" dirty="false"/>
              <a:t>Oddělení 874 vystupuje v roli řídícího orgánu (v OP LZZ zprostředkující subjekt</a:t>
            </a:r>
            <a:r>
              <a:rPr lang="cs-CZ" sz="2000" dirty="false" smtClean="false"/>
              <a:t>). </a:t>
            </a:r>
            <a:endParaRPr lang="cs-CZ" sz="20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0005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000" dirty="false"/>
              <a:t>aktivita č. 1</a:t>
            </a:r>
            <a:br>
              <a:rPr lang="cs-CZ" sz="2000" dirty="false"/>
            </a:br>
            <a:r>
              <a:rPr lang="cs-CZ" sz="2000" dirty="false"/>
              <a:t> Podpora procesů transformace systému péče o ohrožené rodiny a děti  </a:t>
            </a:r>
            <a:r>
              <a:rPr lang="cs-CZ" sz="2000" dirty="false" smtClean="false"/>
              <a:t>12/12</a:t>
            </a: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800" b="true" dirty="false"/>
              <a:t>Za nezpůsobilé výdaje projektu budou považovány</a:t>
            </a:r>
            <a:r>
              <a:rPr lang="cs-CZ" sz="1800" b="true" dirty="false" smtClean="false"/>
              <a:t>:</a:t>
            </a:r>
            <a:endParaRPr lang="cs-CZ" sz="1800" b="true" dirty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náklady </a:t>
            </a:r>
            <a:r>
              <a:rPr lang="cs-CZ" sz="1800" dirty="false"/>
              <a:t>související přímo s poskytováním služeb (provozní, osobní),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náklady </a:t>
            </a:r>
            <a:r>
              <a:rPr lang="cs-CZ" sz="1800" dirty="false"/>
              <a:t>související s logistikou samotného přestěhování (stěhovací služba apod.),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obecné </a:t>
            </a:r>
            <a:r>
              <a:rPr lang="cs-CZ" sz="1800" dirty="false"/>
              <a:t>metodologie a metodické nástroje bez přímé vazby na transformaci zařízení nebo bez přímé návaznosti na transformovanou část služby,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nákup </a:t>
            </a:r>
            <a:r>
              <a:rPr lang="cs-CZ" sz="1800" dirty="false"/>
              <a:t>materiálu pro práci s cílovou skupinou,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vybavení </a:t>
            </a:r>
            <a:r>
              <a:rPr lang="cs-CZ" sz="1800" dirty="false"/>
              <a:t>a zařízení (včetně nábytku) související s poskytováním služeb (netýká se zařízení </a:t>
            </a:r>
            <a:r>
              <a:rPr lang="cs-CZ" sz="1800" dirty="false" smtClean="false"/>
              <a:t>a </a:t>
            </a:r>
            <a:r>
              <a:rPr lang="cs-CZ" sz="1800" dirty="false"/>
              <a:t>vybavení určeného pro nácvik pracovních postupů a dovedností zaměřených na běžné činnosti),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náklady </a:t>
            </a:r>
            <a:r>
              <a:rPr lang="cs-CZ" sz="1800" dirty="false"/>
              <a:t>investičního charakteru,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dirty="false" smtClean="false"/>
              <a:t>stavební </a:t>
            </a:r>
            <a:r>
              <a:rPr lang="cs-CZ" sz="1800" dirty="false"/>
              <a:t>úpravy (opravy).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796249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false" smtClean="false"/>
              <a:t>Aktivita č. 2</a:t>
            </a:r>
            <a:br>
              <a:rPr lang="cs-CZ" sz="1800" dirty="false" smtClean="false"/>
            </a:br>
            <a:r>
              <a:rPr lang="cs-CZ" sz="1800" dirty="false" smtClean="false"/>
              <a:t>Zavádění </a:t>
            </a:r>
            <a:r>
              <a:rPr lang="cs-CZ" sz="1800" dirty="false"/>
              <a:t>komplexních programů a nástrojů </a:t>
            </a:r>
            <a:r>
              <a:rPr lang="cs-CZ" sz="1800" dirty="false" smtClean="false"/>
              <a:t>mezioborové     </a:t>
            </a:r>
            <a:r>
              <a:rPr lang="cs-CZ" sz="1800" dirty="false"/>
              <a:t>a mezirezortní spolupráce, zavádění inovativních metod </a:t>
            </a:r>
            <a:r>
              <a:rPr lang="cs-CZ" sz="1800" dirty="false" smtClean="false"/>
              <a:t>při řešení </a:t>
            </a:r>
            <a:r>
              <a:rPr lang="cs-CZ" sz="1800" dirty="false"/>
              <a:t>situace ohrožených rodin a </a:t>
            </a:r>
            <a:r>
              <a:rPr lang="cs-CZ" sz="1800" dirty="false" smtClean="false"/>
              <a:t>dětí  1/3</a:t>
            </a:r>
            <a:endParaRPr lang="cs-CZ" sz="1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podpora </a:t>
            </a:r>
            <a:r>
              <a:rPr lang="cs-CZ" sz="1600" b="true" dirty="false"/>
              <a:t>procesů při zavádění nových a inovativních služeb</a:t>
            </a:r>
            <a:r>
              <a:rPr lang="cs-CZ" sz="1600" dirty="false"/>
              <a:t> v oblasti péče o ohrožené děti a rodiny, mladé lidi po opuštění náhradní péče a těhotné ženy v krizových situacích, nových postupů a metod práce v oblasti ochrany práv dětí a rodin, mladých lidí po opuštění náhradní péče a těhotných žen v rámci komunity, </a:t>
            </a:r>
            <a:r>
              <a:rPr lang="cs-CZ" sz="1600" b="true" dirty="false"/>
              <a:t>zavádění nových, dosud nevyzkoušených nebo málo využívaných metod přímé práce</a:t>
            </a:r>
            <a:r>
              <a:rPr lang="cs-CZ" sz="1600" dirty="false"/>
              <a:t> s rodinami a dětmi včetně aktivit směřujících k přenosu moderních metod práce s rodinami a dětmi (např. dobrá praxe ze zahraničí), </a:t>
            </a:r>
            <a:r>
              <a:rPr lang="cs-CZ" sz="1600" b="true" dirty="false"/>
              <a:t>podpora vzniku metodik</a:t>
            </a:r>
            <a:r>
              <a:rPr lang="cs-CZ" sz="1600" dirty="false"/>
              <a:t> těchto služeb a </a:t>
            </a:r>
            <a:r>
              <a:rPr lang="cs-CZ" sz="1600" b="true" dirty="false"/>
              <a:t>plánu jejich implementace a stabilizace </a:t>
            </a:r>
            <a:r>
              <a:rPr lang="cs-CZ" sz="1600" dirty="false"/>
              <a:t>v rámci příslušné lokality,</a:t>
            </a:r>
          </a:p>
          <a:p>
            <a:pPr algn="just">
              <a:lnSpc>
                <a:spcPct val="100000"/>
              </a:lnSpc>
            </a:pPr>
            <a:r>
              <a:rPr lang="cs-CZ" sz="1600" b="true" dirty="false" smtClean="false"/>
              <a:t>podpora </a:t>
            </a:r>
            <a:r>
              <a:rPr lang="cs-CZ" sz="1600" b="true" dirty="false"/>
              <a:t>spolupráce OSPOD a poskytovatelů služeb</a:t>
            </a:r>
            <a:r>
              <a:rPr lang="cs-CZ" sz="1600" dirty="false"/>
              <a:t> v oblasti péče o ohrožené děti a rodiny (diskuzní setkání, workshopy, apod.), </a:t>
            </a:r>
            <a:r>
              <a:rPr lang="cs-CZ" sz="1600" b="true" dirty="false"/>
              <a:t>nastavení procesů </a:t>
            </a:r>
            <a:r>
              <a:rPr lang="cs-CZ" sz="1600" dirty="false"/>
              <a:t>v oblasti spolupráce OSPOD a poskytovatelů služeb v oblasti péče o ohrožené děti a rodiny, </a:t>
            </a:r>
            <a:r>
              <a:rPr lang="cs-CZ" sz="1600" b="true" dirty="false"/>
              <a:t>vytváření metodických postupů pro nastavování procesů této spolupráce</a:t>
            </a:r>
            <a:r>
              <a:rPr lang="cs-CZ" sz="1600" dirty="false"/>
              <a:t>, </a:t>
            </a:r>
            <a:r>
              <a:rPr lang="cs-CZ" sz="1600" b="true" dirty="false"/>
              <a:t>vytváření postupů a metodik pro přímou práci</a:t>
            </a:r>
            <a:r>
              <a:rPr lang="cs-CZ" sz="1600" dirty="false"/>
              <a:t> s ohroženými dětmi a rodinami realizovanou ve spolupráci OSPOD a ostatních zařízení působících v oblasti péče o ohrožené děti a rodiny,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472237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false" smtClean="false"/>
              <a:t>Aktivita č. 2</a:t>
            </a:r>
            <a:r>
              <a:rPr lang="cs-CZ" sz="1800" dirty="false"/>
              <a:t/>
            </a:r>
            <a:br>
              <a:rPr lang="cs-CZ" sz="1800" dirty="false"/>
            </a:br>
            <a:r>
              <a:rPr lang="cs-CZ" sz="1800" dirty="false" smtClean="false"/>
              <a:t> </a:t>
            </a:r>
            <a:r>
              <a:rPr lang="cs-CZ" sz="1800" dirty="false"/>
              <a:t>Zavádění komplexních programů a nástrojů mezioborové     a mezirezortní spolupráce, zavádění inovativních metod při řešení situace ohrožených rodin a </a:t>
            </a:r>
            <a:r>
              <a:rPr lang="cs-CZ" sz="1800" dirty="false" smtClean="false"/>
              <a:t>dětí  2/3</a:t>
            </a:r>
            <a:endParaRPr lang="cs-CZ" sz="1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podpora </a:t>
            </a:r>
            <a:r>
              <a:rPr lang="cs-CZ" sz="1800" b="true" dirty="false"/>
              <a:t>nastavení multioborové spolupráce </a:t>
            </a:r>
            <a:r>
              <a:rPr lang="cs-CZ" sz="1800" dirty="false"/>
              <a:t>v oblasti péče o ohrožené děti a rodiny včetně spolupráce, která je zaměřena </a:t>
            </a:r>
            <a:r>
              <a:rPr lang="cs-CZ" sz="1800" b="true" dirty="false"/>
              <a:t>na spolupůsobnost a návaznost pomáhajících intervencí </a:t>
            </a:r>
            <a:r>
              <a:rPr lang="cs-CZ" sz="1800" dirty="false"/>
              <a:t>poskytovaných jedním nebo více subjekty v oblasti péče o tyto vyjmenované skupiny, </a:t>
            </a:r>
            <a:r>
              <a:rPr lang="cs-CZ" sz="1800" b="true" dirty="false"/>
              <a:t>podpora tvorby metod a nástrojů spolupráce využívaných v rámci preventivní sociální práce </a:t>
            </a:r>
            <a:r>
              <a:rPr lang="cs-CZ" sz="1800" dirty="false"/>
              <a:t>pro ohrožené děti a rodiny, (např. nastavování procesů pro realizaci případových konferencí, rodinných konferencí, vytváření multidisciplinárních týmů apod.),</a:t>
            </a:r>
          </a:p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rozvíjení </a:t>
            </a:r>
            <a:r>
              <a:rPr lang="cs-CZ" sz="1800" b="true" dirty="false"/>
              <a:t>kompetencí obcí v oblasti koordinace poskytování služeb</a:t>
            </a:r>
            <a:r>
              <a:rPr lang="cs-CZ" sz="1800" dirty="false"/>
              <a:t> pro ohrožené děti a rodiny služeb v souladu s uplatněním metod sociální práce, s dopady do procesů zjišťování potřeb, plánování rozvoje těchto služeb podle místní potřebnosti a tedy zvýšení dostupnosti potřebných druhů služeb,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1467973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false" smtClean="false"/>
              <a:t>Aktivita č. 2</a:t>
            </a:r>
            <a:br>
              <a:rPr lang="cs-CZ" sz="1800" dirty="false" smtClean="false"/>
            </a:br>
            <a:r>
              <a:rPr lang="cs-CZ" sz="1800" dirty="false" smtClean="false"/>
              <a:t> </a:t>
            </a:r>
            <a:r>
              <a:rPr lang="cs-CZ" sz="1800" dirty="false"/>
              <a:t>Zavádění komplexních programů a nástrojů mezioborové     a mezirezortní spolupráce, zavádění inovativních metod při řešení situace ohrožených rodin a </a:t>
            </a:r>
            <a:r>
              <a:rPr lang="cs-CZ" sz="1800" dirty="false" smtClean="false"/>
              <a:t>dětí  3/3</a:t>
            </a:r>
            <a:endParaRPr lang="cs-CZ" sz="1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800" b="true" dirty="false"/>
              <a:t>síťování sociálních pracovníků</a:t>
            </a:r>
            <a:r>
              <a:rPr lang="cs-CZ" sz="1800" dirty="false"/>
              <a:t> působících v oblasti péče o ohrožené děti a rodiny, mladé lidi opouštějící náhradní péči nebo pocházející ze znevýhodněného sociálního prostředí a těhotné ženy v krizových situacích napříč institucemi, organizacemi a rezorty směřující k výměně zkušeností dobré praxe při řešení situace těchto vyjmenovaných skupin (vytváření platforem, organizace diskusních setkání a konferencí ke sdílení dobré praxe, apod.), </a:t>
            </a:r>
            <a:r>
              <a:rPr lang="cs-CZ" sz="1800" b="true" dirty="false"/>
              <a:t>příprava metodik spolupráce v  rámci lokálního síťování</a:t>
            </a:r>
            <a:r>
              <a:rPr lang="cs-CZ" sz="1800" dirty="false"/>
              <a:t> sociálních pracovníků působících v oblasti péče o ohrožené děti a rodiny, mladé lidi opouštějící náhradní péči nebo pocházející ze znevýhodněného sociálního prostředí a těhotné ženy, </a:t>
            </a:r>
            <a:r>
              <a:rPr lang="cs-CZ" sz="1800" b="true" dirty="false"/>
              <a:t>pořádání seminářů a workshopů</a:t>
            </a:r>
            <a:r>
              <a:rPr lang="cs-CZ" sz="1800" dirty="false"/>
              <a:t> v souvislosti se zaváděním postupů této spolupráce v rámci lokálního síťování.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990544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>
          <a:xfrm>
            <a:off x="360000" y="0"/>
            <a:ext cx="8424000" cy="980728"/>
          </a:xfrm>
        </p:spPr>
        <p:txBody>
          <a:bodyPr/>
          <a:lstStyle/>
          <a:p>
            <a:pPr lvl="0" algn="ctr"/>
            <a:r>
              <a:rPr lang="cs-CZ" sz="2000" dirty="false" smtClean="false"/>
              <a:t/>
            </a:r>
            <a:br>
              <a:rPr lang="cs-CZ" sz="2000" dirty="false" smtClean="false"/>
            </a:br>
            <a:r>
              <a:rPr lang="cs-CZ" sz="2000" dirty="false" smtClean="false"/>
              <a:t>Aktivita </a:t>
            </a:r>
            <a:r>
              <a:rPr lang="cs-CZ" sz="2000" dirty="false"/>
              <a:t>č. 3</a:t>
            </a:r>
            <a:br>
              <a:rPr lang="cs-CZ" sz="2000" dirty="false"/>
            </a:br>
            <a:r>
              <a:rPr lang="cs-CZ" sz="2000" dirty="false"/>
              <a:t> Podpora zvyšování kvality služeb pro ohrožené rodiny a děti  1/1</a:t>
            </a:r>
            <a:br>
              <a:rPr lang="cs-CZ" sz="2000" dirty="false"/>
            </a:br>
            <a:endParaRPr lang="cs-CZ" sz="20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podpora </a:t>
            </a:r>
            <a:r>
              <a:rPr lang="cs-CZ" sz="1800" b="true" dirty="false"/>
              <a:t>naplnění standardů kvality sociálně-právní ochrany </a:t>
            </a:r>
            <a:r>
              <a:rPr lang="cs-CZ" sz="1800" dirty="false"/>
              <a:t>podle novely zákona č.  59/1999 Sb., o sociálně-právní ochraně dětí (novela zákona č. 401/2012 Sb.) při poskytování sociálně-právní ochrany zařízeními pro děti vyžadující okamžitou pomoc a pověřenými osobami podle § 48 odst. 2 písm. d) až f) uvedených v přílohách č. 2 a 3 vyhlášky </a:t>
            </a:r>
            <a:r>
              <a:rPr lang="cs-CZ" sz="1800" dirty="false" smtClean="false"/>
              <a:t>   č</a:t>
            </a:r>
            <a:r>
              <a:rPr lang="cs-CZ" sz="1800" dirty="false"/>
              <a:t>. 473/2012 Sb., o provedení některých ustanovení zákona o sociálně-právní ochraně dětí a </a:t>
            </a:r>
            <a:r>
              <a:rPr lang="cs-CZ" sz="1800" b="true" dirty="false"/>
              <a:t>další celkový rozvoj kvality poskytované sociálně-právní ochrany dětí prostřednictvím</a:t>
            </a:r>
            <a:r>
              <a:rPr lang="cs-CZ" sz="1800" dirty="false"/>
              <a:t>: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b="true" dirty="false" smtClean="false"/>
              <a:t>zhodnocení </a:t>
            </a:r>
            <a:r>
              <a:rPr lang="cs-CZ" sz="1600" b="true" dirty="false"/>
              <a:t>současného stavu </a:t>
            </a:r>
            <a:r>
              <a:rPr lang="cs-CZ" sz="1600" dirty="false"/>
              <a:t>procesů rozvoje kvality poskytování </a:t>
            </a:r>
            <a:r>
              <a:rPr lang="cs-CZ" sz="1600" dirty="false" smtClean="false"/>
              <a:t>sociálně-                           právní </a:t>
            </a:r>
            <a:r>
              <a:rPr lang="cs-CZ" sz="1600" dirty="false"/>
              <a:t>ochrany dětí v organizaci (mapování potřeb, analýzy, plán rozvoje, procesní audit apod.),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b="true" dirty="false" smtClean="false"/>
              <a:t>procesů </a:t>
            </a:r>
            <a:r>
              <a:rPr lang="cs-CZ" sz="1600" b="true" dirty="false"/>
              <a:t>rozvoje kvality </a:t>
            </a:r>
            <a:r>
              <a:rPr lang="cs-CZ" sz="1600" dirty="false"/>
              <a:t>poskytování sociálně-právní ochrany dětí na základě zhodnocení současného stavu v organizaci (konzultace, pracovní postupy/vnitřní pravidla, systém hodnocení, vzdělávací plány zaměstnanců, apod.),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kulaté </a:t>
            </a:r>
            <a:r>
              <a:rPr lang="cs-CZ" sz="1600" dirty="false"/>
              <a:t>stoly, workshopy, diskuzní a pracovní  setkání pro oblast standardizace.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574091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false" err="true" smtClean="false"/>
              <a:t>AktivitY</a:t>
            </a:r>
            <a:r>
              <a:rPr lang="cs-CZ" sz="2400" dirty="false" smtClean="false"/>
              <a:t> č. 2 + č. 3 - společné</a:t>
            </a:r>
            <a:endParaRPr lang="cs-CZ" sz="24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  <a:buSzPct val="200000"/>
              <a:buFont typeface="Arial" panose="020B0604020202020204" pitchFamily="34" charset="0"/>
              <a:buChar char="•"/>
            </a:pPr>
            <a:r>
              <a:rPr lang="cs-CZ" sz="2000" b="true" dirty="false"/>
              <a:t>V rámci realizace aktivit pod body 2 a 3 výzvy musí být vytvořen dokument, který musí být přenositelný a zveřejněn na webových stránkách (</a:t>
            </a:r>
            <a:r>
              <a:rPr lang="cs-CZ" sz="2000" b="true" dirty="false">
                <a:hlinkClick r:id="rId3"/>
              </a:rPr>
              <a:t>www.esfcr.cz</a:t>
            </a:r>
            <a:r>
              <a:rPr lang="cs-CZ" sz="2000" b="true" dirty="false"/>
              <a:t>). Zároveň musí být uveden do hodnoty indikátoru 8 05 00 </a:t>
            </a:r>
            <a:r>
              <a:rPr lang="cs-CZ" sz="2000" dirty="false"/>
              <a:t>(Počet napsaných a zveřejněných analytických a strategických dokumentů, vč. evaluačních)</a:t>
            </a:r>
            <a:r>
              <a:rPr lang="cs-CZ" sz="2000" b="true" dirty="false"/>
              <a:t>.</a:t>
            </a:r>
            <a:endParaRPr lang="cs-CZ" sz="2000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0952294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Indikátory - obecně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395536" y="1412776"/>
            <a:ext cx="8280920" cy="4707224"/>
          </a:xfrm>
        </p:spPr>
        <p:txBody>
          <a:bodyPr/>
          <a:lstStyle/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false"/>
              <a:t>Nový systém indikátorů oproti OP </a:t>
            </a:r>
            <a:r>
              <a:rPr lang="cs-CZ" sz="1400" dirty="false" smtClean="false"/>
              <a:t>LZZ</a:t>
            </a:r>
            <a:r>
              <a:rPr lang="cs-CZ" sz="1400" dirty="false"/>
              <a:t> </a:t>
            </a:r>
            <a:endParaRPr lang="cs-CZ" sz="1400" dirty="false" smtClean="false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true" dirty="false" smtClean="false"/>
              <a:t>Dvě místa pro evidenci/zápis indikátorů </a:t>
            </a:r>
            <a:r>
              <a:rPr lang="cs-CZ" sz="1400" dirty="false" smtClean="false"/>
              <a:t>- </a:t>
            </a:r>
            <a:r>
              <a:rPr lang="cs-CZ" sz="1400" dirty="false"/>
              <a:t>IS ESF 2014+ </a:t>
            </a:r>
            <a:r>
              <a:rPr lang="cs-CZ" sz="1400" dirty="false" smtClean="false"/>
              <a:t>a v rámci zprávy o realizaci projektu v          IS </a:t>
            </a:r>
            <a:r>
              <a:rPr lang="cs-CZ" sz="1400" dirty="false"/>
              <a:t>KP14+ 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false" smtClean="false"/>
              <a:t>Podrobnější evidence podpořených osob – </a:t>
            </a:r>
            <a:r>
              <a:rPr lang="cs-CZ" sz="1400" b="true" dirty="false" smtClean="false"/>
              <a:t>Monitorovací list </a:t>
            </a:r>
            <a:r>
              <a:rPr lang="cs-CZ" sz="1400" dirty="false" smtClean="false"/>
              <a:t>(pohlaví; postavení na trhu práce; vzdělání; </a:t>
            </a:r>
            <a:r>
              <a:rPr lang="cs-CZ" sz="1400" dirty="false"/>
              <a:t>znevýhodnění; přístup k bydlení; sektor ekonomiky, kde osoba působí; specifikace působení ve veřejném </a:t>
            </a:r>
            <a:r>
              <a:rPr lang="cs-CZ" sz="1400" dirty="false" smtClean="false"/>
              <a:t>sektoru; situace po ukončení účasti v projektu – např. získali kvalifikace atd.) </a:t>
            </a:r>
            <a:r>
              <a:rPr lang="cs-CZ" sz="1400" dirty="false"/>
              <a:t>	</a:t>
            </a:r>
            <a:endParaRPr lang="cs-CZ" sz="1400" dirty="false" smtClean="false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true" dirty="false"/>
              <a:t>Bagatelní podpora účastníka </a:t>
            </a:r>
            <a:r>
              <a:rPr lang="cs-CZ" sz="1400" b="true" dirty="false" smtClean="false"/>
              <a:t>projektu </a:t>
            </a:r>
            <a:r>
              <a:rPr lang="cs-CZ" sz="1400" dirty="false" smtClean="false"/>
              <a:t>- účastníkem/podpořenou </a:t>
            </a:r>
            <a:r>
              <a:rPr lang="cs-CZ" sz="1400" dirty="false"/>
              <a:t>osobou </a:t>
            </a:r>
            <a:r>
              <a:rPr lang="cs-CZ" sz="1400" dirty="false" smtClean="false"/>
              <a:t>je </a:t>
            </a:r>
            <a:r>
              <a:rPr lang="cs-CZ" sz="1400" dirty="false"/>
              <a:t>pouze osoba, která: </a:t>
            </a:r>
            <a:endParaRPr lang="cs-CZ" sz="1400" dirty="false" smtClean="false"/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false" smtClean="false"/>
              <a:t>získala </a:t>
            </a:r>
            <a:r>
              <a:rPr lang="cs-CZ" sz="1400" dirty="false"/>
              <a:t>v daném projektu podporu v rozsahu </a:t>
            </a:r>
            <a:r>
              <a:rPr lang="cs-CZ" sz="1400" b="true" dirty="false"/>
              <a:t>minimálně 40 hodin </a:t>
            </a:r>
            <a:r>
              <a:rPr lang="cs-CZ" sz="1400" dirty="false"/>
              <a:t>(bez ohledu na počet dílčích podpor, tj. počet dílčích zapojení do projektu) a zároveň </a:t>
            </a:r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false" smtClean="false"/>
              <a:t>alespoň </a:t>
            </a:r>
            <a:r>
              <a:rPr lang="cs-CZ" sz="1400" dirty="false"/>
              <a:t>20 hodin z podpory, kterou osoba v daném projektu získala, nemá charakter elektronického vzdělávání </a:t>
            </a:r>
            <a:endParaRPr lang="cs-CZ" sz="1400" dirty="false" smtClean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Hodina je považována jako </a:t>
            </a:r>
            <a:r>
              <a:rPr lang="cs-CZ" sz="1400" b="true" dirty="false"/>
              <a:t>60 minut</a:t>
            </a:r>
            <a:r>
              <a:rPr lang="cs-CZ" sz="1400" dirty="false"/>
              <a:t>. </a:t>
            </a:r>
            <a:r>
              <a:rPr lang="cs-CZ" sz="1400" dirty="false" smtClean="false"/>
              <a:t>Výukové hodiny v délce např. 45 minut je </a:t>
            </a:r>
            <a:r>
              <a:rPr lang="cs-CZ" sz="1400" dirty="false"/>
              <a:t>nutné přepočítat. 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Pozor při stanovení hodnoty indikátoru podpořených osob! </a:t>
            </a:r>
            <a:r>
              <a:rPr lang="cs-CZ" sz="1400" b="true" dirty="false" smtClean="false"/>
              <a:t>Účastníci s bagatelní podporou se do hodnoty nezapočítávají</a:t>
            </a:r>
            <a:r>
              <a:rPr lang="cs-CZ" sz="1400" dirty="false" smtClean="false"/>
              <a:t>. Evidence o těchto osobách ale musí být vedena. </a:t>
            </a:r>
            <a:endParaRPr lang="cs-CZ" sz="1400" dirty="false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false" smtClean="false"/>
              <a:t>Podrobné </a:t>
            </a:r>
            <a:r>
              <a:rPr lang="cs-CZ" sz="1400" dirty="false"/>
              <a:t>informace viz Obecná část pravidel pro žadatele a příjemce v rámci </a:t>
            </a:r>
            <a:r>
              <a:rPr lang="cs-CZ" sz="1400" dirty="false" smtClean="false"/>
              <a:t>OPZ</a:t>
            </a:r>
            <a:endParaRPr lang="cs-CZ" sz="14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36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7153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false" smtClean="false"/>
              <a:t>Indikátory se závazkem – přehled 1/3</a:t>
            </a:r>
            <a:endParaRPr lang="cs-CZ" sz="2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400" dirty="false" smtClean="false"/>
              <a:t>V žádosti o podporu žadatel uvede </a:t>
            </a:r>
            <a:r>
              <a:rPr lang="cs-CZ" sz="1400" b="true" dirty="false" smtClean="false"/>
              <a:t>cílovou hodnotu </a:t>
            </a:r>
            <a:r>
              <a:rPr lang="cs-CZ" sz="1400" dirty="false" smtClean="false"/>
              <a:t>(tj. hodnotu, která se chápe jako </a:t>
            </a:r>
            <a:r>
              <a:rPr lang="cs-CZ" sz="1400" b="true" dirty="false" smtClean="false"/>
              <a:t>závazek</a:t>
            </a:r>
            <a:r>
              <a:rPr lang="cs-CZ" sz="1400" dirty="false" smtClean="false"/>
              <a:t> žadatele, kterého má dosáhnout díky realizaci projektu uvedeného v žádosti o podporu) k následujícím indikátorům:</a:t>
            </a:r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marL="0" indent="0" algn="just">
              <a:lnSpc>
                <a:spcPct val="100000"/>
              </a:lnSpc>
              <a:buNone/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r>
              <a:rPr lang="cs-CZ" sz="1400" dirty="false" smtClean="false"/>
              <a:t>Pro každý projekt musí být musí být stanovena </a:t>
            </a:r>
            <a:r>
              <a:rPr lang="cs-CZ" sz="1400" b="true" dirty="false" smtClean="false"/>
              <a:t>cílová hodnota pro minimálně jeden výstupový hlavní indikátor</a:t>
            </a:r>
            <a:r>
              <a:rPr lang="cs-CZ" sz="1400" dirty="false" smtClean="false"/>
              <a:t>. </a:t>
            </a:r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endParaRPr lang="cs-CZ" sz="1400" dirty="false" smtClean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37</a:t>
            </a:fld>
            <a:endParaRPr lang="cs-CZ" dirty="false"/>
          </a:p>
        </p:txBody>
      </p:sp>
      <p:sp>
        <p:nvSpPr>
          <p:cNvPr id="10" name="Rectangle 4"/>
          <p:cNvSpPr>
            <a:spLocks noChangeArrowheads="true"/>
          </p:cNvSpPr>
          <p:nvPr/>
        </p:nvSpPr>
        <p:spPr bwMode="auto">
          <a:xfrm>
            <a:off x="1419225" y="3579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false" compatLnSpc="true">
            <a:prstTxWarp prst="textNoShape">
              <a:avLst/>
            </a:prstTxWarp>
            <a:spAutoFit/>
          </a:bodyPr>
          <a:lstStyle/>
          <a:p>
            <a:pPr marL="0" marR="0" lvl="0" indent="0" algn="l" defTabSz="914400" rtl="false" eaLnBrk="true" fontAlgn="base" latinLnBrk="false" hangingPunct="tru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false" lang="cs-CZ" altLang="cs-CZ" sz="1800" b="false" i="false" u="none" strike="noStrike" cap="none" normalizeH="false" baseline="0" smtClean="false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false" lang="cs-CZ" altLang="cs-CZ" sz="1800" b="false" i="false" u="none" strike="noStrike" cap="none" normalizeH="false" baseline="0" smtClean="false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false" lang="cs-CZ" altLang="cs-CZ" sz="1800" b="false" i="false" u="none" strike="noStrike" cap="none" normalizeH="false" baseline="0" smtClean="false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ulka 13"/>
          <p:cNvGraphicFramePr>
            <a:graphicFrameLocks noGrp="true"/>
          </p:cNvGraphicFramePr>
          <p:nvPr>
            <p:extLst>
              <p:ext uri="{D42A27DB-BD31-4B8C-83A1-F6EECF244321}">
                <p14:modId xmlns:p14="http://schemas.microsoft.com/office/powerpoint/2010/main" val="1235784938"/>
              </p:ext>
            </p:extLst>
          </p:nvPr>
        </p:nvGraphicFramePr>
        <p:xfrm>
          <a:off x="1419860" y="2924944"/>
          <a:ext cx="6464508" cy="1944216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847884"/>
                <a:gridCol w="3475831"/>
                <a:gridCol w="1060673"/>
                <a:gridCol w="1080120"/>
              </a:tblGrid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</a:rPr>
                        <a:t>Kód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</a:rPr>
                        <a:t>Název indikátoru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Měrná jednotka</a:t>
                      </a:r>
                      <a:endParaRPr lang="cs-CZ" sz="1400" b="tru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Typ indikátoru</a:t>
                      </a:r>
                      <a:endParaRPr lang="cs-CZ" sz="1400" b="tru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6 00 00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</a:rPr>
                        <a:t>Celkový počet účastníků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false" dirty="false">
                          <a:effectLst/>
                        </a:rPr>
                        <a:t>Účastníci</a:t>
                      </a:r>
                      <a:endParaRPr lang="cs-CZ" sz="1400" b="fals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false" dirty="false">
                          <a:effectLst/>
                        </a:rPr>
                        <a:t>Výstup</a:t>
                      </a:r>
                      <a:endParaRPr lang="cs-CZ" sz="1400" b="fals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8 05 00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</a:rPr>
                        <a:t>Počet napsaných a zveřejněných analytických a strategických dokumentů (vč. evaluačních)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false" dirty="false">
                          <a:effectLst/>
                        </a:rPr>
                        <a:t>Dokumenty</a:t>
                      </a:r>
                      <a:endParaRPr lang="cs-CZ" sz="1400" b="fals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false" dirty="false">
                          <a:effectLst/>
                        </a:rPr>
                        <a:t>Výstup</a:t>
                      </a:r>
                      <a:endParaRPr lang="cs-CZ" sz="1400" b="false" dirty="false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28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false"/>
              <a:t>Indikátory se závazkem – přehled </a:t>
            </a:r>
            <a:r>
              <a:rPr lang="cs-CZ" sz="2800" dirty="false" smtClean="false"/>
              <a:t>2/3</a:t>
            </a:r>
            <a:endParaRPr lang="cs-CZ" sz="2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467544" y="1412776"/>
            <a:ext cx="8136456" cy="4707224"/>
          </a:xfrm>
        </p:spPr>
        <p:txBody>
          <a:bodyPr/>
          <a:lstStyle/>
          <a:p>
            <a:pPr lvl="0" algn="just">
              <a:buClr>
                <a:srgbClr val="5FBBF5"/>
              </a:buClr>
            </a:pPr>
            <a:r>
              <a:rPr lang="cs-CZ" sz="1400" b="true" u="sng" dirty="false">
                <a:solidFill>
                  <a:srgbClr val="084A8B"/>
                </a:solidFill>
              </a:rPr>
              <a:t>6 00 00 - Celkový počet účastníků</a:t>
            </a:r>
          </a:p>
          <a:p>
            <a:pPr marL="0" lvl="0" indent="0" algn="just">
              <a:lnSpc>
                <a:spcPct val="100000"/>
              </a:lnSpc>
              <a:buClr>
                <a:srgbClr val="5FBBF5"/>
              </a:buClr>
              <a:buNone/>
            </a:pPr>
            <a:r>
              <a:rPr lang="cs-CZ" sz="1200" i="true" dirty="false">
                <a:solidFill>
                  <a:srgbClr val="084A8B"/>
                </a:solidFill>
              </a:rPr>
              <a:t>Celkový počet osob/účastníků (žáků, studentů, zaměstnanců, pracovníků implementační struktury, osob cílových skupin apod.), které v rámci projektu </a:t>
            </a:r>
            <a:r>
              <a:rPr lang="cs-CZ" sz="1200" b="true" i="true" dirty="false">
                <a:solidFill>
                  <a:srgbClr val="084A8B"/>
                </a:solidFill>
              </a:rPr>
              <a:t>získaly jakoukoliv formu podpory, bez ohledu na počet poskytnutých podpor</a:t>
            </a:r>
            <a:r>
              <a:rPr lang="cs-CZ" sz="1200" i="true" dirty="false">
                <a:solidFill>
                  <a:srgbClr val="084A8B"/>
                </a:solidFill>
              </a:rPr>
              <a:t>. Každá podpořená osoba se v rámci projektu </a:t>
            </a:r>
            <a:r>
              <a:rPr lang="cs-CZ" sz="1200" b="true" i="true" dirty="false">
                <a:solidFill>
                  <a:srgbClr val="084A8B"/>
                </a:solidFill>
              </a:rPr>
              <a:t>započítává pouze jednou</a:t>
            </a:r>
            <a:r>
              <a:rPr lang="cs-CZ" sz="1200" i="true" dirty="false">
                <a:solidFill>
                  <a:srgbClr val="084A8B"/>
                </a:solidFill>
              </a:rPr>
              <a:t> bez ohledu na to, kolik podpor obdržela. Podpora je jakákoliv aktivita financovaná z rozpočtu projektu, ze které mají cílové skupiny prospěch, podpora může mít formu např. vzdělávacího nebo rekvalifikačního kurzu, stáže, odborné konzultace, poradenství, výcviku, školení, odborné praxe apod</a:t>
            </a:r>
            <a:r>
              <a:rPr lang="cs-CZ" sz="1400" i="true" dirty="false">
                <a:solidFill>
                  <a:srgbClr val="084A8B"/>
                </a:solidFill>
              </a:rPr>
              <a:t>. 	</a:t>
            </a:r>
          </a:p>
          <a:p>
            <a:pPr marL="0" lvl="0" indent="0" algn="just">
              <a:lnSpc>
                <a:spcPct val="100000"/>
              </a:lnSpc>
              <a:buClr>
                <a:srgbClr val="5FBBF5"/>
              </a:buClr>
              <a:buNone/>
            </a:pPr>
            <a:endParaRPr lang="cs-CZ" sz="1400" u="sng" dirty="false">
              <a:solidFill>
                <a:srgbClr val="084A8B"/>
              </a:solidFill>
            </a:endParaRPr>
          </a:p>
          <a:p>
            <a:pPr lvl="0" algn="just">
              <a:lnSpc>
                <a:spcPct val="100000"/>
              </a:lnSpc>
              <a:buClr>
                <a:srgbClr val="5FBBF5"/>
              </a:buClr>
            </a:pPr>
            <a:r>
              <a:rPr lang="cs-CZ" sz="1400" b="true" u="sng" dirty="false">
                <a:solidFill>
                  <a:srgbClr val="084A8B"/>
                </a:solidFill>
              </a:rPr>
              <a:t>8 05 00 - Počet napsaných a zveřejněných analytických a strategických dokumentů (vč. evaluačních)</a:t>
            </a:r>
          </a:p>
          <a:p>
            <a:pPr marL="0" lvl="0" indent="0" algn="just">
              <a:lnSpc>
                <a:spcPct val="100000"/>
              </a:lnSpc>
              <a:buClr>
                <a:srgbClr val="5FBBF5"/>
              </a:buClr>
              <a:buNone/>
            </a:pPr>
            <a:r>
              <a:rPr lang="cs-CZ" sz="1200" i="true" dirty="false">
                <a:solidFill>
                  <a:srgbClr val="084A8B"/>
                </a:solidFill>
              </a:rPr>
              <a:t>Počet </a:t>
            </a:r>
            <a:r>
              <a:rPr lang="cs-CZ" sz="1200" b="true" i="true" dirty="false">
                <a:solidFill>
                  <a:srgbClr val="084A8B"/>
                </a:solidFill>
              </a:rPr>
              <a:t>napsaných a zveřejněných </a:t>
            </a:r>
            <a:r>
              <a:rPr lang="cs-CZ" sz="1200" i="true" dirty="false">
                <a:solidFill>
                  <a:srgbClr val="084A8B"/>
                </a:solidFill>
              </a:rPr>
              <a:t>analýz, evaluací (interních i externích), koncepcí, strategií, studií, závěrečných zpráv z výzkumů a obdobných dokumentů, které byly vytvořeny za finanční podpory ESI fondů. </a:t>
            </a:r>
          </a:p>
          <a:p>
            <a:pPr marL="0" lvl="0" indent="0" algn="just">
              <a:lnSpc>
                <a:spcPct val="100000"/>
              </a:lnSpc>
              <a:buClr>
                <a:srgbClr val="5FBBF5"/>
              </a:buClr>
              <a:buNone/>
            </a:pPr>
            <a:r>
              <a:rPr lang="cs-CZ" sz="1200" i="true" dirty="false">
                <a:solidFill>
                  <a:srgbClr val="084A8B"/>
                </a:solidFill>
              </a:rPr>
              <a:t>„Napsaný“ znamená vytvoření obsahu materiálu (tj. nejedná se o počet kopií, které byly vytisknuty). „Zveřejněný“ znamená, že jsou zveřejněné/či z důvodu citlivých informací částečně zveřejněné na centrálních stránkách relevantních fondů, na stránkách příjemce, popř. na jiných úložištích k tomu určených (např. http://www.databaze-strategie.cz/ a nebo www.strukturalni-fondy.cz/Knihovna-evaluaci), anebo jsou dohledatelné pomocí obvyklých internetových vyhledávačů. </a:t>
            </a:r>
          </a:p>
          <a:p>
            <a:pPr marL="0" lvl="0" indent="0" algn="just">
              <a:lnSpc>
                <a:spcPct val="100000"/>
              </a:lnSpc>
              <a:buClr>
                <a:srgbClr val="5FBBF5"/>
              </a:buClr>
              <a:buNone/>
            </a:pPr>
            <a:r>
              <a:rPr lang="cs-CZ" sz="1200" i="true" dirty="false">
                <a:solidFill>
                  <a:srgbClr val="084A8B"/>
                </a:solidFill>
              </a:rPr>
              <a:t>K tomu, aby byl dokument započítán do indikátoru jako jedna jednotka, je třeba, aby byl jak napsaný, tak zveřejněný. V případě více samostatných výstupů je možno započítat každý výstup samostatně. Započítávají se dokumenty vytvořené interně i externě.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561885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false"/>
              <a:t>Indikátory se závazkem – přehled  </a:t>
            </a:r>
            <a:r>
              <a:rPr lang="cs-CZ" sz="2800" dirty="false" smtClean="false"/>
              <a:t>3/3</a:t>
            </a:r>
            <a:endParaRPr lang="cs-CZ" sz="2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  <a:buClr>
                <a:srgbClr val="5FBBF5"/>
              </a:buClr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>
                <a:solidFill>
                  <a:srgbClr val="084A8B"/>
                </a:solidFill>
              </a:rPr>
              <a:t>Povinným výstupem projektu při realizaci aktivit pod bodem 1 je zhodnocení nastavení a realizace procesu transformace ve formě </a:t>
            </a:r>
            <a:r>
              <a:rPr lang="cs-CZ" sz="1600" b="true" dirty="false" err="true">
                <a:solidFill>
                  <a:srgbClr val="084A8B"/>
                </a:solidFill>
              </a:rPr>
              <a:t>sebeevaluační</a:t>
            </a:r>
            <a:r>
              <a:rPr lang="cs-CZ" sz="1600" b="true" dirty="false">
                <a:solidFill>
                  <a:srgbClr val="084A8B"/>
                </a:solidFill>
              </a:rPr>
              <a:t> zprávy, která bude dokumentem přenositelným a musí být uveřejněna na webových stránkách (</a:t>
            </a:r>
            <a:r>
              <a:rPr lang="cs-CZ" sz="1600" b="true" u="sng" dirty="false">
                <a:solidFill>
                  <a:srgbClr val="084A8B"/>
                </a:solidFill>
                <a:hlinkClick r:id="rId3"/>
              </a:rPr>
              <a:t>www.esfcr.cz</a:t>
            </a:r>
            <a:r>
              <a:rPr lang="cs-CZ" sz="1600" b="true" dirty="false">
                <a:solidFill>
                  <a:srgbClr val="084A8B"/>
                </a:solidFill>
              </a:rPr>
              <a:t>). Zároveň musí být uvedena do hodnoty indikátoru     8 05 00 </a:t>
            </a:r>
            <a:r>
              <a:rPr lang="cs-CZ" sz="1600" dirty="false">
                <a:solidFill>
                  <a:srgbClr val="084A8B"/>
                </a:solidFill>
              </a:rPr>
              <a:t>(Počet napsaných a zveřejněných analytických a strategických dokumentů, vč. evaluačních).</a:t>
            </a:r>
          </a:p>
          <a:p>
            <a:pPr lvl="0" algn="just">
              <a:lnSpc>
                <a:spcPct val="100000"/>
              </a:lnSpc>
              <a:buClr>
                <a:srgbClr val="5FBBF5"/>
              </a:buClr>
              <a:buSzPct val="200000"/>
              <a:buFont typeface="Arial" panose="020B0604020202020204" pitchFamily="34" charset="0"/>
              <a:buChar char="•"/>
            </a:pPr>
            <a:endParaRPr lang="cs-CZ" sz="1600" dirty="false">
              <a:solidFill>
                <a:srgbClr val="084A8B"/>
              </a:solidFill>
            </a:endParaRPr>
          </a:p>
          <a:p>
            <a:pPr lvl="0" algn="just">
              <a:lnSpc>
                <a:spcPct val="100000"/>
              </a:lnSpc>
              <a:buClr>
                <a:srgbClr val="5FBBF5"/>
              </a:buClr>
              <a:buSzPct val="200000"/>
              <a:buFont typeface="Arial" panose="020B0604020202020204" pitchFamily="34" charset="0"/>
              <a:buChar char="•"/>
            </a:pPr>
            <a:r>
              <a:rPr lang="cs-CZ" sz="1600" b="true" dirty="false">
                <a:solidFill>
                  <a:srgbClr val="084A8B"/>
                </a:solidFill>
              </a:rPr>
              <a:t>V rámci realizace aktivit pod body 2 a 3 výzvy musí být vytvořen dokument, který musí být přenositelný a zveřejněn na webových stránkách (</a:t>
            </a:r>
            <a:r>
              <a:rPr lang="cs-CZ" sz="1600" b="true" dirty="false">
                <a:solidFill>
                  <a:srgbClr val="084A8B"/>
                </a:solidFill>
                <a:hlinkClick r:id="rId3"/>
              </a:rPr>
              <a:t>www.esfcr.cz</a:t>
            </a:r>
            <a:r>
              <a:rPr lang="cs-CZ" sz="1600" b="true" dirty="false">
                <a:solidFill>
                  <a:srgbClr val="084A8B"/>
                </a:solidFill>
              </a:rPr>
              <a:t>). Zároveň musí být uveden do hodnoty indikátoru 8 05 00 </a:t>
            </a:r>
            <a:r>
              <a:rPr lang="cs-CZ" sz="1600" dirty="false">
                <a:solidFill>
                  <a:srgbClr val="084A8B"/>
                </a:solidFill>
              </a:rPr>
              <a:t>(Počet napsaných a zveřejněných analytických a strategických dokumentů, vč. evaluačních)</a:t>
            </a:r>
            <a:r>
              <a:rPr lang="cs-CZ" sz="1600" b="true" dirty="false">
                <a:solidFill>
                  <a:srgbClr val="084A8B"/>
                </a:solidFill>
              </a:rPr>
              <a:t>.</a:t>
            </a:r>
            <a:endParaRPr lang="cs-CZ" sz="1600" dirty="false">
              <a:solidFill>
                <a:srgbClr val="084A8B"/>
              </a:solidFill>
            </a:endParaRP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39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70990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INFORMAČNÍ SYSTÉMY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IS </a:t>
            </a:r>
            <a:r>
              <a:rPr lang="cs-CZ" sz="1800" b="true" dirty="false"/>
              <a:t>KP14+ </a:t>
            </a:r>
            <a:r>
              <a:rPr lang="cs-CZ" sz="1800" dirty="false" smtClean="false"/>
              <a:t>(v OP - LZZ Benefit) – předkládání žádosti v elektronické podobě, Zprávy o realizaci, komunikace s ŘO atd.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u="sng" dirty="false"/>
          </a:p>
          <a:p>
            <a:pPr marL="0" indent="0" algn="ctr">
              <a:lnSpc>
                <a:spcPct val="100000"/>
              </a:lnSpc>
              <a:buNone/>
            </a:pPr>
            <a:r>
              <a:rPr lang="cs-CZ" sz="1800" u="sng" dirty="false" smtClean="false"/>
              <a:t>Zdroje informací pro vyplnění žádosti v IS KP14+</a:t>
            </a:r>
          </a:p>
          <a:p>
            <a:pPr>
              <a:lnSpc>
                <a:spcPct val="100000"/>
              </a:lnSpc>
            </a:pPr>
            <a:r>
              <a:rPr lang="cs-CZ" sz="1800" b="true" dirty="false"/>
              <a:t>Pokyny pro vyplnění formuláře žádosti o podporu z </a:t>
            </a:r>
            <a:r>
              <a:rPr lang="cs-CZ" sz="1800" b="true" dirty="false" smtClean="false"/>
              <a:t>OPZ v </a:t>
            </a:r>
            <a:r>
              <a:rPr lang="cs-CZ" sz="1800" b="true" dirty="false"/>
              <a:t>IS KP14+ </a:t>
            </a:r>
            <a:r>
              <a:rPr lang="cs-CZ" sz="1800" dirty="false" smtClean="false"/>
              <a:t>-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http</a:t>
            </a:r>
            <a:r>
              <a:rPr lang="cs-CZ" sz="1400" dirty="false"/>
              <a:t>://www.esfcr.cz/file/9143/display/</a:t>
            </a:r>
            <a:endParaRPr lang="cs-CZ" sz="1400" dirty="false" smtClean="false"/>
          </a:p>
          <a:p>
            <a:pPr algn="just">
              <a:lnSpc>
                <a:spcPct val="100000"/>
              </a:lnSpc>
            </a:pPr>
            <a:r>
              <a:rPr lang="cs-CZ" sz="1800" b="true" dirty="false"/>
              <a:t>Instruktážní videa MMR </a:t>
            </a:r>
            <a:endParaRPr lang="cs-CZ" sz="1800" b="true" dirty="false" smtClean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>
                <a:hlinkClick r:id="rId3"/>
              </a:rPr>
              <a:t>http</a:t>
            </a:r>
            <a:r>
              <a:rPr lang="cs-CZ" sz="1400" dirty="false">
                <a:hlinkClick r:id="rId3"/>
              </a:rPr>
              <a:t>://</a:t>
            </a:r>
            <a:r>
              <a:rPr lang="cs-CZ" sz="1400" dirty="false" smtClean="false">
                <a:hlinkClick r:id="rId3"/>
              </a:rPr>
              <a:t>www.strukturalni-fondy.cz/cs/Jak-na-projekt/Elektronicka-zadost/Edukacni-videa</a:t>
            </a:r>
            <a:endParaRPr lang="cs-CZ" sz="1400" dirty="false" smtClean="false"/>
          </a:p>
          <a:p>
            <a:pPr algn="just">
              <a:lnSpc>
                <a:spcPct val="100000"/>
              </a:lnSpc>
            </a:pPr>
            <a:r>
              <a:rPr lang="cs-CZ" sz="1800" b="true" dirty="false" smtClean="false"/>
              <a:t>Prezentace k IS KP14</a:t>
            </a:r>
            <a:r>
              <a:rPr lang="cs-CZ" sz="1800" b="true" dirty="false"/>
              <a:t>+ </a:t>
            </a:r>
            <a:endParaRPr lang="cs-CZ" sz="1800" b="true" dirty="false" smtClean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ke </a:t>
            </a:r>
            <a:r>
              <a:rPr lang="cs-CZ" sz="1400" dirty="false" smtClean="false"/>
              <a:t>stažení v </a:t>
            </a:r>
            <a:r>
              <a:rPr lang="cs-CZ" sz="1400" dirty="false"/>
              <a:t>rámci podkladů k semináři pro žadatele výzvy č. </a:t>
            </a:r>
            <a:r>
              <a:rPr lang="cs-CZ" sz="1400" dirty="false" smtClean="false"/>
              <a:t>65</a:t>
            </a:r>
            <a:r>
              <a:rPr lang="cs-CZ" sz="1000" dirty="false"/>
              <a:t>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false" smtClean="false"/>
              <a:t> 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6424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Indikátory ostatní - přehled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611560" y="1556792"/>
            <a:ext cx="7992440" cy="456320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600" dirty="false"/>
              <a:t>V případě, že projekt podporu získá, bude mít žadatel povinnost kromě indikátorů se závazkem vykazovat dosažené hodnoty také pro </a:t>
            </a:r>
            <a:r>
              <a:rPr lang="cs-CZ" sz="1600" b="true" dirty="false"/>
              <a:t>všechny indikátory, které se týkají účastníků</a:t>
            </a:r>
            <a:r>
              <a:rPr lang="cs-CZ" sz="1600" dirty="false"/>
              <a:t> stanovené v Obecné části pravidel pro žadatele a příjemce v rámci OPZ. </a:t>
            </a:r>
            <a:endParaRPr lang="cs-CZ" sz="1600" dirty="false" smtClean="false"/>
          </a:p>
          <a:p>
            <a:pPr algn="just">
              <a:lnSpc>
                <a:spcPct val="100000"/>
              </a:lnSpc>
            </a:pPr>
            <a:r>
              <a:rPr lang="cs-CZ" sz="1600" dirty="false"/>
              <a:t>Příjemce pro každou podpořenou osobu vyplní údaje o osobě (v rozsahu monitorovacího listu) a po dosažení bagatelní podpory systém IS ESF začne automaticky vykazovat hodnoty do </a:t>
            </a:r>
            <a:r>
              <a:rPr lang="cs-CZ" sz="1600" dirty="false" err="true"/>
              <a:t>ZoR</a:t>
            </a:r>
            <a:r>
              <a:rPr lang="cs-CZ" sz="1600" dirty="false"/>
              <a:t>.</a:t>
            </a:r>
          </a:p>
          <a:p>
            <a:pPr algn="just">
              <a:lnSpc>
                <a:spcPct val="100000"/>
              </a:lnSpc>
            </a:pPr>
            <a:r>
              <a:rPr lang="cs-CZ" sz="1600" dirty="false"/>
              <a:t>Indikátory 60001 – 61900 se vykazují jakmile osoba přesáhne bagatelní podporu</a:t>
            </a:r>
          </a:p>
          <a:p>
            <a:pPr algn="just">
              <a:lnSpc>
                <a:spcPct val="100000"/>
              </a:lnSpc>
            </a:pPr>
            <a:r>
              <a:rPr lang="cs-CZ" sz="1600" dirty="false"/>
              <a:t>Indikátory 62500, 62600, 62800, 67300, 67310 a 67315 – se vykazují po ukončení účasti v projektu</a:t>
            </a:r>
          </a:p>
          <a:p>
            <a:pPr algn="just">
              <a:lnSpc>
                <a:spcPct val="100000"/>
              </a:lnSpc>
            </a:pPr>
            <a:r>
              <a:rPr lang="cs-CZ" sz="1600" dirty="false"/>
              <a:t>Indikátory 62400 a 62700 nevykazuje příjemce, ale zjišťují se automaticky přímým napojením na registry ÚP a </a:t>
            </a:r>
            <a:r>
              <a:rPr lang="cs-CZ" sz="1600" dirty="false" smtClean="false"/>
              <a:t>ČSSZ</a:t>
            </a:r>
            <a:endParaRPr lang="cs-CZ" sz="1600" dirty="false"/>
          </a:p>
          <a:p>
            <a:pPr algn="just">
              <a:lnSpc>
                <a:spcPct val="100000"/>
              </a:lnSpc>
            </a:pPr>
            <a:r>
              <a:rPr lang="cs-CZ" sz="1600" dirty="false" smtClean="false"/>
              <a:t>Protože ve výzvě </a:t>
            </a:r>
            <a:r>
              <a:rPr lang="cs-CZ" sz="1600" dirty="false"/>
              <a:t>není žádné vzdělávání, tak příjemce při ukončení účasti tuto možnost v systému IS ESF nezaškrtává (žádný účastník nezískal kvalifikaci</a:t>
            </a:r>
            <a:r>
              <a:rPr lang="cs-CZ" sz="1600" dirty="false" smtClean="false"/>
              <a:t>)      </a:t>
            </a:r>
            <a:r>
              <a:rPr lang="cs-CZ" sz="1600" dirty="false"/>
              <a:t>a </a:t>
            </a:r>
            <a:r>
              <a:rPr lang="cs-CZ" sz="1600" dirty="false" smtClean="false"/>
              <a:t>indikátor (6 26 00) </a:t>
            </a:r>
            <a:r>
              <a:rPr lang="cs-CZ" sz="1600" dirty="false"/>
              <a:t>v ZOR bude mít nulovou hodnotu. </a:t>
            </a:r>
          </a:p>
          <a:p>
            <a:pPr algn="just">
              <a:lnSpc>
                <a:spcPct val="100000"/>
              </a:lnSpc>
            </a:pPr>
            <a:endParaRPr lang="cs-CZ" sz="16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5504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Cílové skupiny 1/2</a:t>
            </a:r>
            <a:endParaRPr lang="cs-CZ" dirty="false"/>
          </a:p>
        </p:txBody>
      </p:sp>
      <p:graphicFrame>
        <p:nvGraphicFramePr>
          <p:cNvPr id="5" name="Zástupný symbol pro obsah 4"/>
          <p:cNvGraphicFramePr>
            <a:graphicFrameLocks noGrp="true"/>
          </p:cNvGraphicFramePr>
          <p:nvPr>
            <p:ph idx="1"/>
            <p:extLst>
              <p:ext uri="{D42A27DB-BD31-4B8C-83A1-F6EECF244321}">
                <p14:modId xmlns:p14="http://schemas.microsoft.com/office/powerpoint/2010/main" val="2864783046"/>
              </p:ext>
            </p:extLst>
          </p:nvPr>
        </p:nvGraphicFramePr>
        <p:xfrm>
          <a:off x="1403648" y="1340768"/>
          <a:ext cx="6304280" cy="4938137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2070100"/>
                <a:gridCol w="4234180"/>
              </a:tblGrid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069340" algn="ctr"/>
                          <a:tab pos="2139315" algn="r"/>
                        </a:tabLst>
                      </a:pPr>
                      <a:r>
                        <a:rPr lang="cs-CZ" sz="1100" dirty="false">
                          <a:effectLst/>
                        </a:rPr>
                        <a:t>	Kategorie CS	</a:t>
                      </a: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false">
                          <a:effectLst/>
                        </a:rPr>
                        <a:t>Definice</a:t>
                      </a: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06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false">
                          <a:effectLst/>
                        </a:rPr>
                        <a:t>Poskytovatelé a zadavatelé sociálních služeb, služeb pro rodiny a děti a dalších služeb na podporu sociálního začleňování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false">
                          <a:effectLst/>
                        </a:rPr>
                        <a:t> </a:t>
                      </a: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Pro účely této výzvy se uvedenou CS rozumí:</a:t>
                      </a:r>
                    </a:p>
                    <a:p>
                      <a:pPr marL="145415" algn="just">
                        <a:spcAft>
                          <a:spcPts val="0"/>
                        </a:spcAft>
                      </a:pPr>
                      <a:endParaRPr lang="cs-CZ" sz="1100" dirty="false" smtClean="false"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poskytovatelé sociálních služeb zapsaní v registru poskytovatelů sociálních služeb dle zákona č. 108/2006 Sb., o sociálních službách, kteří mají ve zřizovací listině uvedenou činnost zaměřenou na práci s rodinou a dětmi,</a:t>
                      </a: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poskytovatelé služeb sociálně-právní ochrany dětí dle zákona č. 359/1999 Sb., o sociálně-právní ochraně dětí,</a:t>
                      </a: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školská zařízení dle zákona č. 109/2002 Sb., o výkonu ústavní nebo ochranné výchovy ve školských zařízeních a o preventivně výchovné péči ve školských zařízeních, tj. diagnostické ústavy, dětské domovy, dětské domovy se školou a výchovné ústavy </a:t>
                      </a: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pracovníci poskytovatelů výše uvedených služeb při dodržení podmínek výzvy,</a:t>
                      </a: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pracovníci krajských a obecních úřadů, kteří působí v oblasti sociálně-právní ochrany dětí</a:t>
                      </a:r>
                    </a:p>
                    <a:p>
                      <a:pPr marL="145415" algn="just">
                        <a:spcAft>
                          <a:spcPts val="0"/>
                        </a:spcAft>
                      </a:pP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87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Poskytovatelé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a zadavatelé zdravotních služeb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false">
                          <a:effectLst/>
                        </a:rPr>
                        <a:t>Pro účely této výzvy se uvedenou CS rozumí: </a:t>
                      </a:r>
                      <a:endParaRPr lang="cs-CZ" sz="1100" dirty="false" smtClean="false">
                        <a:effectLst/>
                      </a:endParaRP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</a:rPr>
                        <a:t>poskytovatelé zdravotních služeb dle zákona č. 372/2011</a:t>
                      </a:r>
                      <a:r>
                        <a:rPr lang="cs-CZ" sz="1100" baseline="0" dirty="false" smtClean="false">
                          <a:effectLst/>
                        </a:rPr>
                        <a:t> </a:t>
                      </a:r>
                      <a:r>
                        <a:rPr lang="cs-CZ" sz="1100" dirty="false" smtClean="false">
                          <a:effectLst/>
                        </a:rPr>
                        <a:t>Sb.,   o zdravotních službách a podmínkách jejich</a:t>
                      </a:r>
                      <a:r>
                        <a:rPr lang="cs-CZ" sz="1100" baseline="0" dirty="false" smtClean="false">
                          <a:effectLst/>
                        </a:rPr>
                        <a:t> </a:t>
                      </a:r>
                      <a:r>
                        <a:rPr lang="cs-CZ" sz="1100" dirty="false" smtClean="false">
                          <a:effectLst/>
                        </a:rPr>
                        <a:t>poskytování, tj. dětské domovy pro děti do 3 let věku,</a:t>
                      </a:r>
                    </a:p>
                    <a:p>
                      <a:pPr marL="316865" indent="-17145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1100" dirty="false" smtClean="false">
                          <a:effectLst/>
                        </a:rPr>
                        <a:t>pracovníci poskytovatelů výše uvedených služeb při</a:t>
                      </a:r>
                      <a:r>
                        <a:rPr lang="cs-CZ" sz="1100" baseline="0" dirty="false" smtClean="false">
                          <a:effectLst/>
                        </a:rPr>
                        <a:t> </a:t>
                      </a:r>
                      <a:r>
                        <a:rPr lang="cs-CZ" sz="1100" dirty="false" smtClean="false">
                          <a:effectLst/>
                        </a:rPr>
                        <a:t>dodržení podmínek výzvy</a:t>
                      </a:r>
                    </a:p>
                    <a:p>
                      <a:pPr marL="145415" algn="just">
                        <a:spcAft>
                          <a:spcPts val="0"/>
                        </a:spcAft>
                      </a:pPr>
                      <a:endParaRPr lang="cs-CZ" sz="1100" dirty="false">
                        <a:effectLst/>
                      </a:endParaRPr>
                    </a:p>
                  </a:txBody>
                  <a:tcPr marL="0" marR="0" marT="0" marB="0"/>
                </a:tc>
              </a:tr>
              <a:tr h="4591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Sociální pracovníci </a:t>
                      </a: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   </a:t>
                      </a:r>
                      <a:r>
                        <a:rPr lang="cs-CZ" sz="1100" baseline="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•</a:t>
                      </a:r>
                      <a:r>
                        <a:rPr lang="cs-CZ" sz="1100" baseline="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  </a:t>
                      </a: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pracovníci, na které se vztahuje §109 a 110 zákona č. 108/2006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dirty="false" smtClean="false">
                          <a:effectLst/>
                          <a:latin typeface="+mn-lt"/>
                          <a:ea typeface="Arial"/>
                          <a:cs typeface="Times New Roman"/>
                        </a:rPr>
                        <a:t>       Sb., o sociálních službách</a:t>
                      </a:r>
                      <a:endParaRPr lang="cs-CZ" sz="1100" dirty="false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983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Cílové </a:t>
            </a:r>
            <a:r>
              <a:rPr lang="cs-CZ" dirty="false" smtClean="false"/>
              <a:t>skupiny 2/2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42</a:t>
            </a:fld>
            <a:endParaRPr lang="cs-CZ" dirty="false"/>
          </a:p>
        </p:txBody>
      </p:sp>
      <p:graphicFrame>
        <p:nvGraphicFramePr>
          <p:cNvPr id="6" name="Zástupný symbol pro obsah 5"/>
          <p:cNvGraphicFramePr>
            <a:graphicFrameLocks noGrp="true"/>
          </p:cNvGraphicFramePr>
          <p:nvPr>
            <p:ph idx="1"/>
            <p:extLst>
              <p:ext uri="{D42A27DB-BD31-4B8C-83A1-F6EECF244321}">
                <p14:modId xmlns:p14="http://schemas.microsoft.com/office/powerpoint/2010/main" val="2279793752"/>
              </p:ext>
            </p:extLst>
          </p:nvPr>
        </p:nvGraphicFramePr>
        <p:xfrm>
          <a:off x="1475656" y="1988840"/>
          <a:ext cx="6299200" cy="2016224"/>
        </p:xfrm>
        <a:graphic>
          <a:graphicData uri="http://schemas.openxmlformats.org/drawingml/2006/table">
            <a:tbl>
              <a:tblPr firstRow="true" firstCol="true" bandRow="true"/>
              <a:tblGrid>
                <a:gridCol w="2070100"/>
                <a:gridCol w="4229100"/>
              </a:tblGrid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69340" algn="ctr"/>
                          <a:tab pos="2139315" algn="r"/>
                        </a:tabLst>
                      </a:pPr>
                      <a:r>
                        <a:rPr lang="cs-CZ" sz="1100" b="true" kern="1200">
                          <a:solidFill>
                            <a:srgbClr val="F5F5F5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	Kategorie CS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A8B"/>
                    </a:solidFill>
                  </a:tcPr>
                </a:tc>
                <a:tc>
                  <a:txBody>
                    <a:bodyPr/>
                    <a:lstStyle/>
                    <a:p>
                      <a:pPr marL="1460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true" kern="1200">
                          <a:solidFill>
                            <a:srgbClr val="F5F5F5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Definice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A8B"/>
                    </a:solidFill>
                  </a:tcPr>
                </a:tc>
              </a:tr>
              <a:tr h="80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true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Zaměstnanci veřejné správy, kteří se věnují sociální nebo rodinné problematice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A8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solidFill>
                            <a:srgbClr val="376092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Pro účely této výzvy se uvedenou CS rozumí: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>
                          <a:solidFill>
                            <a:srgbClr val="376092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zaměstnanci krajů a obcí (a jimi zřizovaných organizací), OSS (a jimi zřizovaných organizací), kteří působí v oblasti sociálně právní ochrany dětí, ochrany dětí a rodin za dodržení podmínek výzvy odborná veřejnost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0DA"/>
                    </a:solidFill>
                  </a:tcPr>
                </a:tc>
              </a:tr>
              <a:tr h="627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true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Vysoké školy (v případě mezioborové spolupráce)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A8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false">
                          <a:solidFill>
                            <a:srgbClr val="376092"/>
                          </a:solidFill>
                          <a:effectLst/>
                          <a:latin typeface="Arial"/>
                        </a:rPr>
                        <a:t>Vysoké školy podle zákona č. 111/1998 Sb., o vysokých školách a o změně a doplnění dalších zákonů (zákon o vysokých školách)</a:t>
                      </a:r>
                      <a:endParaRPr lang="cs-CZ" sz="1100" dirty="false"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7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Územní způsobilost </a:t>
            </a:r>
            <a:r>
              <a:rPr lang="cs-CZ" dirty="false"/>
              <a:t/>
            </a:r>
            <a:br>
              <a:rPr lang="cs-CZ" dirty="false"/>
            </a:br>
            <a:r>
              <a:rPr lang="cs-CZ" dirty="false" smtClean="false"/>
              <a:t>1/2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r>
              <a:rPr lang="cs-CZ" sz="1800" b="true" u="sng" dirty="false" smtClean="false"/>
              <a:t>Programová </a:t>
            </a:r>
            <a:r>
              <a:rPr lang="cs-CZ" sz="1800" b="true" u="sng" dirty="false"/>
              <a:t>oblast a území dopadu</a:t>
            </a:r>
            <a:r>
              <a:rPr lang="cs-CZ" sz="1800" dirty="false"/>
              <a:t>: </a:t>
            </a:r>
            <a:r>
              <a:rPr lang="cs-CZ" sz="1800" b="true" dirty="false"/>
              <a:t>ČR bez hl. m. Prahy 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cs-CZ" sz="1600" b="true" dirty="false"/>
              <a:t>Programová oblast </a:t>
            </a:r>
            <a:r>
              <a:rPr lang="cs-CZ" sz="1600" dirty="false"/>
              <a:t>je území, z jehož alokace je daná výzva/projekt financován/a. </a:t>
            </a:r>
            <a:endParaRPr lang="cs-CZ" sz="1600" dirty="false" smtClean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b="true" dirty="false"/>
              <a:t>Území dopadu </a:t>
            </a:r>
            <a:r>
              <a:rPr lang="cs-CZ" sz="1600" dirty="false"/>
              <a:t>je území, které má z realizace projektu prospěch. Území dopadu může zahrnovat pouze programovou oblast</a:t>
            </a:r>
            <a:r>
              <a:rPr lang="cs-CZ" sz="1600" dirty="false" smtClean="false"/>
              <a:t>.</a:t>
            </a:r>
          </a:p>
          <a:p>
            <a:endParaRPr lang="cs-CZ" sz="1600" b="true" u="sng" dirty="false" smtClean="false"/>
          </a:p>
          <a:p>
            <a:r>
              <a:rPr lang="cs-CZ" sz="1800" b="true" u="sng" dirty="false" smtClean="false"/>
              <a:t>Místo </a:t>
            </a:r>
            <a:r>
              <a:rPr lang="cs-CZ" sz="1800" b="true" u="sng" dirty="false"/>
              <a:t>realizace</a:t>
            </a:r>
            <a:r>
              <a:rPr lang="cs-CZ" sz="1800" dirty="false"/>
              <a:t>: </a:t>
            </a:r>
            <a:r>
              <a:rPr lang="cs-CZ" sz="1800" b="true" dirty="false"/>
              <a:t>celá ČR a EU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600" b="true" dirty="false"/>
              <a:t>Místo realizace </a:t>
            </a:r>
            <a:r>
              <a:rPr lang="cs-CZ" sz="1600" dirty="false"/>
              <a:t>je místo, na kterém jsou realizovány aktivity projektu ve prospěch cílových skupin, příp. v případě projektů, kde nedochází k práci s cílovou skupinou, je tímto místem lokalita, kde vznikají výstupy či výsledky projektu</a:t>
            </a:r>
            <a:r>
              <a:rPr lang="cs-CZ" sz="1600" dirty="false" smtClean="false"/>
              <a:t>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1400" dirty="false" smtClean="false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sz="1400" dirty="false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9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Územní způsobilost </a:t>
            </a:r>
            <a:br>
              <a:rPr lang="cs-CZ" dirty="false"/>
            </a:br>
            <a:r>
              <a:rPr lang="cs-CZ" dirty="false" smtClean="false"/>
              <a:t>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800" dirty="false"/>
              <a:t>Pokud je </a:t>
            </a:r>
            <a:r>
              <a:rPr lang="cs-CZ" sz="1800" b="true" dirty="false"/>
              <a:t>projekt realizován v programové oblasti</a:t>
            </a:r>
            <a:r>
              <a:rPr lang="cs-CZ" sz="1800" dirty="false"/>
              <a:t>, pak je </a:t>
            </a:r>
            <a:r>
              <a:rPr lang="cs-CZ" sz="1800" b="true" dirty="false"/>
              <a:t>územím dopadu místo realizace projektu</a:t>
            </a:r>
            <a:r>
              <a:rPr lang="cs-CZ" sz="1800" dirty="false"/>
              <a:t>. V tomto případě </a:t>
            </a:r>
            <a:r>
              <a:rPr lang="cs-CZ" sz="1800" u="sng" dirty="false"/>
              <a:t>není třeba dále posuzovat, jaká je vazba cílové skupiny na programové území.</a:t>
            </a:r>
          </a:p>
          <a:p>
            <a:pPr algn="just">
              <a:lnSpc>
                <a:spcPct val="100000"/>
              </a:lnSpc>
            </a:pPr>
            <a:endParaRPr lang="cs-CZ" sz="1800" dirty="false"/>
          </a:p>
          <a:p>
            <a:pPr lvl="0" algn="just">
              <a:lnSpc>
                <a:spcPct val="100000"/>
              </a:lnSpc>
            </a:pPr>
            <a:r>
              <a:rPr lang="cs-CZ" sz="1800" dirty="false"/>
              <a:t>Pokud je </a:t>
            </a:r>
            <a:r>
              <a:rPr lang="cs-CZ" sz="1800" b="true" dirty="false"/>
              <a:t>projekt</a:t>
            </a:r>
            <a:r>
              <a:rPr lang="cs-CZ" sz="1800" dirty="false"/>
              <a:t> </a:t>
            </a:r>
            <a:r>
              <a:rPr lang="cs-CZ" sz="1800" b="true" dirty="false"/>
              <a:t>realizován</a:t>
            </a:r>
            <a:r>
              <a:rPr lang="cs-CZ" sz="1800" dirty="false"/>
              <a:t> zčásti nebo zcela </a:t>
            </a:r>
            <a:r>
              <a:rPr lang="cs-CZ" sz="1800" b="true" dirty="false"/>
              <a:t>mimo programovou oblast</a:t>
            </a:r>
            <a:r>
              <a:rPr lang="cs-CZ" sz="1800" dirty="false"/>
              <a:t>, pak je územím dopadu území, se kterým je </a:t>
            </a:r>
            <a:r>
              <a:rPr lang="cs-CZ" sz="1800" dirty="false" smtClean="false"/>
              <a:t>propojena </a:t>
            </a:r>
            <a:r>
              <a:rPr lang="cs-CZ" sz="1800" dirty="false"/>
              <a:t>cílová </a:t>
            </a:r>
            <a:r>
              <a:rPr lang="cs-CZ" sz="1800" dirty="false" smtClean="false"/>
              <a:t>skupina (ve výzvě č. 65 realizace v Praze.) </a:t>
            </a:r>
            <a:r>
              <a:rPr lang="cs-CZ" sz="1800" u="sng" dirty="false" smtClean="false"/>
              <a:t>Nutné sledovat vazbu cílové skupiny na programovou oblast. 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800" u="sng" dirty="false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800" dirty="false" smtClean="false"/>
              <a:t>Obecná část pravidel pro žadatele a příjemce – stanoveno vymezení vazby cílové skupiny na programovou oblast (např. zaměstnanci musí z více než 50 % vykonávat svou činnost v programové oblasti, </a:t>
            </a:r>
            <a:r>
              <a:rPr lang="cs-CZ" sz="1800" dirty="false"/>
              <a:t>z</a:t>
            </a:r>
            <a:r>
              <a:rPr lang="cs-CZ" sz="1800" dirty="false" smtClean="false"/>
              <a:t>aměstnavatelé</a:t>
            </a:r>
            <a:r>
              <a:rPr lang="cs-CZ" sz="1800" dirty="false"/>
              <a:t>, resp. organizace</a:t>
            </a:r>
            <a:r>
              <a:rPr lang="cs-CZ" sz="1800" b="true" dirty="false"/>
              <a:t> </a:t>
            </a:r>
            <a:r>
              <a:rPr lang="cs-CZ" sz="1800" dirty="false"/>
              <a:t>– musí mít sídlo v programové oblasti</a:t>
            </a:r>
            <a:r>
              <a:rPr lang="cs-CZ" sz="1800" dirty="false" smtClean="false"/>
              <a:t>). Dále viz příručka. </a:t>
            </a:r>
            <a:endParaRPr lang="cs-CZ" sz="18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7818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ctrTitle"/>
          </p:nvPr>
        </p:nvSpPr>
        <p:spPr>
          <a:xfrm>
            <a:off x="827584" y="404664"/>
            <a:ext cx="7772400" cy="36003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false" smtClean="false"/>
              <a:t>Veřejná podpora </a:t>
            </a:r>
            <a:r>
              <a:rPr lang="cs-CZ" dirty="false"/>
              <a:t/>
            </a:r>
            <a:br>
              <a:rPr lang="cs-CZ" dirty="false"/>
            </a:br>
            <a:endParaRPr lang="cs-CZ" dirty="false"/>
          </a:p>
        </p:txBody>
      </p:sp>
      <p:sp>
        <p:nvSpPr>
          <p:cNvPr id="4" name="Obdélník 3"/>
          <p:cNvSpPr/>
          <p:nvPr/>
        </p:nvSpPr>
        <p:spPr>
          <a:xfrm>
            <a:off x="971600" y="1700808"/>
            <a:ext cx="756084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250000"/>
              <a:buFont typeface="Arial" panose="020B0604020202020204" pitchFamily="34" charset="0"/>
              <a:buChar char="•"/>
            </a:pPr>
            <a:r>
              <a:rPr lang="cs-CZ" sz="1400" dirty="false">
                <a:ea typeface="Arial"/>
                <a:cs typeface="Arial"/>
              </a:rPr>
              <a:t>Informace o veřejné podpoře (včetně podpory de </a:t>
            </a:r>
            <a:r>
              <a:rPr lang="cs-CZ" sz="1400" dirty="false" err="true">
                <a:ea typeface="Arial"/>
                <a:cs typeface="Arial"/>
              </a:rPr>
              <a:t>minimis</a:t>
            </a:r>
            <a:r>
              <a:rPr lang="cs-CZ" sz="1400" dirty="false">
                <a:ea typeface="Arial"/>
                <a:cs typeface="Arial"/>
              </a:rPr>
              <a:t>) jsou k dispozici v </a:t>
            </a:r>
            <a:r>
              <a:rPr lang="cs-CZ" sz="1400" b="true" dirty="false">
                <a:ea typeface="Arial"/>
                <a:cs typeface="Arial"/>
              </a:rPr>
              <a:t>Obecné části pravidel pro žadatele a příjemce v rámci Operačního programu Zaměstnanost </a:t>
            </a:r>
            <a:r>
              <a:rPr lang="cs-CZ" sz="1400" dirty="false">
                <a:ea typeface="Arial"/>
                <a:cs typeface="Arial"/>
              </a:rPr>
              <a:t>(konkrétní odkaz na elektronickou verzi tohoto dokumentu viz část 10.2 této výzvy</a:t>
            </a:r>
            <a:r>
              <a:rPr lang="cs-CZ" sz="1400" dirty="false" smtClean="false">
                <a:ea typeface="Arial"/>
                <a:cs typeface="Arial"/>
              </a:rPr>
              <a:t>).</a:t>
            </a:r>
          </a:p>
          <a:p>
            <a:pPr marL="285750" indent="-285750" algn="just"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250000"/>
              <a:buFont typeface="Arial" panose="020B0604020202020204" pitchFamily="34" charset="0"/>
              <a:buChar char="•"/>
            </a:pPr>
            <a:endParaRPr lang="cs-CZ" sz="1400" dirty="false" smtClean="false">
              <a:ea typeface="Arial"/>
              <a:cs typeface="Arial"/>
            </a:endParaRPr>
          </a:p>
          <a:p>
            <a:pPr marL="285750" indent="-285750" algn="just"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250000"/>
              <a:buFont typeface="Arial" panose="020B0604020202020204" pitchFamily="34" charset="0"/>
              <a:buChar char="•"/>
            </a:pPr>
            <a:r>
              <a:rPr lang="cs-CZ" sz="1400" b="true" dirty="false"/>
              <a:t>Vyhlašovatel nestanovil pro tuto výzvu žádná specifická pravidla týkající se veřejné podpory</a:t>
            </a:r>
            <a:r>
              <a:rPr lang="cs-CZ" sz="1400" dirty="false"/>
              <a:t> (včetně podpory de </a:t>
            </a:r>
            <a:r>
              <a:rPr lang="cs-CZ" sz="1400" dirty="false" err="true"/>
              <a:t>minimis</a:t>
            </a:r>
            <a:r>
              <a:rPr lang="cs-CZ" sz="1400" dirty="false"/>
              <a:t>), projekty mohou být podpořeny v těch režimech veřejné podpory (včetně podpory de </a:t>
            </a:r>
            <a:r>
              <a:rPr lang="cs-CZ" sz="1400" dirty="false" err="true"/>
              <a:t>minimis</a:t>
            </a:r>
            <a:r>
              <a:rPr lang="cs-CZ" sz="1400" dirty="false"/>
              <a:t>), které jsou s ohledem na právní předpisy </a:t>
            </a:r>
            <a:r>
              <a:rPr lang="cs-CZ" sz="1400" dirty="false" smtClean="false"/>
              <a:t>využitelné.</a:t>
            </a:r>
          </a:p>
          <a:p>
            <a:pPr marL="285750" indent="-285750" algn="just"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250000"/>
              <a:buFont typeface="Arial" panose="020B0604020202020204" pitchFamily="34" charset="0"/>
              <a:buChar char="•"/>
            </a:pPr>
            <a:endParaRPr lang="cs-CZ" sz="1400" dirty="false" smtClean="false"/>
          </a:p>
          <a:p>
            <a:pPr marL="285750" indent="-285750" algn="just"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250000"/>
              <a:buFont typeface="Arial" panose="020B0604020202020204" pitchFamily="34" charset="0"/>
              <a:buChar char="•"/>
            </a:pPr>
            <a:r>
              <a:rPr lang="cs-CZ" sz="1400" dirty="false">
                <a:ea typeface="Arial"/>
                <a:cs typeface="Times New Roman"/>
              </a:rPr>
              <a:t>U projektů, u nichž bude poskytnutí podpory z OPZ zakládat veřejnou podporu nebo podporu de </a:t>
            </a:r>
            <a:r>
              <a:rPr lang="cs-CZ" sz="1400" dirty="false" err="true">
                <a:ea typeface="Arial"/>
                <a:cs typeface="Times New Roman"/>
              </a:rPr>
              <a:t>minimis</a:t>
            </a:r>
            <a:r>
              <a:rPr lang="cs-CZ" sz="1400" dirty="false">
                <a:ea typeface="Arial"/>
                <a:cs typeface="Times New Roman"/>
              </a:rPr>
              <a:t>, budou – pokud to bude relevantní – aplikovány předpisy EU stanovující horní hranici financování takového projektu z veřejných zdrojů (tzv. intenzitu veřejné podpory). Výše této hranice se odvíjí od typu podpořené aktivity, subjektu příjemce a v některých případech také od specifik cílové skupiny projektu. Pro podporu de </a:t>
            </a:r>
            <a:r>
              <a:rPr lang="cs-CZ" sz="1400" dirty="false" err="true">
                <a:ea typeface="Arial"/>
                <a:cs typeface="Times New Roman"/>
              </a:rPr>
              <a:t>minimis</a:t>
            </a:r>
            <a:r>
              <a:rPr lang="cs-CZ" sz="1400" dirty="false">
                <a:ea typeface="Arial"/>
                <a:cs typeface="Times New Roman"/>
              </a:rPr>
              <a:t> je limitem objem podpory pro jeden podnik a vymezené období. Více informací lze nalézt v Obecné části pravidel pro žadatele a příjemce v rámci OPZ (konkrétní odkaz na elektronickou verzi tohoto dokumentu viz část 10.2 této výzvy). V důsledku toho je možné, že projekt nebude z veřejných zdrojů podpořen v maximálním rozsahu vyplývajícím z vymezení v části 3.5 této výzvy (Míra podpory – rozpad zdrojů financování).</a:t>
            </a:r>
          </a:p>
        </p:txBody>
      </p:sp>
    </p:spTree>
    <p:extLst>
      <p:ext uri="{BB962C8B-B14F-4D97-AF65-F5344CB8AC3E}">
        <p14:creationId xmlns:p14="http://schemas.microsoft.com/office/powerpoint/2010/main" val="23697999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 upozornění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39552" y="1628800"/>
            <a:ext cx="8064448" cy="44912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false"/>
              <a:t>Stejná pravidla </a:t>
            </a:r>
            <a:r>
              <a:rPr lang="cs-CZ" dirty="false" smtClean="false"/>
              <a:t>jako pro žadatele platí také pro </a:t>
            </a:r>
            <a:r>
              <a:rPr lang="cs-CZ" dirty="false"/>
              <a:t>partnera </a:t>
            </a:r>
            <a:r>
              <a:rPr lang="cs-CZ" dirty="false" smtClean="false"/>
              <a:t>projektu.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false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false" smtClean="false"/>
              <a:t>Nutnost platného pověření po celou dobu projektu.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false" smtClean="false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false" smtClean="false"/>
              <a:t>Příjemce má povinnost hlásit veškeré změny, které         v průběhu projektu vzniknou v souvislosti se změnou pověření (odejmutí pověření, změna rozsahu, rozdíly oproti Rozhodnutí apod.).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false" smtClean="false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false" smtClean="false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false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795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Přílohy žádosti o podporu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r>
              <a:rPr lang="cs-CZ" sz="1800" b="true" dirty="false"/>
              <a:t>Příloha č. 1 </a:t>
            </a:r>
            <a:r>
              <a:rPr lang="cs-CZ" sz="1800" dirty="false"/>
              <a:t>–  Vyjádření zřizovatele o závazku k </a:t>
            </a:r>
            <a:r>
              <a:rPr lang="cs-CZ" sz="1800" dirty="false" smtClean="false"/>
              <a:t>transformaci </a:t>
            </a:r>
            <a:r>
              <a:rPr lang="cs-CZ" sz="1800" dirty="false"/>
              <a:t>(relevantní pro žádosti předkládané k podpoře aktivit v bodě 1 A výzvy)</a:t>
            </a:r>
          </a:p>
          <a:p>
            <a:r>
              <a:rPr lang="cs-CZ" sz="1800" b="true" dirty="false"/>
              <a:t>Příloha č. 2 </a:t>
            </a:r>
            <a:r>
              <a:rPr lang="cs-CZ" sz="1800" dirty="false"/>
              <a:t>–  Komplexní plán transformace zařízení včetně potvrzení o schválení </a:t>
            </a:r>
            <a:r>
              <a:rPr lang="cs-CZ" sz="1800" dirty="false" smtClean="false"/>
              <a:t>zřizovatelem (relevantní </a:t>
            </a:r>
            <a:r>
              <a:rPr lang="cs-CZ" sz="1800" dirty="false"/>
              <a:t>pro žádosti předkládané k podpoře aktivit v bodě 1 B výzvy) </a:t>
            </a:r>
          </a:p>
          <a:p>
            <a:r>
              <a:rPr lang="cs-CZ" sz="1800" b="true" dirty="false"/>
              <a:t>Příloha č.  3 </a:t>
            </a:r>
            <a:r>
              <a:rPr lang="cs-CZ" sz="1800" dirty="false"/>
              <a:t>-  Pověření k výkonu sociálně-právní ochrany podle §49 zákona č. 359/1999 Sb</a:t>
            </a:r>
            <a:r>
              <a:rPr lang="cs-CZ" sz="1800" dirty="false" smtClean="false"/>
              <a:t>. (</a:t>
            </a:r>
            <a:r>
              <a:rPr lang="cs-CZ" sz="1800" dirty="false"/>
              <a:t>relevantní pro žádosti předkládané pověřenou osobou dle § 48 zákona č.359/1999 Sb.)</a:t>
            </a:r>
          </a:p>
          <a:p>
            <a:endParaRPr lang="cs-CZ" sz="18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47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5336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Přílohy výzvy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b="true" dirty="false"/>
              <a:t>1. Vzor </a:t>
            </a:r>
            <a:r>
              <a:rPr lang="cs-CZ" sz="2000" dirty="false" smtClean="false"/>
              <a:t>–  </a:t>
            </a:r>
            <a:r>
              <a:rPr lang="cs-CZ" sz="2000" dirty="false"/>
              <a:t>Vyjádření zřizovatele o závazku k transformaci 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1129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4400" dirty="false" smtClean="false"/>
          </a:p>
          <a:p>
            <a:pPr marL="0" indent="0">
              <a:buNone/>
            </a:pPr>
            <a:endParaRPr lang="cs-CZ" sz="4400" dirty="false"/>
          </a:p>
          <a:p>
            <a:pPr marL="0" indent="0">
              <a:buNone/>
            </a:pPr>
            <a:endParaRPr lang="cs-CZ" sz="4400" dirty="false" smtClean="false"/>
          </a:p>
          <a:p>
            <a:pPr marL="0" indent="0" algn="ctr">
              <a:buNone/>
            </a:pPr>
            <a:r>
              <a:rPr lang="cs-CZ" sz="4400" b="true" dirty="false" smtClean="false"/>
              <a:t>FINANČNÍ  ČÁST </a:t>
            </a:r>
            <a:endParaRPr lang="cs-CZ" sz="4400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49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01310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false" smtClean="false"/>
          </a:p>
          <a:p>
            <a:pPr marL="0" indent="0">
              <a:buNone/>
            </a:pPr>
            <a:endParaRPr lang="cs-CZ" dirty="false"/>
          </a:p>
          <a:p>
            <a:pPr marL="0" indent="0">
              <a:buNone/>
            </a:pPr>
            <a:endParaRPr lang="cs-CZ" dirty="false" smtClean="false"/>
          </a:p>
          <a:p>
            <a:pPr marL="0" indent="0" algn="ctr">
              <a:buNone/>
            </a:pPr>
            <a:r>
              <a:rPr lang="cs-CZ" sz="4800" b="true" dirty="false" smtClean="false"/>
              <a:t>VÝZVA Č. 65</a:t>
            </a:r>
            <a:endParaRPr lang="cs-CZ" sz="4800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1413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Způsobilost výdajů</a:t>
            </a:r>
            <a:br>
              <a:rPr lang="cs-CZ" dirty="false" smtClean="false"/>
            </a:br>
            <a:r>
              <a:rPr lang="cs-CZ" dirty="false" smtClean="false"/>
              <a:t>1/2 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000" dirty="false"/>
              <a:t>Výdaj je způsobilý za podmínek</a:t>
            </a:r>
            <a:r>
              <a:rPr lang="cs-CZ" sz="2000" dirty="false" smtClean="false"/>
              <a:t>:</a:t>
            </a:r>
            <a:endParaRPr lang="cs-CZ" sz="2000" dirty="false"/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je v souladu s právními předpisy (legislativa EU a ČR)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je v souladu s pravidly programu OPZ a s podmínkami v právním aktu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je přiměřený (zásada hospodárnosti, účelnosti a efektivnosti) - přehled obvyklých cen a obvyklé výše mezd/platů je zveřejněný na portálu </a:t>
            </a:r>
            <a:r>
              <a:rPr lang="cs-CZ" dirty="false">
                <a:hlinkClick r:id="rId3"/>
              </a:rPr>
              <a:t>www.esfcr.cz</a:t>
            </a:r>
            <a:r>
              <a:rPr lang="cs-CZ" dirty="false"/>
              <a:t>, lze využít i informační systém o průměrném výdělku (ISPV) na stránkách </a:t>
            </a:r>
            <a:r>
              <a:rPr lang="cs-CZ" dirty="false">
                <a:hlinkClick r:id="rId4"/>
              </a:rPr>
              <a:t>www.mpsv.cz/ISPV.php</a:t>
            </a:r>
            <a:r>
              <a:rPr lang="cs-CZ" dirty="false"/>
              <a:t>  </a:t>
            </a:r>
          </a:p>
          <a:p>
            <a:pPr marL="432000" lvl="3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 smtClean="false"/>
              <a:t>Je </a:t>
            </a:r>
            <a:r>
              <a:rPr lang="cs-CZ" dirty="false"/>
              <a:t>potřeba dodržovat </a:t>
            </a:r>
            <a:r>
              <a:rPr lang="cs-CZ" dirty="false" smtClean="false"/>
              <a:t>ceny obvyklé, na </a:t>
            </a:r>
            <a:r>
              <a:rPr lang="cs-CZ" dirty="false"/>
              <a:t>rozdíl od předchozího období nejsou v OPZ v rámci výzvy stanovené závazné limity pro ceny zařízení a vybavení a pro výši mezd a platů </a:t>
            </a:r>
            <a:r>
              <a:rPr lang="cs-CZ" dirty="false" smtClean="false"/>
              <a:t>pracovníků</a:t>
            </a:r>
            <a:endParaRPr lang="cs-CZ" dirty="false"/>
          </a:p>
          <a:p>
            <a:pPr marL="234000" lvl="1" indent="0">
              <a:buNone/>
            </a:pPr>
            <a:endParaRPr lang="cs-CZ" dirty="false" smtClean="false"/>
          </a:p>
          <a:p>
            <a:pPr marL="691200" lvl="1" indent="-457200">
              <a:buFont typeface="+mj-lt"/>
              <a:buAutoNum type="arabicPeriod"/>
            </a:pPr>
            <a:endParaRPr lang="cs-CZ" dirty="false" smtClean="false"/>
          </a:p>
          <a:p>
            <a:pPr marL="457200" indent="-457200">
              <a:buFont typeface="+mj-lt"/>
              <a:buAutoNum type="arabicPeriod"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4560282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Způsobilost výdajů</a:t>
            </a:r>
            <a:br>
              <a:rPr lang="cs-CZ" dirty="false" smtClean="false"/>
            </a:br>
            <a:r>
              <a:rPr lang="cs-CZ" dirty="false" smtClean="false"/>
              <a:t>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vznikl v době realizace projektu  a musí být příjemcem (partnerem) skutečně zaplacený 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splňuje podmínky územní způsobilosti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false"/>
              <a:t>je řádně identifikovatelný, prokazatelný a doložitelný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false"/>
          </a:p>
          <a:p>
            <a:pPr marL="0" lvl="1" indent="0" algn="just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dirty="false"/>
              <a:t>Podrobné informace k způsobilosti výdajů jsou uvedené v příručce „Specifická část pravidel pro žadatele a příjemce v rámci OPZ pro projekty se skutečně vzniklými výdaji a případně také s nepřímými náklady“.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"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8401855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Rozpočet projektu – struktura</a:t>
            </a:r>
            <a:br>
              <a:rPr lang="cs-CZ" dirty="false" smtClean="false"/>
            </a:br>
            <a:r>
              <a:rPr lang="cs-CZ" dirty="false" smtClean="false"/>
              <a:t> 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556792"/>
            <a:ext cx="8064448" cy="4680520"/>
          </a:xfrm>
        </p:spPr>
        <p:txBody>
          <a:bodyPr/>
          <a:lstStyle/>
          <a:p>
            <a:r>
              <a:rPr lang="cs-CZ" sz="1900" dirty="false" smtClean="false"/>
              <a:t>celkové </a:t>
            </a:r>
            <a:r>
              <a:rPr lang="cs-CZ" sz="1900" dirty="false"/>
              <a:t>způsobilé náklady projektu = přímé náklady + nepřímé náklady</a:t>
            </a:r>
          </a:p>
          <a:p>
            <a:r>
              <a:rPr lang="cs-CZ" sz="1900" dirty="false" smtClean="false"/>
              <a:t>přímé </a:t>
            </a:r>
            <a:r>
              <a:rPr lang="cs-CZ" sz="1900" dirty="false"/>
              <a:t>náklady – vykazují se v rámci jednotlivých položek (podpoložek) příslušných kapitol rozpočtu. Ve výzvě </a:t>
            </a:r>
            <a:r>
              <a:rPr lang="cs-CZ" sz="1900" dirty="false" smtClean="false"/>
              <a:t>65 </a:t>
            </a:r>
            <a:r>
              <a:rPr lang="cs-CZ" sz="1900" dirty="false"/>
              <a:t>jsou to zejména tyto kategorie výdajů: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900" dirty="false"/>
              <a:t>1. Osobní náklady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900" dirty="false"/>
              <a:t>2. Cestovné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900" dirty="false"/>
              <a:t>3. Zařízení a vybavení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900" dirty="false"/>
              <a:t>4. Nákup služeb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900" dirty="false"/>
              <a:t>5</a:t>
            </a:r>
            <a:r>
              <a:rPr lang="cs-CZ" sz="1900" dirty="false" smtClean="false"/>
              <a:t>. </a:t>
            </a:r>
            <a:r>
              <a:rPr lang="cs-CZ" sz="1900" dirty="false"/>
              <a:t>Přímá podpora </a:t>
            </a:r>
          </a:p>
          <a:p>
            <a:pPr marL="414000" lvl="1" indent="0">
              <a:buNone/>
            </a:pPr>
            <a:r>
              <a:rPr lang="cs-CZ" sz="1900" dirty="false" smtClean="false"/>
              <a:t>Křížové </a:t>
            </a:r>
            <a:r>
              <a:rPr lang="cs-CZ" sz="1900" dirty="false"/>
              <a:t>financování není pro výzvu č. </a:t>
            </a:r>
            <a:r>
              <a:rPr lang="cs-CZ" sz="1900" dirty="false" smtClean="false"/>
              <a:t>65 </a:t>
            </a:r>
            <a:r>
              <a:rPr lang="cs-CZ" sz="1900" dirty="false"/>
              <a:t>relevantní (nábytek, který byl v OP LZZ v křížovém financování, patří nyní do kapitoly zařízení a vybavení.</a:t>
            </a:r>
          </a:p>
          <a:p>
            <a:pPr marL="414000" lvl="1" indent="0">
              <a:buNone/>
            </a:pPr>
            <a:endParaRPr lang="cs-CZ" sz="2400" dirty="false" smtClean="false"/>
          </a:p>
          <a:p>
            <a:pPr marL="0" indent="0">
              <a:buNone/>
            </a:pPr>
            <a:r>
              <a:rPr lang="cs-CZ" dirty="false"/>
              <a:t> </a:t>
            </a:r>
            <a:r>
              <a:rPr lang="cs-CZ" dirty="false" smtClean="false"/>
              <a:t>     </a:t>
            </a:r>
          </a:p>
          <a:p>
            <a:pPr marL="0" indent="0">
              <a:buNone/>
            </a:pPr>
            <a:r>
              <a:rPr lang="cs-CZ" dirty="false"/>
              <a:t> </a:t>
            </a:r>
            <a:r>
              <a:rPr lang="cs-CZ" dirty="false" smtClean="false"/>
              <a:t>    </a:t>
            </a:r>
          </a:p>
          <a:p>
            <a:pPr marL="0" indent="0">
              <a:buNone/>
            </a:pPr>
            <a:endParaRPr lang="cs-CZ" dirty="false" smtClean="false"/>
          </a:p>
          <a:p>
            <a:pPr marL="0" indent="0">
              <a:buNone/>
            </a:pPr>
            <a:endParaRPr lang="cs-CZ" dirty="false" smtClean="false"/>
          </a:p>
          <a:p>
            <a:pPr marL="0" indent="0">
              <a:buNone/>
            </a:pPr>
            <a:endParaRPr lang="cs-CZ" dirty="false" smtClean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50248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Přímé náklady – 1. Osobní náklady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/>
              <a:t>mzdy a platy pracovníků (členů RT), kteří přímo pracují s cílovou skupinou, nebo zajišťují výstup, který je určený k přímému využití cílovou skupinou</a:t>
            </a:r>
          </a:p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/>
              <a:t>mzdy pracovníků musí respektovat obvyklé mzdy a platy v místě, čase a oboru – informace na stránkách </a:t>
            </a:r>
            <a:r>
              <a:rPr lang="cs-CZ" dirty="false">
                <a:hlinkClick r:id="rId3"/>
              </a:rPr>
              <a:t>www.mpsv.cz/ISPV.php</a:t>
            </a:r>
            <a:r>
              <a:rPr lang="cs-CZ" dirty="false"/>
              <a:t> nebo na </a:t>
            </a:r>
            <a:r>
              <a:rPr lang="cs-CZ" dirty="false">
                <a:hlinkClick r:id="rId4"/>
              </a:rPr>
              <a:t>www.esfcr.cz</a:t>
            </a:r>
            <a:endParaRPr lang="cs-CZ" dirty="false"/>
          </a:p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/>
              <a:t>mzdy pracovníků v kapitole osobní náklady představují </a:t>
            </a:r>
            <a:r>
              <a:rPr lang="cs-CZ" b="true" dirty="false" err="true"/>
              <a:t>superhrubou</a:t>
            </a:r>
            <a:r>
              <a:rPr lang="cs-CZ" b="true" dirty="false"/>
              <a:t> mzdu</a:t>
            </a:r>
          </a:p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/>
              <a:t>úvazek pracovníka v OPZ může být maximálně </a:t>
            </a:r>
            <a:r>
              <a:rPr lang="cs-CZ" b="true" dirty="false"/>
              <a:t>1,0 </a:t>
            </a:r>
            <a:r>
              <a:rPr lang="cs-CZ" dirty="false"/>
              <a:t>celkem, tj. součet všech úvazků pracovníka u zaměstnavatele a partnera včetně příp. DPP a DPČ nesmí překročit jeden pracovní úvazek a to po celou dobu zapojení do projektu (změna oproti OP LZZ, kde byl povolený úvazek max. 1,0 u zaměstnavatele)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dirty="false"/>
          </a:p>
          <a:p>
            <a:pPr lvl="1">
              <a:buFont typeface="Wingdings" panose="05000000000000000000" pitchFamily="2" charset="2"/>
              <a:buChar char="Ø"/>
            </a:pPr>
            <a:endParaRPr lang="cs-CZ" sz="2400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488186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Přímé náklady – 2. Cestovné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 smtClean="false"/>
              <a:t>výdaje členů RT na zahraniční pracovní cesty  - dle vyhlášky MF o základních sazbách stravného v cizí měně platné pro daný rok</a:t>
            </a:r>
          </a:p>
          <a:p>
            <a:pPr lvl="1">
              <a:buSzPct val="200000"/>
              <a:buFont typeface="Arial" panose="020B0604020202020204" pitchFamily="34" charset="0"/>
              <a:buChar char="•"/>
            </a:pPr>
            <a:r>
              <a:rPr lang="cs-CZ" dirty="false" smtClean="false"/>
              <a:t> cestovní náhrady pro zahraniční pracovníky (experty) v projektu - náhrady pro cizince v ČR tzv. „per </a:t>
            </a:r>
            <a:r>
              <a:rPr lang="cs-CZ" dirty="false" err="true" smtClean="false"/>
              <a:t>diems</a:t>
            </a:r>
            <a:r>
              <a:rPr lang="cs-CZ" dirty="false" smtClean="false"/>
              <a:t>“ se stanovují podle sazeb EU uveřejněných na stránce </a:t>
            </a:r>
            <a:r>
              <a:rPr lang="cs-CZ" dirty="false">
                <a:hlinkClick r:id="rId3"/>
              </a:rPr>
              <a:t>http://</a:t>
            </a:r>
            <a:r>
              <a:rPr lang="cs-CZ" dirty="false" smtClean="false">
                <a:hlinkClick r:id="rId3"/>
              </a:rPr>
              <a:t>ec.europa.eu/europeaid/perdiem</a:t>
            </a:r>
            <a:endParaRPr lang="cs-CZ" dirty="false" smtClean="false"/>
          </a:p>
          <a:p>
            <a:pPr lvl="1">
              <a:buSzPct val="200000"/>
              <a:buFont typeface="Arial" panose="020B0604020202020204" pitchFamily="34" charset="0"/>
              <a:buChar char="•"/>
            </a:pPr>
            <a:endParaRPr lang="cs-CZ" dirty="false"/>
          </a:p>
          <a:p>
            <a:pPr marL="414000" lvl="1" indent="0">
              <a:buNone/>
            </a:pPr>
            <a:r>
              <a:rPr lang="cs-CZ" dirty="false" smtClean="false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2400" dirty="false" smtClean="false"/>
          </a:p>
          <a:p>
            <a:endParaRPr lang="cs-CZ" dirty="false" smtClean="false"/>
          </a:p>
          <a:p>
            <a:pPr marL="0" indent="0">
              <a:buNone/>
            </a:pPr>
            <a:endParaRPr lang="cs-CZ" dirty="false" smtClean="false"/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2012407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false" smtClean="false"/>
              <a:t>Přímé náklady – 3. Zařízení a vybavení</a:t>
            </a:r>
            <a:br>
              <a:rPr lang="cs-CZ" sz="2800" dirty="false" smtClean="false"/>
            </a:br>
            <a:r>
              <a:rPr lang="cs-CZ" sz="2800" dirty="false" smtClean="false"/>
              <a:t>1/2</a:t>
            </a:r>
            <a:endParaRPr lang="cs-CZ" sz="2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39552" y="1268760"/>
            <a:ext cx="8064896" cy="4608512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true" dirty="false"/>
              <a:t>investiční výdaje </a:t>
            </a:r>
            <a:r>
              <a:rPr lang="cs-CZ" altLang="cs-CZ" dirty="false"/>
              <a:t>- odpisovaný hmotný majetek (pořizovací hodnota vyšší než 40 tis. Kč) a nehmotný majetek (pořizovací cena vyšší než 60 tis. Kč</a:t>
            </a:r>
            <a:r>
              <a:rPr lang="cs-CZ" altLang="cs-CZ" dirty="false" smtClean="false"/>
              <a:t>) 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true" dirty="false" smtClean="false"/>
              <a:t>neinvestiční </a:t>
            </a:r>
            <a:r>
              <a:rPr lang="cs-CZ" altLang="cs-CZ" b="true" dirty="false"/>
              <a:t>výdaje </a:t>
            </a:r>
            <a:r>
              <a:rPr lang="cs-CZ" altLang="cs-CZ" dirty="false"/>
              <a:t>– neodpisovaný hmotný pořizovací hodnota nižší než 40 tis. Kč) a nehmotný majetek (pořizovací cena nižší než 60 tis. Kč)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false"/>
              <a:t>zařízení a vybavení pro členy RT, kteří přímo pracují s cílovou skupinou nebo zajišťují výstup, který je určený k přímému využití cílovou skupinou, (náklady na zařízení a vybavení pro pracovníky, jejíchž mzdy jsou hrazené z nepřímých nákladů, patří do nepřímých nákladů)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cs-CZ" altLang="cs-CZ" dirty="false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cs-CZ" altLang="cs-CZ" sz="2000" dirty="false"/>
          </a:p>
          <a:p>
            <a:pPr>
              <a:lnSpc>
                <a:spcPct val="80000"/>
              </a:lnSpc>
              <a:defRPr/>
            </a:pPr>
            <a:endParaRPr lang="cs-CZ" altLang="cs-CZ" dirty="false"/>
          </a:p>
          <a:p>
            <a:pPr>
              <a:lnSpc>
                <a:spcPct val="80000"/>
              </a:lnSpc>
              <a:defRPr/>
            </a:pPr>
            <a:endParaRPr lang="cs-CZ" altLang="cs-CZ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6533774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false"/>
              <a:t>Přímé náklady </a:t>
            </a:r>
            <a:r>
              <a:rPr lang="cs-CZ" sz="2800" dirty="false" smtClean="false"/>
              <a:t>– 3. Zařízení </a:t>
            </a:r>
            <a:r>
              <a:rPr lang="cs-CZ" sz="2800" dirty="false"/>
              <a:t>a vybavení</a:t>
            </a:r>
            <a:br>
              <a:rPr lang="cs-CZ" sz="2800" dirty="false"/>
            </a:br>
            <a:r>
              <a:rPr lang="cs-CZ" sz="2800" dirty="false" smtClean="false"/>
              <a:t>2/2</a:t>
            </a:r>
            <a:endParaRPr lang="cs-CZ" sz="2800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899592" y="1772816"/>
            <a:ext cx="8064000" cy="4320000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false"/>
              <a:t>pro pracovníky RT lze pořídit pouze takový počet kusů zařízení a vybavení, který odpovídá výši úvazků členů RT (úvazky členů RT lze sčítat),  např. na 1,0 úvazek = max.1 ks zařízení a vybavení, pokud je úvazek členů RT nižší, lze nárokovat pouze poměrnou část, např. 0,3 úvazek = max. 0,3 ks zařízení a vybavení  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false"/>
              <a:t>nábytek (rozdíl oproti  OP LZZ , kde byl nábytek zařazený v kapitole křížové </a:t>
            </a:r>
            <a:r>
              <a:rPr lang="cs-CZ" altLang="cs-CZ" dirty="false" smtClean="false"/>
              <a:t>financování)</a:t>
            </a:r>
            <a:endParaRPr lang="cs-CZ" altLang="cs-CZ" dirty="false"/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56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11075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Přímé náklady – 4. Nákup služeb</a:t>
            </a:r>
            <a:br>
              <a:rPr lang="cs-CZ" dirty="false" smtClean="false"/>
            </a:br>
            <a:r>
              <a:rPr lang="cs-CZ" dirty="false" smtClean="false"/>
              <a:t>1/2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611560" y="1484784"/>
            <a:ext cx="8064000" cy="4320000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false" smtClean="false"/>
              <a:t>předmětem nákupu služeb jsou např. zpracování analýz, vytvoření publikací, odborné materiály, pronájem prostor pro cílovou </a:t>
            </a:r>
            <a:r>
              <a:rPr lang="cs-CZ" altLang="cs-CZ" dirty="false"/>
              <a:t>skupinu, nákup evaluačních </a:t>
            </a:r>
            <a:r>
              <a:rPr lang="cs-CZ" altLang="cs-CZ" dirty="false" smtClean="false"/>
              <a:t>činností apod.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false" smtClean="false"/>
              <a:t>při výběru dodavatele je nutné postupovat v souladu s příručkou „</a:t>
            </a:r>
            <a:r>
              <a:rPr lang="cs-CZ" dirty="false" smtClean="false"/>
              <a:t>Pravidla </a:t>
            </a:r>
            <a:r>
              <a:rPr lang="cs-CZ" dirty="false"/>
              <a:t>pro zadávání zakázek - Obecná část pravidel pro žadatele a příjemce v rámci </a:t>
            </a:r>
            <a:r>
              <a:rPr lang="cs-CZ" dirty="false" smtClean="false"/>
              <a:t>OPZ“ </a:t>
            </a:r>
            <a:endParaRPr lang="cs-CZ" dirty="false"/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altLang="cs-CZ" dirty="false" smtClean="false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57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2019278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Přímé náklady </a:t>
            </a:r>
            <a:r>
              <a:rPr lang="cs-CZ" dirty="false" smtClean="false"/>
              <a:t>– 4. </a:t>
            </a:r>
            <a:r>
              <a:rPr lang="cs-CZ" dirty="false"/>
              <a:t>Nákup služeb</a:t>
            </a:r>
            <a:br>
              <a:rPr lang="cs-CZ" dirty="false"/>
            </a:br>
            <a:r>
              <a:rPr lang="cs-CZ" dirty="false" smtClean="false"/>
              <a:t>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false" smtClean="false"/>
              <a:t>podíl kapitoly nákup služeb na přímých způsobilých nákladech v OPZ může přesáhnout 60% (rozdíl oproti OP LZZ, kde byl podíl nákupu služeb závazný)</a:t>
            </a:r>
          </a:p>
          <a:p>
            <a:r>
              <a:rPr lang="cs-CZ" sz="2000" dirty="false" smtClean="false"/>
              <a:t>pokud podíl </a:t>
            </a:r>
            <a:r>
              <a:rPr lang="cs-CZ" sz="2000" dirty="false"/>
              <a:t>kapitoly nákup služeb na přímých způsobilých nákladech </a:t>
            </a:r>
            <a:r>
              <a:rPr lang="cs-CZ" sz="2000" dirty="false" smtClean="false"/>
              <a:t>překročí 60%, bude kráceno procento nepřímých nákladů v projektu </a:t>
            </a:r>
          </a:p>
          <a:p>
            <a:pPr marL="0" indent="0">
              <a:buNone/>
            </a:pPr>
            <a:endParaRPr lang="cs-CZ" sz="20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3839678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Přímé náklady – 5. Přímá podpora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80"/>
              </a:lnSpc>
            </a:pPr>
            <a:r>
              <a:rPr lang="cs-CZ" sz="2000" dirty="false" smtClean="false"/>
              <a:t>cestovné a ubytování cílové </a:t>
            </a:r>
            <a:r>
              <a:rPr lang="cs-CZ" sz="2000" dirty="false"/>
              <a:t>skupiny </a:t>
            </a:r>
            <a:r>
              <a:rPr lang="cs-CZ" sz="2000" dirty="false" smtClean="false"/>
              <a:t>– jedná se zejména </a:t>
            </a:r>
            <a:r>
              <a:rPr lang="cs-CZ" sz="2000" dirty="false"/>
              <a:t>o výdaje na:</a:t>
            </a:r>
          </a:p>
          <a:p>
            <a:pPr marL="684000" lvl="2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cs-CZ" sz="1600" dirty="false"/>
              <a:t>jízdní výdaje a ubytování pro cílovou skupinu - zaměstnance příjemce (nebo </a:t>
            </a:r>
            <a:r>
              <a:rPr lang="cs-CZ" sz="1600" dirty="false" smtClean="false"/>
              <a:t>partnera) v </a:t>
            </a:r>
            <a:r>
              <a:rPr lang="cs-CZ" sz="1600" dirty="false"/>
              <a:t>souvislosti s </a:t>
            </a:r>
            <a:r>
              <a:rPr lang="cs-CZ" sz="1600" dirty="false" smtClean="false"/>
              <a:t>pracovními cestami </a:t>
            </a:r>
          </a:p>
          <a:p>
            <a:pPr marL="684000" lvl="2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jízdní výdaje a </a:t>
            </a:r>
            <a:r>
              <a:rPr lang="cs-CZ" sz="1600" dirty="false"/>
              <a:t>ubytování pro cílovou skupinu </a:t>
            </a:r>
            <a:r>
              <a:rPr lang="cs-CZ" sz="1600" dirty="false" smtClean="false"/>
              <a:t>– účastníky</a:t>
            </a:r>
            <a:r>
              <a:rPr lang="cs-CZ" sz="1600" dirty="false"/>
              <a:t>, kteří nejsou zaměstnanci příjemce (nebo partnera</a:t>
            </a:r>
            <a:r>
              <a:rPr lang="cs-CZ" sz="1600" dirty="false" smtClean="false"/>
              <a:t>) </a:t>
            </a:r>
          </a:p>
          <a:p>
            <a:pPr marL="684000" lvl="2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cs-CZ" sz="1600" dirty="false" smtClean="false"/>
              <a:t>ubytování lze hradit v cenách místně obvyklých (maximálně do výši limitu ubytování z přímé podpory)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59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6143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Identifikace výzvy </a:t>
            </a: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</a:t>
            </a:fld>
            <a:endParaRPr lang="cs-CZ" dirty="false"/>
          </a:p>
        </p:txBody>
      </p:sp>
      <p:graphicFrame>
        <p:nvGraphicFramePr>
          <p:cNvPr id="7" name="Zástupný symbol pro obsah 6"/>
          <p:cNvGraphicFramePr>
            <a:graphicFrameLocks noGrp="true"/>
          </p:cNvGraphicFramePr>
          <p:nvPr>
            <p:ph idx="1"/>
            <p:extLst>
              <p:ext uri="{D42A27DB-BD31-4B8C-83A1-F6EECF244321}">
                <p14:modId xmlns:p14="http://schemas.microsoft.com/office/powerpoint/2010/main" val="1273188345"/>
              </p:ext>
            </p:extLst>
          </p:nvPr>
        </p:nvGraphicFramePr>
        <p:xfrm>
          <a:off x="1187624" y="1700808"/>
          <a:ext cx="6912768" cy="4527485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2747015"/>
                <a:gridCol w="4165753"/>
              </a:tblGrid>
              <a:tr h="679797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Investiční priorita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2.2 Zlepšování přístupu k dostupným, udržitelným a vysoce kvalitním službám, včetně zdravotnictví a sociálních služeb obecného zájmu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32371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Specifický cíl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SC 1 Zvýšit kvalitu a udržitelnost systému sociálních služeb, služeb pro rodiny a děti a dalších navazujících služeb podporujících sociální začleňování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Číslo výzvy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 smtClean="false">
                          <a:effectLst/>
                          <a:latin typeface="+mn-lt"/>
                        </a:rPr>
                        <a:t>03_16_065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Název výzvy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kern="1200" dirty="false" smtClean="fals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Podpora ohrožených dětí a rodin a procesů v sociálně-právní ochraně dětí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Druh výzvy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Kolová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2333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Určení z hlediska konkurence mezi projekty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Otevřená 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Určení, zda se jedná o synergickou nebo komplementární výzvu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Není relevantní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Model hodnocení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Jednokolový 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7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Nepřímé náklady  </a:t>
            </a:r>
            <a:endParaRPr lang="cs-CZ" dirty="false"/>
          </a:p>
        </p:txBody>
      </p:sp>
      <p:graphicFrame>
        <p:nvGraphicFramePr>
          <p:cNvPr id="5" name="Zástupný symbol pro obsah 4"/>
          <p:cNvGraphicFramePr>
            <a:graphicFrameLocks noGrp="true"/>
          </p:cNvGraphicFramePr>
          <p:nvPr>
            <p:ph idx="1"/>
            <p:extLst>
              <p:ext uri="{D42A27DB-BD31-4B8C-83A1-F6EECF244321}">
                <p14:modId xmlns:p14="http://schemas.microsoft.com/office/powerpoint/2010/main" val="659189326"/>
              </p:ext>
            </p:extLst>
          </p:nvPr>
        </p:nvGraphicFramePr>
        <p:xfrm>
          <a:off x="971600" y="1484784"/>
          <a:ext cx="7704856" cy="1512168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2640164"/>
                <a:gridCol w="5064692"/>
              </a:tblGrid>
              <a:tr h="75608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Objem přímých nákladů</a:t>
                      </a:r>
                      <a:endParaRPr lang="cs-CZ" sz="1800" b="true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% nepřímých nákladů</a:t>
                      </a:r>
                      <a:endParaRPr lang="cs-CZ" sz="1800" b="true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5608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Do 10 mil. Kč včetně</a:t>
                      </a:r>
                      <a:endParaRPr lang="cs-CZ" sz="180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25 %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60</a:t>
            </a:fld>
            <a:endParaRPr lang="cs-CZ" dirty="false"/>
          </a:p>
        </p:txBody>
      </p:sp>
      <p:graphicFrame>
        <p:nvGraphicFramePr>
          <p:cNvPr id="6" name="Tabulka 5"/>
          <p:cNvGraphicFramePr>
            <a:graphicFrameLocks noGrp="true"/>
          </p:cNvGraphicFramePr>
          <p:nvPr>
            <p:extLst>
              <p:ext uri="{D42A27DB-BD31-4B8C-83A1-F6EECF244321}">
                <p14:modId xmlns:p14="http://schemas.microsoft.com/office/powerpoint/2010/main" val="3415132425"/>
              </p:ext>
            </p:extLst>
          </p:nvPr>
        </p:nvGraphicFramePr>
        <p:xfrm>
          <a:off x="683568" y="3428999"/>
          <a:ext cx="8064896" cy="2560327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3686391"/>
                <a:gridCol w="4378505"/>
              </a:tblGrid>
              <a:tr h="829117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Podíl nákupu služeb na celkových přímých způsobilých nákladech projektu</a:t>
                      </a:r>
                      <a:endParaRPr lang="cs-CZ" sz="1800" b="true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Snížení podílu nepřímých nákladů oproti výše uvedené tabulce</a:t>
                      </a:r>
                      <a:endParaRPr lang="cs-CZ" sz="1800" b="tru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4559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Do 60 % včetně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Platí základní podíly nepřímých nákladů </a:t>
                      </a:r>
                      <a:r>
                        <a:rPr lang="cs-CZ" sz="1800" dirty="false" smtClean="false">
                          <a:effectLst/>
                        </a:rPr>
                        <a:t>tj. 25 %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3393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Více než 60 % a méně než 90 %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Snížení na 3/5 (60 %) základního podílu, tj. 15 %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665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90 % a výše</a:t>
                      </a:r>
                      <a:endParaRPr lang="cs-CZ" sz="180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false">
                          <a:effectLst/>
                        </a:rPr>
                        <a:t>Snížení na 1/5 (20 %) základního podílu, tj. 5 % </a:t>
                      </a:r>
                      <a:endParaRPr lang="cs-CZ" sz="1800" dirty="false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1217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Nepřímé náklady – Vymezení v OPZ</a:t>
            </a:r>
            <a:br>
              <a:rPr lang="cs-CZ" dirty="false" smtClean="false"/>
            </a:br>
            <a:r>
              <a:rPr lang="cs-CZ" dirty="false" smtClean="false"/>
              <a:t>1/3 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marL="0" indent="0">
              <a:buNone/>
            </a:pPr>
            <a:r>
              <a:rPr lang="cs-CZ" sz="2000" dirty="false" smtClean="false"/>
              <a:t>Mezi nepřímé náklady patří zejména:</a:t>
            </a:r>
          </a:p>
          <a:p>
            <a:pPr algn="just"/>
            <a:r>
              <a:rPr lang="cs-CZ" sz="2000" dirty="false" smtClean="false"/>
              <a:t>osobní </a:t>
            </a:r>
            <a:r>
              <a:rPr lang="cs-CZ" sz="2000" dirty="false"/>
              <a:t>náklady na </a:t>
            </a:r>
            <a:r>
              <a:rPr lang="cs-CZ" sz="2000" dirty="false" smtClean="false"/>
              <a:t>pracovníky, </a:t>
            </a:r>
            <a:r>
              <a:rPr lang="cs-CZ" sz="2000" dirty="false"/>
              <a:t>kteří </a:t>
            </a:r>
            <a:r>
              <a:rPr lang="cs-CZ" sz="2000" dirty="false" smtClean="false"/>
              <a:t>přímo nepracují s </a:t>
            </a:r>
            <a:r>
              <a:rPr lang="cs-CZ" sz="2000" dirty="false"/>
              <a:t>cílovou </a:t>
            </a:r>
            <a:r>
              <a:rPr lang="cs-CZ" sz="2000" dirty="false" smtClean="false"/>
              <a:t>skupinou ani nezajišťují výstup, který je určený k přímému využití cílovou skupinou</a:t>
            </a:r>
          </a:p>
          <a:p>
            <a:pPr marL="486000" lvl="2" indent="0" algn="just">
              <a:buNone/>
            </a:pPr>
            <a:r>
              <a:rPr lang="cs-CZ" dirty="false" smtClean="false"/>
              <a:t>výjimku </a:t>
            </a:r>
            <a:r>
              <a:rPr lang="cs-CZ" dirty="false"/>
              <a:t>představují </a:t>
            </a:r>
            <a:r>
              <a:rPr lang="cs-CZ" b="true" dirty="false"/>
              <a:t>evaluační činnosti, </a:t>
            </a:r>
            <a:r>
              <a:rPr lang="cs-CZ" dirty="false"/>
              <a:t>které patří do </a:t>
            </a:r>
            <a:r>
              <a:rPr lang="cs-CZ" b="true" dirty="false"/>
              <a:t>přímých nákladů</a:t>
            </a:r>
            <a:r>
              <a:rPr lang="cs-CZ" dirty="false"/>
              <a:t>, ačkoli se v tomto případě nejedná přímé využití výstupů cílovou </a:t>
            </a:r>
            <a:r>
              <a:rPr lang="cs-CZ" dirty="false" smtClean="false"/>
              <a:t>skupinou</a:t>
            </a:r>
          </a:p>
          <a:p>
            <a:pPr algn="just"/>
            <a:r>
              <a:rPr lang="cs-CZ" sz="2000" dirty="false" smtClean="false"/>
              <a:t>náklady na zařízení a vybavení pracovníků, </a:t>
            </a:r>
            <a:r>
              <a:rPr lang="cs-CZ" sz="2000" dirty="false"/>
              <a:t>kteří přímo nepracují s cílovou skupinou ani nezajišťují výstup, který je určený k přímému využití cílovou </a:t>
            </a:r>
            <a:r>
              <a:rPr lang="cs-CZ" sz="2000" dirty="false" smtClean="false"/>
              <a:t>skupinou</a:t>
            </a:r>
            <a:endParaRPr lang="cs-CZ" sz="2000" dirty="false"/>
          </a:p>
          <a:p>
            <a:pPr marL="0" indent="0">
              <a:buNone/>
            </a:pPr>
            <a:endParaRPr lang="cs-CZ" sz="2000" dirty="false"/>
          </a:p>
          <a:p>
            <a:endParaRPr lang="cs-CZ" sz="2000" dirty="false" smtClean="false"/>
          </a:p>
          <a:p>
            <a:endParaRPr lang="cs-CZ" sz="20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5286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Nepřímé náklady – Vymezení v OPZ</a:t>
            </a:r>
            <a:br>
              <a:rPr lang="cs-CZ" dirty="false"/>
            </a:br>
            <a:r>
              <a:rPr lang="cs-CZ" dirty="false" smtClean="false"/>
              <a:t>2/3 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false"/>
              <a:t>náklady na jakékoli stravování (občerstvení, ale i stravné) cílové skupiny i realizačního týmu (kromě per </a:t>
            </a:r>
            <a:r>
              <a:rPr lang="cs-CZ" sz="2000" dirty="false" err="true"/>
              <a:t>diems</a:t>
            </a:r>
            <a:r>
              <a:rPr lang="cs-CZ" sz="2000" dirty="false"/>
              <a:t> a cestovních náhrad při zahraničních pracovních cestách) - rozdíl oproti OP LZZ, kde stravné bylo v přímých </a:t>
            </a:r>
            <a:r>
              <a:rPr lang="cs-CZ" sz="2000" dirty="false" smtClean="false"/>
              <a:t>nákladech</a:t>
            </a:r>
          </a:p>
          <a:p>
            <a:r>
              <a:rPr lang="cs-CZ" sz="2000" dirty="false" smtClean="false"/>
              <a:t>administrativa</a:t>
            </a:r>
            <a:r>
              <a:rPr lang="cs-CZ" sz="2000" dirty="false"/>
              <a:t>, řízení projektu (včetně finančního), účetnictví, personalistika, komunikační a informační opatření, organizační zabezpečení a podpůrné procesy pro provoz projektu </a:t>
            </a:r>
          </a:p>
          <a:p>
            <a:r>
              <a:rPr lang="cs-CZ" sz="2000" dirty="false"/>
              <a:t>cestovní náhrady spojené s pracovními cestami realizačního týmu v rámci ČR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2303849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Nepřímé náklady – Vymezení v OPZ</a:t>
            </a:r>
            <a:br>
              <a:rPr lang="cs-CZ" dirty="false"/>
            </a:br>
            <a:r>
              <a:rPr lang="cs-CZ" dirty="false" smtClean="false"/>
              <a:t>3/3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false"/>
              <a:t>spotřební materiál, zařízení a vybavení (např. papír</a:t>
            </a:r>
            <a:r>
              <a:rPr lang="cs-CZ" sz="2000" dirty="false" smtClean="false"/>
              <a:t>, kancelářský materiál, nosiče dat apod.)</a:t>
            </a:r>
          </a:p>
          <a:p>
            <a:r>
              <a:rPr lang="cs-CZ" sz="2000" dirty="false" smtClean="false"/>
              <a:t>prostory </a:t>
            </a:r>
            <a:r>
              <a:rPr lang="cs-CZ" sz="2000" dirty="false"/>
              <a:t>pro realizaci projektu (např. nájemné za prostory k administraci projektu, vodné, stočné, </a:t>
            </a:r>
            <a:r>
              <a:rPr lang="cs-CZ" sz="2000" dirty="false" smtClean="false"/>
              <a:t>energie apod.) </a:t>
            </a:r>
            <a:endParaRPr lang="cs-CZ" sz="2000" dirty="false"/>
          </a:p>
          <a:p>
            <a:r>
              <a:rPr lang="cs-CZ" sz="2000" dirty="false"/>
              <a:t>ostatní provozní výdaje (např. internet, poštovné, </a:t>
            </a:r>
            <a:r>
              <a:rPr lang="cs-CZ" sz="2000" dirty="false" smtClean="false"/>
              <a:t>telefon apod.)</a:t>
            </a:r>
          </a:p>
          <a:p>
            <a:pPr marL="252000" lvl="2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dirty="false" smtClean="false"/>
              <a:t>Podrobnější informace </a:t>
            </a:r>
            <a:r>
              <a:rPr lang="cs-CZ" dirty="false"/>
              <a:t>k </a:t>
            </a:r>
            <a:r>
              <a:rPr lang="cs-CZ" dirty="false" smtClean="false"/>
              <a:t>přímým a nepřímým výdajům jsou </a:t>
            </a:r>
            <a:r>
              <a:rPr lang="cs-CZ" dirty="false"/>
              <a:t>uvedené v příručce „Specifická část pravidel pro žadatele a příjemce v rámci OPZ pro projekty se skutečně vzniklými výdaji a případně také s nepřímými náklady“.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2538358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Veřejné zakázky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340768"/>
            <a:ext cx="8064000" cy="4779232"/>
          </a:xfrm>
        </p:spPr>
        <p:txBody>
          <a:bodyPr/>
          <a:lstStyle/>
          <a:p>
            <a:pPr lvl="0" algn="just">
              <a:lnSpc>
                <a:spcPct val="100000"/>
              </a:lnSpc>
            </a:pPr>
            <a:endParaRPr lang="cs-CZ" sz="1500" dirty="false" smtClean="false"/>
          </a:p>
          <a:p>
            <a:pPr lvl="0" algn="just">
              <a:lnSpc>
                <a:spcPct val="100000"/>
              </a:lnSpc>
            </a:pPr>
            <a:r>
              <a:rPr lang="cs-CZ" sz="1500" dirty="false" smtClean="false"/>
              <a:t>Pravidla </a:t>
            </a:r>
            <a:r>
              <a:rPr lang="cs-CZ" sz="1500" dirty="false"/>
              <a:t>pro zadávání zakázek - Obecná část pravidel pro žadatele a příjemce v rámci OPZ </a:t>
            </a:r>
          </a:p>
          <a:p>
            <a:pPr algn="just">
              <a:lnSpc>
                <a:spcPct val="100000"/>
              </a:lnSpc>
            </a:pPr>
            <a:r>
              <a:rPr lang="cs-CZ" sz="1500" b="true" dirty="false"/>
              <a:t>Povinnost součinnosti příjemce ve věci prověřování zadávání </a:t>
            </a:r>
            <a:r>
              <a:rPr lang="cs-CZ" sz="1500" b="true" dirty="false" smtClean="false"/>
              <a:t>zakázek </a:t>
            </a:r>
            <a:r>
              <a:rPr lang="cs-CZ" sz="1500" dirty="false" smtClean="false"/>
              <a:t>– pozor: počítat s </a:t>
            </a:r>
            <a:r>
              <a:rPr lang="cs-CZ" sz="1500" dirty="false"/>
              <a:t>časem n</a:t>
            </a:r>
            <a:r>
              <a:rPr lang="pl-PL" sz="1500" dirty="false"/>
              <a:t>ezbytným na kontroly prováděné </a:t>
            </a:r>
            <a:r>
              <a:rPr lang="pl-PL" sz="1500" dirty="false" smtClean="false"/>
              <a:t>ŘO</a:t>
            </a:r>
            <a:r>
              <a:rPr lang="cs-CZ" sz="1500" dirty="false"/>
              <a:t> </a:t>
            </a:r>
            <a:r>
              <a:rPr lang="cs-CZ" sz="1500" dirty="false" smtClean="false"/>
              <a:t>(</a:t>
            </a:r>
            <a:r>
              <a:rPr lang="cs-CZ" sz="1500" dirty="false"/>
              <a:t>u </a:t>
            </a:r>
            <a:r>
              <a:rPr lang="cs-CZ" sz="1500" dirty="false" smtClean="false"/>
              <a:t>zakázek </a:t>
            </a:r>
            <a:r>
              <a:rPr lang="cs-CZ" sz="1500" dirty="false"/>
              <a:t>s předpokládanou hodnotou od 400.000 Kč / 500.000 </a:t>
            </a:r>
            <a:r>
              <a:rPr lang="cs-CZ" sz="1500" dirty="false" smtClean="false"/>
              <a:t>Kč)</a:t>
            </a:r>
          </a:p>
          <a:p>
            <a:pPr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500" dirty="false"/>
              <a:t>Příjemce zasílá dokumentaci k zadávacímu řízení </a:t>
            </a:r>
            <a:r>
              <a:rPr lang="cs-CZ" sz="1500" dirty="false" smtClean="false"/>
              <a:t>v </a:t>
            </a:r>
            <a:r>
              <a:rPr lang="cs-CZ" sz="1500" dirty="false"/>
              <a:t>těchto okamžicích: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false" smtClean="false"/>
              <a:t>a</a:t>
            </a:r>
            <a:r>
              <a:rPr lang="cs-CZ" sz="1500" dirty="false"/>
              <a:t>) </a:t>
            </a:r>
            <a:r>
              <a:rPr lang="cs-CZ" sz="1500" b="true" dirty="false"/>
              <a:t>před vyhlášením zadávacího řízení </a:t>
            </a:r>
            <a:r>
              <a:rPr lang="cs-CZ" sz="1500" dirty="false"/>
              <a:t>(tj. kontrole podléhá výzva k podání </a:t>
            </a:r>
            <a:r>
              <a:rPr lang="cs-CZ" sz="1500" dirty="false" smtClean="false"/>
              <a:t>nabídek); </a:t>
            </a:r>
            <a:endParaRPr lang="cs-CZ" sz="1500" dirty="false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false"/>
              <a:t>b) </a:t>
            </a:r>
            <a:r>
              <a:rPr lang="cs-CZ" sz="1500" b="true" dirty="false"/>
              <a:t>před podpisem smlouvy s vybraným dodavatelem </a:t>
            </a:r>
            <a:r>
              <a:rPr lang="cs-CZ" sz="1500" dirty="false"/>
              <a:t>poté, co zadavatel provedl posouzení a hodnocení nabídek (tj. kontrole podléhá: zveřejnění výzvy k podání </a:t>
            </a:r>
            <a:r>
              <a:rPr lang="cs-CZ" sz="1500" dirty="false" smtClean="false"/>
              <a:t>nabídek, </a:t>
            </a:r>
            <a:r>
              <a:rPr lang="cs-CZ" sz="1500" dirty="false"/>
              <a:t>případné poskytování dodatečných informací, provedení posouzení a hodnocení nabídek a připravená smlouva s dodavatelem);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false"/>
              <a:t>c) </a:t>
            </a:r>
            <a:r>
              <a:rPr lang="cs-CZ" sz="1500" b="true" dirty="false"/>
              <a:t>před podpisem dodatku ke smlouvě s dodavatelem </a:t>
            </a:r>
            <a:r>
              <a:rPr lang="cs-CZ" sz="1500" dirty="false"/>
              <a:t>(tj. kontrole podléhá připravený dodatek ke smlouvě s dodavatelem). 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65612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dirty="false" smtClean="false"/>
              <a:t>Způsob podání žádosti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endParaRPr lang="cs-CZ" sz="2000" dirty="false" smtClean="false"/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Žádost </a:t>
            </a:r>
            <a:r>
              <a:rPr lang="cs-CZ" sz="2000" dirty="false"/>
              <a:t>o podporu z OPZ se zpracovává v elektronickém formuláři v IS KP14</a:t>
            </a:r>
            <a:r>
              <a:rPr lang="cs-CZ" sz="2000" dirty="false" smtClean="false"/>
              <a:t>+. </a:t>
            </a:r>
            <a:endParaRPr lang="cs-CZ" sz="2000" dirty="false"/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false" smtClean="false"/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Elektronický podpis statutárního zástupce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false" smtClean="false"/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Žádost se předkládá pouze v elektronické podobě. </a:t>
            </a:r>
            <a:endParaRPr lang="cs-CZ" sz="20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65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5572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false"/>
              <a:t>Příprava a předložení žádosti o </a:t>
            </a:r>
            <a:r>
              <a:rPr lang="pt-BR" dirty="false" smtClean="false"/>
              <a:t>podporu</a:t>
            </a:r>
            <a:r>
              <a:rPr lang="cs-CZ" dirty="false" smtClean="false"/>
              <a:t> 1/2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false"/>
              <a:t>Každý žadatel může v </a:t>
            </a:r>
            <a:r>
              <a:rPr lang="cs-CZ" sz="1800" dirty="false" smtClean="false"/>
              <a:t>rámci výzvy, </a:t>
            </a:r>
            <a:r>
              <a:rPr lang="cs-CZ" sz="1800" dirty="false"/>
              <a:t>podat i realizovat </a:t>
            </a:r>
            <a:r>
              <a:rPr lang="cs-CZ" sz="1800" b="true" dirty="false" smtClean="false"/>
              <a:t>více</a:t>
            </a:r>
            <a:r>
              <a:rPr lang="cs-CZ" sz="1800" dirty="false" smtClean="false"/>
              <a:t> </a:t>
            </a:r>
            <a:r>
              <a:rPr lang="cs-CZ" sz="1800" dirty="false"/>
              <a:t>různých </a:t>
            </a:r>
            <a:r>
              <a:rPr lang="cs-CZ" sz="1800" dirty="false" smtClean="false"/>
              <a:t>projektů. Projekty </a:t>
            </a:r>
            <a:r>
              <a:rPr lang="cs-CZ" sz="1800" dirty="false"/>
              <a:t>jednoho žadatele/příjemce, které jsou realizovány ve stejném časovém období, se ovšem musí odlišovat věcně (tj. tím, co a pro jaké cílové skupiny v nich má probíhat) nebo musí být zaměřené na různé regiony</a:t>
            </a:r>
            <a:r>
              <a:rPr lang="cs-CZ" sz="1800" dirty="false" smtClean="false"/>
              <a:t>.</a:t>
            </a:r>
          </a:p>
          <a:p>
            <a:pPr algn="just">
              <a:lnSpc>
                <a:spcPct val="100000"/>
              </a:lnSpc>
            </a:pPr>
            <a:r>
              <a:rPr lang="cs-CZ" sz="1800" dirty="false"/>
              <a:t>Zásadní pro kvalitu projektu je jeho </a:t>
            </a:r>
            <a:r>
              <a:rPr lang="cs-CZ" sz="1800" dirty="false" smtClean="false"/>
              <a:t>tzv</a:t>
            </a:r>
            <a:r>
              <a:rPr lang="cs-CZ" sz="1800" dirty="false"/>
              <a:t>. </a:t>
            </a:r>
            <a:r>
              <a:rPr lang="cs-CZ" sz="1800" b="true" dirty="false"/>
              <a:t>intervenční logika</a:t>
            </a:r>
            <a:r>
              <a:rPr lang="cs-CZ" sz="1800" dirty="false"/>
              <a:t>. Tímto se rozumí vzájemná soudržnost a provázanost identifikovaných problémů, definovaných cílů a navrhovaných </a:t>
            </a:r>
            <a:r>
              <a:rPr lang="cs-CZ" sz="1800" dirty="false" smtClean="false"/>
              <a:t>opatření/aktivit.</a:t>
            </a:r>
          </a:p>
          <a:p>
            <a:pPr algn="just">
              <a:lnSpc>
                <a:spcPct val="100000"/>
              </a:lnSpc>
            </a:pPr>
            <a:r>
              <a:rPr lang="cs-CZ" sz="1800" dirty="false"/>
              <a:t>P</a:t>
            </a:r>
            <a:r>
              <a:rPr lang="cs-CZ" sz="1800" dirty="false" smtClean="false"/>
              <a:t>rvní </a:t>
            </a:r>
            <a:r>
              <a:rPr lang="cs-CZ" sz="1800" dirty="false"/>
              <a:t>fází přípravy projektu </a:t>
            </a:r>
            <a:r>
              <a:rPr lang="cs-CZ" sz="1800" dirty="false" smtClean="false"/>
              <a:t>je </a:t>
            </a:r>
            <a:r>
              <a:rPr lang="cs-CZ" sz="1800" b="true" dirty="false" smtClean="false"/>
              <a:t>projektový </a:t>
            </a:r>
            <a:r>
              <a:rPr lang="cs-CZ" sz="1800" b="true" dirty="false"/>
              <a:t>záměr </a:t>
            </a:r>
            <a:endParaRPr lang="cs-CZ" sz="1800" b="true" dirty="false" smtClean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pl-PL" sz="1400" dirty="false"/>
              <a:t>Co chceme a můžeme změnit</a:t>
            </a:r>
            <a:r>
              <a:rPr lang="pl-PL" sz="1400" dirty="false" smtClean="false"/>
              <a:t>?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Jak toho chceme dosáhnout</a:t>
            </a:r>
            <a:r>
              <a:rPr lang="cs-CZ" sz="1400" dirty="false" smtClean="false"/>
              <a:t>?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Jak ověříme, že jsme byli úspěšní?</a:t>
            </a:r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66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3338158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false"/>
              <a:t>Příprava a předložení žádosti o </a:t>
            </a:r>
            <a:r>
              <a:rPr lang="pt-BR" dirty="false" smtClean="false"/>
              <a:t>podporu</a:t>
            </a:r>
            <a:r>
              <a:rPr lang="cs-CZ" dirty="false" smtClean="false"/>
              <a:t> 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false" smtClean="false"/>
              <a:t>Pro </a:t>
            </a:r>
            <a:r>
              <a:rPr lang="cs-CZ" sz="1800" dirty="false"/>
              <a:t>jakou </a:t>
            </a:r>
            <a:r>
              <a:rPr lang="cs-CZ" sz="1800" b="true" dirty="false"/>
              <a:t>cílovou skupinu </a:t>
            </a:r>
            <a:r>
              <a:rPr lang="cs-CZ" sz="1800" dirty="false"/>
              <a:t>bude projekt </a:t>
            </a:r>
            <a:r>
              <a:rPr lang="cs-CZ" sz="1800" dirty="false" smtClean="false"/>
              <a:t>určený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doporučujeme </a:t>
            </a:r>
            <a:r>
              <a:rPr lang="cs-CZ" sz="1400" dirty="false"/>
              <a:t>ověřit, zda cílová skupina vnímá problém stejně jako vy a zda vámi navrhované řešení vítá a je ochotná se do projektu zapojit. Projekt bude díky výměně informací mezi vámi a cílovou skupinou respektovat reálné prostředí a skutečné potřeby a zájmy cílové </a:t>
            </a:r>
            <a:r>
              <a:rPr lang="cs-CZ" sz="1400" dirty="false" smtClean="false"/>
              <a:t>skupiny.</a:t>
            </a:r>
          </a:p>
          <a:p>
            <a:pPr algn="just">
              <a:lnSpc>
                <a:spcPct val="100000"/>
              </a:lnSpc>
            </a:pPr>
            <a:r>
              <a:rPr lang="cs-CZ" sz="1800" b="true" dirty="false"/>
              <a:t>C</a:t>
            </a:r>
            <a:r>
              <a:rPr lang="cs-CZ" sz="1800" b="true" dirty="false" smtClean="false"/>
              <a:t>íl</a:t>
            </a:r>
            <a:r>
              <a:rPr lang="cs-CZ" sz="1800" dirty="false" smtClean="false"/>
              <a:t> </a:t>
            </a:r>
            <a:r>
              <a:rPr lang="cs-CZ" sz="1800" dirty="false"/>
              <a:t>projektu musí být</a:t>
            </a:r>
            <a:r>
              <a:rPr lang="cs-CZ" sz="1800" dirty="false" smtClean="false"/>
              <a:t>: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 smtClean="false"/>
              <a:t>reálně </a:t>
            </a:r>
            <a:r>
              <a:rPr lang="cs-CZ" sz="1400" dirty="false"/>
              <a:t>dosažitelný v daném čase a za daných podmínek,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400" dirty="false"/>
              <a:t>měřitelný, aby bylo možné po ukončení projektu prokázat jeho naplnění pomocí kvantifikovaných údajů.</a:t>
            </a:r>
          </a:p>
          <a:p>
            <a:pPr algn="just">
              <a:lnSpc>
                <a:spcPct val="100000"/>
              </a:lnSpc>
            </a:pPr>
            <a:r>
              <a:rPr lang="cs-CZ" sz="1800" b="true" dirty="false"/>
              <a:t>K</a:t>
            </a:r>
            <a:r>
              <a:rPr lang="cs-CZ" sz="1800" b="true" dirty="false" smtClean="false"/>
              <a:t>líčové </a:t>
            </a:r>
            <a:r>
              <a:rPr lang="cs-CZ" sz="1800" b="true" dirty="false"/>
              <a:t>aktivity  </a:t>
            </a:r>
            <a:r>
              <a:rPr lang="cs-CZ" sz="1800" dirty="false" smtClean="false"/>
              <a:t>jsou prostředkem </a:t>
            </a:r>
            <a:r>
              <a:rPr lang="cs-CZ" sz="1800" dirty="false"/>
              <a:t>k dosažení cíle projektu, mezi cíli a klíčovými aktivitami musí být </a:t>
            </a:r>
            <a:r>
              <a:rPr lang="cs-CZ" sz="1800" dirty="false" smtClean="false"/>
              <a:t>propojení</a:t>
            </a:r>
          </a:p>
          <a:p>
            <a:pPr algn="just">
              <a:lnSpc>
                <a:spcPct val="100000"/>
              </a:lnSpc>
            </a:pPr>
            <a:r>
              <a:rPr lang="cs-CZ" sz="1800" dirty="false"/>
              <a:t>V</a:t>
            </a:r>
            <a:r>
              <a:rPr lang="cs-CZ" sz="1800" dirty="false" smtClean="false"/>
              <a:t> </a:t>
            </a:r>
            <a:r>
              <a:rPr lang="cs-CZ" sz="1800" dirty="false"/>
              <a:t>rámci přípravy projektu je dále nutné promýšlet veškerá možná </a:t>
            </a:r>
            <a:r>
              <a:rPr lang="cs-CZ" sz="1800" b="true" dirty="false" smtClean="false"/>
              <a:t>rizika. </a:t>
            </a:r>
            <a:endParaRPr lang="cs-CZ" sz="1800" dirty="false"/>
          </a:p>
          <a:p>
            <a:pPr algn="just">
              <a:lnSpc>
                <a:spcPct val="100000"/>
              </a:lnSpc>
            </a:pPr>
            <a:endParaRPr lang="cs-CZ" sz="1800" dirty="false"/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false"/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cs-CZ" sz="1400" dirty="false" smtClean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67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12644246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konzultace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8352480" cy="432000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endParaRPr lang="cs-CZ" sz="2000" dirty="false" smtClean="false"/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Elektronický komunikační nástroj </a:t>
            </a:r>
            <a:r>
              <a:rPr lang="cs-CZ" sz="2000" dirty="false"/>
              <a:t>„ESF </a:t>
            </a:r>
            <a:r>
              <a:rPr lang="cs-CZ" sz="2000" dirty="false" smtClean="false"/>
              <a:t>Fórum“ – </a:t>
            </a:r>
            <a:r>
              <a:rPr lang="cs-CZ" sz="2000" dirty="false"/>
              <a:t>Klub pro výzvu č. </a:t>
            </a:r>
            <a:r>
              <a:rPr lang="cs-CZ" sz="2000" dirty="false" smtClean="false"/>
              <a:t>65 </a:t>
            </a:r>
            <a:r>
              <a:rPr lang="cs-CZ" sz="2000" dirty="false"/>
              <a:t>– </a:t>
            </a:r>
            <a:r>
              <a:rPr lang="cs-CZ" sz="2000" dirty="false">
                <a:hlinkClick r:id="rId3"/>
              </a:rPr>
              <a:t>https://forum.esfcr.cz/node/131/podpora-ohrozenych-deti-a-rodin/qa</a:t>
            </a:r>
            <a:r>
              <a:rPr lang="cs-CZ" sz="2000" dirty="false" smtClean="false">
                <a:hlinkClick r:id="rId3"/>
              </a:rPr>
              <a:t>/</a:t>
            </a:r>
            <a:endParaRPr lang="cs-CZ" sz="2000" dirty="false" smtClean="false"/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false"/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Nebudou </a:t>
            </a:r>
            <a:r>
              <a:rPr lang="cs-CZ" sz="2000" dirty="false"/>
              <a:t>poskytovány osobní konzultace a nebudou konzultovány celé projekty; pouze konkrétní dotazy k </a:t>
            </a:r>
            <a:r>
              <a:rPr lang="cs-CZ" sz="2000" dirty="false" smtClean="false"/>
              <a:t>projektům</a:t>
            </a:r>
            <a:r>
              <a:rPr lang="cs-CZ" sz="2000" dirty="false"/>
              <a:t> </a:t>
            </a:r>
            <a:r>
              <a:rPr lang="cs-CZ" sz="2000" dirty="false" smtClean="false"/>
              <a:t>(telefonicky,            e-mailem a přes ESF fórum). </a:t>
            </a:r>
            <a:endParaRPr lang="cs-CZ" sz="20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8802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Hodnocení a výběr projektů</a:t>
            </a:r>
            <a:br>
              <a:rPr lang="cs-CZ" dirty="false" smtClean="false"/>
            </a:br>
            <a:r>
              <a:rPr lang="cs-CZ" dirty="false" smtClean="false"/>
              <a:t>1/2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true" u="sng" dirty="false" smtClean="false"/>
              <a:t>Formální hodnocení a hodnocení přijatelnosti</a:t>
            </a:r>
          </a:p>
          <a:p>
            <a:pPr algn="just">
              <a:lnSpc>
                <a:spcPct val="100000"/>
              </a:lnSpc>
            </a:pPr>
            <a:r>
              <a:rPr lang="cs-CZ" sz="1400" dirty="false"/>
              <a:t>N</a:t>
            </a:r>
            <a:r>
              <a:rPr lang="cs-CZ" sz="1400" dirty="false" smtClean="false"/>
              <a:t>áprava </a:t>
            </a:r>
            <a:r>
              <a:rPr lang="cs-CZ" sz="1400" dirty="false"/>
              <a:t>nedostatků identifikovaných ve formálním hodnocení je možná pouze </a:t>
            </a:r>
            <a:r>
              <a:rPr lang="cs-CZ" sz="1400" dirty="false" smtClean="false"/>
              <a:t>jednou. </a:t>
            </a:r>
            <a:endParaRPr lang="cs-CZ" sz="1400" b="true" dirty="false" smtClean="false"/>
          </a:p>
          <a:p>
            <a:pPr algn="just">
              <a:lnSpc>
                <a:spcPct val="100000"/>
              </a:lnSpc>
            </a:pPr>
            <a:r>
              <a:rPr lang="cs-CZ" sz="1400" dirty="false"/>
              <a:t>N</a:t>
            </a:r>
            <a:r>
              <a:rPr lang="cs-CZ" sz="1400" dirty="false" smtClean="false"/>
              <a:t>áprava </a:t>
            </a:r>
            <a:r>
              <a:rPr lang="cs-CZ" sz="1400" dirty="false"/>
              <a:t>nedostatků identifikovaných v hodnocení přijatelnosti není </a:t>
            </a:r>
            <a:r>
              <a:rPr lang="cs-CZ" sz="1400" dirty="false" smtClean="false"/>
              <a:t>možná.</a:t>
            </a:r>
          </a:p>
          <a:p>
            <a:pPr algn="just">
              <a:lnSpc>
                <a:spcPct val="100000"/>
              </a:lnSpc>
            </a:pPr>
            <a:r>
              <a:rPr lang="cs-CZ" sz="1400" dirty="false" smtClean="false"/>
              <a:t>Kritéria FH a HP viz </a:t>
            </a:r>
            <a:r>
              <a:rPr lang="cs-CZ" sz="1400" dirty="false"/>
              <a:t>Specifická část pravidel pro žadatele a příjemce v rámci </a:t>
            </a:r>
            <a:r>
              <a:rPr lang="cs-CZ" sz="1400" dirty="false" smtClean="false"/>
              <a:t>OPZ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400" b="true" u="sng" dirty="false" smtClean="false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400" b="true" u="sng" dirty="false" smtClean="false"/>
              <a:t>Věcné </a:t>
            </a:r>
            <a:r>
              <a:rPr lang="cs-CZ" sz="1400" b="true" u="sng" dirty="false"/>
              <a:t>hodnocení </a:t>
            </a:r>
          </a:p>
          <a:p>
            <a:pPr algn="just">
              <a:lnSpc>
                <a:spcPct val="100000"/>
              </a:lnSpc>
            </a:pPr>
            <a:r>
              <a:rPr lang="cs-CZ" sz="1400" dirty="false"/>
              <a:t>Individuální hodnotitelé</a:t>
            </a:r>
          </a:p>
          <a:p>
            <a:pPr algn="just">
              <a:lnSpc>
                <a:spcPct val="100000"/>
              </a:lnSpc>
            </a:pPr>
            <a:r>
              <a:rPr lang="cs-CZ" sz="1400" dirty="false"/>
              <a:t>Příručka pro hodnotitele - </a:t>
            </a:r>
            <a:r>
              <a:rPr lang="cs-CZ" sz="1400" dirty="false">
                <a:hlinkClick r:id="rId3"/>
              </a:rPr>
              <a:t>http://</a:t>
            </a:r>
            <a:r>
              <a:rPr lang="cs-CZ" sz="1400" dirty="false" smtClean="false">
                <a:hlinkClick r:id="rId3"/>
              </a:rPr>
              <a:t>www.esfcr.cz/prirucka-pro-hodnotitele</a:t>
            </a:r>
            <a:r>
              <a:rPr lang="cs-CZ" sz="1400" dirty="false" smtClean="false"/>
              <a:t> </a:t>
            </a:r>
            <a:r>
              <a:rPr lang="cs-CZ" sz="1400" dirty="false"/>
              <a:t>- kritéria hodnocení </a:t>
            </a:r>
          </a:p>
          <a:p>
            <a:pPr algn="just">
              <a:lnSpc>
                <a:spcPct val="100000"/>
              </a:lnSpc>
            </a:pPr>
            <a:r>
              <a:rPr lang="cs-CZ" sz="1400" dirty="false"/>
              <a:t>Pozor - zdůvodněná potřebnost</a:t>
            </a:r>
            <a:r>
              <a:rPr lang="cs-CZ" sz="1400" dirty="false" smtClean="false"/>
              <a:t>, účelnost, stanovení cíle na základě reálného problému a jeho ověření!</a:t>
            </a:r>
            <a:endParaRPr lang="cs-CZ" sz="1400" dirty="false"/>
          </a:p>
          <a:p>
            <a:pPr algn="just">
              <a:lnSpc>
                <a:spcPct val="100000"/>
              </a:lnSpc>
            </a:pPr>
            <a:r>
              <a:rPr lang="cs-CZ" sz="1400" dirty="false"/>
              <a:t>Pokud se první dvě zpracovaná věcná hodnocení žádosti o podporu  významně liší - </a:t>
            </a:r>
            <a:r>
              <a:rPr lang="cs-CZ" sz="1400" b="true" dirty="false"/>
              <a:t>arbitrážní hodnocení</a:t>
            </a:r>
            <a:r>
              <a:rPr lang="cs-CZ" sz="1400" dirty="false"/>
              <a:t> </a:t>
            </a:r>
            <a:r>
              <a:rPr lang="cs-CZ" sz="1400" dirty="false" smtClean="false"/>
              <a:t>bude vypracováno </a:t>
            </a:r>
            <a:r>
              <a:rPr lang="cs-CZ" sz="1400" dirty="false"/>
              <a:t>jako další individuální hodnocení v řadě bez využití těchto dvou už zpracovaných věcných hodnocení</a:t>
            </a:r>
          </a:p>
          <a:p>
            <a:pPr algn="just">
              <a:lnSpc>
                <a:spcPct val="100000"/>
              </a:lnSpc>
            </a:pPr>
            <a:endParaRPr lang="cs-CZ" sz="1800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69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48571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dirty="false" smtClean="false"/>
              <a:t/>
            </a:r>
            <a:br>
              <a:rPr lang="cs-CZ" dirty="false" smtClean="false"/>
            </a:br>
            <a:r>
              <a:rPr lang="cs-CZ" dirty="false" smtClean="false"/>
              <a:t>Časové </a:t>
            </a:r>
            <a:r>
              <a:rPr lang="cs-CZ" dirty="false"/>
              <a:t>nastavení</a:t>
            </a:r>
            <a:br>
              <a:rPr lang="cs-CZ" dirty="false"/>
            </a:b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</a:t>
            </a:fld>
            <a:endParaRPr lang="cs-CZ" dirty="false"/>
          </a:p>
        </p:txBody>
      </p:sp>
      <p:graphicFrame>
        <p:nvGraphicFramePr>
          <p:cNvPr id="7" name="Zástupný symbol pro obsah 6"/>
          <p:cNvGraphicFramePr>
            <a:graphicFrameLocks noGrp="true"/>
          </p:cNvGraphicFramePr>
          <p:nvPr>
            <p:ph idx="1"/>
            <p:extLst>
              <p:ext uri="{D42A27DB-BD31-4B8C-83A1-F6EECF244321}">
                <p14:modId xmlns:p14="http://schemas.microsoft.com/office/powerpoint/2010/main" val="1222736034"/>
              </p:ext>
            </p:extLst>
          </p:nvPr>
        </p:nvGraphicFramePr>
        <p:xfrm>
          <a:off x="1187624" y="1772816"/>
          <a:ext cx="6214110" cy="3440400"/>
        </p:xfrm>
        <a:graphic>
          <a:graphicData uri="http://schemas.openxmlformats.org/drawingml/2006/table">
            <a:tbl>
              <a:tblPr firstRow="true" firstCol="true" bandRow="true">
                <a:tableStyleId>{5C22544A-7EE6-4342-B048-85BDC9FD1C3A}</a:tableStyleId>
              </a:tblPr>
              <a:tblGrid>
                <a:gridCol w="2889250"/>
                <a:gridCol w="3324860"/>
              </a:tblGrid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Datum vyhlášení výzvy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 smtClean="false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"/>
                          <a:cs typeface="Times New Roman"/>
                        </a:rPr>
                        <a:t>15. dubna 2016</a:t>
                      </a:r>
                      <a:endParaRPr lang="cs-CZ" sz="1400" dirty="false">
                        <a:solidFill>
                          <a:schemeClr val="bg1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Datum zpřístupnění žádosti o podporu v monitorovacím systému MS2014+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 smtClean="fals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cs-CZ" sz="1400" b="true" baseline="0" dirty="false" smtClean="fals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května 2016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zahájení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indent="0" algn="l" defTabSz="914400" rtl="false" eaLnBrk="true" fontAlgn="auto" latinLnBrk="false" hangingPunct="tru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true" dirty="false" smtClean="fals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cs-CZ" sz="1400" b="true" baseline="0" dirty="false" smtClean="fals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května 2016</a:t>
                      </a:r>
                      <a:endParaRPr lang="cs-CZ" sz="1400" b="true" dirty="false" smtClean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ukončení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 smtClean="false">
                          <a:effectLst/>
                          <a:latin typeface="+mn-lt"/>
                        </a:rPr>
                        <a:t>29. července</a:t>
                      </a:r>
                      <a:r>
                        <a:rPr lang="cs-CZ" sz="1400" b="true" baseline="0" dirty="false" smtClean="false">
                          <a:effectLst/>
                          <a:latin typeface="+mn-lt"/>
                        </a:rPr>
                        <a:t> </a:t>
                      </a:r>
                      <a:r>
                        <a:rPr lang="cs-CZ" sz="1400" b="true" dirty="false" smtClean="false">
                          <a:effectLst/>
                          <a:latin typeface="+mn-lt"/>
                        </a:rPr>
                        <a:t> 2016 do 12:00 hod.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Maximální délka, na kterou je žadatel oprávněn projekt naplánovat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>
                          <a:effectLst/>
                          <a:latin typeface="+mn-lt"/>
                        </a:rPr>
                        <a:t>24 měsíců 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false">
                          <a:effectLst/>
                          <a:latin typeface="+mn-lt"/>
                        </a:rPr>
                        <a:t>Nejzazší datum pro ukončení fyzické realizace projektu</a:t>
                      </a:r>
                      <a:endParaRPr lang="cs-CZ" sz="1400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true" dirty="false" smtClean="false">
                          <a:effectLst/>
                          <a:latin typeface="+mn-lt"/>
                        </a:rPr>
                        <a:t>31. březen 2020</a:t>
                      </a:r>
                      <a:endParaRPr lang="cs-CZ" sz="1400" b="true" dirty="false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2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/>
              <a:t>Hodnocení a výběr projektů</a:t>
            </a:r>
            <a:br>
              <a:rPr lang="cs-CZ" dirty="false"/>
            </a:br>
            <a:r>
              <a:rPr lang="cs-CZ" dirty="false" smtClean="false"/>
              <a:t>2/2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467544" y="1800000"/>
            <a:ext cx="8352928" cy="4320000"/>
          </a:xfrm>
        </p:spPr>
        <p:txBody>
          <a:bodyPr/>
          <a:lstStyle/>
          <a:p>
            <a:endParaRPr lang="cs-CZ" sz="2000" b="true" dirty="false" smtClean="false"/>
          </a:p>
          <a:p>
            <a:r>
              <a:rPr lang="cs-CZ" sz="2000" b="true" dirty="false" smtClean="false"/>
              <a:t>Výběrová komise</a:t>
            </a:r>
          </a:p>
          <a:p>
            <a:pPr lvl="0"/>
            <a:r>
              <a:rPr lang="cs-CZ" sz="2000" b="true" dirty="false" smtClean="false"/>
              <a:t>Příprava </a:t>
            </a:r>
            <a:r>
              <a:rPr lang="cs-CZ" sz="2000" b="true" dirty="false"/>
              <a:t>a vydání právního aktu o poskytnutí </a:t>
            </a:r>
            <a:r>
              <a:rPr lang="cs-CZ" sz="2000" b="true" dirty="false" smtClean="false"/>
              <a:t>podpory</a:t>
            </a:r>
          </a:p>
          <a:p>
            <a:pPr lvl="1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1800" i="true" dirty="false" smtClean="false"/>
              <a:t>Lhůta </a:t>
            </a:r>
            <a:r>
              <a:rPr lang="cs-CZ" sz="1800" i="true" dirty="false"/>
              <a:t>pro celý proces hodnocení a výběr projektu je </a:t>
            </a:r>
            <a:r>
              <a:rPr lang="cs-CZ" sz="1800" b="true" i="true" dirty="false"/>
              <a:t>7 měsíců </a:t>
            </a:r>
            <a:r>
              <a:rPr lang="cs-CZ" sz="1800" i="true" dirty="false"/>
              <a:t>od data ukončení příjmu žádostí (včetně vydání Rozhodnutí) = </a:t>
            </a:r>
            <a:r>
              <a:rPr lang="cs-CZ" sz="1800" i="true" dirty="false" smtClean="false"/>
              <a:t>únor 2017. </a:t>
            </a:r>
            <a:r>
              <a:rPr lang="cs-CZ" sz="1800" i="true" dirty="false"/>
              <a:t>Nejdříve možný termín pro zahájení realizace je </a:t>
            </a:r>
            <a:r>
              <a:rPr lang="cs-CZ" sz="1800" i="true" dirty="false" smtClean="false"/>
              <a:t>březen 2017. </a:t>
            </a:r>
            <a:r>
              <a:rPr lang="cs-CZ" sz="1800" i="true" dirty="false"/>
              <a:t>Doporučujeme zahájení později </a:t>
            </a:r>
            <a:r>
              <a:rPr lang="cs-CZ" sz="1800" i="true" dirty="false" smtClean="false"/>
              <a:t>(květen 2017 </a:t>
            </a:r>
            <a:r>
              <a:rPr lang="cs-CZ" sz="1800" i="true" dirty="false"/>
              <a:t>a později). 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70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6634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KAPACITA ŽADATELE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>
          <a:xfrm>
            <a:off x="540000" y="1800000"/>
            <a:ext cx="8064000" cy="472534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dirty="false" smtClean="false"/>
              <a:t>Žadatel uvede v žádosti o podporu údaje </a:t>
            </a:r>
            <a:r>
              <a:rPr lang="cs-CZ" sz="2000" dirty="false"/>
              <a:t>o </a:t>
            </a:r>
            <a:r>
              <a:rPr lang="cs-CZ" sz="2000" b="true" dirty="false"/>
              <a:t>počtu zaměstnanců a roční </a:t>
            </a:r>
            <a:r>
              <a:rPr lang="cs-CZ" sz="2000" b="true" dirty="false" smtClean="false"/>
              <a:t>obrat</a:t>
            </a:r>
            <a:r>
              <a:rPr lang="cs-CZ" sz="2000" dirty="false"/>
              <a:t>. Dále </a:t>
            </a:r>
            <a:r>
              <a:rPr lang="cs-CZ" sz="2000" dirty="false" smtClean="false"/>
              <a:t>je nutné popsat </a:t>
            </a:r>
            <a:r>
              <a:rPr lang="cs-CZ" sz="2000" b="true" dirty="false" smtClean="false"/>
              <a:t>odbornou kapacitu</a:t>
            </a:r>
            <a:r>
              <a:rPr lang="cs-CZ" sz="2000" dirty="false" smtClean="false"/>
              <a:t> žadatele (případně realizačního týmu).</a:t>
            </a:r>
          </a:p>
          <a:p>
            <a:pPr algn="just">
              <a:lnSpc>
                <a:spcPct val="100000"/>
              </a:lnSpc>
            </a:pPr>
            <a:r>
              <a:rPr lang="cs-CZ" sz="2000" dirty="false" smtClean="false"/>
              <a:t>Uvádí </a:t>
            </a:r>
            <a:r>
              <a:rPr lang="cs-CZ" sz="2000" dirty="false"/>
              <a:t>se údaje za </a:t>
            </a:r>
            <a:r>
              <a:rPr lang="cs-CZ" sz="2000" b="true" dirty="false"/>
              <a:t>poslední uzavřené účetní období</a:t>
            </a:r>
            <a:r>
              <a:rPr lang="cs-CZ" sz="2000" dirty="false" smtClean="false"/>
              <a:t>.</a:t>
            </a:r>
            <a:endParaRPr lang="cs-CZ" sz="2000" b="true" dirty="false" smtClean="false"/>
          </a:p>
          <a:p>
            <a:pPr algn="just">
              <a:lnSpc>
                <a:spcPct val="100000"/>
              </a:lnSpc>
            </a:pPr>
            <a:r>
              <a:rPr lang="cs-CZ" sz="2000" dirty="false"/>
              <a:t>H</a:t>
            </a:r>
            <a:r>
              <a:rPr lang="cs-CZ" sz="2000" dirty="false" smtClean="false"/>
              <a:t>odnotitelé </a:t>
            </a:r>
            <a:r>
              <a:rPr lang="cs-CZ" sz="2000" dirty="false"/>
              <a:t>v rámci věcného hodnocení posoudí </a:t>
            </a:r>
            <a:r>
              <a:rPr lang="cs-CZ" sz="2000" dirty="false" smtClean="false"/>
              <a:t>administrativní</a:t>
            </a:r>
            <a:r>
              <a:rPr lang="cs-CZ" sz="2000" dirty="false"/>
              <a:t>, finanční a provozní </a:t>
            </a:r>
            <a:r>
              <a:rPr lang="cs-CZ" sz="2000" dirty="false" smtClean="false"/>
              <a:t>kapacitu vzhledem ke schopnosti realizovat projekt </a:t>
            </a:r>
            <a:r>
              <a:rPr lang="cs-CZ" sz="2000" dirty="false"/>
              <a:t>(nebodované </a:t>
            </a:r>
            <a:r>
              <a:rPr lang="cs-CZ" sz="2000" dirty="false" smtClean="false"/>
              <a:t>kritérium). </a:t>
            </a:r>
          </a:p>
          <a:p>
            <a:pPr algn="just">
              <a:lnSpc>
                <a:spcPct val="100000"/>
              </a:lnSpc>
            </a:pPr>
            <a:r>
              <a:rPr lang="cs-CZ" sz="2000" b="true" dirty="false" smtClean="false"/>
              <a:t>U </a:t>
            </a:r>
            <a:r>
              <a:rPr lang="cs-CZ" sz="2000" b="true" dirty="false"/>
              <a:t>projektů s celkovými způsobilými výdaji nepřevyšujícími </a:t>
            </a:r>
            <a:r>
              <a:rPr lang="cs-CZ" sz="2000" b="true" dirty="false" smtClean="false"/>
              <a:t>      2 </a:t>
            </a:r>
            <a:r>
              <a:rPr lang="cs-CZ" sz="2000" b="true" dirty="false"/>
              <a:t>miliony korun je kapacita žadatele vždy dostatečná. 	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71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9735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Kde hledat informace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400" dirty="false" smtClean="false"/>
          </a:p>
          <a:p>
            <a:pPr algn="just">
              <a:lnSpc>
                <a:spcPct val="100000"/>
              </a:lnSpc>
            </a:pPr>
            <a:r>
              <a:rPr lang="cs-CZ" sz="1800" dirty="false" smtClean="false"/>
              <a:t>Webový </a:t>
            </a:r>
            <a:r>
              <a:rPr lang="cs-CZ" sz="1800" dirty="false"/>
              <a:t>portál ESF v ČR </a:t>
            </a:r>
            <a:r>
              <a:rPr lang="cs-CZ" sz="1800" dirty="false">
                <a:hlinkClick r:id="rId3"/>
              </a:rPr>
              <a:t>www.esfcr.cz</a:t>
            </a:r>
            <a:r>
              <a:rPr lang="cs-CZ" sz="1800" dirty="false"/>
              <a:t> </a:t>
            </a:r>
          </a:p>
          <a:p>
            <a:pPr algn="just">
              <a:lnSpc>
                <a:spcPct val="100000"/>
              </a:lnSpc>
            </a:pPr>
            <a:r>
              <a:rPr lang="cs-CZ" sz="1800" dirty="false" smtClean="false"/>
              <a:t>Odkazy na příručky a další dokumenty ve výzvě</a:t>
            </a:r>
          </a:p>
          <a:p>
            <a:pPr algn="just">
              <a:lnSpc>
                <a:spcPct val="100000"/>
              </a:lnSpc>
            </a:pPr>
            <a:r>
              <a:rPr lang="cs-CZ" sz="1800" dirty="false"/>
              <a:t>ESF </a:t>
            </a:r>
            <a:r>
              <a:rPr lang="cs-CZ" sz="1800" dirty="false" smtClean="false"/>
              <a:t>Fórum – klub výzvy č. 65</a:t>
            </a:r>
            <a:r>
              <a:rPr lang="cs-CZ" sz="1800" dirty="false"/>
              <a:t>: https://forum.esfcr.cz/node/131/podpora-ohrozenych-deti-a-rodin/qa/</a:t>
            </a:r>
          </a:p>
          <a:p>
            <a:pPr algn="just">
              <a:lnSpc>
                <a:spcPct val="100000"/>
              </a:lnSpc>
            </a:pPr>
            <a:r>
              <a:rPr lang="cs-CZ" sz="1800" dirty="false" smtClean="false"/>
              <a:t>Obecná část pravidel pro žadatele a příjemce v rámci Operačního programu Zaměstnanost </a:t>
            </a:r>
          </a:p>
          <a:p>
            <a:pPr algn="just">
              <a:lnSpc>
                <a:spcPct val="100000"/>
              </a:lnSpc>
            </a:pPr>
            <a:r>
              <a:rPr lang="cs-CZ" sz="1800" dirty="false" smtClean="false"/>
              <a:t>Specifické </a:t>
            </a:r>
            <a:r>
              <a:rPr lang="cs-CZ" sz="1800" dirty="false"/>
              <a:t>části pravidel pro žadatele a příjemce v rámci OPZ pro projekty se skutečně vzniklými výdaji a případně také s nepřímými náklady</a:t>
            </a:r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72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13837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KONTAKTY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sz="1600" dirty="false"/>
              <a:t>Mgr. Dita Tondlová, dita.tondlova@mpsv.cz, 221 922 </a:t>
            </a:r>
            <a:r>
              <a:rPr lang="cs-CZ" sz="1600" dirty="false" smtClean="false"/>
              <a:t>034</a:t>
            </a:r>
          </a:p>
          <a:p>
            <a:pPr lvl="0" algn="just"/>
            <a:r>
              <a:rPr lang="cs-CZ" sz="1600" dirty="false" smtClean="false"/>
              <a:t>Mgr</a:t>
            </a:r>
            <a:r>
              <a:rPr lang="cs-CZ" sz="1600" dirty="false"/>
              <a:t>. Tereza Zahálková, </a:t>
            </a:r>
            <a:r>
              <a:rPr lang="cs-CZ" sz="1600" dirty="false">
                <a:hlinkClick r:id="rId3"/>
              </a:rPr>
              <a:t>tereza.zahalkova@mpsv.cz</a:t>
            </a:r>
            <a:r>
              <a:rPr lang="cs-CZ" sz="1600" dirty="false"/>
              <a:t>, 221 923 </a:t>
            </a:r>
            <a:r>
              <a:rPr lang="cs-CZ" sz="1600" dirty="false" smtClean="false"/>
              <a:t>899</a:t>
            </a:r>
          </a:p>
          <a:p>
            <a:pPr lvl="0" algn="just"/>
            <a:r>
              <a:rPr lang="cs-CZ" sz="1600" dirty="false" smtClean="false"/>
              <a:t>Ing. Markéta Olšanská, </a:t>
            </a:r>
            <a:r>
              <a:rPr lang="cs-CZ" sz="1600" dirty="false" smtClean="false">
                <a:hlinkClick r:id="rId4"/>
              </a:rPr>
              <a:t>marketa.olsanska@mpsv.cz</a:t>
            </a:r>
            <a:r>
              <a:rPr lang="cs-CZ" sz="1600" dirty="false" smtClean="false"/>
              <a:t>, 221 923 614</a:t>
            </a:r>
          </a:p>
          <a:p>
            <a:pPr lvl="0" algn="just"/>
            <a:r>
              <a:rPr lang="cs-CZ" sz="1600" dirty="false" smtClean="false"/>
              <a:t>Ing. Gabriela Botosová, </a:t>
            </a:r>
            <a:r>
              <a:rPr lang="cs-CZ" sz="1600" dirty="false" smtClean="false">
                <a:hlinkClick r:id="rId5"/>
              </a:rPr>
              <a:t>gabriela.botosova@mpsv.cz</a:t>
            </a:r>
            <a:r>
              <a:rPr lang="cs-CZ" sz="1600" dirty="false" smtClean="false"/>
              <a:t>, 221 922 174</a:t>
            </a:r>
          </a:p>
          <a:p>
            <a:pPr lvl="0" algn="just"/>
            <a:r>
              <a:rPr lang="cs-CZ" sz="1600" dirty="false" smtClean="false"/>
              <a:t>Ing. Ondřej Remeš, ondrej.remes@mpsv.cz</a:t>
            </a:r>
          </a:p>
          <a:p>
            <a:pPr lvl="0" algn="just"/>
            <a:endParaRPr lang="cs-CZ" sz="1600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73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6242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cs-CZ" dirty="false"/>
          </a:p>
          <a:p>
            <a:pPr marL="0" indent="0" algn="ctr">
              <a:lnSpc>
                <a:spcPct val="150000"/>
              </a:lnSpc>
              <a:buNone/>
            </a:pPr>
            <a:endParaRPr lang="cs-CZ" sz="3200" b="true" dirty="false"/>
          </a:p>
          <a:p>
            <a:pPr marL="0" indent="0" algn="ctr">
              <a:lnSpc>
                <a:spcPct val="150000"/>
              </a:lnSpc>
              <a:buNone/>
            </a:pPr>
            <a:r>
              <a:rPr lang="cs-CZ" sz="3200" b="true" dirty="false" smtClean="false"/>
              <a:t>DĚKUJEME ZA POZORNOST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cs-CZ" sz="3200" b="true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74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21690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smtClean="false"/>
              <a:t>Alokace výzvy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algn="just"/>
            <a:endParaRPr lang="cs-CZ" dirty="false" smtClean="false"/>
          </a:p>
          <a:p>
            <a:pPr algn="just"/>
            <a:r>
              <a:rPr lang="cs-CZ" dirty="false" smtClean="false"/>
              <a:t>Finanční </a:t>
            </a:r>
            <a:r>
              <a:rPr lang="cs-CZ" dirty="false"/>
              <a:t>alokace výzvy (rozhodná pro výběr projektů </a:t>
            </a:r>
            <a:r>
              <a:rPr lang="cs-CZ" dirty="false" smtClean="false"/>
              <a:t>    k </a:t>
            </a:r>
            <a:r>
              <a:rPr lang="cs-CZ" dirty="false"/>
              <a:t>financování): </a:t>
            </a:r>
            <a:r>
              <a:rPr lang="cs-CZ" b="true" dirty="false" smtClean="false"/>
              <a:t>200</a:t>
            </a:r>
            <a:r>
              <a:rPr lang="cs-CZ" b="true" dirty="false"/>
              <a:t> 000 000  </a:t>
            </a:r>
            <a:r>
              <a:rPr lang="cs-CZ" b="true" dirty="false" smtClean="false"/>
              <a:t>CZK </a:t>
            </a:r>
            <a:r>
              <a:rPr lang="cs-CZ" dirty="false" smtClean="false"/>
              <a:t>– včetně vlastních zdrojů</a:t>
            </a:r>
            <a:endParaRPr lang="cs-CZ" dirty="false"/>
          </a:p>
          <a:p>
            <a:pPr lvl="0" algn="just"/>
            <a:endParaRPr lang="cs-CZ" dirty="false"/>
          </a:p>
          <a:p>
            <a:pPr lvl="0" algn="just"/>
            <a:r>
              <a:rPr lang="cs-CZ" dirty="false"/>
              <a:t>Finanční alokace výzvy (podpora): </a:t>
            </a:r>
            <a:r>
              <a:rPr lang="cs-CZ" b="true" dirty="false" smtClean="false"/>
              <a:t>195</a:t>
            </a:r>
            <a:r>
              <a:rPr lang="cs-CZ" b="true" dirty="false"/>
              <a:t> </a:t>
            </a:r>
            <a:r>
              <a:rPr lang="cs-CZ" b="true" dirty="false" smtClean="false"/>
              <a:t>000 </a:t>
            </a:r>
            <a:r>
              <a:rPr lang="cs-CZ" b="true" dirty="false"/>
              <a:t>000 </a:t>
            </a:r>
            <a:r>
              <a:rPr lang="cs-CZ" b="true" dirty="false" smtClean="false"/>
              <a:t>CZK </a:t>
            </a:r>
            <a:r>
              <a:rPr lang="cs-CZ" dirty="false" smtClean="false"/>
              <a:t>- odhad</a:t>
            </a:r>
            <a:endParaRPr lang="cs-CZ" dirty="false"/>
          </a:p>
          <a:p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8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7293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false" err="true"/>
              <a:t>c</a:t>
            </a:r>
            <a:r>
              <a:rPr lang="cs-CZ" dirty="false" err="true" smtClean="false"/>
              <a:t>ELKOVé</a:t>
            </a:r>
            <a:r>
              <a:rPr lang="cs-CZ" dirty="false" smtClean="false"/>
              <a:t> </a:t>
            </a:r>
            <a:r>
              <a:rPr lang="cs-CZ" dirty="false" err="true" smtClean="false"/>
              <a:t>ZPůSOBILé</a:t>
            </a:r>
            <a:r>
              <a:rPr lang="cs-CZ" dirty="false" smtClean="false"/>
              <a:t> náklady</a:t>
            </a:r>
            <a:endParaRPr lang="cs-CZ" dirty="false"/>
          </a:p>
        </p:txBody>
      </p:sp>
      <p:sp>
        <p:nvSpPr>
          <p:cNvPr id="3" name="Zástupný symbol pro obsah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marL="414000" lvl="1" indent="0">
              <a:buSzPct val="200000"/>
              <a:buNone/>
            </a:pPr>
            <a:endParaRPr lang="cs-CZ" b="true" dirty="false"/>
          </a:p>
          <a:p>
            <a:pPr marL="414000" lvl="1" indent="0">
              <a:buSzPct val="200000"/>
              <a:buNone/>
            </a:pPr>
            <a:r>
              <a:rPr lang="cs-CZ" sz="2400" b="true" dirty="false" smtClean="false"/>
              <a:t>Minimální </a:t>
            </a:r>
            <a:r>
              <a:rPr lang="cs-CZ" sz="2400" b="true" dirty="false"/>
              <a:t>výše </a:t>
            </a:r>
            <a:r>
              <a:rPr lang="cs-CZ" sz="2400" dirty="false"/>
              <a:t>celkových způsobilých výdajů projektu:  </a:t>
            </a:r>
            <a:r>
              <a:rPr lang="cs-CZ" sz="2400" dirty="false" smtClean="false"/>
              <a:t> </a:t>
            </a:r>
          </a:p>
          <a:p>
            <a:pPr marL="414000" lvl="1" indent="0">
              <a:buSzPct val="200000"/>
              <a:buNone/>
            </a:pPr>
            <a:r>
              <a:rPr lang="cs-CZ" sz="2400" dirty="false" smtClean="false"/>
              <a:t>  </a:t>
            </a:r>
          </a:p>
          <a:p>
            <a:pPr marL="414000" lvl="1" indent="0" algn="ctr">
              <a:buSzPct val="200000"/>
              <a:buNone/>
            </a:pPr>
            <a:r>
              <a:rPr lang="cs-CZ" sz="2400" b="true" dirty="false" smtClean="false"/>
              <a:t>1 </a:t>
            </a:r>
            <a:r>
              <a:rPr lang="cs-CZ" sz="2400" b="true" dirty="false"/>
              <a:t>000 000 </a:t>
            </a:r>
            <a:r>
              <a:rPr lang="cs-CZ" sz="2400" b="true" dirty="false" smtClean="false"/>
              <a:t>CZK</a:t>
            </a:r>
          </a:p>
          <a:p>
            <a:pPr lvl="1">
              <a:buSzPct val="200000"/>
              <a:buFont typeface="Arial" panose="020B0604020202020204" pitchFamily="34" charset="0"/>
              <a:buChar char="•"/>
            </a:pPr>
            <a:endParaRPr lang="cs-CZ" sz="2400" dirty="false"/>
          </a:p>
          <a:p>
            <a:pPr marL="414000" lvl="1" indent="0">
              <a:buSzPct val="200000"/>
              <a:buNone/>
            </a:pPr>
            <a:r>
              <a:rPr lang="cs-CZ" sz="2400" b="true" dirty="false" smtClean="false"/>
              <a:t>Maximální </a:t>
            </a:r>
            <a:r>
              <a:rPr lang="cs-CZ" sz="2400" b="true" dirty="false"/>
              <a:t>výše </a:t>
            </a:r>
            <a:r>
              <a:rPr lang="cs-CZ" sz="2400" dirty="false"/>
              <a:t>celkových způsobilých výdajů projektu: </a:t>
            </a:r>
            <a:r>
              <a:rPr lang="cs-CZ" sz="2400" dirty="false" smtClean="false"/>
              <a:t>  </a:t>
            </a:r>
          </a:p>
          <a:p>
            <a:pPr lvl="1">
              <a:buSzPct val="200000"/>
              <a:buFont typeface="Arial" panose="020B0604020202020204" pitchFamily="34" charset="0"/>
              <a:buChar char="•"/>
            </a:pPr>
            <a:endParaRPr lang="cs-CZ" sz="2400" dirty="false" smtClean="false"/>
          </a:p>
          <a:p>
            <a:pPr marL="414000" lvl="1" indent="0" algn="ctr">
              <a:buSzPct val="200000"/>
              <a:buNone/>
            </a:pPr>
            <a:r>
              <a:rPr lang="cs-CZ" sz="2400" b="true" dirty="false" smtClean="false"/>
              <a:t>10 </a:t>
            </a:r>
            <a:r>
              <a:rPr lang="cs-CZ" sz="2400" b="true" dirty="false"/>
              <a:t>000 000 CZK</a:t>
            </a:r>
          </a:p>
          <a:p>
            <a:pPr marL="0" indent="0">
              <a:buNone/>
            </a:pPr>
            <a:endParaRPr lang="cs-CZ" dirty="false"/>
          </a:p>
        </p:txBody>
      </p:sp>
      <p:sp>
        <p:nvSpPr>
          <p:cNvPr id="4" name="Zástupný symbol pro číslo snímku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false"/>
              <a:pPr/>
              <a:t>9</a:t>
            </a:fld>
            <a:endParaRPr lang="cs-CZ" dirty="false"/>
          </a:p>
        </p:txBody>
      </p:sp>
    </p:spTree>
    <p:extLst>
      <p:ext uri="{BB962C8B-B14F-4D97-AF65-F5344CB8AC3E}">
        <p14:creationId xmlns:p14="http://schemas.microsoft.com/office/powerpoint/2010/main" val="3039736571"/>
      </p:ext>
    </p:extLst>
  </p:cSld>
  <p:clrMapOvr>
    <a:masterClrMapping/>
  </p:clrMapOvr>
</p:sld>
</file>

<file path=ppt/theme/theme1.xml><?xml version="1.0" encoding="utf-8"?>
<a:theme xmlns:w="http://schemas.openxmlformats.org/wordprocessingml/2006/main" xmlns:m="http://schemas.openxmlformats.org/officeDocument/2006/math" xmlns:w14="http://schemas.microsoft.com/office/word/2010/wordml" xmlns:r="http://schemas.openxmlformats.org/officeDocument/2006/relationships" xmlns:wp="http://schemas.openxmlformats.org/drawingml/2006/wordprocessingDrawing" xmlns:a="http://schemas.openxmlformats.org/drawingml/2006/main" xmlns:wp14="http://schemas.microsoft.com/office/word/2010/wordprocessingDrawing" xmlns:w15="http://schemas.microsoft.com/office/word/2012/wordml" xmlns:mc="http://schemas.openxmlformats.org/markup-compatibility/2006" xmlns:sl="http://schemas.openxmlformats.org/schemaLibrary/2006/main" xmlns:wne="http://schemas.microsoft.com/office/word/2006/wordml" xmlns:c="http://schemas.openxmlformats.org/drawingml/2006/chart" xmlns:cdr="http://schemas.openxmlformats.org/drawingml/2006/chartDrawing" xmlns:c14="http://schemas.microsoft.com/office/drawing/2007/8/2/chart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o="urn:schemas-microsoft-com:office:office" xmlns:xvml="urn:schemas-microsoft-com:office:excel" xmlns:v="urn:schemas-microsoft-com:vml" xmlns:w10="urn:schemas-microsoft-com:office:word" xmlns:pvml="urn:schemas-microsoft-com:office:powerpoint" xmlns:cppr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b="http://schemas.openxmlformats.org/officeDocument/2006/bibliography" xmlns:wps="http://schemas.microsoft.com/office/word/2010/wordprocessingShape" xmlns:w16se="http://schemas.microsoft.com/office/word/2015/wordml/symex" xmlns:w16cid="http://schemas.microsoft.com/office/word/2016/wordml/cid" xmlns:wetp="http://schemas.microsoft.com/office/webextensions/taskpanes/2010/11" xmlns:we="http://schemas.microsoft.com/office/webextensions/webextension/2010/11" xmlns:comp="http://schemas.openxmlformats.org/drawingml/2006/compatibility" xmlns:lc="http://schemas.openxmlformats.org/drawingml/2006/lockedCanvas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false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w="http://schemas.openxmlformats.org/wordprocessingml/2006/main" xmlns:m="http://schemas.openxmlformats.org/officeDocument/2006/math" xmlns:w14="http://schemas.microsoft.com/office/word/2010/wordml" xmlns:r="http://schemas.openxmlformats.org/officeDocument/2006/relationships" xmlns:wp="http://schemas.openxmlformats.org/drawingml/2006/wordprocessingDrawing" xmlns:a="http://schemas.openxmlformats.org/drawingml/2006/main" xmlns:wp14="http://schemas.microsoft.com/office/word/2010/wordprocessingDrawing" xmlns:w15="http://schemas.microsoft.com/office/word/2012/wordml" xmlns:mc="http://schemas.openxmlformats.org/markup-compatibility/2006" xmlns:sl="http://schemas.openxmlformats.org/schemaLibrary/2006/main" xmlns:wne="http://schemas.microsoft.com/office/word/2006/wordml" xmlns:c="http://schemas.openxmlformats.org/drawingml/2006/chart" xmlns:cdr="http://schemas.openxmlformats.org/drawingml/2006/chartDrawing" xmlns:c14="http://schemas.microsoft.com/office/drawing/2007/8/2/chart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o="urn:schemas-microsoft-com:office:office" xmlns:xvml="urn:schemas-microsoft-com:office:excel" xmlns:v="urn:schemas-microsoft-com:vml" xmlns:w10="urn:schemas-microsoft-com:office:word" xmlns:pvml="urn:schemas-microsoft-com:office:powerpoint" xmlns:cppr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b="http://schemas.openxmlformats.org/officeDocument/2006/bibliography" xmlns:wps="http://schemas.microsoft.com/office/word/2010/wordprocessingShape" xmlns:w16se="http://schemas.microsoft.com/office/word/2015/wordml/symex" xmlns:w16cid="http://schemas.microsoft.com/office/word/2016/wordml/cid" xmlns:wetp="http://schemas.microsoft.com/office/webextensions/taskpanes/2010/11" xmlns:we="http://schemas.microsoft.com/office/webextensions/webextension/2010/11" xmlns:comp="http://schemas.openxmlformats.org/drawingml/2006/compatibility" xmlns:lc="http://schemas.openxmlformats.org/drawingml/2006/lockedCanvas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false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w="http://schemas.openxmlformats.org/wordprocessingml/2006/main" xmlns:m="http://schemas.openxmlformats.org/officeDocument/2006/math" xmlns:w14="http://schemas.microsoft.com/office/word/2010/wordml" xmlns:r="http://schemas.openxmlformats.org/officeDocument/2006/relationships" xmlns:wp="http://schemas.openxmlformats.org/drawingml/2006/wordprocessingDrawing" xmlns:a="http://schemas.openxmlformats.org/drawingml/2006/main" xmlns:wp14="http://schemas.microsoft.com/office/word/2010/wordprocessingDrawing" xmlns:w15="http://schemas.microsoft.com/office/word/2012/wordml" xmlns:mc="http://schemas.openxmlformats.org/markup-compatibility/2006" xmlns:sl="http://schemas.openxmlformats.org/schemaLibrary/2006/main" xmlns:wne="http://schemas.microsoft.com/office/word/2006/wordml" xmlns:c="http://schemas.openxmlformats.org/drawingml/2006/chart" xmlns:cdr="http://schemas.openxmlformats.org/drawingml/2006/chartDrawing" xmlns:c14="http://schemas.microsoft.com/office/drawing/2007/8/2/chart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o="urn:schemas-microsoft-com:office:office" xmlns:xvml="urn:schemas-microsoft-com:office:excel" xmlns:v="urn:schemas-microsoft-com:vml" xmlns:w10="urn:schemas-microsoft-com:office:word" xmlns:pvml="urn:schemas-microsoft-com:office:powerpoint" xmlns:cppr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b="http://schemas.openxmlformats.org/officeDocument/2006/bibliography" xmlns:wps="http://schemas.microsoft.com/office/word/2010/wordprocessingShape" xmlns:w16se="http://schemas.microsoft.com/office/word/2015/wordml/symex" xmlns:w16cid="http://schemas.microsoft.com/office/word/2016/wordml/cid" xmlns:wetp="http://schemas.microsoft.com/office/webextensions/taskpanes/2010/11" xmlns:we="http://schemas.microsoft.com/office/webextensions/webextension/2010/11" xmlns:comp="http://schemas.openxmlformats.org/drawingml/2006/compatibility" xmlns:lc="http://schemas.openxmlformats.org/drawingml/2006/lockedCanvas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false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Template>prezentace</properties:Template>
  <properties:Words>5727</properties:Words>
  <properties:PresentationFormat>Předvádění na obrazovce (4:3)</properties:PresentationFormat>
  <properties:Paragraphs>678</properties:Paragraphs>
  <properties:Slides>74</properties:Slides>
  <properties:Notes>74</properties:Notes>
  <properties:TotalTime>12576</properties:TotalTime>
  <properties:HiddenSlides>0</properties:HiddenSlides>
  <properties:MMClips>0</properties:MMClips>
  <properties:ScaleCrop>false</properties:ScaleCrop>
  <properties:HeadingPairs>
    <vt:vector baseType="variant" size="4">
      <vt:variant>
        <vt:lpstr>Motiv</vt:lpstr>
      </vt:variant>
      <vt:variant>
        <vt:i4>1</vt:i4>
      </vt:variant>
      <vt:variant>
        <vt:lpstr>Nadpisy snímků</vt:lpstr>
      </vt:variant>
      <vt:variant>
        <vt:i4>74</vt:i4>
      </vt:variant>
    </vt:vector>
  </properties:HeadingPairs>
  <properties:TitlesOfParts>
    <vt:vector baseType="lpstr" size="75">
      <vt:lpstr>prezentace</vt:lpstr>
      <vt:lpstr>Výzva č. 65 Podpora ohrožených dětí a rodin a procesů v sociálně-právní ochraně dětí   </vt:lpstr>
      <vt:lpstr>OBSAH SEMINÁŘE</vt:lpstr>
      <vt:lpstr>ÚVOD - OPZ </vt:lpstr>
      <vt:lpstr>INFORMAČNÍ SYSTÉMY</vt:lpstr>
      <vt:lpstr>Prezentace aplikace PowerPoint</vt:lpstr>
      <vt:lpstr>Identifikace výzvy </vt:lpstr>
      <vt:lpstr> Časové nastavení </vt:lpstr>
      <vt:lpstr>Alokace výzvy</vt:lpstr>
      <vt:lpstr>cELKOVé ZPůSOBILé náklady</vt:lpstr>
      <vt:lpstr>Forma financování</vt:lpstr>
      <vt:lpstr> Oprávnění žadatelé  - obecně </vt:lpstr>
      <vt:lpstr>Oprávnění žadatelé ve výzvě č. 65   1/3</vt:lpstr>
      <vt:lpstr>Oprávnění žadatelé ve výzvě č. 65   2/3</vt:lpstr>
      <vt:lpstr>Oprávnění žadatelé ve výzvě č. 65  3/3</vt:lpstr>
      <vt:lpstr>Oprávnění partneři 1/2</vt:lpstr>
      <vt:lpstr>Oprávnění partneři 2/2</vt:lpstr>
      <vt:lpstr>Míra podpory –  rozpad zdrojů financování</vt:lpstr>
      <vt:lpstr>Aktivity – přehled</vt:lpstr>
      <vt:lpstr>   aktivita č. 1  Podpora procesů transformace systému péče o ohrožené rodiny a děti  1/12   </vt:lpstr>
      <vt:lpstr>aktivita č. 1  Podpora procesů transformace systému péče o ohrožené rodiny a děti  2/12</vt:lpstr>
      <vt:lpstr>aktivita č. 1  Podpora procesů transformace systému péče o ohrožené rodiny a děti  3/12</vt:lpstr>
      <vt:lpstr>aktivita č. 1  Podpora procesů transformace systému péče o ohrožené rodiny a děti  4/12</vt:lpstr>
      <vt:lpstr>aktivita č. 1  Podpora procesů transformace systému péče o ohrožené rodiny a děti  5/12</vt:lpstr>
      <vt:lpstr>aktivita č. 1  Podpora procesů transformace systému péče o ohrožené rodiny a děti  6/12</vt:lpstr>
      <vt:lpstr> aktivita č. 1  Podpora procesů transformace systému péče o ohrožené rodiny a děti  7/12 </vt:lpstr>
      <vt:lpstr> aktivita č. 1  Podpora procesů transformace systému péče o ohrožené rodiny a děti  8/12 </vt:lpstr>
      <vt:lpstr>aktivita č. 1  Podpora procesů transformace systému péče o ohrožené rodiny a děti  9/12</vt:lpstr>
      <vt:lpstr> aktivita č. 1  Podpora procesů transformace systému péče o ohrožené rodiny a děti  10/12 </vt:lpstr>
      <vt:lpstr> aktivita č. 1  Podpora procesů transformace systému péče o ohrožené rodiny a děti  11/12 </vt:lpstr>
      <vt:lpstr>aktivita č. 1  Podpora procesů transformace systému péče o ohrožené rodiny a děti  12/12</vt:lpstr>
      <vt:lpstr>Aktivita č. 2 Zavádění komplexních programů a nástrojů mezioborové     a mezirezortní spolupráce, zavádění inovativních metod při řešení situace ohrožených rodin a dětí  1/3</vt:lpstr>
      <vt:lpstr>Aktivita č. 2  Zavádění komplexních programů a nástrojů mezioborové     a mezirezortní spolupráce, zavádění inovativních metod při řešení situace ohrožených rodin a dětí  2/3</vt:lpstr>
      <vt:lpstr>Aktivita č. 2  Zavádění komplexních programů a nástrojů mezioborové     a mezirezortní spolupráce, zavádění inovativních metod při řešení situace ohrožených rodin a dětí  3/3</vt:lpstr>
      <vt:lpstr> Aktivita č. 3  Podpora zvyšování kvality služeb pro ohrožené rodiny a děti  1/1 </vt:lpstr>
      <vt:lpstr>AktivitY č. 2 + č. 3 - společné</vt:lpstr>
      <vt:lpstr>Indikátory - obecně</vt:lpstr>
      <vt:lpstr>Indikátory se závazkem – přehled 1/3</vt:lpstr>
      <vt:lpstr>Indikátory se závazkem – přehled 2/3</vt:lpstr>
      <vt:lpstr>Indikátory se závazkem – přehled  3/3</vt:lpstr>
      <vt:lpstr>Indikátory ostatní - přehled</vt:lpstr>
      <vt:lpstr>Cílové skupiny 1/2</vt:lpstr>
      <vt:lpstr>Cílové skupiny 2/2</vt:lpstr>
      <vt:lpstr>Územní způsobilost  1/2</vt:lpstr>
      <vt:lpstr>Územní způsobilost  2/2</vt:lpstr>
      <vt:lpstr>Veřejná podpora  </vt:lpstr>
      <vt:lpstr> upozornění</vt:lpstr>
      <vt:lpstr>Přílohy žádosti o podporu</vt:lpstr>
      <vt:lpstr>Přílohy výzvy</vt:lpstr>
      <vt:lpstr>Prezentace aplikace PowerPoint</vt:lpstr>
      <vt:lpstr>Způsobilost výdajů 1/2 </vt:lpstr>
      <vt:lpstr>Způsobilost výdajů 2/2</vt:lpstr>
      <vt:lpstr>Rozpočet projektu – struktura  </vt:lpstr>
      <vt:lpstr>Přímé náklady – 1. Osobní náklady</vt:lpstr>
      <vt:lpstr>Přímé náklady – 2. Cestovné</vt:lpstr>
      <vt:lpstr>Přímé náklady – 3. Zařízení a vybavení 1/2</vt:lpstr>
      <vt:lpstr>Přímé náklady – 3. Zařízení a vybavení 2/2</vt:lpstr>
      <vt:lpstr>Přímé náklady – 4. Nákup služeb 1/2</vt:lpstr>
      <vt:lpstr>Přímé náklady – 4. Nákup služeb 2/2</vt:lpstr>
      <vt:lpstr>Přímé náklady – 5. Přímá podpora</vt:lpstr>
      <vt:lpstr>Nepřímé náklady  </vt:lpstr>
      <vt:lpstr>Nepřímé náklady – Vymezení v OPZ 1/3 </vt:lpstr>
      <vt:lpstr>Nepřímé náklady – Vymezení v OPZ 2/3 </vt:lpstr>
      <vt:lpstr>Nepřímé náklady – Vymezení v OPZ 3/3</vt:lpstr>
      <vt:lpstr>Veřejné zakázky</vt:lpstr>
      <vt:lpstr>Způsob podání žádosti</vt:lpstr>
      <vt:lpstr>Příprava a předložení žádosti o podporu 1/2</vt:lpstr>
      <vt:lpstr>Příprava a předložení žádosti o podporu 2/2</vt:lpstr>
      <vt:lpstr>konzultace</vt:lpstr>
      <vt:lpstr>Hodnocení a výběr projektů 1/2</vt:lpstr>
      <vt:lpstr>Hodnocení a výběr projektů 2/2</vt:lpstr>
      <vt:lpstr>KAPACITA ŽADATELE</vt:lpstr>
      <vt:lpstr>Kde hledat informace</vt:lpstr>
      <vt:lpstr>KONTAKTY</vt:lpstr>
      <vt:lpstr>Prezentace aplikace PowerPoint</vt:lpstr>
    </vt:vector>
  </properties:TitlesOfParts>
  <properties:LinksUpToDate>false</properties:LinksUpToDate>
  <properties:SharedDoc>false</properties:SharedDoc>
  <properties:HyperlinksChanged>false</properties:HyperlinksChanged>
  <properties:Application>Microsoft Office PowerPoint</properties:Application>
  <properties:AppVersion>14.0000</properties:AppVersion>
</properties:Properties>
</file>

<file path=docProps/core.xml><?xml version="1.0" encoding="utf-8"?>
<cp:coreProperties xmlns:cp="http://schemas.openxmlformats.org/package/2006/metadata/core-properties" xmlns:dcterms="http://purl.org/dc/terms/" xmlns:dc="http://purl.org/dc/elements/1.1/">
  <dcterms:created xmlns:xsi="http://www.w3.org/2001/XMLSchema-instance" xsi:type="dcterms:W3CDTF">2015-02-20T08:23:15Z</dcterms:created>
  <dc:creator/>
  <cp:lastModifiedBy/>
  <dcterms:modified xmlns:xsi="http://www.w3.org/2001/XMLSchema-instance" xsi:type="dcterms:W3CDTF">2016-05-10T07:10:46Z</dcterms:modified>
  <cp:revision>435</cp:revision>
  <dc:title>Prezentace aplikace PowerPoint</dc:title>
</cp:coreProperties>
</file>